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1"/>
  </p:notesMasterIdLst>
  <p:sldIdLst>
    <p:sldId id="256" r:id="rId2"/>
    <p:sldId id="272" r:id="rId3"/>
    <p:sldId id="267" r:id="rId4"/>
    <p:sldId id="311" r:id="rId5"/>
    <p:sldId id="288" r:id="rId6"/>
    <p:sldId id="299" r:id="rId7"/>
    <p:sldId id="289" r:id="rId8"/>
    <p:sldId id="292" r:id="rId9"/>
    <p:sldId id="310" r:id="rId10"/>
    <p:sldId id="309" r:id="rId11"/>
    <p:sldId id="290" r:id="rId12"/>
    <p:sldId id="293" r:id="rId13"/>
    <p:sldId id="303" r:id="rId14"/>
    <p:sldId id="304" r:id="rId15"/>
    <p:sldId id="305" r:id="rId16"/>
    <p:sldId id="307" r:id="rId17"/>
    <p:sldId id="294" r:id="rId18"/>
    <p:sldId id="295" r:id="rId19"/>
    <p:sldId id="301" r:id="rId20"/>
    <p:sldId id="302" r:id="rId21"/>
    <p:sldId id="291" r:id="rId22"/>
    <p:sldId id="298" r:id="rId23"/>
    <p:sldId id="313" r:id="rId24"/>
    <p:sldId id="314" r:id="rId25"/>
    <p:sldId id="270" r:id="rId26"/>
    <p:sldId id="273" r:id="rId27"/>
    <p:sldId id="258" r:id="rId28"/>
    <p:sldId id="259" r:id="rId29"/>
    <p:sldId id="260" r:id="rId30"/>
    <p:sldId id="264" r:id="rId31"/>
    <p:sldId id="275" r:id="rId32"/>
    <p:sldId id="276" r:id="rId33"/>
    <p:sldId id="277" r:id="rId34"/>
    <p:sldId id="282" r:id="rId35"/>
    <p:sldId id="283" r:id="rId36"/>
    <p:sldId id="285" r:id="rId37"/>
    <p:sldId id="296" r:id="rId38"/>
    <p:sldId id="312" r:id="rId39"/>
    <p:sldId id="315" r:id="rId4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B1D1C02-8FC6-4403-95EB-FF66B83797FF}" type="datetimeFigureOut">
              <a:rPr lang="en-GB" smtClean="0"/>
              <a:t>04/07/2017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6F5DEA8-7A16-478A-95A4-D6BF9927914B}" type="slidenum">
              <a:rPr lang="en-GB" smtClean="0"/>
              <a:t>‹#›</a:t>
            </a:fld>
            <a:endParaRPr lang="en-GB"/>
          </a:p>
        </p:txBody>
      </p:sp>
    </p:spTree>
    <p:extLst>
      <p:ext uri="{BB962C8B-B14F-4D97-AF65-F5344CB8AC3E}">
        <p14:creationId xmlns:p14="http://schemas.microsoft.com/office/powerpoint/2010/main" val="19679164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B6208F-5F7C-4415-A292-F1A6B7489B0C}" type="slidenum">
              <a:rPr lang="en-GB" smtClean="0"/>
              <a:pPr/>
              <a:t>5</a:t>
            </a:fld>
            <a:endParaRPr lang="en-GB"/>
          </a:p>
        </p:txBody>
      </p:sp>
    </p:spTree>
    <p:extLst>
      <p:ext uri="{BB962C8B-B14F-4D97-AF65-F5344CB8AC3E}">
        <p14:creationId xmlns:p14="http://schemas.microsoft.com/office/powerpoint/2010/main" val="14155536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B6208F-5F7C-4415-A292-F1A6B7489B0C}" type="slidenum">
              <a:rPr lang="en-GB" smtClean="0"/>
              <a:pPr/>
              <a:t>6</a:t>
            </a:fld>
            <a:endParaRPr lang="en-GB"/>
          </a:p>
        </p:txBody>
      </p:sp>
    </p:spTree>
    <p:extLst>
      <p:ext uri="{BB962C8B-B14F-4D97-AF65-F5344CB8AC3E}">
        <p14:creationId xmlns:p14="http://schemas.microsoft.com/office/powerpoint/2010/main" val="3109539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B6208F-5F7C-4415-A292-F1A6B7489B0C}" type="slidenum">
              <a:rPr lang="en-GB" smtClean="0"/>
              <a:pPr/>
              <a:t>7</a:t>
            </a:fld>
            <a:endParaRPr lang="en-GB"/>
          </a:p>
        </p:txBody>
      </p:sp>
    </p:spTree>
    <p:extLst>
      <p:ext uri="{BB962C8B-B14F-4D97-AF65-F5344CB8AC3E}">
        <p14:creationId xmlns:p14="http://schemas.microsoft.com/office/powerpoint/2010/main" val="31095395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3FF750D-6393-4BD6-BD29-407EE88B4485}" type="slidenum">
              <a:rPr lang="en-US" altLang="en-US"/>
              <a:pPr/>
              <a:t>8</a:t>
            </a:fld>
            <a:endParaRPr lang="en-US" altLang="en-US"/>
          </a:p>
        </p:txBody>
      </p:sp>
      <p:sp>
        <p:nvSpPr>
          <p:cNvPr id="520194" name="Rectangle 2"/>
          <p:cNvSpPr>
            <a:spLocks noGrp="1" noRot="1" noChangeAspect="1" noChangeArrowheads="1" noTextEdit="1"/>
          </p:cNvSpPr>
          <p:nvPr>
            <p:ph type="sldImg"/>
          </p:nvPr>
        </p:nvSpPr>
        <p:spPr>
          <a:ln/>
        </p:spPr>
      </p:sp>
      <p:sp>
        <p:nvSpPr>
          <p:cNvPr id="520195" name="Rectangle 3"/>
          <p:cNvSpPr>
            <a:spLocks noGrp="1" noChangeArrowheads="1"/>
          </p:cNvSpPr>
          <p:nvPr>
            <p:ph type="body" idx="1"/>
          </p:nvPr>
        </p:nvSpPr>
        <p:spPr/>
        <p:txBody>
          <a:bodyPr/>
          <a:lstStyle/>
          <a:p>
            <a:r>
              <a:rPr lang="en-US" altLang="en-US" b="1"/>
              <a:t>A research approach that involves:</a:t>
            </a:r>
          </a:p>
          <a:p>
            <a:endParaRPr lang="en-US" altLang="en-US" b="1"/>
          </a:p>
          <a:p>
            <a:r>
              <a:rPr lang="en-US" altLang="en-US" b="1"/>
              <a:t>Posing variable-oriented research questions/hypotheses</a:t>
            </a:r>
          </a:p>
          <a:p>
            <a:r>
              <a:rPr lang="en-US" altLang="en-US" b="1"/>
              <a:t>Using close-ended questions on instruments with scores that are reliable and valid</a:t>
            </a:r>
          </a:p>
          <a:p>
            <a:r>
              <a:rPr lang="en-US" altLang="en-US" b="1"/>
              <a:t>Employing statistical analysis – descriptive/inferential</a:t>
            </a:r>
          </a:p>
          <a:p>
            <a:r>
              <a:rPr lang="en-US" altLang="en-US" b="1"/>
              <a:t>Having scientific rigor through generalizability, replicability, validity, control, and lack of bias</a:t>
            </a:r>
          </a:p>
          <a:p>
            <a:r>
              <a:rPr lang="en-US" altLang="en-US" b="1"/>
              <a:t>A research approach that involves:</a:t>
            </a:r>
          </a:p>
          <a:p>
            <a:endParaRPr lang="en-US" altLang="en-US" b="1"/>
          </a:p>
          <a:p>
            <a:r>
              <a:rPr lang="en-US" altLang="en-US" b="1"/>
              <a:t>Posing variable-oriented research questions/hypotheses</a:t>
            </a:r>
          </a:p>
          <a:p>
            <a:r>
              <a:rPr lang="en-US" altLang="en-US" b="1"/>
              <a:t>Using close-ended questions on instruments with scores that are reliable and valid</a:t>
            </a:r>
          </a:p>
          <a:p>
            <a:r>
              <a:rPr lang="en-US" altLang="en-US" b="1"/>
              <a:t>Employing statistical analysis – descriptive/inferential</a:t>
            </a:r>
          </a:p>
          <a:p>
            <a:r>
              <a:rPr lang="en-US" altLang="en-US" b="1"/>
              <a:t>Having scientific rigor through generalizability, replicability, validity, control, and lack of bias</a:t>
            </a:r>
          </a:p>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5B6208F-5F7C-4415-A292-F1A6B7489B0C}" type="slidenum">
              <a:rPr lang="en-GB" smtClean="0"/>
              <a:pPr/>
              <a:t>11</a:t>
            </a:fld>
            <a:endParaRPr lang="en-GB"/>
          </a:p>
        </p:txBody>
      </p:sp>
    </p:spTree>
    <p:extLst>
      <p:ext uri="{BB962C8B-B14F-4D97-AF65-F5344CB8AC3E}">
        <p14:creationId xmlns:p14="http://schemas.microsoft.com/office/powerpoint/2010/main" val="367692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AD8226-752C-4088-BF3B-EFF102D17F4D}" type="slidenum">
              <a:rPr lang="en-US" altLang="en-US"/>
              <a:pPr/>
              <a:t>12</a:t>
            </a:fld>
            <a:endParaRPr lang="en-US" altLang="en-US"/>
          </a:p>
        </p:txBody>
      </p:sp>
      <p:sp>
        <p:nvSpPr>
          <p:cNvPr id="521218" name="Rectangle 2"/>
          <p:cNvSpPr>
            <a:spLocks noGrp="1" noRot="1" noChangeAspect="1" noChangeArrowheads="1" noTextEdit="1"/>
          </p:cNvSpPr>
          <p:nvPr>
            <p:ph type="sldImg"/>
          </p:nvPr>
        </p:nvSpPr>
        <p:spPr>
          <a:ln/>
        </p:spPr>
      </p:sp>
      <p:sp>
        <p:nvSpPr>
          <p:cNvPr id="521219" name="Rectangle 3"/>
          <p:cNvSpPr>
            <a:spLocks noGrp="1" noChangeArrowheads="1"/>
          </p:cNvSpPr>
          <p:nvPr>
            <p:ph type="body" idx="1"/>
          </p:nvPr>
        </p:nvSpPr>
        <p:spPr/>
        <p:txBody>
          <a:bodyPr/>
          <a:lstStyle/>
          <a:p>
            <a:r>
              <a:rPr lang="en-US" altLang="en-US"/>
              <a:t>An inquiry approach in which the researcher:</a:t>
            </a:r>
          </a:p>
          <a:p>
            <a:r>
              <a:rPr lang="en-US" altLang="en-US"/>
              <a:t>The central phenomenon is one key concept the researcher wants to explore</a:t>
            </a:r>
          </a:p>
          <a:p>
            <a:r>
              <a:rPr lang="en-US" altLang="en-US"/>
              <a:t>Asks participants broad, general questions which are open-ended and allow for in-depth responses</a:t>
            </a:r>
          </a:p>
          <a:p>
            <a:r>
              <a:rPr lang="en-US" altLang="en-US"/>
              <a:t>Collects detailed views of participants in the form of words or images</a:t>
            </a:r>
          </a:p>
          <a:p>
            <a:r>
              <a:rPr lang="en-US" altLang="en-US"/>
              <a:t>Collects data with reciprocity and respect in mind</a:t>
            </a:r>
          </a:p>
          <a:p>
            <a:r>
              <a:rPr lang="en-US" altLang="en-US"/>
              <a:t>Analyzes and codes the data for description and themes</a:t>
            </a:r>
          </a:p>
          <a:p>
            <a:r>
              <a:rPr lang="en-US" altLang="en-US"/>
              <a:t>Interprets the meaning of the information drawing on personal reflections and past research</a:t>
            </a:r>
          </a:p>
          <a:p>
            <a:r>
              <a:rPr lang="en-US" altLang="en-US"/>
              <a:t>Writes a report that includes personal reflexivity and a flexible structure</a:t>
            </a:r>
          </a:p>
          <a:p>
            <a:r>
              <a:rPr lang="en-US" altLang="en-US"/>
              <a:t>Emphasizes ideas such as the social construction of meaning, advocacy, and collaboration</a:t>
            </a:r>
          </a:p>
          <a:p>
            <a:r>
              <a:rPr lang="en-US" altLang="en-US"/>
              <a:t>	(adapted from Creswell, 2002, p. 58)</a:t>
            </a:r>
          </a:p>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96A30B2-9667-4655-9D02-AD086BBBC9E2}" type="slidenum">
              <a:rPr lang="en-US" altLang="en-US"/>
              <a:pPr/>
              <a:t>17</a:t>
            </a:fld>
            <a:endParaRPr lang="en-US" altLang="en-US"/>
          </a:p>
        </p:txBody>
      </p:sp>
      <p:sp>
        <p:nvSpPr>
          <p:cNvPr id="522242" name="Rectangle 2"/>
          <p:cNvSpPr>
            <a:spLocks noGrp="1" noRot="1" noChangeAspect="1" noChangeArrowheads="1" noTextEdit="1"/>
          </p:cNvSpPr>
          <p:nvPr>
            <p:ph type="sldImg"/>
          </p:nvPr>
        </p:nvSpPr>
        <p:spPr>
          <a:ln/>
        </p:spPr>
      </p:sp>
      <p:sp>
        <p:nvSpPr>
          <p:cNvPr id="522243" name="Rectangle 3"/>
          <p:cNvSpPr>
            <a:spLocks noGrp="1" noChangeArrowheads="1"/>
          </p:cNvSpPr>
          <p:nvPr>
            <p:ph type="body" idx="1"/>
          </p:nvPr>
        </p:nvSpPr>
        <p:spPr/>
        <p:txBody>
          <a:bodyPr/>
          <a:lstStyle/>
          <a:p>
            <a:r>
              <a:rPr lang="en-US" altLang="en-US" sz="1000"/>
              <a:t>Quantitative data</a:t>
            </a:r>
          </a:p>
          <a:p>
            <a:pPr lvl="1"/>
            <a:r>
              <a:rPr lang="en-US" altLang="en-US" sz="1100"/>
              <a:t>Close-ended scales</a:t>
            </a:r>
          </a:p>
          <a:p>
            <a:pPr lvl="1"/>
            <a:r>
              <a:rPr lang="en-US" altLang="en-US" sz="1100"/>
              <a:t>Attitudinal/behavioral scales</a:t>
            </a:r>
          </a:p>
          <a:p>
            <a:pPr lvl="1"/>
            <a:r>
              <a:rPr lang="en-US" altLang="en-US" sz="1100"/>
              <a:t>Behavioral checklists</a:t>
            </a:r>
          </a:p>
          <a:p>
            <a:pPr lvl="1"/>
            <a:r>
              <a:rPr lang="en-US" altLang="en-US" sz="1100"/>
              <a:t>Census, attendance records</a:t>
            </a:r>
          </a:p>
          <a:p>
            <a:pPr lvl="1"/>
            <a:endParaRPr lang="en-US" altLang="en-US" sz="1100"/>
          </a:p>
          <a:p>
            <a:r>
              <a:rPr lang="en-US" altLang="en-US" sz="1000"/>
              <a:t>Qualitative data</a:t>
            </a:r>
          </a:p>
          <a:p>
            <a:pPr lvl="1"/>
            <a:r>
              <a:rPr lang="en-US" altLang="en-US" sz="1100"/>
              <a:t>Open-ended responses </a:t>
            </a:r>
          </a:p>
          <a:p>
            <a:pPr lvl="1"/>
            <a:r>
              <a:rPr lang="en-US" altLang="en-US" sz="1100"/>
              <a:t>Semi-structured interviews</a:t>
            </a:r>
          </a:p>
          <a:p>
            <a:pPr lvl="1"/>
            <a:r>
              <a:rPr lang="en-US" altLang="en-US" sz="1100"/>
              <a:t>Semi-structured observations</a:t>
            </a:r>
          </a:p>
          <a:p>
            <a:pPr lvl="1"/>
            <a:r>
              <a:rPr lang="en-US" altLang="en-US" sz="1100"/>
              <a:t>Records/documents</a:t>
            </a:r>
          </a:p>
          <a:p>
            <a:pPr lvl="1"/>
            <a:r>
              <a:rPr lang="en-US" altLang="en-US" sz="1100"/>
              <a:t>Videotapes</a:t>
            </a:r>
          </a:p>
          <a:p>
            <a:pPr lvl="1"/>
            <a:r>
              <a:rPr lang="en-US" altLang="en-US" sz="1100"/>
              <a:t>Images such as pictures or drawings</a:t>
            </a:r>
          </a:p>
          <a:p>
            <a:pPr lvl="1"/>
            <a:endParaRPr lang="en-US" altLang="en-US" sz="1100"/>
          </a:p>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08CF593-6382-4EB7-90EC-8B1D5B055C09}" type="slidenum">
              <a:rPr lang="en-US" altLang="en-US"/>
              <a:pPr/>
              <a:t>18</a:t>
            </a:fld>
            <a:endParaRPr lang="en-US" altLang="en-US"/>
          </a:p>
        </p:txBody>
      </p:sp>
      <p:sp>
        <p:nvSpPr>
          <p:cNvPr id="523266" name="Rectangle 2"/>
          <p:cNvSpPr>
            <a:spLocks noGrp="1" noRot="1" noChangeAspect="1" noChangeArrowheads="1" noTextEdit="1"/>
          </p:cNvSpPr>
          <p:nvPr>
            <p:ph type="sldImg"/>
          </p:nvPr>
        </p:nvSpPr>
        <p:spPr>
          <a:ln/>
        </p:spPr>
      </p:sp>
      <p:sp>
        <p:nvSpPr>
          <p:cNvPr id="523267" name="Rectangle 3"/>
          <p:cNvSpPr>
            <a:spLocks noGrp="1" noChangeArrowheads="1"/>
          </p:cNvSpPr>
          <p:nvPr>
            <p:ph type="body" idx="1"/>
          </p:nvPr>
        </p:nvSpPr>
        <p:spPr/>
        <p:txBody>
          <a:bodyPr/>
          <a:lstStyle/>
          <a:p>
            <a:r>
              <a:rPr lang="en-US" altLang="en-US"/>
              <a:t>Quantitative analysis</a:t>
            </a:r>
          </a:p>
          <a:p>
            <a:pPr lvl="1"/>
            <a:r>
              <a:rPr lang="en-US" altLang="en-US"/>
              <a:t>Numeric data</a:t>
            </a:r>
          </a:p>
          <a:p>
            <a:pPr lvl="1"/>
            <a:r>
              <a:rPr lang="en-US" altLang="en-US"/>
              <a:t>Descriptive trend analysis</a:t>
            </a:r>
          </a:p>
          <a:p>
            <a:pPr lvl="1"/>
            <a:r>
              <a:rPr lang="en-US" altLang="en-US"/>
              <a:t>Hypothesis testing, effect size, interval estimates</a:t>
            </a:r>
          </a:p>
          <a:p>
            <a:pPr lvl="1"/>
            <a:endParaRPr lang="en-US" altLang="en-US"/>
          </a:p>
          <a:p>
            <a:pPr lvl="1"/>
            <a:r>
              <a:rPr lang="en-US" altLang="en-US"/>
              <a:t>Qualitative analysis:</a:t>
            </a:r>
          </a:p>
          <a:p>
            <a:pPr lvl="1"/>
            <a:r>
              <a:rPr lang="en-US" altLang="en-US"/>
              <a:t>	Text/image data</a:t>
            </a:r>
          </a:p>
          <a:p>
            <a:pPr lvl="1"/>
            <a:r>
              <a:rPr lang="en-US" altLang="en-US"/>
              <a:t>	Coding</a:t>
            </a:r>
          </a:p>
          <a:p>
            <a:pPr lvl="1"/>
            <a:r>
              <a:rPr lang="en-US" altLang="en-US"/>
              <a:t>	Themes</a:t>
            </a:r>
          </a:p>
          <a:p>
            <a:pPr lvl="1"/>
            <a:r>
              <a:rPr lang="en-US" altLang="en-US"/>
              <a:t>	Description</a:t>
            </a:r>
          </a:p>
          <a:p>
            <a:pPr lvl="1"/>
            <a:r>
              <a:rPr lang="en-US" altLang="en-US"/>
              <a:t>	Interrelated themes to build a picture of the phenomenon.</a:t>
            </a:r>
          </a:p>
          <a:p>
            <a:pPr lvl="1"/>
            <a:endParaRPr lang="en-US" altLang="en-US"/>
          </a:p>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2C63D80-5FDF-4C37-9A6E-AC1965E54BE3}" type="slidenum">
              <a:rPr lang="en-US" altLang="en-US"/>
              <a:pPr/>
              <a:t>35</a:t>
            </a:fld>
            <a:endParaRPr lang="en-US" altLang="en-US"/>
          </a:p>
        </p:txBody>
      </p:sp>
      <p:sp>
        <p:nvSpPr>
          <p:cNvPr id="441346" name="Rectangle 2"/>
          <p:cNvSpPr>
            <a:spLocks noGrp="1" noRot="1" noChangeAspect="1" noChangeArrowheads="1" noTextEdit="1"/>
          </p:cNvSpPr>
          <p:nvPr>
            <p:ph type="sldImg"/>
          </p:nvPr>
        </p:nvSpPr>
        <p:spPr>
          <a:ln/>
        </p:spPr>
      </p:sp>
      <p:sp>
        <p:nvSpPr>
          <p:cNvPr id="441347" name="Rectangle 3"/>
          <p:cNvSpPr>
            <a:spLocks noGrp="1" noChangeArrowheads="1"/>
          </p:cNvSpPr>
          <p:nvPr>
            <p:ph type="body" idx="1"/>
          </p:nvPr>
        </p:nvSpPr>
        <p:spPr>
          <a:xfrm>
            <a:off x="914400" y="4343400"/>
            <a:ext cx="5029200" cy="4114800"/>
          </a:xfrm>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1DF1EB-5EEC-49A7-BD8B-BD888C29CAF2}" type="datetimeFigureOut">
              <a:rPr lang="en-GB" smtClean="0"/>
              <a:t>04/07/2017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E1E13E-F62D-4494-984E-7C18C3569756}" type="slidenum">
              <a:rPr lang="en-GB" smtClean="0"/>
              <a:t>‹#›</a:t>
            </a:fld>
            <a:endParaRPr lang="en-GB"/>
          </a:p>
        </p:txBody>
      </p:sp>
    </p:spTree>
    <p:extLst>
      <p:ext uri="{BB962C8B-B14F-4D97-AF65-F5344CB8AC3E}">
        <p14:creationId xmlns:p14="http://schemas.microsoft.com/office/powerpoint/2010/main" val="3733777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1DF1EB-5EEC-49A7-BD8B-BD888C29CAF2}" type="datetimeFigureOut">
              <a:rPr lang="en-GB" smtClean="0"/>
              <a:t>04/07/2017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E1E13E-F62D-4494-984E-7C18C3569756}" type="slidenum">
              <a:rPr lang="en-GB" smtClean="0"/>
              <a:t>‹#›</a:t>
            </a:fld>
            <a:endParaRPr lang="en-GB"/>
          </a:p>
        </p:txBody>
      </p:sp>
    </p:spTree>
    <p:extLst>
      <p:ext uri="{BB962C8B-B14F-4D97-AF65-F5344CB8AC3E}">
        <p14:creationId xmlns:p14="http://schemas.microsoft.com/office/powerpoint/2010/main" val="1282056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E1DF1EB-5EEC-49A7-BD8B-BD888C29CAF2}" type="datetimeFigureOut">
              <a:rPr lang="en-GB" smtClean="0"/>
              <a:t>04/07/2017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E1E13E-F62D-4494-984E-7C18C3569756}" type="slidenum">
              <a:rPr lang="en-GB" smtClean="0"/>
              <a:t>‹#›</a:t>
            </a:fld>
            <a:endParaRPr lang="en-GB"/>
          </a:p>
        </p:txBody>
      </p:sp>
    </p:spTree>
    <p:extLst>
      <p:ext uri="{BB962C8B-B14F-4D97-AF65-F5344CB8AC3E}">
        <p14:creationId xmlns:p14="http://schemas.microsoft.com/office/powerpoint/2010/main" val="1499612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1DF1EB-5EEC-49A7-BD8B-BD888C29CAF2}" type="datetimeFigureOut">
              <a:rPr lang="en-GB" smtClean="0"/>
              <a:t>04/07/2017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E1E13E-F62D-4494-984E-7C18C3569756}" type="slidenum">
              <a:rPr lang="en-GB" smtClean="0"/>
              <a:t>‹#›</a:t>
            </a:fld>
            <a:endParaRPr lang="en-GB"/>
          </a:p>
        </p:txBody>
      </p:sp>
    </p:spTree>
    <p:extLst>
      <p:ext uri="{BB962C8B-B14F-4D97-AF65-F5344CB8AC3E}">
        <p14:creationId xmlns:p14="http://schemas.microsoft.com/office/powerpoint/2010/main" val="1531512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1DF1EB-5EEC-49A7-BD8B-BD888C29CAF2}" type="datetimeFigureOut">
              <a:rPr lang="en-GB" smtClean="0"/>
              <a:t>04/07/2017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E1E13E-F62D-4494-984E-7C18C3569756}" type="slidenum">
              <a:rPr lang="en-GB" smtClean="0"/>
              <a:t>‹#›</a:t>
            </a:fld>
            <a:endParaRPr lang="en-GB"/>
          </a:p>
        </p:txBody>
      </p:sp>
    </p:spTree>
    <p:extLst>
      <p:ext uri="{BB962C8B-B14F-4D97-AF65-F5344CB8AC3E}">
        <p14:creationId xmlns:p14="http://schemas.microsoft.com/office/powerpoint/2010/main" val="2252674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1DF1EB-5EEC-49A7-BD8B-BD888C29CAF2}" type="datetimeFigureOut">
              <a:rPr lang="en-GB" smtClean="0"/>
              <a:t>04/07/2017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E1E13E-F62D-4494-984E-7C18C3569756}" type="slidenum">
              <a:rPr lang="en-GB" smtClean="0"/>
              <a:t>‹#›</a:t>
            </a:fld>
            <a:endParaRPr lang="en-GB"/>
          </a:p>
        </p:txBody>
      </p:sp>
    </p:spTree>
    <p:extLst>
      <p:ext uri="{BB962C8B-B14F-4D97-AF65-F5344CB8AC3E}">
        <p14:creationId xmlns:p14="http://schemas.microsoft.com/office/powerpoint/2010/main" val="1033579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1DF1EB-5EEC-49A7-BD8B-BD888C29CAF2}" type="datetimeFigureOut">
              <a:rPr lang="en-GB" smtClean="0"/>
              <a:t>04/07/2017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E1E13E-F62D-4494-984E-7C18C3569756}" type="slidenum">
              <a:rPr lang="en-GB" smtClean="0"/>
              <a:t>‹#›</a:t>
            </a:fld>
            <a:endParaRPr lang="en-GB"/>
          </a:p>
        </p:txBody>
      </p:sp>
    </p:spTree>
    <p:extLst>
      <p:ext uri="{BB962C8B-B14F-4D97-AF65-F5344CB8AC3E}">
        <p14:creationId xmlns:p14="http://schemas.microsoft.com/office/powerpoint/2010/main" val="179137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E1DF1EB-5EEC-49A7-BD8B-BD888C29CAF2}" type="datetimeFigureOut">
              <a:rPr lang="en-GB" smtClean="0"/>
              <a:t>04/07/2017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E1E13E-F62D-4494-984E-7C18C3569756}" type="slidenum">
              <a:rPr lang="en-GB" smtClean="0"/>
              <a:t>‹#›</a:t>
            </a:fld>
            <a:endParaRPr lang="en-GB"/>
          </a:p>
        </p:txBody>
      </p:sp>
    </p:spTree>
    <p:extLst>
      <p:ext uri="{BB962C8B-B14F-4D97-AF65-F5344CB8AC3E}">
        <p14:creationId xmlns:p14="http://schemas.microsoft.com/office/powerpoint/2010/main" val="2713347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E1DF1EB-5EEC-49A7-BD8B-BD888C29CAF2}" type="datetimeFigureOut">
              <a:rPr lang="en-GB" smtClean="0"/>
              <a:t>04/07/2017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E1E13E-F62D-4494-984E-7C18C3569756}" type="slidenum">
              <a:rPr lang="en-GB" smtClean="0"/>
              <a:t>‹#›</a:t>
            </a:fld>
            <a:endParaRPr lang="en-GB"/>
          </a:p>
        </p:txBody>
      </p:sp>
    </p:spTree>
    <p:extLst>
      <p:ext uri="{BB962C8B-B14F-4D97-AF65-F5344CB8AC3E}">
        <p14:creationId xmlns:p14="http://schemas.microsoft.com/office/powerpoint/2010/main" val="3262902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1DF1EB-5EEC-49A7-BD8B-BD888C29CAF2}" type="datetimeFigureOut">
              <a:rPr lang="en-GB" smtClean="0"/>
              <a:t>04/07/2017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E1E13E-F62D-4494-984E-7C18C3569756}" type="slidenum">
              <a:rPr lang="en-GB" smtClean="0"/>
              <a:t>‹#›</a:t>
            </a:fld>
            <a:endParaRPr lang="en-GB"/>
          </a:p>
        </p:txBody>
      </p:sp>
    </p:spTree>
    <p:extLst>
      <p:ext uri="{BB962C8B-B14F-4D97-AF65-F5344CB8AC3E}">
        <p14:creationId xmlns:p14="http://schemas.microsoft.com/office/powerpoint/2010/main" val="484523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1DF1EB-5EEC-49A7-BD8B-BD888C29CAF2}" type="datetimeFigureOut">
              <a:rPr lang="en-GB" smtClean="0"/>
              <a:t>04/07/2017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E1E13E-F62D-4494-984E-7C18C3569756}" type="slidenum">
              <a:rPr lang="en-GB" smtClean="0"/>
              <a:t>‹#›</a:t>
            </a:fld>
            <a:endParaRPr lang="en-GB"/>
          </a:p>
        </p:txBody>
      </p:sp>
    </p:spTree>
    <p:extLst>
      <p:ext uri="{BB962C8B-B14F-4D97-AF65-F5344CB8AC3E}">
        <p14:creationId xmlns:p14="http://schemas.microsoft.com/office/powerpoint/2010/main" val="3238927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1DF1EB-5EEC-49A7-BD8B-BD888C29CAF2}" type="datetimeFigureOut">
              <a:rPr lang="en-GB" smtClean="0"/>
              <a:t>04/07/2017</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E1E13E-F62D-4494-984E-7C18C3569756}" type="slidenum">
              <a:rPr lang="en-GB" smtClean="0"/>
              <a:t>‹#›</a:t>
            </a:fld>
            <a:endParaRPr lang="en-GB"/>
          </a:p>
        </p:txBody>
      </p:sp>
    </p:spTree>
    <p:extLst>
      <p:ext uri="{BB962C8B-B14F-4D97-AF65-F5344CB8AC3E}">
        <p14:creationId xmlns:p14="http://schemas.microsoft.com/office/powerpoint/2010/main" val="123199639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Week 3 – Research paradigms and research processes</a:t>
            </a:r>
          </a:p>
        </p:txBody>
      </p:sp>
      <p:sp>
        <p:nvSpPr>
          <p:cNvPr id="3" name="Subtitle 2"/>
          <p:cNvSpPr>
            <a:spLocks noGrp="1"/>
          </p:cNvSpPr>
          <p:nvPr>
            <p:ph type="subTitle" idx="1"/>
          </p:nvPr>
        </p:nvSpPr>
        <p:spPr>
          <a:xfrm>
            <a:off x="1331640" y="4725144"/>
            <a:ext cx="6400800" cy="1752600"/>
          </a:xfrm>
        </p:spPr>
        <p:txBody>
          <a:bodyPr/>
          <a:lstStyle/>
          <a:p>
            <a:endParaRPr lang="en-GB" dirty="0">
              <a:solidFill>
                <a:schemeClr val="tx1"/>
              </a:solidFill>
            </a:endParaRPr>
          </a:p>
        </p:txBody>
      </p:sp>
    </p:spTree>
    <p:extLst>
      <p:ext uri="{BB962C8B-B14F-4D97-AF65-F5344CB8AC3E}">
        <p14:creationId xmlns:p14="http://schemas.microsoft.com/office/powerpoint/2010/main" val="1598458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this section</a:t>
            </a:r>
          </a:p>
        </p:txBody>
      </p:sp>
      <p:sp>
        <p:nvSpPr>
          <p:cNvPr id="3" name="Content Placeholder 2"/>
          <p:cNvSpPr>
            <a:spLocks noGrp="1"/>
          </p:cNvSpPr>
          <p:nvPr>
            <p:ph idx="1"/>
          </p:nvPr>
        </p:nvSpPr>
        <p:spPr/>
        <p:txBody>
          <a:bodyPr/>
          <a:lstStyle/>
          <a:p>
            <a:r>
              <a:rPr lang="en-GB" dirty="0"/>
              <a:t>To introduce lots of words and concepts that may be new to you</a:t>
            </a:r>
          </a:p>
          <a:p>
            <a:r>
              <a:rPr lang="en-GB" dirty="0"/>
              <a:t>E.g. paradigm</a:t>
            </a:r>
          </a:p>
          <a:p>
            <a:r>
              <a:rPr lang="en-GB" dirty="0"/>
              <a:t>Briefly introduce some research ‘paradigms’</a:t>
            </a:r>
          </a:p>
          <a:p>
            <a:r>
              <a:rPr lang="en-GB" dirty="0"/>
              <a:t>Overview of research processes</a:t>
            </a:r>
          </a:p>
          <a:p>
            <a:r>
              <a:rPr lang="en-GB" dirty="0"/>
              <a:t>Be able to distinguish between qualitative and quantitative research</a:t>
            </a:r>
          </a:p>
        </p:txBody>
      </p:sp>
    </p:spTree>
    <p:extLst>
      <p:ext uri="{BB962C8B-B14F-4D97-AF65-F5344CB8AC3E}">
        <p14:creationId xmlns:p14="http://schemas.microsoft.com/office/powerpoint/2010/main" val="35841225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Research Processes and Research Paradigms</a:t>
            </a:r>
          </a:p>
        </p:txBody>
      </p:sp>
      <p:sp>
        <p:nvSpPr>
          <p:cNvPr id="3" name="Content Placeholder 2"/>
          <p:cNvSpPr>
            <a:spLocks noGrp="1"/>
          </p:cNvSpPr>
          <p:nvPr>
            <p:ph idx="1"/>
          </p:nvPr>
        </p:nvSpPr>
        <p:spPr/>
        <p:txBody>
          <a:bodyPr/>
          <a:lstStyle/>
          <a:p>
            <a:r>
              <a:rPr lang="en-GB" dirty="0"/>
              <a:t>Research Processes:  A set of steps to be followed in order to generate new knowledge</a:t>
            </a:r>
          </a:p>
          <a:p>
            <a:r>
              <a:rPr lang="en-GB" dirty="0"/>
              <a:t>Research Paradigms: A set of philosophical assumptions that underpin a process of enquiry</a:t>
            </a:r>
          </a:p>
          <a:p>
            <a:endParaRPr lang="en-GB" dirty="0"/>
          </a:p>
          <a:p>
            <a:endParaRPr lang="en-GB" dirty="0"/>
          </a:p>
        </p:txBody>
      </p:sp>
    </p:spTree>
    <p:extLst>
      <p:ext uri="{BB962C8B-B14F-4D97-AF65-F5344CB8AC3E}">
        <p14:creationId xmlns:p14="http://schemas.microsoft.com/office/powerpoint/2010/main" val="210829434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research process </a:t>
            </a:r>
          </a:p>
        </p:txBody>
      </p:sp>
      <p:sp>
        <p:nvSpPr>
          <p:cNvPr id="3" name="Content Placeholder 2"/>
          <p:cNvSpPr>
            <a:spLocks noGrp="1"/>
          </p:cNvSpPr>
          <p:nvPr>
            <p:ph idx="1"/>
          </p:nvPr>
        </p:nvSpPr>
        <p:spPr/>
        <p:txBody>
          <a:bodyPr/>
          <a:lstStyle/>
          <a:p>
            <a:r>
              <a:rPr lang="en-GB" dirty="0"/>
              <a:t>What steps do you need to follow to conduct a piece of research?</a:t>
            </a:r>
          </a:p>
          <a:p>
            <a:r>
              <a:rPr lang="en-GB" dirty="0"/>
              <a:t>Let’s create a step by step list of the tasks we need to complete from the start to the end of the research process.</a:t>
            </a:r>
          </a:p>
        </p:txBody>
      </p:sp>
    </p:spTree>
    <p:extLst>
      <p:ext uri="{BB962C8B-B14F-4D97-AF65-F5344CB8AC3E}">
        <p14:creationId xmlns:p14="http://schemas.microsoft.com/office/powerpoint/2010/main" val="8171346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Research strategy: quantitative and qualitative</a:t>
            </a:r>
          </a:p>
        </p:txBody>
      </p:sp>
      <p:sp>
        <p:nvSpPr>
          <p:cNvPr id="3" name="Content Placeholder 2"/>
          <p:cNvSpPr>
            <a:spLocks noGrp="1"/>
          </p:cNvSpPr>
          <p:nvPr>
            <p:ph idx="1"/>
          </p:nvPr>
        </p:nvSpPr>
        <p:spPr/>
        <p:txBody>
          <a:bodyPr>
            <a:normAutofit/>
          </a:bodyPr>
          <a:lstStyle/>
          <a:p>
            <a:endParaRPr lang="en-GB" dirty="0"/>
          </a:p>
          <a:p>
            <a:r>
              <a:rPr lang="en-GB" dirty="0"/>
              <a:t>Two distinctive clusters of research strategies: </a:t>
            </a:r>
            <a:r>
              <a:rPr lang="en-GB" i="1" dirty="0"/>
              <a:t>quantitative </a:t>
            </a:r>
            <a:r>
              <a:rPr lang="en-GB" dirty="0"/>
              <a:t>and </a:t>
            </a:r>
            <a:r>
              <a:rPr lang="en-GB" i="1" dirty="0"/>
              <a:t>qualitative</a:t>
            </a:r>
            <a:endParaRPr lang="en-GB" dirty="0"/>
          </a:p>
        </p:txBody>
      </p:sp>
    </p:spTree>
    <p:extLst>
      <p:ext uri="{BB962C8B-B14F-4D97-AF65-F5344CB8AC3E}">
        <p14:creationId xmlns:p14="http://schemas.microsoft.com/office/powerpoint/2010/main" val="29876064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research</a:t>
            </a:r>
          </a:p>
        </p:txBody>
      </p:sp>
      <p:sp>
        <p:nvSpPr>
          <p:cNvPr id="3" name="Content Placeholder 2"/>
          <p:cNvSpPr>
            <a:spLocks noGrp="1"/>
          </p:cNvSpPr>
          <p:nvPr>
            <p:ph idx="1"/>
          </p:nvPr>
        </p:nvSpPr>
        <p:spPr>
          <a:xfrm>
            <a:off x="395536" y="2060848"/>
            <a:ext cx="8229600" cy="4525963"/>
          </a:xfrm>
        </p:spPr>
        <p:txBody>
          <a:bodyPr>
            <a:normAutofit/>
          </a:bodyPr>
          <a:lstStyle/>
          <a:p>
            <a:pPr>
              <a:lnSpc>
                <a:spcPct val="90000"/>
              </a:lnSpc>
            </a:pPr>
            <a:r>
              <a:rPr lang="en-US" altLang="en-US" dirty="0"/>
              <a:t>Quantitative research</a:t>
            </a:r>
          </a:p>
          <a:p>
            <a:pPr lvl="1">
              <a:lnSpc>
                <a:spcPct val="90000"/>
              </a:lnSpc>
            </a:pPr>
            <a:r>
              <a:rPr lang="en-US" altLang="en-US" dirty="0"/>
              <a:t>Descriptive (who, how many, where, when, how often)</a:t>
            </a:r>
          </a:p>
          <a:p>
            <a:pPr lvl="1">
              <a:lnSpc>
                <a:spcPct val="90000"/>
              </a:lnSpc>
            </a:pPr>
            <a:r>
              <a:rPr lang="en-US" altLang="en-US" dirty="0"/>
              <a:t>Analytic (why – causal links)</a:t>
            </a:r>
          </a:p>
          <a:p>
            <a:pPr lvl="1">
              <a:lnSpc>
                <a:spcPct val="90000"/>
              </a:lnSpc>
            </a:pPr>
            <a:r>
              <a:rPr lang="en-US" altLang="en-US" dirty="0"/>
              <a:t>Applied (test interventions – what change)</a:t>
            </a:r>
          </a:p>
        </p:txBody>
      </p:sp>
    </p:spTree>
    <p:extLst>
      <p:ext uri="{BB962C8B-B14F-4D97-AF65-F5344CB8AC3E}">
        <p14:creationId xmlns:p14="http://schemas.microsoft.com/office/powerpoint/2010/main" val="11959016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research</a:t>
            </a:r>
          </a:p>
        </p:txBody>
      </p:sp>
      <p:sp>
        <p:nvSpPr>
          <p:cNvPr id="3" name="Content Placeholder 2"/>
          <p:cNvSpPr>
            <a:spLocks noGrp="1"/>
          </p:cNvSpPr>
          <p:nvPr>
            <p:ph idx="1"/>
          </p:nvPr>
        </p:nvSpPr>
        <p:spPr>
          <a:xfrm>
            <a:off x="467544" y="1340768"/>
            <a:ext cx="8229600" cy="4525963"/>
          </a:xfrm>
        </p:spPr>
        <p:txBody>
          <a:bodyPr>
            <a:normAutofit/>
          </a:bodyPr>
          <a:lstStyle/>
          <a:p>
            <a:r>
              <a:rPr lang="en-GB" dirty="0"/>
              <a:t>Measurement of social and business variables </a:t>
            </a:r>
          </a:p>
          <a:p>
            <a:r>
              <a:rPr lang="en-GB" dirty="0"/>
              <a:t>Common research designs: </a:t>
            </a:r>
            <a:r>
              <a:rPr lang="en-GB" i="1" dirty="0"/>
              <a:t>surveys </a:t>
            </a:r>
            <a:r>
              <a:rPr lang="en-GB" dirty="0"/>
              <a:t>and </a:t>
            </a:r>
            <a:r>
              <a:rPr lang="en-GB" i="1" dirty="0"/>
              <a:t>experiments</a:t>
            </a:r>
          </a:p>
          <a:p>
            <a:r>
              <a:rPr lang="en-GB" dirty="0"/>
              <a:t>Numerical and statistical data</a:t>
            </a:r>
          </a:p>
          <a:p>
            <a:r>
              <a:rPr lang="en-GB" dirty="0"/>
              <a:t>Can also involve economic evaluations</a:t>
            </a:r>
          </a:p>
          <a:p>
            <a:r>
              <a:rPr lang="en-GB" dirty="0"/>
              <a:t>Examples: </a:t>
            </a:r>
          </a:p>
          <a:p>
            <a:pPr lvl="1"/>
            <a:r>
              <a:rPr lang="en-GB" dirty="0"/>
              <a:t>Is there a relationship between ethnic minority status and slow starts for Entrepreneurs among Young men in Newham?</a:t>
            </a:r>
          </a:p>
          <a:p>
            <a:pPr lvl="1"/>
            <a:r>
              <a:rPr lang="en-GB" dirty="0"/>
              <a:t>Are community engagement interventions to reduce unemployment cost-effective? </a:t>
            </a:r>
          </a:p>
        </p:txBody>
      </p:sp>
    </p:spTree>
    <p:extLst>
      <p:ext uri="{BB962C8B-B14F-4D97-AF65-F5344CB8AC3E}">
        <p14:creationId xmlns:p14="http://schemas.microsoft.com/office/powerpoint/2010/main" val="12808271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7490" name="Rectangle 2"/>
          <p:cNvSpPr>
            <a:spLocks noGrp="1" noChangeArrowheads="1"/>
          </p:cNvSpPr>
          <p:nvPr>
            <p:ph type="title"/>
          </p:nvPr>
        </p:nvSpPr>
        <p:spPr/>
        <p:txBody>
          <a:bodyPr>
            <a:normAutofit/>
          </a:bodyPr>
          <a:lstStyle/>
          <a:p>
            <a:r>
              <a:rPr lang="en-US" altLang="en-US" dirty="0"/>
              <a:t>Quantitative research </a:t>
            </a:r>
          </a:p>
        </p:txBody>
      </p:sp>
      <p:sp>
        <p:nvSpPr>
          <p:cNvPr id="447491" name="Rectangle 3"/>
          <p:cNvSpPr>
            <a:spLocks noGrp="1" noChangeArrowheads="1"/>
          </p:cNvSpPr>
          <p:nvPr>
            <p:ph idx="1"/>
          </p:nvPr>
        </p:nvSpPr>
        <p:spPr>
          <a:xfrm>
            <a:off x="914400" y="1828800"/>
            <a:ext cx="7772400" cy="4038600"/>
          </a:xfrm>
        </p:spPr>
        <p:txBody>
          <a:bodyPr>
            <a:normAutofit/>
          </a:bodyPr>
          <a:lstStyle/>
          <a:p>
            <a:pPr>
              <a:buFont typeface="Wingdings" pitchFamily="2" charset="2"/>
              <a:buNone/>
            </a:pPr>
            <a:r>
              <a:rPr lang="en-US" altLang="en-US" sz="2800" dirty="0"/>
              <a:t>A research approach that involves:</a:t>
            </a:r>
          </a:p>
          <a:p>
            <a:r>
              <a:rPr lang="en-US" altLang="en-US" sz="2800" dirty="0"/>
              <a:t>Variables, hypotheses, questions</a:t>
            </a:r>
          </a:p>
          <a:p>
            <a:r>
              <a:rPr lang="en-US" altLang="en-US" sz="2800" dirty="0"/>
              <a:t>Instruments, closed-ended questions, reliability, validity</a:t>
            </a:r>
          </a:p>
          <a:p>
            <a:r>
              <a:rPr lang="en-US" altLang="en-US" sz="2800" dirty="0"/>
              <a:t>Statistical analysis</a:t>
            </a:r>
          </a:p>
          <a:p>
            <a:r>
              <a:rPr lang="en-US" altLang="en-US" sz="2800" dirty="0"/>
              <a:t>Generalizability, replicability, control, and lack of bias</a:t>
            </a:r>
          </a:p>
        </p:txBody>
      </p:sp>
      <p:sp>
        <p:nvSpPr>
          <p:cNvPr id="5" name="Slide Number Placeholder 5"/>
          <p:cNvSpPr>
            <a:spLocks noGrp="1"/>
          </p:cNvSpPr>
          <p:nvPr>
            <p:ph type="sldNum" sz="quarter" idx="12"/>
          </p:nvPr>
        </p:nvSpPr>
        <p:spPr/>
        <p:txBody>
          <a:bodyPr/>
          <a:lstStyle/>
          <a:p>
            <a:fld id="{00AD02A7-717D-4138-A00D-9B4721E357DD}" type="slidenum">
              <a:rPr lang="en-US" altLang="en-US"/>
              <a:pPr/>
              <a:t>8</a:t>
            </a:fld>
            <a:endParaRPr lang="en-US" altLang="en-US"/>
          </a:p>
        </p:txBody>
      </p:sp>
    </p:spTree>
    <p:extLst>
      <p:ext uri="{BB962C8B-B14F-4D97-AF65-F5344CB8AC3E}">
        <p14:creationId xmlns:p14="http://schemas.microsoft.com/office/powerpoint/2010/main" val="38540458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in quantitative studies</a:t>
            </a:r>
          </a:p>
        </p:txBody>
      </p:sp>
      <p:sp>
        <p:nvSpPr>
          <p:cNvPr id="3" name="Content Placeholder 2"/>
          <p:cNvSpPr>
            <a:spLocks noGrp="1"/>
          </p:cNvSpPr>
          <p:nvPr>
            <p:ph idx="1"/>
          </p:nvPr>
        </p:nvSpPr>
        <p:spPr/>
        <p:txBody>
          <a:bodyPr/>
          <a:lstStyle/>
          <a:p>
            <a:pPr marL="457200" lvl="1" indent="0">
              <a:lnSpc>
                <a:spcPct val="80000"/>
              </a:lnSpc>
              <a:buNone/>
            </a:pPr>
            <a:endParaRPr lang="en-US" altLang="en-US" dirty="0"/>
          </a:p>
          <a:p>
            <a:pPr lvl="1">
              <a:lnSpc>
                <a:spcPct val="80000"/>
              </a:lnSpc>
            </a:pPr>
            <a:r>
              <a:rPr lang="en-US" altLang="en-US" dirty="0"/>
              <a:t>Instruments</a:t>
            </a:r>
          </a:p>
          <a:p>
            <a:pPr lvl="1">
              <a:lnSpc>
                <a:spcPct val="80000"/>
              </a:lnSpc>
            </a:pPr>
            <a:r>
              <a:rPr lang="en-US" altLang="en-US" dirty="0"/>
              <a:t>Surveys</a:t>
            </a:r>
          </a:p>
          <a:p>
            <a:pPr lvl="1">
              <a:lnSpc>
                <a:spcPct val="80000"/>
              </a:lnSpc>
            </a:pPr>
            <a:r>
              <a:rPr lang="en-US" altLang="en-US" dirty="0"/>
              <a:t>Diagnosis</a:t>
            </a:r>
          </a:p>
          <a:p>
            <a:pPr lvl="1">
              <a:lnSpc>
                <a:spcPct val="80000"/>
              </a:lnSpc>
            </a:pPr>
            <a:r>
              <a:rPr lang="en-US" altLang="en-US" dirty="0"/>
              <a:t>Checklists</a:t>
            </a:r>
          </a:p>
          <a:p>
            <a:pPr lvl="1">
              <a:lnSpc>
                <a:spcPct val="80000"/>
              </a:lnSpc>
            </a:pPr>
            <a:r>
              <a:rPr lang="en-US" altLang="en-US" dirty="0"/>
              <a:t>Records</a:t>
            </a:r>
          </a:p>
          <a:p>
            <a:endParaRPr lang="en-GB" dirty="0"/>
          </a:p>
        </p:txBody>
      </p:sp>
    </p:spTree>
    <p:extLst>
      <p:ext uri="{BB962C8B-B14F-4D97-AF65-F5344CB8AC3E}">
        <p14:creationId xmlns:p14="http://schemas.microsoft.com/office/powerpoint/2010/main" val="252079794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Research process in quantitative studies</a:t>
            </a:r>
          </a:p>
        </p:txBody>
      </p:sp>
      <p:sp>
        <p:nvSpPr>
          <p:cNvPr id="3" name="Content Placeholder 2"/>
          <p:cNvSpPr>
            <a:spLocks noGrp="1"/>
          </p:cNvSpPr>
          <p:nvPr>
            <p:ph idx="1"/>
          </p:nvPr>
        </p:nvSpPr>
        <p:spPr/>
        <p:txBody>
          <a:bodyPr>
            <a:normAutofit fontScale="55000" lnSpcReduction="20000"/>
          </a:bodyPr>
          <a:lstStyle/>
          <a:p>
            <a:pPr marL="914400" lvl="0" indent="-914400">
              <a:buFont typeface="+mj-lt"/>
              <a:buAutoNum type="arabicParenR"/>
            </a:pPr>
            <a:r>
              <a:rPr lang="en-GB" sz="5200" dirty="0">
                <a:latin typeface="+mj-lt"/>
                <a:ea typeface="+mj-ea"/>
                <a:cs typeface="+mj-cs"/>
              </a:rPr>
              <a:t>Problem identification</a:t>
            </a:r>
          </a:p>
          <a:p>
            <a:pPr marL="914400" lvl="0" indent="-914400">
              <a:buFont typeface="+mj-lt"/>
              <a:buAutoNum type="arabicParenR"/>
            </a:pPr>
            <a:r>
              <a:rPr lang="en-US" sz="5200" dirty="0">
                <a:latin typeface="+mj-lt"/>
                <a:ea typeface="+mj-ea"/>
                <a:cs typeface="+mj-cs"/>
              </a:rPr>
              <a:t>Review &amp; Evaluate Literature</a:t>
            </a:r>
            <a:endParaRPr lang="en-GB" sz="5200" dirty="0">
              <a:latin typeface="+mj-lt"/>
              <a:ea typeface="+mj-ea"/>
              <a:cs typeface="+mj-cs"/>
            </a:endParaRPr>
          </a:p>
          <a:p>
            <a:pPr marL="914400" lvl="0" indent="-914400">
              <a:buFont typeface="+mj-lt"/>
              <a:buAutoNum type="arabicParenR"/>
            </a:pPr>
            <a:r>
              <a:rPr lang="en-US" sz="5200" dirty="0">
                <a:latin typeface="+mj-lt"/>
                <a:ea typeface="+mj-ea"/>
                <a:cs typeface="+mj-cs"/>
              </a:rPr>
              <a:t>Be aware of ethical issues</a:t>
            </a:r>
            <a:endParaRPr lang="en-GB" sz="5200" dirty="0">
              <a:latin typeface="+mj-lt"/>
              <a:ea typeface="+mj-ea"/>
              <a:cs typeface="+mj-cs"/>
            </a:endParaRPr>
          </a:p>
          <a:p>
            <a:pPr marL="914400" lvl="0" indent="-914400">
              <a:buFont typeface="+mj-lt"/>
              <a:buAutoNum type="arabicParenR"/>
            </a:pPr>
            <a:r>
              <a:rPr lang="en-US" sz="5200" dirty="0">
                <a:latin typeface="+mj-lt"/>
                <a:ea typeface="+mj-ea"/>
                <a:cs typeface="+mj-cs"/>
              </a:rPr>
              <a:t>State Research Question or hypothesis</a:t>
            </a:r>
            <a:endParaRPr lang="en-GB" sz="5200" dirty="0">
              <a:latin typeface="+mj-lt"/>
              <a:ea typeface="+mj-ea"/>
              <a:cs typeface="+mj-cs"/>
            </a:endParaRPr>
          </a:p>
          <a:p>
            <a:pPr marL="914400" lvl="0" indent="-914400">
              <a:buFont typeface="+mj-lt"/>
              <a:buAutoNum type="arabicParenR"/>
            </a:pPr>
            <a:r>
              <a:rPr lang="en-US" sz="5200" dirty="0">
                <a:latin typeface="+mj-lt"/>
                <a:ea typeface="+mj-ea"/>
                <a:cs typeface="+mj-cs"/>
              </a:rPr>
              <a:t>Select research approach &amp; decide measures</a:t>
            </a:r>
            <a:endParaRPr lang="en-GB" sz="5200" dirty="0">
              <a:latin typeface="+mj-lt"/>
              <a:ea typeface="+mj-ea"/>
              <a:cs typeface="+mj-cs"/>
            </a:endParaRPr>
          </a:p>
          <a:p>
            <a:pPr marL="914400" lvl="0" indent="-914400">
              <a:buFont typeface="+mj-lt"/>
              <a:buAutoNum type="arabicParenR"/>
            </a:pPr>
            <a:r>
              <a:rPr lang="en-US" sz="5200" dirty="0">
                <a:latin typeface="+mj-lt"/>
                <a:ea typeface="+mj-ea"/>
                <a:cs typeface="+mj-cs"/>
              </a:rPr>
              <a:t>Select a sample &amp; data collection method</a:t>
            </a:r>
            <a:endParaRPr lang="en-GB" sz="5200" dirty="0">
              <a:latin typeface="+mj-lt"/>
              <a:ea typeface="+mj-ea"/>
              <a:cs typeface="+mj-cs"/>
            </a:endParaRPr>
          </a:p>
          <a:p>
            <a:pPr marL="914400" indent="-914400">
              <a:buFont typeface="+mj-lt"/>
              <a:buAutoNum type="arabicParenR"/>
            </a:pPr>
            <a:r>
              <a:rPr lang="en-GB" sz="5200" dirty="0">
                <a:latin typeface="+mj-lt"/>
                <a:ea typeface="+mj-ea"/>
                <a:cs typeface="+mj-cs"/>
              </a:rPr>
              <a:t>Data collection (once or sometimes multiple times)</a:t>
            </a:r>
          </a:p>
          <a:p>
            <a:pPr marL="914400" lvl="0" indent="-914400">
              <a:buFont typeface="+mj-lt"/>
              <a:buAutoNum type="arabicParenR"/>
            </a:pPr>
            <a:r>
              <a:rPr lang="en-US" sz="5200" dirty="0">
                <a:latin typeface="+mj-lt"/>
                <a:ea typeface="+mj-ea"/>
                <a:cs typeface="+mj-cs"/>
              </a:rPr>
              <a:t>Data Analysis</a:t>
            </a:r>
            <a:endParaRPr lang="en-GB" sz="5200" dirty="0">
              <a:latin typeface="+mj-lt"/>
              <a:ea typeface="+mj-ea"/>
              <a:cs typeface="+mj-cs"/>
            </a:endParaRPr>
          </a:p>
          <a:p>
            <a:pPr marL="914400" lvl="0" indent="-914400">
              <a:buFont typeface="+mj-lt"/>
              <a:buAutoNum type="arabicParenR"/>
            </a:pPr>
            <a:r>
              <a:rPr lang="en-US" sz="5200" dirty="0">
                <a:latin typeface="+mj-lt"/>
                <a:ea typeface="+mj-ea"/>
                <a:cs typeface="+mj-cs"/>
              </a:rPr>
              <a:t>Write up and dissemination</a:t>
            </a:r>
            <a:endParaRPr lang="en-GB" sz="5200" dirty="0">
              <a:latin typeface="+mj-lt"/>
              <a:ea typeface="+mj-ea"/>
              <a:cs typeface="+mj-cs"/>
            </a:endParaRPr>
          </a:p>
          <a:p>
            <a:endParaRPr lang="en-GB" dirty="0"/>
          </a:p>
        </p:txBody>
      </p:sp>
    </p:spTree>
    <p:extLst>
      <p:ext uri="{BB962C8B-B14F-4D97-AF65-F5344CB8AC3E}">
        <p14:creationId xmlns:p14="http://schemas.microsoft.com/office/powerpoint/2010/main" val="9274899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Qualitative research</a:t>
            </a:r>
          </a:p>
        </p:txBody>
      </p:sp>
      <p:sp>
        <p:nvSpPr>
          <p:cNvPr id="3" name="Content Placeholder 2"/>
          <p:cNvSpPr>
            <a:spLocks noGrp="1"/>
          </p:cNvSpPr>
          <p:nvPr>
            <p:ph idx="1"/>
          </p:nvPr>
        </p:nvSpPr>
        <p:spPr>
          <a:xfrm>
            <a:off x="395536" y="1412776"/>
            <a:ext cx="8229600" cy="4525963"/>
          </a:xfrm>
        </p:spPr>
        <p:txBody>
          <a:bodyPr>
            <a:normAutofit lnSpcReduction="10000"/>
          </a:bodyPr>
          <a:lstStyle/>
          <a:p>
            <a:endParaRPr lang="en-GB" dirty="0"/>
          </a:p>
          <a:p>
            <a:r>
              <a:rPr lang="en-GB" dirty="0"/>
              <a:t>Understanding the subjective meanings held by actors </a:t>
            </a:r>
          </a:p>
          <a:p>
            <a:r>
              <a:rPr lang="en-GB" dirty="0"/>
              <a:t>Common methods: interviews, focus groups, participant observation</a:t>
            </a:r>
          </a:p>
          <a:p>
            <a:r>
              <a:rPr lang="en-GB" dirty="0"/>
              <a:t>Data are words, texts and stories </a:t>
            </a:r>
          </a:p>
          <a:p>
            <a:r>
              <a:rPr lang="en-GB" dirty="0"/>
              <a:t>Data influences theory development </a:t>
            </a:r>
          </a:p>
          <a:p>
            <a:r>
              <a:rPr lang="en-GB" dirty="0"/>
              <a:t>Examples: </a:t>
            </a:r>
          </a:p>
          <a:p>
            <a:pPr lvl="1"/>
            <a:r>
              <a:rPr lang="en-GB" dirty="0"/>
              <a:t>What are men's experiences of becoming Unemployed?</a:t>
            </a:r>
          </a:p>
          <a:p>
            <a:pPr lvl="1"/>
            <a:r>
              <a:rPr lang="en-GB" dirty="0"/>
              <a:t>What are the views of employee engagement  among disadvantaged (minority) women in Tesco Newham? </a:t>
            </a:r>
          </a:p>
        </p:txBody>
      </p:sp>
    </p:spTree>
    <p:extLst>
      <p:ext uri="{BB962C8B-B14F-4D97-AF65-F5344CB8AC3E}">
        <p14:creationId xmlns:p14="http://schemas.microsoft.com/office/powerpoint/2010/main" val="340238712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8514" name="Rectangle 2"/>
          <p:cNvSpPr>
            <a:spLocks noGrp="1" noChangeArrowheads="1"/>
          </p:cNvSpPr>
          <p:nvPr>
            <p:ph type="title"/>
          </p:nvPr>
        </p:nvSpPr>
        <p:spPr/>
        <p:txBody>
          <a:bodyPr/>
          <a:lstStyle/>
          <a:p>
            <a:r>
              <a:rPr lang="en-US" altLang="en-US" dirty="0"/>
              <a:t>Qualitative</a:t>
            </a:r>
            <a:r>
              <a:rPr lang="en-US" altLang="en-US" sz="3200" dirty="0"/>
              <a:t> </a:t>
            </a:r>
            <a:r>
              <a:rPr lang="en-US" altLang="en-US" dirty="0"/>
              <a:t>research </a:t>
            </a:r>
          </a:p>
        </p:txBody>
      </p:sp>
      <p:sp>
        <p:nvSpPr>
          <p:cNvPr id="448515" name="Rectangle 3"/>
          <p:cNvSpPr>
            <a:spLocks noGrp="1" noChangeArrowheads="1"/>
          </p:cNvSpPr>
          <p:nvPr>
            <p:ph idx="1"/>
          </p:nvPr>
        </p:nvSpPr>
        <p:spPr>
          <a:xfrm>
            <a:off x="609600" y="1484313"/>
            <a:ext cx="8458200" cy="4992687"/>
          </a:xfrm>
        </p:spPr>
        <p:txBody>
          <a:bodyPr/>
          <a:lstStyle/>
          <a:p>
            <a:pPr>
              <a:lnSpc>
                <a:spcPct val="90000"/>
              </a:lnSpc>
              <a:buFont typeface="Wingdings" pitchFamily="2" charset="2"/>
              <a:buNone/>
            </a:pPr>
            <a:r>
              <a:rPr lang="en-US" altLang="en-US" sz="2400" dirty="0"/>
              <a:t>An inquiry approach which includes: </a:t>
            </a:r>
          </a:p>
          <a:p>
            <a:pPr>
              <a:lnSpc>
                <a:spcPct val="90000"/>
              </a:lnSpc>
              <a:buFont typeface="Wingdings" pitchFamily="2" charset="2"/>
              <a:buNone/>
            </a:pPr>
            <a:endParaRPr lang="en-US" altLang="en-US" sz="2400" dirty="0"/>
          </a:p>
          <a:p>
            <a:pPr>
              <a:lnSpc>
                <a:spcPct val="90000"/>
              </a:lnSpc>
            </a:pPr>
            <a:r>
              <a:rPr lang="en-US" altLang="en-US" sz="2400" dirty="0"/>
              <a:t>Broad, general questions </a:t>
            </a:r>
          </a:p>
          <a:p>
            <a:pPr>
              <a:lnSpc>
                <a:spcPct val="90000"/>
              </a:lnSpc>
            </a:pPr>
            <a:r>
              <a:rPr lang="en-US" altLang="en-US" sz="2400" dirty="0"/>
              <a:t>Views of participants </a:t>
            </a:r>
          </a:p>
          <a:p>
            <a:pPr>
              <a:lnSpc>
                <a:spcPct val="90000"/>
              </a:lnSpc>
            </a:pPr>
            <a:r>
              <a:rPr lang="en-US" altLang="en-US" sz="2400" dirty="0"/>
              <a:t>Reciprocity and respect </a:t>
            </a:r>
          </a:p>
          <a:p>
            <a:pPr>
              <a:lnSpc>
                <a:spcPct val="90000"/>
              </a:lnSpc>
            </a:pPr>
            <a:r>
              <a:rPr lang="en-US" altLang="en-US" sz="2400" dirty="0"/>
              <a:t>Description and themes</a:t>
            </a:r>
          </a:p>
          <a:p>
            <a:pPr>
              <a:lnSpc>
                <a:spcPct val="90000"/>
              </a:lnSpc>
            </a:pPr>
            <a:r>
              <a:rPr lang="en-US" altLang="en-US" sz="2400" dirty="0"/>
              <a:t>Interpretation</a:t>
            </a:r>
          </a:p>
          <a:p>
            <a:pPr>
              <a:lnSpc>
                <a:spcPct val="90000"/>
              </a:lnSpc>
            </a:pPr>
            <a:r>
              <a:rPr lang="en-US" altLang="en-US" sz="2400" dirty="0"/>
              <a:t>Personal reflexivity </a:t>
            </a:r>
          </a:p>
          <a:p>
            <a:pPr>
              <a:lnSpc>
                <a:spcPct val="90000"/>
              </a:lnSpc>
            </a:pPr>
            <a:r>
              <a:rPr lang="en-US" altLang="en-US" sz="2400" dirty="0"/>
              <a:t>Flexible structure</a:t>
            </a:r>
          </a:p>
          <a:p>
            <a:pPr>
              <a:lnSpc>
                <a:spcPct val="90000"/>
              </a:lnSpc>
            </a:pPr>
            <a:r>
              <a:rPr lang="en-US" altLang="en-US" sz="2400" dirty="0"/>
              <a:t>Meaning or advocate for groups/individuals</a:t>
            </a:r>
          </a:p>
          <a:p>
            <a:pPr>
              <a:lnSpc>
                <a:spcPct val="90000"/>
              </a:lnSpc>
              <a:buFont typeface="Wingdings" pitchFamily="2" charset="2"/>
              <a:buNone/>
            </a:pPr>
            <a:r>
              <a:rPr lang="en-US" altLang="en-US" sz="2000" dirty="0"/>
              <a:t>	</a:t>
            </a:r>
          </a:p>
        </p:txBody>
      </p:sp>
      <p:sp>
        <p:nvSpPr>
          <p:cNvPr id="5" name="Slide Number Placeholder 5"/>
          <p:cNvSpPr>
            <a:spLocks noGrp="1"/>
          </p:cNvSpPr>
          <p:nvPr>
            <p:ph type="sldNum" sz="quarter" idx="12"/>
          </p:nvPr>
        </p:nvSpPr>
        <p:spPr/>
        <p:txBody>
          <a:bodyPr/>
          <a:lstStyle/>
          <a:p>
            <a:fld id="{ACACB520-A122-45B8-8442-800935A2DC73}" type="slidenum">
              <a:rPr lang="en-US" altLang="en-US"/>
              <a:pPr/>
              <a:t>12</a:t>
            </a:fld>
            <a:endParaRPr lang="en-US" altLang="en-US"/>
          </a:p>
        </p:txBody>
      </p:sp>
    </p:spTree>
    <p:extLst>
      <p:ext uri="{BB962C8B-B14F-4D97-AF65-F5344CB8AC3E}">
        <p14:creationId xmlns:p14="http://schemas.microsoft.com/office/powerpoint/2010/main" val="318967381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683568" y="620688"/>
            <a:ext cx="7772400" cy="1143000"/>
          </a:xfrm>
        </p:spPr>
        <p:txBody>
          <a:bodyPr>
            <a:normAutofit fontScale="90000"/>
          </a:bodyPr>
          <a:lstStyle/>
          <a:p>
            <a:r>
              <a:rPr lang="en-US" altLang="en-US" dirty="0"/>
              <a:t>Research process in qualitative studies</a:t>
            </a:r>
            <a:endParaRPr lang="en-ZA" altLang="en-US" dirty="0"/>
          </a:p>
        </p:txBody>
      </p:sp>
      <p:sp>
        <p:nvSpPr>
          <p:cNvPr id="25603" name="Rectangle 3"/>
          <p:cNvSpPr>
            <a:spLocks noGrp="1" noChangeArrowheads="1"/>
          </p:cNvSpPr>
          <p:nvPr>
            <p:ph idx="1"/>
          </p:nvPr>
        </p:nvSpPr>
        <p:spPr>
          <a:xfrm>
            <a:off x="685800" y="1981200"/>
            <a:ext cx="7772400" cy="4495800"/>
          </a:xfrm>
        </p:spPr>
        <p:txBody>
          <a:bodyPr/>
          <a:lstStyle/>
          <a:p>
            <a:pPr marL="609600" indent="-609600">
              <a:lnSpc>
                <a:spcPct val="90000"/>
              </a:lnSpc>
              <a:buFontTx/>
              <a:buAutoNum type="arabicPeriod"/>
            </a:pPr>
            <a:r>
              <a:rPr lang="en-US" altLang="en-US"/>
              <a:t>Establish the general problem to be investigated</a:t>
            </a:r>
          </a:p>
          <a:p>
            <a:pPr marL="990600" lvl="1" indent="-533400">
              <a:lnSpc>
                <a:spcPct val="90000"/>
              </a:lnSpc>
            </a:pPr>
            <a:r>
              <a:rPr lang="en-US" altLang="en-US"/>
              <a:t>Of interest to the researcher</a:t>
            </a:r>
          </a:p>
          <a:p>
            <a:pPr marL="609600" indent="-609600">
              <a:lnSpc>
                <a:spcPct val="90000"/>
              </a:lnSpc>
              <a:buFontTx/>
              <a:buAutoNum type="arabicPeriod"/>
            </a:pPr>
            <a:r>
              <a:rPr lang="en-US" altLang="en-US"/>
              <a:t>Stating the purpose of the study</a:t>
            </a:r>
          </a:p>
          <a:p>
            <a:pPr marL="990600" lvl="1" indent="-533400">
              <a:lnSpc>
                <a:spcPct val="90000"/>
              </a:lnSpc>
            </a:pPr>
            <a:r>
              <a:rPr lang="en-US" altLang="en-US"/>
              <a:t>Based on problem analysis</a:t>
            </a:r>
          </a:p>
          <a:p>
            <a:pPr marL="990600" lvl="1" indent="-533400">
              <a:lnSpc>
                <a:spcPct val="90000"/>
              </a:lnSpc>
            </a:pPr>
            <a:r>
              <a:rPr lang="en-US" altLang="en-US"/>
              <a:t>Arises from previous studies</a:t>
            </a:r>
          </a:p>
          <a:p>
            <a:pPr marL="990600" lvl="1" indent="-533400">
              <a:lnSpc>
                <a:spcPct val="90000"/>
              </a:lnSpc>
            </a:pPr>
            <a:r>
              <a:rPr lang="en-US" altLang="en-US"/>
              <a:t>Guided by literature review</a:t>
            </a:r>
          </a:p>
          <a:p>
            <a:pPr marL="990600" lvl="1" indent="-533400">
              <a:lnSpc>
                <a:spcPct val="90000"/>
              </a:lnSpc>
            </a:pPr>
            <a:r>
              <a:rPr lang="en-US" altLang="en-US"/>
              <a:t>Determined by who will use the research results</a:t>
            </a:r>
            <a:endParaRPr lang="en-ZA" altLang="en-US"/>
          </a:p>
        </p:txBody>
      </p:sp>
    </p:spTree>
    <p:extLst>
      <p:ext uri="{BB962C8B-B14F-4D97-AF65-F5344CB8AC3E}">
        <p14:creationId xmlns:p14="http://schemas.microsoft.com/office/powerpoint/2010/main" val="173174116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85800" y="228600"/>
            <a:ext cx="7772400" cy="1143000"/>
          </a:xfrm>
        </p:spPr>
        <p:txBody>
          <a:bodyPr>
            <a:normAutofit fontScale="90000"/>
          </a:bodyPr>
          <a:lstStyle/>
          <a:p>
            <a:r>
              <a:rPr lang="en-US" altLang="en-US" dirty="0"/>
              <a:t>Research process in qualitative studies</a:t>
            </a:r>
            <a:endParaRPr lang="en-GB" altLang="en-US" dirty="0"/>
          </a:p>
        </p:txBody>
      </p:sp>
      <p:sp>
        <p:nvSpPr>
          <p:cNvPr id="26627" name="Rectangle 3"/>
          <p:cNvSpPr>
            <a:spLocks noGrp="1" noChangeArrowheads="1"/>
          </p:cNvSpPr>
          <p:nvPr>
            <p:ph idx="1"/>
          </p:nvPr>
        </p:nvSpPr>
        <p:spPr>
          <a:xfrm>
            <a:off x="683568" y="1628800"/>
            <a:ext cx="7772400" cy="4495800"/>
          </a:xfrm>
        </p:spPr>
        <p:txBody>
          <a:bodyPr>
            <a:normAutofit/>
          </a:bodyPr>
          <a:lstStyle/>
          <a:p>
            <a:pPr marL="609600" indent="-609600">
              <a:buFontTx/>
              <a:buAutoNum type="arabicPeriod" startAt="3"/>
            </a:pPr>
            <a:r>
              <a:rPr lang="en-US" altLang="en-US" dirty="0"/>
              <a:t>Develop a conceptual/theoretical framework for the study</a:t>
            </a:r>
          </a:p>
          <a:p>
            <a:pPr marL="609600" indent="-609600">
              <a:buFontTx/>
              <a:buAutoNum type="arabicPeriod" startAt="3"/>
            </a:pPr>
            <a:r>
              <a:rPr lang="en-US" altLang="en-US" dirty="0"/>
              <a:t>Formulate general and specific research questions (aims and objectives)</a:t>
            </a:r>
          </a:p>
          <a:p>
            <a:pPr marL="609600" indent="-609600">
              <a:buFontTx/>
              <a:buAutoNum type="arabicPeriod" startAt="3"/>
            </a:pPr>
            <a:r>
              <a:rPr lang="en-US" altLang="en-US" dirty="0"/>
              <a:t>Consider ethical issues</a:t>
            </a:r>
          </a:p>
          <a:p>
            <a:pPr marL="609600" indent="-609600">
              <a:buFontTx/>
              <a:buAutoNum type="arabicPeriod" startAt="3"/>
            </a:pPr>
            <a:r>
              <a:rPr lang="en-US" altLang="en-US" dirty="0"/>
              <a:t>Select a qualitative research design</a:t>
            </a:r>
          </a:p>
          <a:p>
            <a:pPr marL="609600" indent="-609600">
              <a:buFontTx/>
              <a:buAutoNum type="arabicPeriod" startAt="3"/>
            </a:pPr>
            <a:r>
              <a:rPr lang="en-US" altLang="en-US" dirty="0"/>
              <a:t>Select a sampling strategy</a:t>
            </a:r>
          </a:p>
          <a:p>
            <a:pPr marL="990600" lvl="1" indent="-533400"/>
            <a:r>
              <a:rPr lang="en-US" altLang="en-US" dirty="0"/>
              <a:t>Establish site of the research</a:t>
            </a:r>
          </a:p>
          <a:p>
            <a:pPr marL="990600" lvl="1" indent="-533400"/>
            <a:r>
              <a:rPr lang="en-US" altLang="en-US" dirty="0"/>
              <a:t>Selection of participants</a:t>
            </a:r>
            <a:endParaRPr lang="en-ZA" altLang="en-US" dirty="0"/>
          </a:p>
        </p:txBody>
      </p:sp>
    </p:spTree>
    <p:extLst>
      <p:ext uri="{BB962C8B-B14F-4D97-AF65-F5344CB8AC3E}">
        <p14:creationId xmlns:p14="http://schemas.microsoft.com/office/powerpoint/2010/main" val="339522533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5800" y="228600"/>
            <a:ext cx="7772400" cy="1143000"/>
          </a:xfrm>
        </p:spPr>
        <p:txBody>
          <a:bodyPr>
            <a:normAutofit fontScale="90000"/>
          </a:bodyPr>
          <a:lstStyle/>
          <a:p>
            <a:r>
              <a:rPr lang="en-US" altLang="en-US" dirty="0"/>
              <a:t>Research process in qualitative studies</a:t>
            </a:r>
            <a:endParaRPr lang="en-GB" altLang="en-US" dirty="0"/>
          </a:p>
        </p:txBody>
      </p:sp>
      <p:sp>
        <p:nvSpPr>
          <p:cNvPr id="27651" name="Rectangle 3"/>
          <p:cNvSpPr>
            <a:spLocks noGrp="1" noChangeArrowheads="1"/>
          </p:cNvSpPr>
          <p:nvPr>
            <p:ph idx="1"/>
          </p:nvPr>
        </p:nvSpPr>
        <p:spPr>
          <a:xfrm>
            <a:off x="611560" y="1793776"/>
            <a:ext cx="7772400" cy="5064224"/>
          </a:xfrm>
        </p:spPr>
        <p:txBody>
          <a:bodyPr>
            <a:normAutofit/>
          </a:bodyPr>
          <a:lstStyle/>
          <a:p>
            <a:pPr marL="609600" indent="-609600">
              <a:buFontTx/>
              <a:buAutoNum type="arabicPeriod" startAt="7"/>
            </a:pPr>
            <a:r>
              <a:rPr lang="en-US" altLang="en-US" dirty="0"/>
              <a:t>Determine data collection methods and develop data collection tools</a:t>
            </a:r>
          </a:p>
          <a:p>
            <a:pPr marL="609600" indent="-609600">
              <a:buFontTx/>
              <a:buAutoNum type="arabicPeriod" startAt="7"/>
            </a:pPr>
            <a:r>
              <a:rPr lang="en-US" altLang="en-US" dirty="0"/>
              <a:t>Data collection</a:t>
            </a:r>
          </a:p>
          <a:p>
            <a:pPr marL="609600" indent="-609600">
              <a:buFontTx/>
              <a:buAutoNum type="arabicPeriod" startAt="7"/>
            </a:pPr>
            <a:r>
              <a:rPr lang="en-US" altLang="en-US" dirty="0"/>
              <a:t>Data analysis</a:t>
            </a:r>
          </a:p>
          <a:p>
            <a:pPr marL="609600" indent="-609600">
              <a:buFontTx/>
              <a:buAutoNum type="arabicPeriod" startAt="7"/>
            </a:pPr>
            <a:r>
              <a:rPr lang="en-US" altLang="en-US" dirty="0"/>
              <a:t>Interpretation and discussion of findings</a:t>
            </a:r>
          </a:p>
          <a:p>
            <a:pPr marL="609600" indent="-609600">
              <a:buFontTx/>
              <a:buAutoNum type="arabicPeriod" startAt="7"/>
            </a:pPr>
            <a:r>
              <a:rPr lang="en-US" altLang="en-US" dirty="0"/>
              <a:t>Prepare research report</a:t>
            </a:r>
            <a:endParaRPr lang="en-ZA" altLang="en-US" dirty="0"/>
          </a:p>
        </p:txBody>
      </p:sp>
    </p:spTree>
    <p:extLst>
      <p:ext uri="{BB962C8B-B14F-4D97-AF65-F5344CB8AC3E}">
        <p14:creationId xmlns:p14="http://schemas.microsoft.com/office/powerpoint/2010/main" val="180064346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altLang="en-US" sz="3200" dirty="0"/>
              <a:t>Types of qualitative research designs</a:t>
            </a:r>
          </a:p>
        </p:txBody>
      </p:sp>
      <p:sp>
        <p:nvSpPr>
          <p:cNvPr id="33795" name="Rectangle 3"/>
          <p:cNvSpPr>
            <a:spLocks noGrp="1" noChangeArrowheads="1"/>
          </p:cNvSpPr>
          <p:nvPr>
            <p:ph idx="1"/>
          </p:nvPr>
        </p:nvSpPr>
        <p:spPr/>
        <p:txBody>
          <a:bodyPr/>
          <a:lstStyle/>
          <a:p>
            <a:r>
              <a:rPr lang="en-US" altLang="en-US" dirty="0"/>
              <a:t>The case study</a:t>
            </a:r>
          </a:p>
          <a:p>
            <a:r>
              <a:rPr lang="en-US" altLang="en-US" dirty="0"/>
              <a:t>Ethnography</a:t>
            </a:r>
          </a:p>
          <a:p>
            <a:r>
              <a:rPr lang="en-US" altLang="en-US" dirty="0"/>
              <a:t>Grounded theory</a:t>
            </a:r>
          </a:p>
          <a:p>
            <a:r>
              <a:rPr lang="en-US" altLang="en-US" dirty="0"/>
              <a:t>Phenomenology</a:t>
            </a:r>
          </a:p>
          <a:p>
            <a:r>
              <a:rPr lang="en-US" altLang="en-US" dirty="0"/>
              <a:t>Participatory/Action Research</a:t>
            </a:r>
          </a:p>
        </p:txBody>
      </p:sp>
    </p:spTree>
    <p:extLst>
      <p:ext uri="{BB962C8B-B14F-4D97-AF65-F5344CB8AC3E}">
        <p14:creationId xmlns:p14="http://schemas.microsoft.com/office/powerpoint/2010/main" val="15115217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p:cNvSpPr>
            <a:spLocks noGrp="1" noChangeArrowheads="1"/>
          </p:cNvSpPr>
          <p:nvPr>
            <p:ph type="title"/>
          </p:nvPr>
        </p:nvSpPr>
        <p:spPr>
          <a:xfrm>
            <a:off x="762000" y="304800"/>
            <a:ext cx="7239000" cy="1036638"/>
          </a:xfrm>
        </p:spPr>
        <p:txBody>
          <a:bodyPr>
            <a:normAutofit/>
          </a:bodyPr>
          <a:lstStyle/>
          <a:p>
            <a:r>
              <a:rPr lang="en-US" altLang="en-US" sz="3200" dirty="0"/>
              <a:t>Quantitative and Qualitative data </a:t>
            </a:r>
          </a:p>
        </p:txBody>
      </p:sp>
      <p:sp>
        <p:nvSpPr>
          <p:cNvPr id="181251" name="Rectangle 3"/>
          <p:cNvSpPr>
            <a:spLocks noGrp="1" noChangeArrowheads="1"/>
          </p:cNvSpPr>
          <p:nvPr>
            <p:ph sz="half" idx="1"/>
          </p:nvPr>
        </p:nvSpPr>
        <p:spPr>
          <a:xfrm>
            <a:off x="609600" y="1524000"/>
            <a:ext cx="3733800" cy="5029200"/>
          </a:xfrm>
        </p:spPr>
        <p:txBody>
          <a:bodyPr/>
          <a:lstStyle/>
          <a:p>
            <a:pPr>
              <a:lnSpc>
                <a:spcPct val="80000"/>
              </a:lnSpc>
            </a:pPr>
            <a:r>
              <a:rPr lang="en-US" altLang="en-US" sz="2400" dirty="0"/>
              <a:t>Quantitative data</a:t>
            </a:r>
          </a:p>
          <a:p>
            <a:pPr lvl="1">
              <a:lnSpc>
                <a:spcPct val="80000"/>
              </a:lnSpc>
            </a:pPr>
            <a:endParaRPr lang="en-US" altLang="en-US" dirty="0"/>
          </a:p>
          <a:p>
            <a:pPr lvl="1">
              <a:lnSpc>
                <a:spcPct val="80000"/>
              </a:lnSpc>
            </a:pPr>
            <a:r>
              <a:rPr lang="en-US" altLang="en-US" dirty="0"/>
              <a:t>Instruments</a:t>
            </a:r>
          </a:p>
          <a:p>
            <a:pPr lvl="1">
              <a:lnSpc>
                <a:spcPct val="80000"/>
              </a:lnSpc>
            </a:pPr>
            <a:r>
              <a:rPr lang="en-US" altLang="en-US" dirty="0"/>
              <a:t>Surveys</a:t>
            </a:r>
          </a:p>
          <a:p>
            <a:pPr lvl="1">
              <a:lnSpc>
                <a:spcPct val="80000"/>
              </a:lnSpc>
            </a:pPr>
            <a:r>
              <a:rPr lang="en-US" altLang="en-US" dirty="0"/>
              <a:t>Diagnosis</a:t>
            </a:r>
          </a:p>
          <a:p>
            <a:pPr lvl="1">
              <a:lnSpc>
                <a:spcPct val="80000"/>
              </a:lnSpc>
            </a:pPr>
            <a:r>
              <a:rPr lang="en-US" altLang="en-US" dirty="0"/>
              <a:t>Checklists</a:t>
            </a:r>
          </a:p>
          <a:p>
            <a:pPr lvl="1">
              <a:lnSpc>
                <a:spcPct val="80000"/>
              </a:lnSpc>
            </a:pPr>
            <a:r>
              <a:rPr lang="en-US" altLang="en-US" dirty="0"/>
              <a:t>Records</a:t>
            </a:r>
          </a:p>
          <a:p>
            <a:pPr lvl="1">
              <a:buFont typeface="Wingdings" pitchFamily="2" charset="2"/>
              <a:buNone/>
            </a:pPr>
            <a:endParaRPr lang="en-US" altLang="en-US" sz="2200" dirty="0"/>
          </a:p>
          <a:p>
            <a:pPr>
              <a:buFont typeface="Wingdings" pitchFamily="2" charset="2"/>
              <a:buNone/>
            </a:pPr>
            <a:endParaRPr lang="en-US" altLang="en-US" sz="2200" dirty="0"/>
          </a:p>
          <a:p>
            <a:pPr lvl="1"/>
            <a:endParaRPr lang="en-US" altLang="en-US" sz="2000" dirty="0"/>
          </a:p>
          <a:p>
            <a:pPr lvl="1"/>
            <a:endParaRPr lang="en-US" altLang="en-US" sz="1500" dirty="0"/>
          </a:p>
        </p:txBody>
      </p:sp>
      <p:sp>
        <p:nvSpPr>
          <p:cNvPr id="181252" name="Rectangle 4"/>
          <p:cNvSpPr>
            <a:spLocks noGrp="1" noChangeArrowheads="1"/>
          </p:cNvSpPr>
          <p:nvPr>
            <p:ph sz="half" idx="2"/>
          </p:nvPr>
        </p:nvSpPr>
        <p:spPr>
          <a:xfrm>
            <a:off x="4343400" y="1524000"/>
            <a:ext cx="4419600" cy="5257800"/>
          </a:xfrm>
        </p:spPr>
        <p:txBody>
          <a:bodyPr/>
          <a:lstStyle/>
          <a:p>
            <a:pPr>
              <a:lnSpc>
                <a:spcPct val="80000"/>
              </a:lnSpc>
            </a:pPr>
            <a:r>
              <a:rPr lang="en-US" altLang="en-US" sz="2400" dirty="0"/>
              <a:t>Qualitative data</a:t>
            </a:r>
          </a:p>
          <a:p>
            <a:pPr marL="0" indent="0">
              <a:lnSpc>
                <a:spcPct val="80000"/>
              </a:lnSpc>
              <a:buNone/>
            </a:pPr>
            <a:endParaRPr lang="en-US" altLang="en-US" sz="2400" dirty="0"/>
          </a:p>
          <a:p>
            <a:pPr lvl="1">
              <a:lnSpc>
                <a:spcPct val="80000"/>
              </a:lnSpc>
            </a:pPr>
            <a:r>
              <a:rPr lang="en-US" altLang="en-US" dirty="0"/>
              <a:t>Interviews</a:t>
            </a:r>
          </a:p>
          <a:p>
            <a:pPr lvl="1">
              <a:lnSpc>
                <a:spcPct val="80000"/>
              </a:lnSpc>
            </a:pPr>
            <a:r>
              <a:rPr lang="en-US" altLang="en-US" dirty="0"/>
              <a:t>Focus groups</a:t>
            </a:r>
          </a:p>
          <a:p>
            <a:pPr lvl="1">
              <a:lnSpc>
                <a:spcPct val="80000"/>
              </a:lnSpc>
            </a:pPr>
            <a:r>
              <a:rPr lang="en-US" altLang="en-US" dirty="0"/>
              <a:t>Observations</a:t>
            </a:r>
          </a:p>
          <a:p>
            <a:pPr lvl="1">
              <a:lnSpc>
                <a:spcPct val="80000"/>
              </a:lnSpc>
            </a:pPr>
            <a:r>
              <a:rPr lang="en-US" altLang="en-US" dirty="0"/>
              <a:t>Documents</a:t>
            </a:r>
          </a:p>
          <a:p>
            <a:pPr lvl="1">
              <a:lnSpc>
                <a:spcPct val="80000"/>
              </a:lnSpc>
            </a:pPr>
            <a:r>
              <a:rPr lang="en-US" altLang="en-US" dirty="0"/>
              <a:t>Audio-visual materials</a:t>
            </a:r>
          </a:p>
          <a:p>
            <a:pPr lvl="1">
              <a:lnSpc>
                <a:spcPct val="80000"/>
              </a:lnSpc>
              <a:buFont typeface="Wingdings" pitchFamily="2" charset="2"/>
              <a:buNone/>
            </a:pPr>
            <a:endParaRPr lang="en-US" altLang="en-US" sz="2800" dirty="0">
              <a:latin typeface="Times New Roman" pitchFamily="18" charset="0"/>
            </a:endParaRPr>
          </a:p>
        </p:txBody>
      </p:sp>
      <p:sp>
        <p:nvSpPr>
          <p:cNvPr id="6" name="Slide Number Placeholder 6"/>
          <p:cNvSpPr>
            <a:spLocks noGrp="1"/>
          </p:cNvSpPr>
          <p:nvPr>
            <p:ph type="sldNum" sz="quarter" idx="12"/>
          </p:nvPr>
        </p:nvSpPr>
        <p:spPr/>
        <p:txBody>
          <a:bodyPr/>
          <a:lstStyle/>
          <a:p>
            <a:fld id="{20C9490A-D41E-49DC-8468-426CC3D9653C}" type="slidenum">
              <a:rPr lang="en-US" altLang="en-US"/>
              <a:pPr/>
              <a:t>17</a:t>
            </a:fld>
            <a:endParaRPr lang="en-US" altLang="en-US"/>
          </a:p>
        </p:txBody>
      </p:sp>
    </p:spTree>
    <p:extLst>
      <p:ext uri="{BB962C8B-B14F-4D97-AF65-F5344CB8AC3E}">
        <p14:creationId xmlns:p14="http://schemas.microsoft.com/office/powerpoint/2010/main" val="37098508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81251">
                                            <p:txEl>
                                              <p:pRg st="0" end="0"/>
                                            </p:txEl>
                                          </p:spTgt>
                                        </p:tgtEl>
                                        <p:attrNameLst>
                                          <p:attrName>style.visibility</p:attrName>
                                        </p:attrNameLst>
                                      </p:cBhvr>
                                      <p:to>
                                        <p:strVal val="visible"/>
                                      </p:to>
                                    </p:set>
                                    <p:anim calcmode="lin" valueType="num">
                                      <p:cBhvr additive="base">
                                        <p:cTn id="7" dur="500" fill="hold"/>
                                        <p:tgtEl>
                                          <p:spTgt spid="18125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1251">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81251">
                                            <p:txEl>
                                              <p:pRg st="2" end="2"/>
                                            </p:txEl>
                                          </p:spTgt>
                                        </p:tgtEl>
                                        <p:attrNameLst>
                                          <p:attrName>style.visibility</p:attrName>
                                        </p:attrNameLst>
                                      </p:cBhvr>
                                      <p:to>
                                        <p:strVal val="visible"/>
                                      </p:to>
                                    </p:set>
                                    <p:anim calcmode="lin" valueType="num">
                                      <p:cBhvr additive="base">
                                        <p:cTn id="11" dur="500" fill="hold"/>
                                        <p:tgtEl>
                                          <p:spTgt spid="181251">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81251">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81251">
                                            <p:txEl>
                                              <p:pRg st="3" end="3"/>
                                            </p:txEl>
                                          </p:spTgt>
                                        </p:tgtEl>
                                        <p:attrNameLst>
                                          <p:attrName>style.visibility</p:attrName>
                                        </p:attrNameLst>
                                      </p:cBhvr>
                                      <p:to>
                                        <p:strVal val="visible"/>
                                      </p:to>
                                    </p:set>
                                    <p:anim calcmode="lin" valueType="num">
                                      <p:cBhvr additive="base">
                                        <p:cTn id="15" dur="500" fill="hold"/>
                                        <p:tgtEl>
                                          <p:spTgt spid="181251">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81251">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81251">
                                            <p:txEl>
                                              <p:pRg st="4" end="4"/>
                                            </p:txEl>
                                          </p:spTgt>
                                        </p:tgtEl>
                                        <p:attrNameLst>
                                          <p:attrName>style.visibility</p:attrName>
                                        </p:attrNameLst>
                                      </p:cBhvr>
                                      <p:to>
                                        <p:strVal val="visible"/>
                                      </p:to>
                                    </p:set>
                                    <p:anim calcmode="lin" valueType="num">
                                      <p:cBhvr additive="base">
                                        <p:cTn id="19" dur="500" fill="hold"/>
                                        <p:tgtEl>
                                          <p:spTgt spid="18125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1251">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81251">
                                            <p:txEl>
                                              <p:pRg st="5" end="5"/>
                                            </p:txEl>
                                          </p:spTgt>
                                        </p:tgtEl>
                                        <p:attrNameLst>
                                          <p:attrName>style.visibility</p:attrName>
                                        </p:attrNameLst>
                                      </p:cBhvr>
                                      <p:to>
                                        <p:strVal val="visible"/>
                                      </p:to>
                                    </p:set>
                                    <p:anim calcmode="lin" valueType="num">
                                      <p:cBhvr additive="base">
                                        <p:cTn id="23" dur="500" fill="hold"/>
                                        <p:tgtEl>
                                          <p:spTgt spid="181251">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81251">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81251">
                                            <p:txEl>
                                              <p:pRg st="6" end="6"/>
                                            </p:txEl>
                                          </p:spTgt>
                                        </p:tgtEl>
                                        <p:attrNameLst>
                                          <p:attrName>style.visibility</p:attrName>
                                        </p:attrNameLst>
                                      </p:cBhvr>
                                      <p:to>
                                        <p:strVal val="visible"/>
                                      </p:to>
                                    </p:set>
                                    <p:anim calcmode="lin" valueType="num">
                                      <p:cBhvr additive="base">
                                        <p:cTn id="27" dur="500" fill="hold"/>
                                        <p:tgtEl>
                                          <p:spTgt spid="181251">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8125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4" fill="hold" nodeType="clickEffect">
                                  <p:stCondLst>
                                    <p:cond delay="0"/>
                                  </p:stCondLst>
                                  <p:childTnLst>
                                    <p:set>
                                      <p:cBhvr>
                                        <p:cTn id="32" dur="1" fill="hold">
                                          <p:stCondLst>
                                            <p:cond delay="0"/>
                                          </p:stCondLst>
                                        </p:cTn>
                                        <p:tgtEl>
                                          <p:spTgt spid="181252">
                                            <p:txEl>
                                              <p:pRg st="0" end="0"/>
                                            </p:txEl>
                                          </p:spTgt>
                                        </p:tgtEl>
                                        <p:attrNameLst>
                                          <p:attrName>style.visibility</p:attrName>
                                        </p:attrNameLst>
                                      </p:cBhvr>
                                      <p:to>
                                        <p:strVal val="visible"/>
                                      </p:to>
                                    </p:set>
                                    <p:anim calcmode="lin" valueType="num">
                                      <p:cBhvr additive="base">
                                        <p:cTn id="33" dur="500" fill="hold"/>
                                        <p:tgtEl>
                                          <p:spTgt spid="181252">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81252">
                                            <p:txEl>
                                              <p:pRg st="0" end="0"/>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181252">
                                            <p:txEl>
                                              <p:pRg st="2" end="2"/>
                                            </p:txEl>
                                          </p:spTgt>
                                        </p:tgtEl>
                                        <p:attrNameLst>
                                          <p:attrName>style.visibility</p:attrName>
                                        </p:attrNameLst>
                                      </p:cBhvr>
                                      <p:to>
                                        <p:strVal val="visible"/>
                                      </p:to>
                                    </p:set>
                                    <p:anim calcmode="lin" valueType="num">
                                      <p:cBhvr additive="base">
                                        <p:cTn id="37" dur="500" fill="hold"/>
                                        <p:tgtEl>
                                          <p:spTgt spid="181252">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81252">
                                            <p:txEl>
                                              <p:pRg st="2" end="2"/>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181252">
                                            <p:txEl>
                                              <p:pRg st="3" end="3"/>
                                            </p:txEl>
                                          </p:spTgt>
                                        </p:tgtEl>
                                        <p:attrNameLst>
                                          <p:attrName>style.visibility</p:attrName>
                                        </p:attrNameLst>
                                      </p:cBhvr>
                                      <p:to>
                                        <p:strVal val="visible"/>
                                      </p:to>
                                    </p:set>
                                    <p:anim calcmode="lin" valueType="num">
                                      <p:cBhvr additive="base">
                                        <p:cTn id="41" dur="500" fill="hold"/>
                                        <p:tgtEl>
                                          <p:spTgt spid="181252">
                                            <p:txEl>
                                              <p:pRg st="3" end="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181252">
                                            <p:txEl>
                                              <p:pRg st="3" end="3"/>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181252">
                                            <p:txEl>
                                              <p:pRg st="4" end="4"/>
                                            </p:txEl>
                                          </p:spTgt>
                                        </p:tgtEl>
                                        <p:attrNameLst>
                                          <p:attrName>style.visibility</p:attrName>
                                        </p:attrNameLst>
                                      </p:cBhvr>
                                      <p:to>
                                        <p:strVal val="visible"/>
                                      </p:to>
                                    </p:set>
                                    <p:anim calcmode="lin" valueType="num">
                                      <p:cBhvr additive="base">
                                        <p:cTn id="45" dur="500" fill="hold"/>
                                        <p:tgtEl>
                                          <p:spTgt spid="181252">
                                            <p:txEl>
                                              <p:pRg st="4" end="4"/>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181252">
                                            <p:txEl>
                                              <p:pRg st="4" end="4"/>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181252">
                                            <p:txEl>
                                              <p:pRg st="5" end="5"/>
                                            </p:txEl>
                                          </p:spTgt>
                                        </p:tgtEl>
                                        <p:attrNameLst>
                                          <p:attrName>style.visibility</p:attrName>
                                        </p:attrNameLst>
                                      </p:cBhvr>
                                      <p:to>
                                        <p:strVal val="visible"/>
                                      </p:to>
                                    </p:set>
                                    <p:anim calcmode="lin" valueType="num">
                                      <p:cBhvr additive="base">
                                        <p:cTn id="49" dur="500" fill="hold"/>
                                        <p:tgtEl>
                                          <p:spTgt spid="181252">
                                            <p:txEl>
                                              <p:pRg st="5" end="5"/>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81252">
                                            <p:txEl>
                                              <p:pRg st="5" end="5"/>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181252">
                                            <p:txEl>
                                              <p:pRg st="6" end="6"/>
                                            </p:txEl>
                                          </p:spTgt>
                                        </p:tgtEl>
                                        <p:attrNameLst>
                                          <p:attrName>style.visibility</p:attrName>
                                        </p:attrNameLst>
                                      </p:cBhvr>
                                      <p:to>
                                        <p:strVal val="visible"/>
                                      </p:to>
                                    </p:set>
                                    <p:anim calcmode="lin" valueType="num">
                                      <p:cBhvr additive="base">
                                        <p:cTn id="53" dur="500" fill="hold"/>
                                        <p:tgtEl>
                                          <p:spTgt spid="181252">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18125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9538" name="Rectangle 2"/>
          <p:cNvSpPr>
            <a:spLocks noGrp="1" noChangeArrowheads="1"/>
          </p:cNvSpPr>
          <p:nvPr>
            <p:ph type="title"/>
          </p:nvPr>
        </p:nvSpPr>
        <p:spPr>
          <a:xfrm>
            <a:off x="838200" y="381000"/>
            <a:ext cx="7467600" cy="1036638"/>
          </a:xfrm>
        </p:spPr>
        <p:txBody>
          <a:bodyPr>
            <a:noAutofit/>
          </a:bodyPr>
          <a:lstStyle/>
          <a:p>
            <a:r>
              <a:rPr lang="en-US" altLang="en-US" dirty="0"/>
              <a:t>Quantitative and Qualitative data analysis </a:t>
            </a:r>
          </a:p>
        </p:txBody>
      </p:sp>
      <p:sp>
        <p:nvSpPr>
          <p:cNvPr id="449539" name="Rectangle 3"/>
          <p:cNvSpPr>
            <a:spLocks noGrp="1" noChangeArrowheads="1"/>
          </p:cNvSpPr>
          <p:nvPr>
            <p:ph sz="half" idx="1"/>
          </p:nvPr>
        </p:nvSpPr>
        <p:spPr>
          <a:xfrm>
            <a:off x="4876800" y="2057400"/>
            <a:ext cx="3810000" cy="4114800"/>
          </a:xfrm>
        </p:spPr>
        <p:txBody>
          <a:bodyPr vert="horz" lIns="91440" tIns="45720" rIns="91440" bIns="45720" rtlCol="0">
            <a:normAutofit/>
          </a:bodyPr>
          <a:lstStyle/>
          <a:p>
            <a:r>
              <a:rPr lang="en-US" altLang="en-US" sz="2900" dirty="0">
                <a:latin typeface="+mj-lt"/>
                <a:ea typeface="+mj-ea"/>
                <a:cs typeface="+mj-cs"/>
              </a:rPr>
              <a:t>Qualitative analysis</a:t>
            </a:r>
          </a:p>
          <a:p>
            <a:pPr lvl="1"/>
            <a:r>
              <a:rPr lang="en-US" altLang="en-US" sz="2900" dirty="0">
                <a:latin typeface="+mj-lt"/>
                <a:ea typeface="+mj-ea"/>
                <a:cs typeface="+mj-cs"/>
              </a:rPr>
              <a:t>Use text and images,</a:t>
            </a:r>
          </a:p>
          <a:p>
            <a:pPr lvl="1"/>
            <a:r>
              <a:rPr lang="en-US" altLang="en-US" sz="2900" dirty="0">
                <a:latin typeface="+mj-lt"/>
                <a:ea typeface="+mj-ea"/>
                <a:cs typeface="+mj-cs"/>
              </a:rPr>
              <a:t>For coding</a:t>
            </a:r>
          </a:p>
          <a:p>
            <a:pPr lvl="1"/>
            <a:r>
              <a:rPr lang="en-US" altLang="en-US" sz="2900" dirty="0">
                <a:latin typeface="+mj-lt"/>
                <a:ea typeface="+mj-ea"/>
                <a:cs typeface="+mj-cs"/>
              </a:rPr>
              <a:t>For theme development</a:t>
            </a:r>
          </a:p>
          <a:p>
            <a:pPr lvl="1"/>
            <a:r>
              <a:rPr lang="en-US" altLang="en-US" sz="2900" dirty="0">
                <a:latin typeface="+mj-lt"/>
                <a:ea typeface="+mj-ea"/>
                <a:cs typeface="+mj-cs"/>
              </a:rPr>
              <a:t>For relating themes</a:t>
            </a:r>
          </a:p>
          <a:p>
            <a:pPr lvl="1"/>
            <a:endParaRPr lang="en-US" altLang="en-US" sz="2900" dirty="0">
              <a:latin typeface="+mj-lt"/>
              <a:ea typeface="+mj-ea"/>
              <a:cs typeface="+mj-cs"/>
            </a:endParaRPr>
          </a:p>
        </p:txBody>
      </p:sp>
      <p:sp>
        <p:nvSpPr>
          <p:cNvPr id="449540" name="Rectangle 4"/>
          <p:cNvSpPr>
            <a:spLocks noGrp="1" noChangeArrowheads="1"/>
          </p:cNvSpPr>
          <p:nvPr>
            <p:ph sz="half" idx="2"/>
          </p:nvPr>
        </p:nvSpPr>
        <p:spPr>
          <a:xfrm>
            <a:off x="762000" y="2057400"/>
            <a:ext cx="3962400" cy="4114800"/>
          </a:xfrm>
        </p:spPr>
        <p:txBody>
          <a:bodyPr>
            <a:normAutofit/>
          </a:bodyPr>
          <a:lstStyle/>
          <a:p>
            <a:r>
              <a:rPr lang="en-US" altLang="en-US" sz="2900" dirty="0">
                <a:latin typeface="+mj-lt"/>
                <a:ea typeface="+mj-ea"/>
                <a:cs typeface="+mj-cs"/>
              </a:rPr>
              <a:t>Quantitative analysis</a:t>
            </a:r>
          </a:p>
          <a:p>
            <a:pPr lvl="1"/>
            <a:r>
              <a:rPr lang="en-US" altLang="en-US" sz="2900" dirty="0">
                <a:latin typeface="+mj-lt"/>
                <a:ea typeface="+mj-ea"/>
                <a:cs typeface="+mj-cs"/>
              </a:rPr>
              <a:t>Use statistical analysis,</a:t>
            </a:r>
          </a:p>
          <a:p>
            <a:pPr lvl="1"/>
            <a:r>
              <a:rPr lang="en-US" altLang="en-US" sz="2900" dirty="0">
                <a:latin typeface="+mj-lt"/>
                <a:ea typeface="+mj-ea"/>
                <a:cs typeface="+mj-cs"/>
              </a:rPr>
              <a:t>For description</a:t>
            </a:r>
          </a:p>
          <a:p>
            <a:pPr lvl="1"/>
            <a:r>
              <a:rPr lang="en-US" altLang="en-US" sz="2900" dirty="0">
                <a:latin typeface="+mj-lt"/>
                <a:ea typeface="+mj-ea"/>
                <a:cs typeface="+mj-cs"/>
              </a:rPr>
              <a:t>For comparing groups</a:t>
            </a:r>
          </a:p>
          <a:p>
            <a:pPr lvl="1"/>
            <a:r>
              <a:rPr lang="en-US" altLang="en-US" sz="2900" dirty="0">
                <a:latin typeface="+mj-lt"/>
                <a:ea typeface="+mj-ea"/>
                <a:cs typeface="+mj-cs"/>
              </a:rPr>
              <a:t>For relating variables</a:t>
            </a:r>
          </a:p>
        </p:txBody>
      </p:sp>
      <p:sp>
        <p:nvSpPr>
          <p:cNvPr id="6" name="Slide Number Placeholder 6"/>
          <p:cNvSpPr>
            <a:spLocks noGrp="1"/>
          </p:cNvSpPr>
          <p:nvPr>
            <p:ph type="sldNum" sz="quarter" idx="12"/>
          </p:nvPr>
        </p:nvSpPr>
        <p:spPr/>
        <p:txBody>
          <a:bodyPr/>
          <a:lstStyle/>
          <a:p>
            <a:fld id="{D7C8C358-B979-4363-ADB2-266C392546E7}" type="slidenum">
              <a:rPr lang="en-US" altLang="en-US"/>
              <a:pPr/>
              <a:t>18</a:t>
            </a:fld>
            <a:endParaRPr lang="en-US" altLang="en-US"/>
          </a:p>
        </p:txBody>
      </p:sp>
    </p:spTree>
    <p:extLst>
      <p:ext uri="{BB962C8B-B14F-4D97-AF65-F5344CB8AC3E}">
        <p14:creationId xmlns:p14="http://schemas.microsoft.com/office/powerpoint/2010/main" val="26789007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49540">
                                            <p:txEl>
                                              <p:pRg st="0" end="0"/>
                                            </p:txEl>
                                          </p:spTgt>
                                        </p:tgtEl>
                                        <p:attrNameLst>
                                          <p:attrName>style.visibility</p:attrName>
                                        </p:attrNameLst>
                                      </p:cBhvr>
                                      <p:to>
                                        <p:strVal val="visible"/>
                                      </p:to>
                                    </p:set>
                                    <p:anim calcmode="lin" valueType="num">
                                      <p:cBhvr additive="base">
                                        <p:cTn id="7" dur="500" fill="hold"/>
                                        <p:tgtEl>
                                          <p:spTgt spid="44954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4954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49540">
                                            <p:txEl>
                                              <p:pRg st="1" end="1"/>
                                            </p:txEl>
                                          </p:spTgt>
                                        </p:tgtEl>
                                        <p:attrNameLst>
                                          <p:attrName>style.visibility</p:attrName>
                                        </p:attrNameLst>
                                      </p:cBhvr>
                                      <p:to>
                                        <p:strVal val="visible"/>
                                      </p:to>
                                    </p:set>
                                    <p:anim calcmode="lin" valueType="num">
                                      <p:cBhvr additive="base">
                                        <p:cTn id="11" dur="500" fill="hold"/>
                                        <p:tgtEl>
                                          <p:spTgt spid="449540">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49540">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49540">
                                            <p:txEl>
                                              <p:pRg st="2" end="2"/>
                                            </p:txEl>
                                          </p:spTgt>
                                        </p:tgtEl>
                                        <p:attrNameLst>
                                          <p:attrName>style.visibility</p:attrName>
                                        </p:attrNameLst>
                                      </p:cBhvr>
                                      <p:to>
                                        <p:strVal val="visible"/>
                                      </p:to>
                                    </p:set>
                                    <p:anim calcmode="lin" valueType="num">
                                      <p:cBhvr additive="base">
                                        <p:cTn id="15" dur="500" fill="hold"/>
                                        <p:tgtEl>
                                          <p:spTgt spid="449540">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49540">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49540">
                                            <p:txEl>
                                              <p:pRg st="3" end="3"/>
                                            </p:txEl>
                                          </p:spTgt>
                                        </p:tgtEl>
                                        <p:attrNameLst>
                                          <p:attrName>style.visibility</p:attrName>
                                        </p:attrNameLst>
                                      </p:cBhvr>
                                      <p:to>
                                        <p:strVal val="visible"/>
                                      </p:to>
                                    </p:set>
                                    <p:anim calcmode="lin" valueType="num">
                                      <p:cBhvr additive="base">
                                        <p:cTn id="19" dur="500" fill="hold"/>
                                        <p:tgtEl>
                                          <p:spTgt spid="449540">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49540">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49540">
                                            <p:txEl>
                                              <p:pRg st="4" end="4"/>
                                            </p:txEl>
                                          </p:spTgt>
                                        </p:tgtEl>
                                        <p:attrNameLst>
                                          <p:attrName>style.visibility</p:attrName>
                                        </p:attrNameLst>
                                      </p:cBhvr>
                                      <p:to>
                                        <p:strVal val="visible"/>
                                      </p:to>
                                    </p:set>
                                    <p:anim calcmode="lin" valueType="num">
                                      <p:cBhvr additive="base">
                                        <p:cTn id="23" dur="500" fill="hold"/>
                                        <p:tgtEl>
                                          <p:spTgt spid="449540">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4954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449539">
                                            <p:txEl>
                                              <p:pRg st="0" end="0"/>
                                            </p:txEl>
                                          </p:spTgt>
                                        </p:tgtEl>
                                        <p:attrNameLst>
                                          <p:attrName>style.visibility</p:attrName>
                                        </p:attrNameLst>
                                      </p:cBhvr>
                                      <p:to>
                                        <p:strVal val="visible"/>
                                      </p:to>
                                    </p:set>
                                    <p:anim calcmode="lin" valueType="num">
                                      <p:cBhvr additive="base">
                                        <p:cTn id="29" dur="500" fill="hold"/>
                                        <p:tgtEl>
                                          <p:spTgt spid="449539">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49539">
                                            <p:txEl>
                                              <p:pRg st="0" end="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449539">
                                            <p:txEl>
                                              <p:pRg st="1" end="1"/>
                                            </p:txEl>
                                          </p:spTgt>
                                        </p:tgtEl>
                                        <p:attrNameLst>
                                          <p:attrName>style.visibility</p:attrName>
                                        </p:attrNameLst>
                                      </p:cBhvr>
                                      <p:to>
                                        <p:strVal val="visible"/>
                                      </p:to>
                                    </p:set>
                                    <p:anim calcmode="lin" valueType="num">
                                      <p:cBhvr additive="base">
                                        <p:cTn id="33" dur="500" fill="hold"/>
                                        <p:tgtEl>
                                          <p:spTgt spid="449539">
                                            <p:txEl>
                                              <p:pRg st="1" end="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49539">
                                            <p:txEl>
                                              <p:pRg st="1" end="1"/>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449539">
                                            <p:txEl>
                                              <p:pRg st="2" end="2"/>
                                            </p:txEl>
                                          </p:spTgt>
                                        </p:tgtEl>
                                        <p:attrNameLst>
                                          <p:attrName>style.visibility</p:attrName>
                                        </p:attrNameLst>
                                      </p:cBhvr>
                                      <p:to>
                                        <p:strVal val="visible"/>
                                      </p:to>
                                    </p:set>
                                    <p:anim calcmode="lin" valueType="num">
                                      <p:cBhvr additive="base">
                                        <p:cTn id="37" dur="500" fill="hold"/>
                                        <p:tgtEl>
                                          <p:spTgt spid="449539">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49539">
                                            <p:txEl>
                                              <p:pRg st="2" end="2"/>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449539">
                                            <p:txEl>
                                              <p:pRg st="3" end="3"/>
                                            </p:txEl>
                                          </p:spTgt>
                                        </p:tgtEl>
                                        <p:attrNameLst>
                                          <p:attrName>style.visibility</p:attrName>
                                        </p:attrNameLst>
                                      </p:cBhvr>
                                      <p:to>
                                        <p:strVal val="visible"/>
                                      </p:to>
                                    </p:set>
                                    <p:anim calcmode="lin" valueType="num">
                                      <p:cBhvr additive="base">
                                        <p:cTn id="41" dur="500" fill="hold"/>
                                        <p:tgtEl>
                                          <p:spTgt spid="449539">
                                            <p:txEl>
                                              <p:pRg st="3" end="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49539">
                                            <p:txEl>
                                              <p:pRg st="3" end="3"/>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449539">
                                            <p:txEl>
                                              <p:pRg st="4" end="4"/>
                                            </p:txEl>
                                          </p:spTgt>
                                        </p:tgtEl>
                                        <p:attrNameLst>
                                          <p:attrName>style.visibility</p:attrName>
                                        </p:attrNameLst>
                                      </p:cBhvr>
                                      <p:to>
                                        <p:strVal val="visible"/>
                                      </p:to>
                                    </p:set>
                                    <p:anim calcmode="lin" valueType="num">
                                      <p:cBhvr additive="base">
                                        <p:cTn id="45" dur="500" fill="hold"/>
                                        <p:tgtEl>
                                          <p:spTgt spid="449539">
                                            <p:txEl>
                                              <p:pRg st="4" end="4"/>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4953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altLang="en-US" sz="3200" dirty="0"/>
              <a:t>Example:  </a:t>
            </a:r>
            <a:br>
              <a:rPr lang="en-US" altLang="en-US" sz="3200" dirty="0"/>
            </a:br>
            <a:r>
              <a:rPr lang="en-US" altLang="en-US" sz="3200" dirty="0"/>
              <a:t>Unemployment and Crime</a:t>
            </a:r>
            <a:endParaRPr lang="en-ZA" altLang="en-US" sz="3200" dirty="0"/>
          </a:p>
        </p:txBody>
      </p:sp>
      <p:sp>
        <p:nvSpPr>
          <p:cNvPr id="17411" name="Rectangle 3"/>
          <p:cNvSpPr>
            <a:spLocks noGrp="1" noChangeArrowheads="1"/>
          </p:cNvSpPr>
          <p:nvPr>
            <p:ph idx="1"/>
          </p:nvPr>
        </p:nvSpPr>
        <p:spPr/>
        <p:txBody>
          <a:bodyPr>
            <a:normAutofit/>
          </a:bodyPr>
          <a:lstStyle/>
          <a:p>
            <a:r>
              <a:rPr lang="en-US" altLang="en-US" b="1" dirty="0"/>
              <a:t>Quantitative research </a:t>
            </a:r>
            <a:r>
              <a:rPr lang="en-US" altLang="en-US" dirty="0"/>
              <a:t>can be used to measure rates of unemployment and Crime</a:t>
            </a:r>
            <a:endParaRPr lang="en-US" altLang="en-US" b="1" dirty="0"/>
          </a:p>
          <a:p>
            <a:r>
              <a:rPr lang="en-US" altLang="en-US" b="1" dirty="0"/>
              <a:t>Quantitative</a:t>
            </a:r>
            <a:r>
              <a:rPr lang="en-US" altLang="en-US" dirty="0"/>
              <a:t> research has established the association between unemployment and Crime</a:t>
            </a:r>
            <a:endParaRPr lang="en-US" altLang="en-US" b="1" dirty="0"/>
          </a:p>
          <a:p>
            <a:r>
              <a:rPr lang="en-US" altLang="en-US" b="1" dirty="0"/>
              <a:t>Quantitative</a:t>
            </a:r>
            <a:r>
              <a:rPr lang="en-US" altLang="en-US" dirty="0"/>
              <a:t> research has shown that unemployment </a:t>
            </a:r>
            <a:r>
              <a:rPr lang="en-US" altLang="en-US" b="1" dirty="0"/>
              <a:t>causes</a:t>
            </a:r>
            <a:r>
              <a:rPr lang="en-US" altLang="en-US" dirty="0"/>
              <a:t> Crime </a:t>
            </a:r>
          </a:p>
          <a:p>
            <a:r>
              <a:rPr lang="en-US" altLang="en-US" b="1" dirty="0"/>
              <a:t>Quantitative</a:t>
            </a:r>
            <a:r>
              <a:rPr lang="en-US" altLang="en-US" dirty="0"/>
              <a:t> research can be used to determine effectiveness of interventions to reduce unemployment rates are effective</a:t>
            </a:r>
          </a:p>
          <a:p>
            <a:endParaRPr lang="en-ZA" altLang="en-US" dirty="0"/>
          </a:p>
        </p:txBody>
      </p:sp>
    </p:spTree>
    <p:extLst>
      <p:ext uri="{BB962C8B-B14F-4D97-AF65-F5344CB8AC3E}">
        <p14:creationId xmlns:p14="http://schemas.microsoft.com/office/powerpoint/2010/main" val="203956830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altLang="en-US" sz="3200" dirty="0"/>
              <a:t>Example:  </a:t>
            </a:r>
            <a:br>
              <a:rPr lang="en-US" altLang="en-US" sz="3200" dirty="0"/>
            </a:br>
            <a:r>
              <a:rPr lang="en-US" altLang="en-US" sz="3200" dirty="0"/>
              <a:t>Unemployment and Crime</a:t>
            </a:r>
            <a:endParaRPr lang="en-ZA" altLang="en-US" sz="3200" dirty="0"/>
          </a:p>
        </p:txBody>
      </p:sp>
      <p:sp>
        <p:nvSpPr>
          <p:cNvPr id="17411" name="Rectangle 3"/>
          <p:cNvSpPr>
            <a:spLocks noGrp="1" noChangeArrowheads="1"/>
          </p:cNvSpPr>
          <p:nvPr>
            <p:ph idx="1"/>
          </p:nvPr>
        </p:nvSpPr>
        <p:spPr/>
        <p:txBody>
          <a:bodyPr>
            <a:normAutofit/>
          </a:bodyPr>
          <a:lstStyle/>
          <a:p>
            <a:r>
              <a:rPr lang="en-US" altLang="en-US" b="1" dirty="0"/>
              <a:t>Qualitative research </a:t>
            </a:r>
            <a:r>
              <a:rPr lang="en-US" altLang="en-US" dirty="0"/>
              <a:t>can help us to understand experiences of the Unemployed people and Crime</a:t>
            </a:r>
          </a:p>
          <a:p>
            <a:r>
              <a:rPr lang="en-US" altLang="en-US" b="1" dirty="0"/>
              <a:t>Qualitative research</a:t>
            </a:r>
            <a:r>
              <a:rPr lang="en-US" altLang="en-US" dirty="0"/>
              <a:t> can help to explain in detail why people continue to remain in crime despite the evidence employment can make a difference</a:t>
            </a:r>
          </a:p>
          <a:p>
            <a:r>
              <a:rPr lang="en-US" altLang="en-US" b="1" dirty="0"/>
              <a:t>Qualitative research</a:t>
            </a:r>
            <a:r>
              <a:rPr lang="en-US" altLang="en-US" dirty="0"/>
              <a:t> can help to explain the social and cultural meaning of unemployment and crime (</a:t>
            </a:r>
            <a:r>
              <a:rPr lang="en-US" altLang="en-US" dirty="0" err="1"/>
              <a:t>e.g</a:t>
            </a:r>
            <a:r>
              <a:rPr lang="en-US" altLang="en-US" dirty="0"/>
              <a:t> among young men, women and the youth)</a:t>
            </a:r>
            <a:endParaRPr lang="en-ZA" altLang="en-US" dirty="0"/>
          </a:p>
          <a:p>
            <a:endParaRPr lang="en-ZA" altLang="en-US" dirty="0"/>
          </a:p>
        </p:txBody>
      </p:sp>
    </p:spTree>
    <p:extLst>
      <p:ext uri="{BB962C8B-B14F-4D97-AF65-F5344CB8AC3E}">
        <p14:creationId xmlns:p14="http://schemas.microsoft.com/office/powerpoint/2010/main" val="287449598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Paradigms</a:t>
            </a:r>
          </a:p>
        </p:txBody>
      </p:sp>
      <p:sp>
        <p:nvSpPr>
          <p:cNvPr id="3" name="Content Placeholder 2"/>
          <p:cNvSpPr>
            <a:spLocks noGrp="1"/>
          </p:cNvSpPr>
          <p:nvPr>
            <p:ph idx="1"/>
          </p:nvPr>
        </p:nvSpPr>
        <p:spPr/>
        <p:txBody>
          <a:bodyPr>
            <a:normAutofit/>
          </a:bodyPr>
          <a:lstStyle/>
          <a:p>
            <a:r>
              <a:rPr lang="en-GB" dirty="0"/>
              <a:t>Research Paradigms: A set of philosophical assumptions that underpin a process of enquiry</a:t>
            </a:r>
            <a:endParaRPr lang="nl-NL" altLang="en-US" dirty="0"/>
          </a:p>
          <a:p>
            <a:pPr marL="0" indent="0">
              <a:buNone/>
            </a:pPr>
            <a:r>
              <a:rPr lang="nl-NL" altLang="en-US" dirty="0"/>
              <a:t>Some examples:</a:t>
            </a:r>
          </a:p>
          <a:p>
            <a:r>
              <a:rPr lang="nl-NL" altLang="en-US" dirty="0"/>
              <a:t>Positivism and post-positivism</a:t>
            </a:r>
          </a:p>
          <a:p>
            <a:r>
              <a:rPr lang="nl-NL" altLang="en-US" dirty="0"/>
              <a:t>Constructivism</a:t>
            </a:r>
          </a:p>
          <a:p>
            <a:r>
              <a:rPr lang="nl-NL" altLang="en-US" dirty="0"/>
              <a:t>Critical-realism </a:t>
            </a:r>
          </a:p>
          <a:p>
            <a:r>
              <a:rPr lang="nl-NL" dirty="0"/>
              <a:t>Pragmatism</a:t>
            </a:r>
            <a:endParaRPr lang="en-GB" dirty="0"/>
          </a:p>
        </p:txBody>
      </p:sp>
    </p:spTree>
    <p:extLst>
      <p:ext uri="{BB962C8B-B14F-4D97-AF65-F5344CB8AC3E}">
        <p14:creationId xmlns:p14="http://schemas.microsoft.com/office/powerpoint/2010/main" val="30264174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Why do we need to know about research paradigms?</a:t>
            </a:r>
          </a:p>
        </p:txBody>
      </p:sp>
      <p:sp>
        <p:nvSpPr>
          <p:cNvPr id="3" name="Content Placeholder 2"/>
          <p:cNvSpPr>
            <a:spLocks noGrp="1"/>
          </p:cNvSpPr>
          <p:nvPr>
            <p:ph idx="1"/>
          </p:nvPr>
        </p:nvSpPr>
        <p:spPr>
          <a:xfrm>
            <a:off x="457200" y="1600200"/>
            <a:ext cx="8229600" cy="5069160"/>
          </a:xfrm>
        </p:spPr>
        <p:txBody>
          <a:bodyPr>
            <a:normAutofit lnSpcReduction="10000"/>
          </a:bodyPr>
          <a:lstStyle/>
          <a:p>
            <a:pPr marL="0" indent="0">
              <a:lnSpc>
                <a:spcPct val="90000"/>
              </a:lnSpc>
              <a:spcBef>
                <a:spcPct val="0"/>
              </a:spcBef>
              <a:buNone/>
            </a:pPr>
            <a:r>
              <a:rPr lang="en-GB" altLang="en-US" sz="3500" i="1" dirty="0"/>
              <a:t>“Understanding different traditions of scholarship can help researchers identify the match between their own intellectual preferences and a particular mode of inquiry so that they can develop a research style that is personally meaningful and simultaneously meets the standards of a wider academic community.” </a:t>
            </a:r>
          </a:p>
          <a:p>
            <a:pPr marL="0" indent="0">
              <a:lnSpc>
                <a:spcPct val="90000"/>
              </a:lnSpc>
              <a:spcBef>
                <a:spcPct val="0"/>
              </a:spcBef>
              <a:buNone/>
            </a:pPr>
            <a:endParaRPr lang="en-GB" dirty="0"/>
          </a:p>
          <a:p>
            <a:pPr marL="0" indent="0">
              <a:lnSpc>
                <a:spcPct val="90000"/>
              </a:lnSpc>
              <a:spcBef>
                <a:spcPct val="0"/>
              </a:spcBef>
              <a:buNone/>
            </a:pPr>
            <a:endParaRPr lang="en-GB" dirty="0"/>
          </a:p>
          <a:p>
            <a:pPr marL="0" indent="0">
              <a:lnSpc>
                <a:spcPct val="90000"/>
              </a:lnSpc>
              <a:spcBef>
                <a:spcPct val="0"/>
              </a:spcBef>
              <a:buNone/>
            </a:pPr>
            <a:r>
              <a:rPr lang="en-GB" sz="2200" dirty="0"/>
              <a:t>Prasad, P. (2005) Crafting Qualitative Research: Working in the </a:t>
            </a:r>
            <a:r>
              <a:rPr lang="en-GB" sz="2200" dirty="0" err="1"/>
              <a:t>Postpositivist</a:t>
            </a:r>
            <a:r>
              <a:rPr lang="en-GB" sz="2200" dirty="0"/>
              <a:t> Traditions, New York: M.E. Sharpe.</a:t>
            </a:r>
          </a:p>
          <a:p>
            <a:endParaRPr lang="en-GB" dirty="0"/>
          </a:p>
        </p:txBody>
      </p:sp>
    </p:spTree>
    <p:extLst>
      <p:ext uri="{BB962C8B-B14F-4D97-AF65-F5344CB8AC3E}">
        <p14:creationId xmlns:p14="http://schemas.microsoft.com/office/powerpoint/2010/main" val="3968595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altLang="en-US" dirty="0"/>
              <a:t>Positivism and post-positivism</a:t>
            </a:r>
            <a:endParaRPr lang="en-GB" dirty="0"/>
          </a:p>
        </p:txBody>
      </p:sp>
      <p:sp>
        <p:nvSpPr>
          <p:cNvPr id="3" name="Content Placeholder 2"/>
          <p:cNvSpPr>
            <a:spLocks noGrp="1"/>
          </p:cNvSpPr>
          <p:nvPr>
            <p:ph idx="1"/>
          </p:nvPr>
        </p:nvSpPr>
        <p:spPr/>
        <p:txBody>
          <a:bodyPr>
            <a:normAutofit fontScale="92500" lnSpcReduction="20000"/>
          </a:bodyPr>
          <a:lstStyle/>
          <a:p>
            <a:pPr marL="609600" indent="-609600"/>
            <a:r>
              <a:rPr lang="nl-NL" altLang="en-US" dirty="0"/>
              <a:t>Referred to as the ‘scientific method’, ‘quantitative research’, or ‘ empirical science’</a:t>
            </a:r>
          </a:p>
          <a:p>
            <a:pPr marL="609600" indent="-609600"/>
            <a:r>
              <a:rPr lang="nl-NL" altLang="en-US" dirty="0"/>
              <a:t>Positivism was at the basis of classical sociology, in order to enhance its scientific status</a:t>
            </a:r>
          </a:p>
          <a:p>
            <a:pPr marL="609600" indent="-609600"/>
            <a:r>
              <a:rPr lang="nl-NL" altLang="en-US" dirty="0"/>
              <a:t>Emphasis on relation between causes and effects, experimental research or objectively ‘controlled’ forms</a:t>
            </a:r>
          </a:p>
          <a:p>
            <a:pPr marL="609600" indent="-609600"/>
            <a:r>
              <a:rPr lang="nl-NL" altLang="en-US" dirty="0"/>
              <a:t>Reductionistic in its emphasis on few variables and parsimony</a:t>
            </a:r>
          </a:p>
          <a:p>
            <a:pPr marL="609600" indent="-609600"/>
            <a:r>
              <a:rPr lang="nl-NL" altLang="en-US" dirty="0"/>
              <a:t>Knowledge generated by careful obsefvation and measurement of objective reality</a:t>
            </a:r>
          </a:p>
          <a:p>
            <a:pPr marL="609600" indent="-609600"/>
            <a:r>
              <a:rPr lang="nl-NL" altLang="en-US" dirty="0"/>
              <a:t>Researcher checks theory with reality</a:t>
            </a:r>
          </a:p>
          <a:p>
            <a:endParaRPr lang="en-GB" dirty="0"/>
          </a:p>
        </p:txBody>
      </p:sp>
    </p:spTree>
    <p:extLst>
      <p:ext uri="{BB962C8B-B14F-4D97-AF65-F5344CB8AC3E}">
        <p14:creationId xmlns:p14="http://schemas.microsoft.com/office/powerpoint/2010/main" val="331469777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altLang="en-US" dirty="0"/>
              <a:t>Constructivism</a:t>
            </a:r>
            <a:endParaRPr lang="en-GB" dirty="0"/>
          </a:p>
        </p:txBody>
      </p:sp>
      <p:sp>
        <p:nvSpPr>
          <p:cNvPr id="3" name="Content Placeholder 2"/>
          <p:cNvSpPr>
            <a:spLocks noGrp="1"/>
          </p:cNvSpPr>
          <p:nvPr>
            <p:ph idx="1"/>
          </p:nvPr>
        </p:nvSpPr>
        <p:spPr/>
        <p:txBody>
          <a:bodyPr/>
          <a:lstStyle/>
          <a:p>
            <a:pPr marL="609600" indent="-609600"/>
            <a:r>
              <a:rPr lang="nl-NL" altLang="en-US" dirty="0"/>
              <a:t>Individuals are seen as developing subjective meanings of their experiences (rather than being directly stimulated by external reality)</a:t>
            </a:r>
          </a:p>
          <a:p>
            <a:pPr marL="609600" indent="-609600"/>
            <a:r>
              <a:rPr lang="nl-NL" altLang="en-US" dirty="0"/>
              <a:t>The esearcher looks for complexity of meanings, rater than narrowing down meanings in few categories</a:t>
            </a:r>
          </a:p>
          <a:p>
            <a:pPr marL="609600" indent="-609600"/>
            <a:r>
              <a:rPr lang="nl-NL" altLang="en-US" dirty="0"/>
              <a:t>Strong reliance on participants’ views, and interactive construction of meaning</a:t>
            </a:r>
          </a:p>
          <a:p>
            <a:pPr marL="609600" indent="-609600"/>
            <a:r>
              <a:rPr lang="nl-NL" altLang="en-US" dirty="0"/>
              <a:t>Researcher constructs theory from observations of meaning-constructions by social actors</a:t>
            </a:r>
          </a:p>
          <a:p>
            <a:endParaRPr lang="en-GB" dirty="0"/>
          </a:p>
        </p:txBody>
      </p:sp>
    </p:spTree>
    <p:extLst>
      <p:ext uri="{BB962C8B-B14F-4D97-AF65-F5344CB8AC3E}">
        <p14:creationId xmlns:p14="http://schemas.microsoft.com/office/powerpoint/2010/main" val="372005446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1" name="Rectangle 4"/>
          <p:cNvSpPr>
            <a:spLocks noGrp="1" noChangeArrowheads="1"/>
          </p:cNvSpPr>
          <p:nvPr>
            <p:ph type="title"/>
          </p:nvPr>
        </p:nvSpPr>
        <p:spPr>
          <a:xfrm>
            <a:off x="609600" y="304800"/>
            <a:ext cx="8077200" cy="1143000"/>
          </a:xfrm>
        </p:spPr>
        <p:txBody>
          <a:bodyPr>
            <a:normAutofit/>
          </a:bodyPr>
          <a:lstStyle/>
          <a:p>
            <a:pPr marL="609600" indent="-609600">
              <a:lnSpc>
                <a:spcPct val="90000"/>
              </a:lnSpc>
            </a:pPr>
            <a:r>
              <a:rPr lang="nl-NL" altLang="en-US" sz="4800" dirty="0">
                <a:latin typeface="+mn-lt"/>
                <a:ea typeface="+mn-ea"/>
                <a:cs typeface="+mn-cs"/>
              </a:rPr>
              <a:t>Critical realism </a:t>
            </a:r>
          </a:p>
        </p:txBody>
      </p:sp>
      <p:sp>
        <p:nvSpPr>
          <p:cNvPr id="29702" name="Rectangle 5"/>
          <p:cNvSpPr>
            <a:spLocks noGrp="1" noChangeArrowheads="1"/>
          </p:cNvSpPr>
          <p:nvPr>
            <p:ph idx="1"/>
          </p:nvPr>
        </p:nvSpPr>
        <p:spPr>
          <a:xfrm>
            <a:off x="251520" y="1340768"/>
            <a:ext cx="8712968" cy="4800600"/>
          </a:xfrm>
        </p:spPr>
        <p:txBody>
          <a:bodyPr>
            <a:normAutofit fontScale="77500" lnSpcReduction="20000"/>
          </a:bodyPr>
          <a:lstStyle/>
          <a:p>
            <a:pPr marL="0" indent="0" eaLnBrk="1" hangingPunct="1">
              <a:lnSpc>
                <a:spcPct val="90000"/>
              </a:lnSpc>
              <a:buNone/>
            </a:pPr>
            <a:endParaRPr lang="en-US" altLang="en-US" sz="5200" dirty="0"/>
          </a:p>
          <a:p>
            <a:pPr marL="609600" indent="-609600">
              <a:lnSpc>
                <a:spcPct val="90000"/>
              </a:lnSpc>
            </a:pPr>
            <a:r>
              <a:rPr lang="en-US" altLang="en-US" sz="5200" dirty="0"/>
              <a:t>Advocates an action agenda for political reform.</a:t>
            </a:r>
          </a:p>
          <a:p>
            <a:pPr marL="609600" indent="-609600" eaLnBrk="1" hangingPunct="1">
              <a:lnSpc>
                <a:spcPct val="90000"/>
              </a:lnSpc>
            </a:pPr>
            <a:r>
              <a:rPr lang="en-US" altLang="en-US" sz="5200" dirty="0"/>
              <a:t>Specific issues addressed are empowerment, inequality, domination, oppression, and alienation.</a:t>
            </a:r>
          </a:p>
          <a:p>
            <a:pPr marL="609600" indent="-609600" eaLnBrk="1" hangingPunct="1">
              <a:lnSpc>
                <a:spcPct val="90000"/>
              </a:lnSpc>
            </a:pPr>
            <a:r>
              <a:rPr lang="en-US" altLang="en-US" sz="5200" dirty="0"/>
              <a:t>Participants' views in this regard can be of primary importance in empirical research.</a:t>
            </a:r>
          </a:p>
          <a:p>
            <a:pPr marL="609600" indent="-609600" eaLnBrk="1" hangingPunct="1">
              <a:lnSpc>
                <a:spcPct val="90000"/>
              </a:lnSpc>
            </a:pPr>
            <a:endParaRPr lang="nl-NL" altLang="en-US" sz="2800" dirty="0">
              <a:solidFill>
                <a:schemeClr val="bg2"/>
              </a:solidFill>
              <a:latin typeface="Tahoma" pitchFamily="34" charset="0"/>
            </a:endParaRPr>
          </a:p>
          <a:p>
            <a:pPr marL="609600" indent="-609600" eaLnBrk="1" hangingPunct="1">
              <a:lnSpc>
                <a:spcPct val="90000"/>
              </a:lnSpc>
            </a:pPr>
            <a:endParaRPr lang="nl-NL" altLang="en-US" sz="2800" dirty="0">
              <a:solidFill>
                <a:schemeClr val="bg2"/>
              </a:solidFill>
              <a:latin typeface="Tahoma" pitchFamily="34" charset="0"/>
            </a:endParaRPr>
          </a:p>
          <a:p>
            <a:pPr marL="609600" indent="-609600" eaLnBrk="1" hangingPunct="1">
              <a:lnSpc>
                <a:spcPct val="90000"/>
              </a:lnSpc>
            </a:pPr>
            <a:endParaRPr lang="nl-NL" altLang="en-US" sz="2800" dirty="0">
              <a:solidFill>
                <a:schemeClr val="bg2"/>
              </a:solidFill>
              <a:latin typeface="Tahoma" pitchFamily="34" charset="0"/>
            </a:endParaRPr>
          </a:p>
          <a:p>
            <a:pPr marL="609600" indent="-609600" eaLnBrk="1" hangingPunct="1">
              <a:lnSpc>
                <a:spcPct val="90000"/>
              </a:lnSpc>
              <a:buFontTx/>
              <a:buNone/>
            </a:pPr>
            <a:endParaRPr lang="it-IT" altLang="en-US" sz="2800" dirty="0">
              <a:solidFill>
                <a:schemeClr val="bg2"/>
              </a:solidFill>
              <a:latin typeface="Tahoma" pitchFamily="34" charset="0"/>
            </a:endParaRPr>
          </a:p>
        </p:txBody>
      </p:sp>
      <p:sp>
        <p:nvSpPr>
          <p:cNvPr id="7" name="Slide Number Placeholder 5"/>
          <p:cNvSpPr>
            <a:spLocks noGrp="1"/>
          </p:cNvSpPr>
          <p:nvPr>
            <p:ph type="sldNum" sz="quarter" idx="12"/>
          </p:nvPr>
        </p:nvSpPr>
        <p:spPr/>
        <p:txBody>
          <a:bodyPr/>
          <a:lstStyle>
            <a:lvl1pPr eaLnBrk="0" hangingPunct="0">
              <a:defRPr sz="3200">
                <a:solidFill>
                  <a:schemeClr val="tx2"/>
                </a:solidFill>
                <a:latin typeface="Tahoma" pitchFamily="34" charset="0"/>
              </a:defRPr>
            </a:lvl1pPr>
            <a:lvl2pPr marL="742950" indent="-285750" eaLnBrk="0" hangingPunct="0">
              <a:defRPr sz="3200">
                <a:solidFill>
                  <a:schemeClr val="tx2"/>
                </a:solidFill>
                <a:latin typeface="Tahoma" pitchFamily="34" charset="0"/>
              </a:defRPr>
            </a:lvl2pPr>
            <a:lvl3pPr marL="1143000" indent="-228600" eaLnBrk="0" hangingPunct="0">
              <a:defRPr sz="3200">
                <a:solidFill>
                  <a:schemeClr val="tx2"/>
                </a:solidFill>
                <a:latin typeface="Tahoma" pitchFamily="34" charset="0"/>
              </a:defRPr>
            </a:lvl3pPr>
            <a:lvl4pPr marL="1600200" indent="-228600" eaLnBrk="0" hangingPunct="0">
              <a:defRPr sz="3200">
                <a:solidFill>
                  <a:schemeClr val="tx2"/>
                </a:solidFill>
                <a:latin typeface="Tahoma" pitchFamily="34" charset="0"/>
              </a:defRPr>
            </a:lvl4pPr>
            <a:lvl5pPr marL="2057400" indent="-228600" eaLnBrk="0" hangingPunct="0">
              <a:defRPr sz="3200">
                <a:solidFill>
                  <a:schemeClr val="tx2"/>
                </a:solidFill>
                <a:latin typeface="Tahoma" pitchFamily="34" charset="0"/>
              </a:defRPr>
            </a:lvl5pPr>
            <a:lvl6pPr marL="2514600" indent="-228600" algn="ctr" eaLnBrk="0" fontAlgn="base" hangingPunct="0">
              <a:spcBef>
                <a:spcPct val="50000"/>
              </a:spcBef>
              <a:spcAft>
                <a:spcPct val="0"/>
              </a:spcAft>
              <a:defRPr sz="3200">
                <a:solidFill>
                  <a:schemeClr val="tx2"/>
                </a:solidFill>
                <a:latin typeface="Tahoma" pitchFamily="34" charset="0"/>
              </a:defRPr>
            </a:lvl6pPr>
            <a:lvl7pPr marL="2971800" indent="-228600" algn="ctr" eaLnBrk="0" fontAlgn="base" hangingPunct="0">
              <a:spcBef>
                <a:spcPct val="50000"/>
              </a:spcBef>
              <a:spcAft>
                <a:spcPct val="0"/>
              </a:spcAft>
              <a:defRPr sz="3200">
                <a:solidFill>
                  <a:schemeClr val="tx2"/>
                </a:solidFill>
                <a:latin typeface="Tahoma" pitchFamily="34" charset="0"/>
              </a:defRPr>
            </a:lvl7pPr>
            <a:lvl8pPr marL="3429000" indent="-228600" algn="ctr" eaLnBrk="0" fontAlgn="base" hangingPunct="0">
              <a:spcBef>
                <a:spcPct val="50000"/>
              </a:spcBef>
              <a:spcAft>
                <a:spcPct val="0"/>
              </a:spcAft>
              <a:defRPr sz="3200">
                <a:solidFill>
                  <a:schemeClr val="tx2"/>
                </a:solidFill>
                <a:latin typeface="Tahoma" pitchFamily="34" charset="0"/>
              </a:defRPr>
            </a:lvl8pPr>
            <a:lvl9pPr marL="3886200" indent="-228600" algn="ctr" eaLnBrk="0" fontAlgn="base" hangingPunct="0">
              <a:spcBef>
                <a:spcPct val="50000"/>
              </a:spcBef>
              <a:spcAft>
                <a:spcPct val="0"/>
              </a:spcAft>
              <a:defRPr sz="3200">
                <a:solidFill>
                  <a:schemeClr val="tx2"/>
                </a:solidFill>
                <a:latin typeface="Tahoma" pitchFamily="34" charset="0"/>
              </a:defRPr>
            </a:lvl9pPr>
          </a:lstStyle>
          <a:p>
            <a:pPr eaLnBrk="1" hangingPunct="1"/>
            <a:fld id="{315CFB8F-4EB8-40CB-B16C-94B4A5D93FD9}" type="slidenum">
              <a:rPr lang="nl-NL" altLang="en-US" sz="1400">
                <a:solidFill>
                  <a:schemeClr val="tx1"/>
                </a:solidFill>
                <a:latin typeface="Times New Roman" pitchFamily="18" charset="0"/>
              </a:rPr>
              <a:pPr eaLnBrk="1" hangingPunct="1"/>
              <a:t>25</a:t>
            </a:fld>
            <a:endParaRPr lang="nl-NL" altLang="en-US" sz="1400">
              <a:solidFill>
                <a:schemeClr val="tx1"/>
              </a:solidFill>
              <a:latin typeface="Times New Roman" pitchFamily="18" charset="0"/>
            </a:endParaRPr>
          </a:p>
        </p:txBody>
      </p:sp>
      <p:sp>
        <p:nvSpPr>
          <p:cNvPr id="29703" name="Rectangle 6"/>
          <p:cNvSpPr>
            <a:spLocks noChangeArrowheads="1"/>
          </p:cNvSpPr>
          <p:nvPr/>
        </p:nvSpPr>
        <p:spPr bwMode="auto">
          <a:xfrm>
            <a:off x="685800" y="3581400"/>
            <a:ext cx="7620000"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3200">
                <a:solidFill>
                  <a:schemeClr val="tx2"/>
                </a:solidFill>
                <a:latin typeface="Tahoma" pitchFamily="34" charset="0"/>
              </a:defRPr>
            </a:lvl1pPr>
            <a:lvl2pPr marL="742950" indent="-285750" eaLnBrk="0" hangingPunct="0">
              <a:defRPr sz="3200">
                <a:solidFill>
                  <a:schemeClr val="tx2"/>
                </a:solidFill>
                <a:latin typeface="Tahoma" pitchFamily="34" charset="0"/>
              </a:defRPr>
            </a:lvl2pPr>
            <a:lvl3pPr marL="1143000" indent="-228600" eaLnBrk="0" hangingPunct="0">
              <a:defRPr sz="3200">
                <a:solidFill>
                  <a:schemeClr val="tx2"/>
                </a:solidFill>
                <a:latin typeface="Tahoma" pitchFamily="34" charset="0"/>
              </a:defRPr>
            </a:lvl3pPr>
            <a:lvl4pPr marL="1600200" indent="-228600" eaLnBrk="0" hangingPunct="0">
              <a:defRPr sz="3200">
                <a:solidFill>
                  <a:schemeClr val="tx2"/>
                </a:solidFill>
                <a:latin typeface="Tahoma" pitchFamily="34" charset="0"/>
              </a:defRPr>
            </a:lvl4pPr>
            <a:lvl5pPr marL="2057400" indent="-228600" eaLnBrk="0" hangingPunct="0">
              <a:defRPr sz="3200">
                <a:solidFill>
                  <a:schemeClr val="tx2"/>
                </a:solidFill>
                <a:latin typeface="Tahoma" pitchFamily="34" charset="0"/>
              </a:defRPr>
            </a:lvl5pPr>
            <a:lvl6pPr marL="2514600" indent="-228600" algn="ctr" eaLnBrk="0" fontAlgn="base" hangingPunct="0">
              <a:spcBef>
                <a:spcPct val="50000"/>
              </a:spcBef>
              <a:spcAft>
                <a:spcPct val="0"/>
              </a:spcAft>
              <a:defRPr sz="3200">
                <a:solidFill>
                  <a:schemeClr val="tx2"/>
                </a:solidFill>
                <a:latin typeface="Tahoma" pitchFamily="34" charset="0"/>
              </a:defRPr>
            </a:lvl6pPr>
            <a:lvl7pPr marL="2971800" indent="-228600" algn="ctr" eaLnBrk="0" fontAlgn="base" hangingPunct="0">
              <a:spcBef>
                <a:spcPct val="50000"/>
              </a:spcBef>
              <a:spcAft>
                <a:spcPct val="0"/>
              </a:spcAft>
              <a:defRPr sz="3200">
                <a:solidFill>
                  <a:schemeClr val="tx2"/>
                </a:solidFill>
                <a:latin typeface="Tahoma" pitchFamily="34" charset="0"/>
              </a:defRPr>
            </a:lvl7pPr>
            <a:lvl8pPr marL="3429000" indent="-228600" algn="ctr" eaLnBrk="0" fontAlgn="base" hangingPunct="0">
              <a:spcBef>
                <a:spcPct val="50000"/>
              </a:spcBef>
              <a:spcAft>
                <a:spcPct val="0"/>
              </a:spcAft>
              <a:defRPr sz="3200">
                <a:solidFill>
                  <a:schemeClr val="tx2"/>
                </a:solidFill>
                <a:latin typeface="Tahoma" pitchFamily="34" charset="0"/>
              </a:defRPr>
            </a:lvl8pPr>
            <a:lvl9pPr marL="3886200" indent="-228600" algn="ctr" eaLnBrk="0" fontAlgn="base" hangingPunct="0">
              <a:spcBef>
                <a:spcPct val="50000"/>
              </a:spcBef>
              <a:spcAft>
                <a:spcPct val="0"/>
              </a:spcAft>
              <a:defRPr sz="3200">
                <a:solidFill>
                  <a:schemeClr val="tx2"/>
                </a:solidFill>
                <a:latin typeface="Tahoma" pitchFamily="34" charset="0"/>
              </a:defRPr>
            </a:lvl9pPr>
          </a:lstStyle>
          <a:p>
            <a:pPr eaLnBrk="1" hangingPunct="1"/>
            <a:endParaRPr lang="it-IT" altLang="en-US"/>
          </a:p>
        </p:txBody>
      </p:sp>
    </p:spTree>
    <p:extLst>
      <p:ext uri="{BB962C8B-B14F-4D97-AF65-F5344CB8AC3E}">
        <p14:creationId xmlns:p14="http://schemas.microsoft.com/office/powerpoint/2010/main" val="135527786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1" name="Rectangle 4"/>
          <p:cNvSpPr>
            <a:spLocks noGrp="1" noChangeArrowheads="1"/>
          </p:cNvSpPr>
          <p:nvPr>
            <p:ph type="title"/>
          </p:nvPr>
        </p:nvSpPr>
        <p:spPr>
          <a:xfrm>
            <a:off x="609600" y="304800"/>
            <a:ext cx="8077200" cy="1143000"/>
          </a:xfrm>
        </p:spPr>
        <p:txBody>
          <a:bodyPr>
            <a:normAutofit/>
          </a:bodyPr>
          <a:lstStyle/>
          <a:p>
            <a:pPr marL="609600" indent="-609600">
              <a:lnSpc>
                <a:spcPct val="90000"/>
              </a:lnSpc>
            </a:pPr>
            <a:r>
              <a:rPr lang="nl-NL" altLang="en-US" sz="4800" dirty="0">
                <a:latin typeface="+mn-lt"/>
                <a:ea typeface="+mn-ea"/>
                <a:cs typeface="+mn-cs"/>
              </a:rPr>
              <a:t>Pragmatism</a:t>
            </a:r>
          </a:p>
        </p:txBody>
      </p:sp>
      <p:sp>
        <p:nvSpPr>
          <p:cNvPr id="29702" name="Rectangle 5"/>
          <p:cNvSpPr>
            <a:spLocks noGrp="1" noChangeArrowheads="1"/>
          </p:cNvSpPr>
          <p:nvPr>
            <p:ph idx="1"/>
          </p:nvPr>
        </p:nvSpPr>
        <p:spPr>
          <a:xfrm>
            <a:off x="251520" y="1340768"/>
            <a:ext cx="8712968" cy="4800600"/>
          </a:xfrm>
        </p:spPr>
        <p:txBody>
          <a:bodyPr>
            <a:normAutofit fontScale="40000" lnSpcReduction="20000"/>
          </a:bodyPr>
          <a:lstStyle/>
          <a:p>
            <a:pPr marL="0" indent="0" eaLnBrk="1" hangingPunct="1">
              <a:lnSpc>
                <a:spcPct val="90000"/>
              </a:lnSpc>
              <a:buNone/>
            </a:pPr>
            <a:endParaRPr lang="en-US" altLang="en-US" sz="5200" dirty="0"/>
          </a:p>
          <a:p>
            <a:pPr marL="609600" indent="-609600">
              <a:lnSpc>
                <a:spcPct val="90000"/>
              </a:lnSpc>
            </a:pPr>
            <a:r>
              <a:rPr lang="en-US" altLang="en-US" sz="8700" dirty="0"/>
              <a:t>Knowledge claims arise out of actions, situations, and consequences rather than being defined in advance.</a:t>
            </a:r>
          </a:p>
          <a:p>
            <a:pPr marL="609600" indent="-609600">
              <a:lnSpc>
                <a:spcPct val="90000"/>
              </a:lnSpc>
            </a:pPr>
            <a:r>
              <a:rPr lang="en-US" altLang="en-US" sz="8700" dirty="0"/>
              <a:t>The emphasis in social research is on “what works” and on solutions to problems.</a:t>
            </a:r>
          </a:p>
          <a:p>
            <a:pPr marL="609600" indent="-609600">
              <a:lnSpc>
                <a:spcPct val="90000"/>
              </a:lnSpc>
            </a:pPr>
            <a:r>
              <a:rPr lang="en-US" altLang="en-US" sz="8700" dirty="0"/>
              <a:t>Pragmatist research is thus neither confined to objectivity or to meaning-construction, but refers to both, when appropriate in dealing with the research questions.</a:t>
            </a:r>
            <a:endParaRPr lang="nl-NL" altLang="en-US" sz="8700" dirty="0"/>
          </a:p>
          <a:p>
            <a:pPr marL="609600" indent="-609600" eaLnBrk="1" hangingPunct="1">
              <a:lnSpc>
                <a:spcPct val="90000"/>
              </a:lnSpc>
            </a:pPr>
            <a:endParaRPr lang="nl-NL" altLang="en-US" sz="2800" dirty="0">
              <a:solidFill>
                <a:schemeClr val="bg2"/>
              </a:solidFill>
              <a:latin typeface="Tahoma" pitchFamily="34" charset="0"/>
            </a:endParaRPr>
          </a:p>
          <a:p>
            <a:pPr marL="609600" indent="-609600" eaLnBrk="1" hangingPunct="1">
              <a:lnSpc>
                <a:spcPct val="90000"/>
              </a:lnSpc>
            </a:pPr>
            <a:endParaRPr lang="nl-NL" altLang="en-US" sz="2800" dirty="0">
              <a:solidFill>
                <a:schemeClr val="bg2"/>
              </a:solidFill>
              <a:latin typeface="Tahoma" pitchFamily="34" charset="0"/>
            </a:endParaRPr>
          </a:p>
          <a:p>
            <a:pPr marL="609600" indent="-609600" eaLnBrk="1" hangingPunct="1">
              <a:lnSpc>
                <a:spcPct val="90000"/>
              </a:lnSpc>
            </a:pPr>
            <a:endParaRPr lang="nl-NL" altLang="en-US" sz="2800" dirty="0">
              <a:solidFill>
                <a:schemeClr val="bg2"/>
              </a:solidFill>
              <a:latin typeface="Tahoma" pitchFamily="34" charset="0"/>
            </a:endParaRPr>
          </a:p>
          <a:p>
            <a:pPr marL="609600" indent="-609600" eaLnBrk="1" hangingPunct="1">
              <a:lnSpc>
                <a:spcPct val="90000"/>
              </a:lnSpc>
              <a:buFontTx/>
              <a:buNone/>
            </a:pPr>
            <a:endParaRPr lang="it-IT" altLang="en-US" sz="2800" dirty="0">
              <a:solidFill>
                <a:schemeClr val="bg2"/>
              </a:solidFill>
              <a:latin typeface="Tahoma" pitchFamily="34" charset="0"/>
            </a:endParaRPr>
          </a:p>
        </p:txBody>
      </p:sp>
      <p:sp>
        <p:nvSpPr>
          <p:cNvPr id="7" name="Slide Number Placeholder 5"/>
          <p:cNvSpPr>
            <a:spLocks noGrp="1"/>
          </p:cNvSpPr>
          <p:nvPr>
            <p:ph type="sldNum" sz="quarter" idx="12"/>
          </p:nvPr>
        </p:nvSpPr>
        <p:spPr/>
        <p:txBody>
          <a:bodyPr/>
          <a:lstStyle>
            <a:lvl1pPr eaLnBrk="0" hangingPunct="0">
              <a:defRPr sz="3200">
                <a:solidFill>
                  <a:schemeClr val="tx2"/>
                </a:solidFill>
                <a:latin typeface="Tahoma" pitchFamily="34" charset="0"/>
              </a:defRPr>
            </a:lvl1pPr>
            <a:lvl2pPr marL="742950" indent="-285750" eaLnBrk="0" hangingPunct="0">
              <a:defRPr sz="3200">
                <a:solidFill>
                  <a:schemeClr val="tx2"/>
                </a:solidFill>
                <a:latin typeface="Tahoma" pitchFamily="34" charset="0"/>
              </a:defRPr>
            </a:lvl2pPr>
            <a:lvl3pPr marL="1143000" indent="-228600" eaLnBrk="0" hangingPunct="0">
              <a:defRPr sz="3200">
                <a:solidFill>
                  <a:schemeClr val="tx2"/>
                </a:solidFill>
                <a:latin typeface="Tahoma" pitchFamily="34" charset="0"/>
              </a:defRPr>
            </a:lvl3pPr>
            <a:lvl4pPr marL="1600200" indent="-228600" eaLnBrk="0" hangingPunct="0">
              <a:defRPr sz="3200">
                <a:solidFill>
                  <a:schemeClr val="tx2"/>
                </a:solidFill>
                <a:latin typeface="Tahoma" pitchFamily="34" charset="0"/>
              </a:defRPr>
            </a:lvl4pPr>
            <a:lvl5pPr marL="2057400" indent="-228600" eaLnBrk="0" hangingPunct="0">
              <a:defRPr sz="3200">
                <a:solidFill>
                  <a:schemeClr val="tx2"/>
                </a:solidFill>
                <a:latin typeface="Tahoma" pitchFamily="34" charset="0"/>
              </a:defRPr>
            </a:lvl5pPr>
            <a:lvl6pPr marL="2514600" indent="-228600" algn="ctr" eaLnBrk="0" fontAlgn="base" hangingPunct="0">
              <a:spcBef>
                <a:spcPct val="50000"/>
              </a:spcBef>
              <a:spcAft>
                <a:spcPct val="0"/>
              </a:spcAft>
              <a:defRPr sz="3200">
                <a:solidFill>
                  <a:schemeClr val="tx2"/>
                </a:solidFill>
                <a:latin typeface="Tahoma" pitchFamily="34" charset="0"/>
              </a:defRPr>
            </a:lvl6pPr>
            <a:lvl7pPr marL="2971800" indent="-228600" algn="ctr" eaLnBrk="0" fontAlgn="base" hangingPunct="0">
              <a:spcBef>
                <a:spcPct val="50000"/>
              </a:spcBef>
              <a:spcAft>
                <a:spcPct val="0"/>
              </a:spcAft>
              <a:defRPr sz="3200">
                <a:solidFill>
                  <a:schemeClr val="tx2"/>
                </a:solidFill>
                <a:latin typeface="Tahoma" pitchFamily="34" charset="0"/>
              </a:defRPr>
            </a:lvl7pPr>
            <a:lvl8pPr marL="3429000" indent="-228600" algn="ctr" eaLnBrk="0" fontAlgn="base" hangingPunct="0">
              <a:spcBef>
                <a:spcPct val="50000"/>
              </a:spcBef>
              <a:spcAft>
                <a:spcPct val="0"/>
              </a:spcAft>
              <a:defRPr sz="3200">
                <a:solidFill>
                  <a:schemeClr val="tx2"/>
                </a:solidFill>
                <a:latin typeface="Tahoma" pitchFamily="34" charset="0"/>
              </a:defRPr>
            </a:lvl8pPr>
            <a:lvl9pPr marL="3886200" indent="-228600" algn="ctr" eaLnBrk="0" fontAlgn="base" hangingPunct="0">
              <a:spcBef>
                <a:spcPct val="50000"/>
              </a:spcBef>
              <a:spcAft>
                <a:spcPct val="0"/>
              </a:spcAft>
              <a:defRPr sz="3200">
                <a:solidFill>
                  <a:schemeClr val="tx2"/>
                </a:solidFill>
                <a:latin typeface="Tahoma" pitchFamily="34" charset="0"/>
              </a:defRPr>
            </a:lvl9pPr>
          </a:lstStyle>
          <a:p>
            <a:pPr eaLnBrk="1" hangingPunct="1"/>
            <a:fld id="{315CFB8F-4EB8-40CB-B16C-94B4A5D93FD9}" type="slidenum">
              <a:rPr lang="nl-NL" altLang="en-US" sz="1400">
                <a:solidFill>
                  <a:schemeClr val="tx1"/>
                </a:solidFill>
                <a:latin typeface="Times New Roman" pitchFamily="18" charset="0"/>
              </a:rPr>
              <a:pPr eaLnBrk="1" hangingPunct="1"/>
              <a:t>26</a:t>
            </a:fld>
            <a:endParaRPr lang="nl-NL" altLang="en-US" sz="1400">
              <a:solidFill>
                <a:schemeClr val="tx1"/>
              </a:solidFill>
              <a:latin typeface="Times New Roman" pitchFamily="18" charset="0"/>
            </a:endParaRPr>
          </a:p>
        </p:txBody>
      </p:sp>
      <p:sp>
        <p:nvSpPr>
          <p:cNvPr id="29703" name="Rectangle 6"/>
          <p:cNvSpPr>
            <a:spLocks noChangeArrowheads="1"/>
          </p:cNvSpPr>
          <p:nvPr/>
        </p:nvSpPr>
        <p:spPr bwMode="auto">
          <a:xfrm>
            <a:off x="685800" y="3581400"/>
            <a:ext cx="7620000"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3200">
                <a:solidFill>
                  <a:schemeClr val="tx2"/>
                </a:solidFill>
                <a:latin typeface="Tahoma" pitchFamily="34" charset="0"/>
              </a:defRPr>
            </a:lvl1pPr>
            <a:lvl2pPr marL="742950" indent="-285750" eaLnBrk="0" hangingPunct="0">
              <a:defRPr sz="3200">
                <a:solidFill>
                  <a:schemeClr val="tx2"/>
                </a:solidFill>
                <a:latin typeface="Tahoma" pitchFamily="34" charset="0"/>
              </a:defRPr>
            </a:lvl2pPr>
            <a:lvl3pPr marL="1143000" indent="-228600" eaLnBrk="0" hangingPunct="0">
              <a:defRPr sz="3200">
                <a:solidFill>
                  <a:schemeClr val="tx2"/>
                </a:solidFill>
                <a:latin typeface="Tahoma" pitchFamily="34" charset="0"/>
              </a:defRPr>
            </a:lvl3pPr>
            <a:lvl4pPr marL="1600200" indent="-228600" eaLnBrk="0" hangingPunct="0">
              <a:defRPr sz="3200">
                <a:solidFill>
                  <a:schemeClr val="tx2"/>
                </a:solidFill>
                <a:latin typeface="Tahoma" pitchFamily="34" charset="0"/>
              </a:defRPr>
            </a:lvl4pPr>
            <a:lvl5pPr marL="2057400" indent="-228600" eaLnBrk="0" hangingPunct="0">
              <a:defRPr sz="3200">
                <a:solidFill>
                  <a:schemeClr val="tx2"/>
                </a:solidFill>
                <a:latin typeface="Tahoma" pitchFamily="34" charset="0"/>
              </a:defRPr>
            </a:lvl5pPr>
            <a:lvl6pPr marL="2514600" indent="-228600" algn="ctr" eaLnBrk="0" fontAlgn="base" hangingPunct="0">
              <a:spcBef>
                <a:spcPct val="50000"/>
              </a:spcBef>
              <a:spcAft>
                <a:spcPct val="0"/>
              </a:spcAft>
              <a:defRPr sz="3200">
                <a:solidFill>
                  <a:schemeClr val="tx2"/>
                </a:solidFill>
                <a:latin typeface="Tahoma" pitchFamily="34" charset="0"/>
              </a:defRPr>
            </a:lvl6pPr>
            <a:lvl7pPr marL="2971800" indent="-228600" algn="ctr" eaLnBrk="0" fontAlgn="base" hangingPunct="0">
              <a:spcBef>
                <a:spcPct val="50000"/>
              </a:spcBef>
              <a:spcAft>
                <a:spcPct val="0"/>
              </a:spcAft>
              <a:defRPr sz="3200">
                <a:solidFill>
                  <a:schemeClr val="tx2"/>
                </a:solidFill>
                <a:latin typeface="Tahoma" pitchFamily="34" charset="0"/>
              </a:defRPr>
            </a:lvl7pPr>
            <a:lvl8pPr marL="3429000" indent="-228600" algn="ctr" eaLnBrk="0" fontAlgn="base" hangingPunct="0">
              <a:spcBef>
                <a:spcPct val="50000"/>
              </a:spcBef>
              <a:spcAft>
                <a:spcPct val="0"/>
              </a:spcAft>
              <a:defRPr sz="3200">
                <a:solidFill>
                  <a:schemeClr val="tx2"/>
                </a:solidFill>
                <a:latin typeface="Tahoma" pitchFamily="34" charset="0"/>
              </a:defRPr>
            </a:lvl8pPr>
            <a:lvl9pPr marL="3886200" indent="-228600" algn="ctr" eaLnBrk="0" fontAlgn="base" hangingPunct="0">
              <a:spcBef>
                <a:spcPct val="50000"/>
              </a:spcBef>
              <a:spcAft>
                <a:spcPct val="0"/>
              </a:spcAft>
              <a:defRPr sz="3200">
                <a:solidFill>
                  <a:schemeClr val="tx2"/>
                </a:solidFill>
                <a:latin typeface="Tahoma" pitchFamily="34" charset="0"/>
              </a:defRPr>
            </a:lvl9pPr>
          </a:lstStyle>
          <a:p>
            <a:pPr eaLnBrk="1" hangingPunct="1"/>
            <a:endParaRPr lang="it-IT" altLang="en-US"/>
          </a:p>
        </p:txBody>
      </p:sp>
    </p:spTree>
    <p:extLst>
      <p:ext uri="{BB962C8B-B14F-4D97-AF65-F5344CB8AC3E}">
        <p14:creationId xmlns:p14="http://schemas.microsoft.com/office/powerpoint/2010/main" val="22758798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Paradigms</a:t>
            </a:r>
          </a:p>
        </p:txBody>
      </p:sp>
      <p:sp>
        <p:nvSpPr>
          <p:cNvPr id="3" name="Content Placeholder 2"/>
          <p:cNvSpPr>
            <a:spLocks noGrp="1"/>
          </p:cNvSpPr>
          <p:nvPr>
            <p:ph idx="1"/>
          </p:nvPr>
        </p:nvSpPr>
        <p:spPr>
          <a:xfrm>
            <a:off x="467544" y="5877272"/>
            <a:ext cx="8219256" cy="248891"/>
          </a:xfrm>
        </p:spPr>
        <p:txBody>
          <a:bodyPr>
            <a:noAutofit/>
          </a:bodyPr>
          <a:lstStyle/>
          <a:p>
            <a:pPr marL="0" indent="0">
              <a:buNone/>
            </a:pPr>
            <a:r>
              <a:rPr lang="en-GB" sz="1400" dirty="0"/>
              <a:t>Adapted from:  Dina </a:t>
            </a:r>
            <a:r>
              <a:rPr lang="en-GB" sz="1400" dirty="0" err="1"/>
              <a:t>Wahyuni</a:t>
            </a:r>
            <a:r>
              <a:rPr lang="en-GB" sz="1400" dirty="0"/>
              <a:t> (2012) The Research Design Maze: Understanding Paradigms, Cases, Methods and Methodologies.  JAMAR. Vol. 10 · No. 1· 2012</a:t>
            </a:r>
          </a:p>
        </p:txBody>
      </p:sp>
      <p:graphicFrame>
        <p:nvGraphicFramePr>
          <p:cNvPr id="4" name="Table 3"/>
          <p:cNvGraphicFramePr>
            <a:graphicFrameLocks noGrp="1"/>
          </p:cNvGraphicFramePr>
          <p:nvPr>
            <p:extLst>
              <p:ext uri="{D42A27DB-BD31-4B8C-83A1-F6EECF244321}">
                <p14:modId xmlns:p14="http://schemas.microsoft.com/office/powerpoint/2010/main" val="176797255"/>
              </p:ext>
            </p:extLst>
          </p:nvPr>
        </p:nvGraphicFramePr>
        <p:xfrm>
          <a:off x="179512" y="1556792"/>
          <a:ext cx="8784980" cy="4062067"/>
        </p:xfrm>
        <a:graphic>
          <a:graphicData uri="http://schemas.openxmlformats.org/drawingml/2006/table">
            <a:tbl>
              <a:tblPr firstRow="1" bandRow="1">
                <a:tableStyleId>{5C22544A-7EE6-4342-B048-85BDC9FD1C3A}</a:tableStyleId>
              </a:tblPr>
              <a:tblGrid>
                <a:gridCol w="1440162">
                  <a:extLst>
                    <a:ext uri="{9D8B030D-6E8A-4147-A177-3AD203B41FA5}">
                      <a16:colId xmlns:a16="http://schemas.microsoft.com/office/drawing/2014/main" xmlns="" val="20000"/>
                    </a:ext>
                  </a:extLst>
                </a:gridCol>
                <a:gridCol w="1440160">
                  <a:extLst>
                    <a:ext uri="{9D8B030D-6E8A-4147-A177-3AD203B41FA5}">
                      <a16:colId xmlns:a16="http://schemas.microsoft.com/office/drawing/2014/main" xmlns="" val="20001"/>
                    </a:ext>
                  </a:extLst>
                </a:gridCol>
                <a:gridCol w="2232248">
                  <a:extLst>
                    <a:ext uri="{9D8B030D-6E8A-4147-A177-3AD203B41FA5}">
                      <a16:colId xmlns:a16="http://schemas.microsoft.com/office/drawing/2014/main" xmlns="" val="20002"/>
                    </a:ext>
                  </a:extLst>
                </a:gridCol>
                <a:gridCol w="1915414">
                  <a:extLst>
                    <a:ext uri="{9D8B030D-6E8A-4147-A177-3AD203B41FA5}">
                      <a16:colId xmlns:a16="http://schemas.microsoft.com/office/drawing/2014/main" xmlns="" val="20003"/>
                    </a:ext>
                  </a:extLst>
                </a:gridCol>
                <a:gridCol w="1756996">
                  <a:extLst>
                    <a:ext uri="{9D8B030D-6E8A-4147-A177-3AD203B41FA5}">
                      <a16:colId xmlns:a16="http://schemas.microsoft.com/office/drawing/2014/main" xmlns="" val="20004"/>
                    </a:ext>
                  </a:extLst>
                </a:gridCol>
              </a:tblGrid>
              <a:tr h="861667">
                <a:tc>
                  <a:txBody>
                    <a:bodyPr/>
                    <a:lstStyle/>
                    <a:p>
                      <a:endParaRPr lang="en-GB" dirty="0"/>
                    </a:p>
                  </a:txBody>
                  <a:tcPr/>
                </a:tc>
                <a:tc gridSpan="4">
                  <a:txBody>
                    <a:bodyPr/>
                    <a:lstStyle/>
                    <a:p>
                      <a:pPr algn="ctr"/>
                      <a:r>
                        <a:rPr lang="en-GB" dirty="0"/>
                        <a:t>Research Paradigms </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xmlns="" val="10000"/>
                  </a:ext>
                </a:extLst>
              </a:tr>
              <a:tr h="650500">
                <a:tc>
                  <a:txBody>
                    <a:bodyPr/>
                    <a:lstStyle/>
                    <a:p>
                      <a:r>
                        <a:rPr lang="en-GB" b="1" dirty="0"/>
                        <a:t>Fundamental beliefs</a:t>
                      </a:r>
                    </a:p>
                  </a:txBody>
                  <a:tcPr/>
                </a:tc>
                <a:tc>
                  <a:txBody>
                    <a:bodyPr/>
                    <a:lstStyle/>
                    <a:p>
                      <a:r>
                        <a:rPr lang="en-GB" dirty="0"/>
                        <a:t>Positivism </a:t>
                      </a:r>
                    </a:p>
                    <a:p>
                      <a:r>
                        <a:rPr lang="en-GB" dirty="0"/>
                        <a:t>(Naïve realism)</a:t>
                      </a:r>
                    </a:p>
                  </a:txBody>
                  <a:tcPr/>
                </a:tc>
                <a:tc>
                  <a:txBody>
                    <a:bodyPr/>
                    <a:lstStyle/>
                    <a:p>
                      <a:r>
                        <a:rPr lang="en-GB" dirty="0" err="1"/>
                        <a:t>Postpositivism</a:t>
                      </a:r>
                      <a:r>
                        <a:rPr lang="en-GB" dirty="0"/>
                        <a:t> </a:t>
                      </a:r>
                    </a:p>
                    <a:p>
                      <a:r>
                        <a:rPr lang="en-GB" dirty="0"/>
                        <a:t>(Critical Realism) </a:t>
                      </a:r>
                    </a:p>
                  </a:txBody>
                  <a:tcPr/>
                </a:tc>
                <a:tc>
                  <a:txBody>
                    <a:bodyPr/>
                    <a:lstStyle/>
                    <a:p>
                      <a:r>
                        <a:rPr lang="en-GB" dirty="0" err="1"/>
                        <a:t>Interpretivism</a:t>
                      </a:r>
                      <a:r>
                        <a:rPr lang="en-GB" dirty="0"/>
                        <a:t> </a:t>
                      </a:r>
                    </a:p>
                    <a:p>
                      <a:r>
                        <a:rPr lang="en-GB" dirty="0"/>
                        <a:t>(Constructivism)</a:t>
                      </a:r>
                    </a:p>
                  </a:txBody>
                  <a:tcPr/>
                </a:tc>
                <a:tc>
                  <a:txBody>
                    <a:bodyPr/>
                    <a:lstStyle/>
                    <a:p>
                      <a:r>
                        <a:rPr lang="en-GB" dirty="0"/>
                        <a:t>Pragmatism </a:t>
                      </a:r>
                    </a:p>
                  </a:txBody>
                  <a:tcPr/>
                </a:tc>
                <a:extLst>
                  <a:ext uri="{0D108BD9-81ED-4DB2-BD59-A6C34878D82A}">
                    <a16:rowId xmlns:a16="http://schemas.microsoft.com/office/drawing/2014/main" xmlns="" val="10001"/>
                  </a:ext>
                </a:extLst>
              </a:tr>
              <a:tr h="2264439">
                <a:tc>
                  <a:txBody>
                    <a:bodyPr/>
                    <a:lstStyle/>
                    <a:p>
                      <a:r>
                        <a:rPr lang="en-GB" i="1" dirty="0"/>
                        <a:t>Ontology: </a:t>
                      </a:r>
                      <a:r>
                        <a:rPr lang="en-GB" dirty="0"/>
                        <a:t>the </a:t>
                      </a:r>
                    </a:p>
                    <a:p>
                      <a:r>
                        <a:rPr lang="en-GB" dirty="0"/>
                        <a:t>position on the </a:t>
                      </a:r>
                    </a:p>
                    <a:p>
                      <a:r>
                        <a:rPr lang="en-GB" dirty="0"/>
                        <a:t>nature of reality</a:t>
                      </a:r>
                    </a:p>
                  </a:txBody>
                  <a:tcPr/>
                </a:tc>
                <a:tc>
                  <a:txBody>
                    <a:bodyPr/>
                    <a:lstStyle/>
                    <a:p>
                      <a:r>
                        <a:rPr lang="en-GB" dirty="0"/>
                        <a:t>External, </a:t>
                      </a:r>
                    </a:p>
                    <a:p>
                      <a:r>
                        <a:rPr lang="en-GB" dirty="0"/>
                        <a:t>objective and </a:t>
                      </a:r>
                    </a:p>
                    <a:p>
                      <a:r>
                        <a:rPr lang="en-GB" dirty="0"/>
                        <a:t>independent of social actors</a:t>
                      </a:r>
                    </a:p>
                  </a:txBody>
                  <a:tcPr/>
                </a:tc>
                <a:tc>
                  <a:txBody>
                    <a:bodyPr/>
                    <a:lstStyle/>
                    <a:p>
                      <a:r>
                        <a:rPr lang="en-GB" dirty="0"/>
                        <a:t>Objective. Exist </a:t>
                      </a:r>
                    </a:p>
                    <a:p>
                      <a:r>
                        <a:rPr lang="en-GB" dirty="0"/>
                        <a:t>independently of </a:t>
                      </a:r>
                    </a:p>
                    <a:p>
                      <a:r>
                        <a:rPr lang="en-GB" dirty="0"/>
                        <a:t>human thoughts and </a:t>
                      </a:r>
                    </a:p>
                    <a:p>
                      <a:r>
                        <a:rPr lang="en-GB" dirty="0"/>
                        <a:t>beliefs or knowledge </a:t>
                      </a:r>
                    </a:p>
                    <a:p>
                      <a:r>
                        <a:rPr lang="en-GB" dirty="0"/>
                        <a:t>of their existence, but </a:t>
                      </a:r>
                    </a:p>
                    <a:p>
                      <a:r>
                        <a:rPr lang="en-GB" dirty="0"/>
                        <a:t>is interpreted through </a:t>
                      </a:r>
                    </a:p>
                    <a:p>
                      <a:r>
                        <a:rPr lang="en-GB" dirty="0"/>
                        <a:t>social conditioning </a:t>
                      </a:r>
                    </a:p>
                    <a:p>
                      <a:r>
                        <a:rPr lang="en-GB" dirty="0"/>
                        <a:t>(critical realist) </a:t>
                      </a:r>
                    </a:p>
                  </a:txBody>
                  <a:tcPr/>
                </a:tc>
                <a:tc>
                  <a:txBody>
                    <a:bodyPr/>
                    <a:lstStyle/>
                    <a:p>
                      <a:r>
                        <a:rPr lang="en-GB" dirty="0"/>
                        <a:t>Socially </a:t>
                      </a:r>
                    </a:p>
                    <a:p>
                      <a:r>
                        <a:rPr lang="en-GB" dirty="0"/>
                        <a:t>constructed, </a:t>
                      </a:r>
                    </a:p>
                    <a:p>
                      <a:r>
                        <a:rPr lang="en-GB" dirty="0"/>
                        <a:t>subjective, may </a:t>
                      </a:r>
                    </a:p>
                    <a:p>
                      <a:r>
                        <a:rPr lang="en-GB" dirty="0"/>
                        <a:t>change, multiple</a:t>
                      </a:r>
                    </a:p>
                  </a:txBody>
                  <a:tcPr/>
                </a:tc>
                <a:tc>
                  <a:txBody>
                    <a:bodyPr/>
                    <a:lstStyle/>
                    <a:p>
                      <a:r>
                        <a:rPr lang="en-GB" dirty="0"/>
                        <a:t>External, </a:t>
                      </a:r>
                    </a:p>
                    <a:p>
                      <a:r>
                        <a:rPr lang="en-GB" dirty="0"/>
                        <a:t>multiple, view </a:t>
                      </a:r>
                    </a:p>
                    <a:p>
                      <a:r>
                        <a:rPr lang="en-GB" dirty="0"/>
                        <a:t>chosen to best </a:t>
                      </a:r>
                    </a:p>
                    <a:p>
                      <a:r>
                        <a:rPr lang="en-GB" dirty="0"/>
                        <a:t>achieve an </a:t>
                      </a:r>
                    </a:p>
                    <a:p>
                      <a:r>
                        <a:rPr lang="en-GB" dirty="0"/>
                        <a:t>answer to the </a:t>
                      </a:r>
                    </a:p>
                    <a:p>
                      <a:r>
                        <a:rPr lang="en-GB" dirty="0"/>
                        <a:t>research question</a:t>
                      </a:r>
                    </a:p>
                  </a:txBody>
                  <a:tcPr/>
                </a:tc>
                <a:extLst>
                  <a:ext uri="{0D108BD9-81ED-4DB2-BD59-A6C34878D82A}">
                    <a16:rowId xmlns:a16="http://schemas.microsoft.com/office/drawing/2014/main" xmlns="" val="10002"/>
                  </a:ext>
                </a:extLst>
              </a:tr>
            </a:tbl>
          </a:graphicData>
        </a:graphic>
      </p:graphicFrame>
    </p:spTree>
    <p:extLst>
      <p:ext uri="{BB962C8B-B14F-4D97-AF65-F5344CB8AC3E}">
        <p14:creationId xmlns:p14="http://schemas.microsoft.com/office/powerpoint/2010/main" val="6392320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879" y="116632"/>
            <a:ext cx="8229600" cy="1143000"/>
          </a:xfrm>
        </p:spPr>
        <p:txBody>
          <a:bodyPr/>
          <a:lstStyle/>
          <a:p>
            <a:r>
              <a:rPr lang="en-GB" dirty="0"/>
              <a:t>Research Paradigms</a:t>
            </a:r>
          </a:p>
        </p:txBody>
      </p:sp>
      <p:graphicFrame>
        <p:nvGraphicFramePr>
          <p:cNvPr id="4" name="Table 3"/>
          <p:cNvGraphicFramePr>
            <a:graphicFrameLocks noGrp="1"/>
          </p:cNvGraphicFramePr>
          <p:nvPr>
            <p:extLst>
              <p:ext uri="{D42A27DB-BD31-4B8C-83A1-F6EECF244321}">
                <p14:modId xmlns:p14="http://schemas.microsoft.com/office/powerpoint/2010/main" val="1186333291"/>
              </p:ext>
            </p:extLst>
          </p:nvPr>
        </p:nvGraphicFramePr>
        <p:xfrm>
          <a:off x="170200" y="1124744"/>
          <a:ext cx="8784980" cy="4610707"/>
        </p:xfrm>
        <a:graphic>
          <a:graphicData uri="http://schemas.openxmlformats.org/drawingml/2006/table">
            <a:tbl>
              <a:tblPr firstRow="1" bandRow="1">
                <a:tableStyleId>{5C22544A-7EE6-4342-B048-85BDC9FD1C3A}</a:tableStyleId>
              </a:tblPr>
              <a:tblGrid>
                <a:gridCol w="1512168">
                  <a:extLst>
                    <a:ext uri="{9D8B030D-6E8A-4147-A177-3AD203B41FA5}">
                      <a16:colId xmlns:a16="http://schemas.microsoft.com/office/drawing/2014/main" xmlns="" val="20000"/>
                    </a:ext>
                  </a:extLst>
                </a:gridCol>
                <a:gridCol w="2232248">
                  <a:extLst>
                    <a:ext uri="{9D8B030D-6E8A-4147-A177-3AD203B41FA5}">
                      <a16:colId xmlns:a16="http://schemas.microsoft.com/office/drawing/2014/main" xmlns="" val="20001"/>
                    </a:ext>
                  </a:extLst>
                </a:gridCol>
                <a:gridCol w="1728192">
                  <a:extLst>
                    <a:ext uri="{9D8B030D-6E8A-4147-A177-3AD203B41FA5}">
                      <a16:colId xmlns:a16="http://schemas.microsoft.com/office/drawing/2014/main" xmlns="" val="20002"/>
                    </a:ext>
                  </a:extLst>
                </a:gridCol>
                <a:gridCol w="1728192">
                  <a:extLst>
                    <a:ext uri="{9D8B030D-6E8A-4147-A177-3AD203B41FA5}">
                      <a16:colId xmlns:a16="http://schemas.microsoft.com/office/drawing/2014/main" xmlns="" val="20003"/>
                    </a:ext>
                  </a:extLst>
                </a:gridCol>
                <a:gridCol w="1584180">
                  <a:extLst>
                    <a:ext uri="{9D8B030D-6E8A-4147-A177-3AD203B41FA5}">
                      <a16:colId xmlns:a16="http://schemas.microsoft.com/office/drawing/2014/main" xmlns="" val="20004"/>
                    </a:ext>
                  </a:extLst>
                </a:gridCol>
              </a:tblGrid>
              <a:tr h="861667">
                <a:tc>
                  <a:txBody>
                    <a:bodyPr/>
                    <a:lstStyle/>
                    <a:p>
                      <a:endParaRPr lang="en-GB" dirty="0"/>
                    </a:p>
                  </a:txBody>
                  <a:tcPr/>
                </a:tc>
                <a:tc gridSpan="4">
                  <a:txBody>
                    <a:bodyPr/>
                    <a:lstStyle/>
                    <a:p>
                      <a:pPr algn="ctr"/>
                      <a:r>
                        <a:rPr lang="en-GB" dirty="0"/>
                        <a:t>Research Paradigms </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xmlns="" val="10000"/>
                  </a:ext>
                </a:extLst>
              </a:tr>
              <a:tr h="650500">
                <a:tc>
                  <a:txBody>
                    <a:bodyPr/>
                    <a:lstStyle/>
                    <a:p>
                      <a:r>
                        <a:rPr lang="en-GB" b="1" dirty="0"/>
                        <a:t>Fundamental beliefs</a:t>
                      </a:r>
                    </a:p>
                  </a:txBody>
                  <a:tcPr/>
                </a:tc>
                <a:tc>
                  <a:txBody>
                    <a:bodyPr/>
                    <a:lstStyle/>
                    <a:p>
                      <a:r>
                        <a:rPr lang="en-GB" dirty="0"/>
                        <a:t>Positivism </a:t>
                      </a:r>
                    </a:p>
                    <a:p>
                      <a:r>
                        <a:rPr lang="en-GB" dirty="0"/>
                        <a:t>(Naïve realism)</a:t>
                      </a:r>
                    </a:p>
                  </a:txBody>
                  <a:tcPr/>
                </a:tc>
                <a:tc>
                  <a:txBody>
                    <a:bodyPr/>
                    <a:lstStyle/>
                    <a:p>
                      <a:r>
                        <a:rPr lang="en-GB" dirty="0" err="1"/>
                        <a:t>Postpositivism</a:t>
                      </a:r>
                      <a:r>
                        <a:rPr lang="en-GB" dirty="0"/>
                        <a:t> </a:t>
                      </a:r>
                    </a:p>
                    <a:p>
                      <a:r>
                        <a:rPr lang="en-GB" dirty="0"/>
                        <a:t>(Critical Realism) </a:t>
                      </a:r>
                    </a:p>
                  </a:txBody>
                  <a:tcPr/>
                </a:tc>
                <a:tc>
                  <a:txBody>
                    <a:bodyPr/>
                    <a:lstStyle/>
                    <a:p>
                      <a:r>
                        <a:rPr lang="en-GB" dirty="0" err="1"/>
                        <a:t>Interpretivism</a:t>
                      </a:r>
                      <a:r>
                        <a:rPr lang="en-GB" dirty="0"/>
                        <a:t> </a:t>
                      </a:r>
                    </a:p>
                    <a:p>
                      <a:r>
                        <a:rPr lang="en-GB" dirty="0"/>
                        <a:t>(Constructivism)</a:t>
                      </a:r>
                    </a:p>
                  </a:txBody>
                  <a:tcPr/>
                </a:tc>
                <a:tc>
                  <a:txBody>
                    <a:bodyPr/>
                    <a:lstStyle/>
                    <a:p>
                      <a:r>
                        <a:rPr lang="en-GB" dirty="0"/>
                        <a:t>Pragmatism </a:t>
                      </a:r>
                    </a:p>
                  </a:txBody>
                  <a:tcPr/>
                </a:tc>
                <a:extLst>
                  <a:ext uri="{0D108BD9-81ED-4DB2-BD59-A6C34878D82A}">
                    <a16:rowId xmlns:a16="http://schemas.microsoft.com/office/drawing/2014/main" xmlns="" val="10001"/>
                  </a:ext>
                </a:extLst>
              </a:tr>
              <a:tr h="2264439">
                <a:tc>
                  <a:txBody>
                    <a:bodyPr/>
                    <a:lstStyle/>
                    <a:p>
                      <a:r>
                        <a:rPr lang="en-GB" i="1" dirty="0"/>
                        <a:t>Epistemology: </a:t>
                      </a:r>
                    </a:p>
                    <a:p>
                      <a:r>
                        <a:rPr lang="en-GB" i="1" dirty="0"/>
                        <a:t>the view on what </a:t>
                      </a:r>
                    </a:p>
                    <a:p>
                      <a:r>
                        <a:rPr lang="en-GB" i="1" dirty="0"/>
                        <a:t>constitutes </a:t>
                      </a:r>
                    </a:p>
                    <a:p>
                      <a:r>
                        <a:rPr lang="en-GB" i="1" dirty="0"/>
                        <a:t>acceptable </a:t>
                      </a:r>
                    </a:p>
                    <a:p>
                      <a:r>
                        <a:rPr lang="en-GB" i="1" dirty="0"/>
                        <a:t>knowledge </a:t>
                      </a:r>
                      <a:endParaRPr lang="en-GB" dirty="0"/>
                    </a:p>
                  </a:txBody>
                  <a:tcPr/>
                </a:tc>
                <a:tc>
                  <a:txBody>
                    <a:bodyPr/>
                    <a:lstStyle/>
                    <a:p>
                      <a:r>
                        <a:rPr lang="en-GB" dirty="0"/>
                        <a:t>Only observable </a:t>
                      </a:r>
                    </a:p>
                    <a:p>
                      <a:r>
                        <a:rPr lang="en-GB" dirty="0"/>
                        <a:t>phenomena can provide credible data, facts. Focus on causality and </a:t>
                      </a:r>
                    </a:p>
                    <a:p>
                      <a:r>
                        <a:rPr lang="en-GB" dirty="0"/>
                        <a:t>law-like</a:t>
                      </a:r>
                      <a:r>
                        <a:rPr lang="en-GB" baseline="0" dirty="0"/>
                        <a:t> </a:t>
                      </a:r>
                      <a:r>
                        <a:rPr lang="en-GB" dirty="0"/>
                        <a:t>generalisations, </a:t>
                      </a:r>
                    </a:p>
                    <a:p>
                      <a:r>
                        <a:rPr lang="en-GB" dirty="0"/>
                        <a:t>reducing phenomena to simplest elements.</a:t>
                      </a:r>
                    </a:p>
                  </a:txBody>
                  <a:tcPr/>
                </a:tc>
                <a:tc>
                  <a:txBody>
                    <a:bodyPr/>
                    <a:lstStyle/>
                    <a:p>
                      <a:r>
                        <a:rPr lang="en-GB" dirty="0"/>
                        <a:t>Only observable </a:t>
                      </a:r>
                    </a:p>
                    <a:p>
                      <a:r>
                        <a:rPr lang="en-GB" dirty="0"/>
                        <a:t>phenomena can </a:t>
                      </a:r>
                    </a:p>
                    <a:p>
                      <a:r>
                        <a:rPr lang="en-GB" dirty="0"/>
                        <a:t>provide credible </a:t>
                      </a:r>
                    </a:p>
                    <a:p>
                      <a:r>
                        <a:rPr lang="en-GB" dirty="0"/>
                        <a:t>data, facts. </a:t>
                      </a:r>
                    </a:p>
                    <a:p>
                      <a:r>
                        <a:rPr lang="en-GB" dirty="0"/>
                        <a:t>Focus on</a:t>
                      </a:r>
                      <a:r>
                        <a:rPr lang="en-GB" baseline="0" dirty="0"/>
                        <a:t> </a:t>
                      </a:r>
                      <a:r>
                        <a:rPr lang="en-GB" dirty="0"/>
                        <a:t>explaining </a:t>
                      </a:r>
                    </a:p>
                    <a:p>
                      <a:r>
                        <a:rPr lang="en-GB" dirty="0"/>
                        <a:t>within a context or contexts </a:t>
                      </a:r>
                    </a:p>
                  </a:txBody>
                  <a:tcPr/>
                </a:tc>
                <a:tc>
                  <a:txBody>
                    <a:bodyPr/>
                    <a:lstStyle/>
                    <a:p>
                      <a:r>
                        <a:rPr lang="en-GB" dirty="0"/>
                        <a:t>Subjective </a:t>
                      </a:r>
                    </a:p>
                    <a:p>
                      <a:r>
                        <a:rPr lang="en-GB" dirty="0"/>
                        <a:t>meanings and </a:t>
                      </a:r>
                    </a:p>
                    <a:p>
                      <a:r>
                        <a:rPr lang="en-GB" dirty="0"/>
                        <a:t>social </a:t>
                      </a:r>
                    </a:p>
                    <a:p>
                      <a:r>
                        <a:rPr lang="en-GB" dirty="0"/>
                        <a:t>phenomena. </a:t>
                      </a:r>
                    </a:p>
                    <a:p>
                      <a:r>
                        <a:rPr lang="en-GB" dirty="0"/>
                        <a:t>Subjective</a:t>
                      </a:r>
                      <a:r>
                        <a:rPr lang="en-GB" baseline="0" dirty="0"/>
                        <a:t> </a:t>
                      </a:r>
                      <a:r>
                        <a:rPr lang="en-GB" dirty="0"/>
                        <a:t>meanings and </a:t>
                      </a:r>
                    </a:p>
                    <a:p>
                      <a:r>
                        <a:rPr lang="en-GB" dirty="0"/>
                        <a:t>motivating </a:t>
                      </a:r>
                    </a:p>
                    <a:p>
                      <a:r>
                        <a:rPr lang="en-GB" dirty="0"/>
                        <a:t>actions </a:t>
                      </a:r>
                    </a:p>
                  </a:txBody>
                  <a:tcPr/>
                </a:tc>
                <a:tc>
                  <a:txBody>
                    <a:bodyPr/>
                    <a:lstStyle/>
                    <a:p>
                      <a:r>
                        <a:rPr lang="en-GB" dirty="0"/>
                        <a:t>Observable </a:t>
                      </a:r>
                    </a:p>
                    <a:p>
                      <a:r>
                        <a:rPr lang="en-GB" dirty="0"/>
                        <a:t>phenomena and </a:t>
                      </a:r>
                    </a:p>
                    <a:p>
                      <a:r>
                        <a:rPr lang="en-GB" dirty="0"/>
                        <a:t>subjective </a:t>
                      </a:r>
                    </a:p>
                    <a:p>
                      <a:r>
                        <a:rPr lang="en-GB" dirty="0"/>
                        <a:t>meanings can </a:t>
                      </a:r>
                    </a:p>
                    <a:p>
                      <a:r>
                        <a:rPr lang="en-GB" dirty="0"/>
                        <a:t>provide  </a:t>
                      </a:r>
                    </a:p>
                    <a:p>
                      <a:r>
                        <a:rPr lang="en-GB" dirty="0"/>
                        <a:t>knowledge </a:t>
                      </a:r>
                    </a:p>
                    <a:p>
                      <a:r>
                        <a:rPr lang="en-GB" dirty="0"/>
                        <a:t>dependent on the research </a:t>
                      </a:r>
                    </a:p>
                    <a:p>
                      <a:r>
                        <a:rPr lang="en-GB" dirty="0"/>
                        <a:t>question. </a:t>
                      </a:r>
                    </a:p>
                  </a:txBody>
                  <a:tcPr/>
                </a:tc>
                <a:extLst>
                  <a:ext uri="{0D108BD9-81ED-4DB2-BD59-A6C34878D82A}">
                    <a16:rowId xmlns:a16="http://schemas.microsoft.com/office/drawing/2014/main" xmlns="" val="10002"/>
                  </a:ext>
                </a:extLst>
              </a:tr>
            </a:tbl>
          </a:graphicData>
        </a:graphic>
      </p:graphicFrame>
      <p:sp>
        <p:nvSpPr>
          <p:cNvPr id="5" name="Rectangle 4"/>
          <p:cNvSpPr/>
          <p:nvPr/>
        </p:nvSpPr>
        <p:spPr>
          <a:xfrm>
            <a:off x="284199" y="5949280"/>
            <a:ext cx="8640960" cy="646331"/>
          </a:xfrm>
          <a:prstGeom prst="rect">
            <a:avLst/>
          </a:prstGeom>
        </p:spPr>
        <p:txBody>
          <a:bodyPr wrap="square">
            <a:spAutoFit/>
          </a:bodyPr>
          <a:lstStyle/>
          <a:p>
            <a:r>
              <a:rPr lang="en-GB" dirty="0"/>
              <a:t>Adapted from:  Dina </a:t>
            </a:r>
            <a:r>
              <a:rPr lang="en-GB" dirty="0" err="1"/>
              <a:t>Wahyuni</a:t>
            </a:r>
            <a:r>
              <a:rPr lang="en-GB" dirty="0"/>
              <a:t> (2012) The Research Design Maze: Understanding Paradigms, Cases, Methods and Methodologies.  JAMAR. Vol. 10 · No. 1· 2012</a:t>
            </a:r>
          </a:p>
        </p:txBody>
      </p:sp>
    </p:spTree>
    <p:extLst>
      <p:ext uri="{BB962C8B-B14F-4D97-AF65-F5344CB8AC3E}">
        <p14:creationId xmlns:p14="http://schemas.microsoft.com/office/powerpoint/2010/main" val="25863196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879" y="116632"/>
            <a:ext cx="8229600" cy="1143000"/>
          </a:xfrm>
        </p:spPr>
        <p:txBody>
          <a:bodyPr/>
          <a:lstStyle/>
          <a:p>
            <a:r>
              <a:rPr lang="en-GB" dirty="0"/>
              <a:t>Research Paradigms</a:t>
            </a:r>
          </a:p>
        </p:txBody>
      </p:sp>
      <p:graphicFrame>
        <p:nvGraphicFramePr>
          <p:cNvPr id="4" name="Table 3"/>
          <p:cNvGraphicFramePr>
            <a:graphicFrameLocks noGrp="1"/>
          </p:cNvGraphicFramePr>
          <p:nvPr>
            <p:extLst>
              <p:ext uri="{D42A27DB-BD31-4B8C-83A1-F6EECF244321}">
                <p14:modId xmlns:p14="http://schemas.microsoft.com/office/powerpoint/2010/main" val="48158375"/>
              </p:ext>
            </p:extLst>
          </p:nvPr>
        </p:nvGraphicFramePr>
        <p:xfrm>
          <a:off x="170200" y="1124744"/>
          <a:ext cx="8784980" cy="4621127"/>
        </p:xfrm>
        <a:graphic>
          <a:graphicData uri="http://schemas.openxmlformats.org/drawingml/2006/table">
            <a:tbl>
              <a:tblPr firstRow="1" bandRow="1">
                <a:tableStyleId>{5C22544A-7EE6-4342-B048-85BDC9FD1C3A}</a:tableStyleId>
              </a:tblPr>
              <a:tblGrid>
                <a:gridCol w="1512168">
                  <a:extLst>
                    <a:ext uri="{9D8B030D-6E8A-4147-A177-3AD203B41FA5}">
                      <a16:colId xmlns:a16="http://schemas.microsoft.com/office/drawing/2014/main" xmlns="" val="20000"/>
                    </a:ext>
                  </a:extLst>
                </a:gridCol>
                <a:gridCol w="1809512">
                  <a:extLst>
                    <a:ext uri="{9D8B030D-6E8A-4147-A177-3AD203B41FA5}">
                      <a16:colId xmlns:a16="http://schemas.microsoft.com/office/drawing/2014/main" xmlns="" val="20001"/>
                    </a:ext>
                  </a:extLst>
                </a:gridCol>
                <a:gridCol w="1800200">
                  <a:extLst>
                    <a:ext uri="{9D8B030D-6E8A-4147-A177-3AD203B41FA5}">
                      <a16:colId xmlns:a16="http://schemas.microsoft.com/office/drawing/2014/main" xmlns="" val="20002"/>
                    </a:ext>
                  </a:extLst>
                </a:gridCol>
                <a:gridCol w="1872208">
                  <a:extLst>
                    <a:ext uri="{9D8B030D-6E8A-4147-A177-3AD203B41FA5}">
                      <a16:colId xmlns:a16="http://schemas.microsoft.com/office/drawing/2014/main" xmlns="" val="20003"/>
                    </a:ext>
                  </a:extLst>
                </a:gridCol>
                <a:gridCol w="1790892">
                  <a:extLst>
                    <a:ext uri="{9D8B030D-6E8A-4147-A177-3AD203B41FA5}">
                      <a16:colId xmlns:a16="http://schemas.microsoft.com/office/drawing/2014/main" xmlns="" val="20004"/>
                    </a:ext>
                  </a:extLst>
                </a:gridCol>
              </a:tblGrid>
              <a:tr h="861667">
                <a:tc>
                  <a:txBody>
                    <a:bodyPr/>
                    <a:lstStyle/>
                    <a:p>
                      <a:endParaRPr lang="en-GB" dirty="0"/>
                    </a:p>
                  </a:txBody>
                  <a:tcPr/>
                </a:tc>
                <a:tc gridSpan="4">
                  <a:txBody>
                    <a:bodyPr/>
                    <a:lstStyle/>
                    <a:p>
                      <a:pPr algn="ctr"/>
                      <a:r>
                        <a:rPr lang="en-GB" dirty="0"/>
                        <a:t>Research Paradigms </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xmlns="" val="10000"/>
                  </a:ext>
                </a:extLst>
              </a:tr>
              <a:tr h="650500">
                <a:tc>
                  <a:txBody>
                    <a:bodyPr/>
                    <a:lstStyle/>
                    <a:p>
                      <a:r>
                        <a:rPr lang="en-GB" b="1" dirty="0"/>
                        <a:t>Fundamental beliefs</a:t>
                      </a:r>
                    </a:p>
                  </a:txBody>
                  <a:tcPr/>
                </a:tc>
                <a:tc>
                  <a:txBody>
                    <a:bodyPr/>
                    <a:lstStyle/>
                    <a:p>
                      <a:r>
                        <a:rPr lang="en-GB" dirty="0"/>
                        <a:t>Positivism </a:t>
                      </a:r>
                    </a:p>
                    <a:p>
                      <a:r>
                        <a:rPr lang="en-GB" dirty="0"/>
                        <a:t>(Naïve realism)</a:t>
                      </a:r>
                    </a:p>
                  </a:txBody>
                  <a:tcPr/>
                </a:tc>
                <a:tc>
                  <a:txBody>
                    <a:bodyPr/>
                    <a:lstStyle/>
                    <a:p>
                      <a:r>
                        <a:rPr lang="en-GB" dirty="0" err="1"/>
                        <a:t>Postpositivism</a:t>
                      </a:r>
                      <a:r>
                        <a:rPr lang="en-GB" dirty="0"/>
                        <a:t> </a:t>
                      </a:r>
                    </a:p>
                    <a:p>
                      <a:r>
                        <a:rPr lang="en-GB" dirty="0"/>
                        <a:t>(Critical Realism) </a:t>
                      </a:r>
                    </a:p>
                  </a:txBody>
                  <a:tcPr/>
                </a:tc>
                <a:tc>
                  <a:txBody>
                    <a:bodyPr/>
                    <a:lstStyle/>
                    <a:p>
                      <a:r>
                        <a:rPr lang="en-GB" dirty="0" err="1"/>
                        <a:t>Interpretivism</a:t>
                      </a:r>
                      <a:r>
                        <a:rPr lang="en-GB" dirty="0"/>
                        <a:t> </a:t>
                      </a:r>
                    </a:p>
                    <a:p>
                      <a:r>
                        <a:rPr lang="en-GB" dirty="0"/>
                        <a:t>(Constructivism)</a:t>
                      </a:r>
                    </a:p>
                  </a:txBody>
                  <a:tcPr/>
                </a:tc>
                <a:tc>
                  <a:txBody>
                    <a:bodyPr/>
                    <a:lstStyle/>
                    <a:p>
                      <a:r>
                        <a:rPr lang="en-GB" dirty="0"/>
                        <a:t>Pragmatism </a:t>
                      </a:r>
                    </a:p>
                  </a:txBody>
                  <a:tcPr/>
                </a:tc>
                <a:extLst>
                  <a:ext uri="{0D108BD9-81ED-4DB2-BD59-A6C34878D82A}">
                    <a16:rowId xmlns:a16="http://schemas.microsoft.com/office/drawing/2014/main" xmlns="" val="10001"/>
                  </a:ext>
                </a:extLst>
              </a:tr>
              <a:tr h="2264439">
                <a:tc>
                  <a:txBody>
                    <a:bodyPr/>
                    <a:lstStyle/>
                    <a:p>
                      <a:r>
                        <a:rPr lang="en-GB" i="1" dirty="0"/>
                        <a:t>Axiology: the </a:t>
                      </a:r>
                    </a:p>
                    <a:p>
                      <a:r>
                        <a:rPr lang="en-GB" i="1" dirty="0"/>
                        <a:t>role of values in research and the </a:t>
                      </a:r>
                    </a:p>
                    <a:p>
                      <a:r>
                        <a:rPr lang="en-GB" i="1" dirty="0"/>
                        <a:t>researcher’s </a:t>
                      </a:r>
                    </a:p>
                    <a:p>
                      <a:r>
                        <a:rPr lang="en-GB" i="1" dirty="0"/>
                        <a:t>stance </a:t>
                      </a:r>
                      <a:endParaRPr lang="en-GB" dirty="0"/>
                    </a:p>
                  </a:txBody>
                  <a:tcPr/>
                </a:tc>
                <a:tc>
                  <a:txBody>
                    <a:bodyPr/>
                    <a:lstStyle/>
                    <a:p>
                      <a:r>
                        <a:rPr lang="en-GB" dirty="0"/>
                        <a:t>Value-free and </a:t>
                      </a:r>
                    </a:p>
                    <a:p>
                      <a:r>
                        <a:rPr lang="en-GB" dirty="0"/>
                        <a:t>Objective:</a:t>
                      </a:r>
                    </a:p>
                    <a:p>
                      <a:r>
                        <a:rPr lang="en-GB" dirty="0"/>
                        <a:t>Research is </a:t>
                      </a:r>
                    </a:p>
                    <a:p>
                      <a:r>
                        <a:rPr lang="en-GB" dirty="0"/>
                        <a:t>undertaken in a </a:t>
                      </a:r>
                    </a:p>
                    <a:p>
                      <a:r>
                        <a:rPr lang="en-GB" dirty="0"/>
                        <a:t>value-free way, </a:t>
                      </a:r>
                    </a:p>
                    <a:p>
                      <a:r>
                        <a:rPr lang="en-GB" dirty="0"/>
                        <a:t>the researcher is </a:t>
                      </a:r>
                    </a:p>
                    <a:p>
                      <a:r>
                        <a:rPr lang="en-GB" dirty="0"/>
                        <a:t>independent of </a:t>
                      </a:r>
                    </a:p>
                    <a:p>
                      <a:r>
                        <a:rPr lang="en-GB" dirty="0"/>
                        <a:t>the data and </a:t>
                      </a:r>
                    </a:p>
                    <a:p>
                      <a:r>
                        <a:rPr lang="en-GB" dirty="0"/>
                        <a:t>maintains an </a:t>
                      </a:r>
                    </a:p>
                    <a:p>
                      <a:r>
                        <a:rPr lang="en-GB" dirty="0"/>
                        <a:t>objective stance</a:t>
                      </a:r>
                    </a:p>
                  </a:txBody>
                  <a:tcPr/>
                </a:tc>
                <a:tc>
                  <a:txBody>
                    <a:bodyPr/>
                    <a:lstStyle/>
                    <a:p>
                      <a:r>
                        <a:rPr lang="en-GB" dirty="0"/>
                        <a:t>Value-laden and objective:</a:t>
                      </a:r>
                    </a:p>
                    <a:p>
                      <a:r>
                        <a:rPr lang="en-GB" dirty="0"/>
                        <a:t>Research is value </a:t>
                      </a:r>
                    </a:p>
                    <a:p>
                      <a:r>
                        <a:rPr lang="en-GB" dirty="0"/>
                        <a:t>laden; the researcher </a:t>
                      </a:r>
                    </a:p>
                    <a:p>
                      <a:r>
                        <a:rPr lang="en-GB" dirty="0"/>
                        <a:t>is biased by world </a:t>
                      </a:r>
                    </a:p>
                    <a:p>
                      <a:r>
                        <a:rPr lang="en-GB" dirty="0"/>
                        <a:t>views, cultural </a:t>
                      </a:r>
                    </a:p>
                    <a:p>
                      <a:r>
                        <a:rPr lang="en-GB" dirty="0"/>
                        <a:t>experiences and </a:t>
                      </a:r>
                    </a:p>
                    <a:p>
                      <a:r>
                        <a:rPr lang="en-GB" dirty="0"/>
                        <a:t>upbringing </a:t>
                      </a:r>
                    </a:p>
                  </a:txBody>
                  <a:tcPr/>
                </a:tc>
                <a:tc>
                  <a:txBody>
                    <a:bodyPr/>
                    <a:lstStyle/>
                    <a:p>
                      <a:r>
                        <a:rPr lang="en-GB" dirty="0"/>
                        <a:t>Value-bound:</a:t>
                      </a:r>
                      <a:r>
                        <a:rPr lang="en-GB" baseline="0" dirty="0"/>
                        <a:t> </a:t>
                      </a:r>
                    </a:p>
                    <a:p>
                      <a:r>
                        <a:rPr lang="en-GB" dirty="0"/>
                        <a:t>The researcher is </a:t>
                      </a:r>
                    </a:p>
                    <a:p>
                      <a:r>
                        <a:rPr lang="en-GB" dirty="0"/>
                        <a:t>part of what is </a:t>
                      </a:r>
                    </a:p>
                    <a:p>
                      <a:r>
                        <a:rPr lang="en-GB" dirty="0"/>
                        <a:t>being researched, </a:t>
                      </a:r>
                    </a:p>
                    <a:p>
                      <a:r>
                        <a:rPr lang="en-GB" dirty="0"/>
                        <a:t>cannot be</a:t>
                      </a:r>
                      <a:r>
                        <a:rPr lang="en-GB" baseline="0" dirty="0"/>
                        <a:t> </a:t>
                      </a:r>
                      <a:r>
                        <a:rPr lang="en-GB" dirty="0"/>
                        <a:t>separated and so </a:t>
                      </a:r>
                    </a:p>
                    <a:p>
                      <a:r>
                        <a:rPr lang="en-GB" dirty="0"/>
                        <a:t>will be subjective</a:t>
                      </a:r>
                    </a:p>
                  </a:txBody>
                  <a:tcPr/>
                </a:tc>
                <a:tc>
                  <a:txBody>
                    <a:bodyPr/>
                    <a:lstStyle/>
                    <a:p>
                      <a:r>
                        <a:rPr lang="en-GB" dirty="0"/>
                        <a:t>Objective / Subjective:</a:t>
                      </a:r>
                    </a:p>
                    <a:p>
                      <a:r>
                        <a:rPr lang="en-GB" dirty="0"/>
                        <a:t>Values play a </a:t>
                      </a:r>
                    </a:p>
                    <a:p>
                      <a:r>
                        <a:rPr lang="en-GB" dirty="0"/>
                        <a:t>large role in </a:t>
                      </a:r>
                    </a:p>
                    <a:p>
                      <a:r>
                        <a:rPr lang="en-GB" dirty="0"/>
                        <a:t>interpreting the </a:t>
                      </a:r>
                    </a:p>
                    <a:p>
                      <a:r>
                        <a:rPr lang="en-GB" dirty="0"/>
                        <a:t>results, the </a:t>
                      </a:r>
                    </a:p>
                    <a:p>
                      <a:r>
                        <a:rPr lang="en-GB" dirty="0"/>
                        <a:t>researcher </a:t>
                      </a:r>
                    </a:p>
                    <a:p>
                      <a:r>
                        <a:rPr lang="en-GB" dirty="0"/>
                        <a:t>adopting both </a:t>
                      </a:r>
                    </a:p>
                    <a:p>
                      <a:r>
                        <a:rPr lang="en-GB" dirty="0"/>
                        <a:t>objective and </a:t>
                      </a:r>
                    </a:p>
                    <a:p>
                      <a:r>
                        <a:rPr lang="en-GB" dirty="0"/>
                        <a:t>subjective points </a:t>
                      </a:r>
                    </a:p>
                    <a:p>
                      <a:r>
                        <a:rPr lang="en-GB" dirty="0"/>
                        <a:t>of view </a:t>
                      </a:r>
                    </a:p>
                  </a:txBody>
                  <a:tcPr/>
                </a:tc>
                <a:extLst>
                  <a:ext uri="{0D108BD9-81ED-4DB2-BD59-A6C34878D82A}">
                    <a16:rowId xmlns:a16="http://schemas.microsoft.com/office/drawing/2014/main" xmlns="" val="10002"/>
                  </a:ext>
                </a:extLst>
              </a:tr>
            </a:tbl>
          </a:graphicData>
        </a:graphic>
      </p:graphicFrame>
      <p:sp>
        <p:nvSpPr>
          <p:cNvPr id="5" name="Rectangle 4"/>
          <p:cNvSpPr/>
          <p:nvPr/>
        </p:nvSpPr>
        <p:spPr>
          <a:xfrm>
            <a:off x="284199" y="5949280"/>
            <a:ext cx="8640960" cy="646331"/>
          </a:xfrm>
          <a:prstGeom prst="rect">
            <a:avLst/>
          </a:prstGeom>
        </p:spPr>
        <p:txBody>
          <a:bodyPr wrap="square">
            <a:spAutoFit/>
          </a:bodyPr>
          <a:lstStyle/>
          <a:p>
            <a:r>
              <a:rPr lang="en-GB" dirty="0"/>
              <a:t>Adapted from:  Dina </a:t>
            </a:r>
            <a:r>
              <a:rPr lang="en-GB" dirty="0" err="1"/>
              <a:t>Wahyuni</a:t>
            </a:r>
            <a:r>
              <a:rPr lang="en-GB" dirty="0"/>
              <a:t> (2012) The Research Design Maze: Understanding Paradigms, Cases, Methods and Methodologies.  JAMAR. Vol. 10 · No. 1· 2012</a:t>
            </a:r>
          </a:p>
        </p:txBody>
      </p:sp>
    </p:spTree>
    <p:extLst>
      <p:ext uri="{BB962C8B-B14F-4D97-AF65-F5344CB8AC3E}">
        <p14:creationId xmlns:p14="http://schemas.microsoft.com/office/powerpoint/2010/main" val="1640748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9879" y="116632"/>
            <a:ext cx="8229600" cy="1143000"/>
          </a:xfrm>
        </p:spPr>
        <p:txBody>
          <a:bodyPr/>
          <a:lstStyle/>
          <a:p>
            <a:r>
              <a:rPr lang="en-GB" dirty="0"/>
              <a:t>Research Paradigms</a:t>
            </a:r>
          </a:p>
        </p:txBody>
      </p:sp>
      <p:graphicFrame>
        <p:nvGraphicFramePr>
          <p:cNvPr id="4" name="Table 3"/>
          <p:cNvGraphicFramePr>
            <a:graphicFrameLocks noGrp="1"/>
          </p:cNvGraphicFramePr>
          <p:nvPr>
            <p:extLst>
              <p:ext uri="{D42A27DB-BD31-4B8C-83A1-F6EECF244321}">
                <p14:modId xmlns:p14="http://schemas.microsoft.com/office/powerpoint/2010/main" val="254004308"/>
              </p:ext>
            </p:extLst>
          </p:nvPr>
        </p:nvGraphicFramePr>
        <p:xfrm>
          <a:off x="170200" y="1124744"/>
          <a:ext cx="8784980" cy="3560726"/>
        </p:xfrm>
        <a:graphic>
          <a:graphicData uri="http://schemas.openxmlformats.org/drawingml/2006/table">
            <a:tbl>
              <a:tblPr firstRow="1" bandRow="1">
                <a:tableStyleId>{5C22544A-7EE6-4342-B048-85BDC9FD1C3A}</a:tableStyleId>
              </a:tblPr>
              <a:tblGrid>
                <a:gridCol w="1512168">
                  <a:extLst>
                    <a:ext uri="{9D8B030D-6E8A-4147-A177-3AD203B41FA5}">
                      <a16:colId xmlns:a16="http://schemas.microsoft.com/office/drawing/2014/main" xmlns="" val="20000"/>
                    </a:ext>
                  </a:extLst>
                </a:gridCol>
                <a:gridCol w="1809512">
                  <a:extLst>
                    <a:ext uri="{9D8B030D-6E8A-4147-A177-3AD203B41FA5}">
                      <a16:colId xmlns:a16="http://schemas.microsoft.com/office/drawing/2014/main" xmlns="" val="20001"/>
                    </a:ext>
                  </a:extLst>
                </a:gridCol>
                <a:gridCol w="1800200">
                  <a:extLst>
                    <a:ext uri="{9D8B030D-6E8A-4147-A177-3AD203B41FA5}">
                      <a16:colId xmlns:a16="http://schemas.microsoft.com/office/drawing/2014/main" xmlns="" val="20002"/>
                    </a:ext>
                  </a:extLst>
                </a:gridCol>
                <a:gridCol w="1872208">
                  <a:extLst>
                    <a:ext uri="{9D8B030D-6E8A-4147-A177-3AD203B41FA5}">
                      <a16:colId xmlns:a16="http://schemas.microsoft.com/office/drawing/2014/main" xmlns="" val="20003"/>
                    </a:ext>
                  </a:extLst>
                </a:gridCol>
                <a:gridCol w="1790892">
                  <a:extLst>
                    <a:ext uri="{9D8B030D-6E8A-4147-A177-3AD203B41FA5}">
                      <a16:colId xmlns:a16="http://schemas.microsoft.com/office/drawing/2014/main" xmlns="" val="20004"/>
                    </a:ext>
                  </a:extLst>
                </a:gridCol>
              </a:tblGrid>
              <a:tr h="805035">
                <a:tc>
                  <a:txBody>
                    <a:bodyPr/>
                    <a:lstStyle/>
                    <a:p>
                      <a:endParaRPr lang="en-GB" dirty="0"/>
                    </a:p>
                  </a:txBody>
                  <a:tcPr/>
                </a:tc>
                <a:tc gridSpan="4">
                  <a:txBody>
                    <a:bodyPr/>
                    <a:lstStyle/>
                    <a:p>
                      <a:pPr algn="ctr"/>
                      <a:r>
                        <a:rPr lang="en-GB" dirty="0"/>
                        <a:t>Research Paradigms </a:t>
                      </a:r>
                    </a:p>
                  </a:txBody>
                  <a:tcPr anchor="ct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xmlns="" val="10000"/>
                  </a:ext>
                </a:extLst>
              </a:tr>
              <a:tr h="607746">
                <a:tc>
                  <a:txBody>
                    <a:bodyPr/>
                    <a:lstStyle/>
                    <a:p>
                      <a:r>
                        <a:rPr lang="en-GB" b="1" dirty="0"/>
                        <a:t>Fundamental beliefs</a:t>
                      </a:r>
                    </a:p>
                  </a:txBody>
                  <a:tcPr/>
                </a:tc>
                <a:tc>
                  <a:txBody>
                    <a:bodyPr/>
                    <a:lstStyle/>
                    <a:p>
                      <a:r>
                        <a:rPr lang="en-GB" dirty="0"/>
                        <a:t>Positivism </a:t>
                      </a:r>
                    </a:p>
                    <a:p>
                      <a:r>
                        <a:rPr lang="en-GB" dirty="0"/>
                        <a:t>(Naïve realism)</a:t>
                      </a:r>
                    </a:p>
                  </a:txBody>
                  <a:tcPr/>
                </a:tc>
                <a:tc>
                  <a:txBody>
                    <a:bodyPr/>
                    <a:lstStyle/>
                    <a:p>
                      <a:r>
                        <a:rPr lang="en-GB" dirty="0" err="1"/>
                        <a:t>Postpositivism</a:t>
                      </a:r>
                      <a:r>
                        <a:rPr lang="en-GB" dirty="0"/>
                        <a:t> </a:t>
                      </a:r>
                    </a:p>
                    <a:p>
                      <a:r>
                        <a:rPr lang="en-GB" dirty="0"/>
                        <a:t>(Critical Realism) </a:t>
                      </a:r>
                    </a:p>
                  </a:txBody>
                  <a:tcPr/>
                </a:tc>
                <a:tc>
                  <a:txBody>
                    <a:bodyPr/>
                    <a:lstStyle/>
                    <a:p>
                      <a:r>
                        <a:rPr lang="en-GB" dirty="0" err="1"/>
                        <a:t>Interpretivism</a:t>
                      </a:r>
                      <a:r>
                        <a:rPr lang="en-GB" dirty="0"/>
                        <a:t> </a:t>
                      </a:r>
                    </a:p>
                    <a:p>
                      <a:r>
                        <a:rPr lang="en-GB" dirty="0"/>
                        <a:t>(Constructivism)</a:t>
                      </a:r>
                    </a:p>
                  </a:txBody>
                  <a:tcPr/>
                </a:tc>
                <a:tc>
                  <a:txBody>
                    <a:bodyPr/>
                    <a:lstStyle/>
                    <a:p>
                      <a:r>
                        <a:rPr lang="en-GB" dirty="0"/>
                        <a:t>Pragmatism </a:t>
                      </a:r>
                    </a:p>
                  </a:txBody>
                  <a:tcPr/>
                </a:tc>
                <a:extLst>
                  <a:ext uri="{0D108BD9-81ED-4DB2-BD59-A6C34878D82A}">
                    <a16:rowId xmlns:a16="http://schemas.microsoft.com/office/drawing/2014/main" xmlns="" val="10001"/>
                  </a:ext>
                </a:extLst>
              </a:tr>
              <a:tr h="2115611">
                <a:tc>
                  <a:txBody>
                    <a:bodyPr/>
                    <a:lstStyle/>
                    <a:p>
                      <a:r>
                        <a:rPr lang="en-GB" i="1" dirty="0"/>
                        <a:t>Research </a:t>
                      </a:r>
                    </a:p>
                    <a:p>
                      <a:r>
                        <a:rPr lang="en-GB" i="1" dirty="0"/>
                        <a:t>Methodology: </a:t>
                      </a:r>
                    </a:p>
                    <a:p>
                      <a:r>
                        <a:rPr lang="en-GB" i="1" dirty="0"/>
                        <a:t>the model </a:t>
                      </a:r>
                    </a:p>
                    <a:p>
                      <a:r>
                        <a:rPr lang="en-GB" i="1" dirty="0"/>
                        <a:t>behind the </a:t>
                      </a:r>
                    </a:p>
                    <a:p>
                      <a:r>
                        <a:rPr lang="en-GB" i="1" dirty="0"/>
                        <a:t>research </a:t>
                      </a:r>
                    </a:p>
                    <a:p>
                      <a:r>
                        <a:rPr lang="en-GB" i="1" dirty="0"/>
                        <a:t>process</a:t>
                      </a:r>
                      <a:endParaRPr lang="en-GB" dirty="0"/>
                    </a:p>
                  </a:txBody>
                  <a:tcPr/>
                </a:tc>
                <a:tc>
                  <a:txBody>
                    <a:bodyPr/>
                    <a:lstStyle/>
                    <a:p>
                      <a:r>
                        <a:rPr lang="en-GB" dirty="0"/>
                        <a:t>Quantitative</a:t>
                      </a:r>
                    </a:p>
                  </a:txBody>
                  <a:tcPr/>
                </a:tc>
                <a:tc>
                  <a:txBody>
                    <a:bodyPr/>
                    <a:lstStyle/>
                    <a:p>
                      <a:r>
                        <a:rPr lang="en-GB" dirty="0"/>
                        <a:t>Quantitative or </a:t>
                      </a:r>
                    </a:p>
                    <a:p>
                      <a:r>
                        <a:rPr lang="en-GB" dirty="0"/>
                        <a:t>qualitative </a:t>
                      </a:r>
                    </a:p>
                  </a:txBody>
                  <a:tcPr/>
                </a:tc>
                <a:tc>
                  <a:txBody>
                    <a:bodyPr/>
                    <a:lstStyle/>
                    <a:p>
                      <a:r>
                        <a:rPr lang="en-GB" dirty="0"/>
                        <a:t>Qualitative </a:t>
                      </a:r>
                    </a:p>
                  </a:txBody>
                  <a:tcPr/>
                </a:tc>
                <a:tc>
                  <a:txBody>
                    <a:bodyPr/>
                    <a:lstStyle/>
                    <a:p>
                      <a:r>
                        <a:rPr lang="en-GB" dirty="0"/>
                        <a:t>Quantitative or </a:t>
                      </a:r>
                    </a:p>
                    <a:p>
                      <a:r>
                        <a:rPr lang="en-GB" dirty="0"/>
                        <a:t>Qualitative:</a:t>
                      </a:r>
                    </a:p>
                    <a:p>
                      <a:r>
                        <a:rPr lang="en-GB" dirty="0"/>
                        <a:t>(mixed or multi-methods design</a:t>
                      </a:r>
                    </a:p>
                    <a:p>
                      <a:endParaRPr lang="en-GB" dirty="0"/>
                    </a:p>
                  </a:txBody>
                  <a:tcPr/>
                </a:tc>
                <a:extLst>
                  <a:ext uri="{0D108BD9-81ED-4DB2-BD59-A6C34878D82A}">
                    <a16:rowId xmlns:a16="http://schemas.microsoft.com/office/drawing/2014/main" xmlns="" val="10002"/>
                  </a:ext>
                </a:extLst>
              </a:tr>
            </a:tbl>
          </a:graphicData>
        </a:graphic>
      </p:graphicFrame>
      <p:sp>
        <p:nvSpPr>
          <p:cNvPr id="5" name="Rectangle 4"/>
          <p:cNvSpPr/>
          <p:nvPr/>
        </p:nvSpPr>
        <p:spPr>
          <a:xfrm>
            <a:off x="284199" y="5949280"/>
            <a:ext cx="8640960" cy="646331"/>
          </a:xfrm>
          <a:prstGeom prst="rect">
            <a:avLst/>
          </a:prstGeom>
        </p:spPr>
        <p:txBody>
          <a:bodyPr wrap="square">
            <a:spAutoFit/>
          </a:bodyPr>
          <a:lstStyle/>
          <a:p>
            <a:r>
              <a:rPr lang="en-GB" dirty="0"/>
              <a:t>Adapted from:  Dina </a:t>
            </a:r>
            <a:r>
              <a:rPr lang="en-GB" dirty="0" err="1"/>
              <a:t>Wahyuni</a:t>
            </a:r>
            <a:r>
              <a:rPr lang="en-GB" dirty="0"/>
              <a:t> (2012) The Research Design Maze: Understanding Paradigms, Cases, Methods and Methodologies.  JAMAR. Vol. 10 · No. 1· 2012</a:t>
            </a:r>
          </a:p>
        </p:txBody>
      </p:sp>
    </p:spTree>
    <p:extLst>
      <p:ext uri="{BB962C8B-B14F-4D97-AF65-F5344CB8AC3E}">
        <p14:creationId xmlns:p14="http://schemas.microsoft.com/office/powerpoint/2010/main" val="14504648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42" name="Rectangle 2"/>
          <p:cNvSpPr>
            <a:spLocks noGrp="1" noChangeArrowheads="1"/>
          </p:cNvSpPr>
          <p:nvPr>
            <p:ph type="title"/>
          </p:nvPr>
        </p:nvSpPr>
        <p:spPr/>
        <p:txBody>
          <a:bodyPr/>
          <a:lstStyle/>
          <a:p>
            <a:r>
              <a:rPr lang="en-US" altLang="en-US" sz="3200"/>
              <a:t>Identifying situations in which mixed methods research is needed </a:t>
            </a:r>
          </a:p>
        </p:txBody>
      </p:sp>
      <p:sp>
        <p:nvSpPr>
          <p:cNvPr id="573443" name="Rectangle 3"/>
          <p:cNvSpPr>
            <a:spLocks noGrp="1" noChangeArrowheads="1"/>
          </p:cNvSpPr>
          <p:nvPr>
            <p:ph idx="1"/>
          </p:nvPr>
        </p:nvSpPr>
        <p:spPr/>
        <p:txBody>
          <a:bodyPr>
            <a:normAutofit lnSpcReduction="10000"/>
          </a:bodyPr>
          <a:lstStyle/>
          <a:p>
            <a:r>
              <a:rPr lang="en-US" altLang="en-US" sz="3500" dirty="0"/>
              <a:t>You are measuring a concept on an instrument. You have a sense that scores are not telling you the entire story. If you just asked a few people about the concept you might obtain a better understanding…mixed methods research provides a more complete understanding of the research problem than either quantitative or qualitative alone.</a:t>
            </a:r>
          </a:p>
          <a:p>
            <a:endParaRPr lang="en-US" altLang="en-US" dirty="0">
              <a:latin typeface="Times New Roman" pitchFamily="18" charset="0"/>
            </a:endParaRPr>
          </a:p>
        </p:txBody>
      </p:sp>
      <p:sp>
        <p:nvSpPr>
          <p:cNvPr id="5" name="Slide Number Placeholder 5"/>
          <p:cNvSpPr>
            <a:spLocks noGrp="1"/>
          </p:cNvSpPr>
          <p:nvPr>
            <p:ph type="sldNum" sz="quarter" idx="12"/>
          </p:nvPr>
        </p:nvSpPr>
        <p:spPr/>
        <p:txBody>
          <a:bodyPr/>
          <a:lstStyle/>
          <a:p>
            <a:fld id="{FE748495-6C4F-420E-BEFC-EF0A26D26CB8}" type="slidenum">
              <a:rPr lang="en-US" altLang="en-US"/>
              <a:pPr/>
              <a:t>31</a:t>
            </a:fld>
            <a:endParaRPr lang="en-US" altLang="en-US"/>
          </a:p>
        </p:txBody>
      </p:sp>
    </p:spTree>
    <p:extLst>
      <p:ext uri="{BB962C8B-B14F-4D97-AF65-F5344CB8AC3E}">
        <p14:creationId xmlns:p14="http://schemas.microsoft.com/office/powerpoint/2010/main" val="14415539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5490" name="Rectangle 2"/>
          <p:cNvSpPr>
            <a:spLocks noGrp="1" noChangeArrowheads="1"/>
          </p:cNvSpPr>
          <p:nvPr>
            <p:ph type="title"/>
          </p:nvPr>
        </p:nvSpPr>
        <p:spPr/>
        <p:txBody>
          <a:bodyPr/>
          <a:lstStyle/>
          <a:p>
            <a:r>
              <a:rPr lang="en-US" altLang="en-US" sz="3200"/>
              <a:t>Identifying situations in which mixed methods research is needed  </a:t>
            </a:r>
          </a:p>
        </p:txBody>
      </p:sp>
      <p:sp>
        <p:nvSpPr>
          <p:cNvPr id="575491" name="Rectangle 3"/>
          <p:cNvSpPr>
            <a:spLocks noGrp="1" noChangeArrowheads="1"/>
          </p:cNvSpPr>
          <p:nvPr>
            <p:ph idx="1"/>
          </p:nvPr>
        </p:nvSpPr>
        <p:spPr/>
        <p:txBody>
          <a:bodyPr>
            <a:normAutofit fontScale="77500" lnSpcReduction="20000"/>
          </a:bodyPr>
          <a:lstStyle/>
          <a:p>
            <a:pPr>
              <a:lnSpc>
                <a:spcPct val="90000"/>
              </a:lnSpc>
            </a:pPr>
            <a:r>
              <a:rPr lang="en-US" altLang="en-US" sz="3500" dirty="0"/>
              <a:t>You are conducting an intervention study.  You have an intervention that was developed by other researchers.  You are not certain that it will work with the sample you are studying…Mixed methods is a way to explore first to determine if an intervention will work.</a:t>
            </a:r>
          </a:p>
          <a:p>
            <a:pPr>
              <a:lnSpc>
                <a:spcPct val="90000"/>
              </a:lnSpc>
            </a:pPr>
            <a:r>
              <a:rPr lang="en-US" altLang="en-US" sz="3500" dirty="0"/>
              <a:t>We want to evaluate the performance of an organization.  This calls for understanding the expected outcomes of the organization (needs assessment), designing some instruments to measure those outcomes, and then helping to explain why the outcomes occurred…Mixed methods is an approach to tie together several steps in an evaluation process. </a:t>
            </a:r>
          </a:p>
          <a:p>
            <a:pPr>
              <a:lnSpc>
                <a:spcPct val="90000"/>
              </a:lnSpc>
              <a:buFont typeface="Wingdings" pitchFamily="2" charset="2"/>
              <a:buNone/>
            </a:pPr>
            <a:endParaRPr lang="en-US" altLang="en-US" sz="2400" dirty="0">
              <a:latin typeface="Times New Roman" pitchFamily="18" charset="0"/>
            </a:endParaRPr>
          </a:p>
        </p:txBody>
      </p:sp>
      <p:sp>
        <p:nvSpPr>
          <p:cNvPr id="5" name="Slide Number Placeholder 5"/>
          <p:cNvSpPr>
            <a:spLocks noGrp="1"/>
          </p:cNvSpPr>
          <p:nvPr>
            <p:ph type="sldNum" sz="quarter" idx="12"/>
          </p:nvPr>
        </p:nvSpPr>
        <p:spPr/>
        <p:txBody>
          <a:bodyPr/>
          <a:lstStyle/>
          <a:p>
            <a:fld id="{ABEE2B63-B722-4926-97F2-58D658E98DB8}" type="slidenum">
              <a:rPr lang="en-US" altLang="en-US"/>
              <a:pPr/>
              <a:t>32</a:t>
            </a:fld>
            <a:endParaRPr lang="en-US" altLang="en-US"/>
          </a:p>
        </p:txBody>
      </p:sp>
    </p:spTree>
    <p:extLst>
      <p:ext uri="{BB962C8B-B14F-4D97-AF65-F5344CB8AC3E}">
        <p14:creationId xmlns:p14="http://schemas.microsoft.com/office/powerpoint/2010/main" val="20722477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2370" name="Rectangle 2"/>
          <p:cNvSpPr>
            <a:spLocks noGrp="1" noChangeArrowheads="1"/>
          </p:cNvSpPr>
          <p:nvPr>
            <p:ph type="title"/>
          </p:nvPr>
        </p:nvSpPr>
        <p:spPr/>
        <p:txBody>
          <a:bodyPr>
            <a:normAutofit/>
          </a:bodyPr>
          <a:lstStyle/>
          <a:p>
            <a:r>
              <a:rPr lang="en-US" altLang="en-US" sz="3800" dirty="0"/>
              <a:t>Mixed methods research</a:t>
            </a:r>
          </a:p>
        </p:txBody>
      </p:sp>
      <p:sp>
        <p:nvSpPr>
          <p:cNvPr id="442371" name="Rectangle 3"/>
          <p:cNvSpPr>
            <a:spLocks noGrp="1" noChangeArrowheads="1"/>
          </p:cNvSpPr>
          <p:nvPr>
            <p:ph idx="1"/>
          </p:nvPr>
        </p:nvSpPr>
        <p:spPr/>
        <p:txBody>
          <a:bodyPr/>
          <a:lstStyle/>
          <a:p>
            <a:pPr>
              <a:buFont typeface="Wingdings" pitchFamily="2" charset="2"/>
              <a:buNone/>
            </a:pPr>
            <a:r>
              <a:rPr lang="en-US" altLang="en-US"/>
              <a:t> </a:t>
            </a:r>
          </a:p>
        </p:txBody>
      </p:sp>
      <p:sp>
        <p:nvSpPr>
          <p:cNvPr id="6" name="Slide Number Placeholder 5"/>
          <p:cNvSpPr>
            <a:spLocks noGrp="1"/>
          </p:cNvSpPr>
          <p:nvPr>
            <p:ph type="sldNum" sz="quarter" idx="12"/>
          </p:nvPr>
        </p:nvSpPr>
        <p:spPr/>
        <p:txBody>
          <a:bodyPr/>
          <a:lstStyle/>
          <a:p>
            <a:fld id="{B16C85A5-F466-4FF7-815B-738C45D96F8C}" type="slidenum">
              <a:rPr lang="en-US" altLang="en-US"/>
              <a:pPr/>
              <a:t>33</a:t>
            </a:fld>
            <a:endParaRPr lang="en-US" altLang="en-US"/>
          </a:p>
        </p:txBody>
      </p:sp>
      <p:sp>
        <p:nvSpPr>
          <p:cNvPr id="442372" name="Rectangle 4"/>
          <p:cNvSpPr>
            <a:spLocks noChangeArrowheads="1"/>
          </p:cNvSpPr>
          <p:nvPr/>
        </p:nvSpPr>
        <p:spPr bwMode="auto">
          <a:xfrm>
            <a:off x="539552" y="1412776"/>
            <a:ext cx="8077200" cy="3970318"/>
          </a:xfrm>
          <a:prstGeom prst="rect">
            <a:avLst/>
          </a:prstGeom>
          <a:noFill/>
          <a:ln w="9525">
            <a:noFill/>
            <a:miter lim="800000"/>
            <a:headEnd/>
            <a:tailEnd/>
          </a:ln>
          <a:effectLst/>
          <a:extLst>
            <a:ext uri="{909E8E84-426E-40DD-AFC4-6F175D3DCCD1}">
              <a14:hiddenFill xmlns:a14="http://schemas.microsoft.com/office/drawing/2010/main">
                <a:solidFill>
                  <a:srgbClr val="3366CC"/>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marL="457200" indent="-457200">
              <a:buFont typeface="Arial" panose="020B0604020202020204" pitchFamily="34" charset="0"/>
              <a:buChar char="•"/>
            </a:pPr>
            <a:r>
              <a:rPr lang="en-US" altLang="en-US" sz="2800" dirty="0"/>
              <a:t>A methodology for conducting research that involves collecting, analyzing, and integrating quantitative and qualitative research in a single study or a longitudinal program of inquiry. </a:t>
            </a:r>
          </a:p>
          <a:p>
            <a:pPr marL="457200" indent="-457200">
              <a:buFont typeface="Arial" panose="020B0604020202020204" pitchFamily="34" charset="0"/>
              <a:buChar char="•"/>
            </a:pPr>
            <a:endParaRPr lang="en-US" altLang="en-US" sz="2800" dirty="0"/>
          </a:p>
          <a:p>
            <a:pPr marL="457200" indent="-457200">
              <a:buFont typeface="Arial" panose="020B0604020202020204" pitchFamily="34" charset="0"/>
              <a:buChar char="•"/>
            </a:pPr>
            <a:r>
              <a:rPr lang="en-US" altLang="en-US" sz="2800" dirty="0"/>
              <a:t>The suggestion is that qualitative and quantitative research, in combination, provide a better understanding of a research problem or issue than either research approach alone. </a:t>
            </a:r>
          </a:p>
        </p:txBody>
      </p:sp>
    </p:spTree>
    <p:extLst>
      <p:ext uri="{BB962C8B-B14F-4D97-AF65-F5344CB8AC3E}">
        <p14:creationId xmlns:p14="http://schemas.microsoft.com/office/powerpoint/2010/main" val="4824972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6466" name="Rectangle 2"/>
          <p:cNvSpPr>
            <a:spLocks noGrp="1" noChangeArrowheads="1"/>
          </p:cNvSpPr>
          <p:nvPr>
            <p:ph type="title"/>
          </p:nvPr>
        </p:nvSpPr>
        <p:spPr>
          <a:xfrm>
            <a:off x="524629" y="332656"/>
            <a:ext cx="8229600" cy="1143000"/>
          </a:xfrm>
        </p:spPr>
        <p:txBody>
          <a:bodyPr>
            <a:noAutofit/>
          </a:bodyPr>
          <a:lstStyle/>
          <a:p>
            <a:r>
              <a:rPr lang="en-US" altLang="en-US" sz="4000" dirty="0">
                <a:latin typeface="+mn-lt"/>
              </a:rPr>
              <a:t>Mixed methods:</a:t>
            </a:r>
            <a:br>
              <a:rPr lang="en-US" altLang="en-US" sz="4000" dirty="0">
                <a:latin typeface="+mn-lt"/>
              </a:rPr>
            </a:br>
            <a:r>
              <a:rPr lang="en-US" altLang="en-US" sz="4000" dirty="0">
                <a:latin typeface="+mn-lt"/>
              </a:rPr>
              <a:t>It involves mixing the data</a:t>
            </a:r>
          </a:p>
        </p:txBody>
      </p:sp>
      <p:sp>
        <p:nvSpPr>
          <p:cNvPr id="446467" name="Rectangle 3"/>
          <p:cNvSpPr>
            <a:spLocks noGrp="1" noChangeArrowheads="1"/>
          </p:cNvSpPr>
          <p:nvPr>
            <p:ph idx="1"/>
          </p:nvPr>
        </p:nvSpPr>
        <p:spPr>
          <a:xfrm>
            <a:off x="2042976" y="1623069"/>
            <a:ext cx="6462713" cy="4530725"/>
          </a:xfrm>
        </p:spPr>
        <p:txBody>
          <a:bodyPr/>
          <a:lstStyle/>
          <a:p>
            <a:pPr>
              <a:buFont typeface="Wingdings" pitchFamily="2" charset="2"/>
              <a:buNone/>
            </a:pPr>
            <a:r>
              <a:rPr lang="en-US" altLang="en-US" sz="2000" dirty="0"/>
              <a:t>                        </a:t>
            </a:r>
          </a:p>
        </p:txBody>
      </p:sp>
      <p:sp>
        <p:nvSpPr>
          <p:cNvPr id="23" name="Slide Number Placeholder 5"/>
          <p:cNvSpPr>
            <a:spLocks noGrp="1"/>
          </p:cNvSpPr>
          <p:nvPr>
            <p:ph type="sldNum" sz="quarter" idx="12"/>
          </p:nvPr>
        </p:nvSpPr>
        <p:spPr>
          <a:xfrm>
            <a:off x="6983276" y="6379219"/>
            <a:ext cx="2133600" cy="365125"/>
          </a:xfrm>
        </p:spPr>
        <p:txBody>
          <a:bodyPr/>
          <a:lstStyle/>
          <a:p>
            <a:fld id="{02EED501-F87D-40FE-8D19-EA85364BC0C3}" type="slidenum">
              <a:rPr lang="en-US" altLang="en-US"/>
              <a:pPr/>
              <a:t>34</a:t>
            </a:fld>
            <a:endParaRPr lang="en-US" altLang="en-US"/>
          </a:p>
        </p:txBody>
      </p:sp>
      <p:sp>
        <p:nvSpPr>
          <p:cNvPr id="446470" name="Text Box 6"/>
          <p:cNvSpPr txBox="1">
            <a:spLocks noChangeArrowheads="1"/>
          </p:cNvSpPr>
          <p:nvPr/>
        </p:nvSpPr>
        <p:spPr bwMode="auto">
          <a:xfrm>
            <a:off x="4087676" y="2840036"/>
            <a:ext cx="1103507"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Results</a:t>
            </a:r>
          </a:p>
        </p:txBody>
      </p:sp>
      <p:sp>
        <p:nvSpPr>
          <p:cNvPr id="446473" name="Text Box 9"/>
          <p:cNvSpPr txBox="1">
            <a:spLocks noChangeArrowheads="1"/>
          </p:cNvSpPr>
          <p:nvPr/>
        </p:nvSpPr>
        <p:spPr bwMode="auto">
          <a:xfrm>
            <a:off x="2014401" y="2112019"/>
            <a:ext cx="184150" cy="368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sz="1800"/>
          </a:p>
        </p:txBody>
      </p:sp>
      <p:sp>
        <p:nvSpPr>
          <p:cNvPr id="446474" name="Text Box 10"/>
          <p:cNvSpPr txBox="1">
            <a:spLocks noChangeArrowheads="1"/>
          </p:cNvSpPr>
          <p:nvPr/>
        </p:nvSpPr>
        <p:spPr bwMode="auto">
          <a:xfrm>
            <a:off x="3597139" y="3680469"/>
            <a:ext cx="1959704"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Connect data:</a:t>
            </a:r>
          </a:p>
        </p:txBody>
      </p:sp>
      <p:sp>
        <p:nvSpPr>
          <p:cNvPr id="446480" name="Rectangle 16"/>
          <p:cNvSpPr>
            <a:spLocks noChangeArrowheads="1"/>
          </p:cNvSpPr>
          <p:nvPr/>
        </p:nvSpPr>
        <p:spPr bwMode="auto">
          <a:xfrm>
            <a:off x="5916476" y="4366269"/>
            <a:ext cx="1143000" cy="457200"/>
          </a:xfrm>
          <a:prstGeom prst="rect">
            <a:avLst/>
          </a:prstGeom>
          <a:solidFill>
            <a:schemeClr val="accent1"/>
          </a:solidFill>
          <a:ln w="38100">
            <a:miter lim="800000"/>
            <a:headEnd/>
            <a:tailEnd/>
          </a:ln>
          <a:effectLst/>
          <a:scene3d>
            <a:camera prst="legacyPerspectiveTopRight"/>
            <a:lightRig rig="legacyFlat3" dir="b"/>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flatTx/>
          </a:bodyPr>
          <a:lstStyle/>
          <a:p>
            <a:pPr algn="ctr"/>
            <a:r>
              <a:rPr lang="en-US" altLang="en-US" sz="2800" dirty="0">
                <a:solidFill>
                  <a:srgbClr val="FFFF66"/>
                </a:solidFill>
              </a:rPr>
              <a:t>Results</a:t>
            </a:r>
          </a:p>
        </p:txBody>
      </p:sp>
      <p:sp>
        <p:nvSpPr>
          <p:cNvPr id="446481" name="Text Box 17"/>
          <p:cNvSpPr txBox="1">
            <a:spLocks noChangeArrowheads="1"/>
          </p:cNvSpPr>
          <p:nvPr/>
        </p:nvSpPr>
        <p:spPr bwMode="auto">
          <a:xfrm>
            <a:off x="3439976" y="2036612"/>
            <a:ext cx="31242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20000"/>
              </a:spcBef>
              <a:buClr>
                <a:schemeClr val="folHlink"/>
              </a:buClr>
              <a:buSzPct val="90000"/>
              <a:buFont typeface="Wingdings" pitchFamily="2" charset="2"/>
              <a:buNone/>
            </a:pPr>
            <a:r>
              <a:rPr lang="en-US" altLang="en-US" sz="2800" dirty="0"/>
              <a:t>Converge data:</a:t>
            </a:r>
          </a:p>
        </p:txBody>
      </p:sp>
      <p:sp>
        <p:nvSpPr>
          <p:cNvPr id="446482" name="AutoShape 18"/>
          <p:cNvSpPr>
            <a:spLocks noChangeArrowheads="1"/>
          </p:cNvSpPr>
          <p:nvPr/>
        </p:nvSpPr>
        <p:spPr bwMode="auto">
          <a:xfrm>
            <a:off x="3401876" y="2918469"/>
            <a:ext cx="609600" cy="304800"/>
          </a:xfrm>
          <a:prstGeom prst="rightArrow">
            <a:avLst>
              <a:gd name="adj1" fmla="val 50000"/>
              <a:gd name="adj2" fmla="val 50000"/>
            </a:avLst>
          </a:prstGeom>
          <a:solidFill>
            <a:schemeClr val="accent1"/>
          </a:solidFill>
          <a:ln w="9525">
            <a:miter lim="800000"/>
            <a:headEnd/>
            <a:tailEnd/>
          </a:ln>
          <a:effectLst/>
          <a:scene3d>
            <a:camera prst="legacyPerspectiveBottom"/>
            <a:lightRig rig="legacyFlat3" dir="t"/>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endParaRPr lang="en-GB"/>
          </a:p>
        </p:txBody>
      </p:sp>
      <p:sp>
        <p:nvSpPr>
          <p:cNvPr id="446483" name="AutoShape 19"/>
          <p:cNvSpPr>
            <a:spLocks noChangeArrowheads="1"/>
          </p:cNvSpPr>
          <p:nvPr/>
        </p:nvSpPr>
        <p:spPr bwMode="auto">
          <a:xfrm rot="10800000">
            <a:off x="5230676" y="2918468"/>
            <a:ext cx="609600" cy="304801"/>
          </a:xfrm>
          <a:prstGeom prst="rightArrow">
            <a:avLst>
              <a:gd name="adj1" fmla="val 50000"/>
              <a:gd name="adj2" fmla="val 50000"/>
            </a:avLst>
          </a:prstGeom>
          <a:solidFill>
            <a:schemeClr val="accent1"/>
          </a:solidFill>
          <a:ln w="9525">
            <a:miter lim="800000"/>
            <a:headEnd/>
            <a:tailEnd/>
          </a:ln>
          <a:effectLst/>
          <a:scene3d>
            <a:camera prst="legacyPerspectiveBottom"/>
            <a:lightRig rig="legacyFlat3" dir="t"/>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endParaRPr lang="en-GB"/>
          </a:p>
        </p:txBody>
      </p:sp>
      <p:sp>
        <p:nvSpPr>
          <p:cNvPr id="446484" name="AutoShape 20"/>
          <p:cNvSpPr>
            <a:spLocks noChangeArrowheads="1"/>
          </p:cNvSpPr>
          <p:nvPr/>
        </p:nvSpPr>
        <p:spPr bwMode="auto">
          <a:xfrm>
            <a:off x="3401876" y="4366269"/>
            <a:ext cx="533400" cy="304800"/>
          </a:xfrm>
          <a:prstGeom prst="rightArrow">
            <a:avLst>
              <a:gd name="adj1" fmla="val 50000"/>
              <a:gd name="adj2" fmla="val 43750"/>
            </a:avLst>
          </a:prstGeom>
          <a:solidFill>
            <a:schemeClr val="accent1"/>
          </a:solidFill>
          <a:ln w="9525">
            <a:miter lim="800000"/>
            <a:headEnd/>
            <a:tailEnd/>
          </a:ln>
          <a:effectLst/>
          <a:scene3d>
            <a:camera prst="legacyPerspectiveBottom"/>
            <a:lightRig rig="legacyFlat3" dir="t"/>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endParaRPr lang="en-GB"/>
          </a:p>
        </p:txBody>
      </p:sp>
      <p:sp>
        <p:nvSpPr>
          <p:cNvPr id="446485" name="AutoShape 21"/>
          <p:cNvSpPr>
            <a:spLocks noChangeArrowheads="1"/>
          </p:cNvSpPr>
          <p:nvPr/>
        </p:nvSpPr>
        <p:spPr bwMode="auto">
          <a:xfrm>
            <a:off x="5191183" y="4366269"/>
            <a:ext cx="572893" cy="304800"/>
          </a:xfrm>
          <a:prstGeom prst="rightArrow">
            <a:avLst>
              <a:gd name="adj1" fmla="val 50000"/>
              <a:gd name="adj2" fmla="val 43750"/>
            </a:avLst>
          </a:prstGeom>
          <a:solidFill>
            <a:schemeClr val="accent1"/>
          </a:solidFill>
          <a:ln w="9525">
            <a:miter lim="800000"/>
            <a:headEnd/>
            <a:tailEnd/>
          </a:ln>
          <a:effectLst/>
          <a:scene3d>
            <a:camera prst="legacyPerspectiveBottom"/>
            <a:lightRig rig="legacyFlat3" dir="t"/>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endParaRPr lang="en-GB"/>
          </a:p>
        </p:txBody>
      </p:sp>
      <p:sp>
        <p:nvSpPr>
          <p:cNvPr id="446471" name="Rectangle 7"/>
          <p:cNvSpPr>
            <a:spLocks noChangeArrowheads="1"/>
          </p:cNvSpPr>
          <p:nvPr/>
        </p:nvSpPr>
        <p:spPr bwMode="auto">
          <a:xfrm>
            <a:off x="2258876" y="2842269"/>
            <a:ext cx="914400" cy="533400"/>
          </a:xfrm>
          <a:prstGeom prst="rect">
            <a:avLst/>
          </a:prstGeom>
          <a:solidFill>
            <a:schemeClr val="accent1"/>
          </a:solidFill>
          <a:ln w="38100">
            <a:miter lim="800000"/>
            <a:headEnd/>
            <a:tailEnd/>
          </a:ln>
          <a:effectLst/>
          <a:scene3d>
            <a:camera prst="legacyPerspectiveTopRight"/>
            <a:lightRig rig="legacyFlat3" dir="b"/>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flatTx/>
          </a:bodyPr>
          <a:lstStyle/>
          <a:p>
            <a:pPr algn="ctr"/>
            <a:r>
              <a:rPr lang="en-US" altLang="en-US" sz="2800" dirty="0" err="1">
                <a:solidFill>
                  <a:srgbClr val="FFFF66"/>
                </a:solidFill>
              </a:rPr>
              <a:t>Qual</a:t>
            </a:r>
            <a:endParaRPr lang="en-US" altLang="en-US" sz="2800" dirty="0">
              <a:solidFill>
                <a:srgbClr val="FFFF66"/>
              </a:solidFill>
            </a:endParaRPr>
          </a:p>
        </p:txBody>
      </p:sp>
      <p:sp>
        <p:nvSpPr>
          <p:cNvPr id="446493" name="Rectangle 29"/>
          <p:cNvSpPr>
            <a:spLocks noChangeArrowheads="1"/>
          </p:cNvSpPr>
          <p:nvPr/>
        </p:nvSpPr>
        <p:spPr bwMode="auto">
          <a:xfrm>
            <a:off x="5916476" y="2842269"/>
            <a:ext cx="914400" cy="533400"/>
          </a:xfrm>
          <a:prstGeom prst="rect">
            <a:avLst/>
          </a:prstGeom>
          <a:solidFill>
            <a:schemeClr val="accent1"/>
          </a:solidFill>
          <a:ln w="38100">
            <a:miter lim="800000"/>
            <a:headEnd/>
            <a:tailEnd/>
          </a:ln>
          <a:effectLst/>
          <a:scene3d>
            <a:camera prst="legacyPerspectiveTopRight"/>
            <a:lightRig rig="legacyFlat3" dir="b"/>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flatTx/>
          </a:bodyPr>
          <a:lstStyle/>
          <a:p>
            <a:pPr algn="ctr"/>
            <a:r>
              <a:rPr lang="en-US" altLang="en-US" sz="2800" dirty="0" err="1">
                <a:solidFill>
                  <a:srgbClr val="FFFF66"/>
                </a:solidFill>
              </a:rPr>
              <a:t>Quan</a:t>
            </a:r>
            <a:endParaRPr lang="en-US" altLang="en-US" sz="2800" dirty="0">
              <a:solidFill>
                <a:srgbClr val="FFFF66"/>
              </a:solidFill>
            </a:endParaRPr>
          </a:p>
        </p:txBody>
      </p:sp>
      <p:sp>
        <p:nvSpPr>
          <p:cNvPr id="446494" name="Rectangle 30"/>
          <p:cNvSpPr>
            <a:spLocks noChangeArrowheads="1"/>
          </p:cNvSpPr>
          <p:nvPr/>
        </p:nvSpPr>
        <p:spPr bwMode="auto">
          <a:xfrm>
            <a:off x="2258876" y="4290069"/>
            <a:ext cx="914400" cy="533400"/>
          </a:xfrm>
          <a:prstGeom prst="rect">
            <a:avLst/>
          </a:prstGeom>
          <a:solidFill>
            <a:schemeClr val="accent1"/>
          </a:solidFill>
          <a:ln w="38100">
            <a:miter lim="800000"/>
            <a:headEnd/>
            <a:tailEnd/>
          </a:ln>
          <a:effectLst/>
          <a:scene3d>
            <a:camera prst="legacyPerspectiveTopRight"/>
            <a:lightRig rig="legacyFlat3" dir="b"/>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flatTx/>
          </a:bodyPr>
          <a:lstStyle/>
          <a:p>
            <a:pPr algn="ctr"/>
            <a:r>
              <a:rPr lang="en-US" altLang="en-US" sz="2800" dirty="0" err="1">
                <a:solidFill>
                  <a:srgbClr val="FFFF66"/>
                </a:solidFill>
              </a:rPr>
              <a:t>Qual</a:t>
            </a:r>
            <a:endParaRPr lang="en-US" altLang="en-US" sz="2800" dirty="0">
              <a:solidFill>
                <a:srgbClr val="FFFF66"/>
              </a:solidFill>
            </a:endParaRPr>
          </a:p>
        </p:txBody>
      </p:sp>
      <p:sp>
        <p:nvSpPr>
          <p:cNvPr id="446495" name="Rectangle 31"/>
          <p:cNvSpPr>
            <a:spLocks noChangeArrowheads="1"/>
          </p:cNvSpPr>
          <p:nvPr/>
        </p:nvSpPr>
        <p:spPr bwMode="auto">
          <a:xfrm>
            <a:off x="4087676" y="4290069"/>
            <a:ext cx="914400" cy="533400"/>
          </a:xfrm>
          <a:prstGeom prst="rect">
            <a:avLst/>
          </a:prstGeom>
          <a:solidFill>
            <a:schemeClr val="accent1"/>
          </a:solidFill>
          <a:ln w="38100">
            <a:miter lim="800000"/>
            <a:headEnd/>
            <a:tailEnd/>
          </a:ln>
          <a:effectLst/>
          <a:scene3d>
            <a:camera prst="legacyPerspectiveTopRight"/>
            <a:lightRig rig="legacyFlat3" dir="b"/>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flatTx/>
          </a:bodyPr>
          <a:lstStyle/>
          <a:p>
            <a:pPr algn="ctr"/>
            <a:r>
              <a:rPr lang="en-US" altLang="en-US" sz="2800" dirty="0" err="1">
                <a:solidFill>
                  <a:srgbClr val="FFFF66"/>
                </a:solidFill>
              </a:rPr>
              <a:t>Quan</a:t>
            </a:r>
            <a:endParaRPr lang="en-US" altLang="en-US" sz="2800" dirty="0">
              <a:solidFill>
                <a:srgbClr val="FFFF66"/>
              </a:solidFill>
            </a:endParaRPr>
          </a:p>
        </p:txBody>
      </p:sp>
    </p:spTree>
    <p:extLst>
      <p:ext uri="{BB962C8B-B14F-4D97-AF65-F5344CB8AC3E}">
        <p14:creationId xmlns:p14="http://schemas.microsoft.com/office/powerpoint/2010/main" val="154374871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22" name="Rectangle 2"/>
          <p:cNvSpPr>
            <a:spLocks noGrp="1" noChangeArrowheads="1"/>
          </p:cNvSpPr>
          <p:nvPr>
            <p:ph type="title"/>
          </p:nvPr>
        </p:nvSpPr>
        <p:spPr>
          <a:xfrm>
            <a:off x="0" y="27839"/>
            <a:ext cx="9036496" cy="1036637"/>
          </a:xfrm>
        </p:spPr>
        <p:txBody>
          <a:bodyPr>
            <a:noAutofit/>
          </a:bodyPr>
          <a:lstStyle/>
          <a:p>
            <a:pPr>
              <a:buSzPct val="135000"/>
            </a:pPr>
            <a:r>
              <a:rPr lang="en-US" altLang="en-US" sz="3200" dirty="0"/>
              <a:t>Mixed methods:</a:t>
            </a:r>
            <a:br>
              <a:rPr lang="en-US" altLang="en-US" sz="3200" dirty="0"/>
            </a:br>
            <a:r>
              <a:rPr lang="en-US" altLang="en-US" sz="3200" dirty="0"/>
              <a:t>May consist of a single study or multiple studies</a:t>
            </a:r>
          </a:p>
        </p:txBody>
      </p:sp>
      <p:sp>
        <p:nvSpPr>
          <p:cNvPr id="440323" name="Rectangle 3"/>
          <p:cNvSpPr>
            <a:spLocks noGrp="1" noChangeArrowheads="1"/>
          </p:cNvSpPr>
          <p:nvPr>
            <p:ph idx="1"/>
          </p:nvPr>
        </p:nvSpPr>
        <p:spPr>
          <a:xfrm>
            <a:off x="1454446" y="1189873"/>
            <a:ext cx="5902325" cy="3355975"/>
          </a:xfrm>
        </p:spPr>
        <p:txBody>
          <a:bodyPr/>
          <a:lstStyle/>
          <a:p>
            <a:pPr>
              <a:buFont typeface="Wingdings" pitchFamily="2" charset="2"/>
              <a:buNone/>
            </a:pPr>
            <a:r>
              <a:rPr lang="en-US" altLang="en-US" b="1" dirty="0"/>
              <a:t>Single Study:</a:t>
            </a:r>
            <a:endParaRPr lang="en-US" altLang="en-US" dirty="0"/>
          </a:p>
        </p:txBody>
      </p:sp>
      <p:sp>
        <p:nvSpPr>
          <p:cNvPr id="19" name="Slide Number Placeholder 5"/>
          <p:cNvSpPr>
            <a:spLocks noGrp="1"/>
          </p:cNvSpPr>
          <p:nvPr>
            <p:ph type="sldNum" sz="quarter" idx="12"/>
          </p:nvPr>
        </p:nvSpPr>
        <p:spPr>
          <a:xfrm>
            <a:off x="6553200" y="6051533"/>
            <a:ext cx="2133600" cy="365125"/>
          </a:xfrm>
        </p:spPr>
        <p:txBody>
          <a:bodyPr/>
          <a:lstStyle/>
          <a:p>
            <a:fld id="{15F01B8C-773A-4014-A197-383B1D4DFBAC}" type="slidenum">
              <a:rPr lang="en-US" altLang="en-US"/>
              <a:pPr/>
              <a:t>35</a:t>
            </a:fld>
            <a:endParaRPr lang="en-US" altLang="en-US"/>
          </a:p>
        </p:txBody>
      </p:sp>
      <p:sp>
        <p:nvSpPr>
          <p:cNvPr id="440330" name="Text Box 10"/>
          <p:cNvSpPr txBox="1">
            <a:spLocks noChangeArrowheads="1"/>
          </p:cNvSpPr>
          <p:nvPr/>
        </p:nvSpPr>
        <p:spPr bwMode="auto">
          <a:xfrm>
            <a:off x="437356" y="4184487"/>
            <a:ext cx="2782888"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800" b="1" dirty="0">
                <a:ea typeface="Arial Unicode MS" pitchFamily="34" charset="-128"/>
                <a:cs typeface="Arial Unicode MS" pitchFamily="34" charset="-128"/>
              </a:rPr>
              <a:t>Multiple Studies</a:t>
            </a:r>
            <a:r>
              <a:rPr lang="en-US" altLang="en-US" sz="2800" dirty="0">
                <a:ea typeface="Arial Unicode MS" pitchFamily="34" charset="-128"/>
                <a:cs typeface="Arial Unicode MS" pitchFamily="34" charset="-128"/>
              </a:rPr>
              <a:t>:</a:t>
            </a:r>
          </a:p>
        </p:txBody>
      </p:sp>
      <p:sp>
        <p:nvSpPr>
          <p:cNvPr id="440332" name="Text Box 12"/>
          <p:cNvSpPr txBox="1">
            <a:spLocks noChangeArrowheads="1"/>
          </p:cNvSpPr>
          <p:nvPr/>
        </p:nvSpPr>
        <p:spPr bwMode="auto">
          <a:xfrm>
            <a:off x="914400" y="4728423"/>
            <a:ext cx="642399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US" altLang="en-US" sz="1800" b="1" dirty="0" err="1">
                <a:latin typeface="Tahoma" pitchFamily="34" charset="0"/>
              </a:rPr>
              <a:t>Quan</a:t>
            </a:r>
            <a:r>
              <a:rPr lang="en-US" altLang="en-US" sz="1800" b="1" dirty="0">
                <a:latin typeface="Tahoma" pitchFamily="34" charset="0"/>
              </a:rPr>
              <a:t>                  </a:t>
            </a:r>
            <a:r>
              <a:rPr lang="en-US" altLang="en-US" sz="1800" b="1" dirty="0" err="1">
                <a:latin typeface="Tahoma" pitchFamily="34" charset="0"/>
              </a:rPr>
              <a:t>Qual</a:t>
            </a:r>
            <a:r>
              <a:rPr lang="en-US" altLang="en-US" sz="1800" b="1" dirty="0">
                <a:latin typeface="Tahoma" pitchFamily="34" charset="0"/>
              </a:rPr>
              <a:t>                    </a:t>
            </a:r>
            <a:r>
              <a:rPr lang="en-US" altLang="en-US" sz="1800" b="1" dirty="0" err="1">
                <a:latin typeface="Tahoma" pitchFamily="34" charset="0"/>
              </a:rPr>
              <a:t>Qual</a:t>
            </a:r>
            <a:r>
              <a:rPr lang="en-US" altLang="en-US" sz="1800" b="1" dirty="0">
                <a:latin typeface="Tahoma" pitchFamily="34" charset="0"/>
              </a:rPr>
              <a:t>                  </a:t>
            </a:r>
            <a:r>
              <a:rPr lang="en-US" altLang="en-US" sz="1800" b="1" dirty="0" err="1">
                <a:latin typeface="Tahoma" pitchFamily="34" charset="0"/>
              </a:rPr>
              <a:t>Quan</a:t>
            </a:r>
            <a:endParaRPr lang="en-US" altLang="en-US" sz="1800" b="1" dirty="0">
              <a:latin typeface="Tahoma" pitchFamily="34" charset="0"/>
            </a:endParaRPr>
          </a:p>
        </p:txBody>
      </p:sp>
      <p:sp>
        <p:nvSpPr>
          <p:cNvPr id="440333" name="Rectangle 13"/>
          <p:cNvSpPr>
            <a:spLocks noChangeArrowheads="1"/>
          </p:cNvSpPr>
          <p:nvPr/>
        </p:nvSpPr>
        <p:spPr bwMode="auto">
          <a:xfrm>
            <a:off x="785192" y="5257783"/>
            <a:ext cx="1066800" cy="457200"/>
          </a:xfrm>
          <a:prstGeom prst="rect">
            <a:avLst/>
          </a:prstGeom>
          <a:solidFill>
            <a:schemeClr val="accent1"/>
          </a:solidFill>
          <a:ln w="38100">
            <a:miter lim="800000"/>
            <a:headEnd/>
            <a:tailEnd/>
          </a:ln>
          <a:effectLst/>
          <a:scene3d>
            <a:camera prst="legacyPerspectiveTopRight"/>
            <a:lightRig rig="legacyFlat3" dir="b"/>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flatTx/>
          </a:bodyPr>
          <a:lstStyle/>
          <a:p>
            <a:pPr algn="ctr"/>
            <a:r>
              <a:rPr lang="en-US" altLang="en-US" sz="2800" dirty="0">
                <a:solidFill>
                  <a:srgbClr val="FFFF66"/>
                </a:solidFill>
              </a:rPr>
              <a:t>Study 1</a:t>
            </a:r>
          </a:p>
        </p:txBody>
      </p:sp>
      <p:sp>
        <p:nvSpPr>
          <p:cNvPr id="440337" name="AutoShape 17"/>
          <p:cNvSpPr>
            <a:spLocks noChangeArrowheads="1"/>
          </p:cNvSpPr>
          <p:nvPr/>
        </p:nvSpPr>
        <p:spPr bwMode="auto">
          <a:xfrm rot="-3035269">
            <a:off x="3124200" y="2570945"/>
            <a:ext cx="304800" cy="914400"/>
          </a:xfrm>
          <a:prstGeom prst="downArrow">
            <a:avLst>
              <a:gd name="adj1" fmla="val 50000"/>
              <a:gd name="adj2" fmla="val 75000"/>
            </a:avLst>
          </a:prstGeom>
          <a:solidFill>
            <a:schemeClr val="accent1"/>
          </a:solidFill>
          <a:ln w="38100">
            <a:miter lim="800000"/>
            <a:headEnd/>
            <a:tailEnd/>
          </a:ln>
          <a:effectLst/>
          <a:scene3d>
            <a:camera prst="legacyPerspectiveTopRight"/>
            <a:lightRig rig="legacyFlat3" dir="b"/>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flatTx/>
          </a:bodyPr>
          <a:lstStyle/>
          <a:p>
            <a:pPr algn="ctr"/>
            <a:endParaRPr lang="en-GB" sz="2800">
              <a:solidFill>
                <a:srgbClr val="FFFF66"/>
              </a:solidFill>
            </a:endParaRPr>
          </a:p>
        </p:txBody>
      </p:sp>
      <p:sp>
        <p:nvSpPr>
          <p:cNvPr id="440338" name="AutoShape 18"/>
          <p:cNvSpPr>
            <a:spLocks noChangeArrowheads="1"/>
          </p:cNvSpPr>
          <p:nvPr/>
        </p:nvSpPr>
        <p:spPr bwMode="auto">
          <a:xfrm rot="3025815">
            <a:off x="5029199" y="2570241"/>
            <a:ext cx="304800" cy="914400"/>
          </a:xfrm>
          <a:prstGeom prst="downArrow">
            <a:avLst>
              <a:gd name="adj1" fmla="val 50000"/>
              <a:gd name="adj2" fmla="val 75000"/>
            </a:avLst>
          </a:prstGeom>
          <a:solidFill>
            <a:schemeClr val="accent1"/>
          </a:solidFill>
          <a:ln w="38100">
            <a:miter lim="800000"/>
            <a:headEnd/>
            <a:tailEnd/>
          </a:ln>
          <a:effectLst/>
          <a:scene3d>
            <a:camera prst="legacyPerspectiveTopRight"/>
            <a:lightRig rig="legacyFlat3" dir="b"/>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flatTx/>
          </a:bodyPr>
          <a:lstStyle/>
          <a:p>
            <a:pPr algn="ctr"/>
            <a:endParaRPr lang="en-GB" sz="2800">
              <a:solidFill>
                <a:srgbClr val="FFFF66"/>
              </a:solidFill>
            </a:endParaRPr>
          </a:p>
        </p:txBody>
      </p:sp>
      <p:sp>
        <p:nvSpPr>
          <p:cNvPr id="440339" name="AutoShape 19"/>
          <p:cNvSpPr>
            <a:spLocks noChangeArrowheads="1"/>
          </p:cNvSpPr>
          <p:nvPr/>
        </p:nvSpPr>
        <p:spPr bwMode="auto">
          <a:xfrm>
            <a:off x="1928192" y="5257783"/>
            <a:ext cx="533400" cy="381000"/>
          </a:xfrm>
          <a:prstGeom prst="rightArrow">
            <a:avLst>
              <a:gd name="adj1" fmla="val 50000"/>
              <a:gd name="adj2" fmla="val 35000"/>
            </a:avLst>
          </a:prstGeom>
          <a:solidFill>
            <a:schemeClr val="accent1"/>
          </a:solidFill>
          <a:ln w="38100">
            <a:miter lim="800000"/>
            <a:headEnd/>
            <a:tailEnd/>
          </a:ln>
          <a:effectLst/>
          <a:scene3d>
            <a:camera prst="legacyPerspectiveTopRight"/>
            <a:lightRig rig="legacyFlat3" dir="b"/>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flatTx/>
          </a:bodyPr>
          <a:lstStyle/>
          <a:p>
            <a:pPr algn="ctr"/>
            <a:endParaRPr lang="en-GB" sz="2800">
              <a:solidFill>
                <a:srgbClr val="FFFF66"/>
              </a:solidFill>
            </a:endParaRPr>
          </a:p>
        </p:txBody>
      </p:sp>
      <p:sp>
        <p:nvSpPr>
          <p:cNvPr id="440342" name="Rectangle 22"/>
          <p:cNvSpPr>
            <a:spLocks noChangeArrowheads="1"/>
          </p:cNvSpPr>
          <p:nvPr/>
        </p:nvSpPr>
        <p:spPr bwMode="auto">
          <a:xfrm>
            <a:off x="1828800" y="1891820"/>
            <a:ext cx="1295400" cy="609600"/>
          </a:xfrm>
          <a:prstGeom prst="rect">
            <a:avLst/>
          </a:prstGeom>
          <a:solidFill>
            <a:schemeClr val="accent1"/>
          </a:solidFill>
          <a:ln w="38100">
            <a:miter lim="800000"/>
            <a:headEnd/>
            <a:tailEnd/>
          </a:ln>
          <a:effectLst/>
          <a:scene3d>
            <a:camera prst="legacyPerspectiveTopRight"/>
            <a:lightRig rig="legacyFlat3" dir="b"/>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flatTx/>
          </a:bodyPr>
          <a:lstStyle/>
          <a:p>
            <a:pPr algn="ctr"/>
            <a:r>
              <a:rPr lang="en-US" altLang="en-US" sz="2800" dirty="0" err="1">
                <a:solidFill>
                  <a:srgbClr val="FFFF66"/>
                </a:solidFill>
              </a:rPr>
              <a:t>Quan</a:t>
            </a:r>
            <a:endParaRPr lang="en-US" altLang="en-US" sz="2800" dirty="0">
              <a:solidFill>
                <a:srgbClr val="FFFF66"/>
              </a:solidFill>
            </a:endParaRPr>
          </a:p>
        </p:txBody>
      </p:sp>
      <p:sp>
        <p:nvSpPr>
          <p:cNvPr id="440343" name="Rectangle 23"/>
          <p:cNvSpPr>
            <a:spLocks noChangeArrowheads="1"/>
          </p:cNvSpPr>
          <p:nvPr/>
        </p:nvSpPr>
        <p:spPr bwMode="auto">
          <a:xfrm>
            <a:off x="5334000" y="1896368"/>
            <a:ext cx="1295400" cy="609600"/>
          </a:xfrm>
          <a:prstGeom prst="rect">
            <a:avLst/>
          </a:prstGeom>
          <a:solidFill>
            <a:schemeClr val="accent1"/>
          </a:solidFill>
          <a:ln w="38100">
            <a:miter lim="800000"/>
            <a:headEnd/>
            <a:tailEnd/>
          </a:ln>
          <a:effectLst/>
          <a:scene3d>
            <a:camera prst="legacyPerspectiveTopRight"/>
            <a:lightRig rig="legacyFlat3" dir="b"/>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flatTx/>
          </a:bodyPr>
          <a:lstStyle/>
          <a:p>
            <a:pPr algn="ctr"/>
            <a:r>
              <a:rPr lang="en-US" altLang="en-US" sz="2800" dirty="0" err="1">
                <a:solidFill>
                  <a:srgbClr val="FFFF66"/>
                </a:solidFill>
              </a:rPr>
              <a:t>Qual</a:t>
            </a:r>
            <a:endParaRPr lang="en-US" altLang="en-US" sz="2800" dirty="0">
              <a:solidFill>
                <a:srgbClr val="FFFF66"/>
              </a:solidFill>
            </a:endParaRPr>
          </a:p>
        </p:txBody>
      </p:sp>
      <p:sp>
        <p:nvSpPr>
          <p:cNvPr id="440344" name="Rectangle 24"/>
          <p:cNvSpPr>
            <a:spLocks noChangeArrowheads="1"/>
          </p:cNvSpPr>
          <p:nvPr/>
        </p:nvSpPr>
        <p:spPr bwMode="auto">
          <a:xfrm>
            <a:off x="3623721" y="3553674"/>
            <a:ext cx="1143000" cy="457200"/>
          </a:xfrm>
          <a:prstGeom prst="rect">
            <a:avLst/>
          </a:prstGeom>
          <a:solidFill>
            <a:schemeClr val="accent1"/>
          </a:solidFill>
          <a:ln w="38100">
            <a:miter lim="800000"/>
            <a:headEnd/>
            <a:tailEnd/>
          </a:ln>
          <a:effectLst/>
          <a:scene3d>
            <a:camera prst="legacyPerspectiveTopRight"/>
            <a:lightRig rig="legacyFlat3" dir="b"/>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flatTx/>
          </a:bodyPr>
          <a:lstStyle/>
          <a:p>
            <a:pPr algn="ctr"/>
            <a:r>
              <a:rPr lang="en-US" altLang="en-US" sz="2800" dirty="0">
                <a:solidFill>
                  <a:srgbClr val="FFFF66"/>
                </a:solidFill>
              </a:rPr>
              <a:t>Results</a:t>
            </a:r>
          </a:p>
        </p:txBody>
      </p:sp>
      <p:sp>
        <p:nvSpPr>
          <p:cNvPr id="440346" name="Rectangle 26"/>
          <p:cNvSpPr>
            <a:spLocks noChangeArrowheads="1"/>
          </p:cNvSpPr>
          <p:nvPr/>
        </p:nvSpPr>
        <p:spPr bwMode="auto">
          <a:xfrm>
            <a:off x="2613992" y="5257783"/>
            <a:ext cx="1066800" cy="457200"/>
          </a:xfrm>
          <a:prstGeom prst="rect">
            <a:avLst/>
          </a:prstGeom>
          <a:solidFill>
            <a:schemeClr val="accent1"/>
          </a:solidFill>
          <a:ln w="38100">
            <a:miter lim="800000"/>
            <a:headEnd/>
            <a:tailEnd/>
          </a:ln>
          <a:effectLst/>
          <a:scene3d>
            <a:camera prst="legacyPerspectiveTopRight"/>
            <a:lightRig rig="legacyFlat3" dir="b"/>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flatTx/>
          </a:bodyPr>
          <a:lstStyle/>
          <a:p>
            <a:pPr algn="ctr"/>
            <a:r>
              <a:rPr lang="en-US" altLang="en-US" sz="2800" dirty="0">
                <a:solidFill>
                  <a:srgbClr val="FFFF66"/>
                </a:solidFill>
              </a:rPr>
              <a:t>Study 2</a:t>
            </a:r>
          </a:p>
        </p:txBody>
      </p:sp>
      <p:sp>
        <p:nvSpPr>
          <p:cNvPr id="440347" name="Rectangle 27"/>
          <p:cNvSpPr>
            <a:spLocks noChangeArrowheads="1"/>
          </p:cNvSpPr>
          <p:nvPr/>
        </p:nvSpPr>
        <p:spPr bwMode="auto">
          <a:xfrm>
            <a:off x="4518992" y="5257783"/>
            <a:ext cx="1066800" cy="457200"/>
          </a:xfrm>
          <a:prstGeom prst="rect">
            <a:avLst/>
          </a:prstGeom>
          <a:solidFill>
            <a:schemeClr val="accent1"/>
          </a:solidFill>
          <a:ln w="38100">
            <a:miter lim="800000"/>
            <a:headEnd/>
            <a:tailEnd/>
          </a:ln>
          <a:effectLst/>
          <a:scene3d>
            <a:camera prst="legacyPerspectiveTopRight"/>
            <a:lightRig rig="legacyFlat3" dir="b"/>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flatTx/>
          </a:bodyPr>
          <a:lstStyle/>
          <a:p>
            <a:pPr algn="ctr"/>
            <a:r>
              <a:rPr lang="en-US" altLang="en-US" sz="2800" dirty="0">
                <a:solidFill>
                  <a:srgbClr val="FFFF66"/>
                </a:solidFill>
              </a:rPr>
              <a:t>Study 3</a:t>
            </a:r>
          </a:p>
        </p:txBody>
      </p:sp>
      <p:sp>
        <p:nvSpPr>
          <p:cNvPr id="440348" name="Rectangle 28"/>
          <p:cNvSpPr>
            <a:spLocks noChangeArrowheads="1"/>
          </p:cNvSpPr>
          <p:nvPr/>
        </p:nvSpPr>
        <p:spPr bwMode="auto">
          <a:xfrm>
            <a:off x="6271592" y="5257783"/>
            <a:ext cx="1066800" cy="457200"/>
          </a:xfrm>
          <a:prstGeom prst="rect">
            <a:avLst/>
          </a:prstGeom>
          <a:solidFill>
            <a:schemeClr val="accent1"/>
          </a:solidFill>
          <a:ln w="38100">
            <a:miter lim="800000"/>
            <a:headEnd/>
            <a:tailEnd/>
          </a:ln>
          <a:effectLst/>
          <a:scene3d>
            <a:camera prst="legacyPerspectiveTopRight"/>
            <a:lightRig rig="legacyFlat3" dir="b"/>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flatTx/>
          </a:bodyPr>
          <a:lstStyle/>
          <a:p>
            <a:pPr algn="ctr"/>
            <a:r>
              <a:rPr lang="en-US" altLang="en-US" sz="2800" dirty="0">
                <a:solidFill>
                  <a:srgbClr val="FFFF66"/>
                </a:solidFill>
              </a:rPr>
              <a:t>Study 4</a:t>
            </a:r>
          </a:p>
        </p:txBody>
      </p:sp>
      <p:sp>
        <p:nvSpPr>
          <p:cNvPr id="440349" name="AutoShape 29"/>
          <p:cNvSpPr>
            <a:spLocks noChangeArrowheads="1"/>
          </p:cNvSpPr>
          <p:nvPr/>
        </p:nvSpPr>
        <p:spPr bwMode="auto">
          <a:xfrm>
            <a:off x="3833192" y="5257783"/>
            <a:ext cx="533400" cy="381000"/>
          </a:xfrm>
          <a:prstGeom prst="rightArrow">
            <a:avLst>
              <a:gd name="adj1" fmla="val 50000"/>
              <a:gd name="adj2" fmla="val 35000"/>
            </a:avLst>
          </a:prstGeom>
          <a:solidFill>
            <a:schemeClr val="accent1"/>
          </a:solidFill>
          <a:ln w="38100">
            <a:miter lim="800000"/>
            <a:headEnd/>
            <a:tailEnd/>
          </a:ln>
          <a:effectLst/>
          <a:scene3d>
            <a:camera prst="legacyPerspectiveTopRight"/>
            <a:lightRig rig="legacyFlat3" dir="b"/>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flatTx/>
          </a:bodyPr>
          <a:lstStyle/>
          <a:p>
            <a:pPr algn="ctr"/>
            <a:endParaRPr lang="en-GB" sz="2800">
              <a:solidFill>
                <a:srgbClr val="FFFF66"/>
              </a:solidFill>
            </a:endParaRPr>
          </a:p>
        </p:txBody>
      </p:sp>
      <p:sp>
        <p:nvSpPr>
          <p:cNvPr id="440350" name="AutoShape 30"/>
          <p:cNvSpPr>
            <a:spLocks noChangeArrowheads="1"/>
          </p:cNvSpPr>
          <p:nvPr/>
        </p:nvSpPr>
        <p:spPr bwMode="auto">
          <a:xfrm>
            <a:off x="5661992" y="5257783"/>
            <a:ext cx="533400" cy="381000"/>
          </a:xfrm>
          <a:prstGeom prst="rightArrow">
            <a:avLst>
              <a:gd name="adj1" fmla="val 50000"/>
              <a:gd name="adj2" fmla="val 35000"/>
            </a:avLst>
          </a:prstGeom>
          <a:solidFill>
            <a:schemeClr val="accent1"/>
          </a:solidFill>
          <a:ln w="38100">
            <a:miter lim="800000"/>
            <a:headEnd/>
            <a:tailEnd/>
          </a:ln>
          <a:effectLst/>
          <a:scene3d>
            <a:camera prst="legacyPerspectiveTopRight"/>
            <a:lightRig rig="legacyFlat3" dir="b"/>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flatTx/>
          </a:bodyPr>
          <a:lstStyle/>
          <a:p>
            <a:pPr algn="ctr"/>
            <a:endParaRPr lang="en-GB" sz="2800">
              <a:solidFill>
                <a:srgbClr val="FFFF66"/>
              </a:solidFill>
            </a:endParaRPr>
          </a:p>
        </p:txBody>
      </p:sp>
      <p:sp>
        <p:nvSpPr>
          <p:cNvPr id="20" name="Rectangle 19"/>
          <p:cNvSpPr/>
          <p:nvPr/>
        </p:nvSpPr>
        <p:spPr>
          <a:xfrm>
            <a:off x="146124" y="6128329"/>
            <a:ext cx="7303293" cy="535531"/>
          </a:xfrm>
          <a:prstGeom prst="rect">
            <a:avLst/>
          </a:prstGeom>
        </p:spPr>
        <p:txBody>
          <a:bodyPr wrap="square">
            <a:spAutoFit/>
          </a:bodyPr>
          <a:lstStyle/>
          <a:p>
            <a:pPr>
              <a:lnSpc>
                <a:spcPct val="80000"/>
              </a:lnSpc>
              <a:buSzPct val="75000"/>
            </a:pPr>
            <a:r>
              <a:rPr lang="en-US" altLang="en-US" dirty="0">
                <a:latin typeface="Times New Roman" pitchFamily="18" charset="0"/>
              </a:rPr>
              <a:t>Creswell, J. W., &amp; Plano Clark, V. L. (2007). </a:t>
            </a:r>
            <a:r>
              <a:rPr lang="en-US" altLang="en-US" i="1" dirty="0">
                <a:latin typeface="Times New Roman" pitchFamily="18" charset="0"/>
              </a:rPr>
              <a:t>Designing and conducting mixed methods research. </a:t>
            </a:r>
            <a:r>
              <a:rPr lang="en-US" altLang="en-US" dirty="0">
                <a:latin typeface="Times New Roman" pitchFamily="18" charset="0"/>
              </a:rPr>
              <a:t>Thousand Oaks, CA: Sage.</a:t>
            </a:r>
          </a:p>
        </p:txBody>
      </p:sp>
    </p:spTree>
    <p:extLst>
      <p:ext uri="{BB962C8B-B14F-4D97-AF65-F5344CB8AC3E}">
        <p14:creationId xmlns:p14="http://schemas.microsoft.com/office/powerpoint/2010/main" val="1963911623"/>
      </p:ext>
    </p:extLst>
  </p:cSld>
  <p:clrMapOvr>
    <a:masterClrMapping/>
  </p:clrMapOvr>
  <p:transition advClick="0"/>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4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4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403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4033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4034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4033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4033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4033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4033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4034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4034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40347"/>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40350"/>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44034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23" grpId="0" build="p"/>
      <p:bldP spid="440330" grpId="0"/>
      <p:bldP spid="440332" grpId="0"/>
      <p:bldP spid="440333" grpId="0" animBg="1"/>
      <p:bldP spid="440337" grpId="0" animBg="1"/>
      <p:bldP spid="440338" grpId="0" animBg="1"/>
      <p:bldP spid="440339" grpId="0" animBg="1"/>
      <p:bldP spid="440342" grpId="0" animBg="1"/>
      <p:bldP spid="440343" grpId="0" animBg="1"/>
      <p:bldP spid="440344" grpId="0" animBg="1"/>
      <p:bldP spid="440346" grpId="0" animBg="1"/>
      <p:bldP spid="440347" grpId="0" animBg="1"/>
      <p:bldP spid="440348" grpId="0" animBg="1"/>
      <p:bldP spid="440349" grpId="0" animBg="1"/>
      <p:bldP spid="440350"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4114" name="Rectangle 2"/>
          <p:cNvSpPr>
            <a:spLocks noGrp="1" noChangeArrowheads="1"/>
          </p:cNvSpPr>
          <p:nvPr>
            <p:ph type="title"/>
          </p:nvPr>
        </p:nvSpPr>
        <p:spPr>
          <a:xfrm>
            <a:off x="504979" y="332656"/>
            <a:ext cx="7543800" cy="1036638"/>
          </a:xfrm>
        </p:spPr>
        <p:txBody>
          <a:bodyPr>
            <a:normAutofit/>
          </a:bodyPr>
          <a:lstStyle/>
          <a:p>
            <a:r>
              <a:rPr lang="en-US" altLang="en-US" sz="4000" dirty="0"/>
              <a:t> Mixed methods designs</a:t>
            </a:r>
          </a:p>
        </p:txBody>
      </p:sp>
      <p:sp>
        <p:nvSpPr>
          <p:cNvPr id="19" name="Slide Number Placeholder 4"/>
          <p:cNvSpPr>
            <a:spLocks noGrp="1"/>
          </p:cNvSpPr>
          <p:nvPr>
            <p:ph type="sldNum" sz="quarter" idx="12"/>
          </p:nvPr>
        </p:nvSpPr>
        <p:spPr/>
        <p:txBody>
          <a:bodyPr/>
          <a:lstStyle/>
          <a:p>
            <a:fld id="{135DDDA0-C29E-4DA8-8A07-95377B2AC1A6}" type="slidenum">
              <a:rPr lang="en-US" altLang="en-US"/>
              <a:pPr/>
              <a:t>36</a:t>
            </a:fld>
            <a:endParaRPr lang="en-US" altLang="en-US"/>
          </a:p>
        </p:txBody>
      </p:sp>
      <p:grpSp>
        <p:nvGrpSpPr>
          <p:cNvPr id="474129" name="Group 17"/>
          <p:cNvGrpSpPr>
            <a:grpSpLocks/>
          </p:cNvGrpSpPr>
          <p:nvPr/>
        </p:nvGrpSpPr>
        <p:grpSpPr bwMode="auto">
          <a:xfrm>
            <a:off x="428625" y="1484313"/>
            <a:ext cx="8029575" cy="4376738"/>
            <a:chOff x="174" y="1376"/>
            <a:chExt cx="5058" cy="2757"/>
          </a:xfrm>
        </p:grpSpPr>
        <p:sp>
          <p:nvSpPr>
            <p:cNvPr id="474115" name="Rectangle 3"/>
            <p:cNvSpPr>
              <a:spLocks noChangeArrowheads="1"/>
            </p:cNvSpPr>
            <p:nvPr/>
          </p:nvSpPr>
          <p:spPr bwMode="auto">
            <a:xfrm>
              <a:off x="432" y="1936"/>
              <a:ext cx="1248" cy="725"/>
            </a:xfrm>
            <a:prstGeom prst="rect">
              <a:avLst/>
            </a:prstGeom>
            <a:solidFill>
              <a:schemeClr val="accent1"/>
            </a:solidFill>
            <a:ln w="9525">
              <a:miter lim="800000"/>
              <a:headEnd/>
              <a:tailEnd/>
            </a:ln>
            <a:effectLst/>
            <a:scene3d>
              <a:camera prst="legacyPerspectiveBottom"/>
              <a:lightRig rig="legacyFlat3" dir="t"/>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endParaRPr lang="en-US" altLang="en-US" sz="2400"/>
            </a:p>
          </p:txBody>
        </p:sp>
        <p:sp>
          <p:nvSpPr>
            <p:cNvPr id="474116" name="Rectangle 4"/>
            <p:cNvSpPr>
              <a:spLocks noChangeArrowheads="1"/>
            </p:cNvSpPr>
            <p:nvPr/>
          </p:nvSpPr>
          <p:spPr bwMode="auto">
            <a:xfrm>
              <a:off x="432" y="3386"/>
              <a:ext cx="1296" cy="724"/>
            </a:xfrm>
            <a:prstGeom prst="rect">
              <a:avLst/>
            </a:prstGeom>
            <a:solidFill>
              <a:schemeClr val="accent1"/>
            </a:solidFill>
            <a:ln w="9525">
              <a:miter lim="800000"/>
              <a:headEnd/>
              <a:tailEnd/>
            </a:ln>
            <a:effectLst/>
            <a:scene3d>
              <a:camera prst="legacyPerspectiveBottom"/>
              <a:lightRig rig="legacyFlat3" dir="t"/>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endParaRPr lang="en-US" altLang="en-US" sz="2400"/>
            </a:p>
          </p:txBody>
        </p:sp>
        <p:sp>
          <p:nvSpPr>
            <p:cNvPr id="474117" name="Rectangle 5"/>
            <p:cNvSpPr>
              <a:spLocks noChangeArrowheads="1"/>
            </p:cNvSpPr>
            <p:nvPr/>
          </p:nvSpPr>
          <p:spPr bwMode="auto">
            <a:xfrm>
              <a:off x="3936" y="1925"/>
              <a:ext cx="1296" cy="725"/>
            </a:xfrm>
            <a:prstGeom prst="rect">
              <a:avLst/>
            </a:prstGeom>
            <a:solidFill>
              <a:schemeClr val="accent1"/>
            </a:solidFill>
            <a:ln w="9525">
              <a:miter lim="800000"/>
              <a:headEnd/>
              <a:tailEnd/>
            </a:ln>
            <a:effectLst/>
            <a:scene3d>
              <a:camera prst="legacyPerspectiveBottom"/>
              <a:lightRig rig="legacyFlat3" dir="t"/>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endParaRPr lang="en-US" altLang="en-US" sz="2400"/>
            </a:p>
          </p:txBody>
        </p:sp>
        <p:sp>
          <p:nvSpPr>
            <p:cNvPr id="474118" name="Rectangle 6"/>
            <p:cNvSpPr>
              <a:spLocks noChangeArrowheads="1"/>
            </p:cNvSpPr>
            <p:nvPr/>
          </p:nvSpPr>
          <p:spPr bwMode="auto">
            <a:xfrm>
              <a:off x="3936" y="3408"/>
              <a:ext cx="1296" cy="725"/>
            </a:xfrm>
            <a:prstGeom prst="rect">
              <a:avLst/>
            </a:prstGeom>
            <a:solidFill>
              <a:schemeClr val="accent1"/>
            </a:solidFill>
            <a:ln w="9525">
              <a:miter lim="800000"/>
              <a:headEnd/>
              <a:tailEnd/>
            </a:ln>
            <a:effectLst/>
            <a:scene3d>
              <a:camera prst="legacyPerspectiveBottom"/>
              <a:lightRig rig="legacyFlat3" dir="t"/>
            </a:scene3d>
            <a:sp3d prstMaterial="legacyMatte">
              <a:bevelT w="13500" h="13500" prst="angle"/>
              <a:bevelB w="13500" h="13500" prst="angle"/>
              <a:extrusionClr>
                <a:schemeClr val="accent1"/>
              </a:extrusion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flatTx/>
            </a:bodyPr>
            <a:lstStyle/>
            <a:p>
              <a:endParaRPr lang="en-US" altLang="en-US" sz="2400"/>
            </a:p>
          </p:txBody>
        </p:sp>
        <p:sp>
          <p:nvSpPr>
            <p:cNvPr id="474119" name="AutoShape 7"/>
            <p:cNvSpPr>
              <a:spLocks noChangeArrowheads="1"/>
            </p:cNvSpPr>
            <p:nvPr/>
          </p:nvSpPr>
          <p:spPr bwMode="auto">
            <a:xfrm>
              <a:off x="1810" y="3429"/>
              <a:ext cx="2064" cy="329"/>
            </a:xfrm>
            <a:prstGeom prst="rightArrow">
              <a:avLst>
                <a:gd name="adj1" fmla="val 50000"/>
                <a:gd name="adj2" fmla="val 156839"/>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4120" name="Text Box 8"/>
            <p:cNvSpPr txBox="1">
              <a:spLocks noChangeArrowheads="1"/>
            </p:cNvSpPr>
            <p:nvPr/>
          </p:nvSpPr>
          <p:spPr bwMode="auto">
            <a:xfrm>
              <a:off x="174" y="1376"/>
              <a:ext cx="3840"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mj-lt"/>
                  <a:ea typeface="+mj-ea"/>
                  <a:cs typeface="+mj-cs"/>
                </a:rPr>
                <a:t>Explanatory Mixed Methods Design</a:t>
              </a:r>
            </a:p>
          </p:txBody>
        </p:sp>
        <p:sp>
          <p:nvSpPr>
            <p:cNvPr id="474121" name="Text Box 9"/>
            <p:cNvSpPr txBox="1">
              <a:spLocks noChangeArrowheads="1"/>
            </p:cNvSpPr>
            <p:nvPr/>
          </p:nvSpPr>
          <p:spPr bwMode="auto">
            <a:xfrm>
              <a:off x="244" y="2832"/>
              <a:ext cx="3866"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mj-lt"/>
                  <a:ea typeface="+mj-ea"/>
                  <a:cs typeface="+mj-cs"/>
                </a:rPr>
                <a:t>Exploratory Mixed Methods Design</a:t>
              </a:r>
            </a:p>
          </p:txBody>
        </p:sp>
        <p:sp>
          <p:nvSpPr>
            <p:cNvPr id="474122" name="Text Box 10"/>
            <p:cNvSpPr txBox="1">
              <a:spLocks noChangeArrowheads="1"/>
            </p:cNvSpPr>
            <p:nvPr/>
          </p:nvSpPr>
          <p:spPr bwMode="auto">
            <a:xfrm>
              <a:off x="705" y="2016"/>
              <a:ext cx="783" cy="6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b="1" dirty="0">
                  <a:solidFill>
                    <a:schemeClr val="bg1"/>
                  </a:solidFill>
                </a:rPr>
                <a:t>QUAN</a:t>
              </a:r>
            </a:p>
            <a:p>
              <a:r>
                <a:rPr lang="en-US" altLang="en-US" sz="2000" b="1" dirty="0">
                  <a:solidFill>
                    <a:schemeClr val="bg1"/>
                  </a:solidFill>
                </a:rPr>
                <a:t>Data and </a:t>
              </a:r>
            </a:p>
            <a:p>
              <a:r>
                <a:rPr lang="en-US" altLang="en-US" sz="2000" b="1" dirty="0">
                  <a:solidFill>
                    <a:schemeClr val="bg1"/>
                  </a:solidFill>
                </a:rPr>
                <a:t>Results</a:t>
              </a:r>
            </a:p>
          </p:txBody>
        </p:sp>
        <p:sp>
          <p:nvSpPr>
            <p:cNvPr id="474123" name="Text Box 11"/>
            <p:cNvSpPr txBox="1">
              <a:spLocks noChangeArrowheads="1"/>
            </p:cNvSpPr>
            <p:nvPr/>
          </p:nvSpPr>
          <p:spPr bwMode="auto">
            <a:xfrm>
              <a:off x="672" y="3398"/>
              <a:ext cx="783" cy="6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b="1">
                  <a:solidFill>
                    <a:schemeClr val="bg1"/>
                  </a:solidFill>
                </a:rPr>
                <a:t>QUAL</a:t>
              </a:r>
            </a:p>
            <a:p>
              <a:r>
                <a:rPr lang="en-US" altLang="en-US" sz="2000" b="1">
                  <a:solidFill>
                    <a:schemeClr val="bg1"/>
                  </a:solidFill>
                </a:rPr>
                <a:t>Data and </a:t>
              </a:r>
            </a:p>
            <a:p>
              <a:r>
                <a:rPr lang="en-US" altLang="en-US" sz="2000" b="1">
                  <a:solidFill>
                    <a:schemeClr val="bg1"/>
                  </a:solidFill>
                </a:rPr>
                <a:t>Results</a:t>
              </a:r>
            </a:p>
          </p:txBody>
        </p:sp>
        <p:sp>
          <p:nvSpPr>
            <p:cNvPr id="474124" name="Text Box 12"/>
            <p:cNvSpPr txBox="1">
              <a:spLocks noChangeArrowheads="1"/>
            </p:cNvSpPr>
            <p:nvPr/>
          </p:nvSpPr>
          <p:spPr bwMode="auto">
            <a:xfrm>
              <a:off x="4200" y="1971"/>
              <a:ext cx="767" cy="6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sz="2000" b="1" dirty="0" err="1">
                  <a:solidFill>
                    <a:schemeClr val="bg1"/>
                  </a:solidFill>
                </a:rPr>
                <a:t>Qual</a:t>
              </a:r>
              <a:endParaRPr lang="en-US" altLang="en-US" sz="2000" b="1" dirty="0">
                <a:solidFill>
                  <a:schemeClr val="bg1"/>
                </a:solidFill>
              </a:endParaRPr>
            </a:p>
            <a:p>
              <a:r>
                <a:rPr lang="en-US" altLang="en-US" sz="2000" b="1" dirty="0">
                  <a:solidFill>
                    <a:schemeClr val="bg1"/>
                  </a:solidFill>
                </a:rPr>
                <a:t>Data and Results</a:t>
              </a:r>
            </a:p>
          </p:txBody>
        </p:sp>
        <p:sp>
          <p:nvSpPr>
            <p:cNvPr id="474125" name="Text Box 13"/>
            <p:cNvSpPr txBox="1">
              <a:spLocks noChangeArrowheads="1"/>
            </p:cNvSpPr>
            <p:nvPr/>
          </p:nvSpPr>
          <p:spPr bwMode="auto">
            <a:xfrm>
              <a:off x="4224" y="3438"/>
              <a:ext cx="783" cy="6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b="1" dirty="0" err="1">
                  <a:solidFill>
                    <a:schemeClr val="bg1"/>
                  </a:solidFill>
                </a:rPr>
                <a:t>quan</a:t>
              </a:r>
              <a:endParaRPr lang="en-US" altLang="en-US" sz="2000" b="1" dirty="0">
                <a:solidFill>
                  <a:schemeClr val="bg1"/>
                </a:solidFill>
              </a:endParaRPr>
            </a:p>
            <a:p>
              <a:r>
                <a:rPr lang="en-US" altLang="en-US" sz="2000" b="1" dirty="0">
                  <a:solidFill>
                    <a:schemeClr val="bg1"/>
                  </a:solidFill>
                </a:rPr>
                <a:t>Data and </a:t>
              </a:r>
            </a:p>
            <a:p>
              <a:r>
                <a:rPr lang="en-US" altLang="en-US" sz="2000" b="1" dirty="0">
                  <a:solidFill>
                    <a:schemeClr val="bg1"/>
                  </a:solidFill>
                </a:rPr>
                <a:t>Results</a:t>
              </a:r>
              <a:r>
                <a:rPr lang="en-US" altLang="en-US" sz="2000" dirty="0">
                  <a:solidFill>
                    <a:schemeClr val="bg1"/>
                  </a:solidFill>
                </a:rPr>
                <a:t> </a:t>
              </a:r>
            </a:p>
          </p:txBody>
        </p:sp>
        <p:sp>
          <p:nvSpPr>
            <p:cNvPr id="474126" name="AutoShape 14"/>
            <p:cNvSpPr>
              <a:spLocks noChangeArrowheads="1"/>
            </p:cNvSpPr>
            <p:nvPr/>
          </p:nvSpPr>
          <p:spPr bwMode="auto">
            <a:xfrm>
              <a:off x="1809" y="1976"/>
              <a:ext cx="2064" cy="330"/>
            </a:xfrm>
            <a:prstGeom prst="rightArrow">
              <a:avLst>
                <a:gd name="adj1" fmla="val 50000"/>
                <a:gd name="adj2" fmla="val 156364"/>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4127" name="Text Box 15"/>
            <p:cNvSpPr txBox="1">
              <a:spLocks noChangeArrowheads="1"/>
            </p:cNvSpPr>
            <p:nvPr/>
          </p:nvSpPr>
          <p:spPr bwMode="auto">
            <a:xfrm>
              <a:off x="2198" y="2256"/>
              <a:ext cx="917"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Follow-up</a:t>
              </a:r>
            </a:p>
          </p:txBody>
        </p:sp>
        <p:sp>
          <p:nvSpPr>
            <p:cNvPr id="474128" name="Text Box 16"/>
            <p:cNvSpPr txBox="1">
              <a:spLocks noChangeArrowheads="1"/>
            </p:cNvSpPr>
            <p:nvPr/>
          </p:nvSpPr>
          <p:spPr bwMode="auto">
            <a:xfrm>
              <a:off x="2281" y="3741"/>
              <a:ext cx="751"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t>Building</a:t>
              </a:r>
            </a:p>
          </p:txBody>
        </p:sp>
      </p:grpSp>
      <p:sp>
        <p:nvSpPr>
          <p:cNvPr id="2" name="Rectangle 1"/>
          <p:cNvSpPr/>
          <p:nvPr/>
        </p:nvSpPr>
        <p:spPr>
          <a:xfrm>
            <a:off x="178592" y="6165304"/>
            <a:ext cx="7303293" cy="535531"/>
          </a:xfrm>
          <a:prstGeom prst="rect">
            <a:avLst/>
          </a:prstGeom>
        </p:spPr>
        <p:txBody>
          <a:bodyPr wrap="square">
            <a:spAutoFit/>
          </a:bodyPr>
          <a:lstStyle/>
          <a:p>
            <a:pPr>
              <a:lnSpc>
                <a:spcPct val="80000"/>
              </a:lnSpc>
              <a:buSzPct val="75000"/>
            </a:pPr>
            <a:r>
              <a:rPr lang="en-US" altLang="en-US" dirty="0">
                <a:latin typeface="Times New Roman" pitchFamily="18" charset="0"/>
              </a:rPr>
              <a:t>Creswell, J. W., &amp; Plano Clark, V. L. (2007). </a:t>
            </a:r>
            <a:r>
              <a:rPr lang="en-US" altLang="en-US" i="1" dirty="0">
                <a:latin typeface="Times New Roman" pitchFamily="18" charset="0"/>
              </a:rPr>
              <a:t>Designing and conducting mixed methods research. </a:t>
            </a:r>
            <a:r>
              <a:rPr lang="en-US" altLang="en-US" dirty="0">
                <a:latin typeface="Times New Roman" pitchFamily="18" charset="0"/>
              </a:rPr>
              <a:t>Thousand Oaks, CA: Sage.</a:t>
            </a:r>
          </a:p>
        </p:txBody>
      </p:sp>
    </p:spTree>
    <p:extLst>
      <p:ext uri="{BB962C8B-B14F-4D97-AF65-F5344CB8AC3E}">
        <p14:creationId xmlns:p14="http://schemas.microsoft.com/office/powerpoint/2010/main" val="2497008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741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42" name="Rectangle 2"/>
          <p:cNvSpPr>
            <a:spLocks noGrp="1" noChangeArrowheads="1"/>
          </p:cNvSpPr>
          <p:nvPr>
            <p:ph type="title"/>
          </p:nvPr>
        </p:nvSpPr>
        <p:spPr/>
        <p:txBody>
          <a:bodyPr>
            <a:normAutofit fontScale="90000"/>
          </a:bodyPr>
          <a:lstStyle/>
          <a:p>
            <a:r>
              <a:rPr lang="en-US" altLang="en-US" sz="3200" dirty="0"/>
              <a:t>Example: Using mixed methods to evaluate a social intervention (e.g. a behavioral intervention or delivery of a service in a Job Centre)</a:t>
            </a:r>
          </a:p>
        </p:txBody>
      </p:sp>
      <p:sp>
        <p:nvSpPr>
          <p:cNvPr id="573443" name="Rectangle 3"/>
          <p:cNvSpPr>
            <a:spLocks noGrp="1" noChangeArrowheads="1"/>
          </p:cNvSpPr>
          <p:nvPr>
            <p:ph idx="1"/>
          </p:nvPr>
        </p:nvSpPr>
        <p:spPr>
          <a:xfrm>
            <a:off x="251520" y="1844824"/>
            <a:ext cx="8229600" cy="4525963"/>
          </a:xfrm>
        </p:spPr>
        <p:txBody>
          <a:bodyPr>
            <a:normAutofit/>
          </a:bodyPr>
          <a:lstStyle/>
          <a:p>
            <a:r>
              <a:rPr lang="en-US" altLang="en-US" sz="3500" dirty="0"/>
              <a:t>Example 1:  Quant </a:t>
            </a:r>
            <a:r>
              <a:rPr lang="en-US" altLang="en-US" sz="3500" dirty="0">
                <a:sym typeface="Wingdings" panose="05000000000000000000" pitchFamily="2" charset="2"/>
              </a:rPr>
              <a:t> </a:t>
            </a:r>
            <a:r>
              <a:rPr lang="en-US" altLang="en-US" sz="3500" dirty="0" err="1">
                <a:sym typeface="Wingdings" panose="05000000000000000000" pitchFamily="2" charset="2"/>
              </a:rPr>
              <a:t>Qual</a:t>
            </a:r>
            <a:r>
              <a:rPr lang="en-US" altLang="en-US" sz="3500" dirty="0">
                <a:sym typeface="Wingdings" panose="05000000000000000000" pitchFamily="2" charset="2"/>
              </a:rPr>
              <a:t>  Quant</a:t>
            </a:r>
          </a:p>
          <a:p>
            <a:r>
              <a:rPr lang="en-US" altLang="en-US" sz="3500" dirty="0">
                <a:sym typeface="Wingdings" panose="05000000000000000000" pitchFamily="2" charset="2"/>
              </a:rPr>
              <a:t>Quant: Measure the unemployment problem.</a:t>
            </a:r>
          </a:p>
          <a:p>
            <a:r>
              <a:rPr lang="en-US" altLang="en-US" sz="3500" dirty="0" err="1">
                <a:sym typeface="Wingdings" panose="05000000000000000000" pitchFamily="2" charset="2"/>
              </a:rPr>
              <a:t>Qual</a:t>
            </a:r>
            <a:r>
              <a:rPr lang="en-US" altLang="en-US" sz="3500" dirty="0">
                <a:sym typeface="Wingdings" panose="05000000000000000000" pitchFamily="2" charset="2"/>
              </a:rPr>
              <a:t>: Understand experiences of the unemployment</a:t>
            </a:r>
          </a:p>
          <a:p>
            <a:r>
              <a:rPr lang="en-US" altLang="en-US" sz="3500" dirty="0">
                <a:sym typeface="Wingdings" panose="05000000000000000000" pitchFamily="2" charset="2"/>
              </a:rPr>
              <a:t>Design and implement the intervention / service</a:t>
            </a:r>
          </a:p>
          <a:p>
            <a:r>
              <a:rPr lang="en-US" altLang="en-US" sz="3500" dirty="0">
                <a:sym typeface="Wingdings" panose="05000000000000000000" pitchFamily="2" charset="2"/>
              </a:rPr>
              <a:t>Quant: Evaluate the intervention / service</a:t>
            </a:r>
            <a:endParaRPr lang="en-US" altLang="en-US" sz="3500" dirty="0"/>
          </a:p>
          <a:p>
            <a:endParaRPr lang="en-US" altLang="en-US" dirty="0">
              <a:latin typeface="Times New Roman" pitchFamily="18" charset="0"/>
            </a:endParaRPr>
          </a:p>
        </p:txBody>
      </p:sp>
      <p:sp>
        <p:nvSpPr>
          <p:cNvPr id="5" name="Slide Number Placeholder 5"/>
          <p:cNvSpPr>
            <a:spLocks noGrp="1"/>
          </p:cNvSpPr>
          <p:nvPr>
            <p:ph type="sldNum" sz="quarter" idx="12"/>
          </p:nvPr>
        </p:nvSpPr>
        <p:spPr/>
        <p:txBody>
          <a:bodyPr/>
          <a:lstStyle/>
          <a:p>
            <a:fld id="{FE748495-6C4F-420E-BEFC-EF0A26D26CB8}" type="slidenum">
              <a:rPr lang="en-US" altLang="en-US"/>
              <a:pPr/>
              <a:t>37</a:t>
            </a:fld>
            <a:endParaRPr lang="en-US" altLang="en-US"/>
          </a:p>
        </p:txBody>
      </p:sp>
    </p:spTree>
    <p:extLst>
      <p:ext uri="{BB962C8B-B14F-4D97-AF65-F5344CB8AC3E}">
        <p14:creationId xmlns:p14="http://schemas.microsoft.com/office/powerpoint/2010/main" val="154057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42" name="Rectangle 2"/>
          <p:cNvSpPr>
            <a:spLocks noGrp="1" noChangeArrowheads="1"/>
          </p:cNvSpPr>
          <p:nvPr>
            <p:ph type="title"/>
          </p:nvPr>
        </p:nvSpPr>
        <p:spPr/>
        <p:txBody>
          <a:bodyPr>
            <a:normAutofit fontScale="90000"/>
          </a:bodyPr>
          <a:lstStyle/>
          <a:p>
            <a:r>
              <a:rPr lang="en-US" altLang="en-US" sz="3200" dirty="0"/>
              <a:t>Example: Using mixed methods to evaluate a social intervention (e.g. a behavioral intervention or delivery of a service in a Job Centre)</a:t>
            </a:r>
          </a:p>
        </p:txBody>
      </p:sp>
      <p:sp>
        <p:nvSpPr>
          <p:cNvPr id="573443" name="Rectangle 3"/>
          <p:cNvSpPr>
            <a:spLocks noGrp="1" noChangeArrowheads="1"/>
          </p:cNvSpPr>
          <p:nvPr>
            <p:ph idx="1"/>
          </p:nvPr>
        </p:nvSpPr>
        <p:spPr>
          <a:xfrm>
            <a:off x="251520" y="1844824"/>
            <a:ext cx="8229600" cy="4525963"/>
          </a:xfrm>
        </p:spPr>
        <p:txBody>
          <a:bodyPr>
            <a:normAutofit/>
          </a:bodyPr>
          <a:lstStyle/>
          <a:p>
            <a:r>
              <a:rPr lang="en-US" altLang="en-US" sz="3500" dirty="0"/>
              <a:t>Option 2:  </a:t>
            </a:r>
            <a:r>
              <a:rPr lang="en-US" altLang="en-US" sz="3500" dirty="0" err="1"/>
              <a:t>Qual</a:t>
            </a:r>
            <a:r>
              <a:rPr lang="en-US" altLang="en-US" sz="3500" dirty="0"/>
              <a:t> </a:t>
            </a:r>
            <a:r>
              <a:rPr lang="en-US" altLang="en-US" sz="3500" dirty="0">
                <a:sym typeface="Wingdings" panose="05000000000000000000" pitchFamily="2" charset="2"/>
              </a:rPr>
              <a:t> Quant  </a:t>
            </a:r>
            <a:r>
              <a:rPr lang="en-US" altLang="en-US" sz="3500" dirty="0" err="1">
                <a:sym typeface="Wingdings" panose="05000000000000000000" pitchFamily="2" charset="2"/>
              </a:rPr>
              <a:t>Qual</a:t>
            </a:r>
            <a:endParaRPr lang="en-US" altLang="en-US" sz="3500" dirty="0">
              <a:sym typeface="Wingdings" panose="05000000000000000000" pitchFamily="2" charset="2"/>
            </a:endParaRPr>
          </a:p>
          <a:p>
            <a:r>
              <a:rPr lang="en-US" altLang="en-US" sz="3500" dirty="0" err="1">
                <a:sym typeface="Wingdings" panose="05000000000000000000" pitchFamily="2" charset="2"/>
              </a:rPr>
              <a:t>Qual</a:t>
            </a:r>
            <a:r>
              <a:rPr lang="en-US" altLang="en-US" sz="3500" dirty="0">
                <a:sym typeface="Wingdings" panose="05000000000000000000" pitchFamily="2" charset="2"/>
              </a:rPr>
              <a:t>: understand the employment needs of the population</a:t>
            </a:r>
          </a:p>
          <a:p>
            <a:r>
              <a:rPr lang="en-US" altLang="en-US" sz="3500" dirty="0">
                <a:sym typeface="Wingdings" panose="05000000000000000000" pitchFamily="2" charset="2"/>
              </a:rPr>
              <a:t>Design and implement the intervention / service</a:t>
            </a:r>
          </a:p>
          <a:p>
            <a:r>
              <a:rPr lang="en-US" altLang="en-US" sz="3500" dirty="0">
                <a:sym typeface="Wingdings" panose="05000000000000000000" pitchFamily="2" charset="2"/>
              </a:rPr>
              <a:t>Quant: Evaluate the intervention / service</a:t>
            </a:r>
          </a:p>
          <a:p>
            <a:r>
              <a:rPr lang="en-US" altLang="en-US" sz="3500" dirty="0" err="1">
                <a:sym typeface="Wingdings" panose="05000000000000000000" pitchFamily="2" charset="2"/>
              </a:rPr>
              <a:t>Qual</a:t>
            </a:r>
            <a:r>
              <a:rPr lang="en-US" altLang="en-US" sz="3500" dirty="0">
                <a:sym typeface="Wingdings" panose="05000000000000000000" pitchFamily="2" charset="2"/>
              </a:rPr>
              <a:t>: Understand experiences of the intervention / service</a:t>
            </a:r>
            <a:endParaRPr lang="en-US" altLang="en-US" sz="3500" dirty="0"/>
          </a:p>
          <a:p>
            <a:endParaRPr lang="en-US" altLang="en-US" dirty="0">
              <a:latin typeface="Times New Roman" pitchFamily="18" charset="0"/>
            </a:endParaRPr>
          </a:p>
        </p:txBody>
      </p:sp>
      <p:sp>
        <p:nvSpPr>
          <p:cNvPr id="5" name="Slide Number Placeholder 5"/>
          <p:cNvSpPr>
            <a:spLocks noGrp="1"/>
          </p:cNvSpPr>
          <p:nvPr>
            <p:ph type="sldNum" sz="quarter" idx="12"/>
          </p:nvPr>
        </p:nvSpPr>
        <p:spPr/>
        <p:txBody>
          <a:bodyPr/>
          <a:lstStyle/>
          <a:p>
            <a:fld id="{FE748495-6C4F-420E-BEFC-EF0A26D26CB8}" type="slidenum">
              <a:rPr lang="en-US" altLang="en-US"/>
              <a:pPr/>
              <a:t>38</a:t>
            </a:fld>
            <a:endParaRPr lang="en-US" altLang="en-US"/>
          </a:p>
        </p:txBody>
      </p:sp>
    </p:spTree>
    <p:extLst>
      <p:ext uri="{BB962C8B-B14F-4D97-AF65-F5344CB8AC3E}">
        <p14:creationId xmlns:p14="http://schemas.microsoft.com/office/powerpoint/2010/main" val="11150182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07365365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2071</TotalTime>
  <Words>2276</Words>
  <Application>Microsoft Office PowerPoint</Application>
  <PresentationFormat>On-screen Show (4:3)</PresentationFormat>
  <Paragraphs>454</Paragraphs>
  <Slides>39</Slides>
  <Notes>9</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Office Theme</vt:lpstr>
      <vt:lpstr>Week 3 – Research paradigms and research processes</vt:lpstr>
      <vt:lpstr>Aims of this section</vt:lpstr>
      <vt:lpstr>Research Processes and Research Paradigms</vt:lpstr>
      <vt:lpstr>The research process </vt:lpstr>
      <vt:lpstr>Research strategy: quantitative and qualitative</vt:lpstr>
      <vt:lpstr>Quantitative research</vt:lpstr>
      <vt:lpstr>Quantitative research</vt:lpstr>
      <vt:lpstr>Quantitative research </vt:lpstr>
      <vt:lpstr>Data in quantitative studies</vt:lpstr>
      <vt:lpstr>Research process in quantitative studies</vt:lpstr>
      <vt:lpstr>Qualitative research</vt:lpstr>
      <vt:lpstr>Qualitative research </vt:lpstr>
      <vt:lpstr>Research process in qualitative studies</vt:lpstr>
      <vt:lpstr>Research process in qualitative studies</vt:lpstr>
      <vt:lpstr>Research process in qualitative studies</vt:lpstr>
      <vt:lpstr>Types of qualitative research designs</vt:lpstr>
      <vt:lpstr>Quantitative and Qualitative data </vt:lpstr>
      <vt:lpstr>Quantitative and Qualitative data analysis </vt:lpstr>
      <vt:lpstr>Example:   Unemployment and Crime</vt:lpstr>
      <vt:lpstr>Example:   Unemployment and Crime</vt:lpstr>
      <vt:lpstr>Research Paradigms</vt:lpstr>
      <vt:lpstr>Why do we need to know about research paradigms?</vt:lpstr>
      <vt:lpstr>Positivism and post-positivism</vt:lpstr>
      <vt:lpstr>Constructivism</vt:lpstr>
      <vt:lpstr>Critical realism </vt:lpstr>
      <vt:lpstr>Pragmatism</vt:lpstr>
      <vt:lpstr>Research Paradigms</vt:lpstr>
      <vt:lpstr>Research Paradigms</vt:lpstr>
      <vt:lpstr>Research Paradigms</vt:lpstr>
      <vt:lpstr>Research Paradigms</vt:lpstr>
      <vt:lpstr>Identifying situations in which mixed methods research is needed </vt:lpstr>
      <vt:lpstr>Identifying situations in which mixed methods research is needed  </vt:lpstr>
      <vt:lpstr>Mixed methods research</vt:lpstr>
      <vt:lpstr>Mixed methods: It involves mixing the data</vt:lpstr>
      <vt:lpstr>Mixed methods: May consist of a single study or multiple studies</vt:lpstr>
      <vt:lpstr> Mixed methods designs</vt:lpstr>
      <vt:lpstr>Example: Using mixed methods to evaluate a social intervention (e.g. a behavioral intervention or delivery of a service in a Job Centre)</vt:lpstr>
      <vt:lpstr>Example: Using mixed methods to evaluate a social intervention (e.g. a behavioral intervention or delivery of a service in a Job Centre)</vt:lpstr>
      <vt:lpstr>PowerPoint Presentation</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 – Research paradigms and research processes</dc:title>
  <dc:creator>Paul</dc:creator>
  <cp:lastModifiedBy>John-Paul Okeke</cp:lastModifiedBy>
  <cp:revision>29</cp:revision>
  <dcterms:created xsi:type="dcterms:W3CDTF">2014-10-07T08:45:08Z</dcterms:created>
  <dcterms:modified xsi:type="dcterms:W3CDTF">2017-07-04T14:44:31Z</dcterms:modified>
</cp:coreProperties>
</file>