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66" r:id="rId4"/>
    <p:sldId id="270" r:id="rId5"/>
    <p:sldId id="268" r:id="rId6"/>
    <p:sldId id="269" r:id="rId7"/>
    <p:sldId id="267" r:id="rId8"/>
    <p:sldId id="258" r:id="rId9"/>
    <p:sldId id="262" r:id="rId10"/>
    <p:sldId id="261" r:id="rId11"/>
    <p:sldId id="260" r:id="rId12"/>
    <p:sldId id="264" r:id="rId13"/>
    <p:sldId id="271" r:id="rId14"/>
    <p:sldId id="263" r:id="rId15"/>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ptos" panose="020B0004020202020204" pitchFamily="34" charset="0"/>
        <a:ea typeface="+mn-ea"/>
        <a:cs typeface="+mn-cs"/>
      </a:defRPr>
    </a:lvl5pPr>
    <a:lvl6pPr marL="2286000" algn="l" defTabSz="914400" rtl="0" eaLnBrk="1" latinLnBrk="0" hangingPunct="1">
      <a:defRPr kern="1200">
        <a:solidFill>
          <a:schemeClr val="tx1"/>
        </a:solidFill>
        <a:latin typeface="Aptos" panose="020B0004020202020204" pitchFamily="34" charset="0"/>
        <a:ea typeface="+mn-ea"/>
        <a:cs typeface="+mn-cs"/>
      </a:defRPr>
    </a:lvl6pPr>
    <a:lvl7pPr marL="2743200" algn="l" defTabSz="914400" rtl="0" eaLnBrk="1" latinLnBrk="0" hangingPunct="1">
      <a:defRPr kern="1200">
        <a:solidFill>
          <a:schemeClr val="tx1"/>
        </a:solidFill>
        <a:latin typeface="Aptos" panose="020B0004020202020204" pitchFamily="34" charset="0"/>
        <a:ea typeface="+mn-ea"/>
        <a:cs typeface="+mn-cs"/>
      </a:defRPr>
    </a:lvl7pPr>
    <a:lvl8pPr marL="3200400" algn="l" defTabSz="914400" rtl="0" eaLnBrk="1" latinLnBrk="0" hangingPunct="1">
      <a:defRPr kern="1200">
        <a:solidFill>
          <a:schemeClr val="tx1"/>
        </a:solidFill>
        <a:latin typeface="Aptos" panose="020B0004020202020204" pitchFamily="34" charset="0"/>
        <a:ea typeface="+mn-ea"/>
        <a:cs typeface="+mn-cs"/>
      </a:defRPr>
    </a:lvl8pPr>
    <a:lvl9pPr marL="3657600" algn="l" defTabSz="914400" rtl="0" eaLnBrk="1" latinLnBrk="0" hangingPunct="1">
      <a:defRPr kern="1200">
        <a:solidFill>
          <a:schemeClr val="tx1"/>
        </a:solidFill>
        <a:latin typeface="Aptos" panose="020B0004020202020204" pitchFamily="34" charset="0"/>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F1C986-EFDC-4C97-B8F3-96D6E6CAC9BB}" v="217" dt="2026-01-20T10:27:19.17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3123" autoAdjust="0"/>
  </p:normalViewPr>
  <p:slideViewPr>
    <p:cSldViewPr snapToGrid="0">
      <p:cViewPr varScale="1">
        <p:scale>
          <a:sx n="81" d="100"/>
          <a:sy n="81" d="100"/>
        </p:scale>
        <p:origin x="175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inda Hill (2116602)" userId="bbd5f89b-8f42-4e09-bfb9-56d317629b43" providerId="ADAL" clId="{B3051538-6F66-485A-A975-D8BFB7887F57}"/>
    <pc:docChg chg="undo custSel addSld delSld modSld sldOrd">
      <pc:chgData name="Melinda Hill (2116602)" userId="bbd5f89b-8f42-4e09-bfb9-56d317629b43" providerId="ADAL" clId="{B3051538-6F66-485A-A975-D8BFB7887F57}" dt="2026-01-20T13:46:54.114" v="17953" actId="20577"/>
      <pc:docMkLst>
        <pc:docMk/>
      </pc:docMkLst>
      <pc:sldChg chg="addSp modSp mod">
        <pc:chgData name="Melinda Hill (2116602)" userId="bbd5f89b-8f42-4e09-bfb9-56d317629b43" providerId="ADAL" clId="{B3051538-6F66-485A-A975-D8BFB7887F57}" dt="2026-01-16T18:49:03.665" v="16537" actId="1076"/>
        <pc:sldMkLst>
          <pc:docMk/>
          <pc:sldMk cId="0" sldId="256"/>
        </pc:sldMkLst>
        <pc:spChg chg="add mod">
          <ac:chgData name="Melinda Hill (2116602)" userId="bbd5f89b-8f42-4e09-bfb9-56d317629b43" providerId="ADAL" clId="{B3051538-6F66-485A-A975-D8BFB7887F57}" dt="2026-01-16T11:57:51.478" v="9735" actId="1076"/>
          <ac:spMkLst>
            <pc:docMk/>
            <pc:sldMk cId="0" sldId="256"/>
            <ac:spMk id="3" creationId="{5850379D-C81A-E368-DCDD-0DCD064C2461}"/>
          </ac:spMkLst>
        </pc:spChg>
        <pc:spChg chg="mod">
          <ac:chgData name="Melinda Hill (2116602)" userId="bbd5f89b-8f42-4e09-bfb9-56d317629b43" providerId="ADAL" clId="{B3051538-6F66-485A-A975-D8BFB7887F57}" dt="2026-01-16T11:57:45.015" v="9734" actId="1076"/>
          <ac:spMkLst>
            <pc:docMk/>
            <pc:sldMk cId="0" sldId="256"/>
            <ac:spMk id="3074" creationId="{34C82106-3B17-30F6-258F-10AAA6093ECF}"/>
          </ac:spMkLst>
        </pc:spChg>
        <pc:spChg chg="mod">
          <ac:chgData name="Melinda Hill (2116602)" userId="bbd5f89b-8f42-4e09-bfb9-56d317629b43" providerId="ADAL" clId="{B3051538-6F66-485A-A975-D8BFB7887F57}" dt="2026-01-16T18:49:03.665" v="16537" actId="1076"/>
          <ac:spMkLst>
            <pc:docMk/>
            <pc:sldMk cId="0" sldId="256"/>
            <ac:spMk id="3075" creationId="{D683AE17-64CA-F121-F9DA-8233FA405711}"/>
          </ac:spMkLst>
        </pc:spChg>
        <pc:spChg chg="mod">
          <ac:chgData name="Melinda Hill (2116602)" userId="bbd5f89b-8f42-4e09-bfb9-56d317629b43" providerId="ADAL" clId="{B3051538-6F66-485A-A975-D8BFB7887F57}" dt="2026-01-16T11:56:16.886" v="9691" actId="20577"/>
          <ac:spMkLst>
            <pc:docMk/>
            <pc:sldMk cId="0" sldId="256"/>
            <ac:spMk id="3078" creationId="{3A572CE7-B8AA-0FAF-ABF1-A22E1A69CCCD}"/>
          </ac:spMkLst>
        </pc:spChg>
        <pc:picChg chg="mod">
          <ac:chgData name="Melinda Hill (2116602)" userId="bbd5f89b-8f42-4e09-bfb9-56d317629b43" providerId="ADAL" clId="{B3051538-6F66-485A-A975-D8BFB7887F57}" dt="2026-01-16T11:55:38.181" v="9679" actId="14100"/>
          <ac:picMkLst>
            <pc:docMk/>
            <pc:sldMk cId="0" sldId="256"/>
            <ac:picMk id="3077" creationId="{B57F50A3-454C-8E83-BD17-3876A7A7AE70}"/>
          </ac:picMkLst>
        </pc:picChg>
      </pc:sldChg>
      <pc:sldChg chg="modSp mod modNotesTx">
        <pc:chgData name="Melinda Hill (2116602)" userId="bbd5f89b-8f42-4e09-bfb9-56d317629b43" providerId="ADAL" clId="{B3051538-6F66-485A-A975-D8BFB7887F57}" dt="2026-01-19T13:54:40.640" v="16613" actId="20577"/>
        <pc:sldMkLst>
          <pc:docMk/>
          <pc:sldMk cId="0" sldId="257"/>
        </pc:sldMkLst>
        <pc:spChg chg="mod">
          <ac:chgData name="Melinda Hill (2116602)" userId="bbd5f89b-8f42-4e09-bfb9-56d317629b43" providerId="ADAL" clId="{B3051538-6F66-485A-A975-D8BFB7887F57}" dt="2026-01-16T11:58:08.631" v="9736" actId="1076"/>
          <ac:spMkLst>
            <pc:docMk/>
            <pc:sldMk cId="0" sldId="257"/>
            <ac:spMk id="4098" creationId="{670B444B-E7E2-FA3F-D209-36A6FD55FF16}"/>
          </ac:spMkLst>
        </pc:spChg>
        <pc:spChg chg="mod">
          <ac:chgData name="Melinda Hill (2116602)" userId="bbd5f89b-8f42-4e09-bfb9-56d317629b43" providerId="ADAL" clId="{B3051538-6F66-485A-A975-D8BFB7887F57}" dt="2026-01-16T10:47:14.989" v="9672" actId="1076"/>
          <ac:spMkLst>
            <pc:docMk/>
            <pc:sldMk cId="0" sldId="257"/>
            <ac:spMk id="4100" creationId="{D8A2A33A-2A07-3BD2-50B6-6D1E11EA3ACA}"/>
          </ac:spMkLst>
        </pc:spChg>
        <pc:picChg chg="mod">
          <ac:chgData name="Melinda Hill (2116602)" userId="bbd5f89b-8f42-4e09-bfb9-56d317629b43" providerId="ADAL" clId="{B3051538-6F66-485A-A975-D8BFB7887F57}" dt="2026-01-16T11:58:15.871" v="9738" actId="1076"/>
          <ac:picMkLst>
            <pc:docMk/>
            <pc:sldMk cId="0" sldId="257"/>
            <ac:picMk id="4099" creationId="{23E77C15-5C62-9138-245C-4DF31C5FC19A}"/>
          </ac:picMkLst>
        </pc:picChg>
      </pc:sldChg>
      <pc:sldChg chg="addSp modSp mod modNotesTx">
        <pc:chgData name="Melinda Hill (2116602)" userId="bbd5f89b-8f42-4e09-bfb9-56d317629b43" providerId="ADAL" clId="{B3051538-6F66-485A-A975-D8BFB7887F57}" dt="2026-01-20T09:53:10.848" v="16778" actId="20577"/>
        <pc:sldMkLst>
          <pc:docMk/>
          <pc:sldMk cId="0" sldId="258"/>
        </pc:sldMkLst>
        <pc:spChg chg="add mod">
          <ac:chgData name="Melinda Hill (2116602)" userId="bbd5f89b-8f42-4e09-bfb9-56d317629b43" providerId="ADAL" clId="{B3051538-6F66-485A-A975-D8BFB7887F57}" dt="2026-01-16T13:47:52.088" v="13104" actId="1076"/>
          <ac:spMkLst>
            <pc:docMk/>
            <pc:sldMk cId="0" sldId="258"/>
            <ac:spMk id="2" creationId="{EB5D1C2E-4BAC-9747-29FD-ED4582BCAD07}"/>
          </ac:spMkLst>
        </pc:spChg>
        <pc:spChg chg="mod">
          <ac:chgData name="Melinda Hill (2116602)" userId="bbd5f89b-8f42-4e09-bfb9-56d317629b43" providerId="ADAL" clId="{B3051538-6F66-485A-A975-D8BFB7887F57}" dt="2026-01-20T09:52:29.304" v="16766" actId="14100"/>
          <ac:spMkLst>
            <pc:docMk/>
            <pc:sldMk cId="0" sldId="258"/>
            <ac:spMk id="6146" creationId="{331F083F-E0B1-CC02-89E5-9DC64A33F2DE}"/>
          </ac:spMkLst>
        </pc:spChg>
        <pc:picChg chg="mod">
          <ac:chgData name="Melinda Hill (2116602)" userId="bbd5f89b-8f42-4e09-bfb9-56d317629b43" providerId="ADAL" clId="{B3051538-6F66-485A-A975-D8BFB7887F57}" dt="2026-01-20T09:52:36.545" v="16767" actId="1076"/>
          <ac:picMkLst>
            <pc:docMk/>
            <pc:sldMk cId="0" sldId="258"/>
            <ac:picMk id="6147" creationId="{00388C1A-ADAB-8190-EF92-E5F12B685D89}"/>
          </ac:picMkLst>
        </pc:picChg>
      </pc:sldChg>
      <pc:sldChg chg="addSp delSp modSp mod modNotesTx">
        <pc:chgData name="Melinda Hill (2116602)" userId="bbd5f89b-8f42-4e09-bfb9-56d317629b43" providerId="ADAL" clId="{B3051538-6F66-485A-A975-D8BFB7887F57}" dt="2026-01-20T10:06:37.417" v="17072" actId="20577"/>
        <pc:sldMkLst>
          <pc:docMk/>
          <pc:sldMk cId="0" sldId="260"/>
        </pc:sldMkLst>
        <pc:spChg chg="add mod">
          <ac:chgData name="Melinda Hill (2116602)" userId="bbd5f89b-8f42-4e09-bfb9-56d317629b43" providerId="ADAL" clId="{B3051538-6F66-485A-A975-D8BFB7887F57}" dt="2026-01-20T10:05:30.240" v="17043" actId="20577"/>
          <ac:spMkLst>
            <pc:docMk/>
            <pc:sldMk cId="0" sldId="260"/>
            <ac:spMk id="11" creationId="{804DE08C-6557-3EA1-819B-40C2B40E40CA}"/>
          </ac:spMkLst>
        </pc:spChg>
        <pc:spChg chg="mod">
          <ac:chgData name="Melinda Hill (2116602)" userId="bbd5f89b-8f42-4e09-bfb9-56d317629b43" providerId="ADAL" clId="{B3051538-6F66-485A-A975-D8BFB7887F57}" dt="2026-01-20T10:03:14.600" v="16877" actId="20577"/>
          <ac:spMkLst>
            <pc:docMk/>
            <pc:sldMk cId="0" sldId="260"/>
            <ac:spMk id="10243" creationId="{BC1EDA00-8F02-D26D-6770-107E64990C18}"/>
          </ac:spMkLst>
        </pc:spChg>
        <pc:picChg chg="add mod">
          <ac:chgData name="Melinda Hill (2116602)" userId="bbd5f89b-8f42-4e09-bfb9-56d317629b43" providerId="ADAL" clId="{B3051538-6F66-485A-A975-D8BFB7887F57}" dt="2026-01-20T10:01:58.354" v="16796" actId="1076"/>
          <ac:picMkLst>
            <pc:docMk/>
            <pc:sldMk cId="0" sldId="260"/>
            <ac:picMk id="10" creationId="{7AB586EB-F08F-393A-C79A-0698CE17497F}"/>
          </ac:picMkLst>
        </pc:picChg>
        <pc:picChg chg="add mod">
          <ac:chgData name="Melinda Hill (2116602)" userId="bbd5f89b-8f42-4e09-bfb9-56d317629b43" providerId="ADAL" clId="{B3051538-6F66-485A-A975-D8BFB7887F57}" dt="2026-01-20T10:02:04.168" v="16797" actId="1076"/>
          <ac:picMkLst>
            <pc:docMk/>
            <pc:sldMk cId="0" sldId="260"/>
            <ac:picMk id="13" creationId="{5BA780C9-5773-12C8-B3D6-97916EE5E05D}"/>
          </ac:picMkLst>
        </pc:picChg>
        <pc:picChg chg="add mod">
          <ac:chgData name="Melinda Hill (2116602)" userId="bbd5f89b-8f42-4e09-bfb9-56d317629b43" providerId="ADAL" clId="{B3051538-6F66-485A-A975-D8BFB7887F57}" dt="2026-01-20T10:02:08.811" v="16798" actId="1076"/>
          <ac:picMkLst>
            <pc:docMk/>
            <pc:sldMk cId="0" sldId="260"/>
            <ac:picMk id="15" creationId="{EAE2F72C-3F57-D14D-0773-584B164C038A}"/>
          </ac:picMkLst>
        </pc:picChg>
      </pc:sldChg>
      <pc:sldChg chg="addSp modSp mod modNotesTx">
        <pc:chgData name="Melinda Hill (2116602)" userId="bbd5f89b-8f42-4e09-bfb9-56d317629b43" providerId="ADAL" clId="{B3051538-6F66-485A-A975-D8BFB7887F57}" dt="2026-01-20T09:53:25.435" v="16787" actId="20577"/>
        <pc:sldMkLst>
          <pc:docMk/>
          <pc:sldMk cId="0" sldId="261"/>
        </pc:sldMkLst>
        <pc:spChg chg="add mod">
          <ac:chgData name="Melinda Hill (2116602)" userId="bbd5f89b-8f42-4e09-bfb9-56d317629b43" providerId="ADAL" clId="{B3051538-6F66-485A-A975-D8BFB7887F57}" dt="2026-01-16T20:34:09.918" v="16572"/>
          <ac:spMkLst>
            <pc:docMk/>
            <pc:sldMk cId="0" sldId="261"/>
            <ac:spMk id="2" creationId="{7546DA4F-3576-5A7A-C461-6495E06BFA2B}"/>
          </ac:spMkLst>
        </pc:spChg>
        <pc:spChg chg="mod">
          <ac:chgData name="Melinda Hill (2116602)" userId="bbd5f89b-8f42-4e09-bfb9-56d317629b43" providerId="ADAL" clId="{B3051538-6F66-485A-A975-D8BFB7887F57}" dt="2026-01-15T13:17:18.970" v="6308" actId="20577"/>
          <ac:spMkLst>
            <pc:docMk/>
            <pc:sldMk cId="0" sldId="261"/>
            <ac:spMk id="7170" creationId="{1DAB294F-9647-C673-50A3-A572F6707085}"/>
          </ac:spMkLst>
        </pc:spChg>
        <pc:picChg chg="mod">
          <ac:chgData name="Melinda Hill (2116602)" userId="bbd5f89b-8f42-4e09-bfb9-56d317629b43" providerId="ADAL" clId="{B3051538-6F66-485A-A975-D8BFB7887F57}" dt="2026-01-16T13:48:19.967" v="13111" actId="1076"/>
          <ac:picMkLst>
            <pc:docMk/>
            <pc:sldMk cId="0" sldId="261"/>
            <ac:picMk id="7171" creationId="{D34C779F-78BC-3349-0EC5-5CCF1523C70A}"/>
          </ac:picMkLst>
        </pc:picChg>
      </pc:sldChg>
      <pc:sldChg chg="addSp modSp mod ord modNotesTx">
        <pc:chgData name="Melinda Hill (2116602)" userId="bbd5f89b-8f42-4e09-bfb9-56d317629b43" providerId="ADAL" clId="{B3051538-6F66-485A-A975-D8BFB7887F57}" dt="2026-01-16T20:34:28.242" v="16575" actId="1076"/>
        <pc:sldMkLst>
          <pc:docMk/>
          <pc:sldMk cId="0" sldId="262"/>
        </pc:sldMkLst>
        <pc:spChg chg="add mod">
          <ac:chgData name="Melinda Hill (2116602)" userId="bbd5f89b-8f42-4e09-bfb9-56d317629b43" providerId="ADAL" clId="{B3051538-6F66-485A-A975-D8BFB7887F57}" dt="2026-01-16T20:34:28.242" v="16575" actId="1076"/>
          <ac:spMkLst>
            <pc:docMk/>
            <pc:sldMk cId="0" sldId="262"/>
            <ac:spMk id="2" creationId="{B085F194-05D1-70CD-F08E-7C9A0F6C70D3}"/>
          </ac:spMkLst>
        </pc:spChg>
        <pc:spChg chg="mod">
          <ac:chgData name="Melinda Hill (2116602)" userId="bbd5f89b-8f42-4e09-bfb9-56d317629b43" providerId="ADAL" clId="{B3051538-6F66-485A-A975-D8BFB7887F57}" dt="2026-01-15T13:17:28.633" v="6318" actId="20577"/>
          <ac:spMkLst>
            <pc:docMk/>
            <pc:sldMk cId="0" sldId="262"/>
            <ac:spMk id="8194" creationId="{5FAAAB51-343E-5A9D-CEEF-BF9C3C8E7DFF}"/>
          </ac:spMkLst>
        </pc:spChg>
        <pc:picChg chg="mod">
          <ac:chgData name="Melinda Hill (2116602)" userId="bbd5f89b-8f42-4e09-bfb9-56d317629b43" providerId="ADAL" clId="{B3051538-6F66-485A-A975-D8BFB7887F57}" dt="2026-01-16T20:33:46.454" v="16570" actId="1076"/>
          <ac:picMkLst>
            <pc:docMk/>
            <pc:sldMk cId="0" sldId="262"/>
            <ac:picMk id="8195" creationId="{CF120A1F-7655-2E4A-614B-36C494C3C328}"/>
          </ac:picMkLst>
        </pc:picChg>
      </pc:sldChg>
      <pc:sldChg chg="addSp delSp modSp mod">
        <pc:chgData name="Melinda Hill (2116602)" userId="bbd5f89b-8f42-4e09-bfb9-56d317629b43" providerId="ADAL" clId="{B3051538-6F66-485A-A975-D8BFB7887F57}" dt="2026-01-20T10:27:19.168" v="17951" actId="1076"/>
        <pc:sldMkLst>
          <pc:docMk/>
          <pc:sldMk cId="0" sldId="264"/>
        </pc:sldMkLst>
        <pc:spChg chg="add mod">
          <ac:chgData name="Melinda Hill (2116602)" userId="bbd5f89b-8f42-4e09-bfb9-56d317629b43" providerId="ADAL" clId="{B3051538-6F66-485A-A975-D8BFB7887F57}" dt="2026-01-20T10:27:19.168" v="17951" actId="1076"/>
          <ac:spMkLst>
            <pc:docMk/>
            <pc:sldMk cId="0" sldId="264"/>
            <ac:spMk id="2" creationId="{4D9577B1-A2CC-9ADF-9BF2-C7E2A79C904A}"/>
          </ac:spMkLst>
        </pc:spChg>
        <pc:spChg chg="mod">
          <ac:chgData name="Melinda Hill (2116602)" userId="bbd5f89b-8f42-4e09-bfb9-56d317629b43" providerId="ADAL" clId="{B3051538-6F66-485A-A975-D8BFB7887F57}" dt="2026-01-20T10:25:31.985" v="17931" actId="1076"/>
          <ac:spMkLst>
            <pc:docMk/>
            <pc:sldMk cId="0" sldId="264"/>
            <ac:spMk id="11266" creationId="{3A2C6B87-716E-94C6-0279-C28C1F19CE8F}"/>
          </ac:spMkLst>
        </pc:spChg>
        <pc:spChg chg="del">
          <ac:chgData name="Melinda Hill (2116602)" userId="bbd5f89b-8f42-4e09-bfb9-56d317629b43" providerId="ADAL" clId="{B3051538-6F66-485A-A975-D8BFB7887F57}" dt="2026-01-20T10:08:16.730" v="17073"/>
          <ac:spMkLst>
            <pc:docMk/>
            <pc:sldMk cId="0" sldId="264"/>
            <ac:spMk id="11267" creationId="{1E753937-F38E-3D46-E905-D5B1E5F3A738}"/>
          </ac:spMkLst>
        </pc:spChg>
      </pc:sldChg>
      <pc:sldChg chg="addSp delSp modSp new mod ord modNotesTx">
        <pc:chgData name="Melinda Hill (2116602)" userId="bbd5f89b-8f42-4e09-bfb9-56d317629b43" providerId="ADAL" clId="{B3051538-6F66-485A-A975-D8BFB7887F57}" dt="2026-01-16T19:25:47.922" v="16569" actId="1076"/>
        <pc:sldMkLst>
          <pc:docMk/>
          <pc:sldMk cId="3454694939" sldId="266"/>
        </pc:sldMkLst>
        <pc:spChg chg="mod">
          <ac:chgData name="Melinda Hill (2116602)" userId="bbd5f89b-8f42-4e09-bfb9-56d317629b43" providerId="ADAL" clId="{B3051538-6F66-485A-A975-D8BFB7887F57}" dt="2026-01-15T13:12:47.347" v="6272" actId="1076"/>
          <ac:spMkLst>
            <pc:docMk/>
            <pc:sldMk cId="3454694939" sldId="266"/>
            <ac:spMk id="2" creationId="{4C0F8357-1EF3-B504-F25B-E100622B0017}"/>
          </ac:spMkLst>
        </pc:spChg>
        <pc:spChg chg="add mod">
          <ac:chgData name="Melinda Hill (2116602)" userId="bbd5f89b-8f42-4e09-bfb9-56d317629b43" providerId="ADAL" clId="{B3051538-6F66-485A-A975-D8BFB7887F57}" dt="2026-01-16T16:27:05.373" v="15793" actId="20577"/>
          <ac:spMkLst>
            <pc:docMk/>
            <pc:sldMk cId="3454694939" sldId="266"/>
            <ac:spMk id="6" creationId="{64467D5C-53E1-927E-9B22-6D014479D974}"/>
          </ac:spMkLst>
        </pc:spChg>
        <pc:spChg chg="add mod">
          <ac:chgData name="Melinda Hill (2116602)" userId="bbd5f89b-8f42-4e09-bfb9-56d317629b43" providerId="ADAL" clId="{B3051538-6F66-485A-A975-D8BFB7887F57}" dt="2026-01-16T16:26:00.750" v="15785" actId="21"/>
          <ac:spMkLst>
            <pc:docMk/>
            <pc:sldMk cId="3454694939" sldId="266"/>
            <ac:spMk id="7" creationId="{4AE39C9C-9F02-8096-C0CC-0A1A7CF34115}"/>
          </ac:spMkLst>
        </pc:spChg>
        <pc:picChg chg="add mod">
          <ac:chgData name="Melinda Hill (2116602)" userId="bbd5f89b-8f42-4e09-bfb9-56d317629b43" providerId="ADAL" clId="{B3051538-6F66-485A-A975-D8BFB7887F57}" dt="2026-01-16T19:25:43.446" v="16567" actId="1076"/>
          <ac:picMkLst>
            <pc:docMk/>
            <pc:sldMk cId="3454694939" sldId="266"/>
            <ac:picMk id="9" creationId="{5D94E053-1B57-FCDE-C7DA-DA01178F49E4}"/>
          </ac:picMkLst>
        </pc:picChg>
        <pc:picChg chg="add mod ord">
          <ac:chgData name="Melinda Hill (2116602)" userId="bbd5f89b-8f42-4e09-bfb9-56d317629b43" providerId="ADAL" clId="{B3051538-6F66-485A-A975-D8BFB7887F57}" dt="2026-01-16T16:33:49.894" v="15831" actId="1076"/>
          <ac:picMkLst>
            <pc:docMk/>
            <pc:sldMk cId="3454694939" sldId="266"/>
            <ac:picMk id="12" creationId="{516DA86C-6A40-6BB6-BB8E-EAEE9297F191}"/>
          </ac:picMkLst>
        </pc:picChg>
        <pc:picChg chg="add mod">
          <ac:chgData name="Melinda Hill (2116602)" userId="bbd5f89b-8f42-4e09-bfb9-56d317629b43" providerId="ADAL" clId="{B3051538-6F66-485A-A975-D8BFB7887F57}" dt="2026-01-16T19:25:46.011" v="16568" actId="1076"/>
          <ac:picMkLst>
            <pc:docMk/>
            <pc:sldMk cId="3454694939" sldId="266"/>
            <ac:picMk id="16" creationId="{0711265F-D16E-CDE4-939D-60556ABC5821}"/>
          </ac:picMkLst>
        </pc:picChg>
        <pc:picChg chg="add mod">
          <ac:chgData name="Melinda Hill (2116602)" userId="bbd5f89b-8f42-4e09-bfb9-56d317629b43" providerId="ADAL" clId="{B3051538-6F66-485A-A975-D8BFB7887F57}" dt="2026-01-16T19:25:40.414" v="16565" actId="1076"/>
          <ac:picMkLst>
            <pc:docMk/>
            <pc:sldMk cId="3454694939" sldId="266"/>
            <ac:picMk id="22" creationId="{4D0EB20E-DEA4-AE0F-7D73-87DE6608DC8B}"/>
          </ac:picMkLst>
        </pc:picChg>
        <pc:picChg chg="add mod">
          <ac:chgData name="Melinda Hill (2116602)" userId="bbd5f89b-8f42-4e09-bfb9-56d317629b43" providerId="ADAL" clId="{B3051538-6F66-485A-A975-D8BFB7887F57}" dt="2026-01-16T19:25:47.922" v="16569" actId="1076"/>
          <ac:picMkLst>
            <pc:docMk/>
            <pc:sldMk cId="3454694939" sldId="266"/>
            <ac:picMk id="26" creationId="{DDDC1016-170B-5637-14F3-A7F57FDD17D0}"/>
          </ac:picMkLst>
        </pc:picChg>
        <pc:cxnChg chg="add mod">
          <ac:chgData name="Melinda Hill (2116602)" userId="bbd5f89b-8f42-4e09-bfb9-56d317629b43" providerId="ADAL" clId="{B3051538-6F66-485A-A975-D8BFB7887F57}" dt="2026-01-16T19:25:42.071" v="16566" actId="1076"/>
          <ac:cxnSpMkLst>
            <pc:docMk/>
            <pc:sldMk cId="3454694939" sldId="266"/>
            <ac:cxnSpMk id="24" creationId="{E2EE603D-55D3-C65E-487D-1397D9E63CE3}"/>
          </ac:cxnSpMkLst>
        </pc:cxnChg>
      </pc:sldChg>
      <pc:sldChg chg="addSp delSp modSp new mod modNotesTx">
        <pc:chgData name="Melinda Hill (2116602)" userId="bbd5f89b-8f42-4e09-bfb9-56d317629b43" providerId="ADAL" clId="{B3051538-6F66-485A-A975-D8BFB7887F57}" dt="2026-01-20T09:51:45.431" v="16763" actId="20577"/>
        <pc:sldMkLst>
          <pc:docMk/>
          <pc:sldMk cId="3296027043" sldId="267"/>
        </pc:sldMkLst>
        <pc:spChg chg="mod">
          <ac:chgData name="Melinda Hill (2116602)" userId="bbd5f89b-8f42-4e09-bfb9-56d317629b43" providerId="ADAL" clId="{B3051538-6F66-485A-A975-D8BFB7887F57}" dt="2026-01-16T10:48:35.185" v="9678" actId="1076"/>
          <ac:spMkLst>
            <pc:docMk/>
            <pc:sldMk cId="3296027043" sldId="267"/>
            <ac:spMk id="2" creationId="{6BD961E2-3FC8-AEF2-55F0-E9FF119EA57E}"/>
          </ac:spMkLst>
        </pc:spChg>
        <pc:spChg chg="add mod">
          <ac:chgData name="Melinda Hill (2116602)" userId="bbd5f89b-8f42-4e09-bfb9-56d317629b43" providerId="ADAL" clId="{B3051538-6F66-485A-A975-D8BFB7887F57}" dt="2026-01-16T14:47:18.503" v="13737" actId="1076"/>
          <ac:spMkLst>
            <pc:docMk/>
            <pc:sldMk cId="3296027043" sldId="267"/>
            <ac:spMk id="12" creationId="{77713012-F015-F403-6C74-3C7ED7DCDB0B}"/>
          </ac:spMkLst>
        </pc:spChg>
        <pc:graphicFrameChg chg="add mod modGraphic">
          <ac:chgData name="Melinda Hill (2116602)" userId="bbd5f89b-8f42-4e09-bfb9-56d317629b43" providerId="ADAL" clId="{B3051538-6F66-485A-A975-D8BFB7887F57}" dt="2026-01-16T12:49:45.120" v="10045" actId="14100"/>
          <ac:graphicFrameMkLst>
            <pc:docMk/>
            <pc:sldMk cId="3296027043" sldId="267"/>
            <ac:graphicFrameMk id="7" creationId="{00E90976-325C-9D42-A237-16A52B58E860}"/>
          </ac:graphicFrameMkLst>
        </pc:graphicFrameChg>
      </pc:sldChg>
      <pc:sldChg chg="addSp delSp modSp new mod ord modNotesTx">
        <pc:chgData name="Melinda Hill (2116602)" userId="bbd5f89b-8f42-4e09-bfb9-56d317629b43" providerId="ADAL" clId="{B3051538-6F66-485A-A975-D8BFB7887F57}" dt="2026-01-20T09:46:19.819" v="16632" actId="20577"/>
        <pc:sldMkLst>
          <pc:docMk/>
          <pc:sldMk cId="1662441297" sldId="268"/>
        </pc:sldMkLst>
        <pc:spChg chg="mod">
          <ac:chgData name="Melinda Hill (2116602)" userId="bbd5f89b-8f42-4e09-bfb9-56d317629b43" providerId="ADAL" clId="{B3051538-6F66-485A-A975-D8BFB7887F57}" dt="2026-01-19T15:34:03.961" v="16629" actId="170"/>
          <ac:spMkLst>
            <pc:docMk/>
            <pc:sldMk cId="1662441297" sldId="268"/>
            <ac:spMk id="2" creationId="{9A97CCEC-7DE3-AEDF-858B-309D966795A1}"/>
          </ac:spMkLst>
        </pc:spChg>
        <pc:spChg chg="add mod">
          <ac:chgData name="Melinda Hill (2116602)" userId="bbd5f89b-8f42-4e09-bfb9-56d317629b43" providerId="ADAL" clId="{B3051538-6F66-485A-A975-D8BFB7887F57}" dt="2026-01-20T09:46:19.819" v="16632" actId="20577"/>
          <ac:spMkLst>
            <pc:docMk/>
            <pc:sldMk cId="1662441297" sldId="268"/>
            <ac:spMk id="9" creationId="{96CB4140-AD13-A82F-54D3-EDCCEF413049}"/>
          </ac:spMkLst>
        </pc:spChg>
        <pc:picChg chg="add del mod">
          <ac:chgData name="Melinda Hill (2116602)" userId="bbd5f89b-8f42-4e09-bfb9-56d317629b43" providerId="ADAL" clId="{B3051538-6F66-485A-A975-D8BFB7887F57}" dt="2026-01-19T15:33:15.829" v="16622" actId="478"/>
          <ac:picMkLst>
            <pc:docMk/>
            <pc:sldMk cId="1662441297" sldId="268"/>
            <ac:picMk id="7" creationId="{155923EB-EBC3-3C99-2429-CEC75E12A1FD}"/>
          </ac:picMkLst>
        </pc:picChg>
        <pc:picChg chg="add mod">
          <ac:chgData name="Melinda Hill (2116602)" userId="bbd5f89b-8f42-4e09-bfb9-56d317629b43" providerId="ADAL" clId="{B3051538-6F66-485A-A975-D8BFB7887F57}" dt="2026-01-19T15:34:19.188" v="16630" actId="14100"/>
          <ac:picMkLst>
            <pc:docMk/>
            <pc:sldMk cId="1662441297" sldId="268"/>
            <ac:picMk id="11" creationId="{B2BFBE1B-9BAB-FCEA-6FD8-2659091D95EC}"/>
          </ac:picMkLst>
        </pc:picChg>
      </pc:sldChg>
      <pc:sldChg chg="addSp delSp modSp new mod modNotesTx">
        <pc:chgData name="Melinda Hill (2116602)" userId="bbd5f89b-8f42-4e09-bfb9-56d317629b43" providerId="ADAL" clId="{B3051538-6F66-485A-A975-D8BFB7887F57}" dt="2026-01-20T13:46:54.114" v="17953" actId="20577"/>
        <pc:sldMkLst>
          <pc:docMk/>
          <pc:sldMk cId="1142461765" sldId="269"/>
        </pc:sldMkLst>
        <pc:spChg chg="mod">
          <ac:chgData name="Melinda Hill (2116602)" userId="bbd5f89b-8f42-4e09-bfb9-56d317629b43" providerId="ADAL" clId="{B3051538-6F66-485A-A975-D8BFB7887F57}" dt="2026-01-15T11:45:15.829" v="2055" actId="122"/>
          <ac:spMkLst>
            <pc:docMk/>
            <pc:sldMk cId="1142461765" sldId="269"/>
            <ac:spMk id="2" creationId="{5354E05C-BD14-6DC1-23DE-F85AD0D7AAA3}"/>
          </ac:spMkLst>
        </pc:spChg>
        <pc:spChg chg="add mod">
          <ac:chgData name="Melinda Hill (2116602)" userId="bbd5f89b-8f42-4e09-bfb9-56d317629b43" providerId="ADAL" clId="{B3051538-6F66-485A-A975-D8BFB7887F57}" dt="2026-01-16T13:47:23.736" v="13101" actId="1076"/>
          <ac:spMkLst>
            <pc:docMk/>
            <pc:sldMk cId="1142461765" sldId="269"/>
            <ac:spMk id="4" creationId="{79FBE498-23E2-6E6C-64C6-63F05C634775}"/>
          </ac:spMkLst>
        </pc:spChg>
        <pc:picChg chg="add mod">
          <ac:chgData name="Melinda Hill (2116602)" userId="bbd5f89b-8f42-4e09-bfb9-56d317629b43" providerId="ADAL" clId="{B3051538-6F66-485A-A975-D8BFB7887F57}" dt="2026-01-16T13:47:19.846" v="13100" actId="14100"/>
          <ac:picMkLst>
            <pc:docMk/>
            <pc:sldMk cId="1142461765" sldId="269"/>
            <ac:picMk id="5" creationId="{E07E1F52-44BD-F7D0-50EA-7C413C10CDBC}"/>
          </ac:picMkLst>
        </pc:picChg>
      </pc:sldChg>
      <pc:sldChg chg="addSp delSp modSp new mod modNotesTx">
        <pc:chgData name="Melinda Hill (2116602)" userId="bbd5f89b-8f42-4e09-bfb9-56d317629b43" providerId="ADAL" clId="{B3051538-6F66-485A-A975-D8BFB7887F57}" dt="2026-01-20T10:22:59.416" v="17930" actId="20577"/>
        <pc:sldMkLst>
          <pc:docMk/>
          <pc:sldMk cId="4020591330" sldId="270"/>
        </pc:sldMkLst>
        <pc:spChg chg="mod">
          <ac:chgData name="Melinda Hill (2116602)" userId="bbd5f89b-8f42-4e09-bfb9-56d317629b43" providerId="ADAL" clId="{B3051538-6F66-485A-A975-D8BFB7887F57}" dt="2026-01-16T16:25:43.535" v="15783" actId="1076"/>
          <ac:spMkLst>
            <pc:docMk/>
            <pc:sldMk cId="4020591330" sldId="270"/>
            <ac:spMk id="2" creationId="{F4E4AEF8-49D6-08F2-B3E4-A7443C4416BB}"/>
          </ac:spMkLst>
        </pc:spChg>
        <pc:spChg chg="add mod">
          <ac:chgData name="Melinda Hill (2116602)" userId="bbd5f89b-8f42-4e09-bfb9-56d317629b43" providerId="ADAL" clId="{B3051538-6F66-485A-A975-D8BFB7887F57}" dt="2026-01-16T16:26:32.185" v="15790" actId="255"/>
          <ac:spMkLst>
            <pc:docMk/>
            <pc:sldMk cId="4020591330" sldId="270"/>
            <ac:spMk id="7" creationId="{24E06714-C341-9089-B92B-68D979219390}"/>
          </ac:spMkLst>
        </pc:spChg>
        <pc:spChg chg="add mod">
          <ac:chgData name="Melinda Hill (2116602)" userId="bbd5f89b-8f42-4e09-bfb9-56d317629b43" providerId="ADAL" clId="{B3051538-6F66-485A-A975-D8BFB7887F57}" dt="2026-01-16T16:43:29.560" v="15887" actId="20577"/>
          <ac:spMkLst>
            <pc:docMk/>
            <pc:sldMk cId="4020591330" sldId="270"/>
            <ac:spMk id="8" creationId="{EEFDFDB1-6678-A7D3-3489-2D72A859041C}"/>
          </ac:spMkLst>
        </pc:spChg>
        <pc:picChg chg="add mod">
          <ac:chgData name="Melinda Hill (2116602)" userId="bbd5f89b-8f42-4e09-bfb9-56d317629b43" providerId="ADAL" clId="{B3051538-6F66-485A-A975-D8BFB7887F57}" dt="2026-01-16T16:47:28.712" v="15897" actId="1076"/>
          <ac:picMkLst>
            <pc:docMk/>
            <pc:sldMk cId="4020591330" sldId="270"/>
            <ac:picMk id="9" creationId="{8971BCAC-F497-C963-2138-CBA9FFE96323}"/>
          </ac:picMkLst>
        </pc:picChg>
        <pc:picChg chg="add mod">
          <ac:chgData name="Melinda Hill (2116602)" userId="bbd5f89b-8f42-4e09-bfb9-56d317629b43" providerId="ADAL" clId="{B3051538-6F66-485A-A975-D8BFB7887F57}" dt="2026-01-16T16:47:28.712" v="15897" actId="1076"/>
          <ac:picMkLst>
            <pc:docMk/>
            <pc:sldMk cId="4020591330" sldId="270"/>
            <ac:picMk id="10" creationId="{EA8A3F6F-794A-4CA2-7271-AC12A782FAD8}"/>
          </ac:picMkLst>
        </pc:picChg>
        <pc:picChg chg="add mod">
          <ac:chgData name="Melinda Hill (2116602)" userId="bbd5f89b-8f42-4e09-bfb9-56d317629b43" providerId="ADAL" clId="{B3051538-6F66-485A-A975-D8BFB7887F57}" dt="2026-01-16T16:47:28.712" v="15897" actId="1076"/>
          <ac:picMkLst>
            <pc:docMk/>
            <pc:sldMk cId="4020591330" sldId="270"/>
            <ac:picMk id="11" creationId="{FF3546E7-EC08-BE8B-7BA3-148F5511220B}"/>
          </ac:picMkLst>
        </pc:picChg>
        <pc:picChg chg="add mod">
          <ac:chgData name="Melinda Hill (2116602)" userId="bbd5f89b-8f42-4e09-bfb9-56d317629b43" providerId="ADAL" clId="{B3051538-6F66-485A-A975-D8BFB7887F57}" dt="2026-01-16T16:47:28.712" v="15897" actId="1076"/>
          <ac:picMkLst>
            <pc:docMk/>
            <pc:sldMk cId="4020591330" sldId="270"/>
            <ac:picMk id="15" creationId="{9206D557-B925-D31C-AAB7-E4C32B020FE2}"/>
          </ac:picMkLst>
        </pc:picChg>
        <pc:picChg chg="add mod">
          <ac:chgData name="Melinda Hill (2116602)" userId="bbd5f89b-8f42-4e09-bfb9-56d317629b43" providerId="ADAL" clId="{B3051538-6F66-485A-A975-D8BFB7887F57}" dt="2026-01-16T16:47:28.712" v="15897" actId="1076"/>
          <ac:picMkLst>
            <pc:docMk/>
            <pc:sldMk cId="4020591330" sldId="270"/>
            <ac:picMk id="17" creationId="{A1AA9B65-BD7F-9065-D17C-7A0717485EE9}"/>
          </ac:picMkLst>
        </pc:picChg>
        <pc:picChg chg="add mod">
          <ac:chgData name="Melinda Hill (2116602)" userId="bbd5f89b-8f42-4e09-bfb9-56d317629b43" providerId="ADAL" clId="{B3051538-6F66-485A-A975-D8BFB7887F57}" dt="2026-01-16T16:42:45.697" v="15874" actId="1076"/>
          <ac:picMkLst>
            <pc:docMk/>
            <pc:sldMk cId="4020591330" sldId="270"/>
            <ac:picMk id="19" creationId="{686FAAD4-5A98-9A26-0C2A-C872F8F0A943}"/>
          </ac:picMkLst>
        </pc:picChg>
        <pc:picChg chg="add del">
          <ac:chgData name="Melinda Hill (2116602)" userId="bbd5f89b-8f42-4e09-bfb9-56d317629b43" providerId="ADAL" clId="{B3051538-6F66-485A-A975-D8BFB7887F57}" dt="2026-01-19T13:27:12.889" v="16593" actId="478"/>
          <ac:picMkLst>
            <pc:docMk/>
            <pc:sldMk cId="4020591330" sldId="270"/>
            <ac:picMk id="22" creationId="{E757CCBD-F401-1303-E35C-60D518080642}"/>
          </ac:picMkLst>
        </pc:picChg>
        <pc:cxnChg chg="add mod">
          <ac:chgData name="Melinda Hill (2116602)" userId="bbd5f89b-8f42-4e09-bfb9-56d317629b43" providerId="ADAL" clId="{B3051538-6F66-485A-A975-D8BFB7887F57}" dt="2026-01-16T16:47:28.712" v="15897" actId="1076"/>
          <ac:cxnSpMkLst>
            <pc:docMk/>
            <pc:sldMk cId="4020591330" sldId="270"/>
            <ac:cxnSpMk id="12" creationId="{2CD515F8-A6F9-C78A-880F-C223BB023EDC}"/>
          </ac:cxnSpMkLst>
        </pc:cxnChg>
      </pc:sldChg>
      <pc:sldChg chg="delSp modSp new mod">
        <pc:chgData name="Melinda Hill (2116602)" userId="bbd5f89b-8f42-4e09-bfb9-56d317629b43" providerId="ADAL" clId="{B3051538-6F66-485A-A975-D8BFB7887F57}" dt="2026-01-20T10:27:11.081" v="17950" actId="14100"/>
        <pc:sldMkLst>
          <pc:docMk/>
          <pc:sldMk cId="856075300" sldId="271"/>
        </pc:sldMkLst>
        <pc:spChg chg="del">
          <ac:chgData name="Melinda Hill (2116602)" userId="bbd5f89b-8f42-4e09-bfb9-56d317629b43" providerId="ADAL" clId="{B3051538-6F66-485A-A975-D8BFB7887F57}" dt="2026-01-20T10:10:25.337" v="17090" actId="478"/>
          <ac:spMkLst>
            <pc:docMk/>
            <pc:sldMk cId="856075300" sldId="271"/>
            <ac:spMk id="2" creationId="{A87480C8-8364-D4B9-D5DE-3BC0F2E40372}"/>
          </ac:spMkLst>
        </pc:spChg>
        <pc:spChg chg="mod">
          <ac:chgData name="Melinda Hill (2116602)" userId="bbd5f89b-8f42-4e09-bfb9-56d317629b43" providerId="ADAL" clId="{B3051538-6F66-485A-A975-D8BFB7887F57}" dt="2026-01-20T10:27:11.081" v="17950" actId="14100"/>
          <ac:spMkLst>
            <pc:docMk/>
            <pc:sldMk cId="856075300" sldId="271"/>
            <ac:spMk id="3" creationId="{B42C14AC-0C96-4D13-8DD8-278F612FB1C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11625FD-5530-790E-B02F-0FD3A3D987A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a:extLst>
              <a:ext uri="{FF2B5EF4-FFF2-40B4-BE49-F238E27FC236}">
                <a16:creationId xmlns:a16="http://schemas.microsoft.com/office/drawing/2014/main" id="{544DA770-5789-8245-65D5-3E49295F15C0}"/>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smtClean="0"/>
            </a:lvl1pPr>
          </a:lstStyle>
          <a:p>
            <a:pPr>
              <a:defRPr/>
            </a:pPr>
            <a:fld id="{BD1EAF34-B8B0-4B3B-B54D-9CAADBDA0508}" type="datetimeFigureOut">
              <a:rPr lang="en-GB"/>
              <a:pPr>
                <a:defRPr/>
              </a:pPr>
              <a:t>20/01/2026</a:t>
            </a:fld>
            <a:endParaRPr lang="en-GB"/>
          </a:p>
        </p:txBody>
      </p:sp>
      <p:sp>
        <p:nvSpPr>
          <p:cNvPr id="4" name="Slide Image Placeholder 3">
            <a:extLst>
              <a:ext uri="{FF2B5EF4-FFF2-40B4-BE49-F238E27FC236}">
                <a16:creationId xmlns:a16="http://schemas.microsoft.com/office/drawing/2014/main" id="{9B69E17D-D681-65BF-77AC-161B51D69762}"/>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6BD6A1E-2063-BC68-2654-CC4A0F6AA5B4}"/>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EFBB6718-CE42-65AE-6A74-790A2266B6BA}"/>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a:extLst>
              <a:ext uri="{FF2B5EF4-FFF2-40B4-BE49-F238E27FC236}">
                <a16:creationId xmlns:a16="http://schemas.microsoft.com/office/drawing/2014/main" id="{8676B2C7-4CF6-5D50-8C70-0B7D8D5F1AF3}"/>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smtClean="0"/>
            </a:lvl1pPr>
          </a:lstStyle>
          <a:p>
            <a:pPr>
              <a:defRPr/>
            </a:pPr>
            <a:fld id="{BFBD6AE0-B2C2-40F0-B165-87267BFCFFD6}"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CCD66E6B-B6A8-B4EF-7CE9-61B41A4EA7B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A772A3EC-A301-573C-1740-AC7D3FB0904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In order to achieve the Net Zero 2050, the UK has set an ambitious goal to cut all emissions by 68% from 1990 levels by 2030, as part of its Nationally Determined Contribution (NDC) under the Paris Agreement.  This goal of Net Zero 2050 is achievable, </a:t>
            </a:r>
            <a:r>
              <a:rPr lang="en-GB" sz="1200" b="0" i="0" kern="1200" dirty="0">
                <a:solidFill>
                  <a:schemeClr val="tx1"/>
                </a:solidFill>
                <a:effectLst/>
                <a:latin typeface="+mn-lt"/>
                <a:ea typeface="+mn-ea"/>
                <a:cs typeface="+mn-cs"/>
              </a:rPr>
              <a:t>most of the technologies and choices that are required are already available today.</a:t>
            </a:r>
            <a:r>
              <a:rPr lang="en-GB" altLang="en-US" dirty="0"/>
              <a:t>. </a:t>
            </a:r>
          </a:p>
          <a:p>
            <a:pPr>
              <a:spcBef>
                <a:spcPct val="0"/>
              </a:spcBef>
            </a:pPr>
            <a:endParaRPr lang="en-GB" altLang="en-US" dirty="0"/>
          </a:p>
          <a:p>
            <a:pPr>
              <a:spcBef>
                <a:spcPct val="0"/>
              </a:spcBef>
            </a:pPr>
            <a:r>
              <a:rPr lang="en-GB" altLang="en-US" dirty="0"/>
              <a:t>The Climate Change Act 2008 set out legally binding Carbon Budgets to achieve Net Zero by 2050.  These are condensed down in this graph, but they essentially are limits for how much carbon emissions the UK can produce.</a:t>
            </a:r>
          </a:p>
          <a:p>
            <a:pPr marL="0" marR="0" lvl="0" indent="0" algn="l" defTabSz="914400" rtl="0" eaLnBrk="1" fontAlgn="base" latinLnBrk="0" hangingPunct="1">
              <a:lnSpc>
                <a:spcPct val="100000"/>
              </a:lnSpc>
              <a:spcBef>
                <a:spcPct val="0"/>
              </a:spcBef>
              <a:spcAft>
                <a:spcPct val="0"/>
              </a:spcAft>
              <a:buClrTx/>
              <a:buSzTx/>
              <a:buFontTx/>
              <a:buNone/>
              <a:tabLst/>
              <a:defRPr/>
            </a:pPr>
            <a:r>
              <a:rPr lang="en-GB" altLang="en-US" dirty="0"/>
              <a:t>Progress so far has been driven largely by the decarbonisation of the electricity system, with renewable energy sources replacing coal and increasingly displacing gas.  </a:t>
            </a:r>
          </a:p>
          <a:p>
            <a:pPr marL="0" marR="0" lvl="0" indent="0" algn="l" defTabSz="914400" rtl="0" eaLnBrk="1" fontAlgn="base" latinLnBrk="0" hangingPunct="1">
              <a:lnSpc>
                <a:spcPct val="100000"/>
              </a:lnSpc>
              <a:spcBef>
                <a:spcPct val="0"/>
              </a:spcBef>
              <a:spcAft>
                <a:spcPct val="0"/>
              </a:spcAft>
              <a:buClrTx/>
              <a:buSzTx/>
              <a:buFontTx/>
              <a:buNone/>
              <a:tabLst/>
              <a:defRPr/>
            </a:pPr>
            <a:endParaRPr lang="en-GB" altLang="en-US" sz="1200" b="0" i="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lang="en-GB" altLang="en-US" sz="1200" b="0" i="0" kern="1200" dirty="0">
                <a:solidFill>
                  <a:schemeClr val="tx1"/>
                </a:solidFill>
                <a:effectLst/>
                <a:latin typeface="+mn-lt"/>
                <a:ea typeface="+mn-ea"/>
                <a:cs typeface="+mn-cs"/>
              </a:rPr>
              <a:t>The</a:t>
            </a:r>
            <a:r>
              <a:rPr lang="en-GB" altLang="en-US" dirty="0"/>
              <a:t> graph shows that over half of the emissions reductions to date have come from the energy supply sector which includes electricity. This progress was partly offset by rising emissions from aviation, and as a result, aviation now accounts for a larger share of total UK emissions than the entire electricity supply sector. Continued growth in aviation emissions could therefore jeopardise the achievement of future targets. </a:t>
            </a:r>
          </a:p>
          <a:p>
            <a:pPr marL="0" marR="0" lvl="0" indent="0" algn="l" defTabSz="914400" rtl="0" eaLnBrk="1" fontAlgn="base" latinLnBrk="0" hangingPunct="1">
              <a:lnSpc>
                <a:spcPct val="100000"/>
              </a:lnSpc>
              <a:spcBef>
                <a:spcPct val="0"/>
              </a:spcBef>
              <a:spcAft>
                <a:spcPct val="0"/>
              </a:spcAft>
              <a:buClrTx/>
              <a:buSzTx/>
              <a:buFontTx/>
              <a:buNone/>
              <a:tabLst/>
              <a:defRPr/>
            </a:pPr>
            <a:endParaRPr lang="en-GB" altLang="en-US" dirty="0"/>
          </a:p>
          <a:p>
            <a:pPr marL="0" marR="0" lvl="0" indent="0" algn="l" defTabSz="914400" rtl="0" eaLnBrk="1" fontAlgn="base" latinLnBrk="0" hangingPunct="1">
              <a:lnSpc>
                <a:spcPct val="100000"/>
              </a:lnSpc>
              <a:spcBef>
                <a:spcPct val="0"/>
              </a:spcBef>
              <a:spcAft>
                <a:spcPct val="0"/>
              </a:spcAft>
              <a:buClrTx/>
              <a:buSzTx/>
              <a:buFontTx/>
              <a:buNone/>
              <a:tabLst/>
              <a:defRPr/>
            </a:pPr>
            <a:r>
              <a:rPr lang="en-GB" altLang="en-US" dirty="0"/>
              <a:t>By 2030, </a:t>
            </a:r>
            <a:r>
              <a:rPr lang="en-GB" sz="1200" b="0" i="0" kern="1200" dirty="0">
                <a:solidFill>
                  <a:schemeClr val="tx1"/>
                </a:solidFill>
                <a:effectLst/>
                <a:latin typeface="+mn-lt"/>
                <a:ea typeface="+mn-ea"/>
                <a:cs typeface="+mn-cs"/>
              </a:rPr>
              <a:t> the Government has an ambition for MOST  of Great Britain’s power to be clean power generated from renewables and nuclear. Therefore, </a:t>
            </a:r>
            <a:r>
              <a:rPr lang="en-GB" dirty="0"/>
              <a:t>gas should provide less than 5% of Great Britain’s generation in a typical weather year.</a:t>
            </a:r>
            <a:endParaRPr lang="en-GB" sz="1200" b="0" i="0" kern="1200" dirty="0">
              <a:solidFill>
                <a:schemeClr val="tx1"/>
              </a:solidFill>
              <a:effectLst/>
              <a:latin typeface="+mn-lt"/>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lang="en-GB" altLang="en-US" dirty="0"/>
          </a:p>
        </p:txBody>
      </p:sp>
      <p:sp>
        <p:nvSpPr>
          <p:cNvPr id="5124" name="Slide Number Placeholder 3">
            <a:extLst>
              <a:ext uri="{FF2B5EF4-FFF2-40B4-BE49-F238E27FC236}">
                <a16:creationId xmlns:a16="http://schemas.microsoft.com/office/drawing/2014/main" id="{79A1830E-4C0C-B427-7C2B-3BC1F979B01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fld id="{3209BDBF-93E4-40DD-AB40-A4F16D02EFFA}" type="slidenum">
              <a:rPr lang="en-GB" altLang="en-US"/>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dirty="0"/>
              <a:t>Within the energy mix, traditional fossil-fuel generators are now being replaced by interconnector imports and the renewable energy such as solar and wind for GB consumers.  The downside of this is that these systems do not provide inertia.  The inertia is needed to regulate the frequency as supply and demand changes across the grid. Virtual (or synthetic) inertia can be supplied through battery storage such as lithium-ion batteries, sodium ion batteries, iron-air and flow batteries, and some other technologies such as flywheels and supercapacitors.</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dirty="0"/>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dirty="0"/>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dirty="0"/>
          </a:p>
          <a:p>
            <a:r>
              <a:rPr lang="en-GB" dirty="0"/>
              <a:t> </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pPr>
              <a:defRPr/>
            </a:pPr>
            <a:fld id="{BFBD6AE0-B2C2-40F0-B165-87267BFCFFD6}" type="slidenum">
              <a:rPr lang="en-GB" smtClean="0"/>
              <a:pPr>
                <a:defRPr/>
              </a:pPr>
              <a:t>3</a:t>
            </a:fld>
            <a:endParaRPr lang="en-GB"/>
          </a:p>
        </p:txBody>
      </p:sp>
    </p:spTree>
    <p:extLst>
      <p:ext uri="{BB962C8B-B14F-4D97-AF65-F5344CB8AC3E}">
        <p14:creationId xmlns:p14="http://schemas.microsoft.com/office/powerpoint/2010/main" val="26637617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lang="en-GB" dirty="0"/>
              <a:t>Demand changes throughout the day and historically electricity generation could be controlled to match these changes.  However, the amount of power available from the increasing proportion of renewables fluctuates according to changes in the weather.  This means that balancing out the grid with its daily (and seasonal) peaks and troughs will be needed to provide a more efficient and robust electricity grid, reducing the risk of blackouts. Storage technologies can be used to shift the energy usage to different hours of the day, increasing energy usage during low demand periods in order to reduce peaks during high demand periods.  Various storage technologies such as PHS, batteries, thermal storage, compressed air and liquid air energy storage, gravity batteries and low carbon hydrogen are suitable for fluctuations over different timescales.</a:t>
            </a:r>
          </a:p>
          <a:p>
            <a:pPr marL="0" marR="0" lvl="0" indent="0" algn="l" defTabSz="914400" rtl="0" eaLnBrk="1" fontAlgn="base" latinLnBrk="0" hangingPunct="1">
              <a:lnSpc>
                <a:spcPct val="100000"/>
              </a:lnSpc>
              <a:spcBef>
                <a:spcPct val="30000"/>
              </a:spcBef>
              <a:spcAft>
                <a:spcPct val="0"/>
              </a:spcAft>
              <a:buClrTx/>
              <a:buSzTx/>
              <a:buFontTx/>
              <a:buNone/>
              <a:tabLst/>
              <a:defRPr/>
            </a:pPr>
            <a:endParaRPr lang="en-GB" dirty="0"/>
          </a:p>
          <a:p>
            <a:pPr marL="0" marR="0" lvl="0" indent="0" algn="l" defTabSz="914400" rtl="0" eaLnBrk="1" fontAlgn="base" latinLnBrk="0" hangingPunct="1">
              <a:lnSpc>
                <a:spcPct val="100000"/>
              </a:lnSpc>
              <a:spcBef>
                <a:spcPct val="30000"/>
              </a:spcBef>
              <a:spcAft>
                <a:spcPct val="0"/>
              </a:spcAft>
              <a:buClrTx/>
              <a:buSzTx/>
              <a:buFontTx/>
              <a:buNone/>
              <a:tabLst/>
              <a:defRPr/>
            </a:pPr>
            <a:r>
              <a:rPr lang="en-GB" dirty="0"/>
              <a:t>As demand is expected to increase to support the electrification of transport and heating, which puts more pressure on the grid, balancing the grid may become harder, especially whilst the renewable generation is distributed throughout the grid differently to the old centralised power stations, leading to bottlenecks within the power grid.  </a:t>
            </a:r>
          </a:p>
          <a:p>
            <a:endParaRPr lang="en-GB" dirty="0"/>
          </a:p>
          <a:p>
            <a:pPr marL="0" marR="0" lvl="0" indent="0" algn="l" defTabSz="914400" rtl="0" eaLnBrk="1" fontAlgn="base" latinLnBrk="0" hangingPunct="1">
              <a:lnSpc>
                <a:spcPct val="100000"/>
              </a:lnSpc>
              <a:spcBef>
                <a:spcPct val="30000"/>
              </a:spcBef>
              <a:spcAft>
                <a:spcPct val="0"/>
              </a:spcAft>
              <a:buClrTx/>
              <a:buSzTx/>
              <a:buFontTx/>
              <a:buNone/>
              <a:tabLst/>
              <a:defRPr/>
            </a:pPr>
            <a:r>
              <a:rPr lang="en-GB" dirty="0"/>
              <a:t>There are also Virtual Power plants which already in operation and there are estimates by the Us Department of Energy that there are already 20- 60 GW of them. They are used to balance the grid, integrating renewable energy and reduce peak demand.</a:t>
            </a:r>
            <a:endParaRPr lang="en-GB" sz="1200" b="1" i="0" kern="1200" dirty="0">
              <a:solidFill>
                <a:schemeClr val="tx1"/>
              </a:solidFill>
              <a:effectLst/>
              <a:latin typeface="+mn-lt"/>
              <a:ea typeface="+mn-ea"/>
              <a:cs typeface="+mn-cs"/>
            </a:endParaRPr>
          </a:p>
          <a:p>
            <a:endParaRPr lang="en-GB" dirty="0"/>
          </a:p>
          <a:p>
            <a:r>
              <a:rPr lang="en-GB" dirty="0"/>
              <a:t>Area = energy</a:t>
            </a:r>
          </a:p>
          <a:p>
            <a:r>
              <a:rPr lang="en-GB" dirty="0"/>
              <a:t>line = power  - </a:t>
            </a:r>
          </a:p>
          <a:p>
            <a:r>
              <a:rPr lang="en-GB" dirty="0"/>
              <a:t>dark = power demanding</a:t>
            </a:r>
          </a:p>
          <a:p>
            <a:r>
              <a:rPr lang="en-GB" dirty="0"/>
              <a:t>Thinner line = power actually drawing from grid</a:t>
            </a:r>
          </a:p>
          <a:p>
            <a:endParaRPr lang="en-GB" dirty="0"/>
          </a:p>
        </p:txBody>
      </p:sp>
      <p:sp>
        <p:nvSpPr>
          <p:cNvPr id="4" name="Slide Number Placeholder 3"/>
          <p:cNvSpPr>
            <a:spLocks noGrp="1"/>
          </p:cNvSpPr>
          <p:nvPr>
            <p:ph type="sldNum" sz="quarter" idx="5"/>
          </p:nvPr>
        </p:nvSpPr>
        <p:spPr/>
        <p:txBody>
          <a:bodyPr/>
          <a:lstStyle/>
          <a:p>
            <a:pPr>
              <a:defRPr/>
            </a:pPr>
            <a:fld id="{BFBD6AE0-B2C2-40F0-B165-87267BFCFFD6}" type="slidenum">
              <a:rPr lang="en-GB" smtClean="0"/>
              <a:pPr>
                <a:defRPr/>
              </a:pPr>
              <a:t>4</a:t>
            </a:fld>
            <a:endParaRPr lang="en-GB"/>
          </a:p>
        </p:txBody>
      </p:sp>
    </p:spTree>
    <p:extLst>
      <p:ext uri="{BB962C8B-B14F-4D97-AF65-F5344CB8AC3E}">
        <p14:creationId xmlns:p14="http://schemas.microsoft.com/office/powerpoint/2010/main" val="5700897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NESO is the GB operator that ensures the electricity system is operable both now and in the future. The graph shows that in 2020 there were 4 future energy scenarios given that determined how we would get to Net Zero 2050. </a:t>
            </a:r>
          </a:p>
          <a:p>
            <a:endParaRPr lang="en-GB" dirty="0"/>
          </a:p>
          <a:p>
            <a:r>
              <a:rPr lang="en-GB" dirty="0"/>
              <a:t>Steady Progression fell short of reaching the target but with greater societal change there were more promising outcomes.  The green box is the Leading the Way scenario including significant lifestyle changes as well as system changes.</a:t>
            </a:r>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BFBD6AE0-B2C2-40F0-B165-87267BFCFFD6}" type="slidenum">
              <a:rPr lang="en-GB" smtClean="0"/>
              <a:pPr>
                <a:defRPr/>
              </a:pPr>
              <a:t>5</a:t>
            </a:fld>
            <a:endParaRPr lang="en-GB"/>
          </a:p>
        </p:txBody>
      </p:sp>
    </p:spTree>
    <p:extLst>
      <p:ext uri="{BB962C8B-B14F-4D97-AF65-F5344CB8AC3E}">
        <p14:creationId xmlns:p14="http://schemas.microsoft.com/office/powerpoint/2010/main" val="2970177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graphs demonstrate how the 4 scenarios affect the uptake of PHS compared with Battery systems.  So, in 2021, less than 5GW of peak power output capacity was provided by the examined technologies – PHS, Battery, Liquid Air Energy </a:t>
            </a:r>
            <a:r>
              <a:rPr lang="en-GB" dirty="0" err="1"/>
              <a:t>Stoarge</a:t>
            </a:r>
            <a:r>
              <a:rPr lang="en-GB" dirty="0"/>
              <a:t> and Compressed Air Energy Storage.  At this time, PHS provided the most peak power output capacity and energy storage capacity compared to battery systems.  However, by 2030, and later in 2050, peak power output capacity would be mostly supplied by battery systems (in this graph it is about 20GW although this graph is from </a:t>
            </a:r>
            <a:r>
              <a:rPr lang="en-GB"/>
              <a:t>about 2022 </a:t>
            </a:r>
            <a:r>
              <a:rPr lang="en-GB" dirty="0"/>
              <a:t>so projections are now about 27GW .  Interestingly, however, PHS would still provide more energy storage capacity in all scenarios.</a:t>
            </a:r>
          </a:p>
        </p:txBody>
      </p:sp>
      <p:sp>
        <p:nvSpPr>
          <p:cNvPr id="4" name="Slide Number Placeholder 3"/>
          <p:cNvSpPr>
            <a:spLocks noGrp="1"/>
          </p:cNvSpPr>
          <p:nvPr>
            <p:ph type="sldNum" sz="quarter" idx="5"/>
          </p:nvPr>
        </p:nvSpPr>
        <p:spPr/>
        <p:txBody>
          <a:bodyPr/>
          <a:lstStyle/>
          <a:p>
            <a:pPr>
              <a:defRPr/>
            </a:pPr>
            <a:fld id="{BFBD6AE0-B2C2-40F0-B165-87267BFCFFD6}" type="slidenum">
              <a:rPr lang="en-GB" smtClean="0"/>
              <a:pPr>
                <a:defRPr/>
              </a:pPr>
              <a:t>6</a:t>
            </a:fld>
            <a:endParaRPr lang="en-GB"/>
          </a:p>
        </p:txBody>
      </p:sp>
    </p:spTree>
    <p:extLst>
      <p:ext uri="{BB962C8B-B14F-4D97-AF65-F5344CB8AC3E}">
        <p14:creationId xmlns:p14="http://schemas.microsoft.com/office/powerpoint/2010/main" val="7874154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table demonstrates the requirement for a mix of storage technologies to support the grid over different timescales and for other factors such as site location and cost.  </a:t>
            </a:r>
          </a:p>
          <a:p>
            <a:endParaRPr lang="en-GB" dirty="0"/>
          </a:p>
          <a:p>
            <a:r>
              <a:rPr lang="en-GB" dirty="0"/>
              <a:t>PHS  is pumping water uphill and releasing it down through turbines.  This has greater energy capacity and provides longer duration storage for peak shifting than batteries.  However, it does not provide fast frequency response (i.e. inertia) and will not be suitable for most sites, i.e. those without a mountain.  Conversely, batteries can be deployed in numerous smaller projects and are able to provide energy ranging from seconds up to a few hours … so, fast frequency response (or inertia) and peak shifting.</a:t>
            </a:r>
          </a:p>
          <a:p>
            <a:endParaRPr lang="en-GB" dirty="0"/>
          </a:p>
          <a:p>
            <a:r>
              <a:rPr lang="en-GB" dirty="0"/>
              <a:t>There are emerging and new technologies including thermal storage (heating something like molten salt up and keeping it hot – then when you want the energy back you pass water through it so that it boils the water).  Thermal storage can provide storage for up to 4 hours duration and there are longer duration technologies which include inter-seasonal storage benefits although these are still in developmental phases.  Examples include Liquid Air Energy storage.  ( where air is liquefied using electricity and when required is heated and turned back into a gas, which moves a turbine and generates electricity).  There is also Compressed Air Energy storage (where air compressed underground is release to drive turbines) and Green Hydrogen produced by electrolysis of water using renewable electricity or Blue Hydrogen from carbon capture and storage.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a:defRPr/>
            </a:pPr>
            <a:fld id="{BFBD6AE0-B2C2-40F0-B165-87267BFCFFD6}" type="slidenum">
              <a:rPr lang="en-GB" smtClean="0"/>
              <a:pPr>
                <a:defRPr/>
              </a:pPr>
              <a:t>7</a:t>
            </a:fld>
            <a:endParaRPr lang="en-GB"/>
          </a:p>
        </p:txBody>
      </p:sp>
    </p:spTree>
    <p:extLst>
      <p:ext uri="{BB962C8B-B14F-4D97-AF65-F5344CB8AC3E}">
        <p14:creationId xmlns:p14="http://schemas.microsoft.com/office/powerpoint/2010/main" val="5680105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across the developed world and China, the uptake of new tech to solve the problem of inertia is similar and is partly governed by cost.  The graph shows the relative costs of virtual inertia energy storage technologies with the cheapest technology being batteries and more expensive technologies being supercapacitors and flywheels.  Supercapacitors store energy in an electric field and can deliver or absorb large amounts of energy quickly.  Flywheels (or synchronous condensers) act a bit like a spinning generator.</a:t>
            </a:r>
          </a:p>
          <a:p>
            <a:endParaRPr lang="en-GB" dirty="0"/>
          </a:p>
        </p:txBody>
      </p:sp>
      <p:sp>
        <p:nvSpPr>
          <p:cNvPr id="4" name="Slide Number Placeholder 3"/>
          <p:cNvSpPr>
            <a:spLocks noGrp="1"/>
          </p:cNvSpPr>
          <p:nvPr>
            <p:ph type="sldNum" sz="quarter" idx="5"/>
          </p:nvPr>
        </p:nvSpPr>
        <p:spPr/>
        <p:txBody>
          <a:bodyPr/>
          <a:lstStyle/>
          <a:p>
            <a:pPr>
              <a:defRPr/>
            </a:pPr>
            <a:fld id="{BFBD6AE0-B2C2-40F0-B165-87267BFCFFD6}" type="slidenum">
              <a:rPr lang="en-GB" smtClean="0"/>
              <a:pPr>
                <a:defRPr/>
              </a:pPr>
              <a:t>8</a:t>
            </a:fld>
            <a:endParaRPr lang="en-GB"/>
          </a:p>
        </p:txBody>
      </p:sp>
    </p:spTree>
    <p:extLst>
      <p:ext uri="{BB962C8B-B14F-4D97-AF65-F5344CB8AC3E}">
        <p14:creationId xmlns:p14="http://schemas.microsoft.com/office/powerpoint/2010/main" val="27174248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Factors other than cost need to be considered, however, and this table in a review paper by Niu et al demonstrates some of these including power density,  life cycle (which seems very short for batteries and much higher for supercapacitors and another technology called superconducting magnetic energy storage which is still in its’ development phases).  Safety concerns don’t seem to be an issue with </a:t>
            </a:r>
            <a:r>
              <a:rPr lang="en-GB" dirty="0" err="1"/>
              <a:t>superCAPACITORS</a:t>
            </a:r>
            <a:r>
              <a:rPr lang="en-GB" dirty="0"/>
              <a:t> but with Superconducting magnetic energy storage they are not suitable for people with pacemakers and are potentially harmful to wildlife.</a:t>
            </a:r>
          </a:p>
        </p:txBody>
      </p:sp>
      <p:sp>
        <p:nvSpPr>
          <p:cNvPr id="4" name="Slide Number Placeholder 3"/>
          <p:cNvSpPr>
            <a:spLocks noGrp="1"/>
          </p:cNvSpPr>
          <p:nvPr>
            <p:ph type="sldNum" sz="quarter" idx="5"/>
          </p:nvPr>
        </p:nvSpPr>
        <p:spPr/>
        <p:txBody>
          <a:bodyPr/>
          <a:lstStyle/>
          <a:p>
            <a:pPr>
              <a:defRPr/>
            </a:pPr>
            <a:fld id="{BFBD6AE0-B2C2-40F0-B165-87267BFCFFD6}" type="slidenum">
              <a:rPr lang="en-GB" smtClean="0"/>
              <a:pPr>
                <a:defRPr/>
              </a:pPr>
              <a:t>9</a:t>
            </a:fld>
            <a:endParaRPr lang="en-GB"/>
          </a:p>
        </p:txBody>
      </p:sp>
    </p:spTree>
    <p:extLst>
      <p:ext uri="{BB962C8B-B14F-4D97-AF65-F5344CB8AC3E}">
        <p14:creationId xmlns:p14="http://schemas.microsoft.com/office/powerpoint/2010/main" val="22094429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important that factors other than cost are considered, and this table in the review paper by Niu et al demonstrates this quite nicely.   The </a:t>
            </a:r>
            <a:r>
              <a:rPr lang="en-GB" sz="1200" b="0" i="0" kern="1200" dirty="0">
                <a:solidFill>
                  <a:schemeClr val="tx1"/>
                </a:solidFill>
                <a:effectLst/>
                <a:latin typeface="+mn-lt"/>
                <a:ea typeface="+mn-ea"/>
                <a:cs typeface="+mn-cs"/>
              </a:rPr>
              <a:t>weights for each criterion are based on existing meta-reviews and industry studies on energy storage technology selection.  Each storage technology was ranked (5 being the best) and a</a:t>
            </a:r>
            <a:r>
              <a:rPr lang="en-GB" dirty="0"/>
              <a:t> total score was calculated, with supercapacitors and flywheels having the highest scoring assessments based on performance, cost, environmental impact, technology readiness and ability to provide other grid services.  So while flywheels and supercapacitors are still relatively new in the UK, they may be seen more often in the future…maybe</a:t>
            </a:r>
          </a:p>
        </p:txBody>
      </p:sp>
      <p:sp>
        <p:nvSpPr>
          <p:cNvPr id="4" name="Slide Number Placeholder 3"/>
          <p:cNvSpPr>
            <a:spLocks noGrp="1"/>
          </p:cNvSpPr>
          <p:nvPr>
            <p:ph type="sldNum" sz="quarter" idx="5"/>
          </p:nvPr>
        </p:nvSpPr>
        <p:spPr/>
        <p:txBody>
          <a:bodyPr/>
          <a:lstStyle/>
          <a:p>
            <a:pPr>
              <a:defRPr/>
            </a:pPr>
            <a:fld id="{BFBD6AE0-B2C2-40F0-B165-87267BFCFFD6}" type="slidenum">
              <a:rPr lang="en-GB" smtClean="0"/>
              <a:pPr>
                <a:defRPr/>
              </a:pPr>
              <a:t>10</a:t>
            </a:fld>
            <a:endParaRPr lang="en-GB"/>
          </a:p>
        </p:txBody>
      </p:sp>
    </p:spTree>
    <p:extLst>
      <p:ext uri="{BB962C8B-B14F-4D97-AF65-F5344CB8AC3E}">
        <p14:creationId xmlns:p14="http://schemas.microsoft.com/office/powerpoint/2010/main" val="26793801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So, while Great Britain is making progress in developing its storage infrastructure, other countries are moving fast. China has built huge pumped hydro stations, and the US is deploying very large grid-scale batteries. The largest Battery Energy Storage System was completed in December 2025 in the oil capital of the world Saudi Arabia, spanning 3 sites.  Germany is making progress with hydrogen storage to absorb the power from its onshore windfarms, providing green hydrogen (or Wind-gas).</a:t>
            </a:r>
            <a:endParaRPr lang="en-GB" dirty="0"/>
          </a:p>
        </p:txBody>
      </p:sp>
      <p:sp>
        <p:nvSpPr>
          <p:cNvPr id="4" name="Slide Number Placeholder 3"/>
          <p:cNvSpPr>
            <a:spLocks noGrp="1"/>
          </p:cNvSpPr>
          <p:nvPr>
            <p:ph type="sldNum" sz="quarter" idx="5"/>
          </p:nvPr>
        </p:nvSpPr>
        <p:spPr/>
        <p:txBody>
          <a:bodyPr/>
          <a:lstStyle/>
          <a:p>
            <a:pPr>
              <a:defRPr/>
            </a:pPr>
            <a:fld id="{BFBD6AE0-B2C2-40F0-B165-87267BFCFFD6}" type="slidenum">
              <a:rPr lang="en-GB" smtClean="0"/>
              <a:pPr>
                <a:defRPr/>
              </a:pPr>
              <a:t>11</a:t>
            </a:fld>
            <a:endParaRPr lang="en-GB"/>
          </a:p>
        </p:txBody>
      </p:sp>
    </p:spTree>
    <p:extLst>
      <p:ext uri="{BB962C8B-B14F-4D97-AF65-F5344CB8AC3E}">
        <p14:creationId xmlns:p14="http://schemas.microsoft.com/office/powerpoint/2010/main" val="1702365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D12A4BB-9FD7-AEA8-841A-0B11B2B19EBF}"/>
              </a:ext>
            </a:extLst>
          </p:cNvPr>
          <p:cNvSpPr>
            <a:spLocks noGrp="1"/>
          </p:cNvSpPr>
          <p:nvPr>
            <p:ph type="dt" sz="half" idx="10"/>
          </p:nvPr>
        </p:nvSpPr>
        <p:spPr/>
        <p:txBody>
          <a:bodyPr/>
          <a:lstStyle>
            <a:lvl1pPr>
              <a:defRPr/>
            </a:lvl1pPr>
          </a:lstStyle>
          <a:p>
            <a:pPr>
              <a:defRPr/>
            </a:pPr>
            <a:fld id="{71A093AE-2FEE-4ADC-8248-1F59716BCBD8}" type="datetimeFigureOut">
              <a:rPr lang="en-GB"/>
              <a:pPr>
                <a:defRPr/>
              </a:pPr>
              <a:t>20/01/2026</a:t>
            </a:fld>
            <a:endParaRPr lang="en-GB"/>
          </a:p>
        </p:txBody>
      </p:sp>
      <p:sp>
        <p:nvSpPr>
          <p:cNvPr id="5" name="Footer Placeholder 4">
            <a:extLst>
              <a:ext uri="{FF2B5EF4-FFF2-40B4-BE49-F238E27FC236}">
                <a16:creationId xmlns:a16="http://schemas.microsoft.com/office/drawing/2014/main" id="{27C40E00-8609-F39E-A152-C9CF683849DA}"/>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3AE804E-5FEF-D6BA-2FC6-4058E6841A81}"/>
              </a:ext>
            </a:extLst>
          </p:cNvPr>
          <p:cNvSpPr>
            <a:spLocks noGrp="1"/>
          </p:cNvSpPr>
          <p:nvPr>
            <p:ph type="sldNum" sz="quarter" idx="12"/>
          </p:nvPr>
        </p:nvSpPr>
        <p:spPr/>
        <p:txBody>
          <a:bodyPr/>
          <a:lstStyle>
            <a:lvl1pPr>
              <a:defRPr/>
            </a:lvl1pPr>
          </a:lstStyle>
          <a:p>
            <a:pPr>
              <a:defRPr/>
            </a:pPr>
            <a:fld id="{858A78BB-B9B3-4BC3-87E5-D13CC1F03885}" type="slidenum">
              <a:rPr lang="en-GB"/>
              <a:pPr>
                <a:defRPr/>
              </a:pPr>
              <a:t>‹#›</a:t>
            </a:fld>
            <a:endParaRPr lang="en-GB"/>
          </a:p>
        </p:txBody>
      </p:sp>
    </p:spTree>
    <p:extLst>
      <p:ext uri="{BB962C8B-B14F-4D97-AF65-F5344CB8AC3E}">
        <p14:creationId xmlns:p14="http://schemas.microsoft.com/office/powerpoint/2010/main" val="22618129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E063E6-C99E-394D-9BA9-0692B98EFED5}"/>
              </a:ext>
            </a:extLst>
          </p:cNvPr>
          <p:cNvSpPr>
            <a:spLocks noGrp="1"/>
          </p:cNvSpPr>
          <p:nvPr>
            <p:ph type="dt" sz="half" idx="10"/>
          </p:nvPr>
        </p:nvSpPr>
        <p:spPr/>
        <p:txBody>
          <a:bodyPr/>
          <a:lstStyle>
            <a:lvl1pPr>
              <a:defRPr/>
            </a:lvl1pPr>
          </a:lstStyle>
          <a:p>
            <a:pPr>
              <a:defRPr/>
            </a:pPr>
            <a:fld id="{AF181829-6E50-4FB7-B5D1-54A10ED3A457}" type="datetimeFigureOut">
              <a:rPr lang="en-GB"/>
              <a:pPr>
                <a:defRPr/>
              </a:pPr>
              <a:t>20/01/2026</a:t>
            </a:fld>
            <a:endParaRPr lang="en-GB"/>
          </a:p>
        </p:txBody>
      </p:sp>
      <p:sp>
        <p:nvSpPr>
          <p:cNvPr id="5" name="Footer Placeholder 4">
            <a:extLst>
              <a:ext uri="{FF2B5EF4-FFF2-40B4-BE49-F238E27FC236}">
                <a16:creationId xmlns:a16="http://schemas.microsoft.com/office/drawing/2014/main" id="{A14D6D05-73B0-8E16-D48D-B8FDC8DF6179}"/>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BAB92F9-7CB3-F2AE-FB44-2EBAC3E51A07}"/>
              </a:ext>
            </a:extLst>
          </p:cNvPr>
          <p:cNvSpPr>
            <a:spLocks noGrp="1"/>
          </p:cNvSpPr>
          <p:nvPr>
            <p:ph type="sldNum" sz="quarter" idx="12"/>
          </p:nvPr>
        </p:nvSpPr>
        <p:spPr/>
        <p:txBody>
          <a:bodyPr/>
          <a:lstStyle>
            <a:lvl1pPr>
              <a:defRPr/>
            </a:lvl1pPr>
          </a:lstStyle>
          <a:p>
            <a:pPr>
              <a:defRPr/>
            </a:pPr>
            <a:fld id="{96A819F4-C19E-4E63-A560-2C7C3A3F5839}" type="slidenum">
              <a:rPr lang="en-GB"/>
              <a:pPr>
                <a:defRPr/>
              </a:pPr>
              <a:t>‹#›</a:t>
            </a:fld>
            <a:endParaRPr lang="en-GB"/>
          </a:p>
        </p:txBody>
      </p:sp>
    </p:spTree>
    <p:extLst>
      <p:ext uri="{BB962C8B-B14F-4D97-AF65-F5344CB8AC3E}">
        <p14:creationId xmlns:p14="http://schemas.microsoft.com/office/powerpoint/2010/main" val="4174774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6ADCB7-B45C-9746-879B-6288C870A1FF}"/>
              </a:ext>
            </a:extLst>
          </p:cNvPr>
          <p:cNvSpPr>
            <a:spLocks noGrp="1"/>
          </p:cNvSpPr>
          <p:nvPr>
            <p:ph type="dt" sz="half" idx="10"/>
          </p:nvPr>
        </p:nvSpPr>
        <p:spPr/>
        <p:txBody>
          <a:bodyPr/>
          <a:lstStyle>
            <a:lvl1pPr>
              <a:defRPr/>
            </a:lvl1pPr>
          </a:lstStyle>
          <a:p>
            <a:pPr>
              <a:defRPr/>
            </a:pPr>
            <a:fld id="{DD21CA74-56DA-440C-BEC0-6A1FB2B3A4A9}" type="datetimeFigureOut">
              <a:rPr lang="en-GB"/>
              <a:pPr>
                <a:defRPr/>
              </a:pPr>
              <a:t>20/01/2026</a:t>
            </a:fld>
            <a:endParaRPr lang="en-GB"/>
          </a:p>
        </p:txBody>
      </p:sp>
      <p:sp>
        <p:nvSpPr>
          <p:cNvPr id="5" name="Footer Placeholder 4">
            <a:extLst>
              <a:ext uri="{FF2B5EF4-FFF2-40B4-BE49-F238E27FC236}">
                <a16:creationId xmlns:a16="http://schemas.microsoft.com/office/drawing/2014/main" id="{023132D2-A2F6-95B4-8ABC-1F0B0BA98BC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C7D7941D-76FC-BF1C-5667-DA0499D56FE2}"/>
              </a:ext>
            </a:extLst>
          </p:cNvPr>
          <p:cNvSpPr>
            <a:spLocks noGrp="1"/>
          </p:cNvSpPr>
          <p:nvPr>
            <p:ph type="sldNum" sz="quarter" idx="12"/>
          </p:nvPr>
        </p:nvSpPr>
        <p:spPr/>
        <p:txBody>
          <a:bodyPr/>
          <a:lstStyle>
            <a:lvl1pPr>
              <a:defRPr/>
            </a:lvl1pPr>
          </a:lstStyle>
          <a:p>
            <a:pPr>
              <a:defRPr/>
            </a:pPr>
            <a:fld id="{59FBBF59-44E4-46F9-B513-5A8D451FA0D1}" type="slidenum">
              <a:rPr lang="en-GB"/>
              <a:pPr>
                <a:defRPr/>
              </a:pPr>
              <a:t>‹#›</a:t>
            </a:fld>
            <a:endParaRPr lang="en-GB"/>
          </a:p>
        </p:txBody>
      </p:sp>
    </p:spTree>
    <p:extLst>
      <p:ext uri="{BB962C8B-B14F-4D97-AF65-F5344CB8AC3E}">
        <p14:creationId xmlns:p14="http://schemas.microsoft.com/office/powerpoint/2010/main" val="3502447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636B4C1-B09F-CC1C-963E-B67533238085}"/>
              </a:ext>
            </a:extLst>
          </p:cNvPr>
          <p:cNvSpPr>
            <a:spLocks noGrp="1"/>
          </p:cNvSpPr>
          <p:nvPr>
            <p:ph type="dt" sz="half" idx="10"/>
          </p:nvPr>
        </p:nvSpPr>
        <p:spPr/>
        <p:txBody>
          <a:bodyPr/>
          <a:lstStyle>
            <a:lvl1pPr>
              <a:defRPr/>
            </a:lvl1pPr>
          </a:lstStyle>
          <a:p>
            <a:pPr>
              <a:defRPr/>
            </a:pPr>
            <a:fld id="{C473DBA5-AD2A-4E3B-9DA4-577D9B5AD791}" type="datetimeFigureOut">
              <a:rPr lang="en-GB"/>
              <a:pPr>
                <a:defRPr/>
              </a:pPr>
              <a:t>20/01/2026</a:t>
            </a:fld>
            <a:endParaRPr lang="en-GB"/>
          </a:p>
        </p:txBody>
      </p:sp>
      <p:sp>
        <p:nvSpPr>
          <p:cNvPr id="6" name="Footer Placeholder 4">
            <a:extLst>
              <a:ext uri="{FF2B5EF4-FFF2-40B4-BE49-F238E27FC236}">
                <a16:creationId xmlns:a16="http://schemas.microsoft.com/office/drawing/2014/main" id="{FB873C2B-7BD3-DF7A-6B7F-D7E67F29840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8B4A27B0-516D-BEBD-AD4D-2933A4CDB8CF}"/>
              </a:ext>
            </a:extLst>
          </p:cNvPr>
          <p:cNvSpPr>
            <a:spLocks noGrp="1"/>
          </p:cNvSpPr>
          <p:nvPr>
            <p:ph type="sldNum" sz="quarter" idx="12"/>
          </p:nvPr>
        </p:nvSpPr>
        <p:spPr/>
        <p:txBody>
          <a:bodyPr/>
          <a:lstStyle>
            <a:lvl1pPr>
              <a:defRPr/>
            </a:lvl1pPr>
          </a:lstStyle>
          <a:p>
            <a:pPr>
              <a:defRPr/>
            </a:pPr>
            <a:fld id="{2D55690F-EECF-427C-AC31-875F93AEEF6E}" type="slidenum">
              <a:rPr lang="en-GB"/>
              <a:pPr>
                <a:defRPr/>
              </a:pPr>
              <a:t>‹#›</a:t>
            </a:fld>
            <a:endParaRPr lang="en-GB"/>
          </a:p>
        </p:txBody>
      </p:sp>
    </p:spTree>
    <p:extLst>
      <p:ext uri="{BB962C8B-B14F-4D97-AF65-F5344CB8AC3E}">
        <p14:creationId xmlns:p14="http://schemas.microsoft.com/office/powerpoint/2010/main" val="15703029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D504B202-BEF6-FEFD-0E6E-F05C08BE0A83}"/>
              </a:ext>
            </a:extLst>
          </p:cNvPr>
          <p:cNvSpPr>
            <a:spLocks noGrp="1"/>
          </p:cNvSpPr>
          <p:nvPr>
            <p:ph type="dt" sz="half" idx="10"/>
          </p:nvPr>
        </p:nvSpPr>
        <p:spPr/>
        <p:txBody>
          <a:bodyPr/>
          <a:lstStyle>
            <a:lvl1pPr>
              <a:defRPr/>
            </a:lvl1pPr>
          </a:lstStyle>
          <a:p>
            <a:pPr>
              <a:defRPr/>
            </a:pPr>
            <a:fld id="{8D8C864E-0F33-45A2-8EB8-6DCAC1D48ACA}" type="datetimeFigureOut">
              <a:rPr lang="en-GB"/>
              <a:pPr>
                <a:defRPr/>
              </a:pPr>
              <a:t>20/01/2026</a:t>
            </a:fld>
            <a:endParaRPr lang="en-GB"/>
          </a:p>
        </p:txBody>
      </p:sp>
      <p:sp>
        <p:nvSpPr>
          <p:cNvPr id="8" name="Footer Placeholder 4">
            <a:extLst>
              <a:ext uri="{FF2B5EF4-FFF2-40B4-BE49-F238E27FC236}">
                <a16:creationId xmlns:a16="http://schemas.microsoft.com/office/drawing/2014/main" id="{A0A7927C-C996-AF9A-086C-E6694182401D}"/>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CAF98962-A8F5-B404-5D34-01F548EAF583}"/>
              </a:ext>
            </a:extLst>
          </p:cNvPr>
          <p:cNvSpPr>
            <a:spLocks noGrp="1"/>
          </p:cNvSpPr>
          <p:nvPr>
            <p:ph type="sldNum" sz="quarter" idx="12"/>
          </p:nvPr>
        </p:nvSpPr>
        <p:spPr/>
        <p:txBody>
          <a:bodyPr/>
          <a:lstStyle>
            <a:lvl1pPr>
              <a:defRPr/>
            </a:lvl1pPr>
          </a:lstStyle>
          <a:p>
            <a:pPr>
              <a:defRPr/>
            </a:pPr>
            <a:fld id="{0CECDEFD-184D-49B9-8240-B1711A836E9C}" type="slidenum">
              <a:rPr lang="en-GB"/>
              <a:pPr>
                <a:defRPr/>
              </a:pPr>
              <a:t>‹#›</a:t>
            </a:fld>
            <a:endParaRPr lang="en-GB"/>
          </a:p>
        </p:txBody>
      </p:sp>
    </p:spTree>
    <p:extLst>
      <p:ext uri="{BB962C8B-B14F-4D97-AF65-F5344CB8AC3E}">
        <p14:creationId xmlns:p14="http://schemas.microsoft.com/office/powerpoint/2010/main" val="480158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77913-1ECD-9A1D-E6F5-BC1B70904B56}"/>
              </a:ext>
            </a:extLst>
          </p:cNvPr>
          <p:cNvSpPr>
            <a:spLocks noGrp="1"/>
          </p:cNvSpPr>
          <p:nvPr>
            <p:ph type="dt" sz="half" idx="10"/>
          </p:nvPr>
        </p:nvSpPr>
        <p:spPr/>
        <p:txBody>
          <a:bodyPr/>
          <a:lstStyle>
            <a:lvl1pPr>
              <a:defRPr/>
            </a:lvl1pPr>
          </a:lstStyle>
          <a:p>
            <a:pPr>
              <a:defRPr/>
            </a:pPr>
            <a:fld id="{CF82183E-86CF-4D12-939A-6903A38FBA7B}" type="datetimeFigureOut">
              <a:rPr lang="en-GB"/>
              <a:pPr>
                <a:defRPr/>
              </a:pPr>
              <a:t>20/01/2026</a:t>
            </a:fld>
            <a:endParaRPr lang="en-GB"/>
          </a:p>
        </p:txBody>
      </p:sp>
      <p:sp>
        <p:nvSpPr>
          <p:cNvPr id="4" name="Footer Placeholder 4">
            <a:extLst>
              <a:ext uri="{FF2B5EF4-FFF2-40B4-BE49-F238E27FC236}">
                <a16:creationId xmlns:a16="http://schemas.microsoft.com/office/drawing/2014/main" id="{1CE85AF1-E534-FB5E-B946-7394D36AEB0A}"/>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97D5D0D-4FC7-8D58-7A40-608B1A4559F1}"/>
              </a:ext>
            </a:extLst>
          </p:cNvPr>
          <p:cNvSpPr>
            <a:spLocks noGrp="1"/>
          </p:cNvSpPr>
          <p:nvPr>
            <p:ph type="sldNum" sz="quarter" idx="12"/>
          </p:nvPr>
        </p:nvSpPr>
        <p:spPr/>
        <p:txBody>
          <a:bodyPr/>
          <a:lstStyle>
            <a:lvl1pPr>
              <a:defRPr/>
            </a:lvl1pPr>
          </a:lstStyle>
          <a:p>
            <a:pPr>
              <a:defRPr/>
            </a:pPr>
            <a:fld id="{C781FCB2-E696-4068-A309-29C15FA94B3D}" type="slidenum">
              <a:rPr lang="en-GB"/>
              <a:pPr>
                <a:defRPr/>
              </a:pPr>
              <a:t>‹#›</a:t>
            </a:fld>
            <a:endParaRPr lang="en-GB"/>
          </a:p>
        </p:txBody>
      </p:sp>
    </p:spTree>
    <p:extLst>
      <p:ext uri="{BB962C8B-B14F-4D97-AF65-F5344CB8AC3E}">
        <p14:creationId xmlns:p14="http://schemas.microsoft.com/office/powerpoint/2010/main" val="2820664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6177D87-A982-ED7A-B0F9-5085E37A84FE}"/>
              </a:ext>
            </a:extLst>
          </p:cNvPr>
          <p:cNvSpPr>
            <a:spLocks noGrp="1"/>
          </p:cNvSpPr>
          <p:nvPr>
            <p:ph type="dt" sz="half" idx="10"/>
          </p:nvPr>
        </p:nvSpPr>
        <p:spPr/>
        <p:txBody>
          <a:bodyPr/>
          <a:lstStyle>
            <a:lvl1pPr>
              <a:defRPr/>
            </a:lvl1pPr>
          </a:lstStyle>
          <a:p>
            <a:pPr>
              <a:defRPr/>
            </a:pPr>
            <a:fld id="{D86C40C2-8D16-4A59-BFF2-A5AC99FA4594}" type="datetimeFigureOut">
              <a:rPr lang="en-GB"/>
              <a:pPr>
                <a:defRPr/>
              </a:pPr>
              <a:t>20/01/2026</a:t>
            </a:fld>
            <a:endParaRPr lang="en-GB"/>
          </a:p>
        </p:txBody>
      </p:sp>
      <p:sp>
        <p:nvSpPr>
          <p:cNvPr id="3" name="Footer Placeholder 4">
            <a:extLst>
              <a:ext uri="{FF2B5EF4-FFF2-40B4-BE49-F238E27FC236}">
                <a16:creationId xmlns:a16="http://schemas.microsoft.com/office/drawing/2014/main" id="{EA337B11-2E46-6770-92F5-BF4D3F3C6B28}"/>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60EDD742-8BB7-4034-464C-0D5C6327A5A4}"/>
              </a:ext>
            </a:extLst>
          </p:cNvPr>
          <p:cNvSpPr>
            <a:spLocks noGrp="1"/>
          </p:cNvSpPr>
          <p:nvPr>
            <p:ph type="sldNum" sz="quarter" idx="12"/>
          </p:nvPr>
        </p:nvSpPr>
        <p:spPr/>
        <p:txBody>
          <a:bodyPr/>
          <a:lstStyle>
            <a:lvl1pPr>
              <a:defRPr/>
            </a:lvl1pPr>
          </a:lstStyle>
          <a:p>
            <a:pPr>
              <a:defRPr/>
            </a:pPr>
            <a:fld id="{A5414ADB-3FBA-4B89-B173-8D208B54D339}" type="slidenum">
              <a:rPr lang="en-GB"/>
              <a:pPr>
                <a:defRPr/>
              </a:pPr>
              <a:t>‹#›</a:t>
            </a:fld>
            <a:endParaRPr lang="en-GB"/>
          </a:p>
        </p:txBody>
      </p:sp>
    </p:spTree>
    <p:extLst>
      <p:ext uri="{BB962C8B-B14F-4D97-AF65-F5344CB8AC3E}">
        <p14:creationId xmlns:p14="http://schemas.microsoft.com/office/powerpoint/2010/main" val="286550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BD90A7B4-E875-396C-B1B9-CDDA843BBEA5}"/>
              </a:ext>
            </a:extLst>
          </p:cNvPr>
          <p:cNvSpPr>
            <a:spLocks noGrp="1"/>
          </p:cNvSpPr>
          <p:nvPr>
            <p:ph type="dt" sz="half" idx="10"/>
          </p:nvPr>
        </p:nvSpPr>
        <p:spPr/>
        <p:txBody>
          <a:bodyPr/>
          <a:lstStyle>
            <a:lvl1pPr>
              <a:defRPr/>
            </a:lvl1pPr>
          </a:lstStyle>
          <a:p>
            <a:pPr>
              <a:defRPr/>
            </a:pPr>
            <a:fld id="{560D90B0-D37B-4200-BBC5-A5CB99F53858}" type="datetimeFigureOut">
              <a:rPr lang="en-GB"/>
              <a:pPr>
                <a:defRPr/>
              </a:pPr>
              <a:t>20/01/2026</a:t>
            </a:fld>
            <a:endParaRPr lang="en-GB"/>
          </a:p>
        </p:txBody>
      </p:sp>
      <p:sp>
        <p:nvSpPr>
          <p:cNvPr id="6" name="Footer Placeholder 4">
            <a:extLst>
              <a:ext uri="{FF2B5EF4-FFF2-40B4-BE49-F238E27FC236}">
                <a16:creationId xmlns:a16="http://schemas.microsoft.com/office/drawing/2014/main" id="{1811278B-1A98-3716-9B26-69861BC4302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1FA8C28E-3809-875E-09CA-9D933CADFFBA}"/>
              </a:ext>
            </a:extLst>
          </p:cNvPr>
          <p:cNvSpPr>
            <a:spLocks noGrp="1"/>
          </p:cNvSpPr>
          <p:nvPr>
            <p:ph type="sldNum" sz="quarter" idx="12"/>
          </p:nvPr>
        </p:nvSpPr>
        <p:spPr/>
        <p:txBody>
          <a:bodyPr/>
          <a:lstStyle>
            <a:lvl1pPr>
              <a:defRPr/>
            </a:lvl1pPr>
          </a:lstStyle>
          <a:p>
            <a:pPr>
              <a:defRPr/>
            </a:pPr>
            <a:fld id="{0500C794-327D-4DE1-AA3A-026BFC9116C0}" type="slidenum">
              <a:rPr lang="en-GB"/>
              <a:pPr>
                <a:defRPr/>
              </a:pPr>
              <a:t>‹#›</a:t>
            </a:fld>
            <a:endParaRPr lang="en-GB"/>
          </a:p>
        </p:txBody>
      </p:sp>
    </p:spTree>
    <p:extLst>
      <p:ext uri="{BB962C8B-B14F-4D97-AF65-F5344CB8AC3E}">
        <p14:creationId xmlns:p14="http://schemas.microsoft.com/office/powerpoint/2010/main" val="10446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F020F530-7BAA-CBEB-EA46-33973E09FD9F}"/>
              </a:ext>
            </a:extLst>
          </p:cNvPr>
          <p:cNvSpPr>
            <a:spLocks noGrp="1"/>
          </p:cNvSpPr>
          <p:nvPr>
            <p:ph type="dt" sz="half" idx="10"/>
          </p:nvPr>
        </p:nvSpPr>
        <p:spPr/>
        <p:txBody>
          <a:bodyPr/>
          <a:lstStyle>
            <a:lvl1pPr>
              <a:defRPr/>
            </a:lvl1pPr>
          </a:lstStyle>
          <a:p>
            <a:pPr>
              <a:defRPr/>
            </a:pPr>
            <a:fld id="{FE77CA85-7198-4B3A-8455-87CBF8CC0896}" type="datetimeFigureOut">
              <a:rPr lang="en-GB"/>
              <a:pPr>
                <a:defRPr/>
              </a:pPr>
              <a:t>20/01/2026</a:t>
            </a:fld>
            <a:endParaRPr lang="en-GB"/>
          </a:p>
        </p:txBody>
      </p:sp>
      <p:sp>
        <p:nvSpPr>
          <p:cNvPr id="6" name="Footer Placeholder 4">
            <a:extLst>
              <a:ext uri="{FF2B5EF4-FFF2-40B4-BE49-F238E27FC236}">
                <a16:creationId xmlns:a16="http://schemas.microsoft.com/office/drawing/2014/main" id="{9580B278-A9C7-2B53-8D80-7DA3B1440297}"/>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001D37B-A698-9CA9-8DD9-291301897BAD}"/>
              </a:ext>
            </a:extLst>
          </p:cNvPr>
          <p:cNvSpPr>
            <a:spLocks noGrp="1"/>
          </p:cNvSpPr>
          <p:nvPr>
            <p:ph type="sldNum" sz="quarter" idx="12"/>
          </p:nvPr>
        </p:nvSpPr>
        <p:spPr/>
        <p:txBody>
          <a:bodyPr/>
          <a:lstStyle>
            <a:lvl1pPr>
              <a:defRPr/>
            </a:lvl1pPr>
          </a:lstStyle>
          <a:p>
            <a:pPr>
              <a:defRPr/>
            </a:pPr>
            <a:fld id="{5E1430DD-B8E1-4653-A3BC-7EAF99677860}" type="slidenum">
              <a:rPr lang="en-GB"/>
              <a:pPr>
                <a:defRPr/>
              </a:pPr>
              <a:t>‹#›</a:t>
            </a:fld>
            <a:endParaRPr lang="en-GB"/>
          </a:p>
        </p:txBody>
      </p:sp>
    </p:spTree>
    <p:extLst>
      <p:ext uri="{BB962C8B-B14F-4D97-AF65-F5344CB8AC3E}">
        <p14:creationId xmlns:p14="http://schemas.microsoft.com/office/powerpoint/2010/main" val="900957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6FCAAC-9DBA-4328-D139-1AC4315D2643}"/>
              </a:ext>
            </a:extLst>
          </p:cNvPr>
          <p:cNvSpPr>
            <a:spLocks noGrp="1"/>
          </p:cNvSpPr>
          <p:nvPr>
            <p:ph type="dt" sz="half" idx="10"/>
          </p:nvPr>
        </p:nvSpPr>
        <p:spPr/>
        <p:txBody>
          <a:bodyPr/>
          <a:lstStyle>
            <a:lvl1pPr>
              <a:defRPr/>
            </a:lvl1pPr>
          </a:lstStyle>
          <a:p>
            <a:pPr>
              <a:defRPr/>
            </a:pPr>
            <a:fld id="{20DC85FD-233C-49C6-9E52-0E056A8DBD87}" type="datetimeFigureOut">
              <a:rPr lang="en-GB"/>
              <a:pPr>
                <a:defRPr/>
              </a:pPr>
              <a:t>20/01/2026</a:t>
            </a:fld>
            <a:endParaRPr lang="en-GB"/>
          </a:p>
        </p:txBody>
      </p:sp>
      <p:sp>
        <p:nvSpPr>
          <p:cNvPr id="5" name="Footer Placeholder 4">
            <a:extLst>
              <a:ext uri="{FF2B5EF4-FFF2-40B4-BE49-F238E27FC236}">
                <a16:creationId xmlns:a16="http://schemas.microsoft.com/office/drawing/2014/main" id="{5B1711C2-22EB-4D8A-624E-E2268DFCE638}"/>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7BAF3D8-61C4-CD72-E638-7621205FDCF7}"/>
              </a:ext>
            </a:extLst>
          </p:cNvPr>
          <p:cNvSpPr>
            <a:spLocks noGrp="1"/>
          </p:cNvSpPr>
          <p:nvPr>
            <p:ph type="sldNum" sz="quarter" idx="12"/>
          </p:nvPr>
        </p:nvSpPr>
        <p:spPr/>
        <p:txBody>
          <a:bodyPr/>
          <a:lstStyle>
            <a:lvl1pPr>
              <a:defRPr/>
            </a:lvl1pPr>
          </a:lstStyle>
          <a:p>
            <a:pPr>
              <a:defRPr/>
            </a:pPr>
            <a:fld id="{49FF60A1-CACE-46EA-9F19-755B3B2CC3D2}" type="slidenum">
              <a:rPr lang="en-GB"/>
              <a:pPr>
                <a:defRPr/>
              </a:pPr>
              <a:t>‹#›</a:t>
            </a:fld>
            <a:endParaRPr lang="en-GB"/>
          </a:p>
        </p:txBody>
      </p:sp>
    </p:spTree>
    <p:extLst>
      <p:ext uri="{BB962C8B-B14F-4D97-AF65-F5344CB8AC3E}">
        <p14:creationId xmlns:p14="http://schemas.microsoft.com/office/powerpoint/2010/main" val="343803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56A7B0-849A-AE97-EE86-F91CB22A8A4F}"/>
              </a:ext>
            </a:extLst>
          </p:cNvPr>
          <p:cNvSpPr>
            <a:spLocks noGrp="1"/>
          </p:cNvSpPr>
          <p:nvPr>
            <p:ph type="dt" sz="half" idx="10"/>
          </p:nvPr>
        </p:nvSpPr>
        <p:spPr/>
        <p:txBody>
          <a:bodyPr/>
          <a:lstStyle>
            <a:lvl1pPr>
              <a:defRPr/>
            </a:lvl1pPr>
          </a:lstStyle>
          <a:p>
            <a:pPr>
              <a:defRPr/>
            </a:pPr>
            <a:fld id="{EC55F499-8586-42F0-9FEB-D9BD495A1E85}" type="datetimeFigureOut">
              <a:rPr lang="en-GB"/>
              <a:pPr>
                <a:defRPr/>
              </a:pPr>
              <a:t>20/01/2026</a:t>
            </a:fld>
            <a:endParaRPr lang="en-GB"/>
          </a:p>
        </p:txBody>
      </p:sp>
      <p:sp>
        <p:nvSpPr>
          <p:cNvPr id="5" name="Footer Placeholder 4">
            <a:extLst>
              <a:ext uri="{FF2B5EF4-FFF2-40B4-BE49-F238E27FC236}">
                <a16:creationId xmlns:a16="http://schemas.microsoft.com/office/drawing/2014/main" id="{1111F16B-3A66-E302-99A2-05F62722D273}"/>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B88ECFB-F67D-C614-A017-380F523A4E6B}"/>
              </a:ext>
            </a:extLst>
          </p:cNvPr>
          <p:cNvSpPr>
            <a:spLocks noGrp="1"/>
          </p:cNvSpPr>
          <p:nvPr>
            <p:ph type="sldNum" sz="quarter" idx="12"/>
          </p:nvPr>
        </p:nvSpPr>
        <p:spPr/>
        <p:txBody>
          <a:bodyPr/>
          <a:lstStyle>
            <a:lvl1pPr>
              <a:defRPr/>
            </a:lvl1pPr>
          </a:lstStyle>
          <a:p>
            <a:pPr>
              <a:defRPr/>
            </a:pPr>
            <a:fld id="{B4B6E8AB-CFA5-47DA-9490-3B7F2AAB39D7}" type="slidenum">
              <a:rPr lang="en-GB"/>
              <a:pPr>
                <a:defRPr/>
              </a:pPr>
              <a:t>‹#›</a:t>
            </a:fld>
            <a:endParaRPr lang="en-GB"/>
          </a:p>
        </p:txBody>
      </p:sp>
    </p:spTree>
    <p:extLst>
      <p:ext uri="{BB962C8B-B14F-4D97-AF65-F5344CB8AC3E}">
        <p14:creationId xmlns:p14="http://schemas.microsoft.com/office/powerpoint/2010/main" val="96406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F10FE60-D4D7-8C8C-A726-1FAB9B5E6DAD}"/>
              </a:ext>
            </a:extLst>
          </p:cNvPr>
          <p:cNvSpPr>
            <a:spLocks noGrp="1" noChangeArrowheads="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DA1A9D72-F039-5502-8FC2-679CC9D53217}"/>
              </a:ext>
            </a:extLst>
          </p:cNvPr>
          <p:cNvSpPr>
            <a:spLocks noGrp="1" noChangeArrowheads="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1A3986A-FDE8-7984-CB62-57C04CF75A8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82000"/>
                  </a:schemeClr>
                </a:solidFill>
                <a:latin typeface="+mn-lt"/>
              </a:defRPr>
            </a:lvl1pPr>
          </a:lstStyle>
          <a:p>
            <a:pPr>
              <a:defRPr/>
            </a:pPr>
            <a:fld id="{5142B7C9-911E-481B-8BC4-8657193C636F}" type="datetimeFigureOut">
              <a:rPr lang="en-GB"/>
              <a:pPr>
                <a:defRPr/>
              </a:pPr>
              <a:t>20/01/2026</a:t>
            </a:fld>
            <a:endParaRPr lang="en-GB"/>
          </a:p>
        </p:txBody>
      </p:sp>
      <p:sp>
        <p:nvSpPr>
          <p:cNvPr id="5" name="Footer Placeholder 4">
            <a:extLst>
              <a:ext uri="{FF2B5EF4-FFF2-40B4-BE49-F238E27FC236}">
                <a16:creationId xmlns:a16="http://schemas.microsoft.com/office/drawing/2014/main" id="{656D9ED0-DBD6-A097-223E-F07EAB9597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82000"/>
                  </a:schemeClr>
                </a:solidFill>
                <a:latin typeface="+mn-lt"/>
              </a:defRPr>
            </a:lvl1pPr>
          </a:lstStyle>
          <a:p>
            <a:pPr>
              <a:defRPr/>
            </a:pPr>
            <a:endParaRPr lang="en-GB"/>
          </a:p>
        </p:txBody>
      </p:sp>
      <p:sp>
        <p:nvSpPr>
          <p:cNvPr id="6" name="Slide Number Placeholder 5">
            <a:extLst>
              <a:ext uri="{FF2B5EF4-FFF2-40B4-BE49-F238E27FC236}">
                <a16:creationId xmlns:a16="http://schemas.microsoft.com/office/drawing/2014/main" id="{123A960E-2CAF-B01D-EDB4-06E25F6817E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82000"/>
                  </a:schemeClr>
                </a:solidFill>
                <a:latin typeface="+mn-lt"/>
              </a:defRPr>
            </a:lvl1pPr>
          </a:lstStyle>
          <a:p>
            <a:pPr>
              <a:defRPr/>
            </a:pPr>
            <a:fld id="{D1C4B1AB-A5BA-4E48-8AB4-CC88C9C01B96}"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Aptos Display" panose="020B0004020202020204" pitchFamily="34" charset="0"/>
        </a:defRPr>
      </a:lvl2pPr>
      <a:lvl3pPr algn="l" rtl="0" eaLnBrk="0" fontAlgn="base" hangingPunct="0">
        <a:lnSpc>
          <a:spcPct val="90000"/>
        </a:lnSpc>
        <a:spcBef>
          <a:spcPct val="0"/>
        </a:spcBef>
        <a:spcAft>
          <a:spcPct val="0"/>
        </a:spcAft>
        <a:defRPr sz="4400">
          <a:solidFill>
            <a:schemeClr val="tx1"/>
          </a:solidFill>
          <a:latin typeface="Aptos Display" panose="020B0004020202020204" pitchFamily="34" charset="0"/>
        </a:defRPr>
      </a:lvl3pPr>
      <a:lvl4pPr algn="l" rtl="0" eaLnBrk="0" fontAlgn="base" hangingPunct="0">
        <a:lnSpc>
          <a:spcPct val="90000"/>
        </a:lnSpc>
        <a:spcBef>
          <a:spcPct val="0"/>
        </a:spcBef>
        <a:spcAft>
          <a:spcPct val="0"/>
        </a:spcAft>
        <a:defRPr sz="4400">
          <a:solidFill>
            <a:schemeClr val="tx1"/>
          </a:solidFill>
          <a:latin typeface="Aptos Display" panose="020B0004020202020204" pitchFamily="34" charset="0"/>
        </a:defRPr>
      </a:lvl4pPr>
      <a:lvl5pPr algn="l" rtl="0" eaLnBrk="0" fontAlgn="base" hangingPunct="0">
        <a:lnSpc>
          <a:spcPct val="90000"/>
        </a:lnSpc>
        <a:spcBef>
          <a:spcPct val="0"/>
        </a:spcBef>
        <a:spcAft>
          <a:spcPct val="0"/>
        </a:spcAft>
        <a:defRPr sz="4400">
          <a:solidFill>
            <a:schemeClr val="tx1"/>
          </a:solidFill>
          <a:latin typeface="Aptos Display" panose="020B0004020202020204" pitchFamily="34" charset="0"/>
        </a:defRPr>
      </a:lvl5pPr>
      <a:lvl6pPr marL="457200" algn="l" rtl="0" fontAlgn="base">
        <a:lnSpc>
          <a:spcPct val="90000"/>
        </a:lnSpc>
        <a:spcBef>
          <a:spcPct val="0"/>
        </a:spcBef>
        <a:spcAft>
          <a:spcPct val="0"/>
        </a:spcAft>
        <a:defRPr sz="4400">
          <a:solidFill>
            <a:schemeClr val="tx1"/>
          </a:solidFill>
          <a:latin typeface="Aptos Display" panose="020B0004020202020204" pitchFamily="34" charset="0"/>
        </a:defRPr>
      </a:lvl6pPr>
      <a:lvl7pPr marL="914400" algn="l" rtl="0" fontAlgn="base">
        <a:lnSpc>
          <a:spcPct val="90000"/>
        </a:lnSpc>
        <a:spcBef>
          <a:spcPct val="0"/>
        </a:spcBef>
        <a:spcAft>
          <a:spcPct val="0"/>
        </a:spcAft>
        <a:defRPr sz="4400">
          <a:solidFill>
            <a:schemeClr val="tx1"/>
          </a:solidFill>
          <a:latin typeface="Aptos Display" panose="020B0004020202020204" pitchFamily="34" charset="0"/>
        </a:defRPr>
      </a:lvl7pPr>
      <a:lvl8pPr marL="1371600" algn="l" rtl="0" fontAlgn="base">
        <a:lnSpc>
          <a:spcPct val="90000"/>
        </a:lnSpc>
        <a:spcBef>
          <a:spcPct val="0"/>
        </a:spcBef>
        <a:spcAft>
          <a:spcPct val="0"/>
        </a:spcAft>
        <a:defRPr sz="4400">
          <a:solidFill>
            <a:schemeClr val="tx1"/>
          </a:solidFill>
          <a:latin typeface="Aptos Display" panose="020B0004020202020204" pitchFamily="34" charset="0"/>
        </a:defRPr>
      </a:lvl8pPr>
      <a:lvl9pPr marL="1828800" algn="l" rtl="0" fontAlgn="base">
        <a:lnSpc>
          <a:spcPct val="90000"/>
        </a:lnSpc>
        <a:spcBef>
          <a:spcPct val="0"/>
        </a:spcBef>
        <a:spcAft>
          <a:spcPct val="0"/>
        </a:spcAft>
        <a:defRPr sz="4400">
          <a:solidFill>
            <a:schemeClr val="tx1"/>
          </a:solidFill>
          <a:latin typeface="Aptos Display" panose="020B000402020202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4.png"/><Relationship Id="rId7"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34C82106-3B17-30F6-258F-10AAA6093ECF}"/>
              </a:ext>
            </a:extLst>
          </p:cNvPr>
          <p:cNvSpPr>
            <a:spLocks noGrp="1" noChangeArrowheads="1"/>
          </p:cNvSpPr>
          <p:nvPr>
            <p:ph type="ctrTitle"/>
          </p:nvPr>
        </p:nvSpPr>
        <p:spPr>
          <a:xfrm>
            <a:off x="1681955" y="1356797"/>
            <a:ext cx="8767763" cy="863599"/>
          </a:xfrm>
        </p:spPr>
        <p:txBody>
          <a:bodyPr/>
          <a:lstStyle/>
          <a:p>
            <a:pPr eaLnBrk="1" hangingPunct="1"/>
            <a:r>
              <a:rPr lang="en-GB" altLang="en-US" dirty="0"/>
              <a:t>Battery storage for </a:t>
            </a:r>
            <a:br>
              <a:rPr lang="en-GB" altLang="en-US" dirty="0"/>
            </a:br>
            <a:r>
              <a:rPr lang="en-GB" altLang="en-US" dirty="0"/>
              <a:t>the Energy Grid</a:t>
            </a:r>
          </a:p>
        </p:txBody>
      </p:sp>
      <p:sp>
        <p:nvSpPr>
          <p:cNvPr id="3075" name="Subtitle 2">
            <a:extLst>
              <a:ext uri="{FF2B5EF4-FFF2-40B4-BE49-F238E27FC236}">
                <a16:creationId xmlns:a16="http://schemas.microsoft.com/office/drawing/2014/main" id="{D683AE17-64CA-F121-F9DA-8233FA405711}"/>
              </a:ext>
            </a:extLst>
          </p:cNvPr>
          <p:cNvSpPr>
            <a:spLocks noGrp="1" noChangeArrowheads="1"/>
          </p:cNvSpPr>
          <p:nvPr>
            <p:ph type="subTitle" idx="1"/>
          </p:nvPr>
        </p:nvSpPr>
        <p:spPr>
          <a:xfrm>
            <a:off x="1493836" y="5032931"/>
            <a:ext cx="9144000" cy="384175"/>
          </a:xfrm>
        </p:spPr>
        <p:txBody>
          <a:bodyPr/>
          <a:lstStyle/>
          <a:p>
            <a:pPr eaLnBrk="1" hangingPunct="1"/>
            <a:r>
              <a:rPr lang="en-GB" altLang="en-US" dirty="0"/>
              <a:t>Melinda Hill</a:t>
            </a:r>
          </a:p>
          <a:p>
            <a:pPr eaLnBrk="1" hangingPunct="1"/>
            <a:r>
              <a:rPr lang="en-GB" altLang="en-US" dirty="0"/>
              <a:t>2116602</a:t>
            </a:r>
          </a:p>
        </p:txBody>
      </p:sp>
      <p:pic>
        <p:nvPicPr>
          <p:cNvPr id="3076" name="Picture 3">
            <a:extLst>
              <a:ext uri="{FF2B5EF4-FFF2-40B4-BE49-F238E27FC236}">
                <a16:creationId xmlns:a16="http://schemas.microsoft.com/office/drawing/2014/main" id="{61F58D67-90D6-EC20-2CD0-4068452FED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557213"/>
            <a:ext cx="1412875" cy="56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7" name="Picture 8">
            <a:extLst>
              <a:ext uri="{FF2B5EF4-FFF2-40B4-BE49-F238E27FC236}">
                <a16:creationId xmlns:a16="http://schemas.microsoft.com/office/drawing/2014/main" id="{B57F50A3-454C-8E83-BD17-3876A7A7AE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02250" y="2578100"/>
            <a:ext cx="1527175" cy="229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8" name="TextBox 9">
            <a:extLst>
              <a:ext uri="{FF2B5EF4-FFF2-40B4-BE49-F238E27FC236}">
                <a16:creationId xmlns:a16="http://schemas.microsoft.com/office/drawing/2014/main" id="{3A572CE7-B8AA-0FAF-ABF1-A22E1A69CCCD}"/>
              </a:ext>
            </a:extLst>
          </p:cNvPr>
          <p:cNvSpPr txBox="1">
            <a:spLocks noChangeArrowheads="1"/>
          </p:cNvSpPr>
          <p:nvPr/>
        </p:nvSpPr>
        <p:spPr bwMode="auto">
          <a:xfrm>
            <a:off x="9575800" y="5691188"/>
            <a:ext cx="187960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r>
              <a:rPr lang="en-GB" altLang="en-US" dirty="0"/>
              <a:t>ChatGPT (2026)</a:t>
            </a:r>
          </a:p>
        </p:txBody>
      </p:sp>
      <p:sp>
        <p:nvSpPr>
          <p:cNvPr id="3" name="TextBox 2">
            <a:extLst>
              <a:ext uri="{FF2B5EF4-FFF2-40B4-BE49-F238E27FC236}">
                <a16:creationId xmlns:a16="http://schemas.microsoft.com/office/drawing/2014/main" id="{5850379D-C81A-E368-DCDD-0DCD064C2461}"/>
              </a:ext>
            </a:extLst>
          </p:cNvPr>
          <p:cNvSpPr txBox="1"/>
          <p:nvPr/>
        </p:nvSpPr>
        <p:spPr>
          <a:xfrm>
            <a:off x="4353718" y="2183884"/>
            <a:ext cx="6096000" cy="369332"/>
          </a:xfrm>
          <a:prstGeom prst="rect">
            <a:avLst/>
          </a:prstGeom>
          <a:noFill/>
        </p:spPr>
        <p:txBody>
          <a:bodyPr wrap="square">
            <a:spAutoFit/>
          </a:bodyPr>
          <a:lstStyle/>
          <a:p>
            <a:r>
              <a:rPr lang="en-GB" altLang="en-US" sz="1800" dirty="0"/>
              <a:t>Low Carbon Technology ACNA5003</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670B444B-E7E2-FA3F-D209-36A6FD55FF16}"/>
              </a:ext>
            </a:extLst>
          </p:cNvPr>
          <p:cNvSpPr>
            <a:spLocks noGrp="1" noChangeArrowheads="1"/>
          </p:cNvSpPr>
          <p:nvPr>
            <p:ph type="title"/>
          </p:nvPr>
        </p:nvSpPr>
        <p:spPr>
          <a:xfrm>
            <a:off x="838200" y="120368"/>
            <a:ext cx="10515600" cy="1325563"/>
          </a:xfrm>
        </p:spPr>
        <p:txBody>
          <a:bodyPr/>
          <a:lstStyle/>
          <a:p>
            <a:pPr algn="ctr" eaLnBrk="1" hangingPunct="1"/>
            <a:r>
              <a:rPr lang="en-GB" altLang="en-US" dirty="0"/>
              <a:t>Background</a:t>
            </a:r>
          </a:p>
        </p:txBody>
      </p:sp>
      <p:pic>
        <p:nvPicPr>
          <p:cNvPr id="4099" name="Picture 7">
            <a:extLst>
              <a:ext uri="{FF2B5EF4-FFF2-40B4-BE49-F238E27FC236}">
                <a16:creationId xmlns:a16="http://schemas.microsoft.com/office/drawing/2014/main" id="{23E77C15-5C62-9138-245C-4DF31C5FC1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151" y="1066801"/>
            <a:ext cx="11851697" cy="487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0" name="TextBox 8">
            <a:extLst>
              <a:ext uri="{FF2B5EF4-FFF2-40B4-BE49-F238E27FC236}">
                <a16:creationId xmlns:a16="http://schemas.microsoft.com/office/drawing/2014/main" id="{D8A2A33A-2A07-3BD2-50B6-6D1E11EA3ACA}"/>
              </a:ext>
            </a:extLst>
          </p:cNvPr>
          <p:cNvSpPr txBox="1">
            <a:spLocks noChangeArrowheads="1"/>
          </p:cNvSpPr>
          <p:nvPr/>
        </p:nvSpPr>
        <p:spPr bwMode="auto">
          <a:xfrm>
            <a:off x="9966325" y="6197600"/>
            <a:ext cx="339090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ptos" panose="020B0004020202020204" pitchFamily="34" charset="0"/>
              </a:defRPr>
            </a:lvl1pPr>
            <a:lvl2pPr marL="742950" indent="-285750">
              <a:defRPr>
                <a:solidFill>
                  <a:schemeClr val="tx1"/>
                </a:solidFill>
                <a:latin typeface="Aptos" panose="020B0004020202020204" pitchFamily="34" charset="0"/>
              </a:defRPr>
            </a:lvl2pPr>
            <a:lvl3pPr marL="1143000" indent="-228600">
              <a:defRPr>
                <a:solidFill>
                  <a:schemeClr val="tx1"/>
                </a:solidFill>
                <a:latin typeface="Aptos" panose="020B0004020202020204" pitchFamily="34" charset="0"/>
              </a:defRPr>
            </a:lvl3pPr>
            <a:lvl4pPr marL="1600200" indent="-228600">
              <a:defRPr>
                <a:solidFill>
                  <a:schemeClr val="tx1"/>
                </a:solidFill>
                <a:latin typeface="Aptos" panose="020B0004020202020204" pitchFamily="34" charset="0"/>
              </a:defRPr>
            </a:lvl4pPr>
            <a:lvl5pPr marL="2057400" indent="-228600">
              <a:defRPr>
                <a:solidFill>
                  <a:schemeClr val="tx1"/>
                </a:solidFill>
                <a:latin typeface="Aptos" panose="020B0004020202020204" pitchFamily="34" charset="0"/>
              </a:defRPr>
            </a:lvl5pPr>
            <a:lvl6pPr marL="2514600" indent="-228600" eaLnBrk="0" fontAlgn="base" hangingPunct="0">
              <a:spcBef>
                <a:spcPct val="0"/>
              </a:spcBef>
              <a:spcAft>
                <a:spcPct val="0"/>
              </a:spcAft>
              <a:defRPr>
                <a:solidFill>
                  <a:schemeClr val="tx1"/>
                </a:solidFill>
                <a:latin typeface="Aptos" panose="020B0004020202020204" pitchFamily="34" charset="0"/>
              </a:defRPr>
            </a:lvl6pPr>
            <a:lvl7pPr marL="2971800" indent="-228600" eaLnBrk="0" fontAlgn="base" hangingPunct="0">
              <a:spcBef>
                <a:spcPct val="0"/>
              </a:spcBef>
              <a:spcAft>
                <a:spcPct val="0"/>
              </a:spcAft>
              <a:defRPr>
                <a:solidFill>
                  <a:schemeClr val="tx1"/>
                </a:solidFill>
                <a:latin typeface="Aptos" panose="020B0004020202020204" pitchFamily="34" charset="0"/>
              </a:defRPr>
            </a:lvl7pPr>
            <a:lvl8pPr marL="3429000" indent="-228600" eaLnBrk="0" fontAlgn="base" hangingPunct="0">
              <a:spcBef>
                <a:spcPct val="0"/>
              </a:spcBef>
              <a:spcAft>
                <a:spcPct val="0"/>
              </a:spcAft>
              <a:defRPr>
                <a:solidFill>
                  <a:schemeClr val="tx1"/>
                </a:solidFill>
                <a:latin typeface="Aptos" panose="020B0004020202020204" pitchFamily="34" charset="0"/>
              </a:defRPr>
            </a:lvl8pPr>
            <a:lvl9pPr marL="3886200" indent="-228600" eaLnBrk="0" fontAlgn="base" hangingPunct="0">
              <a:spcBef>
                <a:spcPct val="0"/>
              </a:spcBef>
              <a:spcAft>
                <a:spcPct val="0"/>
              </a:spcAft>
              <a:defRPr>
                <a:solidFill>
                  <a:schemeClr val="tx1"/>
                </a:solidFill>
                <a:latin typeface="Aptos" panose="020B0004020202020204" pitchFamily="34" charset="0"/>
              </a:defRPr>
            </a:lvl9pPr>
          </a:lstStyle>
          <a:p>
            <a:r>
              <a:rPr lang="en-GB" altLang="en-US" dirty="0"/>
              <a:t>CCC (2025)</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F8357-1EF3-B504-F25B-E100622B0017}"/>
              </a:ext>
            </a:extLst>
          </p:cNvPr>
          <p:cNvSpPr>
            <a:spLocks noGrp="1"/>
          </p:cNvSpPr>
          <p:nvPr>
            <p:ph type="title"/>
          </p:nvPr>
        </p:nvSpPr>
        <p:spPr>
          <a:xfrm>
            <a:off x="714374" y="165100"/>
            <a:ext cx="11115675" cy="1616075"/>
          </a:xfrm>
        </p:spPr>
        <p:txBody>
          <a:bodyPr/>
          <a:lstStyle/>
          <a:p>
            <a:pPr algn="ctr"/>
            <a:r>
              <a:rPr lang="en-GB" sz="4000" dirty="0"/>
              <a:t>Differing storage technologies – for different problems</a:t>
            </a:r>
          </a:p>
        </p:txBody>
      </p:sp>
      <p:sp>
        <p:nvSpPr>
          <p:cNvPr id="6" name="TextBox 5">
            <a:extLst>
              <a:ext uri="{FF2B5EF4-FFF2-40B4-BE49-F238E27FC236}">
                <a16:creationId xmlns:a16="http://schemas.microsoft.com/office/drawing/2014/main" id="{64467D5C-53E1-927E-9B22-6D014479D974}"/>
              </a:ext>
            </a:extLst>
          </p:cNvPr>
          <p:cNvSpPr txBox="1"/>
          <p:nvPr/>
        </p:nvSpPr>
        <p:spPr>
          <a:xfrm>
            <a:off x="9020100" y="5443342"/>
            <a:ext cx="2667000" cy="923330"/>
          </a:xfrm>
          <a:prstGeom prst="rect">
            <a:avLst/>
          </a:prstGeom>
          <a:noFill/>
        </p:spPr>
        <p:txBody>
          <a:bodyPr wrap="square" rtlCol="0">
            <a:spAutoFit/>
          </a:bodyPr>
          <a:lstStyle/>
          <a:p>
            <a:r>
              <a:rPr lang="en-GB" dirty="0"/>
              <a:t>NESO (2025) </a:t>
            </a:r>
          </a:p>
          <a:p>
            <a:r>
              <a:rPr lang="en-GB" dirty="0"/>
              <a:t>Google Gemini (2026)</a:t>
            </a:r>
          </a:p>
          <a:p>
            <a:endParaRPr lang="en-GB" dirty="0"/>
          </a:p>
        </p:txBody>
      </p:sp>
      <p:sp>
        <p:nvSpPr>
          <p:cNvPr id="7" name="TextBox 6">
            <a:extLst>
              <a:ext uri="{FF2B5EF4-FFF2-40B4-BE49-F238E27FC236}">
                <a16:creationId xmlns:a16="http://schemas.microsoft.com/office/drawing/2014/main" id="{4AE39C9C-9F02-8096-C0CC-0A1A7CF34115}"/>
              </a:ext>
            </a:extLst>
          </p:cNvPr>
          <p:cNvSpPr txBox="1"/>
          <p:nvPr/>
        </p:nvSpPr>
        <p:spPr>
          <a:xfrm>
            <a:off x="735866" y="1954264"/>
            <a:ext cx="6229539" cy="3046988"/>
          </a:xfrm>
          <a:prstGeom prst="rect">
            <a:avLst/>
          </a:prstGeom>
          <a:noFill/>
        </p:spPr>
        <p:txBody>
          <a:bodyPr wrap="square" rtlCol="0">
            <a:spAutoFit/>
          </a:bodyPr>
          <a:lstStyle/>
          <a:p>
            <a:r>
              <a:rPr lang="en-GB" sz="3200" dirty="0"/>
              <a:t>Problems:</a:t>
            </a:r>
          </a:p>
          <a:p>
            <a:endParaRPr lang="en-GB" sz="3200" dirty="0"/>
          </a:p>
          <a:p>
            <a:pPr marL="285750" indent="-285750">
              <a:buFont typeface="Arial" panose="020B0604020202020204" pitchFamily="34" charset="0"/>
              <a:buChar char="•"/>
            </a:pPr>
            <a:r>
              <a:rPr lang="en-GB" sz="3200" dirty="0"/>
              <a:t>System inertia and frequency regulation</a:t>
            </a:r>
          </a:p>
          <a:p>
            <a:endParaRPr lang="en-GB" sz="3200" dirty="0"/>
          </a:p>
          <a:p>
            <a:endParaRPr lang="en-GB" sz="3200" dirty="0"/>
          </a:p>
        </p:txBody>
      </p:sp>
      <p:pic>
        <p:nvPicPr>
          <p:cNvPr id="9" name="Picture 8">
            <a:extLst>
              <a:ext uri="{FF2B5EF4-FFF2-40B4-BE49-F238E27FC236}">
                <a16:creationId xmlns:a16="http://schemas.microsoft.com/office/drawing/2014/main" id="{5D94E053-1B57-FCDE-C7DA-DA01178F49E4}"/>
              </a:ext>
            </a:extLst>
          </p:cNvPr>
          <p:cNvPicPr>
            <a:picLocks noChangeAspect="1"/>
          </p:cNvPicPr>
          <p:nvPr/>
        </p:nvPicPr>
        <p:blipFill>
          <a:blip r:embed="rId3"/>
          <a:stretch>
            <a:fillRect/>
          </a:stretch>
        </p:blipFill>
        <p:spPr>
          <a:xfrm>
            <a:off x="3156210" y="4917951"/>
            <a:ext cx="1467353" cy="1261130"/>
          </a:xfrm>
          <a:prstGeom prst="rect">
            <a:avLst/>
          </a:prstGeom>
        </p:spPr>
      </p:pic>
      <p:pic>
        <p:nvPicPr>
          <p:cNvPr id="12" name="Content Placeholder 11">
            <a:extLst>
              <a:ext uri="{FF2B5EF4-FFF2-40B4-BE49-F238E27FC236}">
                <a16:creationId xmlns:a16="http://schemas.microsoft.com/office/drawing/2014/main" id="{516DA86C-6A40-6BB6-BB8E-EAEE9297F191}"/>
              </a:ext>
            </a:extLst>
          </p:cNvPr>
          <p:cNvPicPr>
            <a:picLocks noGrp="1" noChangeAspect="1"/>
          </p:cNvPicPr>
          <p:nvPr>
            <p:ph idx="1"/>
          </p:nvPr>
        </p:nvPicPr>
        <p:blipFill>
          <a:blip r:embed="rId4"/>
          <a:stretch>
            <a:fillRect/>
          </a:stretch>
        </p:blipFill>
        <p:spPr bwMode="auto">
          <a:xfrm>
            <a:off x="7450839" y="2454712"/>
            <a:ext cx="3748119" cy="2046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 name="Picture 15">
            <a:extLst>
              <a:ext uri="{FF2B5EF4-FFF2-40B4-BE49-F238E27FC236}">
                <a16:creationId xmlns:a16="http://schemas.microsoft.com/office/drawing/2014/main" id="{0711265F-D16E-CDE4-939D-60556ABC5821}"/>
              </a:ext>
            </a:extLst>
          </p:cNvPr>
          <p:cNvPicPr>
            <a:picLocks noChangeAspect="1"/>
          </p:cNvPicPr>
          <p:nvPr/>
        </p:nvPicPr>
        <p:blipFill>
          <a:blip r:embed="rId5"/>
          <a:stretch>
            <a:fillRect/>
          </a:stretch>
        </p:blipFill>
        <p:spPr>
          <a:xfrm>
            <a:off x="2073908" y="5105541"/>
            <a:ext cx="1066949" cy="885949"/>
          </a:xfrm>
          <a:prstGeom prst="rect">
            <a:avLst/>
          </a:prstGeom>
        </p:spPr>
      </p:pic>
      <p:pic>
        <p:nvPicPr>
          <p:cNvPr id="22" name="Picture 21">
            <a:extLst>
              <a:ext uri="{FF2B5EF4-FFF2-40B4-BE49-F238E27FC236}">
                <a16:creationId xmlns:a16="http://schemas.microsoft.com/office/drawing/2014/main" id="{4D0EB20E-DEA4-AE0F-7D73-87DE6608DC8B}"/>
              </a:ext>
            </a:extLst>
          </p:cNvPr>
          <p:cNvPicPr>
            <a:picLocks noChangeAspect="1"/>
          </p:cNvPicPr>
          <p:nvPr/>
        </p:nvPicPr>
        <p:blipFill>
          <a:blip r:embed="rId6"/>
          <a:stretch>
            <a:fillRect/>
          </a:stretch>
        </p:blipFill>
        <p:spPr>
          <a:xfrm>
            <a:off x="6509659" y="4938621"/>
            <a:ext cx="1259085" cy="923328"/>
          </a:xfrm>
          <a:prstGeom prst="rect">
            <a:avLst/>
          </a:prstGeom>
        </p:spPr>
      </p:pic>
      <p:cxnSp>
        <p:nvCxnSpPr>
          <p:cNvPr id="24" name="Straight Arrow Connector 23">
            <a:extLst>
              <a:ext uri="{FF2B5EF4-FFF2-40B4-BE49-F238E27FC236}">
                <a16:creationId xmlns:a16="http://schemas.microsoft.com/office/drawing/2014/main" id="{E2EE603D-55D3-C65E-487D-1397D9E63CE3}"/>
              </a:ext>
            </a:extLst>
          </p:cNvPr>
          <p:cNvCxnSpPr/>
          <p:nvPr/>
        </p:nvCxnSpPr>
        <p:spPr>
          <a:xfrm>
            <a:off x="4774560" y="5400285"/>
            <a:ext cx="1083315"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26" name="Picture 25">
            <a:extLst>
              <a:ext uri="{FF2B5EF4-FFF2-40B4-BE49-F238E27FC236}">
                <a16:creationId xmlns:a16="http://schemas.microsoft.com/office/drawing/2014/main" id="{DDDC1016-170B-5637-14F3-A7F57FDD17D0}"/>
              </a:ext>
            </a:extLst>
          </p:cNvPr>
          <p:cNvPicPr>
            <a:picLocks noChangeAspect="1"/>
          </p:cNvPicPr>
          <p:nvPr/>
        </p:nvPicPr>
        <p:blipFill>
          <a:blip r:embed="rId7"/>
          <a:stretch>
            <a:fillRect/>
          </a:stretch>
        </p:blipFill>
        <p:spPr>
          <a:xfrm>
            <a:off x="964826" y="5090868"/>
            <a:ext cx="981212" cy="704948"/>
          </a:xfrm>
          <a:prstGeom prst="rect">
            <a:avLst/>
          </a:prstGeom>
        </p:spPr>
      </p:pic>
    </p:spTree>
    <p:extLst>
      <p:ext uri="{BB962C8B-B14F-4D97-AF65-F5344CB8AC3E}">
        <p14:creationId xmlns:p14="http://schemas.microsoft.com/office/powerpoint/2010/main" val="3454694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4AEF8-49D6-08F2-B3E4-A7443C4416BB}"/>
              </a:ext>
            </a:extLst>
          </p:cNvPr>
          <p:cNvSpPr>
            <a:spLocks noGrp="1"/>
          </p:cNvSpPr>
          <p:nvPr>
            <p:ph type="title"/>
          </p:nvPr>
        </p:nvSpPr>
        <p:spPr>
          <a:xfrm>
            <a:off x="361950" y="0"/>
            <a:ext cx="11229975" cy="1325563"/>
          </a:xfrm>
        </p:spPr>
        <p:txBody>
          <a:bodyPr/>
          <a:lstStyle/>
          <a:p>
            <a:r>
              <a:rPr lang="en-GB" sz="4000" dirty="0"/>
              <a:t>Differing storage technologies –for different problems</a:t>
            </a:r>
          </a:p>
        </p:txBody>
      </p:sp>
      <p:sp>
        <p:nvSpPr>
          <p:cNvPr id="7" name="TextBox 6">
            <a:extLst>
              <a:ext uri="{FF2B5EF4-FFF2-40B4-BE49-F238E27FC236}">
                <a16:creationId xmlns:a16="http://schemas.microsoft.com/office/drawing/2014/main" id="{24E06714-C341-9089-B92B-68D979219390}"/>
              </a:ext>
            </a:extLst>
          </p:cNvPr>
          <p:cNvSpPr txBox="1"/>
          <p:nvPr/>
        </p:nvSpPr>
        <p:spPr>
          <a:xfrm>
            <a:off x="657225" y="2124760"/>
            <a:ext cx="6096000" cy="861774"/>
          </a:xfrm>
          <a:prstGeom prst="rect">
            <a:avLst/>
          </a:prstGeom>
          <a:noFill/>
        </p:spPr>
        <p:txBody>
          <a:bodyPr wrap="square">
            <a:spAutoFit/>
          </a:bodyPr>
          <a:lstStyle/>
          <a:p>
            <a:pPr marL="285750" indent="-285750">
              <a:buFont typeface="Arial" panose="020B0604020202020204" pitchFamily="34" charset="0"/>
              <a:buChar char="•"/>
            </a:pPr>
            <a:r>
              <a:rPr lang="en-GB" sz="3200" dirty="0"/>
              <a:t>Peak shifting and grid balancing</a:t>
            </a:r>
          </a:p>
          <a:p>
            <a:pPr marL="285750" indent="-285750">
              <a:buFont typeface="Arial" panose="020B0604020202020204" pitchFamily="34" charset="0"/>
              <a:buChar char="•"/>
            </a:pPr>
            <a:endParaRPr lang="en-GB" sz="1800" dirty="0"/>
          </a:p>
        </p:txBody>
      </p:sp>
      <p:sp>
        <p:nvSpPr>
          <p:cNvPr id="8" name="TextBox 7">
            <a:extLst>
              <a:ext uri="{FF2B5EF4-FFF2-40B4-BE49-F238E27FC236}">
                <a16:creationId xmlns:a16="http://schemas.microsoft.com/office/drawing/2014/main" id="{EEFDFDB1-6678-A7D3-3489-2D72A859041C}"/>
              </a:ext>
            </a:extLst>
          </p:cNvPr>
          <p:cNvSpPr txBox="1"/>
          <p:nvPr/>
        </p:nvSpPr>
        <p:spPr>
          <a:xfrm>
            <a:off x="9067800" y="5713631"/>
            <a:ext cx="2371725" cy="923330"/>
          </a:xfrm>
          <a:prstGeom prst="rect">
            <a:avLst/>
          </a:prstGeom>
          <a:noFill/>
        </p:spPr>
        <p:txBody>
          <a:bodyPr wrap="square" rtlCol="0">
            <a:spAutoFit/>
          </a:bodyPr>
          <a:lstStyle/>
          <a:p>
            <a:r>
              <a:rPr lang="en-GB" sz="1800" dirty="0" err="1"/>
              <a:t>Alasali</a:t>
            </a:r>
            <a:r>
              <a:rPr lang="en-GB" dirty="0"/>
              <a:t>, et al (2017)</a:t>
            </a:r>
          </a:p>
          <a:p>
            <a:r>
              <a:rPr lang="en-GB" sz="1800" dirty="0"/>
              <a:t>NESO (2025)</a:t>
            </a:r>
          </a:p>
          <a:p>
            <a:pPr marL="285750" indent="-285750">
              <a:buFont typeface="Arial" panose="020B0604020202020204" pitchFamily="34" charset="0"/>
              <a:buChar char="•"/>
            </a:pPr>
            <a:endParaRPr lang="en-GB" sz="1800" dirty="0"/>
          </a:p>
        </p:txBody>
      </p:sp>
      <p:pic>
        <p:nvPicPr>
          <p:cNvPr id="9" name="Picture 8">
            <a:extLst>
              <a:ext uri="{FF2B5EF4-FFF2-40B4-BE49-F238E27FC236}">
                <a16:creationId xmlns:a16="http://schemas.microsoft.com/office/drawing/2014/main" id="{8971BCAC-F497-C963-2138-CBA9FFE96323}"/>
              </a:ext>
            </a:extLst>
          </p:cNvPr>
          <p:cNvPicPr>
            <a:picLocks noChangeAspect="1"/>
          </p:cNvPicPr>
          <p:nvPr/>
        </p:nvPicPr>
        <p:blipFill>
          <a:blip r:embed="rId3"/>
          <a:stretch>
            <a:fillRect/>
          </a:stretch>
        </p:blipFill>
        <p:spPr>
          <a:xfrm>
            <a:off x="1831740" y="4645795"/>
            <a:ext cx="1292637" cy="1110969"/>
          </a:xfrm>
          <a:prstGeom prst="rect">
            <a:avLst/>
          </a:prstGeom>
        </p:spPr>
      </p:pic>
      <p:pic>
        <p:nvPicPr>
          <p:cNvPr id="10" name="Picture 9">
            <a:extLst>
              <a:ext uri="{FF2B5EF4-FFF2-40B4-BE49-F238E27FC236}">
                <a16:creationId xmlns:a16="http://schemas.microsoft.com/office/drawing/2014/main" id="{EA8A3F6F-794A-4CA2-7271-AC12A782FAD8}"/>
              </a:ext>
            </a:extLst>
          </p:cNvPr>
          <p:cNvPicPr>
            <a:picLocks noChangeAspect="1"/>
          </p:cNvPicPr>
          <p:nvPr/>
        </p:nvPicPr>
        <p:blipFill>
          <a:blip r:embed="rId4"/>
          <a:stretch>
            <a:fillRect/>
          </a:stretch>
        </p:blipFill>
        <p:spPr>
          <a:xfrm>
            <a:off x="478317" y="4833387"/>
            <a:ext cx="939909" cy="780460"/>
          </a:xfrm>
          <a:prstGeom prst="rect">
            <a:avLst/>
          </a:prstGeom>
        </p:spPr>
      </p:pic>
      <p:pic>
        <p:nvPicPr>
          <p:cNvPr id="11" name="Picture 10">
            <a:extLst>
              <a:ext uri="{FF2B5EF4-FFF2-40B4-BE49-F238E27FC236}">
                <a16:creationId xmlns:a16="http://schemas.microsoft.com/office/drawing/2014/main" id="{FF3546E7-EC08-BE8B-7BA3-148F5511220B}"/>
              </a:ext>
            </a:extLst>
          </p:cNvPr>
          <p:cNvPicPr>
            <a:picLocks noChangeAspect="1"/>
          </p:cNvPicPr>
          <p:nvPr/>
        </p:nvPicPr>
        <p:blipFill>
          <a:blip r:embed="rId5"/>
          <a:stretch>
            <a:fillRect/>
          </a:stretch>
        </p:blipFill>
        <p:spPr>
          <a:xfrm>
            <a:off x="4766601" y="4833386"/>
            <a:ext cx="1097354" cy="804726"/>
          </a:xfrm>
          <a:prstGeom prst="rect">
            <a:avLst/>
          </a:prstGeom>
        </p:spPr>
      </p:pic>
      <p:cxnSp>
        <p:nvCxnSpPr>
          <p:cNvPr id="12" name="Straight Arrow Connector 11">
            <a:extLst>
              <a:ext uri="{FF2B5EF4-FFF2-40B4-BE49-F238E27FC236}">
                <a16:creationId xmlns:a16="http://schemas.microsoft.com/office/drawing/2014/main" id="{2CD515F8-A6F9-C78A-880F-C223BB023EDC}"/>
              </a:ext>
            </a:extLst>
          </p:cNvPr>
          <p:cNvCxnSpPr>
            <a:cxnSpLocks/>
          </p:cNvCxnSpPr>
          <p:nvPr/>
        </p:nvCxnSpPr>
        <p:spPr>
          <a:xfrm>
            <a:off x="3678809" y="5194186"/>
            <a:ext cx="186487"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pic>
        <p:nvPicPr>
          <p:cNvPr id="15" name="Picture 14">
            <a:extLst>
              <a:ext uri="{FF2B5EF4-FFF2-40B4-BE49-F238E27FC236}">
                <a16:creationId xmlns:a16="http://schemas.microsoft.com/office/drawing/2014/main" id="{9206D557-B925-D31C-AAB7-E4C32B020FE2}"/>
              </a:ext>
            </a:extLst>
          </p:cNvPr>
          <p:cNvPicPr>
            <a:picLocks noChangeAspect="1"/>
          </p:cNvPicPr>
          <p:nvPr/>
        </p:nvPicPr>
        <p:blipFill>
          <a:blip r:embed="rId6"/>
          <a:stretch>
            <a:fillRect/>
          </a:stretch>
        </p:blipFill>
        <p:spPr>
          <a:xfrm>
            <a:off x="6096000" y="4917982"/>
            <a:ext cx="864237" cy="667431"/>
          </a:xfrm>
          <a:prstGeom prst="rect">
            <a:avLst/>
          </a:prstGeom>
        </p:spPr>
      </p:pic>
      <p:pic>
        <p:nvPicPr>
          <p:cNvPr id="17" name="Picture 16">
            <a:extLst>
              <a:ext uri="{FF2B5EF4-FFF2-40B4-BE49-F238E27FC236}">
                <a16:creationId xmlns:a16="http://schemas.microsoft.com/office/drawing/2014/main" id="{A1AA9B65-BD7F-9065-D17C-7A0717485EE9}"/>
              </a:ext>
            </a:extLst>
          </p:cNvPr>
          <p:cNvPicPr>
            <a:picLocks noChangeAspect="1"/>
          </p:cNvPicPr>
          <p:nvPr/>
        </p:nvPicPr>
        <p:blipFill>
          <a:blip r:embed="rId7"/>
          <a:stretch>
            <a:fillRect/>
          </a:stretch>
        </p:blipFill>
        <p:spPr>
          <a:xfrm>
            <a:off x="7331653" y="4908456"/>
            <a:ext cx="633204" cy="675988"/>
          </a:xfrm>
          <a:prstGeom prst="rect">
            <a:avLst/>
          </a:prstGeom>
        </p:spPr>
      </p:pic>
      <p:pic>
        <p:nvPicPr>
          <p:cNvPr id="19" name="Picture 18">
            <a:extLst>
              <a:ext uri="{FF2B5EF4-FFF2-40B4-BE49-F238E27FC236}">
                <a16:creationId xmlns:a16="http://schemas.microsoft.com/office/drawing/2014/main" id="{686FAAD4-5A98-9A26-0C2A-C872F8F0A943}"/>
              </a:ext>
            </a:extLst>
          </p:cNvPr>
          <p:cNvPicPr>
            <a:picLocks noChangeAspect="1"/>
          </p:cNvPicPr>
          <p:nvPr/>
        </p:nvPicPr>
        <p:blipFill>
          <a:blip r:embed="rId8"/>
          <a:stretch>
            <a:fillRect/>
          </a:stretch>
        </p:blipFill>
        <p:spPr>
          <a:xfrm>
            <a:off x="7237068" y="1680339"/>
            <a:ext cx="4182059" cy="2772162"/>
          </a:xfrm>
          <a:prstGeom prst="rect">
            <a:avLst/>
          </a:prstGeom>
        </p:spPr>
      </p:pic>
    </p:spTree>
    <p:extLst>
      <p:ext uri="{BB962C8B-B14F-4D97-AF65-F5344CB8AC3E}">
        <p14:creationId xmlns:p14="http://schemas.microsoft.com/office/powerpoint/2010/main" val="4020591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96CB4140-AD13-A82F-54D3-EDCCEF413049}"/>
              </a:ext>
            </a:extLst>
          </p:cNvPr>
          <p:cNvSpPr txBox="1"/>
          <p:nvPr/>
        </p:nvSpPr>
        <p:spPr>
          <a:xfrm>
            <a:off x="10603080" y="6029325"/>
            <a:ext cx="2819400" cy="369332"/>
          </a:xfrm>
          <a:prstGeom prst="rect">
            <a:avLst/>
          </a:prstGeom>
          <a:noFill/>
        </p:spPr>
        <p:txBody>
          <a:bodyPr wrap="square" rtlCol="0">
            <a:spAutoFit/>
          </a:bodyPr>
          <a:lstStyle/>
          <a:p>
            <a:r>
              <a:rPr lang="en-GB" dirty="0"/>
              <a:t>ESO (2021)</a:t>
            </a:r>
          </a:p>
        </p:txBody>
      </p:sp>
      <p:pic>
        <p:nvPicPr>
          <p:cNvPr id="11" name="Picture 10">
            <a:extLst>
              <a:ext uri="{FF2B5EF4-FFF2-40B4-BE49-F238E27FC236}">
                <a16:creationId xmlns:a16="http://schemas.microsoft.com/office/drawing/2014/main" id="{B2BFBE1B-9BAB-FCEA-6FD8-2659091D95EC}"/>
              </a:ext>
            </a:extLst>
          </p:cNvPr>
          <p:cNvPicPr>
            <a:picLocks noChangeAspect="1"/>
          </p:cNvPicPr>
          <p:nvPr/>
        </p:nvPicPr>
        <p:blipFill>
          <a:blip r:embed="rId3"/>
          <a:stretch>
            <a:fillRect/>
          </a:stretch>
        </p:blipFill>
        <p:spPr>
          <a:xfrm>
            <a:off x="2105025" y="709294"/>
            <a:ext cx="7886699" cy="5788242"/>
          </a:xfrm>
          <a:prstGeom prst="rect">
            <a:avLst/>
          </a:prstGeom>
        </p:spPr>
      </p:pic>
      <p:sp>
        <p:nvSpPr>
          <p:cNvPr id="2" name="Title 1">
            <a:extLst>
              <a:ext uri="{FF2B5EF4-FFF2-40B4-BE49-F238E27FC236}">
                <a16:creationId xmlns:a16="http://schemas.microsoft.com/office/drawing/2014/main" id="{9A97CCEC-7DE3-AEDF-858B-309D966795A1}"/>
              </a:ext>
            </a:extLst>
          </p:cNvPr>
          <p:cNvSpPr>
            <a:spLocks noGrp="1"/>
          </p:cNvSpPr>
          <p:nvPr>
            <p:ph type="title"/>
          </p:nvPr>
        </p:nvSpPr>
        <p:spPr>
          <a:xfrm>
            <a:off x="838200" y="-149225"/>
            <a:ext cx="10515600" cy="1325563"/>
          </a:xfrm>
        </p:spPr>
        <p:txBody>
          <a:bodyPr/>
          <a:lstStyle/>
          <a:p>
            <a:pPr algn="ctr"/>
            <a:r>
              <a:rPr lang="en-GB" dirty="0"/>
              <a:t>Current uptake in the UK</a:t>
            </a:r>
          </a:p>
        </p:txBody>
      </p:sp>
    </p:spTree>
    <p:extLst>
      <p:ext uri="{BB962C8B-B14F-4D97-AF65-F5344CB8AC3E}">
        <p14:creationId xmlns:p14="http://schemas.microsoft.com/office/powerpoint/2010/main" val="1662441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4E05C-BD14-6DC1-23DE-F85AD0D7AAA3}"/>
              </a:ext>
            </a:extLst>
          </p:cNvPr>
          <p:cNvSpPr>
            <a:spLocks noGrp="1"/>
          </p:cNvSpPr>
          <p:nvPr>
            <p:ph type="title"/>
          </p:nvPr>
        </p:nvSpPr>
        <p:spPr/>
        <p:txBody>
          <a:bodyPr/>
          <a:lstStyle/>
          <a:p>
            <a:pPr algn="ctr"/>
            <a:r>
              <a:rPr lang="en-GB" dirty="0"/>
              <a:t>Current uptake in the UK</a:t>
            </a:r>
          </a:p>
        </p:txBody>
      </p:sp>
      <p:pic>
        <p:nvPicPr>
          <p:cNvPr id="5" name="Content Placeholder 4">
            <a:extLst>
              <a:ext uri="{FF2B5EF4-FFF2-40B4-BE49-F238E27FC236}">
                <a16:creationId xmlns:a16="http://schemas.microsoft.com/office/drawing/2014/main" id="{E07E1F52-44BD-F7D0-50EA-7C413C10CDBC}"/>
              </a:ext>
            </a:extLst>
          </p:cNvPr>
          <p:cNvPicPr>
            <a:picLocks noGrp="1" noChangeAspect="1"/>
          </p:cNvPicPr>
          <p:nvPr>
            <p:ph idx="1"/>
          </p:nvPr>
        </p:nvPicPr>
        <p:blipFill>
          <a:blip r:embed="rId3"/>
          <a:stretch>
            <a:fillRect/>
          </a:stretch>
        </p:blipFill>
        <p:spPr bwMode="auto">
          <a:xfrm>
            <a:off x="103256" y="1495425"/>
            <a:ext cx="11944282" cy="492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3">
            <a:extLst>
              <a:ext uri="{FF2B5EF4-FFF2-40B4-BE49-F238E27FC236}">
                <a16:creationId xmlns:a16="http://schemas.microsoft.com/office/drawing/2014/main" id="{79FBE498-23E2-6E6C-64C6-63F05C634775}"/>
              </a:ext>
            </a:extLst>
          </p:cNvPr>
          <p:cNvSpPr txBox="1"/>
          <p:nvPr/>
        </p:nvSpPr>
        <p:spPr>
          <a:xfrm>
            <a:off x="10185400" y="6308209"/>
            <a:ext cx="3724275" cy="369332"/>
          </a:xfrm>
          <a:prstGeom prst="rect">
            <a:avLst/>
          </a:prstGeom>
          <a:noFill/>
        </p:spPr>
        <p:txBody>
          <a:bodyPr wrap="square" rtlCol="0">
            <a:spAutoFit/>
          </a:bodyPr>
          <a:lstStyle/>
          <a:p>
            <a:r>
              <a:rPr lang="en-GB" dirty="0"/>
              <a:t>ESO (2022)</a:t>
            </a:r>
          </a:p>
        </p:txBody>
      </p:sp>
    </p:spTree>
    <p:extLst>
      <p:ext uri="{BB962C8B-B14F-4D97-AF65-F5344CB8AC3E}">
        <p14:creationId xmlns:p14="http://schemas.microsoft.com/office/powerpoint/2010/main" val="1142461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961E2-3FC8-AEF2-55F0-E9FF119EA57E}"/>
              </a:ext>
            </a:extLst>
          </p:cNvPr>
          <p:cNvSpPr>
            <a:spLocks noGrp="1"/>
          </p:cNvSpPr>
          <p:nvPr>
            <p:ph type="title"/>
          </p:nvPr>
        </p:nvSpPr>
        <p:spPr>
          <a:xfrm>
            <a:off x="838200" y="0"/>
            <a:ext cx="10515600" cy="1325563"/>
          </a:xfrm>
        </p:spPr>
        <p:txBody>
          <a:bodyPr/>
          <a:lstStyle/>
          <a:p>
            <a:pPr algn="ctr"/>
            <a:r>
              <a:rPr lang="en-GB" dirty="0"/>
              <a:t>Current uptake in the UK</a:t>
            </a:r>
          </a:p>
        </p:txBody>
      </p:sp>
      <p:graphicFrame>
        <p:nvGraphicFramePr>
          <p:cNvPr id="7" name="Table 6">
            <a:extLst>
              <a:ext uri="{FF2B5EF4-FFF2-40B4-BE49-F238E27FC236}">
                <a16:creationId xmlns:a16="http://schemas.microsoft.com/office/drawing/2014/main" id="{00E90976-325C-9D42-A237-16A52B58E860}"/>
              </a:ext>
            </a:extLst>
          </p:cNvPr>
          <p:cNvGraphicFramePr>
            <a:graphicFrameLocks noGrp="1"/>
          </p:cNvGraphicFramePr>
          <p:nvPr>
            <p:extLst>
              <p:ext uri="{D42A27DB-BD31-4B8C-83A1-F6EECF244321}">
                <p14:modId xmlns:p14="http://schemas.microsoft.com/office/powerpoint/2010/main" val="3928173595"/>
              </p:ext>
            </p:extLst>
          </p:nvPr>
        </p:nvGraphicFramePr>
        <p:xfrm>
          <a:off x="533401" y="1076322"/>
          <a:ext cx="8648699" cy="5324476"/>
        </p:xfrm>
        <a:graphic>
          <a:graphicData uri="http://schemas.openxmlformats.org/drawingml/2006/table">
            <a:tbl>
              <a:tblPr firstRow="1" firstCol="1" bandRow="1">
                <a:tableStyleId>{5C22544A-7EE6-4342-B048-85BDC9FD1C3A}</a:tableStyleId>
              </a:tblPr>
              <a:tblGrid>
                <a:gridCol w="2487214">
                  <a:extLst>
                    <a:ext uri="{9D8B030D-6E8A-4147-A177-3AD203B41FA5}">
                      <a16:colId xmlns:a16="http://schemas.microsoft.com/office/drawing/2014/main" val="3638949530"/>
                    </a:ext>
                  </a:extLst>
                </a:gridCol>
                <a:gridCol w="2240593">
                  <a:extLst>
                    <a:ext uri="{9D8B030D-6E8A-4147-A177-3AD203B41FA5}">
                      <a16:colId xmlns:a16="http://schemas.microsoft.com/office/drawing/2014/main" val="3985509724"/>
                    </a:ext>
                  </a:extLst>
                </a:gridCol>
                <a:gridCol w="1990112">
                  <a:extLst>
                    <a:ext uri="{9D8B030D-6E8A-4147-A177-3AD203B41FA5}">
                      <a16:colId xmlns:a16="http://schemas.microsoft.com/office/drawing/2014/main" val="2013603803"/>
                    </a:ext>
                  </a:extLst>
                </a:gridCol>
                <a:gridCol w="1930780">
                  <a:extLst>
                    <a:ext uri="{9D8B030D-6E8A-4147-A177-3AD203B41FA5}">
                      <a16:colId xmlns:a16="http://schemas.microsoft.com/office/drawing/2014/main" val="403546871"/>
                    </a:ext>
                  </a:extLst>
                </a:gridCol>
              </a:tblGrid>
              <a:tr h="566859">
                <a:tc>
                  <a:txBody>
                    <a:bodyPr/>
                    <a:lstStyle/>
                    <a:p>
                      <a:pPr>
                        <a:lnSpc>
                          <a:spcPct val="115000"/>
                        </a:lnSpc>
                        <a:spcAft>
                          <a:spcPts val="800"/>
                        </a:spcAft>
                        <a:buNone/>
                      </a:pPr>
                      <a:r>
                        <a:rPr lang="en-GB" sz="1600" kern="0" dirty="0">
                          <a:effectLst/>
                        </a:rPr>
                        <a:t>Storage technology</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600" kern="0" dirty="0">
                          <a:effectLst/>
                        </a:rPr>
                        <a:t>How It Works</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600" kern="0">
                          <a:effectLst/>
                        </a:rPr>
                        <a:t>Typical Use Cases</a:t>
                      </a:r>
                      <a:endParaRPr lang="en-GB" sz="1600" kern="10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600" kern="0" dirty="0">
                          <a:effectLst/>
                        </a:rPr>
                        <a:t>UK Deployment</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extLst>
                  <a:ext uri="{0D108BD9-81ED-4DB2-BD59-A6C34878D82A}">
                    <a16:rowId xmlns:a16="http://schemas.microsoft.com/office/drawing/2014/main" val="2992784102"/>
                  </a:ext>
                </a:extLst>
              </a:tr>
              <a:tr h="836126">
                <a:tc>
                  <a:txBody>
                    <a:bodyPr/>
                    <a:lstStyle/>
                    <a:p>
                      <a:pPr>
                        <a:lnSpc>
                          <a:spcPct val="115000"/>
                        </a:lnSpc>
                        <a:spcAft>
                          <a:spcPts val="800"/>
                        </a:spcAft>
                        <a:buNone/>
                      </a:pPr>
                      <a:r>
                        <a:rPr lang="en-GB" sz="1400" kern="0" dirty="0">
                          <a:effectLst/>
                        </a:rPr>
                        <a:t>Pumped Hydro Storage (PHS)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0" dirty="0">
                          <a:effectLst/>
                        </a:rPr>
                        <a:t>Water is pumped uphill to a reservoir &amp; released through turbines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0" dirty="0">
                          <a:effectLst/>
                        </a:rPr>
                        <a:t>Peak shifting, long duration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0" dirty="0">
                          <a:effectLst/>
                        </a:rPr>
                        <a:t>Largest existing form; limited new sites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extLst>
                  <a:ext uri="{0D108BD9-81ED-4DB2-BD59-A6C34878D82A}">
                    <a16:rowId xmlns:a16="http://schemas.microsoft.com/office/drawing/2014/main" val="389817205"/>
                  </a:ext>
                </a:extLst>
              </a:tr>
              <a:tr h="966194">
                <a:tc>
                  <a:txBody>
                    <a:bodyPr/>
                    <a:lstStyle/>
                    <a:p>
                      <a:pPr>
                        <a:lnSpc>
                          <a:spcPct val="115000"/>
                        </a:lnSpc>
                        <a:spcAft>
                          <a:spcPts val="800"/>
                        </a:spcAft>
                        <a:buNone/>
                      </a:pPr>
                      <a:r>
                        <a:rPr lang="en-GB" sz="1400" kern="0" dirty="0">
                          <a:effectLst/>
                        </a:rPr>
                        <a:t>Battery Energy Storage Systems (BESS)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0" dirty="0">
                          <a:effectLst/>
                        </a:rPr>
                        <a:t>Chemical energy (e.g., lithium-ion) stored &amp; released as electricity</a:t>
                      </a:r>
                      <a:endParaRPr lang="en-GB" sz="1200" kern="100" dirty="0">
                        <a:effectLst/>
                      </a:endParaRPr>
                    </a:p>
                    <a:p>
                      <a:pPr>
                        <a:lnSpc>
                          <a:spcPct val="115000"/>
                        </a:lnSpc>
                        <a:spcAft>
                          <a:spcPts val="800"/>
                        </a:spcAft>
                        <a:buNone/>
                      </a:pPr>
                      <a:r>
                        <a:rPr lang="en-GB" sz="1200" kern="100" dirty="0">
                          <a:effectLst/>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0" dirty="0">
                          <a:effectLst/>
                        </a:rPr>
                        <a:t>Fast frequency response (inertia), peak shifting</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0" dirty="0">
                          <a:effectLst/>
                        </a:rPr>
                        <a:t>Rapid growth</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extLst>
                  <a:ext uri="{0D108BD9-81ED-4DB2-BD59-A6C34878D82A}">
                    <a16:rowId xmlns:a16="http://schemas.microsoft.com/office/drawing/2014/main" val="1379359549"/>
                  </a:ext>
                </a:extLst>
              </a:tr>
              <a:tr h="530340">
                <a:tc>
                  <a:txBody>
                    <a:bodyPr/>
                    <a:lstStyle/>
                    <a:p>
                      <a:pPr>
                        <a:lnSpc>
                          <a:spcPct val="115000"/>
                        </a:lnSpc>
                        <a:spcAft>
                          <a:spcPts val="800"/>
                        </a:spcAft>
                        <a:buNone/>
                      </a:pPr>
                      <a:r>
                        <a:rPr lang="en-GB" sz="1400" kern="0" dirty="0">
                          <a:effectLst/>
                        </a:rPr>
                        <a:t>Thermal Storage</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0" dirty="0">
                          <a:effectLst/>
                        </a:rPr>
                        <a:t>Heat stored (molten salt)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0" dirty="0">
                          <a:effectLst/>
                        </a:rPr>
                        <a:t>Peak shifting</a:t>
                      </a:r>
                      <a:endParaRPr lang="en-GB" sz="1200" kern="100" dirty="0">
                        <a:effectLst/>
                      </a:endParaRPr>
                    </a:p>
                    <a:p>
                      <a:pPr>
                        <a:lnSpc>
                          <a:spcPct val="115000"/>
                        </a:lnSpc>
                        <a:spcAft>
                          <a:spcPts val="800"/>
                        </a:spcAft>
                        <a:buNone/>
                      </a:pPr>
                      <a:r>
                        <a:rPr lang="en-GB" sz="1200" kern="100" dirty="0">
                          <a:effectLst/>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0" dirty="0">
                          <a:effectLst/>
                        </a:rPr>
                        <a:t>Emerging</a:t>
                      </a:r>
                      <a:endParaRPr lang="en-GB" sz="1200" kern="100" dirty="0">
                        <a:effectLst/>
                      </a:endParaRPr>
                    </a:p>
                    <a:p>
                      <a:pPr>
                        <a:lnSpc>
                          <a:spcPct val="115000"/>
                        </a:lnSpc>
                        <a:spcAft>
                          <a:spcPts val="800"/>
                        </a:spcAft>
                        <a:buNone/>
                      </a:pPr>
                      <a:r>
                        <a:rPr lang="en-GB" sz="1200" kern="100" dirty="0">
                          <a:effectLst/>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extLst>
                  <a:ext uri="{0D108BD9-81ED-4DB2-BD59-A6C34878D82A}">
                    <a16:rowId xmlns:a16="http://schemas.microsoft.com/office/drawing/2014/main" val="1914176244"/>
                  </a:ext>
                </a:extLst>
              </a:tr>
              <a:tr h="860914">
                <a:tc>
                  <a:txBody>
                    <a:bodyPr/>
                    <a:lstStyle/>
                    <a:p>
                      <a:pPr>
                        <a:lnSpc>
                          <a:spcPct val="115000"/>
                        </a:lnSpc>
                        <a:spcAft>
                          <a:spcPts val="800"/>
                        </a:spcAft>
                        <a:buNone/>
                      </a:pPr>
                      <a:r>
                        <a:rPr lang="en-GB" sz="1400" kern="100" dirty="0">
                          <a:effectLst/>
                          <a:latin typeface="Aptos" panose="020B0004020202020204" pitchFamily="34" charset="0"/>
                          <a:ea typeface="Aptos" panose="020B0004020202020204" pitchFamily="34" charset="0"/>
                          <a:cs typeface="Times New Roman" panose="02020603050405020304" pitchFamily="18" charset="0"/>
                        </a:rPr>
                        <a:t>Liquid Air Energy Storage (LAES)</a:t>
                      </a:r>
                    </a:p>
                  </a:txBody>
                  <a:tcPr marL="42369" marR="42369" marT="0" marB="0"/>
                </a:tc>
                <a:tc>
                  <a:txBody>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Electricity cools air to liquid, heated back to gas when required, released to drive turbines</a:t>
                      </a:r>
                    </a:p>
                  </a:txBody>
                  <a:tcPr marL="42369" marR="42369" marT="0" marB="0"/>
                </a:tc>
                <a:tc>
                  <a:txBody>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Peak shifting, long duration</a:t>
                      </a:r>
                    </a:p>
                  </a:txBody>
                  <a:tcPr marL="42369" marR="42369" marT="0" marB="0"/>
                </a:tc>
                <a:tc>
                  <a:txBody>
                    <a:bodyPr/>
                    <a:lstStyle/>
                    <a:p>
                      <a:pPr>
                        <a:lnSpc>
                          <a:spcPct val="115000"/>
                        </a:lnSpc>
                        <a:spcAft>
                          <a:spcPts val="800"/>
                        </a:spcAft>
                        <a:buNone/>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Start commercial operation in 2026</a:t>
                      </a:r>
                    </a:p>
                  </a:txBody>
                  <a:tcPr marL="42369" marR="42369" marT="0" marB="0"/>
                </a:tc>
                <a:extLst>
                  <a:ext uri="{0D108BD9-81ED-4DB2-BD59-A6C34878D82A}">
                    <a16:rowId xmlns:a16="http://schemas.microsoft.com/office/drawing/2014/main" val="1681893160"/>
                  </a:ext>
                </a:extLst>
              </a:tr>
              <a:tr h="642988">
                <a:tc>
                  <a:txBody>
                    <a:bodyPr/>
                    <a:lstStyle/>
                    <a:p>
                      <a:pPr>
                        <a:lnSpc>
                          <a:spcPct val="115000"/>
                        </a:lnSpc>
                        <a:spcAft>
                          <a:spcPts val="800"/>
                        </a:spcAft>
                        <a:buNone/>
                      </a:pPr>
                      <a:r>
                        <a:rPr lang="en-GB" sz="1400" kern="0" dirty="0">
                          <a:effectLst/>
                        </a:rPr>
                        <a:t>Compressed Air Energy Storage (CAES)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0" dirty="0">
                          <a:effectLst/>
                        </a:rPr>
                        <a:t>Air compressed underground, released to drive turbines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0" dirty="0">
                          <a:effectLst/>
                        </a:rPr>
                        <a:t>Peak shifting, long duration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0" dirty="0">
                          <a:effectLst/>
                        </a:rPr>
                        <a:t>Pilot projects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extLst>
                  <a:ext uri="{0D108BD9-81ED-4DB2-BD59-A6C34878D82A}">
                    <a16:rowId xmlns:a16="http://schemas.microsoft.com/office/drawing/2014/main" val="448420790"/>
                  </a:ext>
                </a:extLst>
              </a:tr>
              <a:tr h="495993">
                <a:tc>
                  <a:txBody>
                    <a:bodyPr/>
                    <a:lstStyle/>
                    <a:p>
                      <a:pPr>
                        <a:lnSpc>
                          <a:spcPct val="115000"/>
                        </a:lnSpc>
                        <a:spcAft>
                          <a:spcPts val="800"/>
                        </a:spcAft>
                        <a:buNone/>
                      </a:pPr>
                      <a:r>
                        <a:rPr lang="en-GB" sz="1400" kern="0" dirty="0">
                          <a:effectLst/>
                        </a:rPr>
                        <a:t>Flywheels &amp; Supercapacitors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0">
                          <a:effectLst/>
                        </a:rPr>
                        <a:t>Kinetic energy storage with fast response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0" dirty="0">
                          <a:effectLst/>
                        </a:rPr>
                        <a:t>Fast frequency response (inertia)</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0" dirty="0">
                          <a:effectLst/>
                        </a:rPr>
                        <a:t>Relatively new</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extLst>
                  <a:ext uri="{0D108BD9-81ED-4DB2-BD59-A6C34878D82A}">
                    <a16:rowId xmlns:a16="http://schemas.microsoft.com/office/drawing/2014/main" val="2556770626"/>
                  </a:ext>
                </a:extLst>
              </a:tr>
              <a:tr h="425062">
                <a:tc>
                  <a:txBody>
                    <a:bodyPr/>
                    <a:lstStyle/>
                    <a:p>
                      <a:pPr>
                        <a:lnSpc>
                          <a:spcPct val="115000"/>
                        </a:lnSpc>
                        <a:spcAft>
                          <a:spcPts val="800"/>
                        </a:spcAft>
                        <a:buNone/>
                      </a:pPr>
                      <a:r>
                        <a:rPr lang="en-GB" sz="1400" kern="0" dirty="0">
                          <a:effectLst/>
                        </a:rPr>
                        <a:t>Hydrogen</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100">
                          <a:effectLst/>
                        </a:rPr>
                        <a:t>Storage facility + H2 turbine/ fuel cell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0" dirty="0">
                          <a:effectLst/>
                        </a:rPr>
                        <a:t>Seasonal</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tc>
                  <a:txBody>
                    <a:bodyPr/>
                    <a:lstStyle/>
                    <a:p>
                      <a:pPr>
                        <a:lnSpc>
                          <a:spcPct val="115000"/>
                        </a:lnSpc>
                        <a:spcAft>
                          <a:spcPts val="800"/>
                        </a:spcAft>
                        <a:buNone/>
                      </a:pPr>
                      <a:r>
                        <a:rPr lang="en-GB" sz="1200" kern="0" dirty="0">
                          <a:effectLst/>
                        </a:rPr>
                        <a:t>Development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42369" marR="42369" marT="0" marB="0"/>
                </a:tc>
                <a:extLst>
                  <a:ext uri="{0D108BD9-81ED-4DB2-BD59-A6C34878D82A}">
                    <a16:rowId xmlns:a16="http://schemas.microsoft.com/office/drawing/2014/main" val="2548896400"/>
                  </a:ext>
                </a:extLst>
              </a:tr>
            </a:tbl>
          </a:graphicData>
        </a:graphic>
      </p:graphicFrame>
      <p:sp>
        <p:nvSpPr>
          <p:cNvPr id="12" name="TextBox 11">
            <a:extLst>
              <a:ext uri="{FF2B5EF4-FFF2-40B4-BE49-F238E27FC236}">
                <a16:creationId xmlns:a16="http://schemas.microsoft.com/office/drawing/2014/main" id="{77713012-F015-F403-6C74-3C7ED7DCDB0B}"/>
              </a:ext>
            </a:extLst>
          </p:cNvPr>
          <p:cNvSpPr txBox="1"/>
          <p:nvPr/>
        </p:nvSpPr>
        <p:spPr>
          <a:xfrm>
            <a:off x="9363075" y="5420318"/>
            <a:ext cx="2828925" cy="1200329"/>
          </a:xfrm>
          <a:prstGeom prst="rect">
            <a:avLst/>
          </a:prstGeom>
          <a:noFill/>
        </p:spPr>
        <p:txBody>
          <a:bodyPr wrap="square" rtlCol="0">
            <a:spAutoFit/>
          </a:bodyPr>
          <a:lstStyle/>
          <a:p>
            <a:r>
              <a:rPr lang="en-GB" dirty="0"/>
              <a:t>Becerra (2025)</a:t>
            </a:r>
          </a:p>
          <a:p>
            <a:r>
              <a:rPr lang="en-GB" dirty="0"/>
              <a:t>Energy Systems Catapult (2022)</a:t>
            </a:r>
          </a:p>
          <a:p>
            <a:r>
              <a:rPr lang="en-GB" dirty="0"/>
              <a:t>Energy UK (2023)</a:t>
            </a:r>
          </a:p>
        </p:txBody>
      </p:sp>
    </p:spTree>
    <p:extLst>
      <p:ext uri="{BB962C8B-B14F-4D97-AF65-F5344CB8AC3E}">
        <p14:creationId xmlns:p14="http://schemas.microsoft.com/office/powerpoint/2010/main" val="3296027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331F083F-E0B1-CC02-89E5-9DC64A33F2DE}"/>
              </a:ext>
            </a:extLst>
          </p:cNvPr>
          <p:cNvSpPr>
            <a:spLocks noGrp="1" noChangeArrowheads="1"/>
          </p:cNvSpPr>
          <p:nvPr>
            <p:ph type="title"/>
          </p:nvPr>
        </p:nvSpPr>
        <p:spPr>
          <a:xfrm>
            <a:off x="142875" y="365125"/>
            <a:ext cx="12163425" cy="1325563"/>
          </a:xfrm>
        </p:spPr>
        <p:txBody>
          <a:bodyPr/>
          <a:lstStyle/>
          <a:p>
            <a:pPr algn="ctr" eaLnBrk="1" hangingPunct="1"/>
            <a:br>
              <a:rPr lang="en-GB" altLang="en-US" dirty="0"/>
            </a:br>
            <a:r>
              <a:rPr lang="en-GB" altLang="en-US" dirty="0"/>
              <a:t>Differing storage technologies available worldwide</a:t>
            </a:r>
            <a:br>
              <a:rPr lang="en-GB" altLang="en-US" dirty="0"/>
            </a:br>
            <a:endParaRPr lang="en-GB" altLang="en-US" dirty="0"/>
          </a:p>
        </p:txBody>
      </p:sp>
      <p:pic>
        <p:nvPicPr>
          <p:cNvPr id="6147" name="Content Placeholder 2">
            <a:extLst>
              <a:ext uri="{FF2B5EF4-FFF2-40B4-BE49-F238E27FC236}">
                <a16:creationId xmlns:a16="http://schemas.microsoft.com/office/drawing/2014/main" id="{00388C1A-ADAB-8190-EF92-E5F12B685D8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181224" y="1471613"/>
            <a:ext cx="7345689" cy="5167312"/>
          </a:xfrm>
        </p:spPr>
      </p:pic>
      <p:sp>
        <p:nvSpPr>
          <p:cNvPr id="2" name="TextBox 1">
            <a:extLst>
              <a:ext uri="{FF2B5EF4-FFF2-40B4-BE49-F238E27FC236}">
                <a16:creationId xmlns:a16="http://schemas.microsoft.com/office/drawing/2014/main" id="{EB5D1C2E-4BAC-9747-29FD-ED4582BCAD07}"/>
              </a:ext>
            </a:extLst>
          </p:cNvPr>
          <p:cNvSpPr txBox="1"/>
          <p:nvPr/>
        </p:nvSpPr>
        <p:spPr>
          <a:xfrm>
            <a:off x="10134600" y="6123543"/>
            <a:ext cx="2981325" cy="369332"/>
          </a:xfrm>
          <a:prstGeom prst="rect">
            <a:avLst/>
          </a:prstGeom>
          <a:noFill/>
        </p:spPr>
        <p:txBody>
          <a:bodyPr wrap="square" rtlCol="0">
            <a:spAutoFit/>
          </a:bodyPr>
          <a:lstStyle/>
          <a:p>
            <a:r>
              <a:rPr lang="en-GB" dirty="0"/>
              <a:t>Niu, et al. (2023)</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5FAAAB51-343E-5A9D-CEEF-BF9C3C8E7DFF}"/>
              </a:ext>
            </a:extLst>
          </p:cNvPr>
          <p:cNvSpPr>
            <a:spLocks noGrp="1" noChangeArrowheads="1"/>
          </p:cNvSpPr>
          <p:nvPr>
            <p:ph type="title"/>
          </p:nvPr>
        </p:nvSpPr>
        <p:spPr/>
        <p:txBody>
          <a:bodyPr/>
          <a:lstStyle/>
          <a:p>
            <a:pPr algn="ctr" eaLnBrk="1" hangingPunct="1"/>
            <a:r>
              <a:rPr lang="en-GB" altLang="en-US" dirty="0"/>
              <a:t>Differing storage technologies available worldwide</a:t>
            </a:r>
          </a:p>
        </p:txBody>
      </p:sp>
      <p:pic>
        <p:nvPicPr>
          <p:cNvPr id="8195" name="Content Placeholder 4">
            <a:extLst>
              <a:ext uri="{FF2B5EF4-FFF2-40B4-BE49-F238E27FC236}">
                <a16:creationId xmlns:a16="http://schemas.microsoft.com/office/drawing/2014/main" id="{CF120A1F-7655-2E4A-614B-36C494C3C32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247775" y="1857441"/>
            <a:ext cx="9848850" cy="4635434"/>
          </a:xfrm>
        </p:spPr>
      </p:pic>
      <p:sp>
        <p:nvSpPr>
          <p:cNvPr id="2" name="TextBox 1">
            <a:extLst>
              <a:ext uri="{FF2B5EF4-FFF2-40B4-BE49-F238E27FC236}">
                <a16:creationId xmlns:a16="http://schemas.microsoft.com/office/drawing/2014/main" id="{B085F194-05D1-70CD-F08E-7C9A0F6C70D3}"/>
              </a:ext>
            </a:extLst>
          </p:cNvPr>
          <p:cNvSpPr txBox="1"/>
          <p:nvPr/>
        </p:nvSpPr>
        <p:spPr>
          <a:xfrm>
            <a:off x="10725150" y="6013297"/>
            <a:ext cx="1666875" cy="646331"/>
          </a:xfrm>
          <a:prstGeom prst="rect">
            <a:avLst/>
          </a:prstGeom>
          <a:noFill/>
        </p:spPr>
        <p:txBody>
          <a:bodyPr wrap="square" rtlCol="0">
            <a:spAutoFit/>
          </a:bodyPr>
          <a:lstStyle/>
          <a:p>
            <a:r>
              <a:rPr lang="en-GB" dirty="0"/>
              <a:t>Niu, et al. (2023)</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AB294F-9647-C673-50A3-A572F6707085}"/>
              </a:ext>
            </a:extLst>
          </p:cNvPr>
          <p:cNvSpPr>
            <a:spLocks noGrp="1" noChangeArrowheads="1"/>
          </p:cNvSpPr>
          <p:nvPr>
            <p:ph type="title"/>
          </p:nvPr>
        </p:nvSpPr>
        <p:spPr/>
        <p:txBody>
          <a:bodyPr/>
          <a:lstStyle/>
          <a:p>
            <a:pPr algn="ctr" eaLnBrk="1" hangingPunct="1"/>
            <a:r>
              <a:rPr lang="en-GB" altLang="en-US" dirty="0"/>
              <a:t>Differing storage technologies available worldwide</a:t>
            </a:r>
          </a:p>
        </p:txBody>
      </p:sp>
      <p:pic>
        <p:nvPicPr>
          <p:cNvPr id="7171" name="Content Placeholder 4">
            <a:extLst>
              <a:ext uri="{FF2B5EF4-FFF2-40B4-BE49-F238E27FC236}">
                <a16:creationId xmlns:a16="http://schemas.microsoft.com/office/drawing/2014/main" id="{D34C779F-78BC-3349-0EC5-5CCF1523C70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981200" y="1575925"/>
            <a:ext cx="8229600" cy="5282075"/>
          </a:xfrm>
        </p:spPr>
      </p:pic>
      <p:sp>
        <p:nvSpPr>
          <p:cNvPr id="2" name="TextBox 1">
            <a:extLst>
              <a:ext uri="{FF2B5EF4-FFF2-40B4-BE49-F238E27FC236}">
                <a16:creationId xmlns:a16="http://schemas.microsoft.com/office/drawing/2014/main" id="{7546DA4F-3576-5A7A-C461-6495E06BFA2B}"/>
              </a:ext>
            </a:extLst>
          </p:cNvPr>
          <p:cNvSpPr txBox="1"/>
          <p:nvPr/>
        </p:nvSpPr>
        <p:spPr>
          <a:xfrm>
            <a:off x="10287000" y="6257925"/>
            <a:ext cx="1714500" cy="646331"/>
          </a:xfrm>
          <a:prstGeom prst="rect">
            <a:avLst/>
          </a:prstGeom>
          <a:noFill/>
        </p:spPr>
        <p:txBody>
          <a:bodyPr wrap="square" rtlCol="0">
            <a:spAutoFit/>
          </a:bodyPr>
          <a:lstStyle/>
          <a:p>
            <a:r>
              <a:rPr lang="en-GB"/>
              <a:t>Niu, et al. (2023)</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AA53B81-1958-4DB6-8246-504DDD0EB005}"/>
              </a:ext>
            </a:extLst>
          </p:cNvPr>
          <p:cNvSpPr>
            <a:spLocks noGrp="1" noChangeArrowheads="1"/>
          </p:cNvSpPr>
          <p:nvPr>
            <p:ph type="title"/>
          </p:nvPr>
        </p:nvSpPr>
        <p:spPr/>
        <p:txBody>
          <a:bodyPr/>
          <a:lstStyle/>
          <a:p>
            <a:pPr eaLnBrk="1" hangingPunct="1"/>
            <a:br>
              <a:rPr lang="en-GB" altLang="en-US" dirty="0"/>
            </a:br>
            <a:r>
              <a:rPr lang="en-GB" altLang="en-US" dirty="0"/>
              <a:t>Lessons learned from elsewhere in the World</a:t>
            </a:r>
            <a:br>
              <a:rPr lang="en-GB" altLang="en-US" dirty="0"/>
            </a:br>
            <a:endParaRPr lang="en-GB" altLang="en-US" dirty="0"/>
          </a:p>
        </p:txBody>
      </p:sp>
      <p:sp>
        <p:nvSpPr>
          <p:cNvPr id="10243" name="Content Placeholder 2">
            <a:extLst>
              <a:ext uri="{FF2B5EF4-FFF2-40B4-BE49-F238E27FC236}">
                <a16:creationId xmlns:a16="http://schemas.microsoft.com/office/drawing/2014/main" id="{BC1EDA00-8F02-D26D-6770-107E64990C18}"/>
              </a:ext>
            </a:extLst>
          </p:cNvPr>
          <p:cNvSpPr>
            <a:spLocks noGrp="1" noChangeArrowheads="1"/>
          </p:cNvSpPr>
          <p:nvPr>
            <p:ph idx="1"/>
          </p:nvPr>
        </p:nvSpPr>
        <p:spPr>
          <a:xfrm>
            <a:off x="476250" y="1762920"/>
            <a:ext cx="6829425" cy="4351338"/>
          </a:xfrm>
        </p:spPr>
        <p:txBody>
          <a:bodyPr/>
          <a:lstStyle/>
          <a:p>
            <a:pPr eaLnBrk="1" hangingPunct="1"/>
            <a:r>
              <a:rPr lang="en-GB" dirty="0"/>
              <a:t>China, Japan and US has built huge pumped hydro storage stations</a:t>
            </a:r>
          </a:p>
          <a:p>
            <a:pPr eaLnBrk="1" hangingPunct="1"/>
            <a:endParaRPr lang="en-GB" dirty="0"/>
          </a:p>
          <a:p>
            <a:pPr eaLnBrk="1" hangingPunct="1"/>
            <a:r>
              <a:rPr lang="en-GB" dirty="0"/>
              <a:t>US is deploying large grid-scale batteries, and Largest BESS in SA</a:t>
            </a:r>
          </a:p>
          <a:p>
            <a:pPr eaLnBrk="1" hangingPunct="1"/>
            <a:endParaRPr lang="en-GB" dirty="0"/>
          </a:p>
          <a:p>
            <a:pPr eaLnBrk="1" hangingPunct="1"/>
            <a:r>
              <a:rPr lang="en-GB" dirty="0"/>
              <a:t>Germany is testing green hydrogen storage “Power to gas” systems to absorb the power from it’s onshore windfarms (know as Wind-gas).</a:t>
            </a:r>
          </a:p>
          <a:p>
            <a:pPr marL="0" indent="0" eaLnBrk="1" hangingPunct="1">
              <a:buNone/>
            </a:pPr>
            <a:endParaRPr lang="en-GB" altLang="en-US" dirty="0"/>
          </a:p>
        </p:txBody>
      </p:sp>
      <p:pic>
        <p:nvPicPr>
          <p:cNvPr id="10" name="Picture 9">
            <a:extLst>
              <a:ext uri="{FF2B5EF4-FFF2-40B4-BE49-F238E27FC236}">
                <a16:creationId xmlns:a16="http://schemas.microsoft.com/office/drawing/2014/main" id="{7AB586EB-F08F-393A-C79A-0698CE17497F}"/>
              </a:ext>
            </a:extLst>
          </p:cNvPr>
          <p:cNvPicPr>
            <a:picLocks noChangeAspect="1"/>
          </p:cNvPicPr>
          <p:nvPr/>
        </p:nvPicPr>
        <p:blipFill>
          <a:blip r:embed="rId3"/>
          <a:stretch>
            <a:fillRect/>
          </a:stretch>
        </p:blipFill>
        <p:spPr>
          <a:xfrm>
            <a:off x="8987257" y="4461571"/>
            <a:ext cx="2728493" cy="1920957"/>
          </a:xfrm>
          <a:prstGeom prst="rect">
            <a:avLst/>
          </a:prstGeom>
        </p:spPr>
      </p:pic>
      <p:sp>
        <p:nvSpPr>
          <p:cNvPr id="11" name="TextBox 10">
            <a:extLst>
              <a:ext uri="{FF2B5EF4-FFF2-40B4-BE49-F238E27FC236}">
                <a16:creationId xmlns:a16="http://schemas.microsoft.com/office/drawing/2014/main" id="{804DE08C-6557-3EA1-819B-40C2B40E40CA}"/>
              </a:ext>
            </a:extLst>
          </p:cNvPr>
          <p:cNvSpPr txBox="1"/>
          <p:nvPr/>
        </p:nvSpPr>
        <p:spPr>
          <a:xfrm>
            <a:off x="7210425" y="6186490"/>
            <a:ext cx="4848225" cy="646331"/>
          </a:xfrm>
          <a:prstGeom prst="rect">
            <a:avLst/>
          </a:prstGeom>
          <a:noFill/>
        </p:spPr>
        <p:txBody>
          <a:bodyPr wrap="square" rtlCol="0">
            <a:spAutoFit/>
          </a:bodyPr>
          <a:lstStyle/>
          <a:p>
            <a:r>
              <a:rPr lang="en-GB" dirty="0"/>
              <a:t>International Hydropower Association (2022), Renew Economy (2026), 2G Energy (N.d.)</a:t>
            </a:r>
          </a:p>
        </p:txBody>
      </p:sp>
      <p:pic>
        <p:nvPicPr>
          <p:cNvPr id="13" name="Picture 12">
            <a:extLst>
              <a:ext uri="{FF2B5EF4-FFF2-40B4-BE49-F238E27FC236}">
                <a16:creationId xmlns:a16="http://schemas.microsoft.com/office/drawing/2014/main" id="{5BA780C9-5773-12C8-B3D6-97916EE5E05D}"/>
              </a:ext>
            </a:extLst>
          </p:cNvPr>
          <p:cNvPicPr>
            <a:picLocks noChangeAspect="1"/>
          </p:cNvPicPr>
          <p:nvPr/>
        </p:nvPicPr>
        <p:blipFill>
          <a:blip r:embed="rId4"/>
          <a:stretch>
            <a:fillRect/>
          </a:stretch>
        </p:blipFill>
        <p:spPr>
          <a:xfrm>
            <a:off x="7837756" y="1287358"/>
            <a:ext cx="3420793" cy="1788771"/>
          </a:xfrm>
          <a:prstGeom prst="rect">
            <a:avLst/>
          </a:prstGeom>
        </p:spPr>
      </p:pic>
      <p:pic>
        <p:nvPicPr>
          <p:cNvPr id="15" name="Picture 14">
            <a:extLst>
              <a:ext uri="{FF2B5EF4-FFF2-40B4-BE49-F238E27FC236}">
                <a16:creationId xmlns:a16="http://schemas.microsoft.com/office/drawing/2014/main" id="{EAE2F72C-3F57-D14D-0773-584B164C038A}"/>
              </a:ext>
            </a:extLst>
          </p:cNvPr>
          <p:cNvPicPr>
            <a:picLocks noChangeAspect="1"/>
          </p:cNvPicPr>
          <p:nvPr/>
        </p:nvPicPr>
        <p:blipFill>
          <a:blip r:embed="rId5"/>
          <a:stretch>
            <a:fillRect/>
          </a:stretch>
        </p:blipFill>
        <p:spPr>
          <a:xfrm>
            <a:off x="7311564" y="3148361"/>
            <a:ext cx="2322973" cy="1325563"/>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3A2C6B87-716E-94C6-0279-C28C1F19CE8F}"/>
              </a:ext>
            </a:extLst>
          </p:cNvPr>
          <p:cNvSpPr>
            <a:spLocks noGrp="1" noChangeArrowheads="1"/>
          </p:cNvSpPr>
          <p:nvPr>
            <p:ph type="title"/>
          </p:nvPr>
        </p:nvSpPr>
        <p:spPr>
          <a:xfrm>
            <a:off x="247650" y="-181860"/>
            <a:ext cx="10515600" cy="1325563"/>
          </a:xfrm>
        </p:spPr>
        <p:txBody>
          <a:bodyPr/>
          <a:lstStyle/>
          <a:p>
            <a:pPr eaLnBrk="1" hangingPunct="1"/>
            <a:r>
              <a:rPr lang="en-GB" altLang="en-US" dirty="0"/>
              <a:t>References</a:t>
            </a:r>
          </a:p>
        </p:txBody>
      </p:sp>
      <p:sp>
        <p:nvSpPr>
          <p:cNvPr id="2" name="Rectangle 4">
            <a:extLst>
              <a:ext uri="{FF2B5EF4-FFF2-40B4-BE49-F238E27FC236}">
                <a16:creationId xmlns:a16="http://schemas.microsoft.com/office/drawing/2014/main" id="{4D9577B1-A2CC-9ADF-9BF2-C7E2A79C904A}"/>
              </a:ext>
            </a:extLst>
          </p:cNvPr>
          <p:cNvSpPr>
            <a:spLocks noGrp="1" noChangeArrowheads="1"/>
          </p:cNvSpPr>
          <p:nvPr>
            <p:ph idx="1"/>
          </p:nvPr>
        </p:nvSpPr>
        <p:spPr bwMode="auto">
          <a:xfrm>
            <a:off x="266700" y="480921"/>
            <a:ext cx="10810874" cy="62221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228528" rIns="91440" bIns="50784"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Alasali</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F. &amp;. H., 2017. Peak power reduction for electrified Rubber-Tyred Gantry (RTG). In: </a:t>
            </a:r>
            <a:r>
              <a:rPr kumimoji="0" lang="en-GB"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Conference: 8th International Symposium on Automatic Control - AUTSYM. </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a:t>
            </a:r>
            <a:r>
              <a:rPr kumimoji="0" lang="en-GB"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s.n</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Becerra, V., 2025. </a:t>
            </a:r>
            <a:r>
              <a:rPr kumimoji="0" lang="en-GB"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Is the UK’s energy storage growing fast enough?. </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https://www.port.ac.uk/news-events-and-blogs/blogs/academic-expertise/is-the-uks-energy-storage-growing-fast-enough</a:t>
            </a:r>
            <a:b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[Accessed 19 January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CCC, 2025. </a:t>
            </a:r>
            <a:r>
              <a:rPr kumimoji="0" lang="en-GB"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Progress in reducing emissions – 2025 report to Parliament, </a:t>
            </a:r>
            <a:r>
              <a:rPr kumimoji="0" lang="en-GB"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s.l.</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CCC.</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CCC, 2025. </a:t>
            </a:r>
            <a:r>
              <a:rPr kumimoji="0" lang="en-GB" altLang="en-US" sz="1200" b="0" i="1"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Wales’</a:t>
            </a:r>
            <a:r>
              <a:rPr kumimoji="0" lang="en-GB"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Fourth Carbon Budget. </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https://www.theccc.org.uk/publication/wales-fourth-carbon-budget/</a:t>
            </a:r>
            <a:b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[Accessed 19 January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ESO, 2021. </a:t>
            </a:r>
            <a:r>
              <a:rPr kumimoji="0" lang="en-GB"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Future Energy Scenarios in five minutes. </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https://www.neso.energy/document/199926/download</a:t>
            </a:r>
            <a:b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[Accessed January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ESO, 2022. </a:t>
            </a:r>
            <a:r>
              <a:rPr kumimoji="0" lang="en-GB"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MARKETS ADVISORY COUNCIL. </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https://www.neso.energy/document/278506/download</a:t>
            </a:r>
            <a:b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[Accessed 15 January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ESO, 2022. </a:t>
            </a:r>
            <a:r>
              <a:rPr kumimoji="0" lang="en-GB"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Potential Electricity Storage Routes to 2050. </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https://www.neso.energy/document/273166/download</a:t>
            </a:r>
            <a:b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[Accessed 19 January 2026].</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800" b="0" i="0" u="none" strike="noStrike" cap="none" normalizeH="0" baseline="0" dirty="0">
              <a:ln>
                <a:noFill/>
              </a:ln>
              <a:solidFill>
                <a:schemeClr val="tx1"/>
              </a:solidFill>
              <a:effectLst/>
              <a:latin typeface="Aptos" panose="020B00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IEA, 2023. </a:t>
            </a:r>
            <a:r>
              <a:rPr kumimoji="0" lang="en-GB"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Grid-scale storage. </a:t>
            </a: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[Online] </a:t>
            </a:r>
            <a:b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Available at: </a:t>
            </a:r>
            <a:r>
              <a:rPr kumimoji="0" lang="en-GB" altLang="en-US" sz="1200" b="0" i="0" u="sng"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https://www.iea.org/energy-system/electricity/grid-scale-storage</a:t>
            </a:r>
            <a:b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br>
            <a:r>
              <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[Accessed 19 January 2026].</a:t>
            </a:r>
            <a:endParaRPr lang="en-GB" altLang="en-US" sz="1200" dirty="0">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200" dirty="0">
              <a:latin typeface="Aptos" panose="020B0004020202020204" pitchFamily="34" charset="0"/>
              <a:ea typeface="Aptos" panose="020B0004020202020204" pitchFamily="34" charset="0"/>
              <a:cs typeface="Times New Roman" panose="02020603050405020304" pitchFamily="18" charset="0"/>
            </a:endParaRPr>
          </a:p>
          <a:p>
            <a:pPr marL="0" indent="0">
              <a:lnSpc>
                <a:spcPct val="100000"/>
              </a:lnSpc>
              <a:spcBef>
                <a:spcPct val="0"/>
              </a:spcBef>
              <a:buNone/>
            </a:pPr>
            <a:r>
              <a:rPr lang="en-GB" altLang="en-US" sz="1200" dirty="0" err="1">
                <a:latin typeface="Aptos" panose="020B0004020202020204" pitchFamily="34" charset="0"/>
                <a:ea typeface="Aptos" panose="020B0004020202020204" pitchFamily="34" charset="0"/>
                <a:cs typeface="Times New Roman" panose="02020603050405020304" pitchFamily="18" charset="0"/>
              </a:rPr>
              <a:t>Jafarizadeh</a:t>
            </a:r>
            <a:r>
              <a:rPr lang="en-GB" altLang="en-US" sz="1200" dirty="0">
                <a:latin typeface="Aptos" panose="020B0004020202020204" pitchFamily="34" charset="0"/>
                <a:ea typeface="Aptos" panose="020B0004020202020204" pitchFamily="34" charset="0"/>
                <a:cs typeface="Times New Roman" panose="02020603050405020304" pitchFamily="18" charset="0"/>
              </a:rPr>
              <a:t>, H. et al., 2024. Navigating challenges in large-scale renewable energy storage: Barriers, solutions, and innovations. </a:t>
            </a:r>
            <a:r>
              <a:rPr lang="en-GB" altLang="en-US" sz="1200" i="1" dirty="0">
                <a:latin typeface="Aptos" panose="020B0004020202020204" pitchFamily="34" charset="0"/>
                <a:ea typeface="Aptos" panose="020B0004020202020204" pitchFamily="34" charset="0"/>
                <a:cs typeface="Times New Roman" panose="02020603050405020304" pitchFamily="18" charset="0"/>
              </a:rPr>
              <a:t>Energy Reports, </a:t>
            </a:r>
            <a:r>
              <a:rPr lang="en-GB" altLang="en-US" sz="1200" dirty="0">
                <a:latin typeface="Aptos" panose="020B0004020202020204" pitchFamily="34" charset="0"/>
                <a:ea typeface="Aptos" panose="020B0004020202020204" pitchFamily="34" charset="0"/>
                <a:cs typeface="Times New Roman" panose="02020603050405020304" pitchFamily="18" charset="0"/>
              </a:rPr>
              <a:t>Volume 12, pp. 2352-4847.</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42C14AC-0C96-4D13-8DD8-278F612FB1C1}"/>
              </a:ext>
            </a:extLst>
          </p:cNvPr>
          <p:cNvSpPr>
            <a:spLocks noGrp="1"/>
          </p:cNvSpPr>
          <p:nvPr>
            <p:ph idx="1"/>
          </p:nvPr>
        </p:nvSpPr>
        <p:spPr>
          <a:xfrm>
            <a:off x="476249" y="301625"/>
            <a:ext cx="11477625" cy="6337300"/>
          </a:xfrm>
        </p:spPr>
        <p:txBody>
          <a:bodyPr/>
          <a:lstStyle/>
          <a:p>
            <a:pPr marL="0" lvl="0" indent="0">
              <a:lnSpc>
                <a:spcPct val="100000"/>
              </a:lnSpc>
              <a:spcBef>
                <a:spcPct val="0"/>
              </a:spcBef>
              <a:buNone/>
            </a:pPr>
            <a:r>
              <a:rPr lang="en-GB" altLang="en-US" sz="1200" dirty="0">
                <a:latin typeface="Aptos" panose="020B0004020202020204" pitchFamily="34" charset="0"/>
                <a:ea typeface="Aptos" panose="020B0004020202020204" pitchFamily="34" charset="0"/>
                <a:cs typeface="Times New Roman" panose="02020603050405020304" pitchFamily="18" charset="0"/>
              </a:rPr>
              <a:t>Malik, F. H. H. G. A. A. Y. M. S. H. Z. M. M. W. &amp;. L. M., 2025. Integrating Energy Storage Technologies with Renewable Energy Sources: A Pathway Toward Sustainable Power Grids. </a:t>
            </a:r>
            <a:r>
              <a:rPr lang="en-GB" altLang="en-US" sz="1200" i="1" dirty="0">
                <a:latin typeface="Aptos" panose="020B0004020202020204" pitchFamily="34" charset="0"/>
                <a:ea typeface="Aptos" panose="020B0004020202020204" pitchFamily="34" charset="0"/>
                <a:cs typeface="Times New Roman" panose="02020603050405020304" pitchFamily="18" charset="0"/>
              </a:rPr>
              <a:t>Sustainability, </a:t>
            </a:r>
            <a:r>
              <a:rPr lang="en-GB" altLang="en-US" sz="1200" dirty="0">
                <a:latin typeface="Aptos" panose="020B0004020202020204" pitchFamily="34" charset="0"/>
                <a:ea typeface="Aptos" panose="020B0004020202020204" pitchFamily="34" charset="0"/>
                <a:cs typeface="Times New Roman" panose="02020603050405020304" pitchFamily="18" charset="0"/>
              </a:rPr>
              <a:t>13 April, 17(9), p. 4097.</a:t>
            </a:r>
          </a:p>
          <a:p>
            <a:pPr marL="0" lvl="0" indent="0">
              <a:lnSpc>
                <a:spcPct val="100000"/>
              </a:lnSpc>
              <a:spcBef>
                <a:spcPct val="0"/>
              </a:spcBef>
              <a:buNone/>
            </a:pPr>
            <a:endParaRPr kumimoji="0" lang="en-GB" altLang="en-US" sz="1200" b="0" i="0" u="none" strike="noStrike" cap="none" normalizeH="0" baseline="0" dirty="0">
              <a:ln>
                <a:noFill/>
              </a:ln>
              <a:solidFill>
                <a:schemeClr val="tx1"/>
              </a:solidFill>
              <a:effectLst/>
              <a:latin typeface="Aptos" panose="020B0004020202020204" pitchFamily="34" charset="0"/>
            </a:endParaRPr>
          </a:p>
          <a:p>
            <a:pPr marL="0" lvl="0" indent="0">
              <a:lnSpc>
                <a:spcPct val="100000"/>
              </a:lnSpc>
              <a:spcBef>
                <a:spcPct val="0"/>
              </a:spcBef>
              <a:buNone/>
            </a:pPr>
            <a:r>
              <a:rPr lang="en-GB" altLang="en-US" sz="1200" dirty="0">
                <a:latin typeface="Aptos" panose="020B0004020202020204" pitchFamily="34" charset="0"/>
                <a:ea typeface="Aptos" panose="020B0004020202020204" pitchFamily="34" charset="0"/>
                <a:cs typeface="Times New Roman" panose="02020603050405020304" pitchFamily="18" charset="0"/>
              </a:rPr>
              <a:t>Modo Energy, 2022. </a:t>
            </a:r>
            <a:r>
              <a:rPr lang="en-GB" altLang="en-US" sz="1200" i="1" dirty="0">
                <a:latin typeface="Aptos" panose="020B0004020202020204" pitchFamily="34" charset="0"/>
                <a:ea typeface="Aptos" panose="020B0004020202020204" pitchFamily="34" charset="0"/>
                <a:cs typeface="Times New Roman" panose="02020603050405020304" pitchFamily="18" charset="0"/>
              </a:rPr>
              <a:t>Inertia (and rate of change of frequency): an introduction. </a:t>
            </a:r>
            <a:r>
              <a:rPr lang="en-GB" altLang="en-US" sz="1200" dirty="0">
                <a:latin typeface="Aptos" panose="020B0004020202020204" pitchFamily="34" charset="0"/>
                <a:ea typeface="Aptos" panose="020B0004020202020204" pitchFamily="34" charset="0"/>
                <a:cs typeface="Times New Roman" panose="02020603050405020304" pitchFamily="18" charset="0"/>
              </a:rPr>
              <a:t>[Online] </a:t>
            </a:r>
            <a:br>
              <a:rPr lang="en-GB" altLang="en-US" sz="1200" dirty="0">
                <a:latin typeface="Aptos" panose="020B0004020202020204" pitchFamily="34" charset="0"/>
                <a:ea typeface="Aptos" panose="020B0004020202020204" pitchFamily="34" charset="0"/>
                <a:cs typeface="Times New Roman" panose="02020603050405020304" pitchFamily="18" charset="0"/>
              </a:rPr>
            </a:br>
            <a:r>
              <a:rPr lang="en-GB" altLang="en-US" sz="1200" dirty="0">
                <a:latin typeface="Aptos" panose="020B0004020202020204" pitchFamily="34" charset="0"/>
                <a:ea typeface="Aptos" panose="020B0004020202020204" pitchFamily="34" charset="0"/>
                <a:cs typeface="Times New Roman" panose="02020603050405020304" pitchFamily="18" charset="0"/>
              </a:rPr>
              <a:t>Available at: </a:t>
            </a:r>
            <a:r>
              <a:rPr lang="en-GB" altLang="en-US" sz="1200" u="sng" dirty="0">
                <a:latin typeface="Aptos" panose="020B0004020202020204" pitchFamily="34" charset="0"/>
                <a:ea typeface="Aptos" panose="020B0004020202020204" pitchFamily="34" charset="0"/>
                <a:cs typeface="Times New Roman" panose="02020603050405020304" pitchFamily="18" charset="0"/>
              </a:rPr>
              <a:t>https://modoenergy.com/research/en/system-inertia-grid-frequency-rocof-explainer</a:t>
            </a:r>
            <a:br>
              <a:rPr lang="en-GB" altLang="en-US" sz="1200" dirty="0">
                <a:latin typeface="Aptos" panose="020B0004020202020204" pitchFamily="34" charset="0"/>
                <a:ea typeface="Aptos" panose="020B0004020202020204" pitchFamily="34" charset="0"/>
                <a:cs typeface="Times New Roman" panose="02020603050405020304" pitchFamily="18" charset="0"/>
              </a:rPr>
            </a:br>
            <a:r>
              <a:rPr lang="en-GB" altLang="en-US" sz="1200" dirty="0">
                <a:latin typeface="Aptos" panose="020B0004020202020204" pitchFamily="34" charset="0"/>
                <a:ea typeface="Aptos" panose="020B0004020202020204" pitchFamily="34" charset="0"/>
                <a:cs typeface="Times New Roman" panose="02020603050405020304" pitchFamily="18" charset="0"/>
              </a:rPr>
              <a:t>[Accessed 19 January 2026].</a:t>
            </a:r>
          </a:p>
          <a:p>
            <a:pPr marL="0" lvl="0" indent="0">
              <a:lnSpc>
                <a:spcPct val="100000"/>
              </a:lnSpc>
              <a:spcBef>
                <a:spcPct val="0"/>
              </a:spcBef>
              <a:buNone/>
            </a:pPr>
            <a:endParaRPr kumimoji="0" lang="en-GB" altLang="en-US" sz="1200" b="0" i="0" u="none" strike="noStrike" cap="none" normalizeH="0" baseline="0" dirty="0">
              <a:ln>
                <a:noFill/>
              </a:ln>
              <a:solidFill>
                <a:schemeClr val="tx1"/>
              </a:solidFill>
              <a:effectLst/>
              <a:latin typeface="Aptos" panose="020B0004020202020204" pitchFamily="34" charset="0"/>
            </a:endParaRPr>
          </a:p>
          <a:p>
            <a:pPr marL="0" lvl="0" indent="0">
              <a:lnSpc>
                <a:spcPct val="100000"/>
              </a:lnSpc>
              <a:spcBef>
                <a:spcPct val="0"/>
              </a:spcBef>
              <a:buNone/>
            </a:pPr>
            <a:r>
              <a:rPr lang="en-GB" altLang="en-US" sz="1200" dirty="0">
                <a:latin typeface="Aptos" panose="020B0004020202020204" pitchFamily="34" charset="0"/>
                <a:ea typeface="Aptos" panose="020B0004020202020204" pitchFamily="34" charset="0"/>
                <a:cs typeface="Times New Roman" panose="02020603050405020304" pitchFamily="18" charset="0"/>
              </a:rPr>
              <a:t>NESO, 2021. </a:t>
            </a:r>
            <a:r>
              <a:rPr lang="en-GB" altLang="en-US" sz="1200" i="1" dirty="0">
                <a:latin typeface="Aptos" panose="020B0004020202020204" pitchFamily="34" charset="0"/>
                <a:ea typeface="Aptos" panose="020B0004020202020204" pitchFamily="34" charset="0"/>
                <a:cs typeface="Times New Roman" panose="02020603050405020304" pitchFamily="18" charset="0"/>
              </a:rPr>
              <a:t>National Trends and Insights - A System Operability Framework Document. </a:t>
            </a:r>
            <a:r>
              <a:rPr lang="en-GB" altLang="en-US" sz="1200" dirty="0">
                <a:latin typeface="Aptos" panose="020B0004020202020204" pitchFamily="34" charset="0"/>
                <a:ea typeface="Aptos" panose="020B0004020202020204" pitchFamily="34" charset="0"/>
                <a:cs typeface="Times New Roman" panose="02020603050405020304" pitchFamily="18" charset="0"/>
              </a:rPr>
              <a:t>[Online] </a:t>
            </a:r>
            <a:br>
              <a:rPr lang="en-GB" altLang="en-US" sz="1200" dirty="0">
                <a:latin typeface="Aptos" panose="020B0004020202020204" pitchFamily="34" charset="0"/>
                <a:ea typeface="Aptos" panose="020B0004020202020204" pitchFamily="34" charset="0"/>
                <a:cs typeface="Times New Roman" panose="02020603050405020304" pitchFamily="18" charset="0"/>
              </a:rPr>
            </a:br>
            <a:r>
              <a:rPr lang="en-GB" altLang="en-US" sz="1200" dirty="0">
                <a:latin typeface="Aptos" panose="020B0004020202020204" pitchFamily="34" charset="0"/>
                <a:ea typeface="Aptos" panose="020B0004020202020204" pitchFamily="34" charset="0"/>
                <a:cs typeface="Times New Roman" panose="02020603050405020304" pitchFamily="18" charset="0"/>
              </a:rPr>
              <a:t>Available at: </a:t>
            </a:r>
            <a:r>
              <a:rPr lang="en-GB" altLang="en-US" sz="1200" u="sng" dirty="0">
                <a:latin typeface="Aptos" panose="020B0004020202020204" pitchFamily="34" charset="0"/>
                <a:ea typeface="Aptos" panose="020B0004020202020204" pitchFamily="34" charset="0"/>
                <a:cs typeface="Times New Roman" panose="02020603050405020304" pitchFamily="18" charset="0"/>
              </a:rPr>
              <a:t>https://www.neso.energy/document/190151/download</a:t>
            </a:r>
            <a:br>
              <a:rPr lang="en-GB" altLang="en-US" sz="1200" dirty="0">
                <a:latin typeface="Aptos" panose="020B0004020202020204" pitchFamily="34" charset="0"/>
                <a:ea typeface="Aptos" panose="020B0004020202020204" pitchFamily="34" charset="0"/>
                <a:cs typeface="Times New Roman" panose="02020603050405020304" pitchFamily="18" charset="0"/>
              </a:rPr>
            </a:br>
            <a:r>
              <a:rPr lang="en-GB" altLang="en-US" sz="1200" dirty="0">
                <a:latin typeface="Aptos" panose="020B0004020202020204" pitchFamily="34" charset="0"/>
                <a:ea typeface="Aptos" panose="020B0004020202020204" pitchFamily="34" charset="0"/>
                <a:cs typeface="Times New Roman" panose="02020603050405020304" pitchFamily="18" charset="0"/>
              </a:rPr>
              <a:t>[Accessed 19 January 2026].</a:t>
            </a:r>
          </a:p>
          <a:p>
            <a:pPr marL="0" lvl="0" indent="0">
              <a:lnSpc>
                <a:spcPct val="100000"/>
              </a:lnSpc>
              <a:spcBef>
                <a:spcPct val="0"/>
              </a:spcBef>
              <a:buNone/>
            </a:pPr>
            <a:endParaRPr kumimoji="0" lang="en-GB" altLang="en-US" sz="1200" b="0" i="0" u="none" strike="noStrike" cap="none" normalizeH="0" baseline="0" dirty="0">
              <a:ln>
                <a:noFill/>
              </a:ln>
              <a:solidFill>
                <a:schemeClr val="tx1"/>
              </a:solidFill>
              <a:effectLst/>
              <a:latin typeface="Aptos" panose="020B0004020202020204" pitchFamily="34" charset="0"/>
            </a:endParaRPr>
          </a:p>
          <a:p>
            <a:pPr marL="0" lvl="0" indent="0">
              <a:lnSpc>
                <a:spcPct val="100000"/>
              </a:lnSpc>
              <a:spcBef>
                <a:spcPct val="0"/>
              </a:spcBef>
              <a:buNone/>
            </a:pPr>
            <a:r>
              <a:rPr lang="en-GB" altLang="en-US" sz="1200" dirty="0">
                <a:latin typeface="Aptos" panose="020B0004020202020204" pitchFamily="34" charset="0"/>
                <a:ea typeface="Aptos" panose="020B0004020202020204" pitchFamily="34" charset="0"/>
                <a:cs typeface="Times New Roman" panose="02020603050405020304" pitchFamily="18" charset="0"/>
              </a:rPr>
              <a:t>NESO, 2023. </a:t>
            </a:r>
            <a:r>
              <a:rPr lang="en-GB" altLang="en-US" sz="1200" i="1" dirty="0">
                <a:latin typeface="Aptos" panose="020B0004020202020204" pitchFamily="34" charset="0"/>
                <a:ea typeface="Aptos" panose="020B0004020202020204" pitchFamily="34" charset="0"/>
                <a:cs typeface="Times New Roman" panose="02020603050405020304" pitchFamily="18" charset="0"/>
              </a:rPr>
              <a:t>First phase of stability pathfinders delivered. </a:t>
            </a:r>
            <a:r>
              <a:rPr lang="en-GB" altLang="en-US" sz="1200" dirty="0">
                <a:latin typeface="Aptos" panose="020B0004020202020204" pitchFamily="34" charset="0"/>
                <a:ea typeface="Aptos" panose="020B0004020202020204" pitchFamily="34" charset="0"/>
                <a:cs typeface="Times New Roman" panose="02020603050405020304" pitchFamily="18" charset="0"/>
              </a:rPr>
              <a:t>[Online] </a:t>
            </a:r>
            <a:br>
              <a:rPr lang="en-GB" altLang="en-US" sz="1200" dirty="0">
                <a:latin typeface="Aptos" panose="020B0004020202020204" pitchFamily="34" charset="0"/>
                <a:ea typeface="Aptos" panose="020B0004020202020204" pitchFamily="34" charset="0"/>
                <a:cs typeface="Times New Roman" panose="02020603050405020304" pitchFamily="18" charset="0"/>
              </a:rPr>
            </a:br>
            <a:r>
              <a:rPr lang="en-GB" altLang="en-US" sz="1200" dirty="0">
                <a:latin typeface="Aptos" panose="020B0004020202020204" pitchFamily="34" charset="0"/>
                <a:ea typeface="Aptos" panose="020B0004020202020204" pitchFamily="34" charset="0"/>
                <a:cs typeface="Times New Roman" panose="02020603050405020304" pitchFamily="18" charset="0"/>
              </a:rPr>
              <a:t>Available at: </a:t>
            </a:r>
            <a:r>
              <a:rPr lang="en-GB" altLang="en-US" sz="1200" u="sng" dirty="0">
                <a:latin typeface="Aptos" panose="020B0004020202020204" pitchFamily="34" charset="0"/>
                <a:ea typeface="Aptos" panose="020B0004020202020204" pitchFamily="34" charset="0"/>
                <a:cs typeface="Times New Roman" panose="02020603050405020304" pitchFamily="18" charset="0"/>
              </a:rPr>
              <a:t>https://www.neso.energy/news/first-phase-stability-pathfinders-delivered</a:t>
            </a:r>
            <a:br>
              <a:rPr lang="en-GB" altLang="en-US" sz="1200" dirty="0">
                <a:latin typeface="Aptos" panose="020B0004020202020204" pitchFamily="34" charset="0"/>
                <a:ea typeface="Aptos" panose="020B0004020202020204" pitchFamily="34" charset="0"/>
                <a:cs typeface="Times New Roman" panose="02020603050405020304" pitchFamily="18" charset="0"/>
              </a:rPr>
            </a:br>
            <a:r>
              <a:rPr lang="en-GB" altLang="en-US" sz="1200" dirty="0">
                <a:latin typeface="Aptos" panose="020B0004020202020204" pitchFamily="34" charset="0"/>
                <a:ea typeface="Aptos" panose="020B0004020202020204" pitchFamily="34" charset="0"/>
                <a:cs typeface="Times New Roman" panose="02020603050405020304" pitchFamily="18" charset="0"/>
              </a:rPr>
              <a:t>[Accessed 19 January 2026].</a:t>
            </a:r>
          </a:p>
          <a:p>
            <a:pPr marL="0" lvl="0" indent="0">
              <a:lnSpc>
                <a:spcPct val="100000"/>
              </a:lnSpc>
              <a:spcBef>
                <a:spcPct val="0"/>
              </a:spcBef>
              <a:buNone/>
            </a:pPr>
            <a:endParaRPr kumimoji="0" lang="en-GB" altLang="en-US" sz="1200" b="0" i="0" u="none" strike="noStrike" cap="none" normalizeH="0" baseline="0" dirty="0">
              <a:ln>
                <a:noFill/>
              </a:ln>
              <a:solidFill>
                <a:schemeClr val="tx1"/>
              </a:solidFill>
              <a:effectLst/>
              <a:latin typeface="Aptos" panose="020B0004020202020204" pitchFamily="34" charset="0"/>
            </a:endParaRPr>
          </a:p>
          <a:p>
            <a:pPr marL="0" lvl="0" indent="0">
              <a:lnSpc>
                <a:spcPct val="100000"/>
              </a:lnSpc>
              <a:spcBef>
                <a:spcPct val="0"/>
              </a:spcBef>
              <a:buNone/>
            </a:pPr>
            <a:r>
              <a:rPr lang="en-GB" altLang="en-US" sz="1200" dirty="0">
                <a:latin typeface="Aptos" panose="020B0004020202020204" pitchFamily="34" charset="0"/>
                <a:ea typeface="Aptos" panose="020B0004020202020204" pitchFamily="34" charset="0"/>
                <a:cs typeface="Times New Roman" panose="02020603050405020304" pitchFamily="18" charset="0"/>
              </a:rPr>
              <a:t>NESO, 2024. </a:t>
            </a:r>
            <a:r>
              <a:rPr lang="en-GB" altLang="en-US" sz="1200" i="1" dirty="0">
                <a:latin typeface="Aptos" panose="020B0004020202020204" pitchFamily="34" charset="0"/>
                <a:ea typeface="Aptos" panose="020B0004020202020204" pitchFamily="34" charset="0"/>
                <a:cs typeface="Times New Roman" panose="02020603050405020304" pitchFamily="18" charset="0"/>
              </a:rPr>
              <a:t>Clean Power 2030. </a:t>
            </a:r>
            <a:r>
              <a:rPr lang="en-GB" altLang="en-US" sz="1200" dirty="0">
                <a:latin typeface="Aptos" panose="020B0004020202020204" pitchFamily="34" charset="0"/>
                <a:ea typeface="Aptos" panose="020B0004020202020204" pitchFamily="34" charset="0"/>
                <a:cs typeface="Times New Roman" panose="02020603050405020304" pitchFamily="18" charset="0"/>
              </a:rPr>
              <a:t>[Online] </a:t>
            </a:r>
            <a:br>
              <a:rPr lang="en-GB" altLang="en-US" sz="1200" dirty="0">
                <a:latin typeface="Aptos" panose="020B0004020202020204" pitchFamily="34" charset="0"/>
                <a:ea typeface="Aptos" panose="020B0004020202020204" pitchFamily="34" charset="0"/>
                <a:cs typeface="Times New Roman" panose="02020603050405020304" pitchFamily="18" charset="0"/>
              </a:rPr>
            </a:br>
            <a:r>
              <a:rPr lang="en-GB" altLang="en-US" sz="1200" dirty="0">
                <a:latin typeface="Aptos" panose="020B0004020202020204" pitchFamily="34" charset="0"/>
                <a:ea typeface="Aptos" panose="020B0004020202020204" pitchFamily="34" charset="0"/>
                <a:cs typeface="Times New Roman" panose="02020603050405020304" pitchFamily="18" charset="0"/>
              </a:rPr>
              <a:t>Available at: </a:t>
            </a:r>
            <a:r>
              <a:rPr lang="en-GB" altLang="en-US" sz="1200" u="sng" dirty="0">
                <a:latin typeface="Aptos" panose="020B0004020202020204" pitchFamily="34" charset="0"/>
                <a:ea typeface="Aptos" panose="020B0004020202020204" pitchFamily="34" charset="0"/>
                <a:cs typeface="Times New Roman" panose="02020603050405020304" pitchFamily="18" charset="0"/>
              </a:rPr>
              <a:t>https://www.neso.energy/publications/clean-power-2030</a:t>
            </a:r>
            <a:br>
              <a:rPr lang="en-GB" altLang="en-US" sz="1200" dirty="0">
                <a:latin typeface="Aptos" panose="020B0004020202020204" pitchFamily="34" charset="0"/>
                <a:ea typeface="Aptos" panose="020B0004020202020204" pitchFamily="34" charset="0"/>
                <a:cs typeface="Times New Roman" panose="02020603050405020304" pitchFamily="18" charset="0"/>
              </a:rPr>
            </a:br>
            <a:r>
              <a:rPr lang="en-GB" altLang="en-US" sz="1200" dirty="0">
                <a:latin typeface="Aptos" panose="020B0004020202020204" pitchFamily="34" charset="0"/>
                <a:ea typeface="Aptos" panose="020B0004020202020204" pitchFamily="34" charset="0"/>
                <a:cs typeface="Times New Roman" panose="02020603050405020304" pitchFamily="18" charset="0"/>
              </a:rPr>
              <a:t>[Accessed 19 January 2026].</a:t>
            </a:r>
          </a:p>
          <a:p>
            <a:pPr marL="0" lvl="0" indent="0">
              <a:lnSpc>
                <a:spcPct val="100000"/>
              </a:lnSpc>
              <a:spcBef>
                <a:spcPct val="0"/>
              </a:spcBef>
              <a:buNone/>
            </a:pPr>
            <a:endParaRPr kumimoji="0" lang="en-GB" altLang="en-US" sz="1200" b="0" i="0" u="none" strike="noStrike" cap="none" normalizeH="0" baseline="0" dirty="0">
              <a:ln>
                <a:noFill/>
              </a:ln>
              <a:solidFill>
                <a:schemeClr val="tx1"/>
              </a:solidFill>
              <a:effectLst/>
              <a:latin typeface="Aptos" panose="020B0004020202020204" pitchFamily="34" charset="0"/>
            </a:endParaRPr>
          </a:p>
          <a:p>
            <a:pPr marL="0" lvl="0" indent="0">
              <a:lnSpc>
                <a:spcPct val="100000"/>
              </a:lnSpc>
              <a:spcBef>
                <a:spcPct val="0"/>
              </a:spcBef>
              <a:buNone/>
            </a:pPr>
            <a:r>
              <a:rPr lang="en-GB" altLang="en-US" sz="1200" dirty="0">
                <a:latin typeface="Aptos" panose="020B0004020202020204" pitchFamily="34" charset="0"/>
                <a:ea typeface="Aptos" panose="020B0004020202020204" pitchFamily="34" charset="0"/>
                <a:cs typeface="Times New Roman" panose="02020603050405020304" pitchFamily="18" charset="0"/>
              </a:rPr>
              <a:t>NESO, 2025. </a:t>
            </a:r>
            <a:r>
              <a:rPr lang="en-GB" altLang="en-US" sz="1200" i="1" dirty="0">
                <a:latin typeface="Aptos" panose="020B0004020202020204" pitchFamily="34" charset="0"/>
                <a:ea typeface="Aptos" panose="020B0004020202020204" pitchFamily="34" charset="0"/>
                <a:cs typeface="Times New Roman" panose="02020603050405020304" pitchFamily="18" charset="0"/>
              </a:rPr>
              <a:t>Future Energy Scenarios 2025. </a:t>
            </a:r>
            <a:r>
              <a:rPr lang="en-GB" altLang="en-US" sz="1200" dirty="0">
                <a:latin typeface="Aptos" panose="020B0004020202020204" pitchFamily="34" charset="0"/>
                <a:ea typeface="Aptos" panose="020B0004020202020204" pitchFamily="34" charset="0"/>
                <a:cs typeface="Times New Roman" panose="02020603050405020304" pitchFamily="18" charset="0"/>
              </a:rPr>
              <a:t>[Online] </a:t>
            </a:r>
            <a:br>
              <a:rPr lang="en-GB" altLang="en-US" sz="1200" dirty="0">
                <a:latin typeface="Aptos" panose="020B0004020202020204" pitchFamily="34" charset="0"/>
                <a:ea typeface="Aptos" panose="020B0004020202020204" pitchFamily="34" charset="0"/>
                <a:cs typeface="Times New Roman" panose="02020603050405020304" pitchFamily="18" charset="0"/>
              </a:rPr>
            </a:br>
            <a:r>
              <a:rPr lang="en-GB" altLang="en-US" sz="1200" dirty="0">
                <a:latin typeface="Aptos" panose="020B0004020202020204" pitchFamily="34" charset="0"/>
                <a:ea typeface="Aptos" panose="020B0004020202020204" pitchFamily="34" charset="0"/>
                <a:cs typeface="Times New Roman" panose="02020603050405020304" pitchFamily="18" charset="0"/>
              </a:rPr>
              <a:t>Available at: </a:t>
            </a:r>
            <a:r>
              <a:rPr lang="en-GB" altLang="en-US" sz="1200" u="sng" dirty="0">
                <a:latin typeface="Aptos" panose="020B0004020202020204" pitchFamily="34" charset="0"/>
                <a:ea typeface="Aptos" panose="020B0004020202020204" pitchFamily="34" charset="0"/>
                <a:cs typeface="Times New Roman" panose="02020603050405020304" pitchFamily="18" charset="0"/>
              </a:rPr>
              <a:t>https://www.neso.energy/document/364541/download</a:t>
            </a:r>
            <a:br>
              <a:rPr lang="en-GB" altLang="en-US" sz="1200" dirty="0">
                <a:latin typeface="Aptos" panose="020B0004020202020204" pitchFamily="34" charset="0"/>
                <a:ea typeface="Aptos" panose="020B0004020202020204" pitchFamily="34" charset="0"/>
                <a:cs typeface="Times New Roman" panose="02020603050405020304" pitchFamily="18" charset="0"/>
              </a:rPr>
            </a:br>
            <a:r>
              <a:rPr lang="en-GB" altLang="en-US" sz="1200" dirty="0">
                <a:latin typeface="Aptos" panose="020B0004020202020204" pitchFamily="34" charset="0"/>
                <a:ea typeface="Aptos" panose="020B0004020202020204" pitchFamily="34" charset="0"/>
                <a:cs typeface="Times New Roman" panose="02020603050405020304" pitchFamily="18" charset="0"/>
              </a:rPr>
              <a:t>[Accessed 19 January 2026].</a:t>
            </a:r>
          </a:p>
          <a:p>
            <a:pPr marL="0" lvl="0" indent="0">
              <a:lnSpc>
                <a:spcPct val="100000"/>
              </a:lnSpc>
              <a:spcBef>
                <a:spcPct val="0"/>
              </a:spcBef>
              <a:buNone/>
            </a:pPr>
            <a:endParaRPr kumimoji="0" lang="en-GB" altLang="en-US" sz="1200" b="0" i="0" u="none" strike="noStrike" cap="none" normalizeH="0" baseline="0" dirty="0">
              <a:ln>
                <a:noFill/>
              </a:ln>
              <a:solidFill>
                <a:schemeClr val="tx1"/>
              </a:solidFill>
              <a:effectLst/>
              <a:latin typeface="Aptos" panose="020B0004020202020204" pitchFamily="34" charset="0"/>
            </a:endParaRPr>
          </a:p>
          <a:p>
            <a:pPr marL="0" lvl="0" indent="0">
              <a:lnSpc>
                <a:spcPct val="100000"/>
              </a:lnSpc>
              <a:spcBef>
                <a:spcPct val="0"/>
              </a:spcBef>
              <a:buNone/>
            </a:pPr>
            <a:r>
              <a:rPr lang="en-GB" altLang="en-US" sz="1200" dirty="0">
                <a:latin typeface="Aptos" panose="020B0004020202020204" pitchFamily="34" charset="0"/>
                <a:ea typeface="Aptos" panose="020B0004020202020204" pitchFamily="34" charset="0"/>
                <a:cs typeface="Times New Roman" panose="02020603050405020304" pitchFamily="18" charset="0"/>
              </a:rPr>
              <a:t>Niu, D., Fang, J., Yau, W. &amp; Goetz, S., 2023. Comprehensive evaluation of energy storage systems for inertia emulation and frequency regulation improvement. </a:t>
            </a:r>
            <a:r>
              <a:rPr lang="en-GB" altLang="en-US" sz="1200" i="1" dirty="0">
                <a:latin typeface="Aptos" panose="020B0004020202020204" pitchFamily="34" charset="0"/>
                <a:ea typeface="Aptos" panose="020B0004020202020204" pitchFamily="34" charset="0"/>
                <a:cs typeface="Times New Roman" panose="02020603050405020304" pitchFamily="18" charset="0"/>
              </a:rPr>
              <a:t>Energy Reports, </a:t>
            </a:r>
            <a:r>
              <a:rPr lang="en-GB" altLang="en-US" sz="1200" dirty="0">
                <a:latin typeface="Aptos" panose="020B0004020202020204" pitchFamily="34" charset="0"/>
                <a:ea typeface="Aptos" panose="020B0004020202020204" pitchFamily="34" charset="0"/>
                <a:cs typeface="Times New Roman" panose="02020603050405020304" pitchFamily="18" charset="0"/>
              </a:rPr>
              <a:t>Volume 9, pp. 2566-2576.</a:t>
            </a:r>
          </a:p>
          <a:p>
            <a:pPr marL="0" lvl="0" indent="0">
              <a:lnSpc>
                <a:spcPct val="100000"/>
              </a:lnSpc>
              <a:spcBef>
                <a:spcPct val="0"/>
              </a:spcBef>
              <a:buNone/>
            </a:pPr>
            <a:endParaRPr kumimoji="0" lang="en-GB" altLang="en-US" sz="1200" b="0" i="0" u="none" strike="noStrike" cap="none" normalizeH="0" baseline="0" dirty="0">
              <a:ln>
                <a:noFill/>
              </a:ln>
              <a:solidFill>
                <a:schemeClr val="tx1"/>
              </a:solidFill>
              <a:effectLst/>
              <a:latin typeface="Aptos" panose="020B0004020202020204" pitchFamily="34" charset="0"/>
            </a:endParaRPr>
          </a:p>
          <a:p>
            <a:pPr marL="0" lvl="0" indent="0">
              <a:lnSpc>
                <a:spcPct val="100000"/>
              </a:lnSpc>
              <a:spcBef>
                <a:spcPct val="0"/>
              </a:spcBef>
              <a:buNone/>
            </a:pPr>
            <a:r>
              <a:rPr lang="en-GB" altLang="en-US" sz="1200" dirty="0" err="1">
                <a:latin typeface="Aptos" panose="020B0004020202020204" pitchFamily="34" charset="0"/>
                <a:ea typeface="Aptos" panose="020B0004020202020204" pitchFamily="34" charset="0"/>
                <a:cs typeface="Times New Roman" panose="02020603050405020304" pitchFamily="18" charset="0"/>
              </a:rPr>
              <a:t>Reibsch</a:t>
            </a:r>
            <a:r>
              <a:rPr lang="en-GB" altLang="en-US" sz="1200" dirty="0">
                <a:latin typeface="Aptos" panose="020B0004020202020204" pitchFamily="34" charset="0"/>
                <a:ea typeface="Aptos" panose="020B0004020202020204" pitchFamily="34" charset="0"/>
                <a:cs typeface="Times New Roman" panose="02020603050405020304" pitchFamily="18" charset="0"/>
              </a:rPr>
              <a:t>, R., Blechinger, P. &amp; Kowal, J., 2023. The importance of battery storage systems in reducing grid issues in sector-coupled and renewable low-voltage grids. </a:t>
            </a:r>
            <a:r>
              <a:rPr lang="en-GB" altLang="en-US" sz="1200" i="1" dirty="0">
                <a:latin typeface="Aptos" panose="020B0004020202020204" pitchFamily="34" charset="0"/>
                <a:ea typeface="Aptos" panose="020B0004020202020204" pitchFamily="34" charset="0"/>
                <a:cs typeface="Times New Roman" panose="02020603050405020304" pitchFamily="18" charset="0"/>
              </a:rPr>
              <a:t>Journal of Energy Storage, </a:t>
            </a:r>
            <a:r>
              <a:rPr lang="en-GB" altLang="en-US" sz="1200" dirty="0">
                <a:latin typeface="Aptos" panose="020B0004020202020204" pitchFamily="34" charset="0"/>
                <a:ea typeface="Aptos" panose="020B0004020202020204" pitchFamily="34" charset="0"/>
                <a:cs typeface="Times New Roman" panose="02020603050405020304" pitchFamily="18" charset="0"/>
              </a:rPr>
              <a:t>Volume 72, p. 108726.</a:t>
            </a:r>
          </a:p>
          <a:p>
            <a:pPr marL="0" lvl="0" indent="0">
              <a:lnSpc>
                <a:spcPct val="100000"/>
              </a:lnSpc>
              <a:spcBef>
                <a:spcPct val="0"/>
              </a:spcBef>
              <a:buNone/>
            </a:pPr>
            <a:endParaRPr kumimoji="0" lang="en-GB" altLang="en-US" sz="1200" b="0" i="0" u="none" strike="noStrike" cap="none" normalizeH="0" baseline="0" dirty="0">
              <a:ln>
                <a:noFill/>
              </a:ln>
              <a:solidFill>
                <a:schemeClr val="tx1"/>
              </a:solidFill>
              <a:effectLst/>
              <a:latin typeface="Aptos" panose="020B0004020202020204" pitchFamily="34" charset="0"/>
            </a:endParaRPr>
          </a:p>
          <a:p>
            <a:pPr marL="0" lvl="0" indent="0">
              <a:lnSpc>
                <a:spcPct val="100000"/>
              </a:lnSpc>
              <a:spcBef>
                <a:spcPct val="0"/>
              </a:spcBef>
              <a:buNone/>
            </a:pPr>
            <a:r>
              <a:rPr lang="en-GB" altLang="en-US" sz="1200" dirty="0">
                <a:latin typeface="Aptos" panose="020B0004020202020204" pitchFamily="34" charset="0"/>
                <a:ea typeface="Aptos" panose="020B0004020202020204" pitchFamily="34" charset="0"/>
                <a:cs typeface="Times New Roman" panose="02020603050405020304" pitchFamily="18" charset="0"/>
              </a:rPr>
              <a:t>Vorrath, S., 2026. World’s largest grid battery has been completed – in the oil capital of the world. </a:t>
            </a:r>
            <a:r>
              <a:rPr lang="en-GB" altLang="en-US" sz="1200" i="1" dirty="0">
                <a:latin typeface="Aptos" panose="020B0004020202020204" pitchFamily="34" charset="0"/>
                <a:ea typeface="Aptos" panose="020B0004020202020204" pitchFamily="34" charset="0"/>
                <a:cs typeface="Times New Roman" panose="02020603050405020304" pitchFamily="18" charset="0"/>
              </a:rPr>
              <a:t>Renew Economy</a:t>
            </a:r>
            <a:r>
              <a:rPr lang="en-GB" altLang="en-US" sz="1200" dirty="0">
                <a:latin typeface="Aptos" panose="020B0004020202020204" pitchFamily="34" charset="0"/>
                <a:ea typeface="Aptos" panose="020B0004020202020204" pitchFamily="34" charset="0"/>
                <a:cs typeface="Times New Roman" panose="02020603050405020304" pitchFamily="18" charset="0"/>
              </a:rPr>
              <a:t>, 20 January. </a:t>
            </a:r>
            <a:endParaRPr kumimoji="0" lang="en-GB" altLang="en-US" sz="1200" b="0" i="0" u="none" strike="noStrike" cap="none" normalizeH="0" baseline="0" dirty="0">
              <a:ln>
                <a:noFill/>
              </a:ln>
              <a:solidFill>
                <a:schemeClr val="tx1"/>
              </a:solidFill>
              <a:effectLst/>
              <a:latin typeface="Aptos" panose="020B0004020202020204" pitchFamily="34" charset="0"/>
            </a:endParaRPr>
          </a:p>
          <a:p>
            <a:pPr marL="0" indent="0">
              <a:buNone/>
            </a:pPr>
            <a:r>
              <a:rPr lang="en-GB" sz="1200" dirty="0"/>
              <a:t>WEF, 2023. </a:t>
            </a:r>
            <a:r>
              <a:rPr lang="en-GB" sz="1200" i="1" dirty="0"/>
              <a:t>What is a virtual power plant? An energy expert explains. </a:t>
            </a:r>
            <a:r>
              <a:rPr lang="en-GB" sz="1200" dirty="0"/>
              <a:t>[Online] </a:t>
            </a:r>
            <a:br>
              <a:rPr lang="en-GB" sz="1200" dirty="0"/>
            </a:br>
            <a:r>
              <a:rPr lang="en-GB" sz="1200" dirty="0"/>
              <a:t>Available at: </a:t>
            </a:r>
            <a:r>
              <a:rPr lang="en-GB" sz="1200" u="sng" dirty="0"/>
              <a:t>https://www.weforum.org/stories/2023/10/virtual-power-plant-energy-expert-explains/</a:t>
            </a:r>
            <a:br>
              <a:rPr lang="en-GB" sz="1200" dirty="0"/>
            </a:br>
            <a:r>
              <a:rPr lang="en-GB" sz="1200" dirty="0"/>
              <a:t>[Accessed 20 January 2026].</a:t>
            </a:r>
          </a:p>
          <a:p>
            <a:pPr marL="0" indent="0">
              <a:buNone/>
            </a:pPr>
            <a:endParaRPr lang="en-GB" sz="1200" dirty="0"/>
          </a:p>
        </p:txBody>
      </p:sp>
    </p:spTree>
    <p:extLst>
      <p:ext uri="{BB962C8B-B14F-4D97-AF65-F5344CB8AC3E}">
        <p14:creationId xmlns:p14="http://schemas.microsoft.com/office/powerpoint/2010/main" val="8560753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2DD6F462-E50F-5878-7B3E-B779219A1462}"/>
              </a:ext>
            </a:extLst>
          </p:cNvPr>
          <p:cNvSpPr>
            <a:spLocks noGrp="1" noChangeArrowheads="1"/>
          </p:cNvSpPr>
          <p:nvPr>
            <p:ph type="title"/>
          </p:nvPr>
        </p:nvSpPr>
        <p:spPr/>
        <p:txBody>
          <a:bodyPr/>
          <a:lstStyle/>
          <a:p>
            <a:pPr eaLnBrk="1" hangingPunct="1"/>
            <a:r>
              <a:rPr lang="en-GB" altLang="en-US"/>
              <a:t>Thank you for listening!</a:t>
            </a:r>
          </a:p>
        </p:txBody>
      </p:sp>
      <p:sp>
        <p:nvSpPr>
          <p:cNvPr id="12291" name="Content Placeholder 2">
            <a:extLst>
              <a:ext uri="{FF2B5EF4-FFF2-40B4-BE49-F238E27FC236}">
                <a16:creationId xmlns:a16="http://schemas.microsoft.com/office/drawing/2014/main" id="{8EF5E5D5-DDB0-5243-F79B-04CA52170A89}"/>
              </a:ext>
            </a:extLst>
          </p:cNvPr>
          <p:cNvSpPr>
            <a:spLocks noGrp="1" noChangeArrowheads="1"/>
          </p:cNvSpPr>
          <p:nvPr>
            <p:ph idx="1"/>
          </p:nvPr>
        </p:nvSpPr>
        <p:spPr/>
        <p:txBody>
          <a:bodyPr/>
          <a:lstStyle/>
          <a:p>
            <a:pPr marL="0" indent="0" eaLnBrk="1" hangingPunct="1">
              <a:buFont typeface="Arial" panose="020B0604020202020204" pitchFamily="34" charset="0"/>
              <a:buNone/>
            </a:pPr>
            <a:r>
              <a:rPr lang="en-GB" altLang="en-US"/>
              <a:t>Any questions?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2616</Words>
  <Application>Microsoft Office PowerPoint</Application>
  <PresentationFormat>Widescreen</PresentationFormat>
  <Paragraphs>159</Paragraphs>
  <Slides>14</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Battery storage for  the Energy Grid</vt:lpstr>
      <vt:lpstr>Background</vt:lpstr>
      <vt:lpstr>Differing storage technologies – for different problems</vt:lpstr>
      <vt:lpstr>Differing storage technologies –for different problems</vt:lpstr>
      <vt:lpstr>Current uptake in the UK</vt:lpstr>
      <vt:lpstr>Current uptake in the UK</vt:lpstr>
      <vt:lpstr>Current uptake in the UK</vt:lpstr>
      <vt:lpstr> Differing storage technologies available worldwide </vt:lpstr>
      <vt:lpstr>Differing storage technologies available worldwide</vt:lpstr>
      <vt:lpstr>Differing storage technologies available worldwide</vt:lpstr>
      <vt:lpstr> Lessons learned from elsewhere in the World </vt:lpstr>
      <vt:lpstr>References</vt:lpstr>
      <vt:lpstr>PowerPoint Presentation</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Melinda Hill (2116602)</dc:creator>
  <cp:lastModifiedBy>Melinda Hill (2116602)</cp:lastModifiedBy>
  <cp:revision>14</cp:revision>
  <dcterms:created xsi:type="dcterms:W3CDTF">2026-01-07T15:18:35Z</dcterms:created>
  <dcterms:modified xsi:type="dcterms:W3CDTF">2026-01-20T13:46:57Z</dcterms:modified>
</cp:coreProperties>
</file>