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6"/>
    <p:restoredTop sz="94467"/>
  </p:normalViewPr>
  <p:slideViewPr>
    <p:cSldViewPr snapToGrid="0" snapToObjects="1">
      <p:cViewPr varScale="1">
        <p:scale>
          <a:sx n="77" d="100"/>
          <a:sy n="77" d="100"/>
        </p:scale>
        <p:origin x="9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2623383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4056019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1624095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417088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787E13-C9E9-D54E-8DAC-3CBF732FBCCB}" type="datetimeFigureOut">
              <a:rPr lang="en-US" smtClean="0"/>
              <a:t>12/17/19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14006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787E13-C9E9-D54E-8DAC-3CBF732FBCCB}" type="datetimeFigureOut">
              <a:rPr lang="en-US" smtClean="0"/>
              <a:t>12/17/19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352147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787E13-C9E9-D54E-8DAC-3CBF732FBCCB}" type="datetimeFigureOut">
              <a:rPr lang="en-US" smtClean="0"/>
              <a:t>12/17/19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2817257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1364652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3560619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3878682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B48921-D880-BD47-97F6-4F406B91B3B8}"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1409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2580426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B48921-D880-BD47-97F6-4F406B91B3B8}"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8609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B787E13-C9E9-D54E-8DAC-3CBF732FBCCB}" type="datetimeFigureOut">
              <a:rPr lang="en-US" smtClean="0"/>
              <a:t>12/17/19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240071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3647877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787E13-C9E9-D54E-8DAC-3CBF732FBCCB}" type="datetimeFigureOut">
              <a:rPr lang="en-US" smtClean="0"/>
              <a:t>12/17/19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B48921-D880-BD47-97F6-4F406B91B3B8}" type="slidenum">
              <a:rPr lang="en-US" smtClean="0"/>
              <a:t>‹#›</a:t>
            </a:fld>
            <a:endParaRPr lang="en-US"/>
          </a:p>
        </p:txBody>
      </p:sp>
    </p:spTree>
    <p:extLst>
      <p:ext uri="{BB962C8B-B14F-4D97-AF65-F5344CB8AC3E}">
        <p14:creationId xmlns:p14="http://schemas.microsoft.com/office/powerpoint/2010/main" val="571587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B787E13-C9E9-D54E-8DAC-3CBF732FBCCB}" type="datetimeFigureOut">
              <a:rPr lang="en-US" smtClean="0"/>
              <a:t>12/17/19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8B48921-D880-BD47-97F6-4F406B91B3B8}" type="slidenum">
              <a:rPr lang="en-US" smtClean="0"/>
              <a:t>‹#›</a:t>
            </a:fld>
            <a:endParaRPr lang="en-US"/>
          </a:p>
        </p:txBody>
      </p:sp>
    </p:spTree>
    <p:extLst>
      <p:ext uri="{BB962C8B-B14F-4D97-AF65-F5344CB8AC3E}">
        <p14:creationId xmlns:p14="http://schemas.microsoft.com/office/powerpoint/2010/main" val="1466226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0BD17-4826-504D-B8FC-4D8D87D093E2}"/>
              </a:ext>
            </a:extLst>
          </p:cNvPr>
          <p:cNvSpPr>
            <a:spLocks noGrp="1"/>
          </p:cNvSpPr>
          <p:nvPr>
            <p:ph type="ctrTitle"/>
          </p:nvPr>
        </p:nvSpPr>
        <p:spPr/>
        <p:txBody>
          <a:bodyPr/>
          <a:lstStyle/>
          <a:p>
            <a:r>
              <a:rPr lang="en-US"/>
              <a:t>Hannibal Barca</a:t>
            </a:r>
          </a:p>
        </p:txBody>
      </p:sp>
      <p:sp>
        <p:nvSpPr>
          <p:cNvPr id="3" name="Subtitle 2">
            <a:extLst>
              <a:ext uri="{FF2B5EF4-FFF2-40B4-BE49-F238E27FC236}">
                <a16:creationId xmlns:a16="http://schemas.microsoft.com/office/drawing/2014/main" id="{397F4517-D4FB-1F4D-A665-7053F12B94B7}"/>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99607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7FD77-B208-AF48-A753-D86399083D73}"/>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9F1B65E3-205A-104C-8503-647F471B1188}"/>
              </a:ext>
            </a:extLst>
          </p:cNvPr>
          <p:cNvSpPr>
            <a:spLocks noGrp="1"/>
          </p:cNvSpPr>
          <p:nvPr>
            <p:ph idx="1"/>
          </p:nvPr>
        </p:nvSpPr>
        <p:spPr/>
        <p:txBody>
          <a:bodyPr/>
          <a:lstStyle/>
          <a:p>
            <a:r>
              <a:rPr lang="en-US" dirty="0"/>
              <a:t>Hannibal – why</a:t>
            </a:r>
            <a:r>
              <a:rPr lang="en-US" dirty="0">
                <a:latin typeface="Arial" panose="020B0604020202020204" pitchFamily="34" charset="0"/>
                <a:cs typeface="Arial" panose="020B0604020202020204" pitchFamily="34" charset="0"/>
              </a:rPr>
              <a:t>?</a:t>
            </a:r>
          </a:p>
          <a:p>
            <a:r>
              <a:rPr lang="en-US" dirty="0"/>
              <a:t>Go through his family &amp; background and detail his rise to prominence highlighting his major battles.</a:t>
            </a:r>
          </a:p>
          <a:p>
            <a:r>
              <a:rPr lang="en-US" dirty="0"/>
              <a:t>After the wats</a:t>
            </a:r>
          </a:p>
          <a:p>
            <a:r>
              <a:rPr lang="en-US" dirty="0"/>
              <a:t>Legacy and his eventual demise</a:t>
            </a:r>
          </a:p>
          <a:p>
            <a:pPr marL="0" indent="0">
              <a:buNone/>
            </a:pPr>
            <a:r>
              <a:rPr lang="en-US" dirty="0"/>
              <a:t>	Interesting, and </a:t>
            </a:r>
            <a:r>
              <a:rPr lang="en-US" dirty="0" err="1"/>
              <a:t>honourable</a:t>
            </a:r>
            <a:r>
              <a:rPr lang="en-US" dirty="0"/>
              <a:t> death </a:t>
            </a:r>
          </a:p>
          <a:p>
            <a:pPr marL="0" indent="0">
              <a:buNone/>
            </a:pPr>
            <a:endParaRPr lang="en-US" dirty="0"/>
          </a:p>
        </p:txBody>
      </p:sp>
    </p:spTree>
    <p:extLst>
      <p:ext uri="{BB962C8B-B14F-4D97-AF65-F5344CB8AC3E}">
        <p14:creationId xmlns:p14="http://schemas.microsoft.com/office/powerpoint/2010/main" val="2656679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C91A7-B0E2-E34D-853C-055C187C1BE7}"/>
              </a:ext>
            </a:extLst>
          </p:cNvPr>
          <p:cNvSpPr>
            <a:spLocks noGrp="1"/>
          </p:cNvSpPr>
          <p:nvPr>
            <p:ph type="title"/>
          </p:nvPr>
        </p:nvSpPr>
        <p:spPr/>
        <p:txBody>
          <a:bodyPr/>
          <a:lstStyle/>
          <a:p>
            <a:r>
              <a:rPr lang="en-US" dirty="0"/>
              <a:t>Family &amp; Background</a:t>
            </a:r>
          </a:p>
        </p:txBody>
      </p:sp>
      <p:sp>
        <p:nvSpPr>
          <p:cNvPr id="3" name="Content Placeholder 2">
            <a:extLst>
              <a:ext uri="{FF2B5EF4-FFF2-40B4-BE49-F238E27FC236}">
                <a16:creationId xmlns:a16="http://schemas.microsoft.com/office/drawing/2014/main" id="{0D39EAED-21E8-5F42-A9D5-04B25A39A5EE}"/>
              </a:ext>
            </a:extLst>
          </p:cNvPr>
          <p:cNvSpPr>
            <a:spLocks noGrp="1"/>
          </p:cNvSpPr>
          <p:nvPr>
            <p:ph idx="1"/>
          </p:nvPr>
        </p:nvSpPr>
        <p:spPr>
          <a:xfrm>
            <a:off x="1393371" y="1582057"/>
            <a:ext cx="10111241" cy="4329165"/>
          </a:xfrm>
        </p:spPr>
        <p:txBody>
          <a:bodyPr>
            <a:normAutofit fontScale="92500" lnSpcReduction="20000"/>
          </a:bodyPr>
          <a:lstStyle/>
          <a:p>
            <a:r>
              <a:rPr lang="en-US" sz="2400" dirty="0"/>
              <a:t>Born in 247 BC in Carthage to Hamilcar Barca (a prominent Carthaginian general and statesman) and an unknown mother.</a:t>
            </a:r>
            <a:br>
              <a:rPr lang="en-US" sz="2400" dirty="0"/>
            </a:br>
            <a:r>
              <a:rPr lang="en-US" sz="2400" dirty="0"/>
              <a:t> </a:t>
            </a:r>
          </a:p>
          <a:p>
            <a:r>
              <a:rPr lang="en-US" sz="2400" dirty="0"/>
              <a:t>He had two younger brothers Hasdrubal and Mago and at least two sisters who married Hasdrubal the Fair and King </a:t>
            </a:r>
            <a:r>
              <a:rPr lang="en-US" sz="2400" dirty="0" err="1"/>
              <a:t>Naravas</a:t>
            </a:r>
            <a:r>
              <a:rPr lang="en-US" sz="2400" dirty="0"/>
              <a:t> of Numidia respectfully, both of whom would be close associates.</a:t>
            </a:r>
            <a:br>
              <a:rPr lang="en-US" sz="2400" dirty="0"/>
            </a:br>
            <a:endParaRPr lang="en-US" sz="2400" dirty="0"/>
          </a:p>
          <a:p>
            <a:r>
              <a:rPr lang="en-US" sz="2400" dirty="0"/>
              <a:t>Hamilcar was a leading general in the First Punic War, the Mercenary War and the </a:t>
            </a:r>
            <a:r>
              <a:rPr lang="en-US" sz="2400" dirty="0" err="1"/>
              <a:t>Barcid</a:t>
            </a:r>
            <a:r>
              <a:rPr lang="en-US" sz="2400" dirty="0"/>
              <a:t> conquest of Iberia. </a:t>
            </a:r>
            <a:br>
              <a:rPr lang="en-US" sz="2400" dirty="0"/>
            </a:br>
            <a:endParaRPr lang="en-US" sz="2400" dirty="0"/>
          </a:p>
          <a:p>
            <a:r>
              <a:rPr lang="en-US" sz="2400" dirty="0"/>
              <a:t>At age nine Hannibal begged his father to take him overseas to war, Hamilcar agreed after Hannibal swore an oath on the sacrificial alter to Baal </a:t>
            </a:r>
            <a:r>
              <a:rPr lang="en-US" sz="2400" dirty="0" err="1"/>
              <a:t>Hammon</a:t>
            </a:r>
            <a:r>
              <a:rPr lang="en-US" sz="2400" dirty="0"/>
              <a:t>  to never be a friend of Rome in the town of </a:t>
            </a:r>
            <a:r>
              <a:rPr lang="en-US" sz="2400" dirty="0" err="1"/>
              <a:t>Peñíscola</a:t>
            </a:r>
            <a:r>
              <a:rPr lang="en-US" sz="2400" dirty="0"/>
              <a:t> in Iberia.</a:t>
            </a:r>
          </a:p>
        </p:txBody>
      </p:sp>
    </p:spTree>
    <p:extLst>
      <p:ext uri="{BB962C8B-B14F-4D97-AF65-F5344CB8AC3E}">
        <p14:creationId xmlns:p14="http://schemas.microsoft.com/office/powerpoint/2010/main" val="2906560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AC9EB-54EF-8947-A716-5486F89C3EE6}"/>
              </a:ext>
            </a:extLst>
          </p:cNvPr>
          <p:cNvSpPr>
            <a:spLocks noGrp="1"/>
          </p:cNvSpPr>
          <p:nvPr>
            <p:ph type="title"/>
          </p:nvPr>
        </p:nvSpPr>
        <p:spPr>
          <a:xfrm>
            <a:off x="1727201" y="624110"/>
            <a:ext cx="9777412" cy="1280890"/>
          </a:xfrm>
        </p:spPr>
        <p:txBody>
          <a:bodyPr>
            <a:normAutofit/>
          </a:bodyPr>
          <a:lstStyle/>
          <a:p>
            <a:r>
              <a:rPr lang="en-US" sz="3200" dirty="0"/>
              <a:t>Rise to prominence – context to the initial fight </a:t>
            </a:r>
          </a:p>
        </p:txBody>
      </p:sp>
      <p:sp>
        <p:nvSpPr>
          <p:cNvPr id="3" name="Content Placeholder 2">
            <a:extLst>
              <a:ext uri="{FF2B5EF4-FFF2-40B4-BE49-F238E27FC236}">
                <a16:creationId xmlns:a16="http://schemas.microsoft.com/office/drawing/2014/main" id="{FF43BF71-E558-2840-B625-80840448D1BA}"/>
              </a:ext>
            </a:extLst>
          </p:cNvPr>
          <p:cNvSpPr>
            <a:spLocks noGrp="1"/>
          </p:cNvSpPr>
          <p:nvPr>
            <p:ph idx="1"/>
          </p:nvPr>
        </p:nvSpPr>
        <p:spPr>
          <a:xfrm>
            <a:off x="1480457" y="1553029"/>
            <a:ext cx="10024155" cy="4358193"/>
          </a:xfrm>
        </p:spPr>
        <p:txBody>
          <a:bodyPr/>
          <a:lstStyle/>
          <a:p>
            <a:r>
              <a:rPr lang="en-US" dirty="0"/>
              <a:t>After victory in the Mercenary War Hamilcar intended to strengthen Carthage’s economic and military power through the conquest of Iberia (237 BC to 218 BC) to gain control of the well-developed agriculture, silver mines and fortified settlements south of the Tagus River. </a:t>
            </a:r>
          </a:p>
          <a:p>
            <a:pPr lvl="1"/>
            <a:r>
              <a:rPr lang="en-US" dirty="0"/>
              <a:t>Carthage was so weak that they had trouble transporting Hamilcar’s army.</a:t>
            </a:r>
          </a:p>
          <a:p>
            <a:r>
              <a:rPr lang="en-US" dirty="0"/>
              <a:t>In 228 BC Hamilcar drowned in battle and was succeeded by his son-in-law Hasdrubal the Fair</a:t>
            </a:r>
          </a:p>
          <a:p>
            <a:pPr lvl="1"/>
            <a:r>
              <a:rPr lang="en-US" dirty="0"/>
              <a:t>He consolidated Carthaginian power in Iberia. </a:t>
            </a:r>
          </a:p>
          <a:p>
            <a:pPr lvl="1"/>
            <a:r>
              <a:rPr lang="en-US" dirty="0"/>
              <a:t>He signed a treaty with Rome stating that the Ebro River would be the Roman-Carthaginian border in Iberia. </a:t>
            </a:r>
          </a:p>
          <a:p>
            <a:pPr lvl="1"/>
            <a:r>
              <a:rPr lang="en-US" dirty="0"/>
              <a:t>He was assassinated in 221BC.</a:t>
            </a:r>
          </a:p>
          <a:p>
            <a:endParaRPr lang="en-US" dirty="0"/>
          </a:p>
        </p:txBody>
      </p:sp>
    </p:spTree>
    <p:extLst>
      <p:ext uri="{BB962C8B-B14F-4D97-AF65-F5344CB8AC3E}">
        <p14:creationId xmlns:p14="http://schemas.microsoft.com/office/powerpoint/2010/main" val="3926364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CFEFE-3202-474A-B561-E979A304BC59}"/>
              </a:ext>
            </a:extLst>
          </p:cNvPr>
          <p:cNvSpPr>
            <a:spLocks noGrp="1"/>
          </p:cNvSpPr>
          <p:nvPr>
            <p:ph type="title"/>
          </p:nvPr>
        </p:nvSpPr>
        <p:spPr/>
        <p:txBody>
          <a:bodyPr/>
          <a:lstStyle/>
          <a:p>
            <a:r>
              <a:rPr lang="en-US" dirty="0"/>
              <a:t>Becoming a General</a:t>
            </a:r>
          </a:p>
        </p:txBody>
      </p:sp>
      <p:sp>
        <p:nvSpPr>
          <p:cNvPr id="3" name="Content Placeholder 2">
            <a:extLst>
              <a:ext uri="{FF2B5EF4-FFF2-40B4-BE49-F238E27FC236}">
                <a16:creationId xmlns:a16="http://schemas.microsoft.com/office/drawing/2014/main" id="{82F83905-A124-7D44-A968-78D1F724B621}"/>
              </a:ext>
            </a:extLst>
          </p:cNvPr>
          <p:cNvSpPr>
            <a:spLocks noGrp="1"/>
          </p:cNvSpPr>
          <p:nvPr>
            <p:ph idx="1"/>
          </p:nvPr>
        </p:nvSpPr>
        <p:spPr>
          <a:xfrm>
            <a:off x="1538514" y="1524001"/>
            <a:ext cx="9966098" cy="4709890"/>
          </a:xfrm>
        </p:spPr>
        <p:txBody>
          <a:bodyPr>
            <a:normAutofit fontScale="92500" lnSpcReduction="10000"/>
          </a:bodyPr>
          <a:lstStyle/>
          <a:p>
            <a:r>
              <a:rPr lang="en-US" sz="2400" dirty="0"/>
              <a:t>After Hasdrubal’s death Hannibal, was proclaimed as Commander-in-Chief by the army (Carthage agreed). He was popular throughout the ranks.</a:t>
            </a:r>
          </a:p>
          <a:p>
            <a:r>
              <a:rPr lang="en-US" sz="2400" dirty="0"/>
              <a:t>Roman scholar Livy states that </a:t>
            </a:r>
            <a:r>
              <a:rPr lang="en-US" sz="2400" i="1" dirty="0">
                <a:solidFill>
                  <a:srgbClr val="0070C0"/>
                </a:solidFill>
                <a:latin typeface="Arial" panose="020B0604020202020204" pitchFamily="34" charset="0"/>
                <a:cs typeface="Arial" panose="020B0604020202020204" pitchFamily="34" charset="0"/>
              </a:rPr>
              <a:t>“No sooner had he arrived…the old soldiers fancied they saw they saw Hamilcar in his youth given back to them; the same bright look; the same fire in his eye, the same trick of countenance and features. Never was one and the and the same spirit more skillful to meet opposition, to obey, or to command.” (ref)</a:t>
            </a:r>
          </a:p>
          <a:p>
            <a:r>
              <a:rPr lang="en-US" sz="2400" dirty="0"/>
              <a:t>He spent two years consolidating Carthage’s Iberian possessions.</a:t>
            </a:r>
          </a:p>
          <a:p>
            <a:pPr lvl="1"/>
            <a:r>
              <a:rPr lang="en-US" sz="2200" dirty="0"/>
              <a:t> Stormed </a:t>
            </a:r>
            <a:r>
              <a:rPr lang="en-US" sz="2200" dirty="0" err="1"/>
              <a:t>Alithia</a:t>
            </a:r>
            <a:r>
              <a:rPr lang="en-US" sz="2200" dirty="0"/>
              <a:t>, </a:t>
            </a:r>
          </a:p>
          <a:p>
            <a:pPr lvl="1"/>
            <a:r>
              <a:rPr lang="en-US" sz="2200" dirty="0"/>
              <a:t>followed by the </a:t>
            </a:r>
            <a:r>
              <a:rPr lang="en-US" sz="2200" dirty="0" err="1"/>
              <a:t>Vaccaem</a:t>
            </a:r>
            <a:r>
              <a:rPr lang="en-US" sz="2200" dirty="0"/>
              <a:t> strongholds of </a:t>
            </a:r>
            <a:r>
              <a:rPr lang="en-US" sz="2200" dirty="0" err="1"/>
              <a:t>Helmantice</a:t>
            </a:r>
            <a:r>
              <a:rPr lang="en-US" sz="2200" dirty="0"/>
              <a:t> and </a:t>
            </a:r>
            <a:r>
              <a:rPr lang="en-US" sz="2200" dirty="0" err="1"/>
              <a:t>Arbucala</a:t>
            </a:r>
            <a:r>
              <a:rPr lang="en-US" sz="2200" dirty="0"/>
              <a:t>. </a:t>
            </a:r>
          </a:p>
          <a:p>
            <a:pPr lvl="1"/>
            <a:r>
              <a:rPr lang="en-US" sz="2200" dirty="0"/>
              <a:t>On his return journey he was ambushed by several tribes  (</a:t>
            </a:r>
            <a:r>
              <a:rPr lang="en-US" sz="2200" dirty="0" err="1"/>
              <a:t>Carpetani</a:t>
            </a:r>
            <a:r>
              <a:rPr lang="en-US" sz="2200" dirty="0"/>
              <a:t>) and won his first major victory at the Battle of the River Tagus.</a:t>
            </a:r>
          </a:p>
        </p:txBody>
      </p:sp>
    </p:spTree>
    <p:extLst>
      <p:ext uri="{BB962C8B-B14F-4D97-AF65-F5344CB8AC3E}">
        <p14:creationId xmlns:p14="http://schemas.microsoft.com/office/powerpoint/2010/main" val="1724066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CC7F-93C7-B343-A08A-7EA68235B4F8}"/>
              </a:ext>
            </a:extLst>
          </p:cNvPr>
          <p:cNvSpPr>
            <a:spLocks noGrp="1"/>
          </p:cNvSpPr>
          <p:nvPr>
            <p:ph type="title"/>
          </p:nvPr>
        </p:nvSpPr>
        <p:spPr/>
        <p:txBody>
          <a:bodyPr/>
          <a:lstStyle/>
          <a:p>
            <a:r>
              <a:rPr lang="en-US" dirty="0"/>
              <a:t>Start of the Second Punic War</a:t>
            </a:r>
          </a:p>
        </p:txBody>
      </p:sp>
      <p:sp>
        <p:nvSpPr>
          <p:cNvPr id="3" name="Content Placeholder 2">
            <a:extLst>
              <a:ext uri="{FF2B5EF4-FFF2-40B4-BE49-F238E27FC236}">
                <a16:creationId xmlns:a16="http://schemas.microsoft.com/office/drawing/2014/main" id="{B2DA80D7-7B12-1D43-B1F4-26198B37E947}"/>
              </a:ext>
            </a:extLst>
          </p:cNvPr>
          <p:cNvSpPr>
            <a:spLocks noGrp="1"/>
          </p:cNvSpPr>
          <p:nvPr>
            <p:ph idx="1"/>
          </p:nvPr>
        </p:nvSpPr>
        <p:spPr>
          <a:xfrm>
            <a:off x="1494971" y="1654629"/>
            <a:ext cx="10009641" cy="4455885"/>
          </a:xfrm>
        </p:spPr>
        <p:txBody>
          <a:bodyPr>
            <a:normAutofit lnSpcReduction="10000"/>
          </a:bodyPr>
          <a:lstStyle/>
          <a:p>
            <a:r>
              <a:rPr lang="en-US" sz="2400" dirty="0"/>
              <a:t>Rome allied with </a:t>
            </a:r>
            <a:r>
              <a:rPr lang="en-US" sz="2400" dirty="0" err="1"/>
              <a:t>Saguntum</a:t>
            </a:r>
            <a:r>
              <a:rPr lang="en-US" sz="2400" dirty="0"/>
              <a:t> a city </a:t>
            </a:r>
            <a:r>
              <a:rPr lang="en-US" sz="2400" b="1" u="sng" dirty="0"/>
              <a:t>south </a:t>
            </a:r>
            <a:r>
              <a:rPr lang="en-US" sz="2400" dirty="0"/>
              <a:t>of the Ebro River, making it a protectorate</a:t>
            </a:r>
            <a:br>
              <a:rPr lang="en-US" sz="2400" dirty="0"/>
            </a:br>
            <a:endParaRPr lang="en-US" sz="2400" dirty="0"/>
          </a:p>
          <a:p>
            <a:r>
              <a:rPr lang="en-US" sz="2400" dirty="0"/>
              <a:t> Hannibal viewed this as a breach of Hasdrubal’s treaty and laid siege to the city which fell eight months later. </a:t>
            </a:r>
            <a:br>
              <a:rPr lang="en-US" sz="2400" dirty="0"/>
            </a:br>
            <a:endParaRPr lang="en-US" sz="2400" dirty="0"/>
          </a:p>
          <a:p>
            <a:pPr lvl="1"/>
            <a:r>
              <a:rPr lang="en-US" sz="2000" dirty="0"/>
              <a:t>He sent his booty to Carthage which won him support in Carthage, Livy states that only Hanno II the Great spoke against him.</a:t>
            </a:r>
            <a:br>
              <a:rPr lang="en-US" sz="2000" dirty="0"/>
            </a:br>
            <a:endParaRPr lang="en-US" sz="2000" dirty="0"/>
          </a:p>
          <a:p>
            <a:r>
              <a:rPr lang="en-US" sz="2400" dirty="0"/>
              <a:t>Rome demanded that Hannibal be handed over to them, Carthage refused. Rome asked Carthage to choose between peace or war, Carthage told them to decide. Rome chose war.</a:t>
            </a:r>
          </a:p>
        </p:txBody>
      </p:sp>
    </p:spTree>
    <p:extLst>
      <p:ext uri="{BB962C8B-B14F-4D97-AF65-F5344CB8AC3E}">
        <p14:creationId xmlns:p14="http://schemas.microsoft.com/office/powerpoint/2010/main" val="4212676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6F3FE-E082-1648-84C0-E0CEDA39C968}"/>
              </a:ext>
            </a:extLst>
          </p:cNvPr>
          <p:cNvSpPr>
            <a:spLocks noGrp="1"/>
          </p:cNvSpPr>
          <p:nvPr>
            <p:ph type="title"/>
          </p:nvPr>
        </p:nvSpPr>
        <p:spPr/>
        <p:txBody>
          <a:bodyPr/>
          <a:lstStyle/>
          <a:p>
            <a:r>
              <a:rPr lang="en-US" dirty="0"/>
              <a:t>Start of open Warfare</a:t>
            </a:r>
          </a:p>
        </p:txBody>
      </p:sp>
      <p:sp>
        <p:nvSpPr>
          <p:cNvPr id="3" name="Content Placeholder 2">
            <a:extLst>
              <a:ext uri="{FF2B5EF4-FFF2-40B4-BE49-F238E27FC236}">
                <a16:creationId xmlns:a16="http://schemas.microsoft.com/office/drawing/2014/main" id="{0B6257C6-AEB2-1143-A2F6-C3C015BC3856}"/>
              </a:ext>
            </a:extLst>
          </p:cNvPr>
          <p:cNvSpPr>
            <a:spLocks noGrp="1"/>
          </p:cNvSpPr>
          <p:nvPr>
            <p:ph idx="1"/>
          </p:nvPr>
        </p:nvSpPr>
        <p:spPr>
          <a:xfrm>
            <a:off x="1741714" y="1524000"/>
            <a:ext cx="9762898" cy="4387222"/>
          </a:xfrm>
        </p:spPr>
        <p:txBody>
          <a:bodyPr>
            <a:normAutofit fontScale="92500" lnSpcReduction="10000"/>
          </a:bodyPr>
          <a:lstStyle/>
          <a:p>
            <a:r>
              <a:rPr lang="en-US" sz="2400" dirty="0"/>
              <a:t>Hannibal began his march with a force of 102,000 men; </a:t>
            </a:r>
          </a:p>
          <a:p>
            <a:pPr lvl="1"/>
            <a:r>
              <a:rPr lang="en-US" sz="2000" dirty="0"/>
              <a:t>90,000 Heavy Infantry and 12,000 cavalry drawn from across Africa and Iberia. </a:t>
            </a:r>
          </a:p>
          <a:p>
            <a:r>
              <a:rPr lang="en-US" sz="2400" dirty="0"/>
              <a:t>Fought four Spanish tribes before reaching the Rhone. </a:t>
            </a:r>
          </a:p>
          <a:p>
            <a:r>
              <a:rPr lang="en-US" sz="2400" dirty="0"/>
              <a:t>In Catalonia he left 20,000 infantry and 2,000 cavalry behind to guard these lands, leaving him with 50,000 infantry and 9,000 cavalry. </a:t>
            </a:r>
          </a:p>
          <a:p>
            <a:r>
              <a:rPr lang="en-US" sz="2400" dirty="0"/>
              <a:t>He marched along the coast leaving strong garrisons in the captured settlements. This two-month campaign through the Pyrenees cost Hannibal 13,000 men.</a:t>
            </a:r>
          </a:p>
          <a:p>
            <a:r>
              <a:rPr lang="en-US" sz="2400" dirty="0"/>
              <a:t>On reaching the Rhone, he persuaded  several tribes to aid in his crossing.</a:t>
            </a:r>
          </a:p>
        </p:txBody>
      </p:sp>
    </p:spTree>
    <p:extLst>
      <p:ext uri="{BB962C8B-B14F-4D97-AF65-F5344CB8AC3E}">
        <p14:creationId xmlns:p14="http://schemas.microsoft.com/office/powerpoint/2010/main" val="2032790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C73A9-531D-3949-A581-6903D8F96D1F}"/>
              </a:ext>
            </a:extLst>
          </p:cNvPr>
          <p:cNvSpPr>
            <a:spLocks noGrp="1"/>
          </p:cNvSpPr>
          <p:nvPr>
            <p:ph type="title"/>
          </p:nvPr>
        </p:nvSpPr>
        <p:spPr/>
        <p:txBody>
          <a:bodyPr/>
          <a:lstStyle/>
          <a:p>
            <a:r>
              <a:rPr lang="en-US" dirty="0"/>
              <a:t>Crossing the Alps and Arriving in Italy</a:t>
            </a:r>
          </a:p>
        </p:txBody>
      </p:sp>
      <p:sp>
        <p:nvSpPr>
          <p:cNvPr id="3" name="Content Placeholder 2">
            <a:extLst>
              <a:ext uri="{FF2B5EF4-FFF2-40B4-BE49-F238E27FC236}">
                <a16:creationId xmlns:a16="http://schemas.microsoft.com/office/drawing/2014/main" id="{FA2DC8A6-D32A-204C-815F-0A9D6E9D047A}"/>
              </a:ext>
            </a:extLst>
          </p:cNvPr>
          <p:cNvSpPr>
            <a:spLocks noGrp="1"/>
          </p:cNvSpPr>
          <p:nvPr>
            <p:ph idx="1"/>
          </p:nvPr>
        </p:nvSpPr>
        <p:spPr>
          <a:xfrm>
            <a:off x="1857829" y="1799771"/>
            <a:ext cx="9646783" cy="4434119"/>
          </a:xfrm>
        </p:spPr>
        <p:txBody>
          <a:bodyPr>
            <a:normAutofit/>
          </a:bodyPr>
          <a:lstStyle/>
          <a:p>
            <a:r>
              <a:rPr lang="en-US" sz="2400" dirty="0"/>
              <a:t>Hannibal began his ascent of the Alps in September 2018 BC with 38,000 infantry, 8,000 cavalry and 38 elephants.</a:t>
            </a:r>
          </a:p>
          <a:p>
            <a:r>
              <a:rPr lang="en-US" sz="2400" dirty="0"/>
              <a:t>The exact route is unknown, and historians still disagree today. The crossing was extremely difficult and incurred heavy losses (ref).</a:t>
            </a:r>
          </a:p>
          <a:p>
            <a:r>
              <a:rPr lang="en-US" sz="2400" dirty="0"/>
              <a:t>Hannibal outmaneuvered the Roman Consul Publius Cornelius Scipio in Gaul forcing him to return to Italy to try and engage Hannibal.</a:t>
            </a:r>
          </a:p>
          <a:p>
            <a:r>
              <a:rPr lang="en-US" sz="2400" dirty="0"/>
              <a:t>Hannibal defeated Scipio at the Battle of </a:t>
            </a:r>
            <a:r>
              <a:rPr lang="en-US" sz="2400" dirty="0" err="1"/>
              <a:t>Ticinus</a:t>
            </a:r>
            <a:r>
              <a:rPr lang="en-US" sz="2400" dirty="0"/>
              <a:t>. Scipio was severely injured.</a:t>
            </a:r>
          </a:p>
        </p:txBody>
      </p:sp>
    </p:spTree>
    <p:extLst>
      <p:ext uri="{BB962C8B-B14F-4D97-AF65-F5344CB8AC3E}">
        <p14:creationId xmlns:p14="http://schemas.microsoft.com/office/powerpoint/2010/main" val="2216109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5D40-07E0-814E-B695-26153A1F89E7}"/>
              </a:ext>
            </a:extLst>
          </p:cNvPr>
          <p:cNvSpPr>
            <a:spLocks noGrp="1"/>
          </p:cNvSpPr>
          <p:nvPr>
            <p:ph type="title"/>
          </p:nvPr>
        </p:nvSpPr>
        <p:spPr>
          <a:xfrm>
            <a:off x="1886857" y="624110"/>
            <a:ext cx="9617755" cy="1280890"/>
          </a:xfrm>
        </p:spPr>
        <p:txBody>
          <a:bodyPr/>
          <a:lstStyle/>
          <a:p>
            <a:r>
              <a:rPr lang="en-US" dirty="0"/>
              <a:t>Trio - Battle of the </a:t>
            </a:r>
            <a:r>
              <a:rPr lang="en-US" dirty="0" err="1"/>
              <a:t>Trebia</a:t>
            </a:r>
            <a:r>
              <a:rPr lang="en-US" dirty="0"/>
              <a:t> (218 BC)</a:t>
            </a:r>
          </a:p>
        </p:txBody>
      </p:sp>
      <p:sp>
        <p:nvSpPr>
          <p:cNvPr id="3" name="Content Placeholder 2">
            <a:extLst>
              <a:ext uri="{FF2B5EF4-FFF2-40B4-BE49-F238E27FC236}">
                <a16:creationId xmlns:a16="http://schemas.microsoft.com/office/drawing/2014/main" id="{D281F40E-D6EE-8844-8E87-CEC549B5B468}"/>
              </a:ext>
            </a:extLst>
          </p:cNvPr>
          <p:cNvSpPr>
            <a:spLocks noGrp="1"/>
          </p:cNvSpPr>
          <p:nvPr>
            <p:ph idx="1"/>
          </p:nvPr>
        </p:nvSpPr>
        <p:spPr>
          <a:xfrm>
            <a:off x="1886857" y="1625600"/>
            <a:ext cx="9617755" cy="4285622"/>
          </a:xfrm>
        </p:spPr>
        <p:txBody>
          <a:bodyPr/>
          <a:lstStyle/>
          <a:p>
            <a:r>
              <a:rPr lang="en-US" sz="2000" dirty="0"/>
              <a:t>Tiberius </a:t>
            </a:r>
            <a:r>
              <a:rPr lang="en-US" sz="2000" dirty="0" err="1"/>
              <a:t>Sempronius</a:t>
            </a:r>
            <a:r>
              <a:rPr lang="en-US" sz="2000" dirty="0"/>
              <a:t> Longus (Rome’s other Consul) recalled from Sicily.</a:t>
            </a:r>
          </a:p>
          <a:p>
            <a:r>
              <a:rPr lang="en-US" sz="2000" dirty="0"/>
              <a:t>Engaged Hannibal at the </a:t>
            </a:r>
            <a:r>
              <a:rPr lang="en-US" sz="2000" dirty="0" err="1"/>
              <a:t>Trebia</a:t>
            </a:r>
            <a:r>
              <a:rPr lang="en-US" sz="2000" dirty="0"/>
              <a:t> River.</a:t>
            </a:r>
          </a:p>
          <a:p>
            <a:r>
              <a:rPr lang="en-US" sz="2000" dirty="0"/>
              <a:t>Roman Army: 42k (18k Roman infantry,20k allied infantry,4k cavalry)</a:t>
            </a:r>
          </a:p>
          <a:p>
            <a:r>
              <a:rPr lang="en-US" sz="2000" dirty="0"/>
              <a:t>Carthaginian Army: 40k (21k heavy infantry, 8k light infantry, 11k cavalry, 37 elephants)</a:t>
            </a:r>
          </a:p>
          <a:p>
            <a:r>
              <a:rPr lang="en-US" sz="2000" dirty="0"/>
              <a:t>Roman defeat: 26k-32k total casualties. 4k-5k Carthaginian infantry losses plus some elephants.</a:t>
            </a:r>
          </a:p>
          <a:p>
            <a:endParaRPr lang="en-US" dirty="0"/>
          </a:p>
        </p:txBody>
      </p:sp>
      <p:pic>
        <p:nvPicPr>
          <p:cNvPr id="4" name="Picture 3">
            <a:extLst>
              <a:ext uri="{FF2B5EF4-FFF2-40B4-BE49-F238E27FC236}">
                <a16:creationId xmlns:a16="http://schemas.microsoft.com/office/drawing/2014/main" id="{4ADDB447-BD94-6F45-9ABB-94D130D436FA}"/>
              </a:ext>
            </a:extLst>
          </p:cNvPr>
          <p:cNvPicPr>
            <a:picLocks noChangeAspect="1"/>
          </p:cNvPicPr>
          <p:nvPr/>
        </p:nvPicPr>
        <p:blipFill>
          <a:blip r:embed="rId2"/>
          <a:stretch>
            <a:fillRect/>
          </a:stretch>
        </p:blipFill>
        <p:spPr>
          <a:xfrm>
            <a:off x="3860800" y="4686414"/>
            <a:ext cx="5161313" cy="1791946"/>
          </a:xfrm>
          <a:prstGeom prst="rect">
            <a:avLst/>
          </a:prstGeom>
        </p:spPr>
      </p:pic>
    </p:spTree>
    <p:extLst>
      <p:ext uri="{BB962C8B-B14F-4D97-AF65-F5344CB8AC3E}">
        <p14:creationId xmlns:p14="http://schemas.microsoft.com/office/powerpoint/2010/main" val="1095671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7D45D-1A5C-BA41-8D5C-FA49582CA305}"/>
              </a:ext>
            </a:extLst>
          </p:cNvPr>
          <p:cNvSpPr>
            <a:spLocks noGrp="1"/>
          </p:cNvSpPr>
          <p:nvPr>
            <p:ph type="title"/>
          </p:nvPr>
        </p:nvSpPr>
        <p:spPr/>
        <p:txBody>
          <a:bodyPr/>
          <a:lstStyle/>
          <a:p>
            <a:r>
              <a:rPr lang="en-US" dirty="0"/>
              <a:t>2. Battle of Lake </a:t>
            </a:r>
            <a:r>
              <a:rPr lang="en-US" dirty="0" err="1"/>
              <a:t>Trasimene</a:t>
            </a:r>
            <a:r>
              <a:rPr lang="en-US" dirty="0"/>
              <a:t> (217 BC)</a:t>
            </a:r>
          </a:p>
        </p:txBody>
      </p:sp>
      <p:sp>
        <p:nvSpPr>
          <p:cNvPr id="3" name="Content Placeholder 2">
            <a:extLst>
              <a:ext uri="{FF2B5EF4-FFF2-40B4-BE49-F238E27FC236}">
                <a16:creationId xmlns:a16="http://schemas.microsoft.com/office/drawing/2014/main" id="{B4BE4A9C-83CC-0845-8A36-9CC05512E8A2}"/>
              </a:ext>
            </a:extLst>
          </p:cNvPr>
          <p:cNvSpPr>
            <a:spLocks noGrp="1"/>
          </p:cNvSpPr>
          <p:nvPr>
            <p:ph idx="1"/>
          </p:nvPr>
        </p:nvSpPr>
        <p:spPr>
          <a:xfrm>
            <a:off x="2177143" y="2133600"/>
            <a:ext cx="9327469" cy="3777622"/>
          </a:xfrm>
        </p:spPr>
        <p:txBody>
          <a:bodyPr>
            <a:normAutofit/>
          </a:bodyPr>
          <a:lstStyle/>
          <a:p>
            <a:r>
              <a:rPr lang="en-US" sz="2400" dirty="0"/>
              <a:t>Hannibal vs Gaius Flaminius (KIA).</a:t>
            </a:r>
          </a:p>
          <a:p>
            <a:r>
              <a:rPr lang="en-US" sz="2400" dirty="0"/>
              <a:t>55,000 vs 30,000 (histories largest ambush)</a:t>
            </a:r>
          </a:p>
          <a:p>
            <a:r>
              <a:rPr lang="en-US" sz="2400" dirty="0"/>
              <a:t>At least 1,500 Carthaginian losses (Livy)</a:t>
            </a:r>
          </a:p>
          <a:p>
            <a:r>
              <a:rPr lang="en-US" sz="2400" dirty="0"/>
              <a:t>15k Romans dead, 15k captured. </a:t>
            </a:r>
          </a:p>
          <a:p>
            <a:pPr marL="0" indent="0">
              <a:buNone/>
            </a:pPr>
            <a:r>
              <a:rPr lang="en-US" sz="2400" dirty="0"/>
              <a:t>(ref)</a:t>
            </a:r>
          </a:p>
        </p:txBody>
      </p:sp>
    </p:spTree>
    <p:extLst>
      <p:ext uri="{BB962C8B-B14F-4D97-AF65-F5344CB8AC3E}">
        <p14:creationId xmlns:p14="http://schemas.microsoft.com/office/powerpoint/2010/main" val="4075031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7DA8593-5BA7-45F3-B447-37FB2B9F7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01630-A428-F849-A03D-AD10635956C1}"/>
              </a:ext>
            </a:extLst>
          </p:cNvPr>
          <p:cNvSpPr>
            <a:spLocks noGrp="1"/>
          </p:cNvSpPr>
          <p:nvPr>
            <p:ph type="title"/>
          </p:nvPr>
        </p:nvSpPr>
        <p:spPr>
          <a:xfrm>
            <a:off x="649224" y="645106"/>
            <a:ext cx="6574536" cy="1259894"/>
          </a:xfrm>
        </p:spPr>
        <p:txBody>
          <a:bodyPr>
            <a:normAutofit/>
          </a:bodyPr>
          <a:lstStyle/>
          <a:p>
            <a:r>
              <a:rPr lang="en-US" dirty="0"/>
              <a:t>3. Battle of Cannae (216 BC)</a:t>
            </a:r>
          </a:p>
        </p:txBody>
      </p:sp>
      <p:sp>
        <p:nvSpPr>
          <p:cNvPr id="13" name="Rectangle 12">
            <a:extLst>
              <a:ext uri="{FF2B5EF4-FFF2-40B4-BE49-F238E27FC236}">
                <a16:creationId xmlns:a16="http://schemas.microsoft.com/office/drawing/2014/main" id="{035CBF17-C0BF-49C1-8FB7-B43A3545D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94ABB1D-410A-BF4D-9EAF-DCB3280019B3}"/>
              </a:ext>
            </a:extLst>
          </p:cNvPr>
          <p:cNvSpPr>
            <a:spLocks noGrp="1"/>
          </p:cNvSpPr>
          <p:nvPr>
            <p:ph idx="1"/>
          </p:nvPr>
        </p:nvSpPr>
        <p:spPr>
          <a:xfrm>
            <a:off x="649224" y="1411358"/>
            <a:ext cx="6574535" cy="4481496"/>
          </a:xfrm>
        </p:spPr>
        <p:txBody>
          <a:bodyPr>
            <a:normAutofit/>
          </a:bodyPr>
          <a:lstStyle/>
          <a:p>
            <a:r>
              <a:rPr lang="en-US" dirty="0"/>
              <a:t>Arguably – (ref) Greatest battle for victory of all time  - because of its total carnage </a:t>
            </a:r>
          </a:p>
          <a:p>
            <a:r>
              <a:rPr lang="en-US" dirty="0"/>
              <a:t>Rome assembled an army of 86,400 me (40K Roman Infantry, 2.4K roman cavalry, 40k Allied infantry, 4K Allied cavalry. Carthaginian army: 32K heavy infantry, 8K light infantry, 10K cavalry.</a:t>
            </a:r>
          </a:p>
          <a:p>
            <a:r>
              <a:rPr lang="en-US" dirty="0"/>
              <a:t>Carthaginian victory. 67,500(Livy)-85,630(Polybius) Roman casualties.</a:t>
            </a:r>
          </a:p>
          <a:p>
            <a:r>
              <a:rPr lang="en-US" dirty="0"/>
              <a:t>Carthaginian losses: 5,700(Polybius)-8,000(Livy).</a:t>
            </a:r>
          </a:p>
          <a:p>
            <a:endParaRPr lang="en-US" dirty="0"/>
          </a:p>
          <a:p>
            <a:endParaRPr lang="en-US" dirty="0"/>
          </a:p>
        </p:txBody>
      </p:sp>
      <p:pic>
        <p:nvPicPr>
          <p:cNvPr id="5" name="Picture 4">
            <a:extLst>
              <a:ext uri="{FF2B5EF4-FFF2-40B4-BE49-F238E27FC236}">
                <a16:creationId xmlns:a16="http://schemas.microsoft.com/office/drawing/2014/main" id="{64A2E16A-00B0-5040-B82A-F3A737D45846}"/>
              </a:ext>
            </a:extLst>
          </p:cNvPr>
          <p:cNvPicPr>
            <a:picLocks noChangeAspect="1"/>
          </p:cNvPicPr>
          <p:nvPr/>
        </p:nvPicPr>
        <p:blipFill>
          <a:blip r:embed="rId2"/>
          <a:stretch>
            <a:fillRect/>
          </a:stretch>
        </p:blipFill>
        <p:spPr>
          <a:xfrm>
            <a:off x="7902441" y="645106"/>
            <a:ext cx="3300749" cy="2541577"/>
          </a:xfrm>
          <a:prstGeom prst="rect">
            <a:avLst/>
          </a:prstGeom>
        </p:spPr>
      </p:pic>
      <p:pic>
        <p:nvPicPr>
          <p:cNvPr id="6" name="Picture 5">
            <a:extLst>
              <a:ext uri="{FF2B5EF4-FFF2-40B4-BE49-F238E27FC236}">
                <a16:creationId xmlns:a16="http://schemas.microsoft.com/office/drawing/2014/main" id="{F90FB96A-C0B4-C340-8670-9C7F637EDD60}"/>
              </a:ext>
            </a:extLst>
          </p:cNvPr>
          <p:cNvPicPr>
            <a:picLocks noChangeAspect="1"/>
          </p:cNvPicPr>
          <p:nvPr/>
        </p:nvPicPr>
        <p:blipFill>
          <a:blip r:embed="rId3"/>
          <a:stretch>
            <a:fillRect/>
          </a:stretch>
        </p:blipFill>
        <p:spPr>
          <a:xfrm>
            <a:off x="7898533" y="3351275"/>
            <a:ext cx="3308563" cy="2541578"/>
          </a:xfrm>
          <a:prstGeom prst="rect">
            <a:avLst/>
          </a:prstGeom>
        </p:spPr>
      </p:pic>
      <p:sp>
        <p:nvSpPr>
          <p:cNvPr id="15" name="Freeform 11">
            <a:extLst>
              <a:ext uri="{FF2B5EF4-FFF2-40B4-BE49-F238E27FC236}">
                <a16:creationId xmlns:a16="http://schemas.microsoft.com/office/drawing/2014/main" id="{F5147F3F-3E4A-4255-8C92-856618C47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8103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B9B5A-DDE4-E346-9011-281C1A86B4FB}"/>
              </a:ext>
            </a:extLst>
          </p:cNvPr>
          <p:cNvSpPr>
            <a:spLocks noGrp="1"/>
          </p:cNvSpPr>
          <p:nvPr>
            <p:ph type="title"/>
          </p:nvPr>
        </p:nvSpPr>
        <p:spPr/>
        <p:txBody>
          <a:bodyPr/>
          <a:lstStyle/>
          <a:p>
            <a:r>
              <a:rPr lang="en-US" dirty="0"/>
              <a:t>After Cannae </a:t>
            </a:r>
          </a:p>
        </p:txBody>
      </p:sp>
      <p:sp>
        <p:nvSpPr>
          <p:cNvPr id="5" name="Content Placeholder 4">
            <a:extLst>
              <a:ext uri="{FF2B5EF4-FFF2-40B4-BE49-F238E27FC236}">
                <a16:creationId xmlns:a16="http://schemas.microsoft.com/office/drawing/2014/main" id="{40E85FB4-2B73-F84B-A2A6-BB55DDD9618E}"/>
              </a:ext>
            </a:extLst>
          </p:cNvPr>
          <p:cNvSpPr>
            <a:spLocks noGrp="1"/>
          </p:cNvSpPr>
          <p:nvPr>
            <p:ph idx="1"/>
          </p:nvPr>
        </p:nvSpPr>
        <p:spPr>
          <a:xfrm>
            <a:off x="1901371" y="2133600"/>
            <a:ext cx="9603241" cy="3777622"/>
          </a:xfrm>
        </p:spPr>
        <p:txBody>
          <a:bodyPr>
            <a:normAutofit/>
          </a:bodyPr>
          <a:lstStyle/>
          <a:p>
            <a:r>
              <a:rPr lang="en-US" sz="2400" dirty="0"/>
              <a:t>Hannibal was unable to take Rome and spent the next fifth teen years marching around Italy after the Carthaginian government refused to reinforce him.</a:t>
            </a:r>
            <a:br>
              <a:rPr lang="en-US" sz="2400" dirty="0"/>
            </a:br>
            <a:endParaRPr lang="en-US" sz="2400" dirty="0"/>
          </a:p>
          <a:p>
            <a:r>
              <a:rPr lang="en-US" sz="2400" dirty="0"/>
              <a:t>In 202 BC Hannibal was recalled to Carthage for the Battle of Zama.</a:t>
            </a:r>
          </a:p>
        </p:txBody>
      </p:sp>
    </p:spTree>
    <p:extLst>
      <p:ext uri="{BB962C8B-B14F-4D97-AF65-F5344CB8AC3E}">
        <p14:creationId xmlns:p14="http://schemas.microsoft.com/office/powerpoint/2010/main" val="3468875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11F24-3277-BE4E-A0F7-82A0CF81E540}"/>
              </a:ext>
            </a:extLst>
          </p:cNvPr>
          <p:cNvSpPr>
            <a:spLocks noGrp="1"/>
          </p:cNvSpPr>
          <p:nvPr>
            <p:ph type="title"/>
          </p:nvPr>
        </p:nvSpPr>
        <p:spPr/>
        <p:txBody>
          <a:bodyPr/>
          <a:lstStyle/>
          <a:p>
            <a:r>
              <a:rPr lang="en-US" dirty="0"/>
              <a:t>Battle of Zama (202 BC)</a:t>
            </a:r>
          </a:p>
        </p:txBody>
      </p:sp>
      <p:sp>
        <p:nvSpPr>
          <p:cNvPr id="3" name="Content Placeholder 2">
            <a:extLst>
              <a:ext uri="{FF2B5EF4-FFF2-40B4-BE49-F238E27FC236}">
                <a16:creationId xmlns:a16="http://schemas.microsoft.com/office/drawing/2014/main" id="{F2E9D5FF-641D-0A41-AA81-E4A8A5F0537F}"/>
              </a:ext>
            </a:extLst>
          </p:cNvPr>
          <p:cNvSpPr>
            <a:spLocks noGrp="1"/>
          </p:cNvSpPr>
          <p:nvPr>
            <p:ph idx="1"/>
          </p:nvPr>
        </p:nvSpPr>
        <p:spPr>
          <a:xfrm>
            <a:off x="2002971" y="2133600"/>
            <a:ext cx="9501641" cy="3777622"/>
          </a:xfrm>
        </p:spPr>
        <p:txBody>
          <a:bodyPr>
            <a:normAutofit/>
          </a:bodyPr>
          <a:lstStyle/>
          <a:p>
            <a:r>
              <a:rPr lang="en-US" sz="2000" dirty="0"/>
              <a:t>Roman Army: 35,100 men (29,000 infantry and 6,100 cavalry)</a:t>
            </a:r>
          </a:p>
          <a:p>
            <a:r>
              <a:rPr lang="en-US" sz="2000" dirty="0"/>
              <a:t>Carthaginian Army: 40,000 men (36,000 infantry, 4,000 cavalry, 80 war elephants)</a:t>
            </a:r>
          </a:p>
          <a:p>
            <a:r>
              <a:rPr lang="en-US" sz="2000" dirty="0"/>
              <a:t>Decisive Roman victory.</a:t>
            </a:r>
          </a:p>
          <a:p>
            <a:r>
              <a:rPr lang="en-US" sz="2000" dirty="0"/>
              <a:t>4,000-5,000 Roman casualties</a:t>
            </a:r>
          </a:p>
          <a:p>
            <a:r>
              <a:rPr lang="en-US" sz="2000" dirty="0"/>
              <a:t>33,500-40,000 (Livy and Polybius) 25,000 killed, 8,500 captured (Appian).</a:t>
            </a:r>
          </a:p>
          <a:p>
            <a:r>
              <a:rPr lang="en-US" sz="2000" dirty="0"/>
              <a:t>End of the Second Punic War.</a:t>
            </a:r>
          </a:p>
        </p:txBody>
      </p:sp>
    </p:spTree>
    <p:extLst>
      <p:ext uri="{BB962C8B-B14F-4D97-AF65-F5344CB8AC3E}">
        <p14:creationId xmlns:p14="http://schemas.microsoft.com/office/powerpoint/2010/main" val="118060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258E-6D29-8A44-89BF-9A84E79055BB}"/>
              </a:ext>
            </a:extLst>
          </p:cNvPr>
          <p:cNvSpPr>
            <a:spLocks noGrp="1"/>
          </p:cNvSpPr>
          <p:nvPr>
            <p:ph type="title"/>
          </p:nvPr>
        </p:nvSpPr>
        <p:spPr/>
        <p:txBody>
          <a:bodyPr/>
          <a:lstStyle/>
          <a:p>
            <a:r>
              <a:rPr lang="en-US" dirty="0"/>
              <a:t>After the War</a:t>
            </a:r>
          </a:p>
        </p:txBody>
      </p:sp>
      <p:sp>
        <p:nvSpPr>
          <p:cNvPr id="3" name="Content Placeholder 2">
            <a:extLst>
              <a:ext uri="{FF2B5EF4-FFF2-40B4-BE49-F238E27FC236}">
                <a16:creationId xmlns:a16="http://schemas.microsoft.com/office/drawing/2014/main" id="{080358E8-DE38-AE4C-A120-C2F934DB9CD0}"/>
              </a:ext>
            </a:extLst>
          </p:cNvPr>
          <p:cNvSpPr>
            <a:spLocks noGrp="1"/>
          </p:cNvSpPr>
          <p:nvPr>
            <p:ph idx="1"/>
          </p:nvPr>
        </p:nvSpPr>
        <p:spPr/>
        <p:txBody>
          <a:bodyPr/>
          <a:lstStyle/>
          <a:p>
            <a:r>
              <a:rPr lang="en-US" dirty="0"/>
              <a:t>Hannibal proved to be a capable statesman. </a:t>
            </a:r>
          </a:p>
          <a:p>
            <a:r>
              <a:rPr lang="en-US" dirty="0"/>
              <a:t>Elected </a:t>
            </a:r>
            <a:r>
              <a:rPr lang="en-US" dirty="0" err="1"/>
              <a:t>Suffete</a:t>
            </a:r>
            <a:r>
              <a:rPr lang="en-US" dirty="0"/>
              <a:t> (Chief Magistrate) and reformed state finances to pay the ten thousand talent war indemnity and curbed corruption.</a:t>
            </a:r>
          </a:p>
          <a:p>
            <a:r>
              <a:rPr lang="en-US" dirty="0"/>
              <a:t>Forced into exile by Rome and served several other regional powers.</a:t>
            </a:r>
          </a:p>
          <a:p>
            <a:r>
              <a:rPr lang="en-US" dirty="0"/>
              <a:t>He committed suicide in </a:t>
            </a:r>
            <a:r>
              <a:rPr lang="en-US" dirty="0" err="1"/>
              <a:t>Bithnyia</a:t>
            </a:r>
            <a:r>
              <a:rPr lang="en-US" dirty="0"/>
              <a:t>.</a:t>
            </a:r>
          </a:p>
        </p:txBody>
      </p:sp>
    </p:spTree>
    <p:extLst>
      <p:ext uri="{BB962C8B-B14F-4D97-AF65-F5344CB8AC3E}">
        <p14:creationId xmlns:p14="http://schemas.microsoft.com/office/powerpoint/2010/main" val="3910683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16C7-597A-CD49-87C3-F6F0637B01D4}"/>
              </a:ext>
            </a:extLst>
          </p:cNvPr>
          <p:cNvSpPr>
            <a:spLocks noGrp="1"/>
          </p:cNvSpPr>
          <p:nvPr>
            <p:ph type="title"/>
          </p:nvPr>
        </p:nvSpPr>
        <p:spPr/>
        <p:txBody>
          <a:bodyPr/>
          <a:lstStyle/>
          <a:p>
            <a:r>
              <a:rPr lang="en-US" dirty="0"/>
              <a:t>Legacy</a:t>
            </a:r>
          </a:p>
        </p:txBody>
      </p:sp>
      <p:sp>
        <p:nvSpPr>
          <p:cNvPr id="3" name="Content Placeholder 2">
            <a:extLst>
              <a:ext uri="{FF2B5EF4-FFF2-40B4-BE49-F238E27FC236}">
                <a16:creationId xmlns:a16="http://schemas.microsoft.com/office/drawing/2014/main" id="{DE0C9539-C889-244E-935A-5E22084B3602}"/>
              </a:ext>
            </a:extLst>
          </p:cNvPr>
          <p:cNvSpPr>
            <a:spLocks noGrp="1"/>
          </p:cNvSpPr>
          <p:nvPr>
            <p:ph idx="1"/>
          </p:nvPr>
        </p:nvSpPr>
        <p:spPr/>
        <p:txBody>
          <a:bodyPr/>
          <a:lstStyle/>
          <a:p>
            <a:r>
              <a:rPr lang="en-US" dirty="0"/>
              <a:t>Hannibal is regarded as one of the greatest battle commanders of all time.</a:t>
            </a:r>
          </a:p>
          <a:p>
            <a:r>
              <a:rPr lang="en-US" dirty="0"/>
              <a:t>Called the “Father of Strategy”.</a:t>
            </a:r>
          </a:p>
          <a:p>
            <a:r>
              <a:rPr lang="en-US" dirty="0"/>
              <a:t>Invented the ”Battle of Annihilation” concept.</a:t>
            </a:r>
          </a:p>
        </p:txBody>
      </p:sp>
    </p:spTree>
    <p:extLst>
      <p:ext uri="{BB962C8B-B14F-4D97-AF65-F5344CB8AC3E}">
        <p14:creationId xmlns:p14="http://schemas.microsoft.com/office/powerpoint/2010/main" val="2696402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0F26-0C79-3F42-BF84-31397FD4EDC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BAD7C32-669A-9C46-9736-AB6F4EEB06C5}"/>
              </a:ext>
            </a:extLst>
          </p:cNvPr>
          <p:cNvSpPr>
            <a:spLocks noGrp="1"/>
          </p:cNvSpPr>
          <p:nvPr>
            <p:ph idx="1"/>
          </p:nvPr>
        </p:nvSpPr>
        <p:spPr/>
        <p:txBody>
          <a:bodyPr>
            <a:normAutofit fontScale="92500" lnSpcReduction="20000"/>
          </a:bodyPr>
          <a:lstStyle/>
          <a:p>
            <a:r>
              <a:rPr lang="en-US" dirty="0"/>
              <a:t>de Beer, Gavin, </a:t>
            </a:r>
            <a:r>
              <a:rPr lang="en-US" i="1" dirty="0"/>
              <a:t>Alps and Elephants Hannibal’s March, </a:t>
            </a:r>
            <a:r>
              <a:rPr lang="en-US" dirty="0"/>
              <a:t>(1955), Geoffrey </a:t>
            </a:r>
            <a:r>
              <a:rPr lang="en-US" dirty="0" err="1"/>
              <a:t>Bles</a:t>
            </a:r>
            <a:r>
              <a:rPr lang="en-US" dirty="0"/>
              <a:t> Ltd, London.</a:t>
            </a:r>
          </a:p>
          <a:p>
            <a:r>
              <a:rPr lang="en-US" dirty="0"/>
              <a:t>J.F. Lazenby, </a:t>
            </a:r>
            <a:r>
              <a:rPr lang="en-US" i="1" dirty="0"/>
              <a:t>Hannibal’s War, </a:t>
            </a:r>
            <a:r>
              <a:rPr lang="en-US" dirty="0"/>
              <a:t>(1978), Aris &amp; Philipps Ltd, Westminster.</a:t>
            </a:r>
          </a:p>
          <a:p>
            <a:r>
              <a:rPr lang="en-US" dirty="0" err="1"/>
              <a:t>Harris.V</a:t>
            </a:r>
            <a:r>
              <a:rPr lang="en-US" dirty="0"/>
              <a:t>. William, </a:t>
            </a:r>
            <a:r>
              <a:rPr lang="en-US" i="1" dirty="0"/>
              <a:t>War and Imperialism in Republican Rome 327-70 BC, </a:t>
            </a:r>
            <a:r>
              <a:rPr lang="en-US" dirty="0"/>
              <a:t>(1979), </a:t>
            </a:r>
            <a:r>
              <a:rPr lang="en-US" dirty="0" err="1"/>
              <a:t>Claredon</a:t>
            </a:r>
            <a:r>
              <a:rPr lang="en-US" dirty="0"/>
              <a:t> Press, Oxford.</a:t>
            </a:r>
          </a:p>
          <a:p>
            <a:r>
              <a:rPr lang="en-US" dirty="0" err="1"/>
              <a:t>Freshfield</a:t>
            </a:r>
            <a:r>
              <a:rPr lang="en-US" dirty="0"/>
              <a:t>, Douglas, </a:t>
            </a:r>
            <a:r>
              <a:rPr lang="en-US" i="1" dirty="0"/>
              <a:t>Hannibal Once More, </a:t>
            </a:r>
            <a:r>
              <a:rPr lang="en-US" dirty="0"/>
              <a:t>(1914), London Edward Arnold, </a:t>
            </a:r>
          </a:p>
          <a:p>
            <a:r>
              <a:rPr lang="en-US" dirty="0"/>
              <a:t>Cornell, </a:t>
            </a:r>
            <a:r>
              <a:rPr lang="en-US" dirty="0" err="1"/>
              <a:t>Rankov</a:t>
            </a:r>
            <a:r>
              <a:rPr lang="en-US" dirty="0"/>
              <a:t>, Sabin, </a:t>
            </a:r>
            <a:r>
              <a:rPr lang="en-US" i="1" dirty="0"/>
              <a:t>The Second Punic War A Reappraisal, (1996), Institute of Classical Studies, University of London.</a:t>
            </a:r>
          </a:p>
          <a:p>
            <a:r>
              <a:rPr lang="en-US" dirty="0" err="1"/>
              <a:t>Fronda.P.Michael</a:t>
            </a:r>
            <a:r>
              <a:rPr lang="en-US" dirty="0"/>
              <a:t>, </a:t>
            </a:r>
            <a:r>
              <a:rPr lang="en-US" i="1" dirty="0"/>
              <a:t>Between Rome and Carthage, southern Italy during the Second Punic War, </a:t>
            </a:r>
            <a:r>
              <a:rPr lang="en-US" dirty="0"/>
              <a:t>(2010), Cambridge University Press.</a:t>
            </a:r>
          </a:p>
          <a:p>
            <a:r>
              <a:rPr lang="en-US" dirty="0"/>
              <a:t>Bath, Tony, </a:t>
            </a:r>
            <a:r>
              <a:rPr lang="en-US" i="1" dirty="0"/>
              <a:t>Hannibal’s Campaigns, </a:t>
            </a:r>
            <a:r>
              <a:rPr lang="en-US" dirty="0"/>
              <a:t>(1981), Patrick Stevens Ltd, </a:t>
            </a:r>
          </a:p>
          <a:p>
            <a:r>
              <a:rPr lang="en-US" dirty="0"/>
              <a:t>Cline &amp; Graham, </a:t>
            </a:r>
            <a:r>
              <a:rPr lang="en-US" i="1" dirty="0"/>
              <a:t>Ancient Empires, From Mesopotamia to the Rise of Islam, (2011), Cambridge University Press.</a:t>
            </a:r>
            <a:r>
              <a:rPr lang="en-US" dirty="0"/>
              <a:t>                                                                                                                                                                                                                                                                                                                       </a:t>
            </a:r>
          </a:p>
        </p:txBody>
      </p:sp>
    </p:spTree>
    <p:extLst>
      <p:ext uri="{BB962C8B-B14F-4D97-AF65-F5344CB8AC3E}">
        <p14:creationId xmlns:p14="http://schemas.microsoft.com/office/powerpoint/2010/main" val="5963502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69</TotalTime>
  <Words>1286</Words>
  <Application>Microsoft Macintosh PowerPoint</Application>
  <PresentationFormat>Widescreen</PresentationFormat>
  <Paragraphs>88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Wisp</vt:lpstr>
      <vt:lpstr>Hannibal Barca</vt:lpstr>
      <vt:lpstr>Introduction </vt:lpstr>
      <vt:lpstr>Family &amp; Background</vt:lpstr>
      <vt:lpstr>Rise to prominence – context to the initial fight </vt:lpstr>
      <vt:lpstr>Becoming a General</vt:lpstr>
      <vt:lpstr>Start of the Second Punic War</vt:lpstr>
      <vt:lpstr>Start of open Warfare</vt:lpstr>
      <vt:lpstr>Crossing the Alps and Arriving in Italy</vt:lpstr>
      <vt:lpstr>Trio - Battle of the Trebia (218 BC)</vt:lpstr>
      <vt:lpstr>2. Battle of Lake Trasimene (217 BC)</vt:lpstr>
      <vt:lpstr>3. Battle of Cannae (216 BC)</vt:lpstr>
      <vt:lpstr>After Cannae </vt:lpstr>
      <vt:lpstr>Battle of Zama (202 BC)</vt:lpstr>
      <vt:lpstr>After the War</vt:lpstr>
      <vt:lpstr>Legacy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Hannibal Barca</dc:title>
  <dc:creator>Sam Steed</dc:creator>
  <cp:lastModifiedBy>Sam Steed</cp:lastModifiedBy>
  <cp:revision>8</cp:revision>
  <dcterms:created xsi:type="dcterms:W3CDTF">2019-12-12T11:42:19Z</dcterms:created>
  <dcterms:modified xsi:type="dcterms:W3CDTF">2019-12-17T08:42:57Z</dcterms:modified>
</cp:coreProperties>
</file>