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Lst>
  <p:notesMasterIdLst>
    <p:notesMasterId r:id="rId23"/>
  </p:notesMasterIdLst>
  <p:sldIdLst>
    <p:sldId id="259" r:id="rId3"/>
    <p:sldId id="260" r:id="rId4"/>
    <p:sldId id="267" r:id="rId5"/>
    <p:sldId id="310" r:id="rId6"/>
    <p:sldId id="311" r:id="rId7"/>
    <p:sldId id="312" r:id="rId8"/>
    <p:sldId id="297" r:id="rId9"/>
    <p:sldId id="298" r:id="rId10"/>
    <p:sldId id="299" r:id="rId11"/>
    <p:sldId id="300" r:id="rId12"/>
    <p:sldId id="304" r:id="rId13"/>
    <p:sldId id="301" r:id="rId14"/>
    <p:sldId id="302" r:id="rId15"/>
    <p:sldId id="303" r:id="rId16"/>
    <p:sldId id="305" r:id="rId17"/>
    <p:sldId id="306" r:id="rId18"/>
    <p:sldId id="307" r:id="rId19"/>
    <p:sldId id="308" r:id="rId20"/>
    <p:sldId id="309" r:id="rId21"/>
    <p:sldId id="75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565" autoAdjust="0"/>
  </p:normalViewPr>
  <p:slideViewPr>
    <p:cSldViewPr>
      <p:cViewPr varScale="1">
        <p:scale>
          <a:sx n="66" d="100"/>
          <a:sy n="66" d="100"/>
        </p:scale>
        <p:origin x="290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3D72B0-CD52-4CB2-9EF4-353AF01304F5}" type="datetimeFigureOut">
              <a:rPr lang="en-GB" smtClean="0"/>
              <a:t>12/03/2026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E889AC-F578-4367-9E9D-D6D7FB1C1BB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EXTERNALITIES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Market Failure - We first turn our attention to externalities which occur in the market when there is a difference between private and social costs of production and benefits of consumption. We distinguish between positive and negative externalities of consumption and production.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fontAlgn="base"/>
            <a:r>
              <a:rPr lang="en-GB" sz="2800" b="0" i="0" dirty="0">
                <a:effectLst/>
                <a:latin typeface="helvetica" panose="020B0604020202020204" pitchFamily="34" charset="0"/>
              </a:rPr>
              <a:t>In economics, externalities are a cost or benefit that is imposed onto a third party that is not incorporated into the final cost. For example, a factory that pollutes the environment creates a cost to society, but those costs are not priced into the final good it produces.</a:t>
            </a:r>
          </a:p>
          <a:p>
            <a:pPr algn="l" fontAlgn="base"/>
            <a:r>
              <a:rPr lang="en-GB" sz="2800" b="0" i="0" dirty="0">
                <a:effectLst/>
                <a:latin typeface="helvetica" panose="020B0604020202020204" pitchFamily="34" charset="0"/>
              </a:rPr>
              <a:t>These can come in the form of ‘positive externalities’ that create a benefit to a third party, or, ‘negative externalities’, that create a cost to a third party. What’s more, these externalities occur both during production and/or consumption.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5C441D-A9CA-44ED-8449-1F887A06C69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5C441D-A9CA-44ED-8449-1F887A06C69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5C441D-A9CA-44ED-8449-1F887A06C69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39411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MARGINAL BENEFIT CURVE IS THE DEMAND CURVE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the demand curve is both the marginal private benefit (MPB) curve and the marginal social benefits (MSB) curve; i.e., demand = MPB = MSB (see Figure 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benefit is the additional satisfaction or utility that a person receives from consuming an additional unit of a good or service. A person's marginal benefit is the maximum amount he is willing to pay to consume that additional unit of a good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benefits are the benefits to society from the consumption on one more unit of a good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7</a:t>
            </a:fld>
            <a:endParaRPr lang="en-GB"/>
          </a:p>
        </p:txBody>
      </p:sp>
    </p:spTree>
    <p:extLst>
      <p:ext uri="{BB962C8B-B14F-4D97-AF65-F5344CB8AC3E}">
        <p14:creationId xmlns:p14="http://schemas.microsoft.com/office/powerpoint/2010/main" val="1307002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times when the marginal private benefit does not equal the marginal social benefits, take two examples, influenza vaccinations and cigarettes.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person goes in for their yearly flu shot, not only does that flu shot benefit the individual consumer in that they are less likely to catch the flu that year, but by consuming an influenza vaccine, society benefits over and above that marginal private benefit. If the consumer of the vaccine is less likely to get sick, then they are less likely to infect others, be more productive at work (less sick days) and at home (e.g., continuing childcare duties). The flu shot benefits the consumer (MPB) and adds a social benefit over and above the MPB (see Figure 3).</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1E889AC-F578-4367-9E9D-D6D7FB1C1BB1}" type="slidenum">
              <a:rPr lang="en-GB" smtClean="0"/>
              <a:t>8</a:t>
            </a:fld>
            <a:endParaRPr lang="en-GB"/>
          </a:p>
        </p:txBody>
      </p:sp>
    </p:spTree>
    <p:extLst>
      <p:ext uri="{BB962C8B-B14F-4D97-AF65-F5344CB8AC3E}">
        <p14:creationId xmlns:p14="http://schemas.microsoft.com/office/powerpoint/2010/main" val="1006444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consumer of cigarette increases his or her private benefit each time a cigarette is purchased and consumed. However, because the consumption of a cigarette causes others to be harmed by passive smoking and others to pay for the extra medical costs associated with the poor health outcomes of the smoker, the MSB of cigarette consumption is far less than the MPB (see Figure 4).</a:t>
            </a:r>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9</a:t>
            </a:fld>
            <a:endParaRPr lang="en-GB"/>
          </a:p>
        </p:txBody>
      </p:sp>
    </p:spTree>
    <p:extLst>
      <p:ext uri="{BB962C8B-B14F-4D97-AF65-F5344CB8AC3E}">
        <p14:creationId xmlns:p14="http://schemas.microsoft.com/office/powerpoint/2010/main" val="3527266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Marginal cost is the supply curve because: - See figure on slide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private cost is the cost of producing an additional unit of a commodity that is paid by those producing the commodity. The marginal private cost curve is the firm's supply curve.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cost is the cost of producing an additional unit of a commodity that is paid by society. Marginal social cost includes both marginal external and marginal private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10</a:t>
            </a:fld>
            <a:endParaRPr lang="en-GB"/>
          </a:p>
        </p:txBody>
      </p:sp>
    </p:spTree>
    <p:extLst>
      <p:ext uri="{BB962C8B-B14F-4D97-AF65-F5344CB8AC3E}">
        <p14:creationId xmlns:p14="http://schemas.microsoft.com/office/powerpoint/2010/main" val="1775091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If the marginal social costs were higher than the marginal private costs then a different MSC curve would be on the sit to left of the MPC. Example would be pollution omitted in the production process effecting third parties.</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If the marginal social costs were lower than the marginal private costs then a different MSC curve would be sit to the right of the MPC curve</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Examples: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marR="0" lvl="0" indent="-28575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11</a:t>
            </a:fld>
            <a:endParaRPr lang="en-GB"/>
          </a:p>
        </p:txBody>
      </p:sp>
    </p:spTree>
    <p:extLst>
      <p:ext uri="{BB962C8B-B14F-4D97-AF65-F5344CB8AC3E}">
        <p14:creationId xmlns:p14="http://schemas.microsoft.com/office/powerpoint/2010/main" val="2061457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12</a:t>
            </a:fld>
            <a:endParaRPr lang="en-GB"/>
          </a:p>
        </p:txBody>
      </p:sp>
    </p:spTree>
    <p:extLst>
      <p:ext uri="{BB962C8B-B14F-4D97-AF65-F5344CB8AC3E}">
        <p14:creationId xmlns:p14="http://schemas.microsoft.com/office/powerpoint/2010/main" val="450052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PRIVATE VS SOCIAL BENEFITS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Differentiate between marginal private benefits and marginal social benefits: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private benefit is the benefit gained from the consumption of a good or service by the consumer.</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marginal private benefit is the benefit the consumer gains from consuming an additional unit of the good.</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good is consumed it may have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 on other people in society (third parties). 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are termed externalities, because they affect people outside of (or external to) the market.</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can be both positive (beneficial) or negative (detrimental) to others in society who have not consumed the good or service.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example, vaccines not only stop the individual consumer from benefiting by not becoming sick, they stop the transmission of the disease to other people in society too. This beneficial effect is a positive externality.</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Conversely, for example, cigarettes may have a high private benefit to the consumer, but second hand smoke adversely affects others, more sick days are taken from workplaces by smokers and they are generally less productive, and smokers suffer serious and expensive diseases such as lung cancer that place a big strain on the health care systems and increase overall health insurance premiums. All of these negative effects are born by society and are termed negative externalities.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benefits are the benefits to society from the consumption on one more unit of a good or service.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social benefit will be greater than marginal private when positive externalities are produced when the good or service is consumed. Conversely, the marginal social benefit will be less than the marginal private benefit when negative externalities are produced when the good or service is consumed.</a:t>
            </a: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13</a:t>
            </a:fld>
            <a:endParaRPr lang="en-GB"/>
          </a:p>
        </p:txBody>
      </p:sp>
    </p:spTree>
    <p:extLst>
      <p:ext uri="{BB962C8B-B14F-4D97-AF65-F5344CB8AC3E}">
        <p14:creationId xmlns:p14="http://schemas.microsoft.com/office/powerpoint/2010/main" val="24396428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PRIVATE VS SOCIAL COSTS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Differentiate between marginal private costs and marginal social costs: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private cost is a cost that firms incur in producing goods and services to supply the market, such as wages and rent (i.e., costs of production).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private cost is the change in total cost that comes from a firm making or producing one additional item.</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good is produced it may have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 on other people in society (third parties). 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are termed externalities, because they affect people outside of (or external to) the market. These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affecting third-parties can be good (positive) or bad (negative).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Additional costs may be imposed on third parties may be created by firms in the production process. For example, air pollution from a factory adversely impacts the quality of life for others in society whom have to breath in unpleasant and toxic pollutants. This is a negative externality.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other end, benefits may be gained by third parties as a result of the production process. For example, a forestry company that has planted trees and opened roads and trails has provided recreational opportunities for dog walkers, runners and mountain bikers. This is a positive externality.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Marginal social costs are the costs to society from the production of one more unit of a good or service.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marginal social cost will be lower than marginal private costs when positive externalities are created when the good or service is produced. Conversely, the marginal social cost will be higher than the marginal private cost when negative externalities are created when the good or service is produced.</a:t>
            </a: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14</a:t>
            </a:fld>
            <a:endParaRPr lang="en-GB"/>
          </a:p>
        </p:txBody>
      </p:sp>
    </p:spTree>
    <p:extLst>
      <p:ext uri="{BB962C8B-B14F-4D97-AF65-F5344CB8AC3E}">
        <p14:creationId xmlns:p14="http://schemas.microsoft.com/office/powerpoint/2010/main" val="4287665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benefit is gained by consumers from the consumption of goods and services. The consumption of certain goods and services can create external costs (negative externalities)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private consumption that must be paid for by third parties.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refer to the external costs created by the consumers during the course of using the product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classic example is the consumption of cigarettes. There is a private benefit to the smoker as she purchases and consumes cigarettes. There is also a cost to society imposed by the smoker on third parties. The consumption of cigarettes affects others indirectly – passive smoking, higher healthcare costs (higher taxes being paid), less productivity in the work place (through ill health), and so on and such forth.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Demerit goods are goods and services that create negative externalities when they are consumed. Examples include, cigarettes, drugs and alcohol, sugar and junk food, petrol, cars and coal.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consumer when deciding how much of a good or service to consume does not necessarily consider what external costs their consumption may impose on others. Only the marginal private costs and marginal benefits are considered, and the level of consumption is determined where the marginal private cost (MPC) = marginal private benefit (MPB). This is where the cost to the cons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consumption such as second-hand smoking (cigarettes) and traffic congestion (cars),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benefit of consuming one more unit of a good or service is the marginal private benefit. The additional external benefit obtained or harm caused by consuming an extra unit of a good or service is the marginal external benefit. Thus, MSB = MPB + MEB. Thus, negative externalities of consumption result in the MSB curve being below and to the left of the MPB curve (see Figure 11).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11 above, it is assumed that there are no external positive effects from cigarette consumption on third parties, only harm. Each packet of cigarettes consumed affects others through the unpleasant and harmful effects of second hand smoking, and reduces worker productivity and adds to the healthcare costs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MPB &gt; MSB. The individual consumer is aiming to maximise her satisfaction and does not take into account any external harm she is causing when consuming the next packet of cigarettes. She maximises her utility at the point where marginal private cost equals marginal private benefit. This is where the cost (price paid) to the consumer of consuming an additional unit of a good is equal to the value of the additional benefit that is to be gained from consuming one more additional unit of a good.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optimum level of individual private consumption at the price Pe. However, because cigarette consumption negatively affects others, the benefit gained by the private consumer is greater than the benefit obtained by society as a whole. Thus the MSB &lt; MPB. The allocatively efficient point of consumption is Q* which is less than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 free 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achieved because the price of cigarettes is too low, and at the low price too many cigarettes are being consumed.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16</a:t>
            </a:fld>
            <a:endParaRPr lang="en-GB"/>
          </a:p>
        </p:txBody>
      </p:sp>
    </p:spTree>
    <p:extLst>
      <p:ext uri="{BB962C8B-B14F-4D97-AF65-F5344CB8AC3E}">
        <p14:creationId xmlns:p14="http://schemas.microsoft.com/office/powerpoint/2010/main" val="1887327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consumption occurs when an external 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benefit is created by the consumption of a good or service. An example is education. When education is consumed there is both a private benefit to the individual receiving the education (e.g., higher wages and salaries), as well as social benefits such as increased productivity, lower unemployment, lower crime rates, and increased economic development.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Collectively, goods which generate positive externalities of consumption are termed merit goods. Merit goods are those goods and services that the government feels that people will under-consume, and which ought to be subsidised or provided free at the point of use so that consumption does not depend primarily on the ability to pay for the good or service.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other words, society benefits when an individual consumes a certain good or a service over and above the private benefits from consuming that good or service (e.g., marginal utility).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consumption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Vaccinations for diseases confer protection to the individual being vaccinated and it also reduces the chances of others in society becoming infected from the disease.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Healthcare services benefit those receiving the services and has </a:t>
            </a:r>
            <a:r>
              <a:rPr lang="en-GB" sz="1800" b="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b="0" dirty="0">
                <a:effectLst/>
                <a:latin typeface="Calibri" panose="020F0502020204030204" pitchFamily="34" charset="0"/>
                <a:ea typeface="Calibri" panose="020F0502020204030204" pitchFamily="34" charset="0"/>
                <a:cs typeface="Times New Roman" panose="02020603050405020304" pitchFamily="18" charset="0"/>
              </a:rPr>
              <a:t> benefits for society in terms of increased productivity – a healthy worker is more productive.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Electric vehicles transport individuals around the city and at the same time reduce the overall pollution produced by the vehicle fleet and making the air everyone breathes cleaner and less harmful.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consumption decision without having to pay a cost. And the consumer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individual’s marginal private benefit is lower than that of the marginal social cost because the benefits are not internalised in the competitive free market. Thus MSB &gt; MSC. Consumers in the free market will choose to consume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MSB = MSC (see Figure 18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the good consumed are greater than the value of the benefits gained by the individual consuming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MSB &gt; MSC for the level of consumption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consumption of the good could produce. At Q* the marginal social benefits equals the marginal social cost and this is the optimal level of consumption because the benefits to society from the next additional unit of output consumed are equal to the value of the benefit gained by the individual +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MSB = MSC, the social optimum equilibrium, P* and Q*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MPB = MSC,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a:effectLst/>
                <a:latin typeface="Calibri" panose="020F0502020204030204" pitchFamily="34" charset="0"/>
                <a:ea typeface="Calibri" panose="020F0502020204030204" pitchFamily="34" charset="0"/>
                <a:cs typeface="Times New Roman" panose="02020603050405020304" pitchFamily="18" charset="0"/>
              </a:rPr>
              <a:t>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In the free market merit goods are under consumed. Consumers do not consider the external benefits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others in society when consuming a merit good. MSB &gt; MSC at the optimum level of private consumption. The government must intervene in the market to increase the consumption of merit goods so that it increases to MSB = MSC which is the social optimum level that maximises the welfare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17</a:t>
            </a:fld>
            <a:endParaRPr lang="en-GB"/>
          </a:p>
        </p:txBody>
      </p:sp>
    </p:spTree>
    <p:extLst>
      <p:ext uri="{BB962C8B-B14F-4D97-AF65-F5344CB8AC3E}">
        <p14:creationId xmlns:p14="http://schemas.microsoft.com/office/powerpoint/2010/main" val="22271411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cost is a cost that firms incur in producing goods and services to supply the market, such as wages and rent (i.e., costs of production). Negative externalities of production, or the external costs affecting third parties, are created by firms in the process of producing goods and services, however, they do not pay these costs (e.g., the healthcare costs associated with a factory’s air pollution).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not the firms creating them.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production such as pollution and traffic congestion,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total of private and external costs equal the social costs associated with production (SC = PC + EC).</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cost of producing one more unit of a good or service is the marginal private cost. The additional external cost of producing an extra unit of output is the marginal external cost. Thus, MSC = MPC + MEC. Thus, negative externalities of production result in the MSC curve being above and to the left of the MPC curve (see Figure 5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Steel manufacturing is often very polluting as the lowest cost method of production is to burn lots of coal to provide the energy needed in the steel manufacturing process.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5 above, it is assumed that there are only external costs associated with producing steel, and no external benefits. Each tonne of steel produced adds to the surrounding air pollution. Thus, MSB = MPB.</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 producing the good aims to maximise profits and as such does not take into account any external costs associated with producing the next unit of output. The profit maximising firm sets quantity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 MSB = MPC. This is not the socially optimum level of output because this is where MSB = MSC, and factors of production are being misallocated (e.g., more labour and capital are being used to produce steel, and less labour and capital is being used to produce, say, education and health services).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5 illustrates this. In the free market the price of steel is too low – Pe instead of P* – and the output of steel is too high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instead of Q*. Thus,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MSC &gt; MSB. The value of the resources used to make additional tonnes of steel (MSC) is greater than the satisfaction gained from society buying and consuming another tonne of steel (MSB). Thus, MSC &gt; MSB in regards to steel production and consumption. On and every unit of output (tonnes of steel produced)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 loss of social welfare occurs. The MSC is less than private benefit of steel consumption because of the negative externalities associated with the production of that good.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18</a:t>
            </a:fld>
            <a:endParaRPr lang="en-GB"/>
          </a:p>
        </p:txBody>
      </p:sp>
    </p:spTree>
    <p:extLst>
      <p:ext uri="{BB962C8B-B14F-4D97-AF65-F5344CB8AC3E}">
        <p14:creationId xmlns:p14="http://schemas.microsoft.com/office/powerpoint/2010/main" val="4219809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POSITIVE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production is a situation where a firm producing a good or service creates an external benefit that spills over and is enjoyed by third parties whom are external to the market.  In other words, society benefits when a firm creases a certain good or a service over and above the private benefits from producing that good or service (e.g., shareholder profit).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production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production decision without having to pay a cost. And the firm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firm’s marginal private cost is higher than that of the marginal social cost because the benefits are not internalised in the competitive free market. Thus MPC &gt; MSC. The firm will set output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MPC = MSB (see Figure 15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output produced are greater than the value of the resources employed by the firm to produce it. MSB &gt; MSC for the level of output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production could produce. At Q* the marginal social benefits equals the marginal social cost and this is the optimal level of production because the benefits to society from the next additional unit of output produced are equal to the value of the resources employed by the firm to produce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MSC = MSB, the social optimum equilibrium, P* and Q* results – a lower price and a greater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MPC = MSB,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 a higher price and a lower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1E889AC-F578-4367-9E9D-D6D7FB1C1BB1}" type="slidenum">
              <a:rPr lang="en-GB" smtClean="0"/>
              <a:t>19</a:t>
            </a:fld>
            <a:endParaRPr lang="en-GB"/>
          </a:p>
        </p:txBody>
      </p:sp>
    </p:spTree>
    <p:extLst>
      <p:ext uri="{BB962C8B-B14F-4D97-AF65-F5344CB8AC3E}">
        <p14:creationId xmlns:p14="http://schemas.microsoft.com/office/powerpoint/2010/main" val="2663999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921764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strips dir="rd"/>
  </p:transition>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EF49AC92-75A3-40B6-9DDC-DB3091B2593F}"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extLst>
      <p:ext uri="{BB962C8B-B14F-4D97-AF65-F5344CB8AC3E}">
        <p14:creationId xmlns:p14="http://schemas.microsoft.com/office/powerpoint/2010/main" val="354891724"/>
      </p:ext>
    </p:extLst>
  </p:cSld>
  <p:clrMapOvr>
    <a:masterClrMapping/>
  </p:clrMapOvr>
  <p:transition spd="slow">
    <p:strips dir="rd"/>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76400"/>
          </a:xfrm>
        </p:spPr>
        <p:txBody>
          <a:bodyPr anchor="t"/>
          <a:lstStyle>
            <a:lvl1pPr algn="l">
              <a:defRPr sz="3200" b="1" cap="all"/>
            </a:lvl1pPr>
          </a:lstStyle>
          <a:p>
            <a:r>
              <a:rPr lang="en-US"/>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DE913E15-D31D-46E6-8302-6BE6DFD4A29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851810588"/>
      </p:ext>
    </p:extLst>
  </p:cSld>
  <p:clrMapOvr>
    <a:masterClrMapping/>
  </p:clrMapOvr>
  <p:transition spd="slow">
    <p:strips dir="rd"/>
  </p:transition>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9E27AD15-7599-44FE-BA07-8B360935112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1058964888"/>
      </p:ext>
    </p:extLst>
  </p:cSld>
  <p:clrMapOvr>
    <a:masterClrMapping/>
  </p:clrMapOvr>
  <p:transition spd="slow">
    <p:strips dir="rd"/>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p:txBody>
          <a:bodyPr/>
          <a:lstStyle>
            <a:lvl1pPr>
              <a:defRPr/>
            </a:lvl1pPr>
          </a:lstStyle>
          <a:p>
            <a:fld id="{4EA4092B-99C6-4694-A189-CD8B40BDB9F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2358738279"/>
      </p:ext>
    </p:extLst>
  </p:cSld>
  <p:clrMapOvr>
    <a:masterClrMapping/>
  </p:clrMapOvr>
  <p:transition spd="slow">
    <p:strips dir="rd"/>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863AB31B-7E12-4584-84F8-6287F1382631}"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240147980"/>
      </p:ext>
    </p:extLst>
  </p:cSld>
  <p:clrMapOvr>
    <a:masterClrMapping/>
  </p:clrMapOvr>
  <p:transition spd="slow">
    <p:strips dir="rd"/>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lvl1pPr>
              <a:defRPr/>
            </a:lvl1pPr>
          </a:lstStyle>
          <a:p>
            <a:fld id="{24A569F6-7144-4C8A-82E9-772C28797726}"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1777645061"/>
      </p:ext>
    </p:extLst>
  </p:cSld>
  <p:clrMapOvr>
    <a:masterClrMapping/>
  </p:clrMapOvr>
  <p:transition spd="slow">
    <p:strips dir="rd"/>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50C6E9B2-6155-4D3B-BC0F-544B3F871887}"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876018937"/>
      </p:ext>
    </p:extLst>
  </p:cSld>
  <p:clrMapOvr>
    <a:masterClrMapping/>
  </p:clrMapOvr>
  <p:transition spd="slow">
    <p:strips dir="rd"/>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0564661A-DC22-4896-AD72-8DF072284644}"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1024838450"/>
      </p:ext>
    </p:extLst>
  </p:cSld>
  <p:clrMapOvr>
    <a:masterClrMapping/>
  </p:clrMapOvr>
  <p:transition spd="slow">
    <p:strips dir="rd"/>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2128E24A-F55C-45C8-962C-0BC42912E68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246895228"/>
      </p:ext>
    </p:extLst>
  </p:cSld>
  <p:clrMapOvr>
    <a:masterClrMapping/>
  </p:clrMapOvr>
  <p:transition spd="slow">
    <p:strips dir="rd"/>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1C6D3F37-E853-4706-9BCF-0CAD384B17BF}"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1667466823"/>
      </p:ext>
    </p:extLst>
  </p:cSld>
  <p:clrMapOvr>
    <a:masterClrMapping/>
  </p:clrMapOvr>
  <p:transition spd="slow">
    <p:strips dir="rd"/>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E98FDEE6-93E8-4BB0-9FB9-3D44210AB21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4102912493"/>
      </p:ext>
    </p:extLst>
  </p:cSld>
  <p:clrMapOvr>
    <a:masterClrMapping/>
  </p:clrMapOvr>
  <p:transition spd="slow">
    <p:strips dir="rd"/>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DE913E15-D31D-46E6-8302-6BE6DFD4A29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847858660"/>
      </p:ext>
    </p:extLst>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12/03/2026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DE913E15-D31D-46E6-8302-6BE6DFD4A29C}"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a:t>© 2013 </a:t>
            </a:r>
            <a:r>
              <a:rPr lang="en-US" sz="1050" dirty="0" err="1"/>
              <a:t>Cengage</a:t>
            </a:r>
            <a:r>
              <a:rPr lang="en-US" sz="1050" dirty="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2074267427"/>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ransition spd="slow">
    <p:strips dir="rd"/>
  </p:transition>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microeconomicsap.com/externalities-ap-microeconomics.html" TargetMode="External"/><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762000"/>
            <a:ext cx="7772400" cy="1219200"/>
          </a:xfrm>
        </p:spPr>
        <p:txBody>
          <a:bodyPr>
            <a:noAutofit/>
          </a:bodyPr>
          <a:lstStyle/>
          <a:p>
            <a:r>
              <a:rPr lang="en-US" sz="7200" dirty="0"/>
              <a:t>Modeling Market Failure</a:t>
            </a:r>
            <a:endParaRPr lang="en-US" sz="7200" b="0" cap="none" dirty="0"/>
          </a:p>
        </p:txBody>
      </p:sp>
      <p:sp>
        <p:nvSpPr>
          <p:cNvPr id="7" name="Slide Number Placeholder 6"/>
          <p:cNvSpPr>
            <a:spLocks noGrp="1"/>
          </p:cNvSpPr>
          <p:nvPr>
            <p:ph type="sldNum" sz="quarter" idx="11"/>
          </p:nvPr>
        </p:nvSpPr>
        <p:spPr/>
        <p:txBody>
          <a:bodyPr/>
          <a:lstStyle/>
          <a:p>
            <a:fld id="{10A7DD97-1C17-45B9-A4C3-7D227E8E1AF9}" type="slidenum">
              <a:rPr lang="en-US" smtClean="0"/>
              <a:pPr/>
              <a:t>1</a:t>
            </a:fld>
            <a:endParaRPr lang="en-US" dirty="0"/>
          </a:p>
        </p:txBody>
      </p:sp>
    </p:spTree>
    <p:extLst>
      <p:ext uri="{BB962C8B-B14F-4D97-AF65-F5344CB8AC3E}">
        <p14:creationId xmlns:p14="http://schemas.microsoft.com/office/powerpoint/2010/main" val="3779901133"/>
      </p:ext>
    </p:extLst>
  </p:cSld>
  <p:clrMapOvr>
    <a:masterClrMapping/>
  </p:clrMapOvr>
  <p:transition spd="slow">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762000" y="457200"/>
            <a:ext cx="7924800" cy="1143000"/>
          </a:xfrm>
        </p:spPr>
        <p:txBody>
          <a:bodyPr>
            <a:normAutofit fontScale="90000"/>
          </a:bodyPr>
          <a:lstStyle/>
          <a:p>
            <a:r>
              <a:rPr lang="en-US" dirty="0"/>
              <a:t>Environmental Pollution</a:t>
            </a:r>
            <a:br>
              <a:rPr lang="en-US" dirty="0"/>
            </a:br>
            <a:r>
              <a:rPr lang="en-US" sz="3100" dirty="0"/>
              <a:t>A Market Failure</a:t>
            </a:r>
          </a:p>
        </p:txBody>
      </p:sp>
      <p:sp>
        <p:nvSpPr>
          <p:cNvPr id="67587" name="Rectangle 3"/>
          <p:cNvSpPr>
            <a:spLocks noGrp="1" noChangeArrowheads="1"/>
          </p:cNvSpPr>
          <p:nvPr>
            <p:ph idx="1"/>
          </p:nvPr>
        </p:nvSpPr>
        <p:spPr>
          <a:xfrm>
            <a:off x="685800" y="1981200"/>
            <a:ext cx="8229600" cy="4267200"/>
          </a:xfrm>
        </p:spPr>
        <p:txBody>
          <a:bodyPr>
            <a:normAutofit lnSpcReduction="10000"/>
          </a:bodyPr>
          <a:lstStyle/>
          <a:p>
            <a:pPr>
              <a:lnSpc>
                <a:spcPct val="90000"/>
              </a:lnSpc>
            </a:pPr>
            <a:r>
              <a:rPr lang="en-US" dirty="0">
                <a:solidFill>
                  <a:srgbClr val="2E5D7A"/>
                </a:solidFill>
              </a:rPr>
              <a:t>Market failure </a:t>
            </a:r>
            <a:r>
              <a:rPr lang="en-US" dirty="0"/>
              <a:t>is the result of an inefficient market condition</a:t>
            </a:r>
          </a:p>
          <a:p>
            <a:pPr>
              <a:lnSpc>
                <a:spcPct val="90000"/>
              </a:lnSpc>
            </a:pPr>
            <a:r>
              <a:rPr lang="en-US" dirty="0"/>
              <a:t>Environmental problems are modeled as market failures using either the theory of public goods or the theory of externalities</a:t>
            </a:r>
          </a:p>
          <a:p>
            <a:pPr lvl="1">
              <a:lnSpc>
                <a:spcPct val="90000"/>
              </a:lnSpc>
            </a:pPr>
            <a:r>
              <a:rPr lang="en-US" sz="2400" dirty="0"/>
              <a:t>If the market is defined as “environmental quality,” then the source of the market failure is that environmental quality is a </a:t>
            </a:r>
            <a:r>
              <a:rPr lang="en-US" sz="2400" dirty="0">
                <a:solidFill>
                  <a:srgbClr val="2E5D7A"/>
                </a:solidFill>
              </a:rPr>
              <a:t>public good</a:t>
            </a:r>
          </a:p>
          <a:p>
            <a:pPr lvl="1">
              <a:lnSpc>
                <a:spcPct val="90000"/>
              </a:lnSpc>
            </a:pPr>
            <a:r>
              <a:rPr lang="en-US" sz="2400" dirty="0"/>
              <a:t>If the market is defined as the good whose production or consumption generates environmental damage, then the market failure is due to an </a:t>
            </a:r>
            <a:r>
              <a:rPr lang="en-US" sz="2400" dirty="0">
                <a:solidFill>
                  <a:srgbClr val="2E5D7A"/>
                </a:solidFill>
              </a:rPr>
              <a:t>externality</a:t>
            </a:r>
            <a:endParaRPr lang="en-US" sz="2200" dirty="0">
              <a:solidFill>
                <a:srgbClr val="2E5D7A"/>
              </a:solidFill>
            </a:endParaRPr>
          </a:p>
        </p:txBody>
      </p:sp>
      <p:sp>
        <p:nvSpPr>
          <p:cNvPr id="5" name="Slide Number Placeholder 4"/>
          <p:cNvSpPr>
            <a:spLocks noGrp="1"/>
          </p:cNvSpPr>
          <p:nvPr>
            <p:ph type="sldNum" sz="quarter" idx="11"/>
          </p:nvPr>
        </p:nvSpPr>
        <p:spPr/>
        <p:txBody>
          <a:bodyPr/>
          <a:lstStyle/>
          <a:p>
            <a:fld id="{643A7FC8-537B-4C05-996D-C8B57810DC6E}" type="slidenum">
              <a:rPr lang="en-US"/>
              <a:pPr/>
              <a:t>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barn(inHorizontal)">
                                      <p:cBhvr>
                                        <p:cTn id="7" dur="500"/>
                                        <p:tgtEl>
                                          <p:spTgt spid="675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barn(inHorizontal)">
                                      <p:cBhvr>
                                        <p:cTn id="12" dur="500"/>
                                        <p:tgtEl>
                                          <p:spTgt spid="675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barn(inHorizontal)">
                                      <p:cBhvr>
                                        <p:cTn id="17" dur="500"/>
                                        <p:tgtEl>
                                          <p:spTgt spid="675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67587">
                                            <p:txEl>
                                              <p:pRg st="3" end="3"/>
                                            </p:txEl>
                                          </p:spTgt>
                                        </p:tgtEl>
                                        <p:attrNameLst>
                                          <p:attrName>style.visibility</p:attrName>
                                        </p:attrNameLst>
                                      </p:cBhvr>
                                      <p:to>
                                        <p:strVal val="visible"/>
                                      </p:to>
                                    </p:set>
                                    <p:animEffect transition="in" filter="barn(inHorizontal)">
                                      <p:cBhvr>
                                        <p:cTn id="22" dur="500"/>
                                        <p:tgtEl>
                                          <p:spTgt spid="675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6" name="Rectangle 4"/>
          <p:cNvSpPr>
            <a:spLocks noGrp="1" noChangeArrowheads="1"/>
          </p:cNvSpPr>
          <p:nvPr>
            <p:ph type="title"/>
          </p:nvPr>
        </p:nvSpPr>
        <p:spPr/>
        <p:txBody>
          <a:bodyPr/>
          <a:lstStyle/>
          <a:p>
            <a:r>
              <a:rPr lang="en-US" b="0" cap="none" dirty="0"/>
              <a:t>Externality Approach (theory)</a:t>
            </a:r>
          </a:p>
        </p:txBody>
      </p:sp>
    </p:spTree>
  </p:cSld>
  <p:clrMapOvr>
    <a:masterClrMapping/>
  </p:clrMapOvr>
  <p:transition spd="slow">
    <p:strips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914400" y="533400"/>
            <a:ext cx="7924800" cy="1143000"/>
          </a:xfrm>
        </p:spPr>
        <p:txBody>
          <a:bodyPr>
            <a:normAutofit fontScale="90000"/>
          </a:bodyPr>
          <a:lstStyle/>
          <a:p>
            <a:r>
              <a:rPr lang="en-US" dirty="0"/>
              <a:t>Environmental Problems </a:t>
            </a:r>
            <a:br>
              <a:rPr lang="en-US" dirty="0"/>
            </a:br>
            <a:r>
              <a:rPr lang="en-US" sz="3100" dirty="0"/>
              <a:t>A Negative Externality</a:t>
            </a:r>
          </a:p>
        </p:txBody>
      </p:sp>
      <p:sp>
        <p:nvSpPr>
          <p:cNvPr id="75779" name="Rectangle 3"/>
          <p:cNvSpPr>
            <a:spLocks noGrp="1" noChangeArrowheads="1"/>
          </p:cNvSpPr>
          <p:nvPr>
            <p:ph idx="1"/>
          </p:nvPr>
        </p:nvSpPr>
        <p:spPr>
          <a:xfrm>
            <a:off x="457200" y="1905000"/>
            <a:ext cx="8458200" cy="4191000"/>
          </a:xfrm>
        </p:spPr>
        <p:txBody>
          <a:bodyPr/>
          <a:lstStyle/>
          <a:p>
            <a:r>
              <a:rPr lang="en-US" sz="3100" dirty="0"/>
              <a:t>An </a:t>
            </a:r>
            <a:r>
              <a:rPr lang="en-US" b="1" dirty="0">
                <a:solidFill>
                  <a:srgbClr val="2E5D7A"/>
                </a:solidFill>
              </a:rPr>
              <a:t>externality</a:t>
            </a:r>
            <a:r>
              <a:rPr lang="en-US" sz="3100" dirty="0"/>
              <a:t> is a spillover effect associated with production or consumption that extends to a third party outside the market</a:t>
            </a:r>
            <a:r>
              <a:rPr lang="en-US" sz="2900" dirty="0"/>
              <a:t> </a:t>
            </a:r>
          </a:p>
          <a:p>
            <a:pPr lvl="1"/>
            <a:r>
              <a:rPr lang="en-US" sz="2800" dirty="0">
                <a:solidFill>
                  <a:srgbClr val="2E5D7A"/>
                </a:solidFill>
              </a:rPr>
              <a:t>Negative externality </a:t>
            </a:r>
            <a:r>
              <a:rPr lang="en-US" sz="2800" dirty="0"/>
              <a:t>– an external effect that generates costs to a third party</a:t>
            </a:r>
          </a:p>
          <a:p>
            <a:pPr lvl="1"/>
            <a:r>
              <a:rPr lang="en-US" sz="2800" dirty="0">
                <a:solidFill>
                  <a:srgbClr val="2E5D7A"/>
                </a:solidFill>
              </a:rPr>
              <a:t>Positive externality </a:t>
            </a:r>
            <a:r>
              <a:rPr lang="en-US" sz="2800" dirty="0"/>
              <a:t>– an external effect that generates benefits to a third party</a:t>
            </a:r>
          </a:p>
        </p:txBody>
      </p:sp>
      <p:sp>
        <p:nvSpPr>
          <p:cNvPr id="5" name="Slide Number Placeholder 4"/>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9D65F05-35EC-42FA-98EC-E2AF69DED4BE}"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barn(inHorizontal)">
                                      <p:cBhvr>
                                        <p:cTn id="7" dur="500"/>
                                        <p:tgtEl>
                                          <p:spTgt spid="757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5779">
                                            <p:txEl>
                                              <p:pRg st="1" end="1"/>
                                            </p:txEl>
                                          </p:spTgt>
                                        </p:tgtEl>
                                        <p:attrNameLst>
                                          <p:attrName>style.visibility</p:attrName>
                                        </p:attrNameLst>
                                      </p:cBhvr>
                                      <p:to>
                                        <p:strVal val="visible"/>
                                      </p:to>
                                    </p:set>
                                    <p:animEffect transition="in" filter="barn(inHorizontal)">
                                      <p:cBhvr>
                                        <p:cTn id="12" dur="500"/>
                                        <p:tgtEl>
                                          <p:spTgt spid="757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5779">
                                            <p:txEl>
                                              <p:pRg st="2" end="2"/>
                                            </p:txEl>
                                          </p:spTgt>
                                        </p:tgtEl>
                                        <p:attrNameLst>
                                          <p:attrName>style.visibility</p:attrName>
                                        </p:attrNameLst>
                                      </p:cBhvr>
                                      <p:to>
                                        <p:strVal val="visible"/>
                                      </p:to>
                                    </p:set>
                                    <p:animEffect transition="in" filter="barn(inHorizontal)">
                                      <p:cBhvr>
                                        <p:cTn id="17"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normAutofit fontScale="90000"/>
          </a:bodyPr>
          <a:lstStyle/>
          <a:p>
            <a:r>
              <a:rPr lang="en-US" dirty="0"/>
              <a:t>Environmental Problems </a:t>
            </a:r>
            <a:br>
              <a:rPr lang="en-US" dirty="0"/>
            </a:br>
            <a:r>
              <a:rPr lang="en-US" sz="3100" dirty="0"/>
              <a:t>A Negative Externality</a:t>
            </a:r>
          </a:p>
        </p:txBody>
      </p:sp>
      <p:sp>
        <p:nvSpPr>
          <p:cNvPr id="76803" name="Rectangle 3"/>
          <p:cNvSpPr>
            <a:spLocks noGrp="1" noChangeArrowheads="1"/>
          </p:cNvSpPr>
          <p:nvPr>
            <p:ph idx="1"/>
          </p:nvPr>
        </p:nvSpPr>
        <p:spPr>
          <a:xfrm>
            <a:off x="533400" y="1905000"/>
            <a:ext cx="8458200" cy="3962400"/>
          </a:xfrm>
        </p:spPr>
        <p:txBody>
          <a:bodyPr/>
          <a:lstStyle/>
          <a:p>
            <a:r>
              <a:rPr lang="en-US" sz="2700" dirty="0"/>
              <a:t>Environmental economists are interested in externalities that damage the atmosphere, water supply, natural resources, and overall quality of life</a:t>
            </a:r>
          </a:p>
          <a:p>
            <a:r>
              <a:rPr lang="en-US" sz="2700" dirty="0"/>
              <a:t>To model these </a:t>
            </a:r>
            <a:r>
              <a:rPr lang="en-US" sz="2700" dirty="0">
                <a:solidFill>
                  <a:srgbClr val="2E5D7A"/>
                </a:solidFill>
              </a:rPr>
              <a:t>environmental externalities</a:t>
            </a:r>
            <a:r>
              <a:rPr lang="en-US" sz="2700" dirty="0"/>
              <a:t>, the relevant market must be defined as the good whose production or consumption generates environmental damage outside the market transaction</a:t>
            </a:r>
          </a:p>
          <a:p>
            <a:pPr lvl="1"/>
            <a:endParaRPr lang="en-US" sz="2400" dirty="0"/>
          </a:p>
        </p:txBody>
      </p:sp>
      <p:sp>
        <p:nvSpPr>
          <p:cNvPr id="5" name="Slide Number Placeholder 4"/>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A9D32E8C-DF81-47D7-A58A-E1905C88CFFD}"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Effect transition="in" filter="barn(inHorizontal)">
                                      <p:cBhvr>
                                        <p:cTn id="7" dur="500"/>
                                        <p:tgtEl>
                                          <p:spTgt spid="768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6803">
                                            <p:txEl>
                                              <p:pRg st="1" end="1"/>
                                            </p:txEl>
                                          </p:spTgt>
                                        </p:tgtEl>
                                        <p:attrNameLst>
                                          <p:attrName>style.visibility</p:attrName>
                                        </p:attrNameLst>
                                      </p:cBhvr>
                                      <p:to>
                                        <p:strVal val="visible"/>
                                      </p:to>
                                    </p:set>
                                    <p:animEffect transition="in" filter="barn(inHorizontal)">
                                      <p:cBhvr>
                                        <p:cTn id="12" dur="500"/>
                                        <p:tgtEl>
                                          <p:spTgt spid="768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762000" y="533400"/>
            <a:ext cx="8001000" cy="1143000"/>
          </a:xfrm>
        </p:spPr>
        <p:txBody>
          <a:bodyPr>
            <a:normAutofit fontScale="90000"/>
          </a:bodyPr>
          <a:lstStyle/>
          <a:p>
            <a:r>
              <a:rPr lang="en-US" sz="3600" dirty="0"/>
              <a:t>Relationship Between Public Goods and Externalities</a:t>
            </a:r>
            <a:endParaRPr lang="en-US" dirty="0"/>
          </a:p>
        </p:txBody>
      </p:sp>
      <p:sp>
        <p:nvSpPr>
          <p:cNvPr id="78851" name="Rectangle 3"/>
          <p:cNvSpPr>
            <a:spLocks noGrp="1" noChangeArrowheads="1"/>
          </p:cNvSpPr>
          <p:nvPr>
            <p:ph idx="1"/>
          </p:nvPr>
        </p:nvSpPr>
        <p:spPr>
          <a:xfrm>
            <a:off x="685800" y="1981200"/>
            <a:ext cx="8229600" cy="3962400"/>
          </a:xfrm>
        </p:spPr>
        <p:txBody>
          <a:bodyPr/>
          <a:lstStyle/>
          <a:p>
            <a:r>
              <a:rPr lang="en-US" sz="2700" dirty="0"/>
              <a:t>Although public goods and externalities are not the same concept, they are closely related</a:t>
            </a:r>
          </a:p>
          <a:p>
            <a:pPr lvl="1"/>
            <a:r>
              <a:rPr lang="en-US" sz="2400" dirty="0"/>
              <a:t>If the externality affects a broad segment of society and if its effects are nonrival and nonexcludable, the externality is itself a public good</a:t>
            </a:r>
          </a:p>
          <a:p>
            <a:pPr lvl="1"/>
            <a:r>
              <a:rPr lang="en-US" sz="2400" dirty="0"/>
              <a:t>If the externality affects a narrower group of individuals or firms, those effects are more properly modeled as an externality</a:t>
            </a:r>
          </a:p>
        </p:txBody>
      </p:sp>
      <p:sp>
        <p:nvSpPr>
          <p:cNvPr id="5" name="Slide Number Placeholder 4"/>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7DD2BB5-4743-45E3-B4FC-EE5DC29D43EE}"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54464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barn(inHorizontal)">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barn(inHorizontal)">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barn(inHorizontal)">
                                      <p:cBhvr>
                                        <p:cTn id="17" dur="500"/>
                                        <p:tgtEl>
                                          <p:spTgt spid="788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72A27-F6E9-4058-B912-E49BC8DE9DC9}"/>
              </a:ext>
            </a:extLst>
          </p:cNvPr>
          <p:cNvSpPr>
            <a:spLocks noGrp="1"/>
          </p:cNvSpPr>
          <p:nvPr>
            <p:ph type="title"/>
          </p:nvPr>
        </p:nvSpPr>
        <p:spPr/>
        <p:txBody>
          <a:bodyPr>
            <a:normAutofit fontScale="90000"/>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THE MARGINAL BENEFIT CURVE IS THE DEMAND CURVE</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Picture 3" descr="Graphical user interface, text, application&#10;&#10;Description automatically generated">
            <a:extLst>
              <a:ext uri="{FF2B5EF4-FFF2-40B4-BE49-F238E27FC236}">
                <a16:creationId xmlns:a16="http://schemas.microsoft.com/office/drawing/2014/main" id="{C93826DC-4513-4EF9-9940-52D76A1B0610}"/>
              </a:ext>
            </a:extLst>
          </p:cNvPr>
          <p:cNvPicPr>
            <a:picLocks noChangeAspect="1"/>
          </p:cNvPicPr>
          <p:nvPr/>
        </p:nvPicPr>
        <p:blipFill rotWithShape="1">
          <a:blip r:embed="rId3"/>
          <a:srcRect l="49856" t="32586" r="22557" b="31207"/>
          <a:stretch/>
        </p:blipFill>
        <p:spPr bwMode="auto">
          <a:xfrm>
            <a:off x="1259632" y="1052736"/>
            <a:ext cx="6995120" cy="58986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38737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5DD3C-04C7-4957-8032-89A382E2383B}"/>
              </a:ext>
            </a:extLst>
          </p:cNvPr>
          <p:cNvSpPr>
            <a:spLocks noGrp="1"/>
          </p:cNvSpPr>
          <p:nvPr>
            <p:ph type="title"/>
          </p:nvPr>
        </p:nvSpPr>
        <p:spPr/>
        <p:txBody>
          <a:bodyPr>
            <a:normAutofit/>
          </a:bodyPr>
          <a:lstStyle/>
          <a:p>
            <a:r>
              <a:rPr lang="en-GB" sz="3200" dirty="0"/>
              <a:t>When the marginal private benefit do not equal the marginal social benefits</a:t>
            </a:r>
          </a:p>
        </p:txBody>
      </p:sp>
      <p:pic>
        <p:nvPicPr>
          <p:cNvPr id="4" name="Picture 3" descr="Graphical user interface, application&#10;&#10;Description automatically generated">
            <a:extLst>
              <a:ext uri="{FF2B5EF4-FFF2-40B4-BE49-F238E27FC236}">
                <a16:creationId xmlns:a16="http://schemas.microsoft.com/office/drawing/2014/main" id="{C70EE857-11E2-4DB0-8A87-04530FB0F0CE}"/>
              </a:ext>
            </a:extLst>
          </p:cNvPr>
          <p:cNvPicPr>
            <a:picLocks noChangeAspect="1"/>
          </p:cNvPicPr>
          <p:nvPr/>
        </p:nvPicPr>
        <p:blipFill rotWithShape="1">
          <a:blip r:embed="rId3"/>
          <a:srcRect l="22490" t="18104" r="51474" b="46896"/>
          <a:stretch/>
        </p:blipFill>
        <p:spPr bwMode="auto">
          <a:xfrm>
            <a:off x="1522053" y="1383358"/>
            <a:ext cx="6099893" cy="52685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90361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2D9A-BF82-4A29-B473-F3529F99D1D2}"/>
              </a:ext>
            </a:extLst>
          </p:cNvPr>
          <p:cNvSpPr>
            <a:spLocks noGrp="1"/>
          </p:cNvSpPr>
          <p:nvPr>
            <p:ph type="title"/>
          </p:nvPr>
        </p:nvSpPr>
        <p:spPr/>
        <p:txBody>
          <a:bodyPr/>
          <a:lstStyle/>
          <a:p>
            <a:r>
              <a:rPr kumimoji="0" lang="en-GB" sz="3200" b="0" i="0" u="none" strike="noStrike" kern="1200" cap="none" spc="0" normalizeH="0" baseline="0" noProof="0" dirty="0">
                <a:ln>
                  <a:noFill/>
                </a:ln>
                <a:solidFill>
                  <a:prstClr val="black"/>
                </a:solidFill>
                <a:effectLst/>
                <a:uLnTx/>
                <a:uFillTx/>
                <a:latin typeface="Calibri"/>
                <a:ea typeface="+mj-ea"/>
                <a:cs typeface="+mj-cs"/>
              </a:rPr>
              <a:t>When the marginal private benefit do not equal the marginal social benefits</a:t>
            </a: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91E8A441-5F8A-49DB-BF4B-E54CE4566158}"/>
              </a:ext>
            </a:extLst>
          </p:cNvPr>
          <p:cNvPicPr>
            <a:picLocks noChangeAspect="1"/>
          </p:cNvPicPr>
          <p:nvPr/>
        </p:nvPicPr>
        <p:blipFill rotWithShape="1">
          <a:blip r:embed="rId3"/>
          <a:srcRect l="21604" t="35345" r="52249" b="29828"/>
          <a:stretch/>
        </p:blipFill>
        <p:spPr bwMode="auto">
          <a:xfrm>
            <a:off x="1043608" y="1373463"/>
            <a:ext cx="6408712" cy="5484537"/>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2E295073-1251-4E74-9AF4-867A95D44CA3}"/>
              </a:ext>
            </a:extLst>
          </p:cNvPr>
          <p:cNvSpPr txBox="1"/>
          <p:nvPr/>
        </p:nvSpPr>
        <p:spPr>
          <a:xfrm>
            <a:off x="5801461" y="6472602"/>
            <a:ext cx="1512168" cy="369332"/>
          </a:xfrm>
          <a:prstGeom prst="rect">
            <a:avLst/>
          </a:prstGeom>
          <a:solidFill>
            <a:schemeClr val="tx1"/>
          </a:solidFill>
        </p:spPr>
        <p:txBody>
          <a:bodyPr wrap="square" rtlCol="0">
            <a:spAutoFit/>
          </a:bodyPr>
          <a:lstStyle/>
          <a:p>
            <a:r>
              <a:rPr lang="en-GB" dirty="0">
                <a:highlight>
                  <a:srgbClr val="FFFF00"/>
                </a:highlight>
              </a:rPr>
              <a:t>MSB  &lt; MPB</a:t>
            </a:r>
          </a:p>
        </p:txBody>
      </p:sp>
    </p:spTree>
    <p:extLst>
      <p:ext uri="{BB962C8B-B14F-4D97-AF65-F5344CB8AC3E}">
        <p14:creationId xmlns:p14="http://schemas.microsoft.com/office/powerpoint/2010/main" val="854865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3F0CC-507F-424F-A38E-20919CB9EDCB}"/>
              </a:ext>
            </a:extLst>
          </p:cNvPr>
          <p:cNvSpPr>
            <a:spLocks noGrp="1"/>
          </p:cNvSpPr>
          <p:nvPr>
            <p:ph type="title"/>
          </p:nvPr>
        </p:nvSpPr>
        <p:spPr/>
        <p:txBody>
          <a:bodyPr>
            <a:normAutofit fontScale="90000"/>
          </a:bodyPr>
          <a:lstStyle/>
          <a:p>
            <a:r>
              <a:rPr lang="en-GB" dirty="0"/>
              <a:t>The Marginal Cost Curve is the Supply Curve</a:t>
            </a:r>
          </a:p>
        </p:txBody>
      </p:sp>
      <p:pic>
        <p:nvPicPr>
          <p:cNvPr id="4" name="Picture 3" descr="Graphical user interface, text, application&#10;&#10;Description automatically generated">
            <a:extLst>
              <a:ext uri="{FF2B5EF4-FFF2-40B4-BE49-F238E27FC236}">
                <a16:creationId xmlns:a16="http://schemas.microsoft.com/office/drawing/2014/main" id="{BA468502-A763-4B89-82C0-94653FC9571E}"/>
              </a:ext>
            </a:extLst>
          </p:cNvPr>
          <p:cNvPicPr>
            <a:picLocks noChangeAspect="1"/>
          </p:cNvPicPr>
          <p:nvPr/>
        </p:nvPicPr>
        <p:blipFill rotWithShape="1">
          <a:blip r:embed="rId3"/>
          <a:srcRect l="13738" t="52241" r="68425" b="27587"/>
          <a:stretch/>
        </p:blipFill>
        <p:spPr bwMode="auto">
          <a:xfrm>
            <a:off x="611560" y="1520924"/>
            <a:ext cx="7344816" cy="5337076"/>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B6BC5E2F-15FB-45E2-9571-D09525C98E10}"/>
              </a:ext>
            </a:extLst>
          </p:cNvPr>
          <p:cNvSpPr txBox="1"/>
          <p:nvPr/>
        </p:nvSpPr>
        <p:spPr>
          <a:xfrm>
            <a:off x="5724128" y="2564904"/>
            <a:ext cx="1728192" cy="369332"/>
          </a:xfrm>
          <a:prstGeom prst="rect">
            <a:avLst/>
          </a:prstGeom>
          <a:noFill/>
        </p:spPr>
        <p:txBody>
          <a:bodyPr wrap="square" rtlCol="0">
            <a:spAutoFit/>
          </a:bodyPr>
          <a:lstStyle/>
          <a:p>
            <a:r>
              <a:rPr lang="en-GB" dirty="0"/>
              <a:t>=MPC = MSC</a:t>
            </a:r>
          </a:p>
        </p:txBody>
      </p:sp>
    </p:spTree>
    <p:extLst>
      <p:ext uri="{BB962C8B-B14F-4D97-AF65-F5344CB8AC3E}">
        <p14:creationId xmlns:p14="http://schemas.microsoft.com/office/powerpoint/2010/main" val="1441087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0FE7-0559-46CB-85DD-E14465F58AF9}"/>
              </a:ext>
            </a:extLst>
          </p:cNvPr>
          <p:cNvSpPr>
            <a:spLocks noGrp="1"/>
          </p:cNvSpPr>
          <p:nvPr>
            <p:ph type="title"/>
          </p:nvPr>
        </p:nvSpPr>
        <p:spPr/>
        <p:txBody>
          <a:bodyPr>
            <a:normAutofit fontScale="90000"/>
          </a:bodyPr>
          <a:lstStyle/>
          <a:p>
            <a:r>
              <a:rPr lang="en-GB" dirty="0"/>
              <a:t>When the marginal private costs do not equal the marginal social costs</a:t>
            </a:r>
          </a:p>
        </p:txBody>
      </p:sp>
      <p:pic>
        <p:nvPicPr>
          <p:cNvPr id="4" name="Picture 3" descr="Graphical user interface, application&#10;&#10;Description automatically generated">
            <a:extLst>
              <a:ext uri="{FF2B5EF4-FFF2-40B4-BE49-F238E27FC236}">
                <a16:creationId xmlns:a16="http://schemas.microsoft.com/office/drawing/2014/main" id="{5CB3D488-D199-4785-8712-F7907DAE6D13}"/>
              </a:ext>
            </a:extLst>
          </p:cNvPr>
          <p:cNvPicPr>
            <a:picLocks noChangeAspect="1"/>
          </p:cNvPicPr>
          <p:nvPr/>
        </p:nvPicPr>
        <p:blipFill rotWithShape="1">
          <a:blip r:embed="rId3"/>
          <a:srcRect l="62708" t="22069" r="6492" b="43621"/>
          <a:stretch/>
        </p:blipFill>
        <p:spPr bwMode="auto">
          <a:xfrm>
            <a:off x="808733" y="1988840"/>
            <a:ext cx="6230389" cy="4459883"/>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129EBF96-832A-4252-A5E5-F0C56837D3FB}"/>
              </a:ext>
            </a:extLst>
          </p:cNvPr>
          <p:cNvSpPr txBox="1"/>
          <p:nvPr/>
        </p:nvSpPr>
        <p:spPr>
          <a:xfrm>
            <a:off x="4139952" y="2488466"/>
            <a:ext cx="1512168" cy="369332"/>
          </a:xfrm>
          <a:prstGeom prst="rect">
            <a:avLst/>
          </a:prstGeom>
          <a:solidFill>
            <a:schemeClr val="tx1"/>
          </a:solidFill>
        </p:spPr>
        <p:txBody>
          <a:bodyPr wrap="square" rtlCol="0">
            <a:spAutoFit/>
          </a:bodyPr>
          <a:lstStyle/>
          <a:p>
            <a:r>
              <a:rPr lang="en-GB" dirty="0">
                <a:highlight>
                  <a:srgbClr val="FFFF00"/>
                </a:highlight>
              </a:rPr>
              <a:t>MSC</a:t>
            </a:r>
          </a:p>
        </p:txBody>
      </p:sp>
      <p:sp>
        <p:nvSpPr>
          <p:cNvPr id="6" name="TextBox 5">
            <a:extLst>
              <a:ext uri="{FF2B5EF4-FFF2-40B4-BE49-F238E27FC236}">
                <a16:creationId xmlns:a16="http://schemas.microsoft.com/office/drawing/2014/main" id="{AC92EB2E-DC3B-4113-B70B-DC36615D4207}"/>
              </a:ext>
            </a:extLst>
          </p:cNvPr>
          <p:cNvSpPr txBox="1"/>
          <p:nvPr/>
        </p:nvSpPr>
        <p:spPr>
          <a:xfrm>
            <a:off x="4572000" y="3429000"/>
            <a:ext cx="1512168" cy="369332"/>
          </a:xfrm>
          <a:prstGeom prst="rect">
            <a:avLst/>
          </a:prstGeom>
          <a:solidFill>
            <a:schemeClr val="tx1"/>
          </a:solidFill>
        </p:spPr>
        <p:txBody>
          <a:bodyPr wrap="square" rtlCol="0">
            <a:spAutoFit/>
          </a:bodyPr>
          <a:lstStyle/>
          <a:p>
            <a:r>
              <a:rPr lang="en-GB" dirty="0">
                <a:highlight>
                  <a:srgbClr val="FFFF00"/>
                </a:highlight>
              </a:rPr>
              <a:t>MSC</a:t>
            </a:r>
          </a:p>
        </p:txBody>
      </p:sp>
      <p:sp>
        <p:nvSpPr>
          <p:cNvPr id="8" name="TextBox 7">
            <a:extLst>
              <a:ext uri="{FF2B5EF4-FFF2-40B4-BE49-F238E27FC236}">
                <a16:creationId xmlns:a16="http://schemas.microsoft.com/office/drawing/2014/main" id="{343D057D-F5C8-4681-A9F0-79E1EA584893}"/>
              </a:ext>
            </a:extLst>
          </p:cNvPr>
          <p:cNvSpPr txBox="1"/>
          <p:nvPr/>
        </p:nvSpPr>
        <p:spPr>
          <a:xfrm>
            <a:off x="4531269" y="3007751"/>
            <a:ext cx="729533" cy="369333"/>
          </a:xfrm>
          <a:prstGeom prst="rect">
            <a:avLst/>
          </a:prstGeom>
          <a:solidFill>
            <a:schemeClr val="tx1"/>
          </a:solidFill>
        </p:spPr>
        <p:txBody>
          <a:bodyPr wrap="square" rtlCol="0">
            <a:spAutoFit/>
          </a:bodyPr>
          <a:lstStyle/>
          <a:p>
            <a:r>
              <a:rPr lang="en-GB" dirty="0">
                <a:highlight>
                  <a:srgbClr val="FFFF00"/>
                </a:highlight>
              </a:rPr>
              <a:t>MPC</a:t>
            </a:r>
          </a:p>
        </p:txBody>
      </p:sp>
    </p:spTree>
    <p:extLst>
      <p:ext uri="{BB962C8B-B14F-4D97-AF65-F5344CB8AC3E}">
        <p14:creationId xmlns:p14="http://schemas.microsoft.com/office/powerpoint/2010/main" val="1676985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F8A00-95DF-4258-B8DA-AFA2193301A1}"/>
              </a:ext>
            </a:extLst>
          </p:cNvPr>
          <p:cNvSpPr>
            <a:spLocks noGrp="1"/>
          </p:cNvSpPr>
          <p:nvPr>
            <p:ph type="title"/>
          </p:nvPr>
        </p:nvSpPr>
        <p:spPr/>
        <p:txBody>
          <a:bodyPr/>
          <a:lstStyle/>
          <a:p>
            <a:r>
              <a:rPr lang="en-GB" dirty="0"/>
              <a:t>Social Costs &amp; Social Benefits</a:t>
            </a:r>
          </a:p>
        </p:txBody>
      </p:sp>
      <p:pic>
        <p:nvPicPr>
          <p:cNvPr id="4" name="Picture 3" descr="Graphical user interface, application&#10;&#10;Description automatically generated">
            <a:extLst>
              <a:ext uri="{FF2B5EF4-FFF2-40B4-BE49-F238E27FC236}">
                <a16:creationId xmlns:a16="http://schemas.microsoft.com/office/drawing/2014/main" id="{EA39E55C-BCCE-4215-8620-90AFCDF1B6BB}"/>
              </a:ext>
            </a:extLst>
          </p:cNvPr>
          <p:cNvPicPr>
            <a:picLocks noChangeAspect="1"/>
          </p:cNvPicPr>
          <p:nvPr/>
        </p:nvPicPr>
        <p:blipFill rotWithShape="1">
          <a:blip r:embed="rId3"/>
          <a:srcRect l="23710" t="16552" r="25438" b="5517"/>
          <a:stretch/>
        </p:blipFill>
        <p:spPr bwMode="auto">
          <a:xfrm>
            <a:off x="1475656" y="1124744"/>
            <a:ext cx="5760640" cy="567207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40795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A3B1-7A69-498C-A8EA-E2CBD81D83C9}"/>
              </a:ext>
            </a:extLst>
          </p:cNvPr>
          <p:cNvSpPr>
            <a:spLocks noGrp="1"/>
          </p:cNvSpPr>
          <p:nvPr>
            <p:ph type="title"/>
          </p:nvPr>
        </p:nvSpPr>
        <p:spPr/>
        <p:txBody>
          <a:bodyPr/>
          <a:lstStyle/>
          <a:p>
            <a:r>
              <a:rPr lang="en-GB" dirty="0"/>
              <a:t>Private vs Social Benefits</a:t>
            </a:r>
          </a:p>
        </p:txBody>
      </p:sp>
      <p:pic>
        <p:nvPicPr>
          <p:cNvPr id="4" name="Picture 3" descr="Graphical user interface&#10;&#10;Description automatically generated">
            <a:extLst>
              <a:ext uri="{FF2B5EF4-FFF2-40B4-BE49-F238E27FC236}">
                <a16:creationId xmlns:a16="http://schemas.microsoft.com/office/drawing/2014/main" id="{44736C6C-3843-4F72-8675-9D4ED6E43BE6}"/>
              </a:ext>
            </a:extLst>
          </p:cNvPr>
          <p:cNvPicPr>
            <a:picLocks noChangeAspect="1"/>
          </p:cNvPicPr>
          <p:nvPr/>
        </p:nvPicPr>
        <p:blipFill rotWithShape="1">
          <a:blip r:embed="rId3"/>
          <a:srcRect l="21715" t="31897" r="51031" b="36896"/>
          <a:stretch/>
        </p:blipFill>
        <p:spPr bwMode="auto">
          <a:xfrm>
            <a:off x="755576" y="1340768"/>
            <a:ext cx="7416824" cy="545730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22242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13C4-CCEB-4DD8-8C86-770D7ABCFD55}"/>
              </a:ext>
            </a:extLst>
          </p:cNvPr>
          <p:cNvSpPr>
            <a:spLocks noGrp="1"/>
          </p:cNvSpPr>
          <p:nvPr>
            <p:ph type="title"/>
          </p:nvPr>
        </p:nvSpPr>
        <p:spPr/>
        <p:txBody>
          <a:bodyPr/>
          <a:lstStyle/>
          <a:p>
            <a:r>
              <a:rPr lang="en-GB" dirty="0"/>
              <a:t>Private vs Social Costs</a:t>
            </a:r>
          </a:p>
        </p:txBody>
      </p:sp>
      <p:pic>
        <p:nvPicPr>
          <p:cNvPr id="4" name="Picture 3" descr="Graphical user interface&#10;&#10;Description automatically generated">
            <a:extLst>
              <a:ext uri="{FF2B5EF4-FFF2-40B4-BE49-F238E27FC236}">
                <a16:creationId xmlns:a16="http://schemas.microsoft.com/office/drawing/2014/main" id="{B1F902E8-A98A-4092-B442-55F6F8CD7B11}"/>
              </a:ext>
            </a:extLst>
          </p:cNvPr>
          <p:cNvPicPr>
            <a:picLocks noChangeAspect="1"/>
          </p:cNvPicPr>
          <p:nvPr/>
        </p:nvPicPr>
        <p:blipFill rotWithShape="1">
          <a:blip r:embed="rId3"/>
          <a:srcRect l="51850" t="32069" r="21117" b="36724"/>
          <a:stretch/>
        </p:blipFill>
        <p:spPr bwMode="auto">
          <a:xfrm>
            <a:off x="1043608" y="1180702"/>
            <a:ext cx="7283152" cy="54026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60877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C2BE-F09C-46FB-9558-87FEF76465AA}"/>
              </a:ext>
            </a:extLst>
          </p:cNvPr>
          <p:cNvSpPr>
            <a:spLocks noGrp="1"/>
          </p:cNvSpPr>
          <p:nvPr>
            <p:ph type="title"/>
          </p:nvPr>
        </p:nvSpPr>
        <p:spPr/>
        <p:txBody>
          <a:bodyPr>
            <a:normAutofit fontScale="90000"/>
          </a:bodyPr>
          <a:lstStyle/>
          <a:p>
            <a:r>
              <a:rPr lang="en-GB" dirty="0"/>
              <a:t>Types of Externality</a:t>
            </a:r>
            <a:br>
              <a:rPr lang="en-GB" dirty="0"/>
            </a:br>
            <a:endParaRPr lang="en-GB" dirty="0"/>
          </a:p>
        </p:txBody>
      </p:sp>
      <p:sp>
        <p:nvSpPr>
          <p:cNvPr id="3" name="Content Placeholder 2">
            <a:extLst>
              <a:ext uri="{FF2B5EF4-FFF2-40B4-BE49-F238E27FC236}">
                <a16:creationId xmlns:a16="http://schemas.microsoft.com/office/drawing/2014/main" id="{C104AD13-750C-4FA9-AB02-63A19199ABEA}"/>
              </a:ext>
            </a:extLst>
          </p:cNvPr>
          <p:cNvSpPr>
            <a:spLocks noGrp="1"/>
          </p:cNvSpPr>
          <p:nvPr>
            <p:ph idx="1"/>
          </p:nvPr>
        </p:nvSpPr>
        <p:spPr/>
        <p:txBody>
          <a:bodyPr/>
          <a:lstStyle/>
          <a:p>
            <a:pPr lvl="1">
              <a:buFont typeface="Arial" panose="020B0604020202020204" pitchFamily="34" charset="0"/>
              <a:buChar char="•"/>
            </a:pPr>
            <a:r>
              <a:rPr lang="en-GB" dirty="0"/>
              <a:t>Negative Externalities of Consumption</a:t>
            </a:r>
          </a:p>
          <a:p>
            <a:pPr lvl="1">
              <a:buFont typeface="Arial" panose="020B0604020202020204" pitchFamily="34" charset="0"/>
              <a:buChar char="•"/>
            </a:pPr>
            <a:r>
              <a:rPr lang="en-GB" dirty="0"/>
              <a:t>Positive Externalities of Consumption</a:t>
            </a:r>
          </a:p>
          <a:p>
            <a:pPr lvl="1">
              <a:buFont typeface="Arial" panose="020B0604020202020204" pitchFamily="34" charset="0"/>
              <a:buChar char="•"/>
            </a:pPr>
            <a:r>
              <a:rPr lang="en-GB" dirty="0"/>
              <a:t>Negative Externalities of Production</a:t>
            </a:r>
          </a:p>
          <a:p>
            <a:pPr lvl="1">
              <a:buFont typeface="Arial" panose="020B0604020202020204" pitchFamily="34" charset="0"/>
              <a:buChar char="•"/>
            </a:pPr>
            <a:r>
              <a:rPr lang="en-GB" dirty="0"/>
              <a:t>Positive Externalities of Production</a:t>
            </a:r>
          </a:p>
        </p:txBody>
      </p:sp>
    </p:spTree>
    <p:extLst>
      <p:ext uri="{BB962C8B-B14F-4D97-AF65-F5344CB8AC3E}">
        <p14:creationId xmlns:p14="http://schemas.microsoft.com/office/powerpoint/2010/main" val="3906404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3517-362F-4A07-9501-EDF3F820D219}"/>
              </a:ext>
            </a:extLst>
          </p:cNvPr>
          <p:cNvSpPr>
            <a:spLocks noGrp="1"/>
          </p:cNvSpPr>
          <p:nvPr>
            <p:ph type="title"/>
          </p:nvPr>
        </p:nvSpPr>
        <p:spPr/>
        <p:txBody>
          <a:bodyPr>
            <a:normAutofit fontScale="90000"/>
          </a:bodyPr>
          <a:lstStyle/>
          <a:p>
            <a:r>
              <a:rPr lang="en-GB" dirty="0"/>
              <a:t>Negative Externalities of Consumption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4C73A5F7-7522-417F-BF77-4DCBD63C1DAC}"/>
              </a:ext>
            </a:extLst>
          </p:cNvPr>
          <p:cNvPicPr>
            <a:picLocks noChangeAspect="1"/>
          </p:cNvPicPr>
          <p:nvPr/>
        </p:nvPicPr>
        <p:blipFill rotWithShape="1">
          <a:blip r:embed="rId3"/>
          <a:srcRect l="21937" t="39828" r="51141" b="25000"/>
          <a:stretch/>
        </p:blipFill>
        <p:spPr bwMode="auto">
          <a:xfrm>
            <a:off x="960804" y="795732"/>
            <a:ext cx="7222392" cy="60622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20219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072B-E79B-4096-9508-4FBC0A542332}"/>
              </a:ext>
            </a:extLst>
          </p:cNvPr>
          <p:cNvSpPr>
            <a:spLocks noGrp="1"/>
          </p:cNvSpPr>
          <p:nvPr>
            <p:ph type="title"/>
          </p:nvPr>
        </p:nvSpPr>
        <p:spPr/>
        <p:txBody>
          <a:bodyPr>
            <a:normAutofit fontScale="90000"/>
          </a:bodyPr>
          <a:lstStyle/>
          <a:p>
            <a:r>
              <a:rPr lang="en-GB" dirty="0"/>
              <a:t>Positive Externalities of Consumption</a:t>
            </a:r>
            <a:br>
              <a:rPr lang="en-GB" dirty="0"/>
            </a:br>
            <a:endParaRPr lang="en-GB" dirty="0"/>
          </a:p>
        </p:txBody>
      </p:sp>
      <p:pic>
        <p:nvPicPr>
          <p:cNvPr id="4" name="Picture 3" descr="Graphical user interface&#10;&#10;Description automatically generated">
            <a:extLst>
              <a:ext uri="{FF2B5EF4-FFF2-40B4-BE49-F238E27FC236}">
                <a16:creationId xmlns:a16="http://schemas.microsoft.com/office/drawing/2014/main" id="{3E7A0145-3264-48A1-8081-753D7236C6C6}"/>
              </a:ext>
            </a:extLst>
          </p:cNvPr>
          <p:cNvPicPr>
            <a:picLocks noChangeAspect="1"/>
          </p:cNvPicPr>
          <p:nvPr/>
        </p:nvPicPr>
        <p:blipFill rotWithShape="1">
          <a:blip r:embed="rId3"/>
          <a:srcRect l="51296" t="27931" r="22557" b="35517"/>
          <a:stretch/>
        </p:blipFill>
        <p:spPr bwMode="auto">
          <a:xfrm>
            <a:off x="899592" y="887002"/>
            <a:ext cx="6624736" cy="59501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2823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B067-837A-49EA-9597-DBA07C092924}"/>
              </a:ext>
            </a:extLst>
          </p:cNvPr>
          <p:cNvSpPr>
            <a:spLocks noGrp="1"/>
          </p:cNvSpPr>
          <p:nvPr>
            <p:ph type="title"/>
          </p:nvPr>
        </p:nvSpPr>
        <p:spPr/>
        <p:txBody>
          <a:bodyPr>
            <a:normAutofit fontScale="90000"/>
          </a:bodyPr>
          <a:lstStyle/>
          <a:p>
            <a:r>
              <a:rPr lang="en-GB" dirty="0"/>
              <a:t>Negative Externalities of Production</a:t>
            </a:r>
            <a:br>
              <a:rPr lang="en-GB" dirty="0"/>
            </a:br>
            <a:endParaRPr lang="en-GB" dirty="0"/>
          </a:p>
        </p:txBody>
      </p:sp>
      <p:pic>
        <p:nvPicPr>
          <p:cNvPr id="4" name="Picture 3" descr="Graphical user interface&#10;&#10;Description automatically generated with medium confidence">
            <a:extLst>
              <a:ext uri="{FF2B5EF4-FFF2-40B4-BE49-F238E27FC236}">
                <a16:creationId xmlns:a16="http://schemas.microsoft.com/office/drawing/2014/main" id="{432B1AA2-43D8-4DB6-B6C2-EA3441F8672F}"/>
              </a:ext>
            </a:extLst>
          </p:cNvPr>
          <p:cNvPicPr>
            <a:picLocks noChangeAspect="1"/>
          </p:cNvPicPr>
          <p:nvPr/>
        </p:nvPicPr>
        <p:blipFill rotWithShape="1">
          <a:blip r:embed="rId3"/>
          <a:srcRect l="51629" t="29655" r="22667" b="35000"/>
          <a:stretch/>
        </p:blipFill>
        <p:spPr bwMode="auto">
          <a:xfrm>
            <a:off x="899592" y="908720"/>
            <a:ext cx="6480720" cy="57264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61349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C739-693B-4167-B8B5-FD5CFB7CEE04}"/>
              </a:ext>
            </a:extLst>
          </p:cNvPr>
          <p:cNvSpPr>
            <a:spLocks noGrp="1"/>
          </p:cNvSpPr>
          <p:nvPr>
            <p:ph type="title"/>
          </p:nvPr>
        </p:nvSpPr>
        <p:spPr/>
        <p:txBody>
          <a:bodyPr>
            <a:normAutofit fontScale="90000"/>
          </a:bodyPr>
          <a:lstStyle/>
          <a:p>
            <a:r>
              <a:rPr lang="en-GB" dirty="0"/>
              <a:t>Positive Externalities of Production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E15F7FF3-9B82-4D51-A493-3E694DDCEA86}"/>
              </a:ext>
            </a:extLst>
          </p:cNvPr>
          <p:cNvPicPr>
            <a:picLocks noChangeAspect="1"/>
          </p:cNvPicPr>
          <p:nvPr/>
        </p:nvPicPr>
        <p:blipFill rotWithShape="1">
          <a:blip r:embed="rId3"/>
          <a:srcRect l="50521" t="18621" r="22779" b="44138"/>
          <a:stretch/>
        </p:blipFill>
        <p:spPr bwMode="auto">
          <a:xfrm>
            <a:off x="1043608" y="846138"/>
            <a:ext cx="6624736" cy="593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82427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lstStyle/>
          <a:p>
            <a:pPr marL="0" indent="0">
              <a:buNone/>
            </a:pPr>
            <a:r>
              <a:rPr lang="en-GB" dirty="0"/>
              <a:t>References (</a:t>
            </a:r>
            <a:r>
              <a:rPr lang="en-GB"/>
              <a:t>all diagrams)</a:t>
            </a:r>
            <a:endParaRPr lang="en-GB" dirty="0"/>
          </a:p>
          <a:p>
            <a:pPr marL="0" indent="0">
              <a:buNone/>
            </a:pPr>
            <a:r>
              <a:rPr lang="en-GB" dirty="0">
                <a:hlinkClick r:id="rId3"/>
              </a:rPr>
              <a:t>https://www.microeconomicsap.com/externalities-ap-microeconomics.html</a:t>
            </a:r>
            <a:endParaRPr lang="en-GB" dirty="0"/>
          </a:p>
          <a:p>
            <a:pPr marL="0" indent="0">
              <a:buNone/>
            </a:pPr>
            <a:endParaRPr lang="en-GB" dirty="0"/>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E27AD15-7599-44FE-BA07-8B360935112C}" type="slidenum">
              <a:rPr kumimoji="0" lang="en-US" sz="1200" b="0" i="0" u="none" strike="noStrike" kern="1200" cap="none" spc="0" normalizeH="0" baseline="0" noProof="0" smtClean="0">
                <a:ln>
                  <a:noFill/>
                </a:ln>
                <a:solidFill>
                  <a:srgbClr val="1C1C34"/>
                </a:solidFill>
                <a:effectLst/>
                <a:uLnTx/>
                <a:uFillTx/>
                <a:latin typeface="Arial"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1C1C34"/>
              </a:solidFill>
              <a:effectLst/>
              <a:uLnTx/>
              <a:uFillTx/>
              <a:latin typeface="Arial" pitchFamily="34" charset="0"/>
              <a:ea typeface="+mn-ea"/>
              <a:cs typeface="+mn-cs"/>
            </a:endParaRPr>
          </a:p>
        </p:txBody>
      </p:sp>
    </p:spTree>
    <p:extLst>
      <p:ext uri="{BB962C8B-B14F-4D97-AF65-F5344CB8AC3E}">
        <p14:creationId xmlns:p14="http://schemas.microsoft.com/office/powerpoint/2010/main" val="1353278912"/>
      </p:ext>
    </p:extLst>
  </p:cSld>
  <p:clrMapOvr>
    <a:masterClrMapping/>
  </p:clrMapOvr>
  <p:transition spd="slow">
    <p:strips dir="rd"/>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572</TotalTime>
  <Words>4112</Words>
  <Application>Microsoft Office PowerPoint</Application>
  <PresentationFormat>On-screen Show (4:3)</PresentationFormat>
  <Paragraphs>183</Paragraphs>
  <Slides>20</Slides>
  <Notes>19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Arial</vt:lpstr>
      <vt:lpstr>Calibri</vt:lpstr>
      <vt:lpstr>helvetica</vt:lpstr>
      <vt:lpstr>Symbol</vt:lpstr>
      <vt:lpstr>Times New Roman</vt:lpstr>
      <vt:lpstr>Wingdings</vt:lpstr>
      <vt:lpstr>Office Theme</vt:lpstr>
      <vt:lpstr>CallanThomas6e</vt:lpstr>
      <vt:lpstr>Modeling Market Failure</vt:lpstr>
      <vt:lpstr>Environmental Pollution A Market Failure</vt:lpstr>
      <vt:lpstr>Externality Approach (theory)</vt:lpstr>
      <vt:lpstr>Environmental Problems  A Negative Externality</vt:lpstr>
      <vt:lpstr>Environmental Problems  A Negative Externality</vt:lpstr>
      <vt:lpstr>Relationship Between Public Goods and Externalities</vt:lpstr>
      <vt:lpstr>THE MARGINAL BENEFIT CURVE IS THE DEMAND CURVE </vt:lpstr>
      <vt:lpstr>When the marginal private benefit do not equal the marginal social benefits</vt:lpstr>
      <vt:lpstr>When the marginal private benefit do not equal the marginal social benefits</vt:lpstr>
      <vt:lpstr>The Marginal Cost Curve is the Supply Curve</vt:lpstr>
      <vt:lpstr>When the marginal private costs do not equal the marginal social costs</vt:lpstr>
      <vt:lpstr>Social Costs &amp; Social Benefits</vt:lpstr>
      <vt:lpstr>Private vs Social Benefits</vt:lpstr>
      <vt:lpstr>Private vs Social Costs</vt:lpstr>
      <vt:lpstr>Types of Externality </vt:lpstr>
      <vt:lpstr>Negative Externalities of Consumption </vt:lpstr>
      <vt:lpstr>Positive Externalities of Consumption </vt:lpstr>
      <vt:lpstr>Negative Externalities of Production </vt:lpstr>
      <vt:lpstr>Positive Externalities of Production </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se046</dc:creator>
  <cp:lastModifiedBy>Anthony Burns</cp:lastModifiedBy>
  <cp:revision>81</cp:revision>
  <dcterms:created xsi:type="dcterms:W3CDTF">2019-08-19T12:27:56Z</dcterms:created>
  <dcterms:modified xsi:type="dcterms:W3CDTF">2026-03-12T14:36:38Z</dcterms:modified>
</cp:coreProperties>
</file>