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92" autoAdjust="0"/>
    <p:restoredTop sz="94660"/>
  </p:normalViewPr>
  <p:slideViewPr>
    <p:cSldViewPr snapToGrid="0">
      <p:cViewPr varScale="1">
        <p:scale>
          <a:sx n="75" d="100"/>
          <a:sy n="75" d="100"/>
        </p:scale>
        <p:origin x="318"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11/10/2026</a:t>
            </a:fld>
            <a:endParaRPr lang="en-GB" dirty="0"/>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11/10/2026</a:t>
            </a:fld>
            <a:endParaRPr lang="en-GB" dirty="0"/>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dirty="0"/>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ood.gov.uk/research/emerging-challenges-and-opportunities/food-business-operators-impact-of-a-changing-landscape" TargetMode="External"/><Relationship Id="rId2" Type="http://schemas.openxmlformats.org/officeDocument/2006/relationships/hyperlink" Target="https://asq.org/quality-resources/fishbone" TargetMode="External"/><Relationship Id="rId1" Type="http://schemas.openxmlformats.org/officeDocument/2006/relationships/slideLayout" Target="../slideLayouts/slideLayout2.xml"/><Relationship Id="rId6" Type="http://schemas.openxmlformats.org/officeDocument/2006/relationships/hyperlink" Target="https://asq.org/quality-resources/fishbone%EF%BF%BC" TargetMode="External"/><Relationship Id="rId5" Type="http://schemas.openxmlformats.org/officeDocument/2006/relationships/hyperlink" Target="https://asq.org/quality-resources/root-cause-analysis%EF%BF%BC" TargetMode="External"/><Relationship Id="rId4" Type="http://schemas.openxmlformats.org/officeDocument/2006/relationships/hyperlink" Target="https://www.ihi.org/library/tools/cause-and-effect-diagra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Silvia Florentina Matache</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2230952</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Yetunde Everard-</a:t>
            </a:r>
            <a:r>
              <a:rPr lang="en-GB" sz="3200" b="1" dirty="0" err="1">
                <a:latin typeface="Arial" panose="020B0604020202020204" pitchFamily="34" charset="0"/>
                <a:cs typeface="Arial" panose="020B0604020202020204" pitchFamily="34" charset="0"/>
              </a:rPr>
              <a:t>Igweh</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470401" y="213338"/>
            <a:ext cx="7244456" cy="6185389"/>
          </a:xfrm>
        </p:spPr>
        <p:txBody>
          <a:bodyPr anchor="ct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Good afternoon. My name is Silvia Florentina Matache and today I will present an analysis of Basil Bakery. I will introduce the bakery and the main issues it is facing. I will apply the PESTEL framework to analyse external issues affecting the business. I will also use the triggers and effects model to find possible triggers and results of these problems. Finally I will summarise my key findings.</a:t>
            </a:r>
            <a:endParaRPr lang="en-GB" dirty="0"/>
          </a:p>
          <a:p>
            <a:pPr marL="0" indent="0">
              <a:buNone/>
            </a:pPr>
            <a:endParaRPr lang="en-GB" sz="2000"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ead loaf in kitchen">
            <a:extLst>
              <a:ext uri="{FF2B5EF4-FFF2-40B4-BE49-F238E27FC236}">
                <a16:creationId xmlns:a16="http://schemas.microsoft.com/office/drawing/2014/main" id="{A0AA1322-A060-8433-310A-47410956881A}"/>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t="5890" b="984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38200" y="365125"/>
            <a:ext cx="10515600" cy="1325563"/>
          </a:xfrm>
        </p:spPr>
        <p:txBody>
          <a:bodyPr>
            <a:normAutofit/>
          </a:bodyPr>
          <a:lstStyle/>
          <a:p>
            <a:r>
              <a:rPr lang="en-GB" b="1" u="sng">
                <a:solidFill>
                  <a:srgbClr val="FFFFFF"/>
                </a:solidFill>
                <a:latin typeface="Arial" panose="020B0604020202020204" pitchFamily="34" charset="0"/>
                <a:cs typeface="Arial" panose="020B0604020202020204" pitchFamily="34" charset="0"/>
              </a:rPr>
              <a:t>An overview of Basil’s Bakery. </a:t>
            </a:r>
            <a:br>
              <a:rPr lang="en-GB" b="1">
                <a:solidFill>
                  <a:srgbClr val="FFFFFF"/>
                </a:solidFill>
                <a:latin typeface="Arial" panose="020B0604020202020204" pitchFamily="34" charset="0"/>
                <a:cs typeface="Arial" panose="020B0604020202020204" pitchFamily="34" charset="0"/>
              </a:rPr>
            </a:br>
            <a:endParaRPr lang="en-GB">
              <a:solidFill>
                <a:srgbClr val="FFFFFF"/>
              </a:solidFil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825625"/>
            <a:ext cx="10515600" cy="4351338"/>
          </a:xfrm>
        </p:spPr>
        <p:txBody>
          <a:bodyPr>
            <a:normAutofit/>
          </a:bodyPr>
          <a:lstStyle/>
          <a:p>
            <a:pPr marL="0" indent="0">
              <a:buNone/>
            </a:pPr>
            <a:r>
              <a:rPr lang="en-GB">
                <a:solidFill>
                  <a:srgbClr val="FFFFFF"/>
                </a:solidFill>
                <a:latin typeface="Arial" panose="020B0604020202020204" pitchFamily="34" charset="0"/>
                <a:cs typeface="Arial" panose="020B0604020202020204" pitchFamily="34" charset="0"/>
              </a:rPr>
              <a:t>Basil’s Bakery is in Bath, England, it’s an independent family run artisan spot where everything is baked freshly in the view of costumers. It's located in a popular area which attracts many costumers due to its convenience friendliness and cleanliness. Its located at Locks brook Works which is well known due to its industrial history and The Bath Spa University. Its costumers are primarily art and design students from the local university as well as local artists and residents enjoying the neighbourhood and establishment. This presentation explores the bakery's current situation, the challenges it faces and the things affecting its performance.</a:t>
            </a:r>
          </a:p>
        </p:txBody>
      </p:sp>
    </p:spTree>
    <p:extLst>
      <p:ext uri="{BB962C8B-B14F-4D97-AF65-F5344CB8AC3E}">
        <p14:creationId xmlns:p14="http://schemas.microsoft.com/office/powerpoint/2010/main" val="10276084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An insight into the problems Basil’s Bakery are facing. </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pPr marL="0" indent="0">
              <a:buNone/>
            </a:pPr>
            <a:r>
              <a:rPr lang="en-GB" sz="2000" dirty="0">
                <a:latin typeface="Arial" panose="020B0604020202020204" pitchFamily="34" charset="0"/>
                <a:cs typeface="Arial" panose="020B0604020202020204" pitchFamily="34" charset="0"/>
              </a:rPr>
              <a:t>Increase in cost can severely affect the business due to prices going up, this would affect many costumers as many would rather use the money on something else or handmake the products at home. As more and more costumers adapt to this the business could face a significant drop in sales affecting the business massively. This problem is external because of inflation, if bakery prices don’t go up their profit would be little to none. Meaning the bakery doesn’t have much control over this issue.</a:t>
            </a:r>
          </a:p>
          <a:p>
            <a:pPr marL="0" indent="0">
              <a:buNone/>
            </a:pPr>
            <a:r>
              <a:rPr lang="en-GB" sz="2000" dirty="0">
                <a:latin typeface="Arial" panose="020B0604020202020204" pitchFamily="34" charset="0"/>
                <a:cs typeface="Arial" panose="020B0604020202020204" pitchFamily="34" charset="0"/>
              </a:rPr>
              <a:t>Competition with other bakery's could also be an issue, this could possibly mean loss in costumers for the business. Reason for this to happen could be because of new bakery's opening nearby with offers and promotions catching the costumers eye, other </a:t>
            </a:r>
            <a:r>
              <a:rPr lang="en-GB" sz="2000" dirty="0" err="1">
                <a:latin typeface="Arial" panose="020B0604020202020204" pitchFamily="34" charset="0"/>
                <a:cs typeface="Arial" panose="020B0604020202020204" pitchFamily="34" charset="0"/>
              </a:rPr>
              <a:t>bakerys</a:t>
            </a:r>
            <a:r>
              <a:rPr lang="en-GB" sz="2000" dirty="0">
                <a:latin typeface="Arial" panose="020B0604020202020204" pitchFamily="34" charset="0"/>
                <a:cs typeface="Arial" panose="020B0604020202020204" pitchFamily="34" charset="0"/>
              </a:rPr>
              <a:t> may also have more variety in product attracting a larger costumer base. Both these issues are external. </a:t>
            </a:r>
            <a:r>
              <a:rPr lang="en-GB" sz="2000" dirty="0" err="1">
                <a:latin typeface="Arial" panose="020B0604020202020204" pitchFamily="34" charset="0"/>
                <a:cs typeface="Arial" panose="020B0604020202020204" pitchFamily="34" charset="0"/>
              </a:rPr>
              <a:t>Basily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bakerys</a:t>
            </a:r>
            <a:r>
              <a:rPr lang="en-GB" sz="2000" dirty="0">
                <a:latin typeface="Arial" panose="020B0604020202020204" pitchFamily="34" charset="0"/>
                <a:cs typeface="Arial" panose="020B0604020202020204" pitchFamily="34" charset="0"/>
              </a:rPr>
              <a:t> do not have much control over this but they can respond to this by highlighting what makes them different.</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The PESTEL Framework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a:bodyPr>
          <a:lstStyle/>
          <a:p>
            <a:pPr marL="0" indent="0">
              <a:lnSpc>
                <a:spcPct val="100000"/>
              </a:lnSpc>
              <a:buNone/>
            </a:pPr>
            <a:r>
              <a:rPr lang="en-GB" dirty="0">
                <a:latin typeface="Arial" panose="020B0604020202020204" pitchFamily="34" charset="0"/>
                <a:cs typeface="Arial" panose="020B0604020202020204" pitchFamily="34" charset="0"/>
              </a:rPr>
              <a:t>The PESTEL framework stands for Political, Economic, Social, Technological, Environmental and Legal factors. It helps stop opportunities and threats. Rising ingredients and energy costs may squeeze profit margins and force price increase. Costumers may want healthier options or more convenient grab and go choices. This could affect what the bakery sells like smaller portions and meal deals. This all falls under social.</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u="sng" dirty="0">
                <a:latin typeface="Arial" panose="020B0604020202020204" pitchFamily="34" charset="0"/>
                <a:cs typeface="Arial" panose="020B0604020202020204" pitchFamily="34" charset="0"/>
              </a:rPr>
              <a:t>My PESTEL Framework </a:t>
            </a: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121101692"/>
              </p:ext>
            </p:extLst>
          </p:nvPr>
        </p:nvGraphicFramePr>
        <p:xfrm>
          <a:off x="682303" y="1382713"/>
          <a:ext cx="10827391" cy="4316336"/>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Government support scheme may help reduce operating cost</a:t>
                      </a:r>
                    </a:p>
                    <a:p>
                      <a:pPr marL="285750" indent="-285750">
                        <a:buFont typeface="Wingdings" panose="05000000000000000000" pitchFamily="2" charset="2"/>
                        <a:buChar char="§"/>
                      </a:pPr>
                      <a:r>
                        <a:rPr lang="en-GB" sz="1400" b="1" dirty="0"/>
                        <a:t>Changes in government policies may affect support and investment</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Rising ingredient prices may reduce profit</a:t>
                      </a:r>
                    </a:p>
                    <a:p>
                      <a:pPr marL="285750" indent="-285750">
                        <a:buFont typeface="Wingdings" panose="05000000000000000000" pitchFamily="2" charset="2"/>
                        <a:buChar char="§"/>
                      </a:pPr>
                      <a:r>
                        <a:rPr lang="en-GB" sz="1400" b="1" dirty="0"/>
                        <a:t>Higher wages and energy bills may affect profitability </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Costumers may prefer healthier food options</a:t>
                      </a:r>
                    </a:p>
                    <a:p>
                      <a:pPr marL="285750" indent="-285750">
                        <a:buFont typeface="Wingdings" panose="05000000000000000000" pitchFamily="2" charset="2"/>
                        <a:buChar char="§"/>
                      </a:pPr>
                      <a:r>
                        <a:rPr lang="en-GB" sz="1400" b="1" dirty="0"/>
                        <a:t>Costumers may want a higher variety in products.</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Social media marketing may attract more costumers</a:t>
                      </a:r>
                    </a:p>
                    <a:p>
                      <a:pPr marL="285750" indent="-285750">
                        <a:buFont typeface="Wingdings" panose="05000000000000000000" pitchFamily="2" charset="2"/>
                        <a:buChar char="§"/>
                      </a:pPr>
                      <a:r>
                        <a:rPr lang="en-GB" sz="1400" b="1" dirty="0"/>
                        <a:t>Modern baking equipment may reduce preparation time.</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Food hygiene regulations require businesses to handle and prepare food safely.</a:t>
                      </a:r>
                    </a:p>
                    <a:p>
                      <a:pPr marL="285750" indent="-285750">
                        <a:buFont typeface="Wingdings" panose="05000000000000000000" pitchFamily="2" charset="2"/>
                        <a:buChar char="§"/>
                      </a:pPr>
                      <a:r>
                        <a:rPr lang="en-GB" sz="1400" b="1" dirty="0"/>
                        <a:t>Food businesses must provide accurate allergen information.</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Recyclable packaging may reduce packaging waste</a:t>
                      </a:r>
                    </a:p>
                    <a:p>
                      <a:pPr marL="285750" indent="-285750">
                        <a:buFont typeface="Wingdings" panose="05000000000000000000" pitchFamily="2" charset="2"/>
                        <a:buChar char="§"/>
                      </a:pPr>
                      <a:r>
                        <a:rPr lang="en-GB" sz="1400" b="1" dirty="0"/>
                        <a:t>Reducing food waste may help the bakery lower costs.</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Cause-and-Effect model</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lnSpcReduction="10000"/>
          </a:bodyPr>
          <a:lstStyle/>
          <a:p>
            <a:pPr marL="0" indent="0">
              <a:lnSpc>
                <a:spcPct val="100000"/>
              </a:lnSpc>
              <a:buNone/>
            </a:pPr>
            <a:r>
              <a:rPr lang="en-GB" sz="2800" dirty="0">
                <a:latin typeface="Arial" panose="020B0604020202020204" pitchFamily="34" charset="0"/>
                <a:cs typeface="Arial" panose="020B0604020202020204" pitchFamily="34" charset="0"/>
              </a:rPr>
              <a:t>The cause and effects model is used to spot possible reasons for a problem. It helps businesses understand what might be causing a problem. Its useful when sales are failing costumers are leaving or a business is having difficulties. The main benefit is that it helps people find different causes and look at </a:t>
            </a:r>
            <a:r>
              <a:rPr lang="en-GB" sz="2800" dirty="0" err="1">
                <a:latin typeface="Arial" panose="020B0604020202020204" pitchFamily="34" charset="0"/>
                <a:cs typeface="Arial" panose="020B0604020202020204" pitchFamily="34" charset="0"/>
              </a:rPr>
              <a:t>possibke</a:t>
            </a:r>
            <a:r>
              <a:rPr lang="en-GB" sz="2800" dirty="0">
                <a:latin typeface="Arial" panose="020B0604020202020204" pitchFamily="34" charset="0"/>
                <a:cs typeface="Arial" panose="020B0604020202020204" pitchFamily="34" charset="0"/>
              </a:rPr>
              <a:t> solutions. However it can be difficult to identify the real cause of the problem and some causes may be based on options rather than facts. The model can help identify possible reasons for stagnant sales such as competition high costs or lack of product variety.</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err="1">
                <a:latin typeface="Arial" panose="020B0604020202020204" pitchFamily="34" charset="0"/>
                <a:cs typeface="Arial" panose="020B0604020202020204" pitchFamily="34" charset="0"/>
              </a:rPr>
              <a:t>Stagnent</a:t>
            </a:r>
            <a:r>
              <a:rPr lang="en-GB" sz="1200" b="1" dirty="0">
                <a:latin typeface="Arial" panose="020B0604020202020204" pitchFamily="34" charset="0"/>
                <a:cs typeface="Arial" panose="020B0604020202020204" pitchFamily="34" charset="0"/>
              </a:rPr>
              <a:t>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Changes in costumer </a:t>
            </a:r>
            <a:r>
              <a:rPr lang="en-GB" sz="1200" dirty="0" err="1">
                <a:latin typeface="Arial" panose="020B0604020202020204" pitchFamily="34" charset="0"/>
                <a:cs typeface="Arial" panose="020B0604020202020204" pitchFamily="34" charset="0"/>
              </a:rPr>
              <a:t>prefrences</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New bakeries opening nearby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Staff may need more training to improve costumer service</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A lack of staff knowledge about costumers </a:t>
            </a:r>
            <a:r>
              <a:rPr lang="en-GB" sz="1200" dirty="0" err="1">
                <a:latin typeface="Arial" panose="020B0604020202020204" pitchFamily="34" charset="0"/>
                <a:cs typeface="Arial" panose="020B0604020202020204" pitchFamily="34" charset="0"/>
              </a:rPr>
              <a:t>prefrence</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bakery may not collect enough costumers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bakery may not regularly check sales </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ingredient choices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ingredient costs may increase production</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Old bakery equipment may slow production</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equipment may make it difficult to produce wider range of products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bakery may use outdated marketing to attract costumers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bakery may not offer enough promotions</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r>
              <a:rPr lang="en-GB" sz="2800" dirty="0">
                <a:latin typeface="Arial" panose="020B0604020202020204" pitchFamily="34" charset="0"/>
                <a:cs typeface="Arial" panose="020B0604020202020204" pitchFamily="34" charset="0"/>
              </a:rPr>
              <a:t>(approx. 1 minute 30 seconds).</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 Key Findings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1350" y="1379537"/>
            <a:ext cx="10515600" cy="4351338"/>
          </a:xfrm>
        </p:spPr>
        <p:txBody>
          <a:bodyPr>
            <a:normAutofit/>
          </a:bodyPr>
          <a:lstStyle/>
          <a:p>
            <a:pPr marL="914400" lvl="2" indent="0">
              <a:buNone/>
            </a:pPr>
            <a:endParaRPr lang="en-GB" sz="2400" dirty="0">
              <a:latin typeface="Arial" panose="020B0604020202020204" pitchFamily="34" charset="0"/>
              <a:cs typeface="Arial" panose="020B0604020202020204" pitchFamily="34" charset="0"/>
            </a:endParaRPr>
          </a:p>
          <a:p>
            <a:pPr marL="914400" lvl="2" indent="0">
              <a:buNone/>
            </a:pPr>
            <a:br>
              <a:rPr lang="en-GB" sz="2400"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Economic pressure: Rising ingredients and energy costs may reduce Basils Bakery’s </a:t>
            </a:r>
          </a:p>
          <a:p>
            <a:pPr marL="914400" lvl="2" indent="0">
              <a:buNone/>
            </a:pPr>
            <a:endParaRPr lang="en-GB" dirty="0">
              <a:latin typeface="Arial" panose="020B0604020202020204" pitchFamily="34" charset="0"/>
              <a:cs typeface="Arial" panose="020B0604020202020204" pitchFamily="34" charset="0"/>
            </a:endParaRPr>
          </a:p>
          <a:p>
            <a:pPr marL="914400" lvl="2" indent="0">
              <a:buNone/>
            </a:pPr>
            <a:r>
              <a:rPr lang="en-GB" dirty="0">
                <a:latin typeface="Arial" panose="020B0604020202020204" pitchFamily="34" charset="0"/>
                <a:cs typeface="Arial" panose="020B0604020202020204" pitchFamily="34" charset="0"/>
              </a:rPr>
              <a:t>Competition: New bakeries and wide option choices for community </a:t>
            </a:r>
          </a:p>
          <a:p>
            <a:pPr marL="914400" lvl="2" indent="0">
              <a:buNone/>
            </a:pPr>
            <a:endParaRPr lang="en-GB" dirty="0">
              <a:latin typeface="Arial" panose="020B0604020202020204" pitchFamily="34" charset="0"/>
              <a:cs typeface="Arial" panose="020B0604020202020204" pitchFamily="34" charset="0"/>
            </a:endParaRPr>
          </a:p>
          <a:p>
            <a:pPr marL="914400" lvl="2" indent="0">
              <a:buNone/>
            </a:pPr>
            <a:r>
              <a:rPr lang="en-GB" dirty="0">
                <a:latin typeface="Arial" panose="020B0604020202020204" pitchFamily="34" charset="0"/>
                <a:cs typeface="Arial" panose="020B0604020202020204" pitchFamily="34" charset="0"/>
              </a:rPr>
              <a:t>Costumer preference: Offering healthier options may help bakery meet costumer needs</a:t>
            </a:r>
          </a:p>
          <a:p>
            <a:pPr marL="914400" lvl="2" indent="0">
              <a:buNone/>
            </a:pPr>
            <a:endParaRPr lang="en-GB" dirty="0">
              <a:latin typeface="Arial" panose="020B0604020202020204" pitchFamily="34" charset="0"/>
              <a:cs typeface="Arial" panose="020B0604020202020204" pitchFamily="34" charset="0"/>
            </a:endParaRPr>
          </a:p>
          <a:p>
            <a:pPr marL="914400" lvl="2" indent="0">
              <a:buNone/>
            </a:pPr>
            <a:r>
              <a:rPr lang="en-GB" dirty="0">
                <a:latin typeface="Arial" panose="020B0604020202020204" pitchFamily="34" charset="0"/>
                <a:cs typeface="Arial" panose="020B0604020202020204" pitchFamily="34" charset="0"/>
              </a:rPr>
              <a:t>Business improvements: +Better marketing attracting new costumers</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fontScale="77500" lnSpcReduction="20000"/>
          </a:bodyPr>
          <a:lstStyle/>
          <a:p>
            <a:pPr marL="514350" indent="-514350" algn="just">
              <a:buAutoNum type="arabicPeriod"/>
            </a:pPr>
            <a:r>
              <a:rPr lang="en-US" dirty="0"/>
              <a:t>American Society for Quality (ASQ). (n.d.). Fishbone. Available at: </a:t>
            </a:r>
            <a:r>
              <a:rPr lang="en-US" b="1" u="sng" dirty="0">
                <a:hlinkClick r:id="rId2"/>
              </a:rPr>
              <a:t>https://asq.org/quality-resources/fishbone</a:t>
            </a:r>
            <a:r>
              <a:rPr lang="en-US" dirty="0"/>
              <a:t> Supports the use of the causes and effects diagram to identify and </a:t>
            </a:r>
            <a:r>
              <a:rPr lang="en-US" dirty="0" err="1"/>
              <a:t>organise</a:t>
            </a:r>
            <a:r>
              <a:rPr lang="en-US" dirty="0"/>
              <a:t> possible causes of a problem.</a:t>
            </a:r>
          </a:p>
          <a:p>
            <a:pPr marL="514350" indent="-514350" algn="just">
              <a:buAutoNum type="arabicPeriod"/>
            </a:pPr>
            <a:r>
              <a:rPr lang="en-US" dirty="0"/>
              <a:t> 2. Food Standards Agency (FSA). (2022). Food Business Operators: Impact of a Changing Landscape. Available at: </a:t>
            </a:r>
            <a:r>
              <a:rPr lang="en-US" b="1" u="sng" dirty="0">
                <a:hlinkClick r:id="rId3"/>
              </a:rPr>
              <a:t>https://www.food.gov.uk/research/emerging-challenges-and-opportunities/food-business-operators-impact-of-a-changing-landscape</a:t>
            </a:r>
            <a:r>
              <a:rPr lang="en-US" dirty="0"/>
              <a:t> Discusses rising costs of supplies and ingredients faced by food businesses. </a:t>
            </a:r>
          </a:p>
          <a:p>
            <a:pPr marL="514350" indent="-514350" algn="just">
              <a:buAutoNum type="arabicPeriod"/>
            </a:pPr>
            <a:r>
              <a:rPr lang="en-US" dirty="0"/>
              <a:t>3. Institute for Healthcare Improvement (IHI). (n.d.). Cause and Effect Diagram. Available at: </a:t>
            </a:r>
            <a:r>
              <a:rPr lang="en-US" b="1" u="sng" dirty="0">
                <a:hlinkClick r:id="rId4"/>
              </a:rPr>
              <a:t>https://www.ihi.org/library/tools/cause-and-effect-diagram</a:t>
            </a:r>
            <a:r>
              <a:rPr lang="en-US" dirty="0"/>
              <a:t> Explains how the diagram helps identify possible causes and areas for improvement.</a:t>
            </a:r>
          </a:p>
          <a:p>
            <a:pPr marL="0" indent="0">
              <a:buNone/>
            </a:pPr>
            <a:r>
              <a:rPr lang="en-US" dirty="0"/>
              <a:t>4.       4.   American Society for Quality (ASQ). (n.d.). Root cause analysis.  </a:t>
            </a:r>
            <a:r>
              <a:rPr lang="en-US" b="1" u="sng" dirty="0">
                <a:hlinkClick r:id="rId5"/>
              </a:rPr>
              <a:t>https://asq.org/quality-   resources/root-cause-analysis￼</a:t>
            </a:r>
            <a:endParaRPr lang="en-US" dirty="0"/>
          </a:p>
          <a:p>
            <a:pPr marL="0" indent="0">
              <a:buNone/>
            </a:pPr>
            <a:endParaRPr lang="en-US" sz="1600" dirty="0"/>
          </a:p>
          <a:p>
            <a:pPr marL="0" indent="0">
              <a:buNone/>
            </a:pPr>
            <a:r>
              <a:rPr lang="en-US" dirty="0"/>
              <a:t>5.     5.  American Society for Quality (ASQ). (n.d.). Fishbone diagram. </a:t>
            </a:r>
            <a:r>
              <a:rPr lang="en-US" b="1" u="sng" dirty="0">
                <a:hlinkClick r:id="rId6"/>
              </a:rPr>
              <a:t>https://asq.org/quality-resources/fishbone￼</a:t>
            </a:r>
            <a:br>
              <a:rPr lang="en-US" sz="1600" dirty="0"/>
            </a:b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2069</TotalTime>
  <Words>1099</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PowerPoint Presentation</vt:lpstr>
      <vt:lpstr>An overview of Basil’s Bakery.  </vt:lpstr>
      <vt:lpstr>An insight into the problems Basil’s Bakery are facing. </vt:lpstr>
      <vt:lpstr>The PESTEL Framework  </vt:lpstr>
      <vt:lpstr>  My PESTEL Framework    </vt:lpstr>
      <vt:lpstr>Cause-and-Effect model</vt:lpstr>
      <vt:lpstr>PowerPoint Presentation</vt:lpstr>
      <vt:lpstr>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Florin Matache (2517093)</cp:lastModifiedBy>
  <cp:revision>98</cp:revision>
  <dcterms:created xsi:type="dcterms:W3CDTF">2024-01-29T11:42:05Z</dcterms:created>
  <dcterms:modified xsi:type="dcterms:W3CDTF">2026-10-11T23:41:40Z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