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71"/>
  </p:notesMasterIdLst>
  <p:sldIdLst>
    <p:sldId id="256" r:id="rId2"/>
    <p:sldId id="259" r:id="rId3"/>
    <p:sldId id="260" r:id="rId4"/>
    <p:sldId id="262" r:id="rId5"/>
    <p:sldId id="263" r:id="rId6"/>
    <p:sldId id="264" r:id="rId7"/>
    <p:sldId id="265" r:id="rId8"/>
    <p:sldId id="266" r:id="rId9"/>
    <p:sldId id="268" r:id="rId10"/>
    <p:sldId id="269" r:id="rId11"/>
    <p:sldId id="270" r:id="rId12"/>
    <p:sldId id="271" r:id="rId13"/>
    <p:sldId id="272" r:id="rId14"/>
    <p:sldId id="273" r:id="rId15"/>
    <p:sldId id="274"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300" r:id="rId33"/>
    <p:sldId id="301" r:id="rId34"/>
    <p:sldId id="302" r:id="rId35"/>
    <p:sldId id="303" r:id="rId36"/>
    <p:sldId id="304" r:id="rId37"/>
    <p:sldId id="305" r:id="rId38"/>
    <p:sldId id="306" r:id="rId39"/>
    <p:sldId id="307" r:id="rId40"/>
    <p:sldId id="308" r:id="rId41"/>
    <p:sldId id="309" r:id="rId42"/>
    <p:sldId id="316" r:id="rId43"/>
    <p:sldId id="317" r:id="rId44"/>
    <p:sldId id="318" r:id="rId45"/>
    <p:sldId id="319" r:id="rId46"/>
    <p:sldId id="320" r:id="rId47"/>
    <p:sldId id="321" r:id="rId48"/>
    <p:sldId id="323" r:id="rId49"/>
    <p:sldId id="324" r:id="rId50"/>
    <p:sldId id="325" r:id="rId51"/>
    <p:sldId id="327" r:id="rId52"/>
    <p:sldId id="328" r:id="rId53"/>
    <p:sldId id="329" r:id="rId54"/>
    <p:sldId id="330" r:id="rId55"/>
    <p:sldId id="332" r:id="rId56"/>
    <p:sldId id="333" r:id="rId57"/>
    <p:sldId id="335" r:id="rId58"/>
    <p:sldId id="336" r:id="rId59"/>
    <p:sldId id="337" r:id="rId60"/>
    <p:sldId id="338" r:id="rId61"/>
    <p:sldId id="339" r:id="rId62"/>
    <p:sldId id="340" r:id="rId63"/>
    <p:sldId id="341" r:id="rId64"/>
    <p:sldId id="342" r:id="rId65"/>
    <p:sldId id="343" r:id="rId66"/>
    <p:sldId id="344" r:id="rId67"/>
    <p:sldId id="345" r:id="rId68"/>
    <p:sldId id="346" r:id="rId69"/>
    <p:sldId id="347" r:id="rId7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89537" autoAdjust="0"/>
  </p:normalViewPr>
  <p:slideViewPr>
    <p:cSldViewPr snapToGrid="0" snapToObjects="1">
      <p:cViewPr varScale="1">
        <p:scale>
          <a:sx n="92" d="100"/>
          <a:sy n="92" d="100"/>
        </p:scale>
        <p:origin x="1119"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4/23/2020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You should always enable the BPDU Guard feature on any access switch ports. This way, if an unexpected BPDU is received, the port will be automatically disabled.</a:t>
            </a:r>
          </a:p>
          <a:p>
            <a:r>
              <a:rPr lang="en-US" sz="1200" b="0" i="0" u="none" strike="noStrike" kern="1200" baseline="0" dirty="0">
                <a:solidFill>
                  <a:schemeClr val="tx1"/>
                </a:solidFill>
                <a:latin typeface="Arial" charset="0"/>
                <a:ea typeface="+mn-ea"/>
                <a:cs typeface="+mn-cs"/>
              </a:rPr>
              <a:t>Do not ever configure BPDU Guard and BPDU Filter on the same port. If you do, only BPDU Filter will take effect. BPDU Filter ignores BPDUs when enabled on an interface; and if you enable it on access ports, this can be a great opportunity for a Layer 2 loop to occurs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1153916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You should always enable the BPDU Guard feature on any access switch ports. This way, if an unexpected BPDU is received, the port will be automatically disabled.</a:t>
            </a:r>
          </a:p>
          <a:p>
            <a:r>
              <a:rPr lang="en-US" sz="1200" b="0" i="0" u="none" strike="noStrike" kern="1200" baseline="0" dirty="0">
                <a:solidFill>
                  <a:schemeClr val="tx1"/>
                </a:solidFill>
                <a:latin typeface="Arial" charset="0"/>
                <a:ea typeface="+mn-ea"/>
                <a:cs typeface="+mn-cs"/>
              </a:rPr>
              <a:t>Do not ever configure BPDU Guard and BPDU Filter on the same port. If you do, only BPDU Filter will take effect. BPDU Filter ignores BPDUs when enabled on an interface; and if you enable it on access ports, this can be a great opportunity for a Layer 2 loop to occurs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extLst>
      <p:ext uri="{BB962C8B-B14F-4D97-AF65-F5344CB8AC3E}">
        <p14:creationId xmlns:p14="http://schemas.microsoft.com/office/powerpoint/2010/main" val="611637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3364925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pt-PT" sz="1200" b="0" i="0" u="none" strike="noStrike" kern="1200" baseline="0" dirty="0">
                <a:solidFill>
                  <a:schemeClr val="tx1"/>
                </a:solidFill>
                <a:latin typeface="Arial" charset="0"/>
                <a:ea typeface="+mn-ea"/>
                <a:cs typeface="+mn-cs"/>
              </a:rPr>
              <a:t>DHCP </a:t>
            </a:r>
            <a:r>
              <a:rPr lang="pt-PT" sz="1200" b="0" i="0" u="none" strike="noStrike" kern="1200" baseline="0" dirty="0" err="1">
                <a:solidFill>
                  <a:schemeClr val="tx1"/>
                </a:solidFill>
                <a:latin typeface="Arial" charset="0"/>
                <a:ea typeface="+mn-ea"/>
                <a:cs typeface="+mn-cs"/>
              </a:rPr>
              <a:t>Option</a:t>
            </a:r>
            <a:r>
              <a:rPr lang="pt-PT" sz="1200" b="0" i="0" u="none" strike="noStrike" kern="1200" baseline="0" dirty="0">
                <a:solidFill>
                  <a:schemeClr val="tx1"/>
                </a:solidFill>
                <a:latin typeface="Arial" charset="0"/>
                <a:ea typeface="+mn-ea"/>
                <a:cs typeface="+mn-cs"/>
              </a:rPr>
              <a:t> 82</a:t>
            </a:r>
          </a:p>
          <a:p>
            <a:r>
              <a:rPr lang="en-US" sz="1200" b="0" i="0" u="none" strike="noStrike" kern="1200" baseline="0" dirty="0">
                <a:solidFill>
                  <a:schemeClr val="tx1"/>
                </a:solidFill>
                <a:latin typeface="Arial" charset="0"/>
                <a:ea typeface="+mn-ea"/>
                <a:cs typeface="+mn-cs"/>
              </a:rPr>
              <a:t>As mentioned in the previous section, DHCP option 82 provides additional security when DHCP is used to allocate network addresses. This feature enables the DHCP relay agent, to include information about itself and the attached client in the DHCP request frames when forwarding DHCP requests from a DHCP client to a DHCP server.</a:t>
            </a:r>
          </a:p>
          <a:p>
            <a:r>
              <a:rPr lang="en-US" sz="1200" b="0" i="0" u="none" strike="noStrike" kern="1200" baseline="0" dirty="0">
                <a:solidFill>
                  <a:schemeClr val="tx1"/>
                </a:solidFill>
                <a:latin typeface="Arial" charset="0"/>
                <a:ea typeface="+mn-ea"/>
                <a:cs typeface="+mn-cs"/>
              </a:rPr>
              <a:t>The DHCP server can then use this information to assign IP addresses, perform access control, and set quality of service (</a:t>
            </a:r>
            <a:r>
              <a:rPr lang="en-US" sz="1200" b="0" i="0" u="none" strike="noStrike" kern="1200" baseline="0" dirty="0" err="1">
                <a:solidFill>
                  <a:schemeClr val="tx1"/>
                </a:solidFill>
                <a:latin typeface="Arial" charset="0"/>
                <a:ea typeface="+mn-ea"/>
                <a:cs typeface="+mn-cs"/>
              </a:rPr>
              <a:t>QoS</a:t>
            </a:r>
            <a:r>
              <a:rPr lang="en-US" sz="1200" b="0" i="0" u="none" strike="noStrike" kern="1200" baseline="0" dirty="0">
                <a:solidFill>
                  <a:schemeClr val="tx1"/>
                </a:solidFill>
                <a:latin typeface="Arial" charset="0"/>
                <a:ea typeface="+mn-ea"/>
                <a:cs typeface="+mn-cs"/>
              </a:rPr>
              <a:t>) and security policies (or other </a:t>
            </a:r>
            <a:r>
              <a:rPr lang="en-US" sz="1200" b="0" i="0" u="none" strike="noStrike" kern="1200" baseline="0" dirty="0" err="1">
                <a:solidFill>
                  <a:schemeClr val="tx1"/>
                </a:solidFill>
                <a:latin typeface="Arial" charset="0"/>
                <a:ea typeface="+mn-ea"/>
                <a:cs typeface="+mn-cs"/>
              </a:rPr>
              <a:t>parameterassignment</a:t>
            </a:r>
            <a:r>
              <a:rPr lang="en-US" sz="1200" b="0" i="0" u="none" strike="noStrike" kern="1200" baseline="0" dirty="0">
                <a:solidFill>
                  <a:schemeClr val="tx1"/>
                </a:solidFill>
                <a:latin typeface="Arial" charset="0"/>
                <a:ea typeface="+mn-ea"/>
                <a:cs typeface="+mn-cs"/>
              </a:rPr>
              <a:t> policies) for each subscriber of a service provider network. Some cable providers use DHCP option 82 with cable modems to ensure access control and quality of server for business class users among residential users. Alternatively, if the information is not present or incorrect, the DHCP server could choose to ignore the request. DHCP option 82 along with DHCP snooping are both best practices for campus networks as an additional security measure.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extLst>
      <p:ext uri="{BB962C8B-B14F-4D97-AF65-F5344CB8AC3E}">
        <p14:creationId xmlns:p14="http://schemas.microsoft.com/office/powerpoint/2010/main" val="2052684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If you want to provide more information about the actual client that generated the DHCP request, configure DHCP option 82 with the </a:t>
            </a:r>
            <a:r>
              <a:rPr lang="en-US" sz="1200" b="1" i="0" u="none" strike="noStrike" kern="1200" baseline="0" dirty="0" err="1">
                <a:solidFill>
                  <a:schemeClr val="tx1"/>
                </a:solidFill>
                <a:latin typeface="Arial" charset="0"/>
                <a:ea typeface="+mn-ea"/>
                <a:cs typeface="+mn-cs"/>
              </a:rPr>
              <a:t>ip</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dhcp</a:t>
            </a:r>
            <a:r>
              <a:rPr lang="en-US" sz="1200" b="1" i="0" u="none" strike="noStrike" kern="1200" baseline="0" dirty="0">
                <a:solidFill>
                  <a:schemeClr val="tx1"/>
                </a:solidFill>
                <a:latin typeface="Arial" charset="0"/>
                <a:ea typeface="+mn-ea"/>
                <a:cs typeface="+mn-cs"/>
              </a:rPr>
              <a:t> snooping information </a:t>
            </a:r>
            <a:r>
              <a:rPr lang="pt-PT" sz="1200" b="1" i="0" u="none" strike="noStrike" kern="1200" baseline="0" dirty="0" err="1">
                <a:solidFill>
                  <a:schemeClr val="tx1"/>
                </a:solidFill>
                <a:latin typeface="Arial" charset="0"/>
                <a:ea typeface="+mn-ea"/>
                <a:cs typeface="+mn-cs"/>
              </a:rPr>
              <a:t>option</a:t>
            </a:r>
            <a:r>
              <a:rPr lang="pt-PT" sz="1200" b="1"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command</a:t>
            </a:r>
            <a:r>
              <a:rPr lang="pt-PT"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3606397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 Forwards ARP packets that are received on a trusted interface without any checks</a:t>
            </a:r>
          </a:p>
          <a:p>
            <a:r>
              <a:rPr lang="en-US" sz="1200" b="0" i="0" u="none" strike="noStrike" kern="1200" baseline="0" dirty="0">
                <a:solidFill>
                  <a:schemeClr val="tx1"/>
                </a:solidFill>
                <a:latin typeface="Arial" charset="0"/>
                <a:ea typeface="+mn-ea"/>
                <a:cs typeface="+mn-cs"/>
              </a:rPr>
              <a:t>■ Intercepts all ARP packets on untrusted ports</a:t>
            </a:r>
          </a:p>
          <a:p>
            <a:r>
              <a:rPr lang="en-US" sz="1200" b="0" i="0" u="none" strike="noStrike" kern="1200" baseline="0" dirty="0">
                <a:solidFill>
                  <a:schemeClr val="tx1"/>
                </a:solidFill>
                <a:latin typeface="Arial" charset="0"/>
                <a:ea typeface="+mn-ea"/>
                <a:cs typeface="+mn-cs"/>
              </a:rPr>
              <a:t>■ Verifies that each intercepted packet has a valid IP-to-MAC address binding before forwarding packets that can update the local ARP cache</a:t>
            </a:r>
          </a:p>
          <a:p>
            <a:r>
              <a:rPr lang="en-US" sz="1200" b="0" i="0" u="none" strike="noStrike" kern="1200" baseline="0" dirty="0">
                <a:solidFill>
                  <a:schemeClr val="tx1"/>
                </a:solidFill>
                <a:latin typeface="Arial" charset="0"/>
                <a:ea typeface="+mn-ea"/>
                <a:cs typeface="+mn-cs"/>
              </a:rPr>
              <a:t>■ Drops, logs, or drops and logs ARP packets with invalid IP-to-MAC address bindings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45</a:t>
            </a:fld>
            <a:endParaRPr lang="en-US" dirty="0"/>
          </a:p>
        </p:txBody>
      </p:sp>
    </p:spTree>
    <p:extLst>
      <p:ext uri="{BB962C8B-B14F-4D97-AF65-F5344CB8AC3E}">
        <p14:creationId xmlns:p14="http://schemas.microsoft.com/office/powerpoint/2010/main" val="3025463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Note, maintenance protocols, such as CDP and DTP, are normally carried over the native VLAN. Native VLAN pruning will not affect the functionality of these protocols because they will use the native VLAN regardless of configuration.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51</a:t>
            </a:fld>
            <a:endParaRPr lang="en-US" dirty="0"/>
          </a:p>
        </p:txBody>
      </p:sp>
    </p:spTree>
    <p:extLst>
      <p:ext uri="{BB962C8B-B14F-4D97-AF65-F5344CB8AC3E}">
        <p14:creationId xmlns:p14="http://schemas.microsoft.com/office/powerpoint/2010/main" val="3867791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sz="1200" kern="1200" dirty="0">
                <a:solidFill>
                  <a:schemeClr val="tx1"/>
                </a:solidFill>
                <a:latin typeface="Arial" charset="0"/>
                <a:ea typeface="+mn-ea"/>
                <a:cs typeface="+mn-cs"/>
              </a:rPr>
              <a:t>EXAMPLE</a:t>
            </a:r>
          </a:p>
          <a:p>
            <a:r>
              <a:rPr lang="pt-PT" sz="1200" kern="1200" dirty="0">
                <a:solidFill>
                  <a:schemeClr val="tx1"/>
                </a:solidFill>
                <a:latin typeface="Arial" charset="0"/>
                <a:ea typeface="+mn-ea"/>
                <a:cs typeface="+mn-cs"/>
              </a:rPr>
              <a:t>interface GigabitEthernet1/1 </a:t>
            </a:r>
            <a:br>
              <a:rPr lang="pt-PT" sz="1200" kern="1200" dirty="0">
                <a:solidFill>
                  <a:schemeClr val="tx1"/>
                </a:solidFill>
                <a:latin typeface="Arial" charset="0"/>
                <a:ea typeface="+mn-ea"/>
                <a:cs typeface="+mn-cs"/>
              </a:rPr>
            </a:br>
            <a:r>
              <a:rPr lang="pt-PT" sz="1200" kern="1200" dirty="0" err="1">
                <a:solidFill>
                  <a:schemeClr val="tx1"/>
                </a:solidFill>
                <a:latin typeface="Arial" charset="0"/>
                <a:ea typeface="+mn-ea"/>
                <a:cs typeface="+mn-cs"/>
              </a:rPr>
              <a:t>description</a:t>
            </a:r>
            <a:r>
              <a:rPr lang="pt-PT" sz="1200" kern="1200" dirty="0">
                <a:solidFill>
                  <a:schemeClr val="tx1"/>
                </a:solidFill>
                <a:latin typeface="Arial" charset="0"/>
                <a:ea typeface="+mn-ea"/>
                <a:cs typeface="+mn-cs"/>
              </a:rPr>
              <a:t> PRI-CAPTURE-PORT </a:t>
            </a:r>
            <a:br>
              <a:rPr lang="pt-PT" sz="1200" kern="1200" dirty="0">
                <a:solidFill>
                  <a:schemeClr val="tx1"/>
                </a:solidFill>
                <a:latin typeface="Arial" charset="0"/>
                <a:ea typeface="+mn-ea"/>
                <a:cs typeface="+mn-cs"/>
              </a:rPr>
            </a:br>
            <a:r>
              <a:rPr lang="pt-PT" sz="1200" kern="1200" dirty="0" err="1">
                <a:solidFill>
                  <a:schemeClr val="tx1"/>
                </a:solidFill>
                <a:latin typeface="Arial" charset="0"/>
                <a:ea typeface="+mn-ea"/>
                <a:cs typeface="+mn-cs"/>
              </a:rPr>
              <a:t>switchport</a:t>
            </a:r>
            <a:r>
              <a:rPr lang="pt-PT" sz="1200" kern="1200" dirty="0">
                <a:solidFill>
                  <a:schemeClr val="tx1"/>
                </a:solidFill>
                <a:latin typeface="Arial" charset="0"/>
                <a:ea typeface="+mn-ea"/>
                <a:cs typeface="+mn-cs"/>
              </a:rPr>
              <a:t> </a:t>
            </a:r>
            <a:br>
              <a:rPr lang="pt-PT" sz="1200" kern="1200" dirty="0">
                <a:solidFill>
                  <a:schemeClr val="tx1"/>
                </a:solidFill>
                <a:latin typeface="Arial" charset="0"/>
                <a:ea typeface="+mn-ea"/>
                <a:cs typeface="+mn-cs"/>
              </a:rPr>
            </a:br>
            <a:r>
              <a:rPr lang="pt-PT" sz="1200" kern="1200" dirty="0" err="1">
                <a:solidFill>
                  <a:schemeClr val="tx1"/>
                </a:solidFill>
                <a:latin typeface="Arial" charset="0"/>
                <a:ea typeface="+mn-ea"/>
                <a:cs typeface="+mn-cs"/>
              </a:rPr>
              <a:t>switchport</a:t>
            </a:r>
            <a:r>
              <a:rPr lang="pt-PT" sz="1200" kern="1200" dirty="0">
                <a:solidFill>
                  <a:schemeClr val="tx1"/>
                </a:solidFill>
                <a:latin typeface="Arial" charset="0"/>
                <a:ea typeface="+mn-ea"/>
                <a:cs typeface="+mn-cs"/>
              </a:rPr>
              <a:t> </a:t>
            </a:r>
            <a:r>
              <a:rPr lang="pt-PT" sz="1200" kern="1200" dirty="0" err="1">
                <a:solidFill>
                  <a:schemeClr val="tx1"/>
                </a:solidFill>
                <a:latin typeface="Arial" charset="0"/>
                <a:ea typeface="+mn-ea"/>
                <a:cs typeface="+mn-cs"/>
              </a:rPr>
              <a:t>access</a:t>
            </a:r>
            <a:r>
              <a:rPr lang="pt-PT" sz="1200" kern="1200" dirty="0">
                <a:solidFill>
                  <a:schemeClr val="tx1"/>
                </a:solidFill>
                <a:latin typeface="Arial" charset="0"/>
                <a:ea typeface="+mn-ea"/>
                <a:cs typeface="+mn-cs"/>
              </a:rPr>
              <a:t> </a:t>
            </a:r>
            <a:r>
              <a:rPr lang="pt-PT" sz="1200" kern="1200" dirty="0" err="1">
                <a:solidFill>
                  <a:schemeClr val="tx1"/>
                </a:solidFill>
                <a:latin typeface="Arial" charset="0"/>
                <a:ea typeface="+mn-ea"/>
                <a:cs typeface="+mn-cs"/>
              </a:rPr>
              <a:t>vlan</a:t>
            </a:r>
            <a:r>
              <a:rPr lang="pt-PT" sz="1200" kern="1200" dirty="0">
                <a:solidFill>
                  <a:schemeClr val="tx1"/>
                </a:solidFill>
                <a:latin typeface="Arial" charset="0"/>
                <a:ea typeface="+mn-ea"/>
                <a:cs typeface="+mn-cs"/>
              </a:rPr>
              <a:t> 999 </a:t>
            </a:r>
            <a:br>
              <a:rPr lang="pt-PT" sz="1200" kern="1200" dirty="0">
                <a:solidFill>
                  <a:schemeClr val="tx1"/>
                </a:solidFill>
                <a:latin typeface="Arial" charset="0"/>
                <a:ea typeface="+mn-ea"/>
                <a:cs typeface="+mn-cs"/>
              </a:rPr>
            </a:br>
            <a:r>
              <a:rPr lang="pt-PT" sz="1200" kern="1200" dirty="0" err="1">
                <a:solidFill>
                  <a:schemeClr val="tx1"/>
                </a:solidFill>
                <a:latin typeface="Arial" charset="0"/>
                <a:ea typeface="+mn-ea"/>
                <a:cs typeface="+mn-cs"/>
              </a:rPr>
              <a:t>switchport</a:t>
            </a:r>
            <a:r>
              <a:rPr lang="pt-PT" sz="1200" kern="1200" dirty="0">
                <a:solidFill>
                  <a:schemeClr val="tx1"/>
                </a:solidFill>
                <a:latin typeface="Arial" charset="0"/>
                <a:ea typeface="+mn-ea"/>
                <a:cs typeface="+mn-cs"/>
              </a:rPr>
              <a:t> </a:t>
            </a:r>
            <a:r>
              <a:rPr lang="pt-PT" sz="1200" kern="1200" dirty="0" err="1">
                <a:solidFill>
                  <a:schemeClr val="tx1"/>
                </a:solidFill>
                <a:latin typeface="Arial" charset="0"/>
                <a:ea typeface="+mn-ea"/>
                <a:cs typeface="+mn-cs"/>
              </a:rPr>
              <a:t>mode</a:t>
            </a:r>
            <a:r>
              <a:rPr lang="pt-PT" sz="1200" kern="1200" dirty="0">
                <a:solidFill>
                  <a:schemeClr val="tx1"/>
                </a:solidFill>
                <a:latin typeface="Arial" charset="0"/>
                <a:ea typeface="+mn-ea"/>
                <a:cs typeface="+mn-cs"/>
              </a:rPr>
              <a:t> </a:t>
            </a:r>
            <a:r>
              <a:rPr lang="pt-PT" sz="1200" kern="1200" dirty="0" err="1">
                <a:solidFill>
                  <a:schemeClr val="tx1"/>
                </a:solidFill>
                <a:latin typeface="Arial" charset="0"/>
                <a:ea typeface="+mn-ea"/>
                <a:cs typeface="+mn-cs"/>
              </a:rPr>
              <a:t>access</a:t>
            </a:r>
            <a:r>
              <a:rPr lang="pt-PT" sz="1200" kern="1200" dirty="0">
                <a:solidFill>
                  <a:schemeClr val="tx1"/>
                </a:solidFill>
                <a:latin typeface="Arial" charset="0"/>
                <a:ea typeface="+mn-ea"/>
                <a:cs typeface="+mn-cs"/>
              </a:rPr>
              <a:t> </a:t>
            </a:r>
            <a:br>
              <a:rPr lang="pt-PT" sz="1200" kern="1200" dirty="0">
                <a:solidFill>
                  <a:schemeClr val="tx1"/>
                </a:solidFill>
                <a:latin typeface="Arial" charset="0"/>
                <a:ea typeface="+mn-ea"/>
                <a:cs typeface="+mn-cs"/>
              </a:rPr>
            </a:br>
            <a:r>
              <a:rPr lang="pt-PT" sz="1200" kern="1200" dirty="0" err="1">
                <a:solidFill>
                  <a:schemeClr val="tx1"/>
                </a:solidFill>
                <a:latin typeface="Arial" charset="0"/>
                <a:ea typeface="+mn-ea"/>
                <a:cs typeface="+mn-cs"/>
              </a:rPr>
              <a:t>switchport</a:t>
            </a:r>
            <a:r>
              <a:rPr lang="pt-PT" sz="1200" kern="1200" dirty="0">
                <a:solidFill>
                  <a:schemeClr val="tx1"/>
                </a:solidFill>
                <a:latin typeface="Arial" charset="0"/>
                <a:ea typeface="+mn-ea"/>
                <a:cs typeface="+mn-cs"/>
              </a:rPr>
              <a:t> capture </a:t>
            </a:r>
            <a:br>
              <a:rPr lang="pt-PT" sz="1200" kern="1200" dirty="0">
                <a:solidFill>
                  <a:schemeClr val="tx1"/>
                </a:solidFill>
                <a:latin typeface="Arial" charset="0"/>
                <a:ea typeface="+mn-ea"/>
                <a:cs typeface="+mn-cs"/>
              </a:rPr>
            </a:br>
            <a:r>
              <a:rPr lang="pt-PT" sz="1200" kern="1200" dirty="0" err="1">
                <a:solidFill>
                  <a:schemeClr val="tx1"/>
                </a:solidFill>
                <a:latin typeface="Arial" charset="0"/>
                <a:ea typeface="+mn-ea"/>
                <a:cs typeface="+mn-cs"/>
              </a:rPr>
              <a:t>switchport</a:t>
            </a:r>
            <a:r>
              <a:rPr lang="pt-PT" sz="1200" kern="1200" dirty="0">
                <a:solidFill>
                  <a:schemeClr val="tx1"/>
                </a:solidFill>
                <a:latin typeface="Arial" charset="0"/>
                <a:ea typeface="+mn-ea"/>
                <a:cs typeface="+mn-cs"/>
              </a:rPr>
              <a:t> capture </a:t>
            </a:r>
            <a:r>
              <a:rPr lang="pt-PT" sz="1200" kern="1200" dirty="0" err="1">
                <a:solidFill>
                  <a:schemeClr val="tx1"/>
                </a:solidFill>
                <a:latin typeface="Arial" charset="0"/>
                <a:ea typeface="+mn-ea"/>
                <a:cs typeface="+mn-cs"/>
              </a:rPr>
              <a:t>allowed</a:t>
            </a:r>
            <a:r>
              <a:rPr lang="pt-PT" sz="1200" kern="1200" dirty="0">
                <a:solidFill>
                  <a:schemeClr val="tx1"/>
                </a:solidFill>
                <a:latin typeface="Arial" charset="0"/>
                <a:ea typeface="+mn-ea"/>
                <a:cs typeface="+mn-cs"/>
              </a:rPr>
              <a:t> </a:t>
            </a:r>
            <a:r>
              <a:rPr lang="pt-PT" sz="1200" kern="1200" dirty="0" err="1">
                <a:solidFill>
                  <a:schemeClr val="tx1"/>
                </a:solidFill>
                <a:latin typeface="Arial" charset="0"/>
                <a:ea typeface="+mn-ea"/>
                <a:cs typeface="+mn-cs"/>
              </a:rPr>
              <a:t>vlan</a:t>
            </a:r>
            <a:r>
              <a:rPr lang="pt-PT" sz="1200" kern="1200" dirty="0">
                <a:solidFill>
                  <a:schemeClr val="tx1"/>
                </a:solidFill>
                <a:latin typeface="Arial" charset="0"/>
                <a:ea typeface="+mn-ea"/>
                <a:cs typeface="+mn-cs"/>
              </a:rPr>
              <a:t> 110 </a:t>
            </a:r>
            <a:br>
              <a:rPr lang="pt-PT" sz="1200" kern="1200" dirty="0">
                <a:solidFill>
                  <a:schemeClr val="tx1"/>
                </a:solidFill>
                <a:latin typeface="Arial" charset="0"/>
                <a:ea typeface="+mn-ea"/>
                <a:cs typeface="+mn-cs"/>
              </a:rPr>
            </a:br>
            <a:r>
              <a:rPr lang="pt-PT" sz="1200" kern="1200" dirty="0">
                <a:solidFill>
                  <a:schemeClr val="tx1"/>
                </a:solidFill>
                <a:latin typeface="Arial" charset="0"/>
                <a:ea typeface="+mn-ea"/>
                <a:cs typeface="+mn-cs"/>
              </a:rPr>
              <a:t>no </a:t>
            </a:r>
            <a:r>
              <a:rPr lang="pt-PT" sz="1200" kern="1200" dirty="0" err="1">
                <a:solidFill>
                  <a:schemeClr val="tx1"/>
                </a:solidFill>
                <a:latin typeface="Arial" charset="0"/>
                <a:ea typeface="+mn-ea"/>
                <a:cs typeface="+mn-cs"/>
              </a:rPr>
              <a:t>ip</a:t>
            </a:r>
            <a:r>
              <a:rPr lang="pt-PT" sz="1200" kern="1200" dirty="0">
                <a:solidFill>
                  <a:schemeClr val="tx1"/>
                </a:solidFill>
                <a:latin typeface="Arial" charset="0"/>
                <a:ea typeface="+mn-ea"/>
                <a:cs typeface="+mn-cs"/>
              </a:rPr>
              <a:t> </a:t>
            </a:r>
            <a:r>
              <a:rPr lang="pt-PT" sz="1200" kern="1200" dirty="0" err="1">
                <a:solidFill>
                  <a:schemeClr val="tx1"/>
                </a:solidFill>
                <a:latin typeface="Arial" charset="0"/>
                <a:ea typeface="+mn-ea"/>
                <a:cs typeface="+mn-cs"/>
              </a:rPr>
              <a:t>address</a:t>
            </a:r>
            <a:r>
              <a:rPr lang="pt-PT" sz="1200" kern="1200" dirty="0">
                <a:solidFill>
                  <a:schemeClr val="tx1"/>
                </a:solidFill>
                <a:latin typeface="Arial" charset="0"/>
                <a:ea typeface="+mn-ea"/>
                <a:cs typeface="+mn-cs"/>
              </a:rPr>
              <a:t> </a:t>
            </a:r>
            <a:br>
              <a:rPr lang="pt-PT" sz="1200" kern="1200" dirty="0">
                <a:solidFill>
                  <a:schemeClr val="tx1"/>
                </a:solidFill>
                <a:latin typeface="Arial" charset="0"/>
                <a:ea typeface="+mn-ea"/>
                <a:cs typeface="+mn-cs"/>
              </a:rPr>
            </a:br>
            <a:r>
              <a:rPr lang="pt-PT" sz="1200" kern="1200" dirty="0" err="1">
                <a:solidFill>
                  <a:schemeClr val="tx1"/>
                </a:solidFill>
                <a:latin typeface="Arial" charset="0"/>
                <a:ea typeface="+mn-ea"/>
                <a:cs typeface="+mn-cs"/>
              </a:rPr>
              <a:t>spanning-tree</a:t>
            </a:r>
            <a:r>
              <a:rPr lang="pt-PT" sz="1200" kern="1200" dirty="0">
                <a:solidFill>
                  <a:schemeClr val="tx1"/>
                </a:solidFill>
                <a:latin typeface="Arial" charset="0"/>
                <a:ea typeface="+mn-ea"/>
                <a:cs typeface="+mn-cs"/>
              </a:rPr>
              <a:t> </a:t>
            </a:r>
            <a:r>
              <a:rPr lang="pt-PT" sz="1200" kern="1200" dirty="0" err="1">
                <a:solidFill>
                  <a:schemeClr val="tx1"/>
                </a:solidFill>
                <a:latin typeface="Arial" charset="0"/>
                <a:ea typeface="+mn-ea"/>
                <a:cs typeface="+mn-cs"/>
              </a:rPr>
              <a:t>portfast</a:t>
            </a:r>
            <a:r>
              <a:rPr lang="pt-PT" sz="1200" kern="1200" dirty="0">
                <a:solidFill>
                  <a:schemeClr val="tx1"/>
                </a:solidFill>
                <a:latin typeface="Arial" charset="0"/>
                <a:ea typeface="+mn-ea"/>
                <a:cs typeface="+mn-cs"/>
              </a:rPr>
              <a:t> </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54</a:t>
            </a:fld>
            <a:endParaRPr lang="en-US" dirty="0"/>
          </a:p>
        </p:txBody>
      </p:sp>
    </p:spTree>
    <p:extLst>
      <p:ext uri="{BB962C8B-B14F-4D97-AF65-F5344CB8AC3E}">
        <p14:creationId xmlns:p14="http://schemas.microsoft.com/office/powerpoint/2010/main" val="2056607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 PVLAN domain has one primary VLAN. Each port in a private VLAN domain is a member of the primary VLAN; the primary VLAN is the entire private VLAN domain.</a:t>
            </a:r>
          </a:p>
          <a:p>
            <a:r>
              <a:rPr lang="en-US" sz="1200" b="0" i="0" u="none" strike="noStrike" kern="1200" baseline="0" dirty="0">
                <a:solidFill>
                  <a:schemeClr val="tx1"/>
                </a:solidFill>
                <a:latin typeface="Arial" charset="0"/>
                <a:ea typeface="+mn-ea"/>
                <a:cs typeface="+mn-cs"/>
              </a:rPr>
              <a:t>Secondary VLANs are subdomains that provide isolation between ports within the same private VLAN domain. There are two types of secondary VLANs: isolated VLANs and community VLANs. Isolated VLANs contain isolated ports, which cannot communicate between each other in the isolated VLAN. Community VLANs contain community ports that can communicate between each other in the community VLAN.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62</a:t>
            </a:fld>
            <a:endParaRPr lang="en-US" dirty="0"/>
          </a:p>
        </p:txBody>
      </p:sp>
    </p:spTree>
    <p:extLst>
      <p:ext uri="{BB962C8B-B14F-4D97-AF65-F5344CB8AC3E}">
        <p14:creationId xmlns:p14="http://schemas.microsoft.com/office/powerpoint/2010/main" val="572312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68</a:t>
            </a:fld>
            <a:endParaRPr lang="en-US" dirty="0"/>
          </a:p>
        </p:txBody>
      </p:sp>
    </p:spTree>
    <p:extLst>
      <p:ext uri="{BB962C8B-B14F-4D97-AF65-F5344CB8AC3E}">
        <p14:creationId xmlns:p14="http://schemas.microsoft.com/office/powerpoint/2010/main" val="2319477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4/23/2020</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6" name="Picture 5"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emf"/><Relationship Id="rId1" Type="http://schemas.openxmlformats.org/officeDocument/2006/relationships/slideLayout" Target="../slideLayouts/slideLayout2.xml"/><Relationship Id="rId4" Type="http://schemas.openxmlformats.org/officeDocument/2006/relationships/image" Target="../media/image23.emf"/></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508440"/>
            <a:ext cx="6498158" cy="1037999"/>
          </a:xfrm>
        </p:spPr>
        <p:txBody>
          <a:bodyPr/>
          <a:lstStyle/>
          <a:p>
            <a:r>
              <a:rPr lang="pt-PT" sz="4800" dirty="0"/>
              <a:t>Campus Network Security</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Switch Security Issues</a:t>
            </a:r>
            <a:endParaRPr lang="pt-PT" dirty="0"/>
          </a:p>
        </p:txBody>
      </p:sp>
      <p:sp>
        <p:nvSpPr>
          <p:cNvPr id="3" name="Content Placeholder 2"/>
          <p:cNvSpPr>
            <a:spLocks noGrp="1"/>
          </p:cNvSpPr>
          <p:nvPr>
            <p:ph idx="1"/>
          </p:nvPr>
        </p:nvSpPr>
        <p:spPr>
          <a:xfrm>
            <a:off x="279401" y="1556238"/>
            <a:ext cx="3733041" cy="4758501"/>
          </a:xfrm>
        </p:spPr>
        <p:txBody>
          <a:bodyPr>
            <a:normAutofit fontScale="85000" lnSpcReduction="20000"/>
          </a:bodyPr>
          <a:lstStyle/>
          <a:p>
            <a:r>
              <a:rPr lang="en-US" dirty="0"/>
              <a:t>Most of the industry attention focuses on security attacks from outside the walls of an organization and at the upper OSI layers.</a:t>
            </a:r>
          </a:p>
          <a:p>
            <a:r>
              <a:rPr lang="en-US" dirty="0"/>
              <a:t>The default state of networking equipment highlights this focus on external protection </a:t>
            </a:r>
            <a:r>
              <a:rPr lang="pt-PT" dirty="0" err="1"/>
              <a:t>and</a:t>
            </a:r>
            <a:r>
              <a:rPr lang="pt-PT" dirty="0"/>
              <a:t> </a:t>
            </a:r>
            <a:r>
              <a:rPr lang="pt-PT" dirty="0" err="1"/>
              <a:t>internal</a:t>
            </a:r>
            <a:r>
              <a:rPr lang="pt-PT" dirty="0"/>
              <a:t> open </a:t>
            </a:r>
            <a:r>
              <a:rPr lang="pt-PT" dirty="0" err="1"/>
              <a:t>communication</a:t>
            </a:r>
            <a:r>
              <a:rPr lang="pt-PT" dirty="0"/>
              <a:t>.</a:t>
            </a:r>
          </a:p>
          <a:p>
            <a:r>
              <a:rPr lang="en-US" dirty="0"/>
              <a:t>Many security features are available for switches and routers, but they must be enabled </a:t>
            </a:r>
            <a:r>
              <a:rPr lang="pt-PT" dirty="0"/>
              <a:t>to </a:t>
            </a:r>
            <a:r>
              <a:rPr lang="pt-PT" dirty="0" err="1"/>
              <a:t>be</a:t>
            </a:r>
            <a:r>
              <a:rPr lang="pt-PT" dirty="0"/>
              <a:t> </a:t>
            </a:r>
            <a:r>
              <a:rPr lang="pt-PT" dirty="0" err="1"/>
              <a:t>effective</a:t>
            </a:r>
            <a:endParaRPr lang="pt-PT" dirty="0"/>
          </a:p>
        </p:txBody>
      </p:sp>
      <p:pic>
        <p:nvPicPr>
          <p:cNvPr id="4" name="Picture 3"/>
          <p:cNvPicPr>
            <a:picLocks noChangeAspect="1"/>
          </p:cNvPicPr>
          <p:nvPr/>
        </p:nvPicPr>
        <p:blipFill>
          <a:blip r:embed="rId2"/>
          <a:stretch>
            <a:fillRect/>
          </a:stretch>
        </p:blipFill>
        <p:spPr>
          <a:xfrm>
            <a:off x="3908002" y="1621169"/>
            <a:ext cx="4777519" cy="4255739"/>
          </a:xfrm>
          <a:prstGeom prst="rect">
            <a:avLst/>
          </a:prstGeom>
        </p:spPr>
      </p:pic>
    </p:spTree>
    <p:extLst>
      <p:ext uri="{BB962C8B-B14F-4D97-AF65-F5344CB8AC3E}">
        <p14:creationId xmlns:p14="http://schemas.microsoft.com/office/powerpoint/2010/main" val="307670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Switch Security Issues</a:t>
            </a:r>
            <a:endParaRPr lang="pt-PT"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Reasons exist for strong protection of the </a:t>
            </a:r>
            <a:r>
              <a:rPr lang="pt-PT" dirty="0" err="1"/>
              <a:t>enterprise</a:t>
            </a:r>
            <a:r>
              <a:rPr lang="pt-PT" dirty="0"/>
              <a:t> campus </a:t>
            </a:r>
            <a:r>
              <a:rPr lang="pt-PT" dirty="0" err="1"/>
              <a:t>infrastructure</a:t>
            </a:r>
            <a:endParaRPr lang="pt-PT" dirty="0"/>
          </a:p>
          <a:p>
            <a:r>
              <a:rPr lang="en-US" dirty="0"/>
              <a:t>Relying on the security that has been established at the enterprise edge fails as soon as security there is compromised. Having several layers of security increases the protection of the enterprise campus, where the most strategic assets usually reside.</a:t>
            </a:r>
          </a:p>
          <a:p>
            <a:r>
              <a:rPr lang="en-US" dirty="0"/>
              <a:t>If the enterprise allows visitors into its buildings, an attacker can potentially gain physical access to devices in the enterprise campus. Relying on physical security is </a:t>
            </a:r>
            <a:r>
              <a:rPr lang="pt-PT" dirty="0" err="1"/>
              <a:t>not</a:t>
            </a:r>
            <a:r>
              <a:rPr lang="pt-PT" dirty="0"/>
              <a:t> </a:t>
            </a:r>
            <a:r>
              <a:rPr lang="pt-PT" dirty="0" err="1"/>
              <a:t>enough</a:t>
            </a:r>
            <a:r>
              <a:rPr lang="pt-PT" dirty="0"/>
              <a:t>.</a:t>
            </a:r>
          </a:p>
          <a:p>
            <a:r>
              <a:rPr lang="en-US" dirty="0"/>
              <a:t>Very often, external access does not stop at the enterprise edge. Applications require at least an indirect access to the enterprise campus resources, which means that strong campus network security is also necessary.</a:t>
            </a:r>
          </a:p>
          <a:p>
            <a:r>
              <a:rPr lang="en-US" dirty="0"/>
              <a:t>Public and hybrid cloud architectures pose new risks. Even if the cloud is secure, attacks from the inside can ultimately compromise the cloud.</a:t>
            </a:r>
            <a:endParaRPr lang="pt-PT" dirty="0"/>
          </a:p>
        </p:txBody>
      </p:sp>
    </p:spTree>
    <p:extLst>
      <p:ext uri="{BB962C8B-B14F-4D97-AF65-F5344CB8AC3E}">
        <p14:creationId xmlns:p14="http://schemas.microsoft.com/office/powerpoint/2010/main" val="579990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03762"/>
            <a:ext cx="8042276" cy="1336956"/>
          </a:xfrm>
        </p:spPr>
        <p:txBody>
          <a:bodyPr>
            <a:normAutofit/>
          </a:bodyPr>
          <a:lstStyle/>
          <a:p>
            <a:r>
              <a:rPr lang="en-US" dirty="0"/>
              <a:t>Cisco Switch Security Configuration Best Practices</a:t>
            </a:r>
            <a:endParaRPr lang="pt-PT" dirty="0"/>
          </a:p>
        </p:txBody>
      </p:sp>
      <p:sp>
        <p:nvSpPr>
          <p:cNvPr id="7" name="Content Placeholder 6"/>
          <p:cNvSpPr>
            <a:spLocks noGrp="1"/>
          </p:cNvSpPr>
          <p:nvPr>
            <p:ph idx="1"/>
          </p:nvPr>
        </p:nvSpPr>
        <p:spPr>
          <a:xfrm>
            <a:off x="549275" y="2004238"/>
            <a:ext cx="8042276" cy="4343400"/>
          </a:xfrm>
        </p:spPr>
        <p:txBody>
          <a:bodyPr>
            <a:normAutofit fontScale="77500" lnSpcReduction="20000"/>
          </a:bodyPr>
          <a:lstStyle/>
          <a:p>
            <a:r>
              <a:rPr lang="pt-PT" b="1" dirty="0"/>
              <a:t>Secure passwords</a:t>
            </a:r>
          </a:p>
          <a:p>
            <a:pPr lvl="1"/>
            <a:r>
              <a:rPr lang="en-US" dirty="0"/>
              <a:t>The </a:t>
            </a:r>
            <a:r>
              <a:rPr lang="en-US" sz="1800" b="1" dirty="0">
                <a:latin typeface="Consolas" panose="020B0609020204030204" pitchFamily="49" charset="0"/>
              </a:rPr>
              <a:t>enable password </a:t>
            </a:r>
            <a:r>
              <a:rPr lang="en-US" dirty="0"/>
              <a:t>command employs weak encryption.</a:t>
            </a:r>
          </a:p>
          <a:p>
            <a:pPr lvl="1"/>
            <a:r>
              <a:rPr lang="en-US" dirty="0"/>
              <a:t>Use </a:t>
            </a:r>
            <a:r>
              <a:rPr lang="en-US" sz="1800" b="1" dirty="0">
                <a:latin typeface="Consolas" panose="020B0609020204030204" pitchFamily="49" charset="0"/>
              </a:rPr>
              <a:t>enable secret </a:t>
            </a:r>
            <a:r>
              <a:rPr lang="en-US" dirty="0"/>
              <a:t>whenever possible.</a:t>
            </a:r>
          </a:p>
          <a:p>
            <a:pPr lvl="1"/>
            <a:r>
              <a:rPr lang="en-US" dirty="0"/>
              <a:t>Use the </a:t>
            </a:r>
            <a:r>
              <a:rPr lang="en-US" sz="1800" b="1" dirty="0">
                <a:latin typeface="Consolas" panose="020B0609020204030204" pitchFamily="49" charset="0"/>
              </a:rPr>
              <a:t>service password-encryption </a:t>
            </a:r>
            <a:r>
              <a:rPr lang="en-US" dirty="0"/>
              <a:t>global configuration command to encrypt all passwords that cannot be encrypted using strong authentication. </a:t>
            </a:r>
          </a:p>
          <a:p>
            <a:pPr lvl="1"/>
            <a:r>
              <a:rPr lang="en-US" dirty="0"/>
              <a:t>Having external AAA</a:t>
            </a:r>
            <a:r>
              <a:rPr lang="pt-PT" dirty="0"/>
              <a:t>.</a:t>
            </a:r>
          </a:p>
          <a:p>
            <a:r>
              <a:rPr lang="pt-PT" b="1" dirty="0" err="1"/>
              <a:t>Leverage</a:t>
            </a:r>
            <a:r>
              <a:rPr lang="pt-PT" b="1" dirty="0"/>
              <a:t> </a:t>
            </a:r>
            <a:r>
              <a:rPr lang="pt-PT" b="1" dirty="0" err="1"/>
              <a:t>system</a:t>
            </a:r>
            <a:r>
              <a:rPr lang="pt-PT" b="1" dirty="0"/>
              <a:t> </a:t>
            </a:r>
            <a:r>
              <a:rPr lang="pt-PT" b="1" dirty="0" err="1"/>
              <a:t>banners</a:t>
            </a:r>
            <a:endParaRPr lang="pt-PT" b="1" dirty="0"/>
          </a:p>
          <a:p>
            <a:pPr lvl="1"/>
            <a:r>
              <a:rPr lang="en-US" dirty="0"/>
              <a:t>The goal is to warn unauthorized users that their activities could be grounds </a:t>
            </a:r>
            <a:r>
              <a:rPr lang="pt-PT" dirty="0"/>
              <a:t>for </a:t>
            </a:r>
            <a:r>
              <a:rPr lang="pt-PT" dirty="0" err="1"/>
              <a:t>persecution</a:t>
            </a:r>
            <a:r>
              <a:rPr lang="pt-PT" dirty="0"/>
              <a:t>.</a:t>
            </a:r>
          </a:p>
          <a:p>
            <a:pPr lvl="1"/>
            <a:r>
              <a:rPr lang="en-US" dirty="0"/>
              <a:t>Use the </a:t>
            </a:r>
            <a:r>
              <a:rPr lang="en-US" sz="1800" b="1" dirty="0">
                <a:latin typeface="Consolas" panose="020B0609020204030204" pitchFamily="49" charset="0"/>
              </a:rPr>
              <a:t>banner login </a:t>
            </a:r>
            <a:r>
              <a:rPr lang="en-US" dirty="0"/>
              <a:t>command.</a:t>
            </a:r>
          </a:p>
          <a:p>
            <a:r>
              <a:rPr lang="pt-PT" b="1" dirty="0"/>
              <a:t>Secure console </a:t>
            </a:r>
            <a:r>
              <a:rPr lang="pt-PT" b="1" dirty="0" err="1"/>
              <a:t>access</a:t>
            </a:r>
            <a:endParaRPr lang="pt-PT" b="1" dirty="0"/>
          </a:p>
          <a:p>
            <a:pPr lvl="1"/>
            <a:r>
              <a:rPr lang="en-US" dirty="0"/>
              <a:t>Even though switches usually reside in locked cabinets and access-controlled data centers, it is a best practice to configure authentication on any console. </a:t>
            </a:r>
            <a:endParaRPr lang="pt-PT" dirty="0"/>
          </a:p>
        </p:txBody>
      </p:sp>
    </p:spTree>
    <p:extLst>
      <p:ext uri="{BB962C8B-B14F-4D97-AF65-F5344CB8AC3E}">
        <p14:creationId xmlns:p14="http://schemas.microsoft.com/office/powerpoint/2010/main" val="1303996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24101"/>
            <a:ext cx="8042276" cy="1336956"/>
          </a:xfrm>
        </p:spPr>
        <p:txBody>
          <a:bodyPr>
            <a:normAutofit/>
          </a:bodyPr>
          <a:lstStyle/>
          <a:p>
            <a:r>
              <a:rPr lang="en-US" sz="3200" dirty="0"/>
              <a:t>Cisco Switch Security Configuration Best Practices</a:t>
            </a:r>
            <a:endParaRPr lang="pt-PT" sz="3200" dirty="0"/>
          </a:p>
        </p:txBody>
      </p:sp>
      <p:sp>
        <p:nvSpPr>
          <p:cNvPr id="7" name="Content Placeholder 6"/>
          <p:cNvSpPr>
            <a:spLocks noGrp="1"/>
          </p:cNvSpPr>
          <p:nvPr>
            <p:ph idx="1"/>
          </p:nvPr>
        </p:nvSpPr>
        <p:spPr>
          <a:xfrm>
            <a:off x="549275" y="1787435"/>
            <a:ext cx="8042276" cy="4343400"/>
          </a:xfrm>
        </p:spPr>
        <p:txBody>
          <a:bodyPr>
            <a:normAutofit fontScale="62500" lnSpcReduction="20000"/>
          </a:bodyPr>
          <a:lstStyle/>
          <a:p>
            <a:r>
              <a:rPr lang="en-US" b="1" dirty="0"/>
              <a:t>Secure </a:t>
            </a:r>
            <a:r>
              <a:rPr lang="en-US" b="1" dirty="0" err="1"/>
              <a:t>vty</a:t>
            </a:r>
            <a:r>
              <a:rPr lang="en-US" b="1" dirty="0"/>
              <a:t> access </a:t>
            </a:r>
          </a:p>
          <a:p>
            <a:pPr lvl="1"/>
            <a:r>
              <a:rPr lang="en-US" dirty="0"/>
              <a:t>Always secure all </a:t>
            </a:r>
            <a:r>
              <a:rPr lang="en-US" dirty="0" err="1"/>
              <a:t>vty</a:t>
            </a:r>
            <a:r>
              <a:rPr lang="en-US" dirty="0"/>
              <a:t> lines on a device.</a:t>
            </a:r>
          </a:p>
          <a:p>
            <a:pPr lvl="1"/>
            <a:r>
              <a:rPr lang="en-US" dirty="0"/>
              <a:t>Configure access lists to limit access from source IP addresses of potential administrative users who try to access the device </a:t>
            </a:r>
            <a:r>
              <a:rPr lang="pt-PT" dirty="0" err="1"/>
              <a:t>remotely</a:t>
            </a:r>
            <a:r>
              <a:rPr lang="pt-PT" dirty="0"/>
              <a:t>.</a:t>
            </a:r>
          </a:p>
          <a:p>
            <a:pPr lvl="1"/>
            <a:r>
              <a:rPr lang="pt-PT" sz="1800" b="1" dirty="0" err="1">
                <a:latin typeface="Consolas" panose="020B0609020204030204" pitchFamily="49" charset="0"/>
              </a:rPr>
              <a:t>access-list</a:t>
            </a:r>
            <a:r>
              <a:rPr lang="pt-PT" sz="1800" b="1" dirty="0">
                <a:latin typeface="Consolas" panose="020B0609020204030204" pitchFamily="49" charset="0"/>
              </a:rPr>
              <a:t> 1 </a:t>
            </a:r>
            <a:r>
              <a:rPr lang="pt-PT" sz="1800" b="1" dirty="0" err="1">
                <a:latin typeface="Consolas" panose="020B0609020204030204" pitchFamily="49" charset="0"/>
              </a:rPr>
              <a:t>permit</a:t>
            </a:r>
            <a:r>
              <a:rPr lang="pt-PT" sz="1800" b="1" dirty="0">
                <a:latin typeface="Consolas" panose="020B0609020204030204" pitchFamily="49" charset="0"/>
              </a:rPr>
              <a:t> 10.0.0.234</a:t>
            </a:r>
          </a:p>
          <a:p>
            <a:pPr lvl="1"/>
            <a:r>
              <a:rPr lang="pt-PT" sz="1800" b="1" dirty="0" err="1">
                <a:latin typeface="Consolas" panose="020B0609020204030204" pitchFamily="49" charset="0"/>
              </a:rPr>
              <a:t>access-list</a:t>
            </a:r>
            <a:r>
              <a:rPr lang="pt-PT" sz="1800" b="1" dirty="0">
                <a:latin typeface="Consolas" panose="020B0609020204030204" pitchFamily="49" charset="0"/>
              </a:rPr>
              <a:t> 1 </a:t>
            </a:r>
            <a:r>
              <a:rPr lang="pt-PT" sz="1800" b="1" dirty="0" err="1">
                <a:latin typeface="Consolas" panose="020B0609020204030204" pitchFamily="49" charset="0"/>
              </a:rPr>
              <a:t>permit</a:t>
            </a:r>
            <a:r>
              <a:rPr lang="pt-PT" sz="1800" b="1" dirty="0">
                <a:latin typeface="Consolas" panose="020B0609020204030204" pitchFamily="49" charset="0"/>
              </a:rPr>
              <a:t> 10.0.0.235</a:t>
            </a:r>
          </a:p>
          <a:p>
            <a:pPr lvl="1"/>
            <a:r>
              <a:rPr lang="pt-PT" sz="1800" b="1" dirty="0" err="1">
                <a:latin typeface="Consolas" panose="020B0609020204030204" pitchFamily="49" charset="0"/>
              </a:rPr>
              <a:t>line</a:t>
            </a:r>
            <a:r>
              <a:rPr lang="pt-PT" sz="1800" b="1" dirty="0">
                <a:latin typeface="Consolas" panose="020B0609020204030204" pitchFamily="49" charset="0"/>
              </a:rPr>
              <a:t> </a:t>
            </a:r>
            <a:r>
              <a:rPr lang="pt-PT" sz="1800" b="1" dirty="0" err="1">
                <a:latin typeface="Consolas" panose="020B0609020204030204" pitchFamily="49" charset="0"/>
              </a:rPr>
              <a:t>vty</a:t>
            </a:r>
            <a:r>
              <a:rPr lang="pt-PT" sz="1800" b="1" dirty="0">
                <a:latin typeface="Consolas" panose="020B0609020204030204" pitchFamily="49" charset="0"/>
              </a:rPr>
              <a:t> 0 15</a:t>
            </a:r>
          </a:p>
          <a:p>
            <a:pPr lvl="1"/>
            <a:r>
              <a:rPr lang="pt-PT" sz="1800" b="1" dirty="0" err="1">
                <a:latin typeface="Consolas" panose="020B0609020204030204" pitchFamily="49" charset="0"/>
              </a:rPr>
              <a:t>access-class</a:t>
            </a:r>
            <a:r>
              <a:rPr lang="pt-PT" sz="1800" b="1" dirty="0">
                <a:latin typeface="Consolas" panose="020B0609020204030204" pitchFamily="49" charset="0"/>
              </a:rPr>
              <a:t> 1 in</a:t>
            </a:r>
          </a:p>
          <a:p>
            <a:r>
              <a:rPr lang="pt-PT" b="1" dirty="0"/>
              <a:t>Secure </a:t>
            </a:r>
            <a:r>
              <a:rPr lang="pt-PT" b="1" dirty="0" err="1"/>
              <a:t>the</a:t>
            </a:r>
            <a:r>
              <a:rPr lang="pt-PT" b="1" dirty="0"/>
              <a:t> </a:t>
            </a:r>
            <a:r>
              <a:rPr lang="pt-PT" b="1" dirty="0" err="1"/>
              <a:t>embedded</a:t>
            </a:r>
            <a:r>
              <a:rPr lang="pt-PT" b="1" dirty="0"/>
              <a:t> web interface</a:t>
            </a:r>
          </a:p>
          <a:p>
            <a:pPr lvl="1"/>
            <a:r>
              <a:rPr lang="en-US" dirty="0"/>
              <a:t>If you are not using web interface to manage a switch, disable its web interface using </a:t>
            </a:r>
            <a:r>
              <a:rPr lang="en-US" sz="1900" b="1" dirty="0">
                <a:latin typeface="Consolas" panose="020B0609020204030204" pitchFamily="49" charset="0"/>
              </a:rPr>
              <a:t>no </a:t>
            </a:r>
            <a:r>
              <a:rPr lang="en-US" sz="1900" b="1" dirty="0" err="1">
                <a:latin typeface="Consolas" panose="020B0609020204030204" pitchFamily="49" charset="0"/>
              </a:rPr>
              <a:t>ip</a:t>
            </a:r>
            <a:r>
              <a:rPr lang="en-US" sz="1900" b="1" dirty="0">
                <a:latin typeface="Consolas" panose="020B0609020204030204" pitchFamily="49" charset="0"/>
              </a:rPr>
              <a:t> http server </a:t>
            </a:r>
            <a:r>
              <a:rPr lang="en-US" dirty="0"/>
              <a:t>command.</a:t>
            </a:r>
          </a:p>
          <a:p>
            <a:pPr lvl="1"/>
            <a:r>
              <a:rPr lang="en-US" dirty="0"/>
              <a:t>If you do decide to use the switch’s web interface, use HTTPS. To enable HTTPS, use the </a:t>
            </a:r>
            <a:r>
              <a:rPr lang="en-US" sz="1900" b="1" dirty="0" err="1">
                <a:latin typeface="Consolas" panose="020B0609020204030204" pitchFamily="49" charset="0"/>
              </a:rPr>
              <a:t>ip</a:t>
            </a:r>
            <a:r>
              <a:rPr lang="en-US" sz="1900" b="1" dirty="0">
                <a:latin typeface="Consolas" panose="020B0609020204030204" pitchFamily="49" charset="0"/>
              </a:rPr>
              <a:t> http secure server </a:t>
            </a:r>
            <a:r>
              <a:rPr lang="en-US" dirty="0"/>
              <a:t>global </a:t>
            </a:r>
            <a:r>
              <a:rPr lang="pt-PT" dirty="0" err="1"/>
              <a:t>configuration</a:t>
            </a:r>
            <a:r>
              <a:rPr lang="pt-PT" dirty="0"/>
              <a:t> </a:t>
            </a:r>
            <a:r>
              <a:rPr lang="pt-PT" dirty="0" err="1"/>
              <a:t>command</a:t>
            </a:r>
            <a:r>
              <a:rPr lang="pt-PT" dirty="0"/>
              <a:t>.</a:t>
            </a:r>
          </a:p>
          <a:p>
            <a:pPr lvl="1"/>
            <a:r>
              <a:rPr lang="en-US" dirty="0"/>
              <a:t>If you do decide to use the switch’s web interface, use access lists to limit source addresses that can access the HTTPS interface.</a:t>
            </a:r>
          </a:p>
          <a:p>
            <a:pPr lvl="1"/>
            <a:r>
              <a:rPr lang="pt-PT" sz="1800" b="1" dirty="0" err="1">
                <a:latin typeface="Consolas" panose="020B0609020204030204" pitchFamily="49" charset="0"/>
              </a:rPr>
              <a:t>access-list</a:t>
            </a:r>
            <a:r>
              <a:rPr lang="pt-PT" sz="1800" b="1" dirty="0">
                <a:latin typeface="Consolas" panose="020B0609020204030204" pitchFamily="49" charset="0"/>
              </a:rPr>
              <a:t> 1 </a:t>
            </a:r>
            <a:r>
              <a:rPr lang="pt-PT" sz="1800" b="1" dirty="0" err="1">
                <a:latin typeface="Consolas" panose="020B0609020204030204" pitchFamily="49" charset="0"/>
              </a:rPr>
              <a:t>permit</a:t>
            </a:r>
            <a:r>
              <a:rPr lang="pt-PT" sz="1800" b="1" dirty="0">
                <a:latin typeface="Consolas" panose="020B0609020204030204" pitchFamily="49" charset="0"/>
              </a:rPr>
              <a:t> 10.100.50.0 0.0.0.255</a:t>
            </a:r>
          </a:p>
          <a:p>
            <a:pPr lvl="1"/>
            <a:r>
              <a:rPr lang="pt-PT" sz="1800" b="1" dirty="0" err="1">
                <a:latin typeface="Consolas" panose="020B0609020204030204" pitchFamily="49" charset="0"/>
              </a:rPr>
              <a:t>ip</a:t>
            </a:r>
            <a:r>
              <a:rPr lang="pt-PT" sz="1800" b="1" dirty="0">
                <a:latin typeface="Consolas" panose="020B0609020204030204" pitchFamily="49" charset="0"/>
              </a:rPr>
              <a:t> </a:t>
            </a:r>
            <a:r>
              <a:rPr lang="pt-PT" sz="1800" b="1" dirty="0" err="1">
                <a:latin typeface="Consolas" panose="020B0609020204030204" pitchFamily="49" charset="0"/>
              </a:rPr>
              <a:t>http</a:t>
            </a:r>
            <a:r>
              <a:rPr lang="pt-PT" sz="1800" b="1" dirty="0">
                <a:latin typeface="Consolas" panose="020B0609020204030204" pitchFamily="49" charset="0"/>
              </a:rPr>
              <a:t> secure server</a:t>
            </a:r>
          </a:p>
          <a:p>
            <a:pPr lvl="1"/>
            <a:r>
              <a:rPr lang="pt-PT" sz="1800" b="1" dirty="0" err="1">
                <a:latin typeface="Consolas" panose="020B0609020204030204" pitchFamily="49" charset="0"/>
              </a:rPr>
              <a:t>ip</a:t>
            </a:r>
            <a:r>
              <a:rPr lang="pt-PT" sz="1800" b="1" dirty="0">
                <a:latin typeface="Consolas" panose="020B0609020204030204" pitchFamily="49" charset="0"/>
              </a:rPr>
              <a:t> </a:t>
            </a:r>
            <a:r>
              <a:rPr lang="pt-PT" sz="1800" b="1" dirty="0" err="1">
                <a:latin typeface="Consolas" panose="020B0609020204030204" pitchFamily="49" charset="0"/>
              </a:rPr>
              <a:t>http</a:t>
            </a:r>
            <a:r>
              <a:rPr lang="pt-PT" sz="1800" b="1" dirty="0">
                <a:latin typeface="Consolas" panose="020B0609020204030204" pitchFamily="49" charset="0"/>
              </a:rPr>
              <a:t> </a:t>
            </a:r>
            <a:r>
              <a:rPr lang="pt-PT" sz="1800" b="1" dirty="0" err="1">
                <a:latin typeface="Consolas" panose="020B0609020204030204" pitchFamily="49" charset="0"/>
              </a:rPr>
              <a:t>access-class</a:t>
            </a:r>
            <a:r>
              <a:rPr lang="pt-PT" sz="1800" b="1" dirty="0">
                <a:latin typeface="Consolas" panose="020B0609020204030204" pitchFamily="49" charset="0"/>
              </a:rPr>
              <a:t> 1</a:t>
            </a:r>
          </a:p>
        </p:txBody>
      </p:sp>
    </p:spTree>
    <p:extLst>
      <p:ext uri="{BB962C8B-B14F-4D97-AF65-F5344CB8AC3E}">
        <p14:creationId xmlns:p14="http://schemas.microsoft.com/office/powerpoint/2010/main" val="3110017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9269"/>
            <a:ext cx="8042276" cy="1336956"/>
          </a:xfrm>
        </p:spPr>
        <p:txBody>
          <a:bodyPr>
            <a:normAutofit/>
          </a:bodyPr>
          <a:lstStyle/>
          <a:p>
            <a:r>
              <a:rPr lang="en-US" sz="3200" dirty="0"/>
              <a:t>Cisco Switch Security Configuration Best Practices</a:t>
            </a:r>
            <a:endParaRPr lang="pt-PT" sz="3200" dirty="0"/>
          </a:p>
        </p:txBody>
      </p:sp>
      <p:sp>
        <p:nvSpPr>
          <p:cNvPr id="7" name="Content Placeholder 6"/>
          <p:cNvSpPr>
            <a:spLocks noGrp="1"/>
          </p:cNvSpPr>
          <p:nvPr>
            <p:ph idx="1"/>
          </p:nvPr>
        </p:nvSpPr>
        <p:spPr>
          <a:xfrm>
            <a:off x="549275" y="1822603"/>
            <a:ext cx="8042276" cy="4343400"/>
          </a:xfrm>
        </p:spPr>
        <p:txBody>
          <a:bodyPr>
            <a:normAutofit fontScale="92500"/>
          </a:bodyPr>
          <a:lstStyle/>
          <a:p>
            <a:r>
              <a:rPr lang="pt-PT" b="1" dirty="0" err="1"/>
              <a:t>Always</a:t>
            </a:r>
            <a:r>
              <a:rPr lang="pt-PT" b="1" dirty="0"/>
              <a:t> </a:t>
            </a:r>
            <a:r>
              <a:rPr lang="pt-PT" b="1" dirty="0" err="1"/>
              <a:t>leverage</a:t>
            </a:r>
            <a:r>
              <a:rPr lang="pt-PT" b="1" dirty="0"/>
              <a:t> Secure </a:t>
            </a:r>
            <a:r>
              <a:rPr lang="en-US" b="1" dirty="0"/>
              <a:t>Shell (SSH) and ensure that the Telnet server is disabled</a:t>
            </a:r>
          </a:p>
          <a:p>
            <a:pPr lvl="1"/>
            <a:r>
              <a:rPr lang="en-US" dirty="0"/>
              <a:t>Telnet is easy to use but not secure. All text that is sent through a Telnet session is passed in clear text. </a:t>
            </a:r>
          </a:p>
          <a:p>
            <a:pPr lvl="1"/>
            <a:r>
              <a:rPr lang="en-US" dirty="0"/>
              <a:t>SSH uses strong encryption to secure session data. You should use the highest SSH version available on the device.</a:t>
            </a:r>
          </a:p>
          <a:p>
            <a:r>
              <a:rPr lang="en-US" b="1" dirty="0"/>
              <a:t>Secure SNMP access </a:t>
            </a:r>
          </a:p>
          <a:p>
            <a:pPr lvl="1"/>
            <a:r>
              <a:rPr lang="en-US" dirty="0"/>
              <a:t>If you do not need the write access through SNMP, disable it.</a:t>
            </a:r>
          </a:p>
          <a:p>
            <a:pPr lvl="1"/>
            <a:r>
              <a:rPr lang="en-US" dirty="0"/>
              <a:t>It is always recommended to exclusively use SNMPv3, which leverages secure authentication.</a:t>
            </a:r>
            <a:endParaRPr lang="pt-PT" dirty="0"/>
          </a:p>
        </p:txBody>
      </p:sp>
    </p:spTree>
    <p:extLst>
      <p:ext uri="{BB962C8B-B14F-4D97-AF65-F5344CB8AC3E}">
        <p14:creationId xmlns:p14="http://schemas.microsoft.com/office/powerpoint/2010/main" val="1186090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06515"/>
            <a:ext cx="8042276" cy="1336956"/>
          </a:xfrm>
        </p:spPr>
        <p:txBody>
          <a:bodyPr>
            <a:normAutofit/>
          </a:bodyPr>
          <a:lstStyle/>
          <a:p>
            <a:r>
              <a:rPr lang="en-US" sz="3200" dirty="0"/>
              <a:t>Cisco Switch Security Configuration Best Practices</a:t>
            </a:r>
            <a:endParaRPr lang="pt-PT" sz="3200" dirty="0"/>
          </a:p>
        </p:txBody>
      </p:sp>
      <p:sp>
        <p:nvSpPr>
          <p:cNvPr id="7" name="Content Placeholder 6"/>
          <p:cNvSpPr>
            <a:spLocks noGrp="1"/>
          </p:cNvSpPr>
          <p:nvPr>
            <p:ph idx="1"/>
          </p:nvPr>
        </p:nvSpPr>
        <p:spPr>
          <a:xfrm>
            <a:off x="549275" y="1743471"/>
            <a:ext cx="8042276" cy="4343400"/>
          </a:xfrm>
        </p:spPr>
        <p:txBody>
          <a:bodyPr>
            <a:normAutofit fontScale="92500"/>
          </a:bodyPr>
          <a:lstStyle/>
          <a:p>
            <a:r>
              <a:rPr lang="en-US" b="1" dirty="0"/>
              <a:t>Secure STP operation </a:t>
            </a:r>
          </a:p>
          <a:p>
            <a:pPr lvl="1"/>
            <a:r>
              <a:rPr lang="en-US" dirty="0"/>
              <a:t>You should always enable the BPDU Guard feature on any access switch ports. </a:t>
            </a:r>
          </a:p>
          <a:p>
            <a:pPr lvl="1"/>
            <a:r>
              <a:rPr lang="en-US" dirty="0"/>
              <a:t>Do not ever configure BPDU Guard and BPDU Filter on the same port. If you do, only BPDU Filter will take effect. </a:t>
            </a:r>
          </a:p>
          <a:p>
            <a:r>
              <a:rPr lang="pt-PT" b="1" dirty="0"/>
              <a:t>Secure Cisco </a:t>
            </a:r>
            <a:r>
              <a:rPr lang="pt-PT" b="1" dirty="0" err="1"/>
              <a:t>Discovery</a:t>
            </a:r>
            <a:r>
              <a:rPr lang="pt-PT" b="1" dirty="0"/>
              <a:t> </a:t>
            </a:r>
            <a:r>
              <a:rPr lang="pt-PT" b="1" dirty="0" err="1"/>
              <a:t>Protocol</a:t>
            </a:r>
            <a:r>
              <a:rPr lang="pt-PT" b="1" dirty="0"/>
              <a:t> (CDP)</a:t>
            </a:r>
          </a:p>
          <a:p>
            <a:pPr lvl="1"/>
            <a:r>
              <a:rPr lang="en-US" dirty="0"/>
              <a:t>As a rule, all Cisco devices have CDP enabled on all ports by default. Disable CDP on ports that connect to outside networks.</a:t>
            </a:r>
          </a:p>
          <a:p>
            <a:pPr lvl="1"/>
            <a:r>
              <a:rPr lang="en-US" dirty="0"/>
              <a:t>In addition, always disable CDP on end-user access ports.</a:t>
            </a:r>
            <a:endParaRPr lang="pt-PT" dirty="0"/>
          </a:p>
          <a:p>
            <a:pPr lvl="1"/>
            <a:r>
              <a:rPr lang="en-US" dirty="0"/>
              <a:t>CDP advertisements are sent in clear text, and you cannot </a:t>
            </a:r>
            <a:r>
              <a:rPr lang="pt-PT" dirty="0"/>
              <a:t>configure </a:t>
            </a:r>
            <a:r>
              <a:rPr lang="pt-PT" dirty="0" err="1"/>
              <a:t>authentication</a:t>
            </a:r>
            <a:r>
              <a:rPr lang="pt-PT" dirty="0"/>
              <a:t>. </a:t>
            </a:r>
          </a:p>
        </p:txBody>
      </p:sp>
    </p:spTree>
    <p:extLst>
      <p:ext uri="{BB962C8B-B14F-4D97-AF65-F5344CB8AC3E}">
        <p14:creationId xmlns:p14="http://schemas.microsoft.com/office/powerpoint/2010/main" val="4129582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41684"/>
            <a:ext cx="8042276" cy="1336956"/>
          </a:xfrm>
        </p:spPr>
        <p:txBody>
          <a:bodyPr>
            <a:normAutofit/>
          </a:bodyPr>
          <a:lstStyle/>
          <a:p>
            <a:r>
              <a:rPr lang="en-US" sz="3200" dirty="0"/>
              <a:t>Cisco Switch Security Configuration Best Practices</a:t>
            </a:r>
            <a:endParaRPr lang="pt-PT" sz="3200" dirty="0"/>
          </a:p>
        </p:txBody>
      </p:sp>
      <p:sp>
        <p:nvSpPr>
          <p:cNvPr id="7" name="Content Placeholder 6"/>
          <p:cNvSpPr>
            <a:spLocks noGrp="1"/>
          </p:cNvSpPr>
          <p:nvPr>
            <p:ph idx="1"/>
          </p:nvPr>
        </p:nvSpPr>
        <p:spPr>
          <a:xfrm>
            <a:off x="549275" y="2039815"/>
            <a:ext cx="8042276" cy="3903786"/>
          </a:xfrm>
        </p:spPr>
        <p:txBody>
          <a:bodyPr>
            <a:normAutofit/>
          </a:bodyPr>
          <a:lstStyle/>
          <a:p>
            <a:r>
              <a:rPr lang="pt-PT" b="1" dirty="0"/>
              <a:t>Secure </a:t>
            </a:r>
            <a:r>
              <a:rPr lang="pt-PT" b="1" dirty="0" err="1"/>
              <a:t>unused</a:t>
            </a:r>
            <a:r>
              <a:rPr lang="pt-PT" b="1" dirty="0"/>
              <a:t> </a:t>
            </a:r>
            <a:r>
              <a:rPr lang="pt-PT" b="1" dirty="0" err="1"/>
              <a:t>switch</a:t>
            </a:r>
            <a:r>
              <a:rPr lang="pt-PT" b="1" dirty="0"/>
              <a:t> </a:t>
            </a:r>
            <a:r>
              <a:rPr lang="pt-PT" b="1" dirty="0" err="1"/>
              <a:t>ports</a:t>
            </a:r>
            <a:endParaRPr lang="pt-PT" b="1" dirty="0"/>
          </a:p>
          <a:p>
            <a:pPr lvl="1"/>
            <a:r>
              <a:rPr lang="en-US" dirty="0"/>
              <a:t>All unused switch ports should be shut down to prevent unauthorized users from connecting to your network.</a:t>
            </a:r>
          </a:p>
          <a:p>
            <a:pPr lvl="1"/>
            <a:r>
              <a:rPr lang="en-US" dirty="0"/>
              <a:t>All user ports should be configured with </a:t>
            </a:r>
            <a:r>
              <a:rPr lang="en-US" sz="1900" b="1" dirty="0" err="1">
                <a:latin typeface="Consolas" panose="020B0609020204030204" pitchFamily="49" charset="0"/>
              </a:rPr>
              <a:t>switchport</a:t>
            </a:r>
            <a:r>
              <a:rPr lang="en-US" sz="1900" b="1" dirty="0">
                <a:latin typeface="Consolas" panose="020B0609020204030204" pitchFamily="49" charset="0"/>
              </a:rPr>
              <a:t> mode access </a:t>
            </a:r>
            <a:r>
              <a:rPr lang="en-US" dirty="0"/>
              <a:t>command. </a:t>
            </a:r>
          </a:p>
          <a:p>
            <a:pPr lvl="1"/>
            <a:r>
              <a:rPr lang="en-US" dirty="0"/>
              <a:t>Place all unused ports into an isolated or bogus VLAN. </a:t>
            </a:r>
            <a:endParaRPr lang="pt-PT" dirty="0"/>
          </a:p>
        </p:txBody>
      </p:sp>
    </p:spTree>
    <p:extLst>
      <p:ext uri="{BB962C8B-B14F-4D97-AF65-F5344CB8AC3E}">
        <p14:creationId xmlns:p14="http://schemas.microsoft.com/office/powerpoint/2010/main" val="2245816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Rogue Access</a:t>
            </a:r>
          </a:p>
        </p:txBody>
      </p:sp>
      <p:sp>
        <p:nvSpPr>
          <p:cNvPr id="3" name="Content Placeholder 2"/>
          <p:cNvSpPr>
            <a:spLocks noGrp="1"/>
          </p:cNvSpPr>
          <p:nvPr>
            <p:ph idx="1"/>
          </p:nvPr>
        </p:nvSpPr>
        <p:spPr>
          <a:xfrm>
            <a:off x="3981891" y="1635369"/>
            <a:ext cx="4817863" cy="4679370"/>
          </a:xfrm>
        </p:spPr>
        <p:txBody>
          <a:bodyPr>
            <a:normAutofit fontScale="92500" lnSpcReduction="10000"/>
          </a:bodyPr>
          <a:lstStyle/>
          <a:p>
            <a:r>
              <a:rPr lang="en-US" dirty="0"/>
              <a:t>Rogue access comes in several forms. </a:t>
            </a:r>
          </a:p>
          <a:p>
            <a:r>
              <a:rPr lang="en-US" dirty="0"/>
              <a:t>These rogue devices can be a serious breach of network security because they can be plugged into a network port behind the corporate firewall. </a:t>
            </a:r>
          </a:p>
          <a:p>
            <a:r>
              <a:rPr lang="en-US" dirty="0"/>
              <a:t>Because employees generally do not enable any security settings on the rogue AP, it is easy for unauthorized users to use the AP to intercept network traffic and hijack client sessions.</a:t>
            </a:r>
          </a:p>
        </p:txBody>
      </p:sp>
      <p:pic>
        <p:nvPicPr>
          <p:cNvPr id="4" name="Picture 3"/>
          <p:cNvPicPr>
            <a:picLocks noChangeAspect="1"/>
          </p:cNvPicPr>
          <p:nvPr/>
        </p:nvPicPr>
        <p:blipFill>
          <a:blip r:embed="rId2"/>
          <a:stretch>
            <a:fillRect/>
          </a:stretch>
        </p:blipFill>
        <p:spPr>
          <a:xfrm>
            <a:off x="378612" y="1529862"/>
            <a:ext cx="3603280" cy="4381532"/>
          </a:xfrm>
          <a:prstGeom prst="rect">
            <a:avLst/>
          </a:prstGeom>
        </p:spPr>
      </p:pic>
    </p:spTree>
    <p:extLst>
      <p:ext uri="{BB962C8B-B14F-4D97-AF65-F5344CB8AC3E}">
        <p14:creationId xmlns:p14="http://schemas.microsoft.com/office/powerpoint/2010/main" val="1213157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Switch</a:t>
            </a:r>
            <a:r>
              <a:rPr lang="pt-PT" dirty="0"/>
              <a:t> </a:t>
            </a:r>
            <a:r>
              <a:rPr lang="pt-PT" dirty="0" err="1"/>
              <a:t>Vulnerabilities</a:t>
            </a:r>
            <a:endParaRPr lang="pt-PT" dirty="0"/>
          </a:p>
        </p:txBody>
      </p:sp>
      <p:sp>
        <p:nvSpPr>
          <p:cNvPr id="3" name="Content Placeholder 2"/>
          <p:cNvSpPr>
            <a:spLocks noGrp="1"/>
          </p:cNvSpPr>
          <p:nvPr>
            <p:ph idx="1"/>
          </p:nvPr>
        </p:nvSpPr>
        <p:spPr/>
        <p:txBody>
          <a:bodyPr/>
          <a:lstStyle/>
          <a:p>
            <a:pPr marL="0" indent="0">
              <a:buNone/>
            </a:pPr>
            <a:r>
              <a:rPr lang="en-US" dirty="0"/>
              <a:t>Attacks that are launched against switches and at Layer 2 can be grouped as follows:</a:t>
            </a:r>
          </a:p>
          <a:p>
            <a:r>
              <a:rPr lang="pt-PT" dirty="0"/>
              <a:t>MAC </a:t>
            </a:r>
            <a:r>
              <a:rPr lang="pt-PT" dirty="0" err="1"/>
              <a:t>layer</a:t>
            </a:r>
            <a:r>
              <a:rPr lang="pt-PT" dirty="0"/>
              <a:t> </a:t>
            </a:r>
            <a:r>
              <a:rPr lang="pt-PT" dirty="0" err="1"/>
              <a:t>attacks</a:t>
            </a:r>
            <a:endParaRPr lang="pt-PT" dirty="0"/>
          </a:p>
          <a:p>
            <a:r>
              <a:rPr lang="pt-PT" dirty="0"/>
              <a:t>VLAN </a:t>
            </a:r>
            <a:r>
              <a:rPr lang="pt-PT" dirty="0" err="1"/>
              <a:t>attacks</a:t>
            </a:r>
            <a:endParaRPr lang="pt-PT" dirty="0"/>
          </a:p>
          <a:p>
            <a:r>
              <a:rPr lang="pt-PT" dirty="0" err="1"/>
              <a:t>Spoofing</a:t>
            </a:r>
            <a:r>
              <a:rPr lang="pt-PT" dirty="0"/>
              <a:t> </a:t>
            </a:r>
            <a:r>
              <a:rPr lang="pt-PT" dirty="0" err="1"/>
              <a:t>attacks</a:t>
            </a:r>
            <a:endParaRPr lang="pt-PT" dirty="0"/>
          </a:p>
          <a:p>
            <a:r>
              <a:rPr lang="pt-PT" dirty="0" err="1"/>
              <a:t>Attacks</a:t>
            </a:r>
            <a:r>
              <a:rPr lang="pt-PT" dirty="0"/>
              <a:t> </a:t>
            </a:r>
            <a:r>
              <a:rPr lang="pt-PT" dirty="0" err="1"/>
              <a:t>on</a:t>
            </a:r>
            <a:r>
              <a:rPr lang="pt-PT" dirty="0"/>
              <a:t> </a:t>
            </a:r>
            <a:r>
              <a:rPr lang="pt-PT" dirty="0" err="1"/>
              <a:t>switch</a:t>
            </a:r>
            <a:r>
              <a:rPr lang="pt-PT" dirty="0"/>
              <a:t> </a:t>
            </a:r>
            <a:r>
              <a:rPr lang="pt-PT" dirty="0" err="1"/>
              <a:t>devices</a:t>
            </a:r>
            <a:endParaRPr lang="pt-PT" dirty="0"/>
          </a:p>
        </p:txBody>
      </p:sp>
    </p:spTree>
    <p:extLst>
      <p:ext uri="{BB962C8B-B14F-4D97-AF65-F5344CB8AC3E}">
        <p14:creationId xmlns:p14="http://schemas.microsoft.com/office/powerpoint/2010/main" val="1816004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MAC </a:t>
            </a:r>
            <a:r>
              <a:rPr lang="pt-PT" dirty="0" err="1"/>
              <a:t>Layer</a:t>
            </a:r>
            <a:r>
              <a:rPr lang="pt-PT" dirty="0"/>
              <a:t> </a:t>
            </a:r>
            <a:r>
              <a:rPr lang="pt-PT" dirty="0" err="1"/>
              <a:t>Attacks</a:t>
            </a:r>
            <a:endParaRPr lang="pt-PT" dirty="0"/>
          </a:p>
        </p:txBody>
      </p:sp>
      <p:sp>
        <p:nvSpPr>
          <p:cNvPr id="3" name="Content Placeholder 2"/>
          <p:cNvSpPr>
            <a:spLocks noGrp="1"/>
          </p:cNvSpPr>
          <p:nvPr>
            <p:ph idx="1"/>
          </p:nvPr>
        </p:nvSpPr>
        <p:spPr/>
        <p:txBody>
          <a:bodyPr/>
          <a:lstStyle/>
          <a:p>
            <a:pPr marL="0" indent="0">
              <a:buNone/>
            </a:pPr>
            <a:r>
              <a:rPr lang="pt-PT" b="1" dirty="0"/>
              <a:t>MAC </a:t>
            </a:r>
            <a:r>
              <a:rPr lang="pt-PT" b="1" dirty="0" err="1"/>
              <a:t>Address</a:t>
            </a:r>
            <a:r>
              <a:rPr lang="pt-PT" b="1" dirty="0"/>
              <a:t> </a:t>
            </a:r>
            <a:r>
              <a:rPr lang="pt-PT" b="1" dirty="0" err="1"/>
              <a:t>Flooding</a:t>
            </a:r>
            <a:endParaRPr lang="pt-PT" b="1" dirty="0"/>
          </a:p>
          <a:p>
            <a:pPr lvl="1"/>
            <a:r>
              <a:rPr lang="pt-PT" dirty="0" err="1"/>
              <a:t>Frames</a:t>
            </a:r>
            <a:r>
              <a:rPr lang="pt-PT" dirty="0"/>
              <a:t> </a:t>
            </a:r>
            <a:r>
              <a:rPr lang="pt-PT" dirty="0" err="1"/>
              <a:t>with</a:t>
            </a:r>
            <a:r>
              <a:rPr lang="pt-PT" dirty="0"/>
              <a:t> </a:t>
            </a:r>
            <a:r>
              <a:rPr lang="pt-PT" dirty="0" err="1"/>
              <a:t>unique</a:t>
            </a:r>
            <a:r>
              <a:rPr lang="pt-PT" dirty="0"/>
              <a:t>, </a:t>
            </a:r>
            <a:r>
              <a:rPr lang="pt-PT" dirty="0" err="1"/>
              <a:t>invalid</a:t>
            </a:r>
            <a:r>
              <a:rPr lang="pt-PT" dirty="0"/>
              <a:t> </a:t>
            </a:r>
            <a:r>
              <a:rPr lang="pt-PT" dirty="0" err="1"/>
              <a:t>source</a:t>
            </a:r>
            <a:r>
              <a:rPr lang="pt-PT" dirty="0"/>
              <a:t> MAC </a:t>
            </a:r>
            <a:r>
              <a:rPr lang="pt-PT" dirty="0" err="1"/>
              <a:t>addresses</a:t>
            </a:r>
            <a:r>
              <a:rPr lang="pt-PT" dirty="0"/>
              <a:t> </a:t>
            </a:r>
            <a:r>
              <a:rPr lang="pt-PT" dirty="0" err="1"/>
              <a:t>flood</a:t>
            </a:r>
            <a:r>
              <a:rPr lang="pt-PT" dirty="0"/>
              <a:t> </a:t>
            </a:r>
            <a:r>
              <a:rPr lang="pt-PT" dirty="0" err="1"/>
              <a:t>the</a:t>
            </a:r>
            <a:r>
              <a:rPr lang="pt-PT" dirty="0"/>
              <a:t> </a:t>
            </a:r>
            <a:r>
              <a:rPr lang="pt-PT" dirty="0" err="1"/>
              <a:t>switch</a:t>
            </a:r>
            <a:r>
              <a:rPr lang="pt-PT" dirty="0"/>
              <a:t>, </a:t>
            </a:r>
            <a:r>
              <a:rPr lang="pt-PT" dirty="0" err="1"/>
              <a:t>exhausting</a:t>
            </a:r>
            <a:r>
              <a:rPr lang="pt-PT" dirty="0"/>
              <a:t> </a:t>
            </a:r>
            <a:r>
              <a:rPr lang="pt-PT" dirty="0" err="1"/>
              <a:t>the</a:t>
            </a:r>
            <a:r>
              <a:rPr lang="pt-PT" dirty="0"/>
              <a:t> </a:t>
            </a:r>
            <a:r>
              <a:rPr lang="pt-PT" dirty="0" err="1"/>
              <a:t>content-addressable</a:t>
            </a:r>
            <a:r>
              <a:rPr lang="pt-PT" dirty="0"/>
              <a:t> </a:t>
            </a:r>
            <a:r>
              <a:rPr lang="pt-PT" dirty="0" err="1"/>
              <a:t>memory</a:t>
            </a:r>
            <a:r>
              <a:rPr lang="pt-PT" dirty="0"/>
              <a:t> (CAM) </a:t>
            </a:r>
            <a:r>
              <a:rPr lang="pt-PT" dirty="0" err="1"/>
              <a:t>table</a:t>
            </a:r>
            <a:r>
              <a:rPr lang="pt-PT" dirty="0"/>
              <a:t> </a:t>
            </a:r>
            <a:r>
              <a:rPr lang="pt-PT" dirty="0" err="1"/>
              <a:t>space</a:t>
            </a:r>
            <a:r>
              <a:rPr lang="pt-PT" dirty="0"/>
              <a:t>, </a:t>
            </a:r>
            <a:r>
              <a:rPr lang="pt-PT" dirty="0" err="1"/>
              <a:t>disallowing</a:t>
            </a:r>
            <a:r>
              <a:rPr lang="pt-PT" dirty="0"/>
              <a:t> </a:t>
            </a:r>
            <a:r>
              <a:rPr lang="en-US" dirty="0"/>
              <a:t>new entries from valid hosts. </a:t>
            </a:r>
          </a:p>
          <a:p>
            <a:pPr lvl="1"/>
            <a:r>
              <a:rPr lang="en-US" dirty="0"/>
              <a:t>Traffic to valid hosts is then </a:t>
            </a:r>
            <a:r>
              <a:rPr lang="pt-PT" dirty="0" err="1"/>
              <a:t>flooded</a:t>
            </a:r>
            <a:r>
              <a:rPr lang="pt-PT" dirty="0"/>
              <a:t> out </a:t>
            </a:r>
            <a:r>
              <a:rPr lang="pt-PT" dirty="0" err="1"/>
              <a:t>all</a:t>
            </a:r>
            <a:r>
              <a:rPr lang="pt-PT" dirty="0"/>
              <a:t> </a:t>
            </a:r>
            <a:r>
              <a:rPr lang="pt-PT" dirty="0" err="1"/>
              <a:t>ports</a:t>
            </a:r>
            <a:r>
              <a:rPr lang="pt-PT" dirty="0"/>
              <a:t>.</a:t>
            </a:r>
          </a:p>
          <a:p>
            <a:r>
              <a:rPr lang="pt-PT" dirty="0" err="1"/>
              <a:t>Mitigation</a:t>
            </a:r>
            <a:endParaRPr lang="pt-PT" dirty="0"/>
          </a:p>
          <a:p>
            <a:pPr lvl="1"/>
            <a:r>
              <a:rPr lang="pt-PT" dirty="0" err="1"/>
              <a:t>Port</a:t>
            </a:r>
            <a:r>
              <a:rPr lang="pt-PT" dirty="0"/>
              <a:t> </a:t>
            </a:r>
            <a:r>
              <a:rPr lang="pt-PT" dirty="0" err="1"/>
              <a:t>security</a:t>
            </a:r>
            <a:r>
              <a:rPr lang="pt-PT" dirty="0"/>
              <a:t>.</a:t>
            </a:r>
          </a:p>
          <a:p>
            <a:pPr lvl="1"/>
            <a:r>
              <a:rPr lang="pt-PT" dirty="0"/>
              <a:t>MAC </a:t>
            </a:r>
            <a:r>
              <a:rPr lang="pt-PT" dirty="0" err="1"/>
              <a:t>address</a:t>
            </a:r>
            <a:r>
              <a:rPr lang="pt-PT" dirty="0"/>
              <a:t> VLAN </a:t>
            </a:r>
            <a:r>
              <a:rPr lang="pt-PT" dirty="0" err="1"/>
              <a:t>access</a:t>
            </a:r>
            <a:r>
              <a:rPr lang="pt-PT" dirty="0"/>
              <a:t> </a:t>
            </a:r>
            <a:r>
              <a:rPr lang="pt-PT" dirty="0" err="1"/>
              <a:t>maps</a:t>
            </a:r>
            <a:r>
              <a:rPr lang="pt-PT" dirty="0"/>
              <a:t>.</a:t>
            </a:r>
          </a:p>
        </p:txBody>
      </p:sp>
    </p:spTree>
    <p:extLst>
      <p:ext uri="{BB962C8B-B14F-4D97-AF65-F5344CB8AC3E}">
        <p14:creationId xmlns:p14="http://schemas.microsoft.com/office/powerpoint/2010/main" val="1413666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VLAN </a:t>
            </a:r>
            <a:r>
              <a:rPr lang="pt-PT" dirty="0" err="1"/>
              <a:t>Attacks</a:t>
            </a:r>
            <a:endParaRPr lang="pt-PT" dirty="0"/>
          </a:p>
        </p:txBody>
      </p:sp>
      <p:sp>
        <p:nvSpPr>
          <p:cNvPr id="3" name="Content Placeholder 2"/>
          <p:cNvSpPr>
            <a:spLocks noGrp="1"/>
          </p:cNvSpPr>
          <p:nvPr>
            <p:ph idx="1"/>
          </p:nvPr>
        </p:nvSpPr>
        <p:spPr/>
        <p:txBody>
          <a:bodyPr>
            <a:normAutofit fontScale="77500" lnSpcReduction="20000"/>
          </a:bodyPr>
          <a:lstStyle/>
          <a:p>
            <a:pPr marL="0" indent="0">
              <a:buNone/>
            </a:pPr>
            <a:r>
              <a:rPr lang="pt-PT" b="1" dirty="0"/>
              <a:t>VLAN </a:t>
            </a:r>
            <a:r>
              <a:rPr lang="pt-PT" b="1" dirty="0" err="1"/>
              <a:t>Hopping</a:t>
            </a:r>
            <a:endParaRPr lang="pt-PT" b="1" dirty="0"/>
          </a:p>
          <a:p>
            <a:pPr lvl="1"/>
            <a:r>
              <a:rPr lang="en-US" dirty="0"/>
              <a:t>By altering the VLAN ID on </a:t>
            </a:r>
            <a:r>
              <a:rPr lang="pt-PT" dirty="0" err="1"/>
              <a:t>packets</a:t>
            </a:r>
            <a:r>
              <a:rPr lang="pt-PT" dirty="0"/>
              <a:t> </a:t>
            </a:r>
            <a:r>
              <a:rPr lang="pt-PT" dirty="0" err="1"/>
              <a:t>that</a:t>
            </a:r>
            <a:r>
              <a:rPr lang="pt-PT" dirty="0"/>
              <a:t> are </a:t>
            </a:r>
            <a:r>
              <a:rPr lang="pt-PT" dirty="0" err="1"/>
              <a:t>encapsulated</a:t>
            </a:r>
            <a:r>
              <a:rPr lang="pt-PT" dirty="0"/>
              <a:t> for </a:t>
            </a:r>
            <a:r>
              <a:rPr lang="pt-PT" dirty="0" err="1"/>
              <a:t>trunking</a:t>
            </a:r>
            <a:r>
              <a:rPr lang="pt-PT" dirty="0"/>
              <a:t>, </a:t>
            </a:r>
            <a:r>
              <a:rPr lang="pt-PT" dirty="0" err="1"/>
              <a:t>an</a:t>
            </a:r>
            <a:r>
              <a:rPr lang="pt-PT" dirty="0"/>
              <a:t> </a:t>
            </a:r>
            <a:r>
              <a:rPr lang="pt-PT" dirty="0" err="1"/>
              <a:t>attacking</a:t>
            </a:r>
            <a:r>
              <a:rPr lang="pt-PT" dirty="0"/>
              <a:t> </a:t>
            </a:r>
            <a:r>
              <a:rPr lang="en-US" dirty="0"/>
              <a:t>device can send packets on </a:t>
            </a:r>
            <a:r>
              <a:rPr lang="pt-PT" dirty="0" err="1"/>
              <a:t>various</a:t>
            </a:r>
            <a:r>
              <a:rPr lang="pt-PT" dirty="0"/>
              <a:t> </a:t>
            </a:r>
            <a:r>
              <a:rPr lang="pt-PT" dirty="0" err="1"/>
              <a:t>VLANs</a:t>
            </a:r>
            <a:r>
              <a:rPr lang="pt-PT" dirty="0"/>
              <a:t>, </a:t>
            </a:r>
            <a:r>
              <a:rPr lang="pt-PT" dirty="0" err="1"/>
              <a:t>bypassing</a:t>
            </a:r>
            <a:r>
              <a:rPr lang="pt-PT" dirty="0"/>
              <a:t> </a:t>
            </a:r>
            <a:r>
              <a:rPr lang="pt-PT" dirty="0" err="1"/>
              <a:t>Layer</a:t>
            </a:r>
            <a:r>
              <a:rPr lang="pt-PT" dirty="0"/>
              <a:t> 3 </a:t>
            </a:r>
            <a:r>
              <a:rPr lang="pt-PT" dirty="0" err="1"/>
              <a:t>security</a:t>
            </a:r>
            <a:r>
              <a:rPr lang="pt-PT" dirty="0"/>
              <a:t> </a:t>
            </a:r>
            <a:r>
              <a:rPr lang="pt-PT" dirty="0" err="1"/>
              <a:t>measures</a:t>
            </a:r>
            <a:r>
              <a:rPr lang="pt-PT" dirty="0"/>
              <a:t>.</a:t>
            </a:r>
          </a:p>
          <a:p>
            <a:r>
              <a:rPr lang="pt-PT" dirty="0" err="1"/>
              <a:t>Mitigation</a:t>
            </a:r>
            <a:endParaRPr lang="pt-PT" dirty="0"/>
          </a:p>
          <a:p>
            <a:pPr lvl="1"/>
            <a:r>
              <a:rPr lang="pt-PT" dirty="0" err="1"/>
              <a:t>Tighten</a:t>
            </a:r>
            <a:r>
              <a:rPr lang="pt-PT" dirty="0"/>
              <a:t> </a:t>
            </a:r>
            <a:r>
              <a:rPr lang="pt-PT" dirty="0" err="1"/>
              <a:t>up</a:t>
            </a:r>
            <a:r>
              <a:rPr lang="pt-PT" dirty="0"/>
              <a:t> </a:t>
            </a:r>
            <a:r>
              <a:rPr lang="pt-PT" dirty="0" err="1"/>
              <a:t>trunk</a:t>
            </a:r>
            <a:r>
              <a:rPr lang="pt-PT" dirty="0"/>
              <a:t> </a:t>
            </a:r>
            <a:r>
              <a:rPr lang="pt-PT" dirty="0" err="1"/>
              <a:t>configurations</a:t>
            </a:r>
            <a:r>
              <a:rPr lang="pt-PT" dirty="0"/>
              <a:t> </a:t>
            </a:r>
            <a:r>
              <a:rPr lang="pt-PT" dirty="0" err="1"/>
              <a:t>and</a:t>
            </a:r>
            <a:r>
              <a:rPr lang="pt-PT" dirty="0"/>
              <a:t> </a:t>
            </a:r>
            <a:r>
              <a:rPr lang="pt-PT" dirty="0" err="1"/>
              <a:t>the</a:t>
            </a:r>
            <a:r>
              <a:rPr lang="pt-PT" dirty="0"/>
              <a:t> </a:t>
            </a:r>
            <a:r>
              <a:rPr lang="pt-PT" dirty="0" err="1"/>
              <a:t>negotiation</a:t>
            </a:r>
            <a:r>
              <a:rPr lang="pt-PT" dirty="0"/>
              <a:t> </a:t>
            </a:r>
            <a:r>
              <a:rPr lang="pt-PT" dirty="0" err="1"/>
              <a:t>state</a:t>
            </a:r>
            <a:r>
              <a:rPr lang="pt-PT" dirty="0"/>
              <a:t> </a:t>
            </a:r>
            <a:r>
              <a:rPr lang="pt-PT" dirty="0" err="1"/>
              <a:t>of</a:t>
            </a:r>
            <a:r>
              <a:rPr lang="pt-PT" dirty="0"/>
              <a:t> </a:t>
            </a:r>
            <a:r>
              <a:rPr lang="pt-PT" dirty="0" err="1"/>
              <a:t>unused</a:t>
            </a:r>
            <a:r>
              <a:rPr lang="pt-PT" dirty="0"/>
              <a:t> </a:t>
            </a:r>
            <a:r>
              <a:rPr lang="pt-PT" dirty="0" err="1"/>
              <a:t>ports</a:t>
            </a:r>
            <a:r>
              <a:rPr lang="pt-PT" dirty="0"/>
              <a:t>. </a:t>
            </a:r>
            <a:r>
              <a:rPr lang="pt-PT" dirty="0" err="1"/>
              <a:t>Shut</a:t>
            </a:r>
            <a:r>
              <a:rPr lang="pt-PT" dirty="0"/>
              <a:t> </a:t>
            </a:r>
            <a:r>
              <a:rPr lang="pt-PT" dirty="0" err="1"/>
              <a:t>down</a:t>
            </a:r>
            <a:r>
              <a:rPr lang="pt-PT" dirty="0"/>
              <a:t> </a:t>
            </a:r>
            <a:r>
              <a:rPr lang="pt-PT" dirty="0" err="1"/>
              <a:t>unused</a:t>
            </a:r>
            <a:r>
              <a:rPr lang="pt-PT" dirty="0"/>
              <a:t> </a:t>
            </a:r>
            <a:r>
              <a:rPr lang="pt-PT" dirty="0" err="1"/>
              <a:t>ports</a:t>
            </a:r>
            <a:r>
              <a:rPr lang="pt-PT" dirty="0"/>
              <a:t>. </a:t>
            </a:r>
            <a:r>
              <a:rPr lang="en-US" dirty="0"/>
              <a:t>Place unused ports in a common </a:t>
            </a:r>
            <a:r>
              <a:rPr lang="pt-PT" dirty="0"/>
              <a:t>VLAN.</a:t>
            </a:r>
          </a:p>
          <a:p>
            <a:pPr marL="0" indent="0">
              <a:buNone/>
            </a:pPr>
            <a:r>
              <a:rPr lang="pt-PT" b="1" dirty="0" err="1"/>
              <a:t>Attacks</a:t>
            </a:r>
            <a:r>
              <a:rPr lang="pt-PT" b="1" dirty="0"/>
              <a:t> </a:t>
            </a:r>
            <a:r>
              <a:rPr lang="pt-PT" b="1" dirty="0" err="1"/>
              <a:t>Between</a:t>
            </a:r>
            <a:r>
              <a:rPr lang="pt-PT" b="1" dirty="0"/>
              <a:t> </a:t>
            </a:r>
            <a:r>
              <a:rPr lang="pt-PT" b="1" dirty="0" err="1"/>
              <a:t>Devices</a:t>
            </a:r>
            <a:r>
              <a:rPr lang="pt-PT" b="1" dirty="0"/>
              <a:t> </a:t>
            </a:r>
            <a:r>
              <a:rPr lang="pt-PT" b="1" dirty="0" err="1"/>
              <a:t>on</a:t>
            </a:r>
            <a:r>
              <a:rPr lang="pt-PT" b="1" dirty="0"/>
              <a:t> a </a:t>
            </a:r>
            <a:r>
              <a:rPr lang="pt-PT" b="1" dirty="0" err="1"/>
              <a:t>Common</a:t>
            </a:r>
            <a:r>
              <a:rPr lang="pt-PT" b="1" dirty="0"/>
              <a:t> VLAN</a:t>
            </a:r>
          </a:p>
          <a:p>
            <a:pPr lvl="1"/>
            <a:r>
              <a:rPr lang="pt-PT" dirty="0" err="1"/>
              <a:t>Devices</a:t>
            </a:r>
            <a:r>
              <a:rPr lang="pt-PT" dirty="0"/>
              <a:t> </a:t>
            </a:r>
            <a:r>
              <a:rPr lang="pt-PT" dirty="0" err="1"/>
              <a:t>may</a:t>
            </a:r>
            <a:r>
              <a:rPr lang="pt-PT" dirty="0"/>
              <a:t> </a:t>
            </a:r>
            <a:r>
              <a:rPr lang="pt-PT" dirty="0" err="1"/>
              <a:t>need</a:t>
            </a:r>
            <a:r>
              <a:rPr lang="pt-PT" dirty="0"/>
              <a:t> </a:t>
            </a:r>
            <a:r>
              <a:rPr lang="pt-PT" dirty="0" err="1"/>
              <a:t>protection</a:t>
            </a:r>
            <a:r>
              <a:rPr lang="pt-PT" dirty="0"/>
              <a:t> </a:t>
            </a:r>
            <a:r>
              <a:rPr lang="en-US" dirty="0"/>
              <a:t>from one another, even though they are on a common VLAN. This is especially true o service </a:t>
            </a:r>
            <a:r>
              <a:rPr lang="pt-PT" dirty="0" err="1"/>
              <a:t>provider</a:t>
            </a:r>
            <a:r>
              <a:rPr lang="pt-PT" dirty="0"/>
              <a:t> </a:t>
            </a:r>
            <a:r>
              <a:rPr lang="pt-PT" dirty="0" err="1"/>
              <a:t>segments</a:t>
            </a:r>
            <a:r>
              <a:rPr lang="pt-PT" dirty="0"/>
              <a:t> </a:t>
            </a:r>
            <a:r>
              <a:rPr lang="pt-PT" dirty="0" err="1"/>
              <a:t>that</a:t>
            </a:r>
            <a:r>
              <a:rPr lang="pt-PT" dirty="0"/>
              <a:t> </a:t>
            </a:r>
            <a:r>
              <a:rPr lang="pt-PT" dirty="0" err="1"/>
              <a:t>support</a:t>
            </a:r>
            <a:r>
              <a:rPr lang="pt-PT" dirty="0"/>
              <a:t> </a:t>
            </a:r>
            <a:r>
              <a:rPr lang="pt-PT" dirty="0" err="1"/>
              <a:t>devices</a:t>
            </a:r>
            <a:r>
              <a:rPr lang="pt-PT" dirty="0"/>
              <a:t> </a:t>
            </a:r>
            <a:r>
              <a:rPr lang="pt-PT" dirty="0" err="1"/>
              <a:t>from</a:t>
            </a:r>
            <a:r>
              <a:rPr lang="pt-PT" dirty="0"/>
              <a:t> </a:t>
            </a:r>
            <a:r>
              <a:rPr lang="pt-PT" dirty="0" err="1"/>
              <a:t>multiple</a:t>
            </a:r>
            <a:r>
              <a:rPr lang="pt-PT" dirty="0"/>
              <a:t> </a:t>
            </a:r>
            <a:r>
              <a:rPr lang="pt-PT" dirty="0" err="1"/>
              <a:t>customers</a:t>
            </a:r>
            <a:r>
              <a:rPr lang="pt-PT" dirty="0"/>
              <a:t>.</a:t>
            </a:r>
          </a:p>
          <a:p>
            <a:r>
              <a:rPr lang="pt-PT" dirty="0" err="1"/>
              <a:t>Mitigation</a:t>
            </a:r>
            <a:endParaRPr lang="pt-PT" dirty="0"/>
          </a:p>
          <a:p>
            <a:pPr lvl="1"/>
            <a:r>
              <a:rPr lang="pt-PT" dirty="0" err="1"/>
              <a:t>Implement</a:t>
            </a:r>
            <a:r>
              <a:rPr lang="pt-PT" dirty="0"/>
              <a:t> </a:t>
            </a:r>
            <a:r>
              <a:rPr lang="pt-PT" dirty="0" err="1"/>
              <a:t>private</a:t>
            </a:r>
            <a:r>
              <a:rPr lang="pt-PT" dirty="0"/>
              <a:t> </a:t>
            </a:r>
            <a:r>
              <a:rPr lang="pt-PT" dirty="0" err="1"/>
              <a:t>VLANs</a:t>
            </a:r>
            <a:r>
              <a:rPr lang="pt-PT" dirty="0"/>
              <a:t> (</a:t>
            </a:r>
            <a:r>
              <a:rPr lang="pt-PT" dirty="0" err="1"/>
              <a:t>PVLANs</a:t>
            </a:r>
            <a:r>
              <a:rPr lang="pt-PT" dirty="0"/>
              <a:t>).</a:t>
            </a:r>
          </a:p>
        </p:txBody>
      </p:sp>
    </p:spTree>
    <p:extLst>
      <p:ext uri="{BB962C8B-B14F-4D97-AF65-F5344CB8AC3E}">
        <p14:creationId xmlns:p14="http://schemas.microsoft.com/office/powerpoint/2010/main" val="1522687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Spoofing</a:t>
            </a:r>
            <a:r>
              <a:rPr lang="pt-PT" dirty="0"/>
              <a:t> </a:t>
            </a:r>
            <a:r>
              <a:rPr lang="pt-PT" dirty="0" err="1"/>
              <a:t>Attacks</a:t>
            </a:r>
            <a:endParaRPr lang="pt-PT" dirty="0"/>
          </a:p>
        </p:txBody>
      </p:sp>
      <p:sp>
        <p:nvSpPr>
          <p:cNvPr id="3" name="Content Placeholder 2"/>
          <p:cNvSpPr>
            <a:spLocks noGrp="1"/>
          </p:cNvSpPr>
          <p:nvPr>
            <p:ph idx="1"/>
          </p:nvPr>
        </p:nvSpPr>
        <p:spPr/>
        <p:txBody>
          <a:bodyPr>
            <a:normAutofit fontScale="85000" lnSpcReduction="20000"/>
          </a:bodyPr>
          <a:lstStyle/>
          <a:p>
            <a:pPr marL="0" indent="0">
              <a:buNone/>
            </a:pPr>
            <a:r>
              <a:rPr lang="pt-PT" b="1" dirty="0"/>
              <a:t>DHCP </a:t>
            </a:r>
            <a:r>
              <a:rPr lang="pt-PT" b="1" dirty="0" err="1"/>
              <a:t>Starvation</a:t>
            </a:r>
            <a:r>
              <a:rPr lang="pt-PT" b="1" dirty="0"/>
              <a:t> </a:t>
            </a:r>
            <a:r>
              <a:rPr lang="pt-PT" b="1" dirty="0" err="1"/>
              <a:t>and</a:t>
            </a:r>
            <a:r>
              <a:rPr lang="pt-PT" b="1" dirty="0"/>
              <a:t> DHCP </a:t>
            </a:r>
            <a:r>
              <a:rPr lang="pt-PT" b="1" dirty="0" err="1"/>
              <a:t>Spoofing</a:t>
            </a:r>
            <a:endParaRPr lang="pt-PT" b="1" dirty="0"/>
          </a:p>
          <a:p>
            <a:pPr lvl="1"/>
            <a:r>
              <a:rPr lang="pt-PT" dirty="0" err="1"/>
              <a:t>An</a:t>
            </a:r>
            <a:r>
              <a:rPr lang="pt-PT" dirty="0"/>
              <a:t> </a:t>
            </a:r>
            <a:r>
              <a:rPr lang="pt-PT" dirty="0" err="1"/>
              <a:t>attacking</a:t>
            </a:r>
            <a:r>
              <a:rPr lang="pt-PT" dirty="0"/>
              <a:t> </a:t>
            </a:r>
            <a:r>
              <a:rPr lang="pt-PT" dirty="0" err="1"/>
              <a:t>device</a:t>
            </a:r>
            <a:r>
              <a:rPr lang="pt-PT" dirty="0"/>
              <a:t> can </a:t>
            </a:r>
            <a:r>
              <a:rPr lang="pt-PT" dirty="0" err="1"/>
              <a:t>exhaust</a:t>
            </a:r>
            <a:r>
              <a:rPr lang="pt-PT" dirty="0"/>
              <a:t> </a:t>
            </a:r>
            <a:r>
              <a:rPr lang="pt-PT" dirty="0" err="1"/>
              <a:t>the</a:t>
            </a:r>
            <a:r>
              <a:rPr lang="pt-PT" dirty="0"/>
              <a:t> </a:t>
            </a:r>
            <a:r>
              <a:rPr lang="pt-PT" dirty="0" err="1"/>
              <a:t>address</a:t>
            </a:r>
            <a:r>
              <a:rPr lang="pt-PT" dirty="0"/>
              <a:t> </a:t>
            </a:r>
            <a:r>
              <a:rPr lang="pt-PT" dirty="0" err="1"/>
              <a:t>space</a:t>
            </a:r>
            <a:r>
              <a:rPr lang="pt-PT" dirty="0"/>
              <a:t> </a:t>
            </a:r>
            <a:r>
              <a:rPr lang="en-US" dirty="0"/>
              <a:t>available to the DHCP servers for a time period or establish itself as a DHCP server in man-in-</a:t>
            </a:r>
            <a:r>
              <a:rPr lang="pt-PT" dirty="0" err="1"/>
              <a:t>the-middle</a:t>
            </a:r>
            <a:r>
              <a:rPr lang="pt-PT" dirty="0"/>
              <a:t> </a:t>
            </a:r>
            <a:r>
              <a:rPr lang="pt-PT" dirty="0" err="1"/>
              <a:t>attacks</a:t>
            </a:r>
            <a:r>
              <a:rPr lang="pt-PT" dirty="0"/>
              <a:t>.</a:t>
            </a:r>
          </a:p>
          <a:p>
            <a:r>
              <a:rPr lang="pt-PT" dirty="0" err="1"/>
              <a:t>Mitigation</a:t>
            </a:r>
            <a:endParaRPr lang="pt-PT" dirty="0"/>
          </a:p>
          <a:p>
            <a:pPr lvl="1"/>
            <a:r>
              <a:rPr lang="pt-PT" dirty="0"/>
              <a:t>Use DHCP </a:t>
            </a:r>
            <a:r>
              <a:rPr lang="pt-PT" dirty="0" err="1"/>
              <a:t>snooping</a:t>
            </a:r>
            <a:r>
              <a:rPr lang="pt-PT" dirty="0"/>
              <a:t>.</a:t>
            </a:r>
          </a:p>
          <a:p>
            <a:pPr marL="0" indent="0">
              <a:buNone/>
            </a:pPr>
            <a:r>
              <a:rPr lang="pt-PT" b="1" dirty="0" err="1"/>
              <a:t>Spanning-tree</a:t>
            </a:r>
            <a:r>
              <a:rPr lang="pt-PT" b="1" dirty="0"/>
              <a:t> </a:t>
            </a:r>
            <a:r>
              <a:rPr lang="pt-PT" b="1" dirty="0" err="1"/>
              <a:t>Compromises</a:t>
            </a:r>
            <a:endParaRPr lang="pt-PT" b="1" dirty="0"/>
          </a:p>
          <a:p>
            <a:pPr lvl="1"/>
            <a:r>
              <a:rPr lang="pt-PT" dirty="0" err="1"/>
              <a:t>Attacking</a:t>
            </a:r>
            <a:r>
              <a:rPr lang="pt-PT" dirty="0"/>
              <a:t> </a:t>
            </a:r>
            <a:r>
              <a:rPr lang="pt-PT" dirty="0" err="1"/>
              <a:t>device</a:t>
            </a:r>
            <a:r>
              <a:rPr lang="pt-PT" dirty="0"/>
              <a:t> </a:t>
            </a:r>
            <a:r>
              <a:rPr lang="pt-PT" dirty="0" err="1"/>
              <a:t>spoofs</a:t>
            </a:r>
            <a:r>
              <a:rPr lang="pt-PT" dirty="0"/>
              <a:t> </a:t>
            </a:r>
            <a:r>
              <a:rPr lang="pt-PT" dirty="0" err="1"/>
              <a:t>the</a:t>
            </a:r>
            <a:r>
              <a:rPr lang="pt-PT" dirty="0"/>
              <a:t> </a:t>
            </a:r>
            <a:r>
              <a:rPr lang="en-US" dirty="0"/>
              <a:t>root bridge in the Spanning </a:t>
            </a:r>
            <a:r>
              <a:rPr lang="pt-PT" dirty="0" err="1"/>
              <a:t>Tree</a:t>
            </a:r>
            <a:r>
              <a:rPr lang="pt-PT" dirty="0"/>
              <a:t> </a:t>
            </a:r>
            <a:r>
              <a:rPr lang="pt-PT" dirty="0" err="1"/>
              <a:t>Protocol</a:t>
            </a:r>
            <a:r>
              <a:rPr lang="pt-PT" dirty="0"/>
              <a:t> (STP) </a:t>
            </a:r>
            <a:r>
              <a:rPr lang="pt-PT" dirty="0" err="1"/>
              <a:t>topology</a:t>
            </a:r>
            <a:r>
              <a:rPr lang="pt-PT" dirty="0"/>
              <a:t>. </a:t>
            </a:r>
            <a:r>
              <a:rPr lang="pt-PT" dirty="0" err="1"/>
              <a:t>If</a:t>
            </a:r>
            <a:r>
              <a:rPr lang="pt-PT" dirty="0"/>
              <a:t> </a:t>
            </a:r>
            <a:r>
              <a:rPr lang="pt-PT" dirty="0" err="1"/>
              <a:t>successful</a:t>
            </a:r>
            <a:r>
              <a:rPr lang="pt-PT" dirty="0"/>
              <a:t>, </a:t>
            </a:r>
            <a:r>
              <a:rPr lang="pt-PT" dirty="0" err="1"/>
              <a:t>the</a:t>
            </a:r>
            <a:r>
              <a:rPr lang="pt-PT" dirty="0"/>
              <a:t> network </a:t>
            </a:r>
            <a:r>
              <a:rPr lang="en-US" dirty="0"/>
              <a:t>attacker can see various frames.</a:t>
            </a:r>
          </a:p>
          <a:p>
            <a:r>
              <a:rPr lang="en-US" dirty="0"/>
              <a:t>Mitigation</a:t>
            </a:r>
          </a:p>
          <a:p>
            <a:pPr lvl="1"/>
            <a:r>
              <a:rPr lang="pt-PT" dirty="0" err="1"/>
              <a:t>Proactively</a:t>
            </a:r>
            <a:r>
              <a:rPr lang="pt-PT" dirty="0"/>
              <a:t> configure </a:t>
            </a:r>
            <a:r>
              <a:rPr lang="pt-PT" dirty="0" err="1"/>
              <a:t>the</a:t>
            </a:r>
            <a:r>
              <a:rPr lang="pt-PT" dirty="0"/>
              <a:t> </a:t>
            </a:r>
            <a:r>
              <a:rPr lang="pt-PT" dirty="0" err="1"/>
              <a:t>primary</a:t>
            </a:r>
            <a:r>
              <a:rPr lang="pt-PT" dirty="0"/>
              <a:t> </a:t>
            </a:r>
            <a:r>
              <a:rPr lang="pt-PT" dirty="0" err="1"/>
              <a:t>and</a:t>
            </a:r>
            <a:r>
              <a:rPr lang="pt-PT" dirty="0"/>
              <a:t> backup </a:t>
            </a:r>
            <a:r>
              <a:rPr lang="pt-PT" dirty="0" err="1"/>
              <a:t>root</a:t>
            </a:r>
            <a:r>
              <a:rPr lang="pt-PT" dirty="0"/>
              <a:t> </a:t>
            </a:r>
            <a:r>
              <a:rPr lang="pt-PT" dirty="0" err="1"/>
              <a:t>devices</a:t>
            </a:r>
            <a:r>
              <a:rPr lang="pt-PT" dirty="0"/>
              <a:t>. </a:t>
            </a:r>
          </a:p>
          <a:p>
            <a:pPr lvl="1"/>
            <a:r>
              <a:rPr lang="pt-PT" dirty="0" err="1"/>
              <a:t>Enable</a:t>
            </a:r>
            <a:r>
              <a:rPr lang="pt-PT" dirty="0"/>
              <a:t> </a:t>
            </a:r>
            <a:r>
              <a:rPr lang="pt-PT" dirty="0" err="1"/>
              <a:t>Root</a:t>
            </a:r>
            <a:r>
              <a:rPr lang="pt-PT" dirty="0"/>
              <a:t> </a:t>
            </a:r>
            <a:r>
              <a:rPr lang="pt-PT" dirty="0" err="1"/>
              <a:t>Guard</a:t>
            </a:r>
            <a:r>
              <a:rPr lang="pt-PT" dirty="0"/>
              <a:t>.</a:t>
            </a:r>
          </a:p>
        </p:txBody>
      </p:sp>
    </p:spTree>
    <p:extLst>
      <p:ext uri="{BB962C8B-B14F-4D97-AF65-F5344CB8AC3E}">
        <p14:creationId xmlns:p14="http://schemas.microsoft.com/office/powerpoint/2010/main" val="2249578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Spoofing</a:t>
            </a:r>
            <a:r>
              <a:rPr lang="pt-PT" dirty="0"/>
              <a:t> </a:t>
            </a:r>
            <a:r>
              <a:rPr lang="pt-PT" dirty="0" err="1"/>
              <a:t>Attacks</a:t>
            </a:r>
            <a:endParaRPr lang="pt-PT" dirty="0"/>
          </a:p>
        </p:txBody>
      </p:sp>
      <p:sp>
        <p:nvSpPr>
          <p:cNvPr id="3" name="Content Placeholder 2"/>
          <p:cNvSpPr>
            <a:spLocks noGrp="1"/>
          </p:cNvSpPr>
          <p:nvPr>
            <p:ph idx="1"/>
          </p:nvPr>
        </p:nvSpPr>
        <p:spPr/>
        <p:txBody>
          <a:bodyPr>
            <a:normAutofit fontScale="77500" lnSpcReduction="20000"/>
          </a:bodyPr>
          <a:lstStyle/>
          <a:p>
            <a:pPr marL="0" indent="0">
              <a:buNone/>
            </a:pPr>
            <a:r>
              <a:rPr lang="pt-PT" b="1" dirty="0"/>
              <a:t>MAC </a:t>
            </a:r>
            <a:r>
              <a:rPr lang="pt-PT" b="1" dirty="0" err="1"/>
              <a:t>Spoofing</a:t>
            </a:r>
            <a:endParaRPr lang="pt-PT" b="1" dirty="0"/>
          </a:p>
          <a:p>
            <a:pPr lvl="1"/>
            <a:r>
              <a:rPr lang="pt-PT" dirty="0" err="1"/>
              <a:t>Attacking</a:t>
            </a:r>
            <a:r>
              <a:rPr lang="pt-PT" dirty="0"/>
              <a:t> </a:t>
            </a:r>
            <a:r>
              <a:rPr lang="pt-PT" dirty="0" err="1"/>
              <a:t>device</a:t>
            </a:r>
            <a:r>
              <a:rPr lang="pt-PT" dirty="0"/>
              <a:t> </a:t>
            </a:r>
            <a:r>
              <a:rPr lang="pt-PT" dirty="0" err="1"/>
              <a:t>spoofs</a:t>
            </a:r>
            <a:r>
              <a:rPr lang="pt-PT" dirty="0"/>
              <a:t> </a:t>
            </a:r>
            <a:r>
              <a:rPr lang="pt-PT" dirty="0" err="1"/>
              <a:t>the</a:t>
            </a:r>
            <a:r>
              <a:rPr lang="pt-PT" dirty="0"/>
              <a:t> </a:t>
            </a:r>
            <a:r>
              <a:rPr lang="en-US" dirty="0"/>
              <a:t>MAC address of a valid host currently in the CAM table. </a:t>
            </a:r>
            <a:r>
              <a:rPr lang="pt-PT" dirty="0" err="1"/>
              <a:t>The</a:t>
            </a:r>
            <a:r>
              <a:rPr lang="pt-PT" dirty="0"/>
              <a:t> </a:t>
            </a:r>
            <a:r>
              <a:rPr lang="pt-PT" dirty="0" err="1"/>
              <a:t>switch</a:t>
            </a:r>
            <a:r>
              <a:rPr lang="pt-PT" dirty="0"/>
              <a:t> </a:t>
            </a:r>
            <a:r>
              <a:rPr lang="pt-PT" dirty="0" err="1"/>
              <a:t>then</a:t>
            </a:r>
            <a:r>
              <a:rPr lang="pt-PT" dirty="0"/>
              <a:t> </a:t>
            </a:r>
            <a:r>
              <a:rPr lang="pt-PT" dirty="0" err="1"/>
              <a:t>forwards</a:t>
            </a:r>
            <a:r>
              <a:rPr lang="pt-PT" dirty="0"/>
              <a:t> </a:t>
            </a:r>
            <a:r>
              <a:rPr lang="en-US" dirty="0"/>
              <a:t>to the attacking device any frames that are destined for </a:t>
            </a:r>
            <a:r>
              <a:rPr lang="pt-PT" dirty="0" err="1"/>
              <a:t>the</a:t>
            </a:r>
            <a:r>
              <a:rPr lang="pt-PT" dirty="0"/>
              <a:t> </a:t>
            </a:r>
            <a:r>
              <a:rPr lang="pt-PT" dirty="0" err="1"/>
              <a:t>valid</a:t>
            </a:r>
            <a:r>
              <a:rPr lang="pt-PT" dirty="0"/>
              <a:t> </a:t>
            </a:r>
            <a:r>
              <a:rPr lang="pt-PT" dirty="0" err="1"/>
              <a:t>host</a:t>
            </a:r>
            <a:r>
              <a:rPr lang="pt-PT" dirty="0"/>
              <a:t>.</a:t>
            </a:r>
          </a:p>
          <a:p>
            <a:r>
              <a:rPr lang="pt-PT" dirty="0" err="1"/>
              <a:t>Mitigation</a:t>
            </a:r>
            <a:r>
              <a:rPr lang="pt-PT" dirty="0"/>
              <a:t> </a:t>
            </a:r>
          </a:p>
          <a:p>
            <a:pPr lvl="1"/>
            <a:r>
              <a:rPr lang="pt-PT" dirty="0"/>
              <a:t>Use DHCP </a:t>
            </a:r>
            <a:r>
              <a:rPr lang="pt-PT" dirty="0" err="1"/>
              <a:t>snooping</a:t>
            </a:r>
            <a:r>
              <a:rPr lang="pt-PT" dirty="0"/>
              <a:t>, </a:t>
            </a:r>
            <a:r>
              <a:rPr lang="pt-PT" dirty="0" err="1"/>
              <a:t>port</a:t>
            </a:r>
            <a:r>
              <a:rPr lang="pt-PT" dirty="0"/>
              <a:t> </a:t>
            </a:r>
            <a:r>
              <a:rPr lang="pt-PT" dirty="0" err="1"/>
              <a:t>security</a:t>
            </a:r>
            <a:r>
              <a:rPr lang="pt-PT" dirty="0"/>
              <a:t>.</a:t>
            </a:r>
          </a:p>
          <a:p>
            <a:pPr marL="0" indent="0">
              <a:buNone/>
            </a:pPr>
            <a:r>
              <a:rPr lang="pt-PT" b="1" dirty="0" err="1"/>
              <a:t>Address</a:t>
            </a:r>
            <a:r>
              <a:rPr lang="pt-PT" b="1" dirty="0"/>
              <a:t> </a:t>
            </a:r>
            <a:r>
              <a:rPr lang="pt-PT" b="1" dirty="0" err="1"/>
              <a:t>Resolution</a:t>
            </a:r>
            <a:r>
              <a:rPr lang="pt-PT" b="1" dirty="0"/>
              <a:t> </a:t>
            </a:r>
            <a:r>
              <a:rPr lang="pt-PT" b="1" dirty="0" err="1"/>
              <a:t>Protocol</a:t>
            </a:r>
            <a:r>
              <a:rPr lang="pt-PT" b="1" dirty="0"/>
              <a:t> (ARP) </a:t>
            </a:r>
            <a:r>
              <a:rPr lang="pt-PT" b="1" dirty="0" err="1"/>
              <a:t>spoofing</a:t>
            </a:r>
            <a:endParaRPr lang="pt-PT" b="1" dirty="0"/>
          </a:p>
          <a:p>
            <a:pPr lvl="1"/>
            <a:r>
              <a:rPr lang="pt-PT" dirty="0" err="1"/>
              <a:t>Attacking</a:t>
            </a:r>
            <a:r>
              <a:rPr lang="pt-PT" dirty="0"/>
              <a:t> </a:t>
            </a:r>
            <a:r>
              <a:rPr lang="pt-PT" dirty="0" err="1"/>
              <a:t>device</a:t>
            </a:r>
            <a:r>
              <a:rPr lang="pt-PT" dirty="0"/>
              <a:t> </a:t>
            </a:r>
            <a:r>
              <a:rPr lang="pt-PT" dirty="0" err="1"/>
              <a:t>crafts</a:t>
            </a:r>
            <a:r>
              <a:rPr lang="pt-PT" dirty="0"/>
              <a:t> </a:t>
            </a:r>
            <a:r>
              <a:rPr lang="pt-PT" dirty="0" err="1"/>
              <a:t>Address</a:t>
            </a:r>
            <a:r>
              <a:rPr lang="pt-PT" dirty="0"/>
              <a:t> </a:t>
            </a:r>
            <a:r>
              <a:rPr lang="pt-PT" dirty="0" err="1"/>
              <a:t>Resolution</a:t>
            </a:r>
            <a:r>
              <a:rPr lang="pt-PT" dirty="0"/>
              <a:t> </a:t>
            </a:r>
            <a:r>
              <a:rPr lang="pt-PT" dirty="0" err="1"/>
              <a:t>Protocol</a:t>
            </a:r>
            <a:r>
              <a:rPr lang="pt-PT" dirty="0"/>
              <a:t> (ARP) </a:t>
            </a:r>
            <a:r>
              <a:rPr lang="pt-PT" dirty="0" err="1"/>
              <a:t>replies</a:t>
            </a:r>
            <a:r>
              <a:rPr lang="pt-PT" dirty="0"/>
              <a:t> </a:t>
            </a:r>
            <a:r>
              <a:rPr lang="pt-PT" dirty="0" err="1"/>
              <a:t>intended</a:t>
            </a:r>
            <a:r>
              <a:rPr lang="pt-PT" dirty="0"/>
              <a:t> for </a:t>
            </a:r>
            <a:r>
              <a:rPr lang="en-US" dirty="0"/>
              <a:t>valid hosts. The MAC address of the attacking device then </a:t>
            </a:r>
            <a:r>
              <a:rPr lang="pt-PT" dirty="0" err="1"/>
              <a:t>becomes</a:t>
            </a:r>
            <a:r>
              <a:rPr lang="pt-PT" dirty="0"/>
              <a:t> </a:t>
            </a:r>
            <a:r>
              <a:rPr lang="pt-PT" dirty="0" err="1"/>
              <a:t>the</a:t>
            </a:r>
            <a:r>
              <a:rPr lang="pt-PT" dirty="0"/>
              <a:t> </a:t>
            </a:r>
            <a:r>
              <a:rPr lang="pt-PT" dirty="0" err="1"/>
              <a:t>destination</a:t>
            </a:r>
            <a:r>
              <a:rPr lang="pt-PT" dirty="0"/>
              <a:t> </a:t>
            </a:r>
            <a:r>
              <a:rPr lang="en-US" dirty="0"/>
              <a:t>address that is found in the Layer 2 frames that were sent by the valid network device.</a:t>
            </a:r>
          </a:p>
          <a:p>
            <a:r>
              <a:rPr lang="en-US" dirty="0"/>
              <a:t>Mitigation</a:t>
            </a:r>
          </a:p>
          <a:p>
            <a:pPr lvl="1"/>
            <a:r>
              <a:rPr lang="pt-PT" dirty="0"/>
              <a:t>Use DAI.</a:t>
            </a:r>
          </a:p>
          <a:p>
            <a:pPr lvl="1"/>
            <a:r>
              <a:rPr lang="pt-PT" dirty="0"/>
              <a:t>Use DHCP </a:t>
            </a:r>
            <a:r>
              <a:rPr lang="pt-PT" dirty="0" err="1"/>
              <a:t>snooping</a:t>
            </a:r>
            <a:r>
              <a:rPr lang="pt-PT" dirty="0"/>
              <a:t>, </a:t>
            </a:r>
            <a:r>
              <a:rPr lang="pt-PT" dirty="0" err="1"/>
              <a:t>port</a:t>
            </a:r>
            <a:r>
              <a:rPr lang="pt-PT" dirty="0"/>
              <a:t> </a:t>
            </a:r>
            <a:r>
              <a:rPr lang="pt-PT" dirty="0" err="1"/>
              <a:t>security</a:t>
            </a:r>
            <a:r>
              <a:rPr lang="pt-PT" dirty="0"/>
              <a:t>.</a:t>
            </a:r>
          </a:p>
        </p:txBody>
      </p:sp>
    </p:spTree>
    <p:extLst>
      <p:ext uri="{BB962C8B-B14F-4D97-AF65-F5344CB8AC3E}">
        <p14:creationId xmlns:p14="http://schemas.microsoft.com/office/powerpoint/2010/main" val="638363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Switch</a:t>
            </a:r>
            <a:r>
              <a:rPr lang="pt-PT" dirty="0"/>
              <a:t> </a:t>
            </a:r>
            <a:r>
              <a:rPr lang="pt-PT" dirty="0" err="1"/>
              <a:t>Device</a:t>
            </a:r>
            <a:r>
              <a:rPr lang="pt-PT" dirty="0"/>
              <a:t> </a:t>
            </a:r>
            <a:r>
              <a:rPr lang="pt-PT" dirty="0" err="1"/>
              <a:t>Attacks</a:t>
            </a:r>
            <a:endParaRPr lang="pt-PT" dirty="0"/>
          </a:p>
        </p:txBody>
      </p:sp>
      <p:sp>
        <p:nvSpPr>
          <p:cNvPr id="3" name="Content Placeholder 2"/>
          <p:cNvSpPr>
            <a:spLocks noGrp="1"/>
          </p:cNvSpPr>
          <p:nvPr>
            <p:ph idx="1"/>
          </p:nvPr>
        </p:nvSpPr>
        <p:spPr/>
        <p:txBody>
          <a:bodyPr>
            <a:normAutofit fontScale="85000" lnSpcReduction="20000"/>
          </a:bodyPr>
          <a:lstStyle/>
          <a:p>
            <a:pPr marL="0" indent="0">
              <a:buNone/>
            </a:pPr>
            <a:r>
              <a:rPr lang="pt-PT" b="1" dirty="0"/>
              <a:t>Cisco </a:t>
            </a:r>
            <a:r>
              <a:rPr lang="pt-PT" b="1" dirty="0" err="1"/>
              <a:t>Discovery</a:t>
            </a:r>
            <a:r>
              <a:rPr lang="pt-PT" b="1" dirty="0"/>
              <a:t> </a:t>
            </a:r>
            <a:r>
              <a:rPr lang="pt-PT" b="1" dirty="0" err="1"/>
              <a:t>Protocol</a:t>
            </a:r>
            <a:r>
              <a:rPr lang="pt-PT" b="1" dirty="0"/>
              <a:t> (CDP </a:t>
            </a:r>
            <a:r>
              <a:rPr lang="pt-PT" b="1" dirty="0" err="1"/>
              <a:t>manipulation</a:t>
            </a:r>
            <a:r>
              <a:rPr lang="pt-PT" b="1" dirty="0"/>
              <a:t>)</a:t>
            </a:r>
          </a:p>
          <a:p>
            <a:pPr lvl="1"/>
            <a:r>
              <a:rPr lang="pt-PT" dirty="0" err="1"/>
              <a:t>Information</a:t>
            </a:r>
            <a:r>
              <a:rPr lang="pt-PT" dirty="0"/>
              <a:t> </a:t>
            </a:r>
            <a:r>
              <a:rPr lang="pt-PT" dirty="0" err="1"/>
              <a:t>sent</a:t>
            </a:r>
            <a:r>
              <a:rPr lang="pt-PT" dirty="0"/>
              <a:t> </a:t>
            </a:r>
            <a:r>
              <a:rPr lang="pt-PT" dirty="0" err="1"/>
              <a:t>through</a:t>
            </a:r>
            <a:r>
              <a:rPr lang="pt-PT" dirty="0"/>
              <a:t> CDP </a:t>
            </a:r>
            <a:r>
              <a:rPr lang="en-US" dirty="0"/>
              <a:t>is transmitted in clear text and </a:t>
            </a:r>
            <a:r>
              <a:rPr lang="pt-PT" dirty="0" err="1"/>
              <a:t>unauthenticated</a:t>
            </a:r>
            <a:r>
              <a:rPr lang="pt-PT" dirty="0"/>
              <a:t>, </a:t>
            </a:r>
            <a:r>
              <a:rPr lang="pt-PT" dirty="0" err="1"/>
              <a:t>allowing</a:t>
            </a:r>
            <a:r>
              <a:rPr lang="pt-PT" dirty="0"/>
              <a:t> </a:t>
            </a:r>
            <a:r>
              <a:rPr lang="pt-PT" dirty="0" err="1"/>
              <a:t>it</a:t>
            </a:r>
            <a:r>
              <a:rPr lang="pt-PT" dirty="0"/>
              <a:t> to </a:t>
            </a:r>
            <a:r>
              <a:rPr lang="en-US" dirty="0"/>
              <a:t>be captured and to divulge network </a:t>
            </a:r>
            <a:r>
              <a:rPr lang="pt-PT" dirty="0" err="1"/>
              <a:t>topology</a:t>
            </a:r>
            <a:r>
              <a:rPr lang="pt-PT" dirty="0"/>
              <a:t> </a:t>
            </a:r>
            <a:r>
              <a:rPr lang="pt-PT" dirty="0" err="1"/>
              <a:t>information</a:t>
            </a:r>
            <a:r>
              <a:rPr lang="pt-PT" dirty="0"/>
              <a:t>.</a:t>
            </a:r>
          </a:p>
          <a:p>
            <a:r>
              <a:rPr lang="pt-PT" dirty="0" err="1"/>
              <a:t>Mitigation</a:t>
            </a:r>
            <a:r>
              <a:rPr lang="pt-PT" dirty="0"/>
              <a:t> </a:t>
            </a:r>
          </a:p>
          <a:p>
            <a:pPr lvl="1"/>
            <a:r>
              <a:rPr lang="pt-PT" dirty="0" err="1"/>
              <a:t>Disable</a:t>
            </a:r>
            <a:r>
              <a:rPr lang="pt-PT" dirty="0"/>
              <a:t> Cisco </a:t>
            </a:r>
            <a:r>
              <a:rPr lang="pt-PT" dirty="0" err="1"/>
              <a:t>Discovery</a:t>
            </a:r>
            <a:r>
              <a:rPr lang="pt-PT" dirty="0"/>
              <a:t> </a:t>
            </a:r>
            <a:r>
              <a:rPr lang="en-US" dirty="0"/>
              <a:t>Protocol on all ports where it is not intentionally used.</a:t>
            </a:r>
          </a:p>
          <a:p>
            <a:pPr marL="0" indent="0">
              <a:buNone/>
            </a:pPr>
            <a:r>
              <a:rPr lang="pt-PT" b="1" dirty="0"/>
              <a:t>SSH </a:t>
            </a:r>
            <a:r>
              <a:rPr lang="pt-PT" b="1" dirty="0" err="1"/>
              <a:t>Protocol</a:t>
            </a:r>
            <a:r>
              <a:rPr lang="pt-PT" b="1" dirty="0"/>
              <a:t> </a:t>
            </a:r>
            <a:r>
              <a:rPr lang="pt-PT" b="1" dirty="0" err="1"/>
              <a:t>and</a:t>
            </a:r>
            <a:r>
              <a:rPr lang="pt-PT" b="1" dirty="0"/>
              <a:t> </a:t>
            </a:r>
            <a:r>
              <a:rPr lang="pt-PT" b="1" dirty="0" err="1"/>
              <a:t>Telnet</a:t>
            </a:r>
            <a:r>
              <a:rPr lang="pt-PT" b="1" dirty="0"/>
              <a:t> </a:t>
            </a:r>
            <a:r>
              <a:rPr lang="pt-PT" b="1" dirty="0" err="1"/>
              <a:t>Attacks</a:t>
            </a:r>
            <a:endParaRPr lang="pt-PT" b="1" dirty="0"/>
          </a:p>
          <a:p>
            <a:pPr lvl="1"/>
            <a:r>
              <a:rPr lang="en-US" dirty="0"/>
              <a:t>Telnet packets can be read in clear text. SSH is an option, but it has security issues in </a:t>
            </a:r>
            <a:r>
              <a:rPr lang="pt-PT" dirty="0" err="1"/>
              <a:t>Version</a:t>
            </a:r>
            <a:r>
              <a:rPr lang="pt-PT" dirty="0"/>
              <a:t> 1.</a:t>
            </a:r>
          </a:p>
          <a:p>
            <a:r>
              <a:rPr lang="pt-PT" dirty="0" err="1"/>
              <a:t>Mitigation</a:t>
            </a:r>
            <a:endParaRPr lang="pt-PT" dirty="0"/>
          </a:p>
          <a:p>
            <a:pPr lvl="1"/>
            <a:r>
              <a:rPr lang="pt-PT" dirty="0"/>
              <a:t>Use SSH </a:t>
            </a:r>
            <a:r>
              <a:rPr lang="pt-PT" dirty="0" err="1"/>
              <a:t>Version</a:t>
            </a:r>
            <a:r>
              <a:rPr lang="pt-PT" dirty="0"/>
              <a:t> 2. </a:t>
            </a:r>
          </a:p>
          <a:p>
            <a:pPr lvl="1"/>
            <a:r>
              <a:rPr lang="en-US" dirty="0"/>
              <a:t>Use Telnet with </a:t>
            </a:r>
            <a:r>
              <a:rPr lang="en-US" dirty="0" err="1"/>
              <a:t>vty</a:t>
            </a:r>
            <a:r>
              <a:rPr lang="en-US" dirty="0"/>
              <a:t> ACLs.</a:t>
            </a:r>
            <a:endParaRPr lang="pt-PT" dirty="0"/>
          </a:p>
        </p:txBody>
      </p:sp>
    </p:spTree>
    <p:extLst>
      <p:ext uri="{BB962C8B-B14F-4D97-AF65-F5344CB8AC3E}">
        <p14:creationId xmlns:p14="http://schemas.microsoft.com/office/powerpoint/2010/main" val="663085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Introducing</a:t>
            </a:r>
            <a:r>
              <a:rPr lang="pt-PT" dirty="0"/>
              <a:t> </a:t>
            </a:r>
            <a:r>
              <a:rPr lang="pt-PT" dirty="0" err="1"/>
              <a:t>Port</a:t>
            </a:r>
            <a:r>
              <a:rPr lang="pt-PT" dirty="0"/>
              <a:t> </a:t>
            </a:r>
            <a:r>
              <a:rPr lang="pt-PT" dirty="0" err="1"/>
              <a:t>Security</a:t>
            </a:r>
            <a:endParaRPr lang="pt-PT" dirty="0"/>
          </a:p>
        </p:txBody>
      </p:sp>
      <p:sp>
        <p:nvSpPr>
          <p:cNvPr id="3" name="Content Placeholder 2"/>
          <p:cNvSpPr>
            <a:spLocks noGrp="1"/>
          </p:cNvSpPr>
          <p:nvPr>
            <p:ph idx="1"/>
          </p:nvPr>
        </p:nvSpPr>
        <p:spPr>
          <a:xfrm>
            <a:off x="279401" y="3894991"/>
            <a:ext cx="8520354" cy="2419747"/>
          </a:xfrm>
        </p:spPr>
        <p:txBody>
          <a:bodyPr>
            <a:normAutofit fontScale="92500" lnSpcReduction="10000"/>
          </a:bodyPr>
          <a:lstStyle/>
          <a:p>
            <a:r>
              <a:rPr lang="en-US" dirty="0"/>
              <a:t>Port security restricts a switch port to a specific set or number of MAC addresses.</a:t>
            </a:r>
          </a:p>
          <a:p>
            <a:r>
              <a:rPr lang="en-US" dirty="0"/>
              <a:t>Those addresses can be learned dynamically or configured statically. </a:t>
            </a:r>
          </a:p>
          <a:p>
            <a:r>
              <a:rPr lang="en-US" dirty="0"/>
              <a:t>The port will then provide access to frames from only those addresses. </a:t>
            </a:r>
          </a:p>
        </p:txBody>
      </p:sp>
      <p:pic>
        <p:nvPicPr>
          <p:cNvPr id="4" name="Picture 3"/>
          <p:cNvPicPr>
            <a:picLocks noChangeAspect="1"/>
          </p:cNvPicPr>
          <p:nvPr/>
        </p:nvPicPr>
        <p:blipFill>
          <a:blip r:embed="rId2"/>
          <a:stretch>
            <a:fillRect/>
          </a:stretch>
        </p:blipFill>
        <p:spPr>
          <a:xfrm>
            <a:off x="679465" y="1602994"/>
            <a:ext cx="7151761" cy="1976320"/>
          </a:xfrm>
          <a:prstGeom prst="rect">
            <a:avLst/>
          </a:prstGeom>
        </p:spPr>
      </p:pic>
    </p:spTree>
    <p:extLst>
      <p:ext uri="{BB962C8B-B14F-4D97-AF65-F5344CB8AC3E}">
        <p14:creationId xmlns:p14="http://schemas.microsoft.com/office/powerpoint/2010/main" val="484648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t>
            </a:r>
            <a:r>
              <a:rPr lang="pt-PT" dirty="0" err="1"/>
              <a:t>Security</a:t>
            </a:r>
            <a:r>
              <a:rPr lang="pt-PT" dirty="0"/>
              <a:t> </a:t>
            </a:r>
            <a:r>
              <a:rPr lang="pt-PT" dirty="0" err="1"/>
              <a:t>Process</a:t>
            </a:r>
            <a:endParaRPr lang="pt-PT" dirty="0"/>
          </a:p>
        </p:txBody>
      </p:sp>
      <p:sp>
        <p:nvSpPr>
          <p:cNvPr id="3" name="Content Placeholder 2"/>
          <p:cNvSpPr>
            <a:spLocks noGrp="1"/>
          </p:cNvSpPr>
          <p:nvPr>
            <p:ph idx="1"/>
          </p:nvPr>
        </p:nvSpPr>
        <p:spPr/>
        <p:txBody>
          <a:bodyPr>
            <a:normAutofit fontScale="92500" lnSpcReduction="10000"/>
          </a:bodyPr>
          <a:lstStyle/>
          <a:p>
            <a:r>
              <a:rPr lang="pt-PT" b="1" dirty="0"/>
              <a:t>1. Configure </a:t>
            </a:r>
            <a:r>
              <a:rPr lang="pt-PT" b="1" dirty="0" err="1"/>
              <a:t>port</a:t>
            </a:r>
            <a:r>
              <a:rPr lang="pt-PT" b="1" dirty="0"/>
              <a:t> </a:t>
            </a:r>
            <a:r>
              <a:rPr lang="pt-PT" b="1" dirty="0" err="1"/>
              <a:t>security</a:t>
            </a:r>
            <a:r>
              <a:rPr lang="pt-PT" b="1" dirty="0"/>
              <a:t>.</a:t>
            </a:r>
          </a:p>
          <a:p>
            <a:pPr lvl="1"/>
            <a:r>
              <a:rPr lang="en-US" dirty="0"/>
              <a:t>Configure port security to allow only the desired number of connections on the port. </a:t>
            </a:r>
          </a:p>
          <a:p>
            <a:pPr lvl="1"/>
            <a:r>
              <a:rPr lang="en-US" dirty="0"/>
              <a:t>Configure an entry for each of these allowed MAC addresses. </a:t>
            </a:r>
          </a:p>
          <a:p>
            <a:pPr lvl="1"/>
            <a:r>
              <a:rPr lang="en-US" dirty="0"/>
              <a:t>This configuration, in effect, populates the MAC address table with new entries for that port and allows no additional entries to be learned dynamically.</a:t>
            </a:r>
          </a:p>
          <a:p>
            <a:r>
              <a:rPr lang="pt-PT" b="1" dirty="0"/>
              <a:t>2. </a:t>
            </a:r>
            <a:r>
              <a:rPr lang="pt-PT" b="1" dirty="0" err="1"/>
              <a:t>Allowed</a:t>
            </a:r>
            <a:r>
              <a:rPr lang="pt-PT" b="1" dirty="0"/>
              <a:t> </a:t>
            </a:r>
            <a:r>
              <a:rPr lang="pt-PT" b="1" dirty="0" err="1"/>
              <a:t>frames</a:t>
            </a:r>
            <a:r>
              <a:rPr lang="pt-PT" b="1" dirty="0"/>
              <a:t> are </a:t>
            </a:r>
            <a:r>
              <a:rPr lang="pt-PT" b="1" dirty="0" err="1"/>
              <a:t>processed</a:t>
            </a:r>
            <a:r>
              <a:rPr lang="pt-PT" dirty="0"/>
              <a:t>.</a:t>
            </a:r>
          </a:p>
          <a:p>
            <a:pPr lvl="1"/>
            <a:r>
              <a:rPr lang="en-US" dirty="0"/>
              <a:t>When frames arrive on the switch port, their source MAC address is checked against the MAC address table. If the frame source MAC address matches an entry in the table for that port, the frames are forwarded to the switch to be processed like any other frames on the switch.</a:t>
            </a:r>
            <a:endParaRPr lang="pt-PT" dirty="0"/>
          </a:p>
        </p:txBody>
      </p:sp>
    </p:spTree>
    <p:extLst>
      <p:ext uri="{BB962C8B-B14F-4D97-AF65-F5344CB8AC3E}">
        <p14:creationId xmlns:p14="http://schemas.microsoft.com/office/powerpoint/2010/main" val="2010062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t>
            </a:r>
            <a:r>
              <a:rPr lang="pt-PT" dirty="0" err="1"/>
              <a:t>Security</a:t>
            </a:r>
            <a:r>
              <a:rPr lang="pt-PT" dirty="0"/>
              <a:t> </a:t>
            </a:r>
            <a:r>
              <a:rPr lang="pt-PT" dirty="0" err="1"/>
              <a:t>Process</a:t>
            </a:r>
            <a:r>
              <a:rPr lang="pt-PT" dirty="0"/>
              <a:t> (</a:t>
            </a:r>
            <a:r>
              <a:rPr lang="pt-PT" dirty="0" err="1"/>
              <a:t>cont</a:t>
            </a:r>
            <a:r>
              <a:rPr lang="pt-PT" dirty="0"/>
              <a:t>)</a:t>
            </a:r>
          </a:p>
        </p:txBody>
      </p:sp>
      <p:sp>
        <p:nvSpPr>
          <p:cNvPr id="3" name="Content Placeholder 2"/>
          <p:cNvSpPr>
            <a:spLocks noGrp="1"/>
          </p:cNvSpPr>
          <p:nvPr>
            <p:ph idx="1"/>
          </p:nvPr>
        </p:nvSpPr>
        <p:spPr/>
        <p:txBody>
          <a:bodyPr>
            <a:normAutofit fontScale="92500" lnSpcReduction="20000"/>
          </a:bodyPr>
          <a:lstStyle/>
          <a:p>
            <a:r>
              <a:rPr lang="pt-PT" dirty="0"/>
              <a:t>3. </a:t>
            </a:r>
            <a:r>
              <a:rPr lang="pt-PT" b="1" dirty="0"/>
              <a:t>New </a:t>
            </a:r>
            <a:r>
              <a:rPr lang="pt-PT" b="1" dirty="0" err="1"/>
              <a:t>addresses</a:t>
            </a:r>
            <a:r>
              <a:rPr lang="pt-PT" b="1" dirty="0"/>
              <a:t> are </a:t>
            </a:r>
            <a:r>
              <a:rPr lang="pt-PT" b="1" dirty="0" err="1"/>
              <a:t>not</a:t>
            </a:r>
            <a:r>
              <a:rPr lang="pt-PT" b="1" dirty="0"/>
              <a:t> </a:t>
            </a:r>
            <a:r>
              <a:rPr lang="pt-PT" b="1" dirty="0" err="1"/>
              <a:t>allowed</a:t>
            </a:r>
            <a:r>
              <a:rPr lang="pt-PT" b="1" dirty="0"/>
              <a:t> to </a:t>
            </a:r>
            <a:r>
              <a:rPr lang="pt-PT" b="1" dirty="0" err="1"/>
              <a:t>create</a:t>
            </a:r>
            <a:r>
              <a:rPr lang="pt-PT" b="1" dirty="0"/>
              <a:t> </a:t>
            </a:r>
            <a:r>
              <a:rPr lang="pt-PT" b="1" dirty="0" err="1"/>
              <a:t>new</a:t>
            </a:r>
            <a:r>
              <a:rPr lang="pt-PT" b="1" dirty="0"/>
              <a:t> MAC </a:t>
            </a:r>
            <a:r>
              <a:rPr lang="pt-PT" b="1" dirty="0" err="1"/>
              <a:t>address</a:t>
            </a:r>
            <a:r>
              <a:rPr lang="pt-PT" b="1" dirty="0"/>
              <a:t> </a:t>
            </a:r>
            <a:r>
              <a:rPr lang="pt-PT" b="1" dirty="0" err="1"/>
              <a:t>table</a:t>
            </a:r>
            <a:r>
              <a:rPr lang="pt-PT" b="1" dirty="0"/>
              <a:t> </a:t>
            </a:r>
            <a:r>
              <a:rPr lang="pt-PT" b="1" dirty="0" err="1"/>
              <a:t>entries</a:t>
            </a:r>
            <a:r>
              <a:rPr lang="pt-PT" dirty="0"/>
              <a:t>.</a:t>
            </a:r>
          </a:p>
          <a:p>
            <a:pPr lvl="1"/>
            <a:r>
              <a:rPr lang="en-US" dirty="0"/>
              <a:t>When frames with a </a:t>
            </a:r>
            <a:r>
              <a:rPr lang="en-US" dirty="0" err="1"/>
              <a:t>nonallowed</a:t>
            </a:r>
            <a:r>
              <a:rPr lang="en-US" dirty="0"/>
              <a:t> MAC address arrive on the port, the switch determines that the address is not in the current MAC address table and does not create a dynamic entry for that new MAC address, because the number of allowed addresses has been limited.</a:t>
            </a:r>
          </a:p>
          <a:p>
            <a:r>
              <a:rPr lang="pt-PT" dirty="0"/>
              <a:t>4. </a:t>
            </a:r>
            <a:r>
              <a:rPr lang="pt-PT" b="1" dirty="0" err="1"/>
              <a:t>Switch</a:t>
            </a:r>
            <a:r>
              <a:rPr lang="pt-PT" b="1" dirty="0"/>
              <a:t> takes </a:t>
            </a:r>
            <a:r>
              <a:rPr lang="pt-PT" b="1" dirty="0" err="1"/>
              <a:t>action</a:t>
            </a:r>
            <a:r>
              <a:rPr lang="pt-PT" b="1" dirty="0"/>
              <a:t> in response to </a:t>
            </a:r>
            <a:r>
              <a:rPr lang="pt-PT" b="1" dirty="0" err="1"/>
              <a:t>nonallowed</a:t>
            </a:r>
            <a:r>
              <a:rPr lang="pt-PT" b="1" dirty="0"/>
              <a:t> </a:t>
            </a:r>
            <a:r>
              <a:rPr lang="pt-PT" b="1" dirty="0" err="1"/>
              <a:t>frames</a:t>
            </a:r>
            <a:r>
              <a:rPr lang="pt-PT" b="1" dirty="0"/>
              <a:t>.</a:t>
            </a:r>
          </a:p>
          <a:p>
            <a:pPr lvl="1"/>
            <a:r>
              <a:rPr lang="en-US" dirty="0"/>
              <a:t>The switch will disallow access to the port and take one of </a:t>
            </a:r>
            <a:r>
              <a:rPr lang="pt-PT" dirty="0" err="1"/>
              <a:t>these</a:t>
            </a:r>
            <a:r>
              <a:rPr lang="pt-PT" dirty="0"/>
              <a:t> </a:t>
            </a:r>
            <a:r>
              <a:rPr lang="pt-PT" dirty="0" err="1"/>
              <a:t>configuration-dependent</a:t>
            </a:r>
            <a:r>
              <a:rPr lang="pt-PT" dirty="0"/>
              <a:t> </a:t>
            </a:r>
            <a:r>
              <a:rPr lang="pt-PT" dirty="0" err="1"/>
              <a:t>actions</a:t>
            </a:r>
            <a:r>
              <a:rPr lang="pt-PT" dirty="0"/>
              <a:t>: </a:t>
            </a:r>
            <a:r>
              <a:rPr lang="pt-PT" dirty="0" err="1"/>
              <a:t>the</a:t>
            </a:r>
            <a:r>
              <a:rPr lang="pt-PT" dirty="0"/>
              <a:t> </a:t>
            </a:r>
            <a:r>
              <a:rPr lang="pt-PT" dirty="0" err="1"/>
              <a:t>entire</a:t>
            </a:r>
            <a:r>
              <a:rPr lang="pt-PT" dirty="0"/>
              <a:t> </a:t>
            </a:r>
            <a:r>
              <a:rPr lang="pt-PT" dirty="0" err="1"/>
              <a:t>switch</a:t>
            </a:r>
            <a:r>
              <a:rPr lang="pt-PT" dirty="0"/>
              <a:t> </a:t>
            </a:r>
            <a:r>
              <a:rPr lang="pt-PT" dirty="0" err="1"/>
              <a:t>port</a:t>
            </a:r>
            <a:r>
              <a:rPr lang="pt-PT" dirty="0"/>
              <a:t> </a:t>
            </a:r>
            <a:r>
              <a:rPr lang="en-US" dirty="0"/>
              <a:t>can be disabled, access can be denied for that MAC address only and a log error can be generated, or access can be denied for that MAC address but without generating a log message.</a:t>
            </a:r>
            <a:endParaRPr lang="pt-PT" dirty="0"/>
          </a:p>
        </p:txBody>
      </p:sp>
    </p:spTree>
    <p:extLst>
      <p:ext uri="{BB962C8B-B14F-4D97-AF65-F5344CB8AC3E}">
        <p14:creationId xmlns:p14="http://schemas.microsoft.com/office/powerpoint/2010/main" val="885794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t>
            </a:r>
            <a:r>
              <a:rPr lang="pt-PT" dirty="0" err="1"/>
              <a:t>Security</a:t>
            </a:r>
            <a:r>
              <a:rPr lang="pt-PT" dirty="0"/>
              <a:t> </a:t>
            </a:r>
            <a:r>
              <a:rPr lang="pt-PT" dirty="0" err="1"/>
              <a:t>Configuration</a:t>
            </a:r>
            <a:endParaRPr lang="pt-PT" dirty="0"/>
          </a:p>
        </p:txBody>
      </p:sp>
      <p:sp>
        <p:nvSpPr>
          <p:cNvPr id="3" name="Content Placeholder 2"/>
          <p:cNvSpPr>
            <a:spLocks noGrp="1"/>
          </p:cNvSpPr>
          <p:nvPr>
            <p:ph idx="1"/>
          </p:nvPr>
        </p:nvSpPr>
        <p:spPr/>
        <p:txBody>
          <a:bodyPr>
            <a:normAutofit fontScale="77500" lnSpcReduction="20000"/>
          </a:bodyPr>
          <a:lstStyle/>
          <a:p>
            <a:r>
              <a:rPr lang="pt-PT" b="1" dirty="0" err="1">
                <a:latin typeface="Consolas" panose="020B0609020204030204" pitchFamily="49" charset="0"/>
              </a:rPr>
              <a:t>switchport</a:t>
            </a:r>
            <a:r>
              <a:rPr lang="pt-PT" b="1" dirty="0">
                <a:latin typeface="Consolas" panose="020B0609020204030204" pitchFamily="49" charset="0"/>
              </a:rPr>
              <a:t> </a:t>
            </a:r>
            <a:r>
              <a:rPr lang="pt-PT" b="1" dirty="0" err="1">
                <a:latin typeface="Consolas" panose="020B0609020204030204" pitchFamily="49" charset="0"/>
              </a:rPr>
              <a:t>port-security</a:t>
            </a:r>
            <a:r>
              <a:rPr lang="pt-PT" b="1" dirty="0">
                <a:latin typeface="Consolas" panose="020B0609020204030204" pitchFamily="49" charset="0"/>
              </a:rPr>
              <a:t> </a:t>
            </a:r>
            <a:r>
              <a:rPr lang="pt-PT" b="1" dirty="0" err="1">
                <a:latin typeface="Consolas" panose="020B0609020204030204" pitchFamily="49" charset="0"/>
              </a:rPr>
              <a:t>maximum</a:t>
            </a:r>
            <a:r>
              <a:rPr lang="pt-PT" b="1" dirty="0">
                <a:latin typeface="Consolas" panose="020B0609020204030204" pitchFamily="49" charset="0"/>
              </a:rPr>
              <a:t> </a:t>
            </a:r>
            <a:r>
              <a:rPr lang="pt-PT" i="1" dirty="0" err="1">
                <a:latin typeface="Consolas" panose="020B0609020204030204" pitchFamily="49" charset="0"/>
              </a:rPr>
              <a:t>value</a:t>
            </a:r>
            <a:endParaRPr lang="pt-PT" i="1" dirty="0">
              <a:latin typeface="Consolas" panose="020B0609020204030204" pitchFamily="49" charset="0"/>
            </a:endParaRPr>
          </a:p>
          <a:p>
            <a:pPr lvl="1"/>
            <a:r>
              <a:rPr lang="en-US" dirty="0"/>
              <a:t>Optionally sets the maximum number of secure MAC addresses for the interface. The range is 1 to 3072; the </a:t>
            </a:r>
            <a:r>
              <a:rPr lang="pt-PT" dirty="0" err="1"/>
              <a:t>default</a:t>
            </a:r>
            <a:r>
              <a:rPr lang="pt-PT" dirty="0"/>
              <a:t> </a:t>
            </a:r>
            <a:r>
              <a:rPr lang="pt-PT" dirty="0" err="1"/>
              <a:t>is</a:t>
            </a:r>
            <a:r>
              <a:rPr lang="pt-PT" dirty="0"/>
              <a:t> 1.</a:t>
            </a:r>
          </a:p>
          <a:p>
            <a:r>
              <a:rPr lang="pt-PT" b="1" dirty="0" err="1">
                <a:latin typeface="Consolas" panose="020B0609020204030204" pitchFamily="49" charset="0"/>
              </a:rPr>
              <a:t>switchport</a:t>
            </a:r>
            <a:r>
              <a:rPr lang="pt-PT" b="1" dirty="0">
                <a:latin typeface="Consolas" panose="020B0609020204030204" pitchFamily="49" charset="0"/>
              </a:rPr>
              <a:t> </a:t>
            </a:r>
            <a:r>
              <a:rPr lang="pt-PT" b="1" dirty="0" err="1">
                <a:latin typeface="Consolas" panose="020B0609020204030204" pitchFamily="49" charset="0"/>
              </a:rPr>
              <a:t>port-security</a:t>
            </a:r>
            <a:r>
              <a:rPr lang="pt-PT" b="1" dirty="0">
                <a:latin typeface="Consolas" panose="020B0609020204030204" pitchFamily="49" charset="0"/>
              </a:rPr>
              <a:t> </a:t>
            </a:r>
            <a:r>
              <a:rPr lang="pt-PT" b="1" dirty="0" err="1">
                <a:latin typeface="Consolas" panose="020B0609020204030204" pitchFamily="49" charset="0"/>
              </a:rPr>
              <a:t>violation</a:t>
            </a:r>
            <a:r>
              <a:rPr lang="pt-PT" b="1" dirty="0">
                <a:latin typeface="Consolas" panose="020B0609020204030204" pitchFamily="49" charset="0"/>
              </a:rPr>
              <a:t> </a:t>
            </a:r>
            <a:r>
              <a:rPr lang="pt-PT" dirty="0">
                <a:latin typeface="Consolas" panose="020B0609020204030204" pitchFamily="49" charset="0"/>
              </a:rPr>
              <a:t>{ </a:t>
            </a:r>
            <a:r>
              <a:rPr lang="pt-PT" b="1" dirty="0" err="1">
                <a:latin typeface="Consolas" panose="020B0609020204030204" pitchFamily="49" charset="0"/>
              </a:rPr>
              <a:t>restrict</a:t>
            </a:r>
            <a:r>
              <a:rPr lang="pt-PT" b="1" dirty="0">
                <a:latin typeface="Consolas" panose="020B0609020204030204" pitchFamily="49" charset="0"/>
              </a:rPr>
              <a:t> </a:t>
            </a:r>
            <a:r>
              <a:rPr lang="pt-PT" dirty="0">
                <a:latin typeface="Consolas" panose="020B0609020204030204" pitchFamily="49" charset="0"/>
              </a:rPr>
              <a:t>| </a:t>
            </a:r>
            <a:r>
              <a:rPr lang="pt-PT" b="1" dirty="0" err="1">
                <a:latin typeface="Consolas" panose="020B0609020204030204" pitchFamily="49" charset="0"/>
              </a:rPr>
              <a:t>shutdown</a:t>
            </a:r>
            <a:r>
              <a:rPr lang="pt-PT" b="1" dirty="0">
                <a:latin typeface="Consolas" panose="020B0609020204030204" pitchFamily="49" charset="0"/>
              </a:rPr>
              <a:t> </a:t>
            </a:r>
            <a:r>
              <a:rPr lang="pt-PT" dirty="0">
                <a:latin typeface="Consolas" panose="020B0609020204030204" pitchFamily="49" charset="0"/>
              </a:rPr>
              <a:t>}</a:t>
            </a:r>
          </a:p>
          <a:p>
            <a:pPr lvl="1"/>
            <a:r>
              <a:rPr lang="en-US" dirty="0"/>
              <a:t>Optionally sets the violation mode, the action to be taken when a security violation is detected, as one of these: </a:t>
            </a:r>
          </a:p>
          <a:p>
            <a:pPr lvl="2"/>
            <a:r>
              <a:rPr lang="en-US" b="1" dirty="0"/>
              <a:t>restrict </a:t>
            </a:r>
            <a:r>
              <a:rPr lang="en-US" dirty="0"/>
              <a:t>A port security violation restricts data and causes the </a:t>
            </a:r>
            <a:r>
              <a:rPr lang="en-US" dirty="0" err="1"/>
              <a:t>SecurityViolation</a:t>
            </a:r>
            <a:r>
              <a:rPr lang="en-US" dirty="0"/>
              <a:t> counter to increment and send an </a:t>
            </a:r>
            <a:r>
              <a:rPr lang="pt-PT" dirty="0"/>
              <a:t>SNMP </a:t>
            </a:r>
            <a:r>
              <a:rPr lang="pt-PT" dirty="0" err="1"/>
              <a:t>trap</a:t>
            </a:r>
            <a:r>
              <a:rPr lang="pt-PT" dirty="0"/>
              <a:t> </a:t>
            </a:r>
            <a:r>
              <a:rPr lang="pt-PT" dirty="0" err="1"/>
              <a:t>notification</a:t>
            </a:r>
            <a:r>
              <a:rPr lang="pt-PT" dirty="0"/>
              <a:t>.</a:t>
            </a:r>
          </a:p>
          <a:p>
            <a:pPr lvl="2"/>
            <a:r>
              <a:rPr lang="en-US" b="1" dirty="0"/>
              <a:t>shutdown </a:t>
            </a:r>
            <a:r>
              <a:rPr lang="en-US" dirty="0"/>
              <a:t>The interface is err-disabled when a </a:t>
            </a:r>
            <a:r>
              <a:rPr lang="en-US" dirty="0" err="1"/>
              <a:t>portsecurity</a:t>
            </a:r>
            <a:r>
              <a:rPr lang="en-US" dirty="0"/>
              <a:t> </a:t>
            </a:r>
            <a:r>
              <a:rPr lang="pt-PT" dirty="0" err="1"/>
              <a:t>violation</a:t>
            </a:r>
            <a:r>
              <a:rPr lang="pt-PT" dirty="0"/>
              <a:t> </a:t>
            </a:r>
            <a:r>
              <a:rPr lang="pt-PT" dirty="0" err="1"/>
              <a:t>occurs</a:t>
            </a:r>
            <a:r>
              <a:rPr lang="pt-PT" dirty="0"/>
              <a:t>.</a:t>
            </a:r>
          </a:p>
          <a:p>
            <a:r>
              <a:rPr lang="pt-PT" b="1" dirty="0" err="1">
                <a:latin typeface="Consolas" panose="020B0609020204030204" pitchFamily="49" charset="0"/>
              </a:rPr>
              <a:t>switchport</a:t>
            </a:r>
            <a:r>
              <a:rPr lang="pt-PT" b="1" dirty="0">
                <a:latin typeface="Consolas" panose="020B0609020204030204" pitchFamily="49" charset="0"/>
              </a:rPr>
              <a:t> </a:t>
            </a:r>
            <a:r>
              <a:rPr lang="pt-PT" b="1" dirty="0" err="1">
                <a:latin typeface="Consolas" panose="020B0609020204030204" pitchFamily="49" charset="0"/>
              </a:rPr>
              <a:t>port-security</a:t>
            </a:r>
            <a:r>
              <a:rPr lang="pt-PT" b="1" dirty="0">
                <a:latin typeface="Consolas" panose="020B0609020204030204" pitchFamily="49" charset="0"/>
              </a:rPr>
              <a:t> </a:t>
            </a:r>
            <a:r>
              <a:rPr lang="pt-PT" b="1" dirty="0" err="1">
                <a:latin typeface="Consolas" panose="020B0609020204030204" pitchFamily="49" charset="0"/>
              </a:rPr>
              <a:t>limit</a:t>
            </a:r>
            <a:r>
              <a:rPr lang="pt-PT" b="1" dirty="0">
                <a:latin typeface="Consolas" panose="020B0609020204030204" pitchFamily="49" charset="0"/>
              </a:rPr>
              <a:t> rate </a:t>
            </a:r>
            <a:r>
              <a:rPr lang="pt-PT" b="1" dirty="0" err="1">
                <a:latin typeface="Consolas" panose="020B0609020204030204" pitchFamily="49" charset="0"/>
              </a:rPr>
              <a:t>invalid-source-mac</a:t>
            </a:r>
            <a:endParaRPr lang="pt-PT" b="1" dirty="0">
              <a:latin typeface="Consolas" panose="020B0609020204030204" pitchFamily="49" charset="0"/>
            </a:endParaRPr>
          </a:p>
          <a:p>
            <a:pPr lvl="1"/>
            <a:r>
              <a:rPr lang="en-US" dirty="0"/>
              <a:t>Sets the rate limit for bad packets.</a:t>
            </a:r>
          </a:p>
          <a:p>
            <a:endParaRPr lang="pt-PT" dirty="0">
              <a:latin typeface="Consolas" panose="020B0609020204030204" pitchFamily="49" charset="0"/>
            </a:endParaRPr>
          </a:p>
        </p:txBody>
      </p:sp>
    </p:spTree>
    <p:extLst>
      <p:ext uri="{BB962C8B-B14F-4D97-AF65-F5344CB8AC3E}">
        <p14:creationId xmlns:p14="http://schemas.microsoft.com/office/powerpoint/2010/main" val="23252545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t>
            </a:r>
            <a:r>
              <a:rPr lang="pt-PT" dirty="0" err="1"/>
              <a:t>Security</a:t>
            </a:r>
            <a:r>
              <a:rPr lang="pt-PT" dirty="0"/>
              <a:t> </a:t>
            </a:r>
            <a:r>
              <a:rPr lang="pt-PT" dirty="0" err="1"/>
              <a:t>Configuration</a:t>
            </a:r>
            <a:r>
              <a:rPr lang="pt-PT" dirty="0"/>
              <a:t> (</a:t>
            </a:r>
            <a:r>
              <a:rPr lang="pt-PT" dirty="0" err="1"/>
              <a:t>cont</a:t>
            </a:r>
            <a:r>
              <a:rPr lang="pt-PT" dirty="0"/>
              <a:t>)</a:t>
            </a:r>
          </a:p>
        </p:txBody>
      </p:sp>
      <p:sp>
        <p:nvSpPr>
          <p:cNvPr id="3" name="Content Placeholder 2"/>
          <p:cNvSpPr>
            <a:spLocks noGrp="1"/>
          </p:cNvSpPr>
          <p:nvPr>
            <p:ph idx="1"/>
          </p:nvPr>
        </p:nvSpPr>
        <p:spPr/>
        <p:txBody>
          <a:bodyPr/>
          <a:lstStyle/>
          <a:p>
            <a:r>
              <a:rPr lang="pt-PT" b="1" dirty="0" err="1">
                <a:latin typeface="Consolas" panose="020B0609020204030204" pitchFamily="49" charset="0"/>
              </a:rPr>
              <a:t>switchport</a:t>
            </a:r>
            <a:r>
              <a:rPr lang="pt-PT" b="1" dirty="0">
                <a:latin typeface="Consolas" panose="020B0609020204030204" pitchFamily="49" charset="0"/>
              </a:rPr>
              <a:t> </a:t>
            </a:r>
            <a:r>
              <a:rPr lang="pt-PT" b="1" dirty="0" err="1">
                <a:latin typeface="Consolas" panose="020B0609020204030204" pitchFamily="49" charset="0"/>
              </a:rPr>
              <a:t>port-security</a:t>
            </a:r>
            <a:r>
              <a:rPr lang="pt-PT" b="1" dirty="0">
                <a:latin typeface="Consolas" panose="020B0609020204030204" pitchFamily="49" charset="0"/>
              </a:rPr>
              <a:t> </a:t>
            </a:r>
            <a:r>
              <a:rPr lang="pt-PT" b="1" dirty="0" err="1">
                <a:latin typeface="Consolas" panose="020B0609020204030204" pitchFamily="49" charset="0"/>
              </a:rPr>
              <a:t>mac-address</a:t>
            </a:r>
            <a:r>
              <a:rPr lang="pt-PT" b="1" dirty="0">
                <a:latin typeface="Consolas" panose="020B0609020204030204" pitchFamily="49" charset="0"/>
              </a:rPr>
              <a:t> </a:t>
            </a:r>
            <a:r>
              <a:rPr lang="pt-PT" i="1" dirty="0" err="1">
                <a:latin typeface="Consolas" panose="020B0609020204030204" pitchFamily="49" charset="0"/>
              </a:rPr>
              <a:t>mac-address</a:t>
            </a:r>
            <a:endParaRPr lang="pt-PT" i="1" dirty="0">
              <a:latin typeface="Consolas" panose="020B0609020204030204" pitchFamily="49" charset="0"/>
            </a:endParaRPr>
          </a:p>
          <a:p>
            <a:pPr lvl="1"/>
            <a:r>
              <a:rPr lang="en-US" dirty="0"/>
              <a:t>Optionally enters a secure MAC address for the interface.</a:t>
            </a:r>
          </a:p>
          <a:p>
            <a:pPr lvl="1"/>
            <a:r>
              <a:rPr lang="en-US" dirty="0"/>
              <a:t>You can use this command to enter the maximum number of secure MAC addresses. If you configure fewer secure MAC addresses than the maximum, the remaining MAC </a:t>
            </a:r>
            <a:r>
              <a:rPr lang="pt-PT" dirty="0" err="1"/>
              <a:t>addresses</a:t>
            </a:r>
            <a:r>
              <a:rPr lang="pt-PT" dirty="0"/>
              <a:t> are </a:t>
            </a:r>
            <a:r>
              <a:rPr lang="pt-PT" dirty="0" err="1"/>
              <a:t>dynamically</a:t>
            </a:r>
            <a:r>
              <a:rPr lang="pt-PT" dirty="0"/>
              <a:t> </a:t>
            </a:r>
            <a:r>
              <a:rPr lang="pt-PT" dirty="0" err="1"/>
              <a:t>learned</a:t>
            </a:r>
            <a:r>
              <a:rPr lang="pt-PT" dirty="0"/>
              <a:t>.</a:t>
            </a:r>
          </a:p>
          <a:p>
            <a:r>
              <a:rPr lang="pt-PT" b="1" dirty="0" err="1">
                <a:latin typeface="Consolas" panose="020B0609020204030204" pitchFamily="49" charset="0"/>
              </a:rPr>
              <a:t>switchport</a:t>
            </a:r>
            <a:r>
              <a:rPr lang="pt-PT" b="1" dirty="0">
                <a:latin typeface="Consolas" panose="020B0609020204030204" pitchFamily="49" charset="0"/>
              </a:rPr>
              <a:t> </a:t>
            </a:r>
            <a:r>
              <a:rPr lang="pt-PT" b="1" dirty="0" err="1">
                <a:latin typeface="Consolas" panose="020B0609020204030204" pitchFamily="49" charset="0"/>
              </a:rPr>
              <a:t>port-security</a:t>
            </a:r>
            <a:r>
              <a:rPr lang="pt-PT" b="1" dirty="0">
                <a:latin typeface="Consolas" panose="020B0609020204030204" pitchFamily="49" charset="0"/>
              </a:rPr>
              <a:t> </a:t>
            </a:r>
            <a:r>
              <a:rPr lang="pt-PT" b="1" dirty="0" err="1">
                <a:latin typeface="Consolas" panose="020B0609020204030204" pitchFamily="49" charset="0"/>
              </a:rPr>
              <a:t>mac-address</a:t>
            </a:r>
            <a:r>
              <a:rPr lang="pt-PT" b="1" dirty="0">
                <a:latin typeface="Consolas" panose="020B0609020204030204" pitchFamily="49" charset="0"/>
              </a:rPr>
              <a:t> </a:t>
            </a:r>
            <a:r>
              <a:rPr lang="pt-PT" b="1" dirty="0" err="1">
                <a:latin typeface="Consolas" panose="020B0609020204030204" pitchFamily="49" charset="0"/>
              </a:rPr>
              <a:t>sticky</a:t>
            </a:r>
            <a:endParaRPr lang="pt-PT" b="1" dirty="0">
              <a:latin typeface="Consolas" panose="020B0609020204030204" pitchFamily="49" charset="0"/>
            </a:endParaRPr>
          </a:p>
          <a:p>
            <a:pPr lvl="1"/>
            <a:r>
              <a:rPr lang="en-US" dirty="0"/>
              <a:t>Optionally enables sticky learning on the interface.</a:t>
            </a:r>
            <a:endParaRPr lang="pt-PT" dirty="0"/>
          </a:p>
          <a:p>
            <a:endParaRPr lang="pt-PT" dirty="0"/>
          </a:p>
        </p:txBody>
      </p:sp>
    </p:spTree>
    <p:extLst>
      <p:ext uri="{BB962C8B-B14F-4D97-AF65-F5344CB8AC3E}">
        <p14:creationId xmlns:p14="http://schemas.microsoft.com/office/powerpoint/2010/main" val="1496327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t>
            </a:r>
            <a:r>
              <a:rPr lang="pt-PT" dirty="0" err="1"/>
              <a:t>Security</a:t>
            </a:r>
            <a:r>
              <a:rPr lang="pt-PT" dirty="0"/>
              <a:t> </a:t>
            </a:r>
            <a:r>
              <a:rPr lang="pt-PT" dirty="0" err="1"/>
              <a:t>Example</a:t>
            </a:r>
            <a:endParaRPr lang="pt-PT" dirty="0"/>
          </a:p>
        </p:txBody>
      </p:sp>
      <p:pic>
        <p:nvPicPr>
          <p:cNvPr id="4" name="Picture 3"/>
          <p:cNvPicPr>
            <a:picLocks noChangeAspect="1"/>
          </p:cNvPicPr>
          <p:nvPr/>
        </p:nvPicPr>
        <p:blipFill>
          <a:blip r:embed="rId2"/>
          <a:stretch>
            <a:fillRect/>
          </a:stretch>
        </p:blipFill>
        <p:spPr>
          <a:xfrm>
            <a:off x="1071932" y="1444532"/>
            <a:ext cx="6996961" cy="5218720"/>
          </a:xfrm>
          <a:prstGeom prst="rect">
            <a:avLst/>
          </a:prstGeom>
        </p:spPr>
      </p:pic>
    </p:spTree>
    <p:extLst>
      <p:ext uri="{BB962C8B-B14F-4D97-AF65-F5344CB8AC3E}">
        <p14:creationId xmlns:p14="http://schemas.microsoft.com/office/powerpoint/2010/main" val="1405159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t>
            </a:r>
            <a:r>
              <a:rPr lang="pt-PT" dirty="0" err="1"/>
              <a:t>Security</a:t>
            </a:r>
            <a:r>
              <a:rPr lang="pt-PT" dirty="0"/>
              <a:t> </a:t>
            </a:r>
            <a:r>
              <a:rPr lang="pt-PT" dirty="0" err="1"/>
              <a:t>Example</a:t>
            </a:r>
            <a:r>
              <a:rPr lang="pt-PT" dirty="0"/>
              <a:t> II</a:t>
            </a:r>
          </a:p>
        </p:txBody>
      </p:sp>
      <p:pic>
        <p:nvPicPr>
          <p:cNvPr id="4" name="Picture 3"/>
          <p:cNvPicPr>
            <a:picLocks noChangeAspect="1"/>
          </p:cNvPicPr>
          <p:nvPr/>
        </p:nvPicPr>
        <p:blipFill>
          <a:blip r:embed="rId2"/>
          <a:stretch>
            <a:fillRect/>
          </a:stretch>
        </p:blipFill>
        <p:spPr>
          <a:xfrm>
            <a:off x="1242213" y="1723291"/>
            <a:ext cx="6656400" cy="4783015"/>
          </a:xfrm>
          <a:prstGeom prst="rect">
            <a:avLst/>
          </a:prstGeom>
        </p:spPr>
      </p:pic>
    </p:spTree>
    <p:extLst>
      <p:ext uri="{BB962C8B-B14F-4D97-AF65-F5344CB8AC3E}">
        <p14:creationId xmlns:p14="http://schemas.microsoft.com/office/powerpoint/2010/main" val="42333798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Error </a:t>
            </a:r>
            <a:r>
              <a:rPr lang="pt-PT" dirty="0" err="1"/>
              <a:t>Conditions</a:t>
            </a:r>
            <a:endParaRPr lang="pt-PT"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The following list highlights the most common situations where a port will go into the </a:t>
            </a:r>
            <a:r>
              <a:rPr lang="pt-PT" dirty="0" err="1"/>
              <a:t>err-disabled</a:t>
            </a:r>
            <a:r>
              <a:rPr lang="pt-PT" dirty="0"/>
              <a:t> </a:t>
            </a:r>
            <a:r>
              <a:rPr lang="pt-PT" dirty="0" err="1"/>
              <a:t>state</a:t>
            </a:r>
            <a:r>
              <a:rPr lang="pt-PT" dirty="0"/>
              <a:t>:</a:t>
            </a:r>
          </a:p>
          <a:p>
            <a:r>
              <a:rPr lang="en-US" b="1" dirty="0"/>
              <a:t>Port security violation</a:t>
            </a:r>
          </a:p>
          <a:p>
            <a:pPr lvl="1"/>
            <a:r>
              <a:rPr lang="en-US" dirty="0"/>
              <a:t>When an invalid MAC address is learned on a port or too many MAC addresses, the switch can optionally place the port into the err-disabled </a:t>
            </a:r>
            <a:r>
              <a:rPr lang="pt-PT" dirty="0" err="1"/>
              <a:t>state</a:t>
            </a:r>
            <a:r>
              <a:rPr lang="pt-PT" dirty="0"/>
              <a:t>.</a:t>
            </a:r>
          </a:p>
          <a:p>
            <a:r>
              <a:rPr lang="en-US" b="1" dirty="0"/>
              <a:t>Spanning-tree BPDU guard violation</a:t>
            </a:r>
          </a:p>
          <a:p>
            <a:pPr lvl="1"/>
            <a:r>
              <a:rPr lang="en-US" dirty="0"/>
              <a:t>When you have </a:t>
            </a:r>
            <a:r>
              <a:rPr lang="en-US" dirty="0" err="1"/>
              <a:t>PortFast</a:t>
            </a:r>
            <a:r>
              <a:rPr lang="en-US" dirty="0"/>
              <a:t> configured in combination with BPDU Guard</a:t>
            </a:r>
          </a:p>
          <a:p>
            <a:r>
              <a:rPr lang="en-US" b="1" dirty="0" err="1"/>
              <a:t>EtherChannel</a:t>
            </a:r>
            <a:r>
              <a:rPr lang="en-US" b="1" dirty="0"/>
              <a:t> misconfiguration</a:t>
            </a:r>
          </a:p>
          <a:p>
            <a:pPr lvl="1"/>
            <a:r>
              <a:rPr lang="en-US" dirty="0"/>
              <a:t>All parameters have to be the same for all ports on both sides of the bundle</a:t>
            </a:r>
          </a:p>
          <a:p>
            <a:r>
              <a:rPr lang="en-US" b="1" dirty="0"/>
              <a:t>Duplex mismatch</a:t>
            </a:r>
          </a:p>
          <a:p>
            <a:pPr lvl="1"/>
            <a:r>
              <a:rPr lang="en-US" dirty="0"/>
              <a:t>Duplex mode has to be the same on both sides of the link;</a:t>
            </a:r>
            <a:endParaRPr lang="pt-PT" dirty="0"/>
          </a:p>
        </p:txBody>
      </p:sp>
    </p:spTree>
    <p:extLst>
      <p:ext uri="{BB962C8B-B14F-4D97-AF65-F5344CB8AC3E}">
        <p14:creationId xmlns:p14="http://schemas.microsoft.com/office/powerpoint/2010/main" val="1483621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Error </a:t>
            </a:r>
            <a:r>
              <a:rPr lang="pt-PT" dirty="0" err="1"/>
              <a:t>Conditions</a:t>
            </a:r>
            <a:r>
              <a:rPr lang="pt-PT" dirty="0"/>
              <a:t> (</a:t>
            </a:r>
            <a:r>
              <a:rPr lang="pt-PT" dirty="0" err="1"/>
              <a:t>cont</a:t>
            </a:r>
            <a:r>
              <a:rPr lang="pt-PT" dirty="0"/>
              <a:t>)</a:t>
            </a:r>
          </a:p>
        </p:txBody>
      </p:sp>
      <p:sp>
        <p:nvSpPr>
          <p:cNvPr id="3" name="Content Placeholder 2"/>
          <p:cNvSpPr>
            <a:spLocks noGrp="1"/>
          </p:cNvSpPr>
          <p:nvPr>
            <p:ph idx="1"/>
          </p:nvPr>
        </p:nvSpPr>
        <p:spPr/>
        <p:txBody>
          <a:bodyPr>
            <a:normAutofit fontScale="77500" lnSpcReduction="20000"/>
          </a:bodyPr>
          <a:lstStyle/>
          <a:p>
            <a:r>
              <a:rPr lang="en-US" b="1" dirty="0"/>
              <a:t>UDLD condition</a:t>
            </a:r>
          </a:p>
          <a:p>
            <a:pPr lvl="1"/>
            <a:r>
              <a:rPr lang="en-US" dirty="0"/>
              <a:t>Unidirectional Link Detection (UDLD) ensures that the link is bidirectional at all times; so when it detects a unidirectional link, it places the port </a:t>
            </a:r>
            <a:r>
              <a:rPr lang="pt-PT" dirty="0" err="1"/>
              <a:t>into</a:t>
            </a:r>
            <a:r>
              <a:rPr lang="pt-PT" dirty="0"/>
              <a:t> </a:t>
            </a:r>
            <a:r>
              <a:rPr lang="pt-PT" dirty="0" err="1"/>
              <a:t>the</a:t>
            </a:r>
            <a:r>
              <a:rPr lang="pt-PT" dirty="0"/>
              <a:t> </a:t>
            </a:r>
            <a:r>
              <a:rPr lang="pt-PT" dirty="0" err="1"/>
              <a:t>err-disabled</a:t>
            </a:r>
            <a:r>
              <a:rPr lang="pt-PT" dirty="0"/>
              <a:t> </a:t>
            </a:r>
            <a:r>
              <a:rPr lang="pt-PT" dirty="0" err="1"/>
              <a:t>state</a:t>
            </a:r>
            <a:r>
              <a:rPr lang="pt-PT" dirty="0"/>
              <a:t>.</a:t>
            </a:r>
          </a:p>
          <a:p>
            <a:r>
              <a:rPr lang="en-US" b="1" dirty="0"/>
              <a:t>Spanning-tree Root Guard</a:t>
            </a:r>
          </a:p>
          <a:p>
            <a:pPr lvl="1"/>
            <a:r>
              <a:rPr lang="en-US" dirty="0"/>
              <a:t>If a Root Guard-enabled port receives a superior BPDU from those sent by the current root bridge</a:t>
            </a:r>
            <a:endParaRPr lang="pt-PT" dirty="0"/>
          </a:p>
          <a:p>
            <a:r>
              <a:rPr lang="en-US" b="1" dirty="0"/>
              <a:t>Link flapping</a:t>
            </a:r>
          </a:p>
          <a:p>
            <a:pPr lvl="1"/>
            <a:r>
              <a:rPr lang="en-US" dirty="0"/>
              <a:t>When link state is flapping between the up and down states, the port is placed into the err-disabled state.</a:t>
            </a:r>
          </a:p>
          <a:p>
            <a:r>
              <a:rPr lang="en-US" b="1" dirty="0"/>
              <a:t>Other reasons</a:t>
            </a:r>
          </a:p>
          <a:p>
            <a:pPr lvl="1"/>
            <a:r>
              <a:rPr lang="en-US" dirty="0"/>
              <a:t>Other reasons include late collision detection, Layer 2 Tunneling Protocol Guard, DHCP snooping rate-limit, incorrect gigabit interface convert </a:t>
            </a:r>
            <a:r>
              <a:rPr lang="pt-PT" dirty="0"/>
              <a:t>(GBIC), </a:t>
            </a:r>
            <a:r>
              <a:rPr lang="pt-PT" dirty="0" err="1"/>
              <a:t>and</a:t>
            </a:r>
            <a:r>
              <a:rPr lang="pt-PT" dirty="0"/>
              <a:t> ARP </a:t>
            </a:r>
            <a:r>
              <a:rPr lang="pt-PT" dirty="0" err="1"/>
              <a:t>inspection</a:t>
            </a:r>
            <a:r>
              <a:rPr lang="pt-PT" dirty="0"/>
              <a:t>.</a:t>
            </a:r>
          </a:p>
        </p:txBody>
      </p:sp>
    </p:spTree>
    <p:extLst>
      <p:ext uri="{BB962C8B-B14F-4D97-AF65-F5344CB8AC3E}">
        <p14:creationId xmlns:p14="http://schemas.microsoft.com/office/powerpoint/2010/main" val="221985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Err-Disable</a:t>
            </a:r>
            <a:r>
              <a:rPr lang="pt-PT" dirty="0"/>
              <a:t> </a:t>
            </a:r>
            <a:r>
              <a:rPr lang="pt-PT" dirty="0" err="1"/>
              <a:t>Ports</a:t>
            </a:r>
            <a:endParaRPr lang="pt-PT" dirty="0"/>
          </a:p>
        </p:txBody>
      </p:sp>
      <p:sp>
        <p:nvSpPr>
          <p:cNvPr id="3" name="Content Placeholder 2"/>
          <p:cNvSpPr>
            <a:spLocks noGrp="1"/>
          </p:cNvSpPr>
          <p:nvPr>
            <p:ph idx="1"/>
          </p:nvPr>
        </p:nvSpPr>
        <p:spPr/>
        <p:txBody>
          <a:bodyPr/>
          <a:lstStyle/>
          <a:p>
            <a:r>
              <a:rPr lang="en-US" dirty="0"/>
              <a:t>Err-disabled detection is enabled for all of these causes by default. </a:t>
            </a:r>
          </a:p>
          <a:p>
            <a:r>
              <a:rPr lang="en-US" dirty="0"/>
              <a:t>You can configure other reasons to trigger the port being disabled. </a:t>
            </a:r>
          </a:p>
          <a:p>
            <a:r>
              <a:rPr lang="en-US" dirty="0"/>
              <a:t>Use the following command to specify </a:t>
            </a:r>
            <a:r>
              <a:rPr lang="pt-PT" dirty="0" err="1"/>
              <a:t>the</a:t>
            </a:r>
            <a:r>
              <a:rPr lang="pt-PT" dirty="0"/>
              <a:t> causes:</a:t>
            </a:r>
          </a:p>
          <a:p>
            <a:endParaRPr lang="en-US" sz="1800" dirty="0">
              <a:latin typeface="Consolas" panose="020B0609020204030204" pitchFamily="49" charset="0"/>
            </a:endParaRPr>
          </a:p>
          <a:p>
            <a:r>
              <a:rPr lang="en-US" sz="1600" dirty="0">
                <a:latin typeface="Consolas" panose="020B0609020204030204" pitchFamily="49" charset="0"/>
              </a:rPr>
              <a:t>Switch(</a:t>
            </a:r>
            <a:r>
              <a:rPr lang="en-US" sz="1600" dirty="0" err="1">
                <a:latin typeface="Consolas" panose="020B0609020204030204" pitchFamily="49" charset="0"/>
              </a:rPr>
              <a:t>config</a:t>
            </a:r>
            <a:r>
              <a:rPr lang="en-US" sz="1600" dirty="0">
                <a:latin typeface="Consolas" panose="020B0609020204030204" pitchFamily="49" charset="0"/>
              </a:rPr>
              <a:t>)# </a:t>
            </a:r>
            <a:r>
              <a:rPr lang="en-US" sz="1600" b="1" dirty="0" err="1">
                <a:latin typeface="Consolas" panose="020B0609020204030204" pitchFamily="49" charset="0"/>
              </a:rPr>
              <a:t>errdisable</a:t>
            </a:r>
            <a:r>
              <a:rPr lang="en-US" sz="1600" b="1" dirty="0">
                <a:latin typeface="Consolas" panose="020B0609020204030204" pitchFamily="49" charset="0"/>
              </a:rPr>
              <a:t> detect cause </a:t>
            </a:r>
            <a:r>
              <a:rPr lang="en-US" sz="1600" dirty="0">
                <a:latin typeface="Consolas" panose="020B0609020204030204" pitchFamily="49" charset="0"/>
              </a:rPr>
              <a:t>[ </a:t>
            </a:r>
            <a:r>
              <a:rPr lang="en-US" sz="1600" b="1" dirty="0">
                <a:latin typeface="Consolas" panose="020B0609020204030204" pitchFamily="49" charset="0"/>
              </a:rPr>
              <a:t>all </a:t>
            </a:r>
            <a:r>
              <a:rPr lang="en-US" sz="1600" dirty="0">
                <a:latin typeface="Consolas" panose="020B0609020204030204" pitchFamily="49" charset="0"/>
              </a:rPr>
              <a:t>| </a:t>
            </a:r>
            <a:r>
              <a:rPr lang="en-US" sz="1600" i="1" dirty="0">
                <a:latin typeface="Consolas" panose="020B0609020204030204" pitchFamily="49" charset="0"/>
              </a:rPr>
              <a:t>cause-name </a:t>
            </a:r>
            <a:r>
              <a:rPr lang="en-US" sz="1600" dirty="0">
                <a:latin typeface="Consolas" panose="020B0609020204030204" pitchFamily="49" charset="0"/>
              </a:rPr>
              <a:t>]</a:t>
            </a:r>
            <a:endParaRPr lang="pt-PT" sz="1600" dirty="0">
              <a:latin typeface="Consolas" panose="020B0609020204030204" pitchFamily="49" charset="0"/>
            </a:endParaRPr>
          </a:p>
        </p:txBody>
      </p:sp>
    </p:spTree>
    <p:extLst>
      <p:ext uri="{BB962C8B-B14F-4D97-AF65-F5344CB8AC3E}">
        <p14:creationId xmlns:p14="http://schemas.microsoft.com/office/powerpoint/2010/main" val="4112847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Err-Disabled</a:t>
            </a:r>
            <a:r>
              <a:rPr lang="pt-PT" dirty="0"/>
              <a:t> </a:t>
            </a:r>
            <a:r>
              <a:rPr lang="pt-PT" dirty="0" err="1"/>
              <a:t>Automatic</a:t>
            </a:r>
            <a:r>
              <a:rPr lang="pt-PT" dirty="0"/>
              <a:t> </a:t>
            </a:r>
            <a:r>
              <a:rPr lang="pt-PT" dirty="0" err="1"/>
              <a:t>Recovery</a:t>
            </a:r>
            <a:endParaRPr lang="pt-PT" dirty="0"/>
          </a:p>
        </p:txBody>
      </p:sp>
      <p:sp>
        <p:nvSpPr>
          <p:cNvPr id="3" name="Content Placeholder 2"/>
          <p:cNvSpPr>
            <a:spLocks noGrp="1"/>
          </p:cNvSpPr>
          <p:nvPr>
            <p:ph idx="1"/>
          </p:nvPr>
        </p:nvSpPr>
        <p:spPr/>
        <p:txBody>
          <a:bodyPr>
            <a:normAutofit lnSpcReduction="10000"/>
          </a:bodyPr>
          <a:lstStyle/>
          <a:p>
            <a:r>
              <a:rPr lang="en-US" dirty="0"/>
              <a:t>Once the root cause of the err-disabled state is removed, an err-disabled port can become operational after a </a:t>
            </a:r>
            <a:r>
              <a:rPr lang="en-US" sz="2000" b="1" dirty="0">
                <a:latin typeface="Consolas" panose="020B0609020204030204" pitchFamily="49" charset="0"/>
              </a:rPr>
              <a:t>shut </a:t>
            </a:r>
            <a:r>
              <a:rPr lang="en-US" sz="2000" dirty="0">
                <a:latin typeface="Consolas" panose="020B0609020204030204" pitchFamily="49" charset="0"/>
              </a:rPr>
              <a:t>/ </a:t>
            </a:r>
            <a:r>
              <a:rPr lang="en-US" sz="2000" b="1" dirty="0">
                <a:latin typeface="Consolas" panose="020B0609020204030204" pitchFamily="49" charset="0"/>
              </a:rPr>
              <a:t>no shut</a:t>
            </a:r>
            <a:r>
              <a:rPr lang="en-US" dirty="0"/>
              <a:t>. </a:t>
            </a:r>
          </a:p>
          <a:p>
            <a:r>
              <a:rPr lang="en-US" dirty="0"/>
              <a:t>Because the error condition is no longer present, the trigger for err-disable will not occur. </a:t>
            </a:r>
          </a:p>
          <a:p>
            <a:r>
              <a:rPr lang="en-US" dirty="0"/>
              <a:t>Therefore, to reduce the administrative overhead, the switch port can be configured to be automatically </a:t>
            </a:r>
            <a:r>
              <a:rPr lang="en-US" dirty="0" err="1"/>
              <a:t>reenabled</a:t>
            </a:r>
            <a:r>
              <a:rPr lang="en-US" dirty="0"/>
              <a:t> after a specified </a:t>
            </a:r>
            <a:r>
              <a:rPr lang="pt-PT" dirty="0"/>
              <a:t>time.</a:t>
            </a:r>
            <a:r>
              <a:rPr lang="en-US" dirty="0"/>
              <a:t> </a:t>
            </a:r>
          </a:p>
          <a:p>
            <a:r>
              <a:rPr lang="en-US" dirty="0"/>
              <a:t>Of course, if the error condition is still present, the port will immediately go back to the err-disabled state.</a:t>
            </a:r>
            <a:endParaRPr lang="pt-PT" dirty="0"/>
          </a:p>
        </p:txBody>
      </p:sp>
      <p:pic>
        <p:nvPicPr>
          <p:cNvPr id="4" name="Picture 3"/>
          <p:cNvPicPr>
            <a:picLocks noChangeAspect="1"/>
          </p:cNvPicPr>
          <p:nvPr/>
        </p:nvPicPr>
        <p:blipFill>
          <a:blip r:embed="rId2"/>
          <a:stretch>
            <a:fillRect/>
          </a:stretch>
        </p:blipFill>
        <p:spPr>
          <a:xfrm>
            <a:off x="204716" y="5883310"/>
            <a:ext cx="8939284" cy="862857"/>
          </a:xfrm>
          <a:prstGeom prst="rect">
            <a:avLst/>
          </a:prstGeom>
        </p:spPr>
      </p:pic>
    </p:spTree>
    <p:extLst>
      <p:ext uri="{BB962C8B-B14F-4D97-AF65-F5344CB8AC3E}">
        <p14:creationId xmlns:p14="http://schemas.microsoft.com/office/powerpoint/2010/main" val="19849755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Access </a:t>
            </a:r>
            <a:r>
              <a:rPr lang="pt-PT" dirty="0" err="1"/>
              <a:t>Lists</a:t>
            </a:r>
            <a:endParaRPr lang="pt-PT" dirty="0"/>
          </a:p>
        </p:txBody>
      </p:sp>
      <p:sp>
        <p:nvSpPr>
          <p:cNvPr id="3" name="Content Placeholder 2"/>
          <p:cNvSpPr>
            <a:spLocks noGrp="1"/>
          </p:cNvSpPr>
          <p:nvPr>
            <p:ph idx="1"/>
          </p:nvPr>
        </p:nvSpPr>
        <p:spPr/>
        <p:txBody>
          <a:bodyPr>
            <a:normAutofit fontScale="85000" lnSpcReduction="20000"/>
          </a:bodyPr>
          <a:lstStyle/>
          <a:p>
            <a:r>
              <a:rPr lang="en-US" dirty="0"/>
              <a:t>Port access lists (PACLs) are yet another way to apply security in the campus network.</a:t>
            </a:r>
          </a:p>
          <a:p>
            <a:r>
              <a:rPr lang="en-US" dirty="0"/>
              <a:t>Standard access control lists (ACLs) are applied to traffic passing through the Layer 3 interface. </a:t>
            </a:r>
          </a:p>
          <a:p>
            <a:r>
              <a:rPr lang="en-US" dirty="0"/>
              <a:t>The PACL feature provides the ability to perform access control on a specific Layer 2 port.</a:t>
            </a:r>
          </a:p>
          <a:p>
            <a:r>
              <a:rPr lang="en-US" dirty="0"/>
              <a:t>A Layer 2 port is a physical access or trunk port that belongs to a VLAN. </a:t>
            </a:r>
          </a:p>
          <a:p>
            <a:r>
              <a:rPr lang="en-US" dirty="0"/>
              <a:t>The port ACL feature is supported only in hardware. (Port ACLs are not applied to any packets routed in software.) </a:t>
            </a:r>
          </a:p>
          <a:p>
            <a:r>
              <a:rPr lang="en-US" dirty="0"/>
              <a:t>The PACL feature does not affect Layer 2 control packets, such as CDP, VTP, DTP, and STP, received on the port.</a:t>
            </a:r>
            <a:endParaRPr lang="pt-PT" dirty="0"/>
          </a:p>
        </p:txBody>
      </p:sp>
    </p:spTree>
    <p:extLst>
      <p:ext uri="{BB962C8B-B14F-4D97-AF65-F5344CB8AC3E}">
        <p14:creationId xmlns:p14="http://schemas.microsoft.com/office/powerpoint/2010/main" val="674575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Access </a:t>
            </a:r>
            <a:r>
              <a:rPr lang="pt-PT" dirty="0" err="1"/>
              <a:t>Lists</a:t>
            </a:r>
            <a:endParaRPr lang="pt-PT" dirty="0"/>
          </a:p>
        </p:txBody>
      </p:sp>
      <p:sp>
        <p:nvSpPr>
          <p:cNvPr id="3" name="Content Placeholder 2"/>
          <p:cNvSpPr>
            <a:spLocks noGrp="1"/>
          </p:cNvSpPr>
          <p:nvPr>
            <p:ph idx="1"/>
          </p:nvPr>
        </p:nvSpPr>
        <p:spPr/>
        <p:txBody>
          <a:bodyPr/>
          <a:lstStyle/>
          <a:p>
            <a:r>
              <a:rPr lang="en-US" dirty="0"/>
              <a:t>There are two types of PACL:</a:t>
            </a:r>
          </a:p>
          <a:p>
            <a:r>
              <a:rPr lang="en-US" b="1" dirty="0"/>
              <a:t>IP access list </a:t>
            </a:r>
          </a:p>
          <a:p>
            <a:pPr lvl="1"/>
            <a:r>
              <a:rPr lang="en-US" dirty="0"/>
              <a:t>Filters IPv4 and IPv6 packets on a Layer 2 port.</a:t>
            </a:r>
          </a:p>
          <a:p>
            <a:r>
              <a:rPr lang="en-US" b="1" dirty="0"/>
              <a:t>MAC access list </a:t>
            </a:r>
          </a:p>
          <a:p>
            <a:pPr lvl="1"/>
            <a:r>
              <a:rPr lang="en-US" dirty="0"/>
              <a:t>Filters packets that are of an unsupported type (not IP, ARP, or MPLS) based on the fields of the Ethernet frame. </a:t>
            </a:r>
          </a:p>
          <a:p>
            <a:pPr lvl="1"/>
            <a:r>
              <a:rPr lang="en-US" dirty="0"/>
              <a:t>A MAC access list is </a:t>
            </a:r>
            <a:r>
              <a:rPr lang="en-US" i="1" dirty="0"/>
              <a:t>not applied </a:t>
            </a:r>
            <a:r>
              <a:rPr lang="en-US" dirty="0"/>
              <a:t>to IP, MPLS, or ARP messages. </a:t>
            </a:r>
          </a:p>
          <a:p>
            <a:pPr lvl="1"/>
            <a:r>
              <a:rPr lang="en-US" dirty="0"/>
              <a:t>You can define only named MAC access lists.</a:t>
            </a:r>
            <a:endParaRPr lang="pt-PT" dirty="0"/>
          </a:p>
        </p:txBody>
      </p:sp>
    </p:spTree>
    <p:extLst>
      <p:ext uri="{BB962C8B-B14F-4D97-AF65-F5344CB8AC3E}">
        <p14:creationId xmlns:p14="http://schemas.microsoft.com/office/powerpoint/2010/main" val="3895532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Access </a:t>
            </a:r>
            <a:r>
              <a:rPr lang="pt-PT" dirty="0" err="1"/>
              <a:t>Lists</a:t>
            </a:r>
            <a:endParaRPr lang="pt-PT" dirty="0"/>
          </a:p>
        </p:txBody>
      </p:sp>
      <p:sp>
        <p:nvSpPr>
          <p:cNvPr id="3" name="Content Placeholder 2"/>
          <p:cNvSpPr>
            <a:spLocks noGrp="1"/>
          </p:cNvSpPr>
          <p:nvPr>
            <p:ph idx="1"/>
          </p:nvPr>
        </p:nvSpPr>
        <p:spPr/>
        <p:txBody>
          <a:bodyPr>
            <a:normAutofit lnSpcReduction="10000"/>
          </a:bodyPr>
          <a:lstStyle/>
          <a:p>
            <a:r>
              <a:rPr lang="en-US" dirty="0"/>
              <a:t>PACLs interaction with other types of ACLs depends on the configured mode:</a:t>
            </a:r>
          </a:p>
          <a:p>
            <a:pPr lvl="1"/>
            <a:r>
              <a:rPr lang="en-US" dirty="0"/>
              <a:t>In </a:t>
            </a:r>
            <a:r>
              <a:rPr lang="en-US" b="1" dirty="0"/>
              <a:t>prefer port mode </a:t>
            </a:r>
            <a:r>
              <a:rPr lang="en-US" dirty="0"/>
              <a:t>, the PACL takes effect and overrides the effect of other ACLs. This mode is the only mode that is allowed when applying PACL on a trunk.</a:t>
            </a:r>
          </a:p>
          <a:p>
            <a:pPr lvl="1"/>
            <a:r>
              <a:rPr lang="en-US" dirty="0"/>
              <a:t>In </a:t>
            </a:r>
            <a:r>
              <a:rPr lang="en-US" b="1" dirty="0"/>
              <a:t>merge mode </a:t>
            </a:r>
            <a:r>
              <a:rPr lang="en-US" dirty="0"/>
              <a:t>, PACLs, VACLs, and standard ACLs are merged in the ingress direction. </a:t>
            </a:r>
            <a:r>
              <a:rPr lang="en-US" u="sng" dirty="0"/>
              <a:t>This is the default mode.</a:t>
            </a:r>
          </a:p>
          <a:p>
            <a:r>
              <a:rPr lang="en-US" dirty="0"/>
              <a:t>IP and MAC ACLs can be applied to Layer 2 physical interfaces. Standard (numbered, named) and extended (numbered, named) IP ACLs and extended named MAC ACLs are </a:t>
            </a:r>
            <a:r>
              <a:rPr lang="pt-PT" dirty="0" err="1"/>
              <a:t>supported</a:t>
            </a:r>
            <a:r>
              <a:rPr lang="pt-PT" dirty="0"/>
              <a:t>.</a:t>
            </a:r>
          </a:p>
        </p:txBody>
      </p:sp>
    </p:spTree>
    <p:extLst>
      <p:ext uri="{BB962C8B-B14F-4D97-AF65-F5344CB8AC3E}">
        <p14:creationId xmlns:p14="http://schemas.microsoft.com/office/powerpoint/2010/main" val="2510302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Port</a:t>
            </a:r>
            <a:r>
              <a:rPr lang="pt-PT" dirty="0"/>
              <a:t> Access </a:t>
            </a:r>
            <a:r>
              <a:rPr lang="pt-PT" dirty="0" err="1"/>
              <a:t>Lists</a:t>
            </a:r>
            <a:endParaRPr lang="pt-PT" dirty="0"/>
          </a:p>
        </p:txBody>
      </p:sp>
      <p:sp>
        <p:nvSpPr>
          <p:cNvPr id="3" name="Content Placeholder 2"/>
          <p:cNvSpPr>
            <a:spLocks noGrp="1"/>
          </p:cNvSpPr>
          <p:nvPr>
            <p:ph idx="1"/>
          </p:nvPr>
        </p:nvSpPr>
        <p:spPr/>
        <p:txBody>
          <a:bodyPr>
            <a:normAutofit fontScale="62500" lnSpcReduction="20000"/>
          </a:bodyPr>
          <a:lstStyle/>
          <a:p>
            <a:pPr marL="0" indent="0">
              <a:buNone/>
            </a:pPr>
            <a:r>
              <a:rPr lang="en-US" b="1" dirty="0"/>
              <a:t>Commands to configure a MAC ACL and apply it to a Layer 2 interface:</a:t>
            </a:r>
          </a:p>
          <a:p>
            <a:r>
              <a:rPr lang="en-US" sz="2100" dirty="0">
                <a:latin typeface="Consolas" panose="020B0609020204030204" pitchFamily="49" charset="0"/>
              </a:rPr>
              <a:t>SW(</a:t>
            </a:r>
            <a:r>
              <a:rPr lang="en-US" sz="2100" dirty="0" err="1">
                <a:latin typeface="Consolas" panose="020B0609020204030204" pitchFamily="49" charset="0"/>
              </a:rPr>
              <a:t>config</a:t>
            </a:r>
            <a:r>
              <a:rPr lang="en-US" sz="2100" dirty="0">
                <a:latin typeface="Consolas" panose="020B0609020204030204" pitchFamily="49" charset="0"/>
              </a:rPr>
              <a:t>)# </a:t>
            </a:r>
            <a:r>
              <a:rPr lang="en-US" sz="2100" b="1" dirty="0">
                <a:latin typeface="Consolas" panose="020B0609020204030204" pitchFamily="49" charset="0"/>
              </a:rPr>
              <a:t>mac access-list extended </a:t>
            </a:r>
            <a:r>
              <a:rPr lang="en-US" sz="2100" i="1" dirty="0" err="1">
                <a:latin typeface="Consolas" panose="020B0609020204030204" pitchFamily="49" charset="0"/>
              </a:rPr>
              <a:t>acl</a:t>
            </a:r>
            <a:r>
              <a:rPr lang="en-US" sz="2100" i="1" dirty="0">
                <a:latin typeface="Consolas" panose="020B0609020204030204" pitchFamily="49" charset="0"/>
              </a:rPr>
              <a:t>-name</a:t>
            </a:r>
          </a:p>
          <a:p>
            <a:r>
              <a:rPr lang="en-US" sz="2100" dirty="0">
                <a:latin typeface="Consolas" panose="020B0609020204030204" pitchFamily="49" charset="0"/>
              </a:rPr>
              <a:t>SW(</a:t>
            </a:r>
            <a:r>
              <a:rPr lang="en-US" sz="2100" dirty="0" err="1">
                <a:latin typeface="Consolas" panose="020B0609020204030204" pitchFamily="49" charset="0"/>
              </a:rPr>
              <a:t>config-ext-macl</a:t>
            </a:r>
            <a:r>
              <a:rPr lang="en-US" sz="2100" dirty="0">
                <a:latin typeface="Consolas" panose="020B0609020204030204" pitchFamily="49" charset="0"/>
              </a:rPr>
              <a:t>)# </a:t>
            </a:r>
            <a:r>
              <a:rPr lang="en-US" sz="2100" b="1" dirty="0">
                <a:latin typeface="Consolas" panose="020B0609020204030204" pitchFamily="49" charset="0"/>
              </a:rPr>
              <a:t>permit host </a:t>
            </a:r>
            <a:r>
              <a:rPr lang="en-US" sz="2100" dirty="0">
                <a:latin typeface="Consolas" panose="020B0609020204030204" pitchFamily="49" charset="0"/>
              </a:rPr>
              <a:t>[ </a:t>
            </a:r>
            <a:r>
              <a:rPr lang="en-US" sz="2100" i="1" dirty="0">
                <a:latin typeface="Consolas" panose="020B0609020204030204" pitchFamily="49" charset="0"/>
              </a:rPr>
              <a:t>source-mac </a:t>
            </a:r>
            <a:r>
              <a:rPr lang="en-US" sz="2100" dirty="0">
                <a:latin typeface="Consolas" panose="020B0609020204030204" pitchFamily="49" charset="0"/>
              </a:rPr>
              <a:t>| </a:t>
            </a:r>
            <a:r>
              <a:rPr lang="en-US" sz="2100" b="1" dirty="0">
                <a:latin typeface="Consolas" panose="020B0609020204030204" pitchFamily="49" charset="0"/>
              </a:rPr>
              <a:t>any </a:t>
            </a:r>
            <a:r>
              <a:rPr lang="en-US" sz="2100" dirty="0">
                <a:latin typeface="Consolas" panose="020B0609020204030204" pitchFamily="49" charset="0"/>
              </a:rPr>
              <a:t>] [ </a:t>
            </a:r>
            <a:r>
              <a:rPr lang="en-US" sz="2100" i="1" dirty="0">
                <a:latin typeface="Consolas" panose="020B0609020204030204" pitchFamily="49" charset="0"/>
              </a:rPr>
              <a:t>destination-mac </a:t>
            </a:r>
            <a:r>
              <a:rPr lang="en-US" sz="2100" dirty="0">
                <a:latin typeface="Consolas" panose="020B0609020204030204" pitchFamily="49" charset="0"/>
              </a:rPr>
              <a:t>| </a:t>
            </a:r>
            <a:r>
              <a:rPr lang="en-US" sz="2100" b="1" dirty="0">
                <a:latin typeface="Consolas" panose="020B0609020204030204" pitchFamily="49" charset="0"/>
              </a:rPr>
              <a:t>any </a:t>
            </a:r>
            <a:r>
              <a:rPr lang="en-US" sz="2100" dirty="0">
                <a:latin typeface="Consolas" panose="020B0609020204030204" pitchFamily="49" charset="0"/>
              </a:rPr>
              <a:t>]</a:t>
            </a:r>
          </a:p>
          <a:p>
            <a:r>
              <a:rPr lang="pt-PT" sz="2100" dirty="0">
                <a:latin typeface="Consolas" panose="020B0609020204030204" pitchFamily="49" charset="0"/>
              </a:rPr>
              <a:t>SW(</a:t>
            </a:r>
            <a:r>
              <a:rPr lang="pt-PT" sz="2100" dirty="0" err="1">
                <a:latin typeface="Consolas" panose="020B0609020204030204" pitchFamily="49" charset="0"/>
              </a:rPr>
              <a:t>config-ext-macl</a:t>
            </a:r>
            <a:r>
              <a:rPr lang="pt-PT" sz="2100" dirty="0">
                <a:latin typeface="Consolas" panose="020B0609020204030204" pitchFamily="49" charset="0"/>
              </a:rPr>
              <a:t>)# </a:t>
            </a:r>
            <a:r>
              <a:rPr lang="pt-PT" sz="2100" b="1" dirty="0">
                <a:latin typeface="Consolas" panose="020B0609020204030204" pitchFamily="49" charset="0"/>
              </a:rPr>
              <a:t>interface </a:t>
            </a:r>
            <a:r>
              <a:rPr lang="pt-PT" sz="2100" i="1" dirty="0">
                <a:latin typeface="Consolas" panose="020B0609020204030204" pitchFamily="49" charset="0"/>
              </a:rPr>
              <a:t>interface-</a:t>
            </a:r>
            <a:r>
              <a:rPr lang="pt-PT" sz="2100" i="1" dirty="0" err="1">
                <a:latin typeface="Consolas" panose="020B0609020204030204" pitchFamily="49" charset="0"/>
              </a:rPr>
              <a:t>slot</a:t>
            </a:r>
            <a:r>
              <a:rPr lang="pt-PT" sz="2100" i="1" dirty="0">
                <a:latin typeface="Consolas" panose="020B0609020204030204" pitchFamily="49" charset="0"/>
              </a:rPr>
              <a:t>/</a:t>
            </a:r>
            <a:r>
              <a:rPr lang="pt-PT" sz="2100" i="1" dirty="0" err="1">
                <a:latin typeface="Consolas" panose="020B0609020204030204" pitchFamily="49" charset="0"/>
              </a:rPr>
              <a:t>number</a:t>
            </a:r>
            <a:endParaRPr lang="pt-PT" sz="2100" i="1" dirty="0">
              <a:latin typeface="Consolas" panose="020B0609020204030204" pitchFamily="49" charset="0"/>
            </a:endParaRPr>
          </a:p>
          <a:p>
            <a:r>
              <a:rPr lang="en-US" sz="2100" dirty="0">
                <a:latin typeface="Consolas" panose="020B0609020204030204" pitchFamily="49" charset="0"/>
              </a:rPr>
              <a:t>SW(</a:t>
            </a:r>
            <a:r>
              <a:rPr lang="en-US" sz="2100" dirty="0" err="1">
                <a:latin typeface="Consolas" panose="020B0609020204030204" pitchFamily="49" charset="0"/>
              </a:rPr>
              <a:t>config</a:t>
            </a:r>
            <a:r>
              <a:rPr lang="en-US" sz="2100" dirty="0">
                <a:latin typeface="Consolas" panose="020B0609020204030204" pitchFamily="49" charset="0"/>
              </a:rPr>
              <a:t>-if)# </a:t>
            </a:r>
            <a:r>
              <a:rPr lang="en-US" sz="2100" b="1" dirty="0">
                <a:latin typeface="Consolas" panose="020B0609020204030204" pitchFamily="49" charset="0"/>
              </a:rPr>
              <a:t>mac access-group </a:t>
            </a:r>
            <a:r>
              <a:rPr lang="en-US" sz="2100" i="1" dirty="0" err="1">
                <a:latin typeface="Consolas" panose="020B0609020204030204" pitchFamily="49" charset="0"/>
              </a:rPr>
              <a:t>acl</a:t>
            </a:r>
            <a:r>
              <a:rPr lang="en-US" sz="2100" i="1" dirty="0">
                <a:latin typeface="Consolas" panose="020B0609020204030204" pitchFamily="49" charset="0"/>
              </a:rPr>
              <a:t>-name </a:t>
            </a:r>
            <a:r>
              <a:rPr lang="en-US" sz="2100" b="1" dirty="0">
                <a:latin typeface="Consolas" panose="020B0609020204030204" pitchFamily="49" charset="0"/>
              </a:rPr>
              <a:t>in</a:t>
            </a:r>
          </a:p>
          <a:p>
            <a:pPr marL="0" indent="0">
              <a:buNone/>
            </a:pPr>
            <a:r>
              <a:rPr lang="en-US" b="1" dirty="0"/>
              <a:t>Commands to configure an IP ACL and apply it to a Layer 2 interface:</a:t>
            </a:r>
          </a:p>
          <a:p>
            <a:r>
              <a:rPr lang="en-US" sz="2200" dirty="0">
                <a:latin typeface="Consolas" panose="020B0609020204030204" pitchFamily="49" charset="0"/>
              </a:rPr>
              <a:t>SW(</a:t>
            </a:r>
            <a:r>
              <a:rPr lang="en-US" sz="2200" dirty="0" err="1">
                <a:latin typeface="Consolas" panose="020B0609020204030204" pitchFamily="49" charset="0"/>
              </a:rPr>
              <a:t>config</a:t>
            </a:r>
            <a:r>
              <a:rPr lang="en-US" sz="2200" dirty="0">
                <a:latin typeface="Consolas" panose="020B0609020204030204" pitchFamily="49" charset="0"/>
              </a:rPr>
              <a:t>)# </a:t>
            </a:r>
            <a:r>
              <a:rPr lang="en-US" sz="2200" b="1" dirty="0" err="1">
                <a:latin typeface="Consolas" panose="020B0609020204030204" pitchFamily="49" charset="0"/>
              </a:rPr>
              <a:t>ip</a:t>
            </a:r>
            <a:r>
              <a:rPr lang="en-US" sz="2200" b="1" dirty="0">
                <a:latin typeface="Consolas" panose="020B0609020204030204" pitchFamily="49" charset="0"/>
              </a:rPr>
              <a:t> access-list </a:t>
            </a:r>
            <a:r>
              <a:rPr lang="en-US" sz="2200" i="1" dirty="0" err="1">
                <a:latin typeface="Consolas" panose="020B0609020204030204" pitchFamily="49" charset="0"/>
              </a:rPr>
              <a:t>acl</a:t>
            </a:r>
            <a:r>
              <a:rPr lang="en-US" sz="2200" i="1" dirty="0">
                <a:latin typeface="Consolas" panose="020B0609020204030204" pitchFamily="49" charset="0"/>
              </a:rPr>
              <a:t>-type </a:t>
            </a:r>
            <a:r>
              <a:rPr lang="en-US" sz="2200" i="1" dirty="0" err="1">
                <a:latin typeface="Consolas" panose="020B0609020204030204" pitchFamily="49" charset="0"/>
              </a:rPr>
              <a:t>acl</a:t>
            </a:r>
            <a:r>
              <a:rPr lang="en-US" sz="2200" i="1" dirty="0">
                <a:latin typeface="Consolas" panose="020B0609020204030204" pitchFamily="49" charset="0"/>
              </a:rPr>
              <a:t>-name</a:t>
            </a:r>
          </a:p>
          <a:p>
            <a:r>
              <a:rPr lang="en-US" sz="2200" dirty="0">
                <a:latin typeface="Consolas" panose="020B0609020204030204" pitchFamily="49" charset="0"/>
              </a:rPr>
              <a:t>SW(</a:t>
            </a:r>
            <a:r>
              <a:rPr lang="en-US" sz="2200" dirty="0" err="1">
                <a:latin typeface="Consolas" panose="020B0609020204030204" pitchFamily="49" charset="0"/>
              </a:rPr>
              <a:t>config-ext-nacl</a:t>
            </a:r>
            <a:r>
              <a:rPr lang="en-US" sz="2200" dirty="0">
                <a:latin typeface="Consolas" panose="020B0609020204030204" pitchFamily="49" charset="0"/>
              </a:rPr>
              <a:t>)# </a:t>
            </a:r>
            <a:r>
              <a:rPr lang="en-US" sz="2200" b="1" dirty="0">
                <a:latin typeface="Consolas" panose="020B0609020204030204" pitchFamily="49" charset="0"/>
              </a:rPr>
              <a:t>permit </a:t>
            </a:r>
            <a:r>
              <a:rPr lang="en-US" sz="2200" i="1" dirty="0">
                <a:latin typeface="Consolas" panose="020B0609020204030204" pitchFamily="49" charset="0"/>
              </a:rPr>
              <a:t>protocol </a:t>
            </a:r>
            <a:r>
              <a:rPr lang="en-US" sz="2200" dirty="0">
                <a:latin typeface="Consolas" panose="020B0609020204030204" pitchFamily="49" charset="0"/>
              </a:rPr>
              <a:t>[ </a:t>
            </a:r>
            <a:r>
              <a:rPr lang="en-US" sz="2200" i="1" dirty="0">
                <a:latin typeface="Consolas" panose="020B0609020204030204" pitchFamily="49" charset="0"/>
              </a:rPr>
              <a:t>source-address </a:t>
            </a:r>
            <a:r>
              <a:rPr lang="en-US" sz="2200" dirty="0">
                <a:latin typeface="Consolas" panose="020B0609020204030204" pitchFamily="49" charset="0"/>
              </a:rPr>
              <a:t>| </a:t>
            </a:r>
            <a:r>
              <a:rPr lang="en-US" sz="2200" b="1" dirty="0">
                <a:latin typeface="Consolas" panose="020B0609020204030204" pitchFamily="49" charset="0"/>
              </a:rPr>
              <a:t>any </a:t>
            </a:r>
            <a:r>
              <a:rPr lang="en-US" sz="2200" dirty="0">
                <a:latin typeface="Consolas" panose="020B0609020204030204" pitchFamily="49" charset="0"/>
              </a:rPr>
              <a:t>] [ </a:t>
            </a:r>
            <a:r>
              <a:rPr lang="en-US" sz="2200" i="1" dirty="0">
                <a:latin typeface="Consolas" panose="020B0609020204030204" pitchFamily="49" charset="0"/>
              </a:rPr>
              <a:t>destination-address </a:t>
            </a:r>
            <a:r>
              <a:rPr lang="pt-PT" sz="2200" dirty="0">
                <a:latin typeface="Consolas" panose="020B0609020204030204" pitchFamily="49" charset="0"/>
              </a:rPr>
              <a:t>| </a:t>
            </a:r>
            <a:r>
              <a:rPr lang="pt-PT" sz="2200" b="1" dirty="0" err="1">
                <a:latin typeface="Consolas" panose="020B0609020204030204" pitchFamily="49" charset="0"/>
              </a:rPr>
              <a:t>any</a:t>
            </a:r>
            <a:r>
              <a:rPr lang="pt-PT" sz="2200" b="1" dirty="0">
                <a:latin typeface="Consolas" panose="020B0609020204030204" pitchFamily="49" charset="0"/>
              </a:rPr>
              <a:t> </a:t>
            </a:r>
            <a:r>
              <a:rPr lang="pt-PT" sz="2200" dirty="0">
                <a:latin typeface="Consolas" panose="020B0609020204030204" pitchFamily="49" charset="0"/>
              </a:rPr>
              <a:t>]</a:t>
            </a:r>
          </a:p>
          <a:p>
            <a:r>
              <a:rPr lang="pt-PT" sz="2200" dirty="0">
                <a:latin typeface="Consolas" panose="020B0609020204030204" pitchFamily="49" charset="0"/>
              </a:rPr>
              <a:t>SW(</a:t>
            </a:r>
            <a:r>
              <a:rPr lang="pt-PT" sz="2200" dirty="0" err="1">
                <a:latin typeface="Consolas" panose="020B0609020204030204" pitchFamily="49" charset="0"/>
              </a:rPr>
              <a:t>config-ext-nacl</a:t>
            </a:r>
            <a:r>
              <a:rPr lang="pt-PT" sz="2200" dirty="0">
                <a:latin typeface="Consolas" panose="020B0609020204030204" pitchFamily="49" charset="0"/>
              </a:rPr>
              <a:t>)# </a:t>
            </a:r>
            <a:r>
              <a:rPr lang="pt-PT" sz="2200" b="1" dirty="0">
                <a:latin typeface="Consolas" panose="020B0609020204030204" pitchFamily="49" charset="0"/>
              </a:rPr>
              <a:t>interface </a:t>
            </a:r>
            <a:r>
              <a:rPr lang="pt-PT" sz="2200" i="1" dirty="0">
                <a:latin typeface="Consolas" panose="020B0609020204030204" pitchFamily="49" charset="0"/>
              </a:rPr>
              <a:t>interface-</a:t>
            </a:r>
            <a:r>
              <a:rPr lang="pt-PT" sz="2200" i="1" dirty="0" err="1">
                <a:latin typeface="Consolas" panose="020B0609020204030204" pitchFamily="49" charset="0"/>
              </a:rPr>
              <a:t>slot</a:t>
            </a:r>
            <a:r>
              <a:rPr lang="pt-PT" sz="2200" i="1" dirty="0">
                <a:latin typeface="Consolas" panose="020B0609020204030204" pitchFamily="49" charset="0"/>
              </a:rPr>
              <a:t>/</a:t>
            </a:r>
            <a:r>
              <a:rPr lang="pt-PT" sz="2200" i="1" dirty="0" err="1">
                <a:latin typeface="Consolas" panose="020B0609020204030204" pitchFamily="49" charset="0"/>
              </a:rPr>
              <a:t>number</a:t>
            </a:r>
            <a:endParaRPr lang="pt-PT" sz="2200" i="1" dirty="0">
              <a:latin typeface="Consolas" panose="020B0609020204030204" pitchFamily="49" charset="0"/>
            </a:endParaRPr>
          </a:p>
          <a:p>
            <a:r>
              <a:rPr lang="en-US" sz="2200" dirty="0">
                <a:latin typeface="Consolas" panose="020B0609020204030204" pitchFamily="49" charset="0"/>
              </a:rPr>
              <a:t>SW(</a:t>
            </a:r>
            <a:r>
              <a:rPr lang="en-US" sz="2200" dirty="0" err="1">
                <a:latin typeface="Consolas" panose="020B0609020204030204" pitchFamily="49" charset="0"/>
              </a:rPr>
              <a:t>config</a:t>
            </a:r>
            <a:r>
              <a:rPr lang="en-US" sz="2200" dirty="0">
                <a:latin typeface="Consolas" panose="020B0609020204030204" pitchFamily="49" charset="0"/>
              </a:rPr>
              <a:t>-if)# </a:t>
            </a:r>
            <a:r>
              <a:rPr lang="en-US" sz="2200" b="1" dirty="0" err="1">
                <a:latin typeface="Consolas" panose="020B0609020204030204" pitchFamily="49" charset="0"/>
              </a:rPr>
              <a:t>ip</a:t>
            </a:r>
            <a:r>
              <a:rPr lang="en-US" sz="2200" b="1" dirty="0">
                <a:latin typeface="Consolas" panose="020B0609020204030204" pitchFamily="49" charset="0"/>
              </a:rPr>
              <a:t> access-group </a:t>
            </a:r>
            <a:r>
              <a:rPr lang="en-US" sz="2200" i="1" dirty="0" err="1">
                <a:latin typeface="Consolas" panose="020B0609020204030204" pitchFamily="49" charset="0"/>
              </a:rPr>
              <a:t>acl</a:t>
            </a:r>
            <a:r>
              <a:rPr lang="en-US" sz="2200" i="1" dirty="0">
                <a:latin typeface="Consolas" panose="020B0609020204030204" pitchFamily="49" charset="0"/>
              </a:rPr>
              <a:t>-name </a:t>
            </a:r>
            <a:r>
              <a:rPr lang="en-US" sz="2200" b="1" dirty="0">
                <a:latin typeface="Consolas" panose="020B0609020204030204" pitchFamily="49" charset="0"/>
              </a:rPr>
              <a:t>in</a:t>
            </a:r>
            <a:endParaRPr lang="pt-PT" sz="2200" dirty="0">
              <a:latin typeface="Consolas" panose="020B0609020204030204" pitchFamily="49" charset="0"/>
            </a:endParaRPr>
          </a:p>
        </p:txBody>
      </p:sp>
    </p:spTree>
    <p:extLst>
      <p:ext uri="{BB962C8B-B14F-4D97-AF65-F5344CB8AC3E}">
        <p14:creationId xmlns:p14="http://schemas.microsoft.com/office/powerpoint/2010/main" val="21715801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PACL’s</a:t>
            </a:r>
            <a:r>
              <a:rPr lang="pt-PT" dirty="0"/>
              <a:t> </a:t>
            </a:r>
            <a:r>
              <a:rPr lang="pt-PT" dirty="0" err="1"/>
              <a:t>Group</a:t>
            </a:r>
            <a:r>
              <a:rPr lang="pt-PT" dirty="0"/>
              <a:t> </a:t>
            </a:r>
            <a:r>
              <a:rPr lang="pt-PT" dirty="0" err="1"/>
              <a:t>Mode</a:t>
            </a:r>
            <a:endParaRPr lang="pt-PT" dirty="0"/>
          </a:p>
        </p:txBody>
      </p:sp>
      <p:sp>
        <p:nvSpPr>
          <p:cNvPr id="3" name="Content Placeholder 2"/>
          <p:cNvSpPr>
            <a:spLocks noGrp="1"/>
          </p:cNvSpPr>
          <p:nvPr>
            <p:ph idx="1"/>
          </p:nvPr>
        </p:nvSpPr>
        <p:spPr/>
        <p:txBody>
          <a:bodyPr/>
          <a:lstStyle/>
          <a:p>
            <a:pPr marL="0" indent="0">
              <a:buNone/>
            </a:pPr>
            <a:r>
              <a:rPr lang="en-US" dirty="0"/>
              <a:t>Configure the access group mode on a Layer 2 interface:</a:t>
            </a:r>
          </a:p>
          <a:p>
            <a:r>
              <a:rPr lang="pt-PT" sz="2000" dirty="0">
                <a:latin typeface="Consolas" panose="020B0609020204030204" pitchFamily="49" charset="0"/>
              </a:rPr>
              <a:t>SW(</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interface </a:t>
            </a:r>
            <a:r>
              <a:rPr lang="pt-PT" sz="2000" i="1" dirty="0">
                <a:latin typeface="Consolas" panose="020B0609020204030204" pitchFamily="49" charset="0"/>
              </a:rPr>
              <a:t>interface-</a:t>
            </a:r>
            <a:r>
              <a:rPr lang="pt-PT" sz="2000" i="1" dirty="0" err="1">
                <a:latin typeface="Consolas" panose="020B0609020204030204" pitchFamily="49" charset="0"/>
              </a:rPr>
              <a:t>slot</a:t>
            </a:r>
            <a:r>
              <a:rPr lang="pt-PT" sz="2000" i="1" dirty="0">
                <a:latin typeface="Consolas" panose="020B0609020204030204" pitchFamily="49" charset="0"/>
              </a:rPr>
              <a:t>/</a:t>
            </a:r>
            <a:r>
              <a:rPr lang="pt-PT" sz="2000" i="1" dirty="0" err="1">
                <a:latin typeface="Consolas" panose="020B0609020204030204" pitchFamily="49" charset="0"/>
              </a:rPr>
              <a:t>number</a:t>
            </a:r>
            <a:endParaRPr lang="pt-PT" sz="2000" i="1" dirty="0">
              <a:latin typeface="Consolas" panose="020B0609020204030204" pitchFamily="49" charset="0"/>
            </a:endParaRPr>
          </a:p>
          <a:p>
            <a:r>
              <a:rPr lang="en-US" sz="2000" dirty="0">
                <a:latin typeface="Consolas" panose="020B0609020204030204" pitchFamily="49" charset="0"/>
              </a:rPr>
              <a:t>SW(</a:t>
            </a:r>
            <a:r>
              <a:rPr lang="en-US" sz="2000" dirty="0" err="1">
                <a:latin typeface="Consolas" panose="020B0609020204030204" pitchFamily="49" charset="0"/>
              </a:rPr>
              <a:t>config</a:t>
            </a:r>
            <a:r>
              <a:rPr lang="en-US" sz="2000" dirty="0">
                <a:latin typeface="Consolas" panose="020B0609020204030204" pitchFamily="49" charset="0"/>
              </a:rPr>
              <a:t>-if)# </a:t>
            </a:r>
            <a:r>
              <a:rPr lang="en-US" sz="2000" b="1" dirty="0">
                <a:latin typeface="Consolas" panose="020B0609020204030204" pitchFamily="49" charset="0"/>
              </a:rPr>
              <a:t>access-group mode </a:t>
            </a:r>
            <a:r>
              <a:rPr lang="en-US" sz="2000" dirty="0">
                <a:latin typeface="Consolas" panose="020B0609020204030204" pitchFamily="49" charset="0"/>
              </a:rPr>
              <a:t>[ </a:t>
            </a:r>
            <a:r>
              <a:rPr lang="en-US" sz="2000" b="1" dirty="0">
                <a:latin typeface="Consolas" panose="020B0609020204030204" pitchFamily="49" charset="0"/>
              </a:rPr>
              <a:t>prefer port </a:t>
            </a:r>
            <a:r>
              <a:rPr lang="en-US" sz="2000" dirty="0">
                <a:latin typeface="Consolas" panose="020B0609020204030204" pitchFamily="49" charset="0"/>
              </a:rPr>
              <a:t>| </a:t>
            </a:r>
            <a:r>
              <a:rPr lang="en-US" sz="2000" b="1" dirty="0">
                <a:latin typeface="Consolas" panose="020B0609020204030204" pitchFamily="49" charset="0"/>
              </a:rPr>
              <a:t>merge </a:t>
            </a:r>
            <a:r>
              <a:rPr lang="en-US" sz="2000" dirty="0">
                <a:latin typeface="Consolas" panose="020B0609020204030204" pitchFamily="49" charset="0"/>
              </a:rPr>
              <a:t>]</a:t>
            </a:r>
          </a:p>
          <a:p>
            <a:endParaRPr lang="en-US" dirty="0"/>
          </a:p>
          <a:p>
            <a:r>
              <a:rPr lang="en-US" dirty="0"/>
              <a:t>Note:  </a:t>
            </a:r>
          </a:p>
          <a:p>
            <a:pPr lvl="1"/>
            <a:r>
              <a:rPr lang="en-US" dirty="0"/>
              <a:t>Access mode command is not supported on all platforms.</a:t>
            </a:r>
            <a:endParaRPr lang="pt-PT" dirty="0"/>
          </a:p>
        </p:txBody>
      </p:sp>
    </p:spTree>
    <p:extLst>
      <p:ext uri="{BB962C8B-B14F-4D97-AF65-F5344CB8AC3E}">
        <p14:creationId xmlns:p14="http://schemas.microsoft.com/office/powerpoint/2010/main" val="30950966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err="1"/>
              <a:t>Mitigating</a:t>
            </a:r>
            <a:r>
              <a:rPr lang="pt-PT" dirty="0"/>
              <a:t> </a:t>
            </a:r>
            <a:r>
              <a:rPr lang="pt-PT" dirty="0" err="1"/>
              <a:t>Spoofing</a:t>
            </a:r>
            <a:r>
              <a:rPr lang="pt-PT" dirty="0"/>
              <a:t> </a:t>
            </a:r>
            <a:r>
              <a:rPr lang="pt-PT" dirty="0" err="1"/>
              <a:t>Attacks</a:t>
            </a:r>
            <a:endParaRPr lang="pt-PT" dirty="0"/>
          </a:p>
        </p:txBody>
      </p:sp>
      <p:sp>
        <p:nvSpPr>
          <p:cNvPr id="3" name="Content Placeholder 2"/>
          <p:cNvSpPr>
            <a:spLocks noGrp="1"/>
          </p:cNvSpPr>
          <p:nvPr>
            <p:ph idx="1"/>
          </p:nvPr>
        </p:nvSpPr>
        <p:spPr/>
        <p:txBody>
          <a:bodyPr>
            <a:normAutofit fontScale="92500" lnSpcReduction="10000"/>
          </a:bodyPr>
          <a:lstStyle/>
          <a:p>
            <a:r>
              <a:rPr lang="en-US" dirty="0"/>
              <a:t>How can a rogue DHCP server harm your network</a:t>
            </a:r>
          </a:p>
          <a:p>
            <a:r>
              <a:rPr lang="pt-PT" dirty="0"/>
              <a:t>DHCP </a:t>
            </a:r>
            <a:r>
              <a:rPr lang="pt-PT" dirty="0" err="1"/>
              <a:t>spoofing</a:t>
            </a:r>
            <a:endParaRPr lang="pt-PT" dirty="0"/>
          </a:p>
          <a:p>
            <a:r>
              <a:rPr lang="en-US" dirty="0"/>
              <a:t>Configuring and verifying DHCP snooping</a:t>
            </a:r>
          </a:p>
          <a:p>
            <a:r>
              <a:rPr lang="en-US" dirty="0"/>
              <a:t>What IP Source Guard is and why you need it</a:t>
            </a:r>
          </a:p>
          <a:p>
            <a:r>
              <a:rPr lang="pt-PT" dirty="0" err="1"/>
              <a:t>Configuring</a:t>
            </a:r>
            <a:r>
              <a:rPr lang="pt-PT" dirty="0"/>
              <a:t> IP </a:t>
            </a:r>
            <a:r>
              <a:rPr lang="pt-PT" dirty="0" err="1"/>
              <a:t>Source</a:t>
            </a:r>
            <a:r>
              <a:rPr lang="pt-PT" dirty="0"/>
              <a:t> </a:t>
            </a:r>
            <a:r>
              <a:rPr lang="pt-PT" dirty="0" err="1"/>
              <a:t>Guard</a:t>
            </a:r>
            <a:endParaRPr lang="pt-PT" dirty="0"/>
          </a:p>
          <a:p>
            <a:r>
              <a:rPr lang="pt-PT" dirty="0"/>
              <a:t>ARP </a:t>
            </a:r>
            <a:r>
              <a:rPr lang="pt-PT" dirty="0" err="1"/>
              <a:t>spoofing</a:t>
            </a:r>
            <a:endParaRPr lang="pt-PT" dirty="0"/>
          </a:p>
          <a:p>
            <a:r>
              <a:rPr lang="pt-PT" dirty="0" err="1"/>
              <a:t>How</a:t>
            </a:r>
            <a:r>
              <a:rPr lang="pt-PT" dirty="0"/>
              <a:t> DAI </a:t>
            </a:r>
            <a:r>
              <a:rPr lang="pt-PT" dirty="0" err="1"/>
              <a:t>works</a:t>
            </a:r>
            <a:endParaRPr lang="pt-PT" dirty="0"/>
          </a:p>
          <a:p>
            <a:r>
              <a:rPr lang="pt-PT" dirty="0"/>
              <a:t>Configure DAI</a:t>
            </a:r>
          </a:p>
        </p:txBody>
      </p:sp>
    </p:spTree>
    <p:extLst>
      <p:ext uri="{BB962C8B-B14F-4D97-AF65-F5344CB8AC3E}">
        <p14:creationId xmlns:p14="http://schemas.microsoft.com/office/powerpoint/2010/main" val="26674378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DHCP </a:t>
            </a:r>
            <a:r>
              <a:rPr lang="pt-PT" dirty="0" err="1"/>
              <a:t>Spoofing</a:t>
            </a:r>
            <a:r>
              <a:rPr lang="pt-PT" dirty="0"/>
              <a:t> </a:t>
            </a:r>
            <a:r>
              <a:rPr lang="pt-PT" dirty="0" err="1"/>
              <a:t>Attacks</a:t>
            </a:r>
            <a:endParaRPr lang="pt-PT" dirty="0"/>
          </a:p>
        </p:txBody>
      </p:sp>
      <p:sp>
        <p:nvSpPr>
          <p:cNvPr id="3" name="Content Placeholder 2"/>
          <p:cNvSpPr>
            <a:spLocks noGrp="1"/>
          </p:cNvSpPr>
          <p:nvPr>
            <p:ph idx="1"/>
          </p:nvPr>
        </p:nvSpPr>
        <p:spPr>
          <a:xfrm>
            <a:off x="4539577" y="1705708"/>
            <a:ext cx="4260177" cy="4609031"/>
          </a:xfrm>
        </p:spPr>
        <p:txBody>
          <a:bodyPr>
            <a:normAutofit fontScale="85000" lnSpcReduction="10000"/>
          </a:bodyPr>
          <a:lstStyle/>
          <a:p>
            <a:r>
              <a:rPr lang="en-US" dirty="0"/>
              <a:t>The most common example of a rogue DHCP server is when a PC is configured as a DHCP server in the campus network.</a:t>
            </a:r>
          </a:p>
          <a:p>
            <a:r>
              <a:rPr lang="pt-PT" dirty="0" err="1"/>
              <a:t>If</a:t>
            </a:r>
            <a:r>
              <a:rPr lang="pt-PT" dirty="0"/>
              <a:t> </a:t>
            </a:r>
            <a:r>
              <a:rPr lang="pt-PT" dirty="0" err="1"/>
              <a:t>the</a:t>
            </a:r>
            <a:r>
              <a:rPr lang="pt-PT" dirty="0"/>
              <a:t> rogue DHCP </a:t>
            </a:r>
            <a:r>
              <a:rPr lang="en-US" dirty="0"/>
              <a:t>server’s reply arrives at the DHCP client first, the client will use this response. </a:t>
            </a:r>
          </a:p>
          <a:p>
            <a:r>
              <a:rPr lang="en-US" dirty="0"/>
              <a:t>Because this first response from the rogue server is bogus, the client will not be able to gain the correct network connectivity and may have its traffic redirected to a bogus default gateway</a:t>
            </a:r>
            <a:endParaRPr lang="pt-PT" dirty="0"/>
          </a:p>
        </p:txBody>
      </p:sp>
      <p:pic>
        <p:nvPicPr>
          <p:cNvPr id="4" name="Picture 3"/>
          <p:cNvPicPr>
            <a:picLocks noChangeAspect="1"/>
          </p:cNvPicPr>
          <p:nvPr/>
        </p:nvPicPr>
        <p:blipFill>
          <a:blip r:embed="rId2"/>
          <a:stretch>
            <a:fillRect/>
          </a:stretch>
        </p:blipFill>
        <p:spPr>
          <a:xfrm>
            <a:off x="483818" y="1705707"/>
            <a:ext cx="4055760" cy="4609031"/>
          </a:xfrm>
          <a:prstGeom prst="rect">
            <a:avLst/>
          </a:prstGeom>
        </p:spPr>
      </p:pic>
    </p:spTree>
    <p:extLst>
      <p:ext uri="{BB962C8B-B14F-4D97-AF65-F5344CB8AC3E}">
        <p14:creationId xmlns:p14="http://schemas.microsoft.com/office/powerpoint/2010/main" val="16320567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Rogue DHCP Server </a:t>
            </a:r>
            <a:r>
              <a:rPr lang="pt-PT" dirty="0" err="1"/>
              <a:t>Process</a:t>
            </a:r>
            <a:endParaRPr lang="pt-PT" dirty="0"/>
          </a:p>
        </p:txBody>
      </p:sp>
      <p:sp>
        <p:nvSpPr>
          <p:cNvPr id="3" name="Content Placeholder 2"/>
          <p:cNvSpPr>
            <a:spLocks noGrp="1"/>
          </p:cNvSpPr>
          <p:nvPr>
            <p:ph idx="1"/>
          </p:nvPr>
        </p:nvSpPr>
        <p:spPr/>
        <p:txBody>
          <a:bodyPr>
            <a:normAutofit fontScale="92500"/>
          </a:bodyPr>
          <a:lstStyle/>
          <a:p>
            <a:pPr marL="457200" indent="-457200">
              <a:buFont typeface="+mj-lt"/>
              <a:buAutoNum type="arabicPeriod"/>
            </a:pPr>
            <a:r>
              <a:rPr lang="en-US" dirty="0"/>
              <a:t>Attacker hosts a rogue DHCP server off a switch port to the same subnet as the clients.</a:t>
            </a:r>
          </a:p>
          <a:p>
            <a:pPr marL="457200" indent="-457200">
              <a:buFont typeface="+mj-lt"/>
              <a:buAutoNum type="arabicPeriod"/>
            </a:pPr>
            <a:r>
              <a:rPr lang="pt-PT" dirty="0" err="1"/>
              <a:t>Client</a:t>
            </a:r>
            <a:r>
              <a:rPr lang="pt-PT" dirty="0"/>
              <a:t> </a:t>
            </a:r>
            <a:r>
              <a:rPr lang="pt-PT" dirty="0" err="1"/>
              <a:t>broadcasts</a:t>
            </a:r>
            <a:r>
              <a:rPr lang="pt-PT" dirty="0"/>
              <a:t> a </a:t>
            </a:r>
            <a:r>
              <a:rPr lang="pt-PT" dirty="0" err="1"/>
              <a:t>request</a:t>
            </a:r>
            <a:r>
              <a:rPr lang="pt-PT" dirty="0"/>
              <a:t> for DHCP </a:t>
            </a:r>
            <a:r>
              <a:rPr lang="pt-PT" dirty="0" err="1"/>
              <a:t>configuration</a:t>
            </a:r>
            <a:r>
              <a:rPr lang="pt-PT" dirty="0"/>
              <a:t> </a:t>
            </a:r>
            <a:r>
              <a:rPr lang="pt-PT" dirty="0" err="1"/>
              <a:t>information</a:t>
            </a:r>
            <a:r>
              <a:rPr lang="pt-PT" dirty="0"/>
              <a:t>.</a:t>
            </a:r>
          </a:p>
          <a:p>
            <a:pPr marL="457200" indent="-457200">
              <a:buFont typeface="+mj-lt"/>
              <a:buAutoNum type="arabicPeriod"/>
            </a:pPr>
            <a:r>
              <a:rPr lang="en-US" dirty="0"/>
              <a:t>The rogue DHCP server responds before the legitimate DHCP server, assigning </a:t>
            </a:r>
            <a:r>
              <a:rPr lang="pt-PT" dirty="0" err="1"/>
              <a:t>attacker-defined</a:t>
            </a:r>
            <a:r>
              <a:rPr lang="pt-PT" dirty="0"/>
              <a:t> IP </a:t>
            </a:r>
            <a:r>
              <a:rPr lang="pt-PT" dirty="0" err="1"/>
              <a:t>configuration</a:t>
            </a:r>
            <a:r>
              <a:rPr lang="pt-PT" dirty="0"/>
              <a:t> </a:t>
            </a:r>
            <a:r>
              <a:rPr lang="pt-PT" dirty="0" err="1"/>
              <a:t>information</a:t>
            </a:r>
            <a:r>
              <a:rPr lang="pt-PT" dirty="0"/>
              <a:t>.</a:t>
            </a:r>
          </a:p>
          <a:p>
            <a:pPr marL="457200" indent="-457200">
              <a:buFont typeface="+mj-lt"/>
              <a:buAutoNum type="arabicPeriod"/>
            </a:pPr>
            <a:r>
              <a:rPr lang="en-US" dirty="0"/>
              <a:t>Host packets are redirected to the attacker’s address because it emulates a default gateway for the erroneous IP address that is provided to the client via DHCP.</a:t>
            </a:r>
            <a:endParaRPr lang="pt-PT" dirty="0"/>
          </a:p>
        </p:txBody>
      </p:sp>
    </p:spTree>
    <p:extLst>
      <p:ext uri="{BB962C8B-B14F-4D97-AF65-F5344CB8AC3E}">
        <p14:creationId xmlns:p14="http://schemas.microsoft.com/office/powerpoint/2010/main" val="41868467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DHCP </a:t>
            </a:r>
            <a:r>
              <a:rPr lang="pt-PT" dirty="0" err="1"/>
              <a:t>Snooping</a:t>
            </a:r>
            <a:endParaRPr lang="pt-PT"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t>DHCP Snooping feature configures two types of port:</a:t>
            </a:r>
          </a:p>
          <a:p>
            <a:r>
              <a:rPr lang="en-US" b="1" dirty="0"/>
              <a:t>Trusted ports </a:t>
            </a:r>
          </a:p>
          <a:p>
            <a:pPr lvl="1"/>
            <a:r>
              <a:rPr lang="en-US" dirty="0"/>
              <a:t>Host a DHCP server or can be an uplink toward the DHCP server.</a:t>
            </a:r>
          </a:p>
          <a:p>
            <a:r>
              <a:rPr lang="en-US" b="1" dirty="0"/>
              <a:t>Untrusted ports</a:t>
            </a:r>
          </a:p>
          <a:p>
            <a:pPr lvl="1"/>
            <a:r>
              <a:rPr lang="en-US" dirty="0"/>
              <a:t>Are those that are not explicitly configured as trusted. </a:t>
            </a:r>
          </a:p>
          <a:p>
            <a:pPr lvl="1"/>
            <a:r>
              <a:rPr lang="en-US" dirty="0"/>
              <a:t>From a DHCP snooping perspective, untrusted access ports should not send any DHCP server responses, such as DHCPOFFER, DHCPACK, or DHCPNAK. </a:t>
            </a:r>
          </a:p>
          <a:p>
            <a:pPr lvl="1"/>
            <a:r>
              <a:rPr lang="en-US" dirty="0"/>
              <a:t>If a rogue device on an untrusted port attempts to send a DHCP response packet into the network, the port is shut down. </a:t>
            </a:r>
          </a:p>
          <a:p>
            <a:pPr lvl="1"/>
            <a:r>
              <a:rPr lang="en-US" dirty="0"/>
              <a:t>This feature can be coupled with DHCP option 82, in which switch information, such as the port ID of the DHCP request, can be inserted into the DHCP request packet.</a:t>
            </a:r>
            <a:endParaRPr lang="pt-PT" dirty="0"/>
          </a:p>
        </p:txBody>
      </p:sp>
    </p:spTree>
    <p:extLst>
      <p:ext uri="{BB962C8B-B14F-4D97-AF65-F5344CB8AC3E}">
        <p14:creationId xmlns:p14="http://schemas.microsoft.com/office/powerpoint/2010/main" val="15232041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47021" y="1444532"/>
            <a:ext cx="4117680" cy="5249600"/>
          </a:xfrm>
          <a:prstGeom prst="rect">
            <a:avLst/>
          </a:prstGeom>
        </p:spPr>
      </p:pic>
      <p:sp>
        <p:nvSpPr>
          <p:cNvPr id="2" name="Title 1"/>
          <p:cNvSpPr>
            <a:spLocks noGrp="1"/>
          </p:cNvSpPr>
          <p:nvPr>
            <p:ph type="title"/>
          </p:nvPr>
        </p:nvSpPr>
        <p:spPr/>
        <p:txBody>
          <a:bodyPr/>
          <a:lstStyle/>
          <a:p>
            <a:r>
              <a:rPr lang="pt-PT" dirty="0"/>
              <a:t>DHCP </a:t>
            </a:r>
            <a:r>
              <a:rPr lang="pt-PT" dirty="0" err="1"/>
              <a:t>Snooping</a:t>
            </a:r>
            <a:endParaRPr lang="pt-PT" dirty="0"/>
          </a:p>
        </p:txBody>
      </p:sp>
    </p:spTree>
    <p:extLst>
      <p:ext uri="{BB962C8B-B14F-4D97-AF65-F5344CB8AC3E}">
        <p14:creationId xmlns:p14="http://schemas.microsoft.com/office/powerpoint/2010/main" val="13680716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20815"/>
            <a:ext cx="8042276" cy="1000254"/>
          </a:xfrm>
        </p:spPr>
        <p:txBody>
          <a:bodyPr/>
          <a:lstStyle/>
          <a:p>
            <a:r>
              <a:rPr lang="pt-PT" sz="3200" dirty="0"/>
              <a:t>DHCP </a:t>
            </a:r>
            <a:r>
              <a:rPr lang="pt-PT" sz="3200" dirty="0" err="1"/>
              <a:t>Snooping</a:t>
            </a:r>
            <a:r>
              <a:rPr lang="pt-PT" sz="3200" dirty="0"/>
              <a:t> </a:t>
            </a:r>
            <a:r>
              <a:rPr lang="pt-PT" sz="3200" dirty="0" err="1"/>
              <a:t>Example</a:t>
            </a:r>
            <a:r>
              <a:rPr lang="pt-PT" sz="3200" dirty="0"/>
              <a:t> </a:t>
            </a:r>
            <a:r>
              <a:rPr lang="pt-PT" sz="3200" dirty="0" err="1"/>
              <a:t>Configuration</a:t>
            </a:r>
            <a:endParaRPr lang="pt-PT" sz="3200" dirty="0"/>
          </a:p>
        </p:txBody>
      </p:sp>
      <p:pic>
        <p:nvPicPr>
          <p:cNvPr id="4" name="Picture 3"/>
          <p:cNvPicPr>
            <a:picLocks noChangeAspect="1"/>
          </p:cNvPicPr>
          <p:nvPr/>
        </p:nvPicPr>
        <p:blipFill>
          <a:blip r:embed="rId2"/>
          <a:stretch>
            <a:fillRect/>
          </a:stretch>
        </p:blipFill>
        <p:spPr>
          <a:xfrm>
            <a:off x="2437767" y="1696914"/>
            <a:ext cx="4265291" cy="5041801"/>
          </a:xfrm>
          <a:prstGeom prst="rect">
            <a:avLst/>
          </a:prstGeom>
        </p:spPr>
      </p:pic>
    </p:spTree>
    <p:extLst>
      <p:ext uri="{BB962C8B-B14F-4D97-AF65-F5344CB8AC3E}">
        <p14:creationId xmlns:p14="http://schemas.microsoft.com/office/powerpoint/2010/main" val="41564202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35805"/>
            <a:ext cx="8042276" cy="985264"/>
          </a:xfrm>
        </p:spPr>
        <p:txBody>
          <a:bodyPr/>
          <a:lstStyle/>
          <a:p>
            <a:r>
              <a:rPr lang="pt-PT" sz="3200" dirty="0"/>
              <a:t>DHCP </a:t>
            </a:r>
            <a:r>
              <a:rPr lang="pt-PT" sz="3200" dirty="0" err="1"/>
              <a:t>Snooping</a:t>
            </a:r>
            <a:r>
              <a:rPr lang="pt-PT" sz="3200" dirty="0"/>
              <a:t> </a:t>
            </a:r>
            <a:r>
              <a:rPr lang="pt-PT" sz="3200" dirty="0" err="1"/>
              <a:t>Example</a:t>
            </a:r>
            <a:r>
              <a:rPr lang="pt-PT" sz="3200" dirty="0"/>
              <a:t> </a:t>
            </a:r>
            <a:r>
              <a:rPr lang="pt-PT" sz="3200" dirty="0" err="1"/>
              <a:t>Configuration</a:t>
            </a:r>
            <a:endParaRPr lang="pt-PT" sz="3200" dirty="0"/>
          </a:p>
        </p:txBody>
      </p:sp>
      <p:sp>
        <p:nvSpPr>
          <p:cNvPr id="3" name="Content Placeholder 2"/>
          <p:cNvSpPr>
            <a:spLocks noGrp="1"/>
          </p:cNvSpPr>
          <p:nvPr>
            <p:ph idx="1"/>
          </p:nvPr>
        </p:nvSpPr>
        <p:spPr>
          <a:xfrm>
            <a:off x="549275" y="1872761"/>
            <a:ext cx="8042276" cy="4070839"/>
          </a:xfrm>
        </p:spPr>
        <p:txBody>
          <a:bodyPr>
            <a:normAutofit/>
          </a:bodyPr>
          <a:lstStyle/>
          <a:p>
            <a:pPr marL="0" indent="0">
              <a:buNone/>
            </a:pPr>
            <a:r>
              <a:rPr lang="en-US" sz="2000" dirty="0"/>
              <a:t>Steps to enable DHCP snooping for VLAN 10 with a DHCP server on Ethernet 0/0</a:t>
            </a:r>
            <a:r>
              <a:rPr lang="pt-PT" sz="2000" dirty="0"/>
              <a:t>:</a:t>
            </a:r>
          </a:p>
          <a:p>
            <a:r>
              <a:rPr lang="en-US" sz="2000" b="1" dirty="0"/>
              <a:t>Step 1. </a:t>
            </a:r>
            <a:r>
              <a:rPr lang="en-US" sz="2000" dirty="0"/>
              <a:t>Enable DHCP snooping globally.</a:t>
            </a:r>
          </a:p>
          <a:p>
            <a:r>
              <a:rPr lang="en-US" sz="2000" b="1" dirty="0"/>
              <a:t>Step 2. </a:t>
            </a:r>
            <a:r>
              <a:rPr lang="en-US" sz="2000" dirty="0"/>
              <a:t>Enable DHCP snooping on selected VLANs.</a:t>
            </a:r>
          </a:p>
          <a:p>
            <a:r>
              <a:rPr lang="en-US" sz="2000" b="1" dirty="0"/>
              <a:t>Step 3. </a:t>
            </a:r>
            <a:r>
              <a:rPr lang="en-US" sz="2000" dirty="0"/>
              <a:t>Configure trusted interfaces, since untrusted is default.</a:t>
            </a:r>
          </a:p>
          <a:p>
            <a:r>
              <a:rPr lang="en-US" sz="2000" b="1" dirty="0"/>
              <a:t>Step 4. </a:t>
            </a:r>
            <a:r>
              <a:rPr lang="en-US" sz="2000" dirty="0"/>
              <a:t>Configure rate-limit of DHCP requests on untrusted ports.</a:t>
            </a:r>
          </a:p>
          <a:p>
            <a:r>
              <a:rPr lang="en-US" sz="2000" b="1" dirty="0"/>
              <a:t>Step 5. </a:t>
            </a:r>
            <a:r>
              <a:rPr lang="en-US" sz="2000" dirty="0"/>
              <a:t>Configure information option using DHCP option 82.</a:t>
            </a:r>
            <a:endParaRPr lang="pt-PT" sz="2000" dirty="0"/>
          </a:p>
        </p:txBody>
      </p:sp>
      <p:pic>
        <p:nvPicPr>
          <p:cNvPr id="4" name="Picture 3"/>
          <p:cNvPicPr>
            <a:picLocks noChangeAspect="1"/>
          </p:cNvPicPr>
          <p:nvPr/>
        </p:nvPicPr>
        <p:blipFill>
          <a:blip r:embed="rId3"/>
          <a:stretch>
            <a:fillRect/>
          </a:stretch>
        </p:blipFill>
        <p:spPr>
          <a:xfrm>
            <a:off x="402491" y="5439008"/>
            <a:ext cx="8534207" cy="1320524"/>
          </a:xfrm>
          <a:prstGeom prst="rect">
            <a:avLst/>
          </a:prstGeom>
        </p:spPr>
      </p:pic>
    </p:spTree>
    <p:extLst>
      <p:ext uri="{BB962C8B-B14F-4D97-AF65-F5344CB8AC3E}">
        <p14:creationId xmlns:p14="http://schemas.microsoft.com/office/powerpoint/2010/main" val="21221661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Verifying DHCP Snooping Configuration</a:t>
            </a:r>
            <a:endParaRPr lang="pt-PT" sz="3200" dirty="0"/>
          </a:p>
        </p:txBody>
      </p:sp>
      <p:pic>
        <p:nvPicPr>
          <p:cNvPr id="4" name="Picture 3"/>
          <p:cNvPicPr>
            <a:picLocks noChangeAspect="1"/>
          </p:cNvPicPr>
          <p:nvPr/>
        </p:nvPicPr>
        <p:blipFill>
          <a:blip r:embed="rId2"/>
          <a:stretch>
            <a:fillRect/>
          </a:stretch>
        </p:blipFill>
        <p:spPr>
          <a:xfrm>
            <a:off x="1072058" y="1594818"/>
            <a:ext cx="6935040" cy="1621200"/>
          </a:xfrm>
          <a:prstGeom prst="rect">
            <a:avLst/>
          </a:prstGeom>
        </p:spPr>
      </p:pic>
      <p:pic>
        <p:nvPicPr>
          <p:cNvPr id="5" name="Picture 4"/>
          <p:cNvPicPr>
            <a:picLocks noChangeAspect="1"/>
          </p:cNvPicPr>
          <p:nvPr/>
        </p:nvPicPr>
        <p:blipFill>
          <a:blip r:embed="rId3"/>
          <a:stretch>
            <a:fillRect/>
          </a:stretch>
        </p:blipFill>
        <p:spPr>
          <a:xfrm>
            <a:off x="1089370" y="3243314"/>
            <a:ext cx="6904080" cy="2501280"/>
          </a:xfrm>
          <a:prstGeom prst="rect">
            <a:avLst/>
          </a:prstGeom>
        </p:spPr>
      </p:pic>
    </p:spTree>
    <p:extLst>
      <p:ext uri="{BB962C8B-B14F-4D97-AF65-F5344CB8AC3E}">
        <p14:creationId xmlns:p14="http://schemas.microsoft.com/office/powerpoint/2010/main" val="12077451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440" y="776054"/>
            <a:ext cx="8042276" cy="1336956"/>
          </a:xfrm>
        </p:spPr>
        <p:txBody>
          <a:bodyPr/>
          <a:lstStyle/>
          <a:p>
            <a:r>
              <a:rPr lang="en-US" dirty="0"/>
              <a:t>Verifying DHCP Snooping Configuration</a:t>
            </a:r>
            <a:endParaRPr lang="pt-PT" dirty="0"/>
          </a:p>
        </p:txBody>
      </p:sp>
      <p:pic>
        <p:nvPicPr>
          <p:cNvPr id="4" name="Picture 3"/>
          <p:cNvPicPr>
            <a:picLocks noChangeAspect="1"/>
          </p:cNvPicPr>
          <p:nvPr/>
        </p:nvPicPr>
        <p:blipFill>
          <a:blip r:embed="rId2"/>
          <a:stretch>
            <a:fillRect/>
          </a:stretch>
        </p:blipFill>
        <p:spPr>
          <a:xfrm>
            <a:off x="685635" y="2934269"/>
            <a:ext cx="7707886" cy="1973245"/>
          </a:xfrm>
          <a:prstGeom prst="rect">
            <a:avLst/>
          </a:prstGeom>
        </p:spPr>
      </p:pic>
    </p:spTree>
    <p:extLst>
      <p:ext uri="{BB962C8B-B14F-4D97-AF65-F5344CB8AC3E}">
        <p14:creationId xmlns:p14="http://schemas.microsoft.com/office/powerpoint/2010/main" val="23300419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DHCP Snooping Command Review</a:t>
            </a:r>
            <a:endParaRPr lang="pt-PT" dirty="0"/>
          </a:p>
        </p:txBody>
      </p:sp>
      <p:sp>
        <p:nvSpPr>
          <p:cNvPr id="3" name="Content Placeholder 2"/>
          <p:cNvSpPr>
            <a:spLocks noGrp="1"/>
          </p:cNvSpPr>
          <p:nvPr>
            <p:ph idx="1"/>
          </p:nvPr>
        </p:nvSpPr>
        <p:spPr/>
        <p:txBody>
          <a:bodyPr>
            <a:normAutofit fontScale="55000" lnSpcReduction="20000"/>
          </a:bodyPr>
          <a:lstStyle/>
          <a:p>
            <a:r>
              <a:rPr lang="en-US" b="1" dirty="0" err="1">
                <a:latin typeface="Consolas" panose="020B0609020204030204" pitchFamily="49" charset="0"/>
              </a:rPr>
              <a:t>ip</a:t>
            </a:r>
            <a:r>
              <a:rPr lang="en-US" b="1" dirty="0">
                <a:latin typeface="Consolas" panose="020B0609020204030204" pitchFamily="49" charset="0"/>
              </a:rPr>
              <a:t> </a:t>
            </a:r>
            <a:r>
              <a:rPr lang="en-US" b="1" dirty="0" err="1">
                <a:latin typeface="Consolas" panose="020B0609020204030204" pitchFamily="49" charset="0"/>
              </a:rPr>
              <a:t>dhcp</a:t>
            </a:r>
            <a:r>
              <a:rPr lang="en-US" b="1" dirty="0">
                <a:latin typeface="Consolas" panose="020B0609020204030204" pitchFamily="49" charset="0"/>
              </a:rPr>
              <a:t> snooping </a:t>
            </a:r>
          </a:p>
          <a:p>
            <a:pPr lvl="1"/>
            <a:r>
              <a:rPr lang="en-US" dirty="0"/>
              <a:t>Enables DHCP snooping globally. By default, the feature is not </a:t>
            </a:r>
            <a:r>
              <a:rPr lang="pt-PT" dirty="0" err="1"/>
              <a:t>enabled</a:t>
            </a:r>
            <a:r>
              <a:rPr lang="pt-PT" dirty="0"/>
              <a:t>.</a:t>
            </a:r>
          </a:p>
          <a:p>
            <a:r>
              <a:rPr lang="pt-PT" b="1" dirty="0" err="1">
                <a:latin typeface="Consolas" panose="020B0609020204030204" pitchFamily="49" charset="0"/>
              </a:rPr>
              <a:t>ip</a:t>
            </a:r>
            <a:r>
              <a:rPr lang="pt-PT" b="1" dirty="0">
                <a:latin typeface="Consolas" panose="020B0609020204030204" pitchFamily="49" charset="0"/>
              </a:rPr>
              <a:t> </a:t>
            </a:r>
            <a:r>
              <a:rPr lang="pt-PT" b="1" dirty="0" err="1">
                <a:latin typeface="Consolas" panose="020B0609020204030204" pitchFamily="49" charset="0"/>
              </a:rPr>
              <a:t>dhcp</a:t>
            </a:r>
            <a:r>
              <a:rPr lang="pt-PT" b="1" dirty="0">
                <a:latin typeface="Consolas" panose="020B0609020204030204" pitchFamily="49" charset="0"/>
              </a:rPr>
              <a:t> </a:t>
            </a:r>
            <a:r>
              <a:rPr lang="pt-PT" b="1" dirty="0" err="1">
                <a:latin typeface="Consolas" panose="020B0609020204030204" pitchFamily="49" charset="0"/>
              </a:rPr>
              <a:t>snooping</a:t>
            </a:r>
            <a:r>
              <a:rPr lang="pt-PT" b="1" dirty="0">
                <a:latin typeface="Consolas" panose="020B0609020204030204" pitchFamily="49" charset="0"/>
              </a:rPr>
              <a:t> </a:t>
            </a:r>
            <a:r>
              <a:rPr lang="pt-PT" b="1" dirty="0" err="1">
                <a:latin typeface="Consolas" panose="020B0609020204030204" pitchFamily="49" charset="0"/>
              </a:rPr>
              <a:t>information</a:t>
            </a:r>
            <a:r>
              <a:rPr lang="pt-PT" b="1" dirty="0">
                <a:latin typeface="Consolas" panose="020B0609020204030204" pitchFamily="49" charset="0"/>
              </a:rPr>
              <a:t> </a:t>
            </a:r>
            <a:r>
              <a:rPr lang="pt-PT" b="1" dirty="0" err="1">
                <a:latin typeface="Consolas" panose="020B0609020204030204" pitchFamily="49" charset="0"/>
              </a:rPr>
              <a:t>option</a:t>
            </a:r>
            <a:endParaRPr lang="pt-PT" b="1" dirty="0">
              <a:latin typeface="Consolas" panose="020B0609020204030204" pitchFamily="49" charset="0"/>
            </a:endParaRPr>
          </a:p>
          <a:p>
            <a:pPr lvl="1"/>
            <a:r>
              <a:rPr lang="en-US" dirty="0"/>
              <a:t>Enables DHCP option 82. This is optional for the forwarded DHCP request packet to contain information on the switch port where it originated. The option is enabled by default.</a:t>
            </a:r>
          </a:p>
          <a:p>
            <a:r>
              <a:rPr lang="pt-PT" b="1" dirty="0" err="1">
                <a:latin typeface="Consolas" panose="020B0609020204030204" pitchFamily="49" charset="0"/>
              </a:rPr>
              <a:t>ip</a:t>
            </a:r>
            <a:r>
              <a:rPr lang="pt-PT" b="1" dirty="0">
                <a:latin typeface="Consolas" panose="020B0609020204030204" pitchFamily="49" charset="0"/>
              </a:rPr>
              <a:t> </a:t>
            </a:r>
            <a:r>
              <a:rPr lang="pt-PT" b="1" dirty="0" err="1">
                <a:latin typeface="Consolas" panose="020B0609020204030204" pitchFamily="49" charset="0"/>
              </a:rPr>
              <a:t>dhcp</a:t>
            </a:r>
            <a:r>
              <a:rPr lang="pt-PT" b="1" dirty="0">
                <a:latin typeface="Consolas" panose="020B0609020204030204" pitchFamily="49" charset="0"/>
              </a:rPr>
              <a:t> </a:t>
            </a:r>
            <a:r>
              <a:rPr lang="pt-PT" b="1" dirty="0" err="1">
                <a:latin typeface="Consolas" panose="020B0609020204030204" pitchFamily="49" charset="0"/>
              </a:rPr>
              <a:t>snooping</a:t>
            </a:r>
            <a:r>
              <a:rPr lang="pt-PT" b="1" dirty="0">
                <a:latin typeface="Consolas" panose="020B0609020204030204" pitchFamily="49" charset="0"/>
              </a:rPr>
              <a:t> </a:t>
            </a:r>
            <a:r>
              <a:rPr lang="pt-PT" b="1" dirty="0" err="1">
                <a:latin typeface="Consolas" panose="020B0609020204030204" pitchFamily="49" charset="0"/>
              </a:rPr>
              <a:t>vlan</a:t>
            </a:r>
            <a:r>
              <a:rPr lang="pt-PT" b="1" dirty="0">
                <a:latin typeface="Consolas" panose="020B0609020204030204" pitchFamily="49" charset="0"/>
              </a:rPr>
              <a:t> </a:t>
            </a:r>
            <a:r>
              <a:rPr lang="pt-PT" i="1" dirty="0" err="1">
                <a:latin typeface="Consolas" panose="020B0609020204030204" pitchFamily="49" charset="0"/>
              </a:rPr>
              <a:t>vlan</a:t>
            </a:r>
            <a:r>
              <a:rPr lang="pt-PT" i="1" dirty="0">
                <a:latin typeface="Consolas" panose="020B0609020204030204" pitchFamily="49" charset="0"/>
              </a:rPr>
              <a:t>-id </a:t>
            </a:r>
            <a:r>
              <a:rPr lang="pt-PT" dirty="0">
                <a:latin typeface="Consolas" panose="020B0609020204030204" pitchFamily="49" charset="0"/>
              </a:rPr>
              <a:t>[ </a:t>
            </a:r>
            <a:r>
              <a:rPr lang="pt-PT" i="1" dirty="0" err="1">
                <a:latin typeface="Consolas" panose="020B0609020204030204" pitchFamily="49" charset="0"/>
              </a:rPr>
              <a:t>vlan</a:t>
            </a:r>
            <a:r>
              <a:rPr lang="pt-PT" i="1" dirty="0">
                <a:latin typeface="Consolas" panose="020B0609020204030204" pitchFamily="49" charset="0"/>
              </a:rPr>
              <a:t>-id </a:t>
            </a:r>
            <a:r>
              <a:rPr lang="pt-PT" dirty="0">
                <a:latin typeface="Consolas" panose="020B0609020204030204" pitchFamily="49" charset="0"/>
              </a:rPr>
              <a:t>]</a:t>
            </a:r>
          </a:p>
          <a:p>
            <a:pPr lvl="1"/>
            <a:r>
              <a:rPr lang="en-US" dirty="0"/>
              <a:t>Identifies VLANs that will be subject to DHCP snooping.</a:t>
            </a:r>
          </a:p>
          <a:p>
            <a:r>
              <a:rPr lang="en-US" b="1" dirty="0" err="1">
                <a:latin typeface="Consolas" panose="020B0609020204030204" pitchFamily="49" charset="0"/>
              </a:rPr>
              <a:t>ip</a:t>
            </a:r>
            <a:r>
              <a:rPr lang="en-US" b="1" dirty="0">
                <a:latin typeface="Consolas" panose="020B0609020204030204" pitchFamily="49" charset="0"/>
              </a:rPr>
              <a:t> </a:t>
            </a:r>
            <a:r>
              <a:rPr lang="en-US" b="1" dirty="0" err="1">
                <a:latin typeface="Consolas" panose="020B0609020204030204" pitchFamily="49" charset="0"/>
              </a:rPr>
              <a:t>dhcp</a:t>
            </a:r>
            <a:r>
              <a:rPr lang="en-US" b="1" dirty="0">
                <a:latin typeface="Consolas" panose="020B0609020204030204" pitchFamily="49" charset="0"/>
              </a:rPr>
              <a:t> snooping trust </a:t>
            </a:r>
          </a:p>
          <a:p>
            <a:pPr lvl="1"/>
            <a:r>
              <a:rPr lang="en-US" dirty="0"/>
              <a:t>Configures trusted port. Use the </a:t>
            </a:r>
            <a:r>
              <a:rPr lang="en-US" b="1" dirty="0"/>
              <a:t>no </a:t>
            </a:r>
            <a:r>
              <a:rPr lang="en-US" dirty="0"/>
              <a:t>keyword to revert to untrusted. Use this command in the interface configuration </a:t>
            </a:r>
            <a:r>
              <a:rPr lang="pt-PT" dirty="0" err="1"/>
              <a:t>mode</a:t>
            </a:r>
            <a:r>
              <a:rPr lang="pt-PT" dirty="0"/>
              <a:t>.</a:t>
            </a:r>
          </a:p>
          <a:p>
            <a:r>
              <a:rPr lang="pt-PT" b="1" dirty="0" err="1">
                <a:latin typeface="Consolas" panose="020B0609020204030204" pitchFamily="49" charset="0"/>
              </a:rPr>
              <a:t>ip</a:t>
            </a:r>
            <a:r>
              <a:rPr lang="pt-PT" b="1" dirty="0">
                <a:latin typeface="Consolas" panose="020B0609020204030204" pitchFamily="49" charset="0"/>
              </a:rPr>
              <a:t> </a:t>
            </a:r>
            <a:r>
              <a:rPr lang="pt-PT" b="1" dirty="0" err="1">
                <a:latin typeface="Consolas" panose="020B0609020204030204" pitchFamily="49" charset="0"/>
              </a:rPr>
              <a:t>dhcp</a:t>
            </a:r>
            <a:r>
              <a:rPr lang="pt-PT" b="1" dirty="0">
                <a:latin typeface="Consolas" panose="020B0609020204030204" pitchFamily="49" charset="0"/>
              </a:rPr>
              <a:t> </a:t>
            </a:r>
            <a:r>
              <a:rPr lang="pt-PT" b="1" dirty="0" err="1">
                <a:latin typeface="Consolas" panose="020B0609020204030204" pitchFamily="49" charset="0"/>
              </a:rPr>
              <a:t>snooping</a:t>
            </a:r>
            <a:r>
              <a:rPr lang="pt-PT" b="1" dirty="0">
                <a:latin typeface="Consolas" panose="020B0609020204030204" pitchFamily="49" charset="0"/>
              </a:rPr>
              <a:t> </a:t>
            </a:r>
            <a:r>
              <a:rPr lang="pt-PT" b="1" dirty="0" err="1">
                <a:latin typeface="Consolas" panose="020B0609020204030204" pitchFamily="49" charset="0"/>
              </a:rPr>
              <a:t>limit</a:t>
            </a:r>
            <a:r>
              <a:rPr lang="pt-PT" b="1" dirty="0">
                <a:latin typeface="Consolas" panose="020B0609020204030204" pitchFamily="49" charset="0"/>
              </a:rPr>
              <a:t> rate </a:t>
            </a:r>
            <a:r>
              <a:rPr lang="pt-PT" i="1" dirty="0" err="1">
                <a:latin typeface="Consolas" panose="020B0609020204030204" pitchFamily="49" charset="0"/>
              </a:rPr>
              <a:t>rate</a:t>
            </a:r>
            <a:endParaRPr lang="pt-PT" i="1" dirty="0">
              <a:latin typeface="Consolas" panose="020B0609020204030204" pitchFamily="49" charset="0"/>
            </a:endParaRPr>
          </a:p>
          <a:p>
            <a:pPr lvl="1"/>
            <a:r>
              <a:rPr lang="en-US" dirty="0"/>
              <a:t>Configures the number of DHCP packets per second that an interface can receive. This ensures that DHCP traffic will not overwhelm the DHCP servers. Normally, the rate limit applies to untrusted interfaces. Use this command in the interface </a:t>
            </a:r>
            <a:r>
              <a:rPr lang="pt-PT" dirty="0" err="1"/>
              <a:t>configuration</a:t>
            </a:r>
            <a:r>
              <a:rPr lang="pt-PT" dirty="0"/>
              <a:t> </a:t>
            </a:r>
            <a:r>
              <a:rPr lang="pt-PT" dirty="0" err="1"/>
              <a:t>mode</a:t>
            </a:r>
            <a:r>
              <a:rPr lang="pt-PT" dirty="0"/>
              <a:t>.</a:t>
            </a:r>
          </a:p>
          <a:p>
            <a:r>
              <a:rPr lang="en-US" b="1" dirty="0">
                <a:latin typeface="Consolas" panose="020B0609020204030204" pitchFamily="49" charset="0"/>
              </a:rPr>
              <a:t>show </a:t>
            </a:r>
            <a:r>
              <a:rPr lang="en-US" b="1" dirty="0" err="1">
                <a:latin typeface="Consolas" panose="020B0609020204030204" pitchFamily="49" charset="0"/>
              </a:rPr>
              <a:t>ip</a:t>
            </a:r>
            <a:r>
              <a:rPr lang="en-US" b="1" dirty="0">
                <a:latin typeface="Consolas" panose="020B0609020204030204" pitchFamily="49" charset="0"/>
              </a:rPr>
              <a:t> </a:t>
            </a:r>
            <a:r>
              <a:rPr lang="en-US" b="1" dirty="0" err="1">
                <a:latin typeface="Consolas" panose="020B0609020204030204" pitchFamily="49" charset="0"/>
              </a:rPr>
              <a:t>dhcp</a:t>
            </a:r>
            <a:r>
              <a:rPr lang="en-US" b="1" dirty="0">
                <a:latin typeface="Consolas" panose="020B0609020204030204" pitchFamily="49" charset="0"/>
              </a:rPr>
              <a:t> snooping </a:t>
            </a:r>
          </a:p>
          <a:p>
            <a:pPr lvl="1"/>
            <a:r>
              <a:rPr lang="en-US" dirty="0"/>
              <a:t>Verifies the configuration.</a:t>
            </a:r>
            <a:endParaRPr lang="pt-PT" dirty="0"/>
          </a:p>
        </p:txBody>
      </p:sp>
    </p:spTree>
    <p:extLst>
      <p:ext uri="{BB962C8B-B14F-4D97-AF65-F5344CB8AC3E}">
        <p14:creationId xmlns:p14="http://schemas.microsoft.com/office/powerpoint/2010/main" val="1720164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ARP </a:t>
            </a:r>
            <a:r>
              <a:rPr lang="pt-PT" dirty="0" err="1"/>
              <a:t>Spoofing</a:t>
            </a:r>
            <a:endParaRPr lang="pt-PT"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311416" y="1600201"/>
            <a:ext cx="8280135" cy="4917209"/>
          </a:xfrm>
          <a:prstGeom prst="rect">
            <a:avLst/>
          </a:prstGeom>
        </p:spPr>
      </p:pic>
    </p:spTree>
    <p:extLst>
      <p:ext uri="{BB962C8B-B14F-4D97-AF65-F5344CB8AC3E}">
        <p14:creationId xmlns:p14="http://schemas.microsoft.com/office/powerpoint/2010/main" val="33287067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ARP </a:t>
            </a:r>
            <a:r>
              <a:rPr lang="pt-PT" dirty="0" err="1"/>
              <a:t>Spoofing</a:t>
            </a:r>
            <a:endParaRPr lang="pt-PT" dirty="0"/>
          </a:p>
        </p:txBody>
      </p:sp>
      <p:sp>
        <p:nvSpPr>
          <p:cNvPr id="3" name="Content Placeholder 2"/>
          <p:cNvSpPr>
            <a:spLocks noGrp="1"/>
          </p:cNvSpPr>
          <p:nvPr>
            <p:ph idx="1"/>
          </p:nvPr>
        </p:nvSpPr>
        <p:spPr/>
        <p:txBody>
          <a:bodyPr>
            <a:normAutofit fontScale="62500" lnSpcReduction="20000"/>
          </a:bodyPr>
          <a:lstStyle/>
          <a:p>
            <a:r>
              <a:rPr lang="en-US" b="1" dirty="0"/>
              <a:t>Step 1. </a:t>
            </a:r>
            <a:r>
              <a:rPr lang="en-US" dirty="0"/>
              <a:t>PCA sends an ARP request for MAC address of R1.</a:t>
            </a:r>
          </a:p>
          <a:p>
            <a:r>
              <a:rPr lang="en-US" b="1" dirty="0"/>
              <a:t>Step 2. </a:t>
            </a:r>
            <a:r>
              <a:rPr lang="en-US" dirty="0"/>
              <a:t>R1 replies with its MAC and IP address. It also updates its ARP cache.</a:t>
            </a:r>
          </a:p>
          <a:p>
            <a:r>
              <a:rPr lang="en-US" b="1" dirty="0"/>
              <a:t>Step 3. </a:t>
            </a:r>
            <a:r>
              <a:rPr lang="en-US" dirty="0"/>
              <a:t>PCA binds MAC address of R1 to R1’s IP address in its ARP cache.</a:t>
            </a:r>
          </a:p>
          <a:p>
            <a:r>
              <a:rPr lang="en-US" b="1" dirty="0"/>
              <a:t>Step 4. </a:t>
            </a:r>
            <a:r>
              <a:rPr lang="en-US" dirty="0"/>
              <a:t>Attacker sends its ARP reply to PCA, binding its MAC address to the IP of </a:t>
            </a:r>
            <a:r>
              <a:rPr lang="pt-PT" dirty="0"/>
              <a:t>R1.</a:t>
            </a:r>
          </a:p>
          <a:p>
            <a:r>
              <a:rPr lang="en-US" b="1" dirty="0"/>
              <a:t>Step 5. </a:t>
            </a:r>
            <a:r>
              <a:rPr lang="en-US" dirty="0"/>
              <a:t>PCA updates ARP cache with MAC address of attacker bound to IP address </a:t>
            </a:r>
            <a:r>
              <a:rPr lang="pt-PT" dirty="0" err="1"/>
              <a:t>of</a:t>
            </a:r>
            <a:r>
              <a:rPr lang="pt-PT" dirty="0"/>
              <a:t> R1.</a:t>
            </a:r>
          </a:p>
          <a:p>
            <a:r>
              <a:rPr lang="en-US" b="1" dirty="0"/>
              <a:t>Step 6. </a:t>
            </a:r>
            <a:r>
              <a:rPr lang="en-US" dirty="0"/>
              <a:t>Attacker sends its ARP reply to R1, binding its MAC address to the IP of </a:t>
            </a:r>
            <a:r>
              <a:rPr lang="pt-PT" dirty="0"/>
              <a:t>PCA.</a:t>
            </a:r>
          </a:p>
          <a:p>
            <a:r>
              <a:rPr lang="en-US" b="1" dirty="0"/>
              <a:t>Step 7. </a:t>
            </a:r>
            <a:r>
              <a:rPr lang="en-US" dirty="0"/>
              <a:t>R1 updates ARP cache with MAC address of attacker bound to IP address of </a:t>
            </a:r>
            <a:r>
              <a:rPr lang="pt-PT" dirty="0"/>
              <a:t>PCA.</a:t>
            </a:r>
          </a:p>
          <a:p>
            <a:r>
              <a:rPr lang="en-US" b="1" dirty="0"/>
              <a:t>Step 8. </a:t>
            </a:r>
            <a:r>
              <a:rPr lang="en-US" dirty="0"/>
              <a:t>Packets are diverted through attacker.</a:t>
            </a:r>
            <a:endParaRPr lang="pt-PT" dirty="0"/>
          </a:p>
        </p:txBody>
      </p:sp>
    </p:spTree>
    <p:extLst>
      <p:ext uri="{BB962C8B-B14F-4D97-AF65-F5344CB8AC3E}">
        <p14:creationId xmlns:p14="http://schemas.microsoft.com/office/powerpoint/2010/main" val="23240430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Dynamic</a:t>
            </a:r>
            <a:r>
              <a:rPr lang="pt-PT" dirty="0"/>
              <a:t> ARP </a:t>
            </a:r>
            <a:r>
              <a:rPr lang="pt-PT" dirty="0" err="1"/>
              <a:t>Inspection</a:t>
            </a:r>
            <a:endParaRPr lang="pt-PT" dirty="0"/>
          </a:p>
        </p:txBody>
      </p:sp>
      <p:sp>
        <p:nvSpPr>
          <p:cNvPr id="3" name="Content Placeholder 2"/>
          <p:cNvSpPr>
            <a:spLocks noGrp="1"/>
          </p:cNvSpPr>
          <p:nvPr>
            <p:ph idx="1"/>
          </p:nvPr>
        </p:nvSpPr>
        <p:spPr/>
        <p:txBody>
          <a:bodyPr>
            <a:normAutofit fontScale="70000" lnSpcReduction="20000"/>
          </a:bodyPr>
          <a:lstStyle/>
          <a:p>
            <a:r>
              <a:rPr lang="en-US" dirty="0"/>
              <a:t>Dynamic ARP inspection (DAI) helps prevent such attacks by not relaying invalid or gratuitous ARP replies out to other ports in the same VLAN. </a:t>
            </a:r>
          </a:p>
          <a:p>
            <a:r>
              <a:rPr lang="en-US" dirty="0"/>
              <a:t>DAI intercepts all ARP requests and all replies on the untrusted ports. </a:t>
            </a:r>
          </a:p>
          <a:p>
            <a:r>
              <a:rPr lang="en-US" dirty="0"/>
              <a:t>Each intercepted packet is verified for valid IP-to-MAC binding similar to IPSG.</a:t>
            </a:r>
          </a:p>
          <a:p>
            <a:r>
              <a:rPr lang="en-US" dirty="0"/>
              <a:t>ARP replies coming from invalid devices are either dropped or logged by the switch for auditing so that ARP poisoning attacks are prevented.</a:t>
            </a:r>
          </a:p>
          <a:p>
            <a:r>
              <a:rPr lang="en-US" dirty="0"/>
              <a:t>You can also use DAI to rate-limit the ARP packets and then err-disable the interface if the rate is exceeded. </a:t>
            </a:r>
          </a:p>
          <a:p>
            <a:r>
              <a:rPr lang="en-US" dirty="0"/>
              <a:t>DAI determines the validity of an ARP packet based on a valid MAC-address-to-</a:t>
            </a:r>
            <a:r>
              <a:rPr lang="en-US" dirty="0" err="1"/>
              <a:t>Ip</a:t>
            </a:r>
            <a:r>
              <a:rPr lang="en-US" dirty="0"/>
              <a:t> address bindings database that is built by DHCP snooping. </a:t>
            </a:r>
          </a:p>
          <a:p>
            <a:r>
              <a:rPr lang="en-US" dirty="0"/>
              <a:t>In addition, to handle hosts that use statically configured IP addresses, DAI can validate ARP packets against user configured </a:t>
            </a:r>
            <a:r>
              <a:rPr lang="pt-PT" dirty="0"/>
              <a:t>ARP </a:t>
            </a:r>
            <a:r>
              <a:rPr lang="pt-PT" dirty="0" err="1"/>
              <a:t>ACLs</a:t>
            </a:r>
            <a:r>
              <a:rPr lang="pt-PT" dirty="0"/>
              <a:t>.</a:t>
            </a:r>
          </a:p>
        </p:txBody>
      </p:sp>
    </p:spTree>
    <p:extLst>
      <p:ext uri="{BB962C8B-B14F-4D97-AF65-F5344CB8AC3E}">
        <p14:creationId xmlns:p14="http://schemas.microsoft.com/office/powerpoint/2010/main" val="39413463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DAI </a:t>
            </a:r>
            <a:r>
              <a:rPr lang="pt-PT" dirty="0" err="1"/>
              <a:t>Configuration</a:t>
            </a:r>
            <a:r>
              <a:rPr lang="pt-PT" dirty="0"/>
              <a:t> Steps</a:t>
            </a:r>
          </a:p>
        </p:txBody>
      </p:sp>
      <p:sp>
        <p:nvSpPr>
          <p:cNvPr id="3" name="Content Placeholder 2"/>
          <p:cNvSpPr>
            <a:spLocks noGrp="1"/>
          </p:cNvSpPr>
          <p:nvPr>
            <p:ph idx="1"/>
          </p:nvPr>
        </p:nvSpPr>
        <p:spPr/>
        <p:txBody>
          <a:bodyPr/>
          <a:lstStyle/>
          <a:p>
            <a:r>
              <a:rPr lang="en-US" b="1" dirty="0"/>
              <a:t>Step 1. </a:t>
            </a:r>
            <a:r>
              <a:rPr lang="en-US" dirty="0"/>
              <a:t>Implement protection against DHCP spoofing:</a:t>
            </a:r>
          </a:p>
          <a:p>
            <a:pPr lvl="1"/>
            <a:r>
              <a:rPr lang="en-US" b="1" dirty="0"/>
              <a:t>a. </a:t>
            </a:r>
            <a:r>
              <a:rPr lang="en-US" dirty="0"/>
              <a:t>Enable DHCP snooping globally.</a:t>
            </a:r>
          </a:p>
          <a:p>
            <a:pPr lvl="1"/>
            <a:r>
              <a:rPr lang="en-US" b="1" dirty="0"/>
              <a:t>b. </a:t>
            </a:r>
            <a:r>
              <a:rPr lang="en-US" dirty="0"/>
              <a:t>Enable DHCP snooping on selected VLANs.</a:t>
            </a:r>
          </a:p>
          <a:p>
            <a:r>
              <a:rPr lang="en-US" b="1" dirty="0"/>
              <a:t>Step 2. </a:t>
            </a:r>
            <a:r>
              <a:rPr lang="en-US" dirty="0"/>
              <a:t>Enable DAI: Enable ARP inspection on selected VLANs.</a:t>
            </a:r>
          </a:p>
          <a:p>
            <a:r>
              <a:rPr lang="en-US" b="1" dirty="0"/>
              <a:t>Step 3. </a:t>
            </a:r>
            <a:r>
              <a:rPr lang="en-US" dirty="0"/>
              <a:t>Configure trusted interfaces for DHCP snooping and ARP inspection </a:t>
            </a:r>
            <a:r>
              <a:rPr lang="pt-PT" dirty="0"/>
              <a:t>(</a:t>
            </a:r>
            <a:r>
              <a:rPr lang="pt-PT" dirty="0" err="1"/>
              <a:t>untrusted</a:t>
            </a:r>
            <a:r>
              <a:rPr lang="pt-PT" dirty="0"/>
              <a:t> </a:t>
            </a:r>
            <a:r>
              <a:rPr lang="pt-PT" dirty="0" err="1"/>
              <a:t>is</a:t>
            </a:r>
            <a:r>
              <a:rPr lang="pt-PT" dirty="0"/>
              <a:t> </a:t>
            </a:r>
            <a:r>
              <a:rPr lang="pt-PT" dirty="0" err="1"/>
              <a:t>default</a:t>
            </a:r>
            <a:r>
              <a:rPr lang="pt-PT" dirty="0"/>
              <a:t>).</a:t>
            </a:r>
          </a:p>
        </p:txBody>
      </p:sp>
    </p:spTree>
    <p:extLst>
      <p:ext uri="{BB962C8B-B14F-4D97-AF65-F5344CB8AC3E}">
        <p14:creationId xmlns:p14="http://schemas.microsoft.com/office/powerpoint/2010/main" val="24423000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DAI </a:t>
            </a:r>
            <a:r>
              <a:rPr lang="pt-PT" dirty="0" err="1"/>
              <a:t>Configuration</a:t>
            </a:r>
            <a:endParaRPr lang="pt-PT" dirty="0"/>
          </a:p>
        </p:txBody>
      </p:sp>
      <p:sp>
        <p:nvSpPr>
          <p:cNvPr id="3" name="Content Placeholder 2"/>
          <p:cNvSpPr>
            <a:spLocks noGrp="1"/>
          </p:cNvSpPr>
          <p:nvPr>
            <p:ph idx="1"/>
          </p:nvPr>
        </p:nvSpPr>
        <p:spPr/>
        <p:txBody>
          <a:bodyPr/>
          <a:lstStyle/>
          <a:p>
            <a:endParaRPr lang="pt-PT" dirty="0"/>
          </a:p>
        </p:txBody>
      </p:sp>
      <p:pic>
        <p:nvPicPr>
          <p:cNvPr id="5" name="Picture 4"/>
          <p:cNvPicPr>
            <a:picLocks noChangeAspect="1"/>
          </p:cNvPicPr>
          <p:nvPr/>
        </p:nvPicPr>
        <p:blipFill>
          <a:blip r:embed="rId2"/>
          <a:stretch>
            <a:fillRect/>
          </a:stretch>
        </p:blipFill>
        <p:spPr>
          <a:xfrm>
            <a:off x="358325" y="2843550"/>
            <a:ext cx="8077512" cy="1810977"/>
          </a:xfrm>
          <a:prstGeom prst="rect">
            <a:avLst/>
          </a:prstGeom>
        </p:spPr>
      </p:pic>
      <p:pic>
        <p:nvPicPr>
          <p:cNvPr id="4" name="Picture 3"/>
          <p:cNvPicPr>
            <a:picLocks noChangeAspect="1"/>
          </p:cNvPicPr>
          <p:nvPr/>
        </p:nvPicPr>
        <p:blipFill>
          <a:blip r:embed="rId3"/>
          <a:stretch>
            <a:fillRect/>
          </a:stretch>
        </p:blipFill>
        <p:spPr>
          <a:xfrm>
            <a:off x="4733009" y="1600201"/>
            <a:ext cx="4117680" cy="4570240"/>
          </a:xfrm>
          <a:prstGeom prst="rect">
            <a:avLst/>
          </a:prstGeom>
        </p:spPr>
      </p:pic>
    </p:spTree>
    <p:extLst>
      <p:ext uri="{BB962C8B-B14F-4D97-AF65-F5344CB8AC3E}">
        <p14:creationId xmlns:p14="http://schemas.microsoft.com/office/powerpoint/2010/main" val="918160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DAI </a:t>
            </a:r>
            <a:r>
              <a:rPr lang="pt-PT" dirty="0" err="1"/>
              <a:t>Commands</a:t>
            </a:r>
            <a:endParaRPr lang="pt-PT" dirty="0"/>
          </a:p>
        </p:txBody>
      </p:sp>
      <p:sp>
        <p:nvSpPr>
          <p:cNvPr id="3" name="Content Placeholder 2"/>
          <p:cNvSpPr>
            <a:spLocks noGrp="1"/>
          </p:cNvSpPr>
          <p:nvPr>
            <p:ph idx="1"/>
          </p:nvPr>
        </p:nvSpPr>
        <p:spPr/>
        <p:txBody>
          <a:bodyPr/>
          <a:lstStyle/>
          <a:p>
            <a:r>
              <a:rPr lang="en-US" b="1" dirty="0" err="1"/>
              <a:t>ip</a:t>
            </a:r>
            <a:r>
              <a:rPr lang="en-US" b="1" dirty="0"/>
              <a:t> </a:t>
            </a:r>
            <a:r>
              <a:rPr lang="en-US" b="1" dirty="0" err="1"/>
              <a:t>arp</a:t>
            </a:r>
            <a:r>
              <a:rPr lang="en-US" b="1" dirty="0"/>
              <a:t> inspection </a:t>
            </a:r>
            <a:r>
              <a:rPr lang="en-US" b="1" dirty="0" err="1"/>
              <a:t>vlan</a:t>
            </a:r>
            <a:r>
              <a:rPr lang="en-US" b="1" dirty="0"/>
              <a:t> </a:t>
            </a:r>
            <a:r>
              <a:rPr lang="en-US" i="1" dirty="0" err="1"/>
              <a:t>vlan</a:t>
            </a:r>
            <a:r>
              <a:rPr lang="en-US" i="1" dirty="0"/>
              <a:t>-id </a:t>
            </a:r>
            <a:r>
              <a:rPr lang="en-US" dirty="0"/>
              <a:t>[ </a:t>
            </a:r>
            <a:r>
              <a:rPr lang="en-US" b="1" dirty="0"/>
              <a:t>, </a:t>
            </a:r>
            <a:r>
              <a:rPr lang="en-US" i="1" dirty="0" err="1"/>
              <a:t>vlan</a:t>
            </a:r>
            <a:r>
              <a:rPr lang="en-US" i="1" dirty="0"/>
              <a:t>-id </a:t>
            </a:r>
            <a:r>
              <a:rPr lang="en-US" dirty="0"/>
              <a:t>] </a:t>
            </a:r>
          </a:p>
          <a:p>
            <a:pPr lvl="1"/>
            <a:r>
              <a:rPr lang="en-US" dirty="0"/>
              <a:t>Enables DAI on a VLAN or range of VLANs</a:t>
            </a:r>
          </a:p>
          <a:p>
            <a:r>
              <a:rPr lang="en-US" b="1" dirty="0" err="1"/>
              <a:t>ip</a:t>
            </a:r>
            <a:r>
              <a:rPr lang="en-US" b="1" dirty="0"/>
              <a:t> </a:t>
            </a:r>
            <a:r>
              <a:rPr lang="en-US" b="1" dirty="0" err="1"/>
              <a:t>arp</a:t>
            </a:r>
            <a:r>
              <a:rPr lang="en-US" b="1" dirty="0"/>
              <a:t> inspection trust </a:t>
            </a:r>
          </a:p>
          <a:p>
            <a:pPr lvl="1"/>
            <a:r>
              <a:rPr lang="en-US" dirty="0"/>
              <a:t>Sets the interface as a trusted interface</a:t>
            </a:r>
          </a:p>
          <a:p>
            <a:r>
              <a:rPr lang="en-US" b="1" dirty="0" err="1"/>
              <a:t>ip</a:t>
            </a:r>
            <a:r>
              <a:rPr lang="en-US" b="1" dirty="0"/>
              <a:t> </a:t>
            </a:r>
            <a:r>
              <a:rPr lang="en-US" b="1" dirty="0" err="1"/>
              <a:t>arp</a:t>
            </a:r>
            <a:r>
              <a:rPr lang="en-US" b="1" dirty="0"/>
              <a:t> inspection validate </a:t>
            </a:r>
            <a:r>
              <a:rPr lang="en-US" dirty="0"/>
              <a:t>{[ </a:t>
            </a:r>
            <a:r>
              <a:rPr lang="en-US" i="1" dirty="0" err="1"/>
              <a:t>src</a:t>
            </a:r>
            <a:r>
              <a:rPr lang="en-US" i="1" dirty="0"/>
              <a:t>-mac </a:t>
            </a:r>
            <a:r>
              <a:rPr lang="en-US" dirty="0"/>
              <a:t>] [ </a:t>
            </a:r>
            <a:r>
              <a:rPr lang="en-US" i="1" dirty="0" err="1"/>
              <a:t>dst</a:t>
            </a:r>
            <a:r>
              <a:rPr lang="en-US" i="1" dirty="0"/>
              <a:t>-mac </a:t>
            </a:r>
            <a:r>
              <a:rPr lang="en-US" dirty="0"/>
              <a:t>] </a:t>
            </a:r>
            <a:r>
              <a:rPr lang="pt-PT" dirty="0"/>
              <a:t>[ </a:t>
            </a:r>
            <a:r>
              <a:rPr lang="pt-PT" i="1" dirty="0" err="1"/>
              <a:t>ip</a:t>
            </a:r>
            <a:r>
              <a:rPr lang="pt-PT" i="1" dirty="0"/>
              <a:t> </a:t>
            </a:r>
            <a:r>
              <a:rPr lang="pt-PT" dirty="0"/>
              <a:t>]}</a:t>
            </a:r>
          </a:p>
          <a:p>
            <a:pPr lvl="1"/>
            <a:r>
              <a:rPr lang="en-US" dirty="0"/>
              <a:t>Configures DAI to drop ARP packets when the IP addresses are invalid, or when the MAC addresses in the body of the ARP packets do not match the addresses that are specified in </a:t>
            </a:r>
            <a:r>
              <a:rPr lang="pt-PT" dirty="0" err="1"/>
              <a:t>the</a:t>
            </a:r>
            <a:r>
              <a:rPr lang="pt-PT" dirty="0"/>
              <a:t> Ethernet </a:t>
            </a:r>
            <a:r>
              <a:rPr lang="pt-PT" dirty="0" err="1"/>
              <a:t>header</a:t>
            </a:r>
            <a:endParaRPr lang="pt-PT" dirty="0"/>
          </a:p>
        </p:txBody>
      </p:sp>
    </p:spTree>
    <p:extLst>
      <p:ext uri="{BB962C8B-B14F-4D97-AF65-F5344CB8AC3E}">
        <p14:creationId xmlns:p14="http://schemas.microsoft.com/office/powerpoint/2010/main" val="29403853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err="1"/>
              <a:t>Securing</a:t>
            </a:r>
            <a:r>
              <a:rPr lang="pt-PT" dirty="0"/>
              <a:t> VLAN </a:t>
            </a:r>
            <a:r>
              <a:rPr lang="pt-PT" dirty="0" err="1"/>
              <a:t>Trunks</a:t>
            </a:r>
            <a:endParaRPr lang="pt-PT" dirty="0"/>
          </a:p>
        </p:txBody>
      </p:sp>
      <p:sp>
        <p:nvSpPr>
          <p:cNvPr id="3" name="Content Placeholder 2"/>
          <p:cNvSpPr>
            <a:spLocks noGrp="1"/>
          </p:cNvSpPr>
          <p:nvPr>
            <p:ph idx="1"/>
          </p:nvPr>
        </p:nvSpPr>
        <p:spPr/>
        <p:txBody>
          <a:bodyPr>
            <a:normAutofit fontScale="92500" lnSpcReduction="10000"/>
          </a:bodyPr>
          <a:lstStyle/>
          <a:p>
            <a:r>
              <a:rPr lang="en-US" dirty="0"/>
              <a:t>Describe the switch spoofing attack associated with VLAN trunks</a:t>
            </a:r>
          </a:p>
          <a:p>
            <a:r>
              <a:rPr lang="en-US" dirty="0"/>
              <a:t>Protect your network against switch spoofing</a:t>
            </a:r>
          </a:p>
          <a:p>
            <a:r>
              <a:rPr lang="en-US" dirty="0"/>
              <a:t>Describe the VLAN hopping attack</a:t>
            </a:r>
          </a:p>
          <a:p>
            <a:r>
              <a:rPr lang="en-US" dirty="0"/>
              <a:t>Protect your network against the VLAN hopping attack</a:t>
            </a:r>
          </a:p>
          <a:p>
            <a:r>
              <a:rPr lang="en-US" dirty="0"/>
              <a:t>Describe the need for VLAN access lists</a:t>
            </a:r>
          </a:p>
          <a:p>
            <a:r>
              <a:rPr lang="en-US" dirty="0"/>
              <a:t>Describe how VLAN access lists interact with standard and port access lists</a:t>
            </a:r>
          </a:p>
          <a:p>
            <a:r>
              <a:rPr lang="en-US" dirty="0"/>
              <a:t>Configure the VLAN access lists</a:t>
            </a:r>
            <a:endParaRPr lang="pt-PT" dirty="0"/>
          </a:p>
        </p:txBody>
      </p:sp>
    </p:spTree>
    <p:extLst>
      <p:ext uri="{BB962C8B-B14F-4D97-AF65-F5344CB8AC3E}">
        <p14:creationId xmlns:p14="http://schemas.microsoft.com/office/powerpoint/2010/main" val="38530346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Switch</a:t>
            </a:r>
            <a:r>
              <a:rPr lang="pt-PT" dirty="0"/>
              <a:t> </a:t>
            </a:r>
            <a:r>
              <a:rPr lang="pt-PT" dirty="0" err="1"/>
              <a:t>Spoofing</a:t>
            </a:r>
            <a:endParaRPr lang="pt-PT" dirty="0"/>
          </a:p>
        </p:txBody>
      </p:sp>
      <p:sp>
        <p:nvSpPr>
          <p:cNvPr id="3" name="Content Placeholder 2"/>
          <p:cNvSpPr>
            <a:spLocks noGrp="1"/>
          </p:cNvSpPr>
          <p:nvPr>
            <p:ph idx="1"/>
          </p:nvPr>
        </p:nvSpPr>
        <p:spPr>
          <a:xfrm>
            <a:off x="4132385" y="1846385"/>
            <a:ext cx="4667369" cy="4468354"/>
          </a:xfrm>
        </p:spPr>
        <p:txBody>
          <a:bodyPr/>
          <a:lstStyle/>
          <a:p>
            <a:r>
              <a:rPr lang="en-US" dirty="0"/>
              <a:t>There are several mechanisms or best practices to minimize authorized access to trunk ports and switch spoofing, including the following</a:t>
            </a:r>
          </a:p>
          <a:p>
            <a:pPr lvl="1"/>
            <a:r>
              <a:rPr lang="pt-PT" dirty="0" err="1"/>
              <a:t>Manually</a:t>
            </a:r>
            <a:r>
              <a:rPr lang="pt-PT" dirty="0"/>
              <a:t> configure </a:t>
            </a:r>
            <a:r>
              <a:rPr lang="pt-PT" dirty="0" err="1"/>
              <a:t>access</a:t>
            </a:r>
            <a:r>
              <a:rPr lang="pt-PT" dirty="0"/>
              <a:t> </a:t>
            </a:r>
            <a:r>
              <a:rPr lang="pt-PT" dirty="0" err="1"/>
              <a:t>and</a:t>
            </a:r>
            <a:r>
              <a:rPr lang="pt-PT" dirty="0"/>
              <a:t> </a:t>
            </a:r>
            <a:r>
              <a:rPr lang="pt-PT" dirty="0" err="1"/>
              <a:t>trunk</a:t>
            </a:r>
            <a:r>
              <a:rPr lang="pt-PT" dirty="0"/>
              <a:t> </a:t>
            </a:r>
            <a:r>
              <a:rPr lang="pt-PT" dirty="0" err="1"/>
              <a:t>ports</a:t>
            </a:r>
            <a:endParaRPr lang="pt-PT" dirty="0"/>
          </a:p>
          <a:p>
            <a:pPr lvl="1"/>
            <a:r>
              <a:rPr lang="pt-PT" dirty="0" err="1"/>
              <a:t>Shut</a:t>
            </a:r>
            <a:r>
              <a:rPr lang="pt-PT" dirty="0"/>
              <a:t> </a:t>
            </a:r>
            <a:r>
              <a:rPr lang="pt-PT" dirty="0" err="1"/>
              <a:t>down</a:t>
            </a:r>
            <a:r>
              <a:rPr lang="pt-PT" dirty="0"/>
              <a:t> </a:t>
            </a:r>
            <a:r>
              <a:rPr lang="pt-PT" dirty="0" err="1"/>
              <a:t>unused</a:t>
            </a:r>
            <a:r>
              <a:rPr lang="pt-PT" dirty="0"/>
              <a:t> interfaces</a:t>
            </a:r>
          </a:p>
          <a:p>
            <a:pPr lvl="1"/>
            <a:r>
              <a:rPr lang="pt-PT" dirty="0" err="1"/>
              <a:t>Restrict</a:t>
            </a:r>
            <a:r>
              <a:rPr lang="pt-PT" dirty="0"/>
              <a:t> </a:t>
            </a:r>
            <a:r>
              <a:rPr lang="pt-PT" dirty="0" err="1"/>
              <a:t>VLANs</a:t>
            </a:r>
            <a:r>
              <a:rPr lang="pt-PT" dirty="0"/>
              <a:t> </a:t>
            </a:r>
            <a:r>
              <a:rPr lang="pt-PT" dirty="0" err="1"/>
              <a:t>on</a:t>
            </a:r>
            <a:r>
              <a:rPr lang="pt-PT" dirty="0"/>
              <a:t> </a:t>
            </a:r>
            <a:r>
              <a:rPr lang="pt-PT" dirty="0" err="1"/>
              <a:t>trunk</a:t>
            </a:r>
            <a:r>
              <a:rPr lang="pt-PT" dirty="0"/>
              <a:t> </a:t>
            </a:r>
            <a:r>
              <a:rPr lang="pt-PT" dirty="0" err="1"/>
              <a:t>ports</a:t>
            </a:r>
            <a:endParaRPr lang="pt-PT" dirty="0"/>
          </a:p>
        </p:txBody>
      </p:sp>
      <p:pic>
        <p:nvPicPr>
          <p:cNvPr id="4" name="Picture 3"/>
          <p:cNvPicPr>
            <a:picLocks noChangeAspect="1"/>
          </p:cNvPicPr>
          <p:nvPr/>
        </p:nvPicPr>
        <p:blipFill>
          <a:blip r:embed="rId2"/>
          <a:stretch>
            <a:fillRect/>
          </a:stretch>
        </p:blipFill>
        <p:spPr>
          <a:xfrm>
            <a:off x="279400" y="1559219"/>
            <a:ext cx="3746160" cy="4755520"/>
          </a:xfrm>
          <a:prstGeom prst="rect">
            <a:avLst/>
          </a:prstGeom>
        </p:spPr>
      </p:pic>
    </p:spTree>
    <p:extLst>
      <p:ext uri="{BB962C8B-B14F-4D97-AF65-F5344CB8AC3E}">
        <p14:creationId xmlns:p14="http://schemas.microsoft.com/office/powerpoint/2010/main" val="7769827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Switch</a:t>
            </a:r>
            <a:r>
              <a:rPr lang="pt-PT" dirty="0"/>
              <a:t> </a:t>
            </a:r>
            <a:r>
              <a:rPr lang="pt-PT" dirty="0" err="1"/>
              <a:t>Spoofing</a:t>
            </a:r>
            <a:endParaRPr lang="pt-PT" dirty="0"/>
          </a:p>
        </p:txBody>
      </p:sp>
      <p:pic>
        <p:nvPicPr>
          <p:cNvPr id="4" name="Picture 3"/>
          <p:cNvPicPr>
            <a:picLocks noChangeAspect="1"/>
          </p:cNvPicPr>
          <p:nvPr/>
        </p:nvPicPr>
        <p:blipFill>
          <a:blip r:embed="rId2"/>
          <a:stretch>
            <a:fillRect/>
          </a:stretch>
        </p:blipFill>
        <p:spPr>
          <a:xfrm>
            <a:off x="711064" y="1681383"/>
            <a:ext cx="5757661" cy="1070888"/>
          </a:xfrm>
          <a:prstGeom prst="rect">
            <a:avLst/>
          </a:prstGeom>
          <a:ln w="25400">
            <a:solidFill>
              <a:schemeClr val="tx1"/>
            </a:solidFill>
          </a:ln>
        </p:spPr>
      </p:pic>
      <p:pic>
        <p:nvPicPr>
          <p:cNvPr id="5" name="Picture 4"/>
          <p:cNvPicPr>
            <a:picLocks noChangeAspect="1"/>
          </p:cNvPicPr>
          <p:nvPr/>
        </p:nvPicPr>
        <p:blipFill>
          <a:blip r:embed="rId3"/>
          <a:stretch>
            <a:fillRect/>
          </a:stretch>
        </p:blipFill>
        <p:spPr>
          <a:xfrm>
            <a:off x="1279428" y="3113328"/>
            <a:ext cx="5521686" cy="647239"/>
          </a:xfrm>
          <a:prstGeom prst="rect">
            <a:avLst/>
          </a:prstGeom>
          <a:ln w="25400">
            <a:solidFill>
              <a:schemeClr val="tx1"/>
            </a:solidFill>
          </a:ln>
        </p:spPr>
      </p:pic>
      <p:pic>
        <p:nvPicPr>
          <p:cNvPr id="6" name="Picture 5"/>
          <p:cNvPicPr>
            <a:picLocks noChangeAspect="1"/>
          </p:cNvPicPr>
          <p:nvPr/>
        </p:nvPicPr>
        <p:blipFill>
          <a:blip r:embed="rId4"/>
          <a:stretch>
            <a:fillRect/>
          </a:stretch>
        </p:blipFill>
        <p:spPr>
          <a:xfrm>
            <a:off x="1756212" y="4226041"/>
            <a:ext cx="6843118" cy="823760"/>
          </a:xfrm>
          <a:prstGeom prst="rect">
            <a:avLst/>
          </a:prstGeom>
          <a:ln w="25400">
            <a:solidFill>
              <a:schemeClr val="tx1"/>
            </a:solidFill>
          </a:ln>
        </p:spPr>
      </p:pic>
    </p:spTree>
    <p:extLst>
      <p:ext uri="{BB962C8B-B14F-4D97-AF65-F5344CB8AC3E}">
        <p14:creationId xmlns:p14="http://schemas.microsoft.com/office/powerpoint/2010/main" val="3509625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Protecting</a:t>
            </a:r>
            <a:r>
              <a:rPr lang="pt-PT" dirty="0"/>
              <a:t> </a:t>
            </a:r>
            <a:r>
              <a:rPr lang="pt-PT" dirty="0" err="1"/>
              <a:t>Against</a:t>
            </a:r>
            <a:r>
              <a:rPr lang="pt-PT" dirty="0"/>
              <a:t> VLAN </a:t>
            </a:r>
            <a:r>
              <a:rPr lang="pt-PT" dirty="0" err="1"/>
              <a:t>Hopping</a:t>
            </a:r>
            <a:endParaRPr lang="pt-PT" dirty="0"/>
          </a:p>
        </p:txBody>
      </p:sp>
      <p:sp>
        <p:nvSpPr>
          <p:cNvPr id="3" name="Content Placeholder 2"/>
          <p:cNvSpPr>
            <a:spLocks noGrp="1"/>
          </p:cNvSpPr>
          <p:nvPr>
            <p:ph idx="1"/>
          </p:nvPr>
        </p:nvSpPr>
        <p:spPr/>
        <p:txBody>
          <a:bodyPr>
            <a:normAutofit fontScale="92500" lnSpcReduction="10000"/>
          </a:bodyPr>
          <a:lstStyle/>
          <a:p>
            <a:r>
              <a:rPr lang="en-US" dirty="0"/>
              <a:t>Because an attacker’s port VLAN must match the native VLAN of a trunk, the simple solution is to configure the native VLAN of all trunk ports to an unused VLAN.</a:t>
            </a:r>
          </a:p>
          <a:p>
            <a:r>
              <a:rPr lang="pt-PT" sz="2000" dirty="0">
                <a:latin typeface="Consolas" panose="020B0609020204030204" pitchFamily="49" charset="0"/>
              </a:rPr>
              <a:t>SW(</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interface </a:t>
            </a:r>
            <a:r>
              <a:rPr lang="pt-PT" sz="2000" i="1" dirty="0">
                <a:latin typeface="Consolas" panose="020B0609020204030204" pitchFamily="49" charset="0"/>
              </a:rPr>
              <a:t>interface-</a:t>
            </a:r>
            <a:r>
              <a:rPr lang="pt-PT" sz="2000" i="1" dirty="0" err="1">
                <a:latin typeface="Consolas" panose="020B0609020204030204" pitchFamily="49" charset="0"/>
              </a:rPr>
              <a:t>slot</a:t>
            </a:r>
            <a:r>
              <a:rPr lang="pt-PT" sz="2000" i="1" dirty="0">
                <a:latin typeface="Consolas" panose="020B0609020204030204" pitchFamily="49" charset="0"/>
              </a:rPr>
              <a:t>/</a:t>
            </a:r>
            <a:r>
              <a:rPr lang="pt-PT" sz="2000" i="1" dirty="0" err="1">
                <a:latin typeface="Consolas" panose="020B0609020204030204" pitchFamily="49" charset="0"/>
              </a:rPr>
              <a:t>number</a:t>
            </a:r>
            <a:endParaRPr lang="pt-PT" sz="2000" i="1" dirty="0">
              <a:latin typeface="Consolas" panose="020B0609020204030204" pitchFamily="49" charset="0"/>
            </a:endParaRPr>
          </a:p>
          <a:p>
            <a:r>
              <a:rPr lang="pt-PT" sz="2000" dirty="0">
                <a:latin typeface="Consolas" panose="020B0609020204030204" pitchFamily="49" charset="0"/>
              </a:rPr>
              <a:t>SW(</a:t>
            </a:r>
            <a:r>
              <a:rPr lang="pt-PT" sz="2000" dirty="0" err="1">
                <a:latin typeface="Consolas" panose="020B0609020204030204" pitchFamily="49" charset="0"/>
              </a:rPr>
              <a:t>config-if</a:t>
            </a:r>
            <a:r>
              <a:rPr lang="pt-PT" sz="2000" dirty="0">
                <a:latin typeface="Consolas" panose="020B0609020204030204" pitchFamily="49" charset="0"/>
              </a:rPr>
              <a:t>)# </a:t>
            </a:r>
            <a:r>
              <a:rPr lang="pt-PT" sz="2000" b="1" dirty="0" err="1">
                <a:latin typeface="Consolas" panose="020B0609020204030204" pitchFamily="49" charset="0"/>
              </a:rPr>
              <a:t>switchport</a:t>
            </a:r>
            <a:r>
              <a:rPr lang="pt-PT" sz="2000" b="1" dirty="0">
                <a:latin typeface="Consolas" panose="020B0609020204030204" pitchFamily="49" charset="0"/>
              </a:rPr>
              <a:t> </a:t>
            </a:r>
            <a:r>
              <a:rPr lang="pt-PT" sz="2000" b="1" dirty="0" err="1">
                <a:latin typeface="Consolas" panose="020B0609020204030204" pitchFamily="49" charset="0"/>
              </a:rPr>
              <a:t>trunk</a:t>
            </a:r>
            <a:r>
              <a:rPr lang="pt-PT" sz="2000" b="1" dirty="0">
                <a:latin typeface="Consolas" panose="020B0609020204030204" pitchFamily="49" charset="0"/>
              </a:rPr>
              <a:t> </a:t>
            </a:r>
            <a:r>
              <a:rPr lang="pt-PT" sz="2000" b="1" dirty="0" err="1">
                <a:latin typeface="Consolas" panose="020B0609020204030204" pitchFamily="49" charset="0"/>
              </a:rPr>
              <a:t>native</a:t>
            </a:r>
            <a:r>
              <a:rPr lang="pt-PT" sz="2000" b="1" dirty="0">
                <a:latin typeface="Consolas" panose="020B0609020204030204" pitchFamily="49" charset="0"/>
              </a:rPr>
              <a:t> </a:t>
            </a:r>
            <a:r>
              <a:rPr lang="pt-PT" sz="2000" dirty="0" err="1">
                <a:latin typeface="Consolas" panose="020B0609020204030204" pitchFamily="49" charset="0"/>
              </a:rPr>
              <a:t>vlan</a:t>
            </a:r>
            <a:r>
              <a:rPr lang="pt-PT" sz="2000" dirty="0">
                <a:latin typeface="Consolas" panose="020B0609020204030204" pitchFamily="49" charset="0"/>
              </a:rPr>
              <a:t> </a:t>
            </a:r>
            <a:r>
              <a:rPr lang="pt-PT" sz="2000" i="1" dirty="0" err="1">
                <a:latin typeface="Consolas" panose="020B0609020204030204" pitchFamily="49" charset="0"/>
              </a:rPr>
              <a:t>vlan</a:t>
            </a:r>
            <a:r>
              <a:rPr lang="pt-PT" sz="2000" i="1" dirty="0">
                <a:latin typeface="Consolas" panose="020B0609020204030204" pitchFamily="49" charset="0"/>
              </a:rPr>
              <a:t>-id</a:t>
            </a:r>
          </a:p>
          <a:p>
            <a:r>
              <a:rPr lang="en-US" sz="2000" dirty="0">
                <a:latin typeface="Consolas" panose="020B0609020204030204" pitchFamily="49" charset="0"/>
              </a:rPr>
              <a:t>SW(</a:t>
            </a:r>
            <a:r>
              <a:rPr lang="en-US" sz="2000" dirty="0" err="1">
                <a:latin typeface="Consolas" panose="020B0609020204030204" pitchFamily="49" charset="0"/>
              </a:rPr>
              <a:t>config</a:t>
            </a:r>
            <a:r>
              <a:rPr lang="en-US" sz="2000" dirty="0">
                <a:latin typeface="Consolas" panose="020B0609020204030204" pitchFamily="49" charset="0"/>
              </a:rPr>
              <a:t>-if)# </a:t>
            </a:r>
            <a:r>
              <a:rPr lang="en-US" sz="2000" b="1" dirty="0" err="1">
                <a:latin typeface="Consolas" panose="020B0609020204030204" pitchFamily="49" charset="0"/>
              </a:rPr>
              <a:t>switchport</a:t>
            </a:r>
            <a:r>
              <a:rPr lang="en-US" sz="2000" b="1" dirty="0">
                <a:latin typeface="Consolas" panose="020B0609020204030204" pitchFamily="49" charset="0"/>
              </a:rPr>
              <a:t> trunk allowed </a:t>
            </a:r>
            <a:r>
              <a:rPr lang="en-US" sz="2000" b="1" dirty="0" err="1">
                <a:latin typeface="Consolas" panose="020B0609020204030204" pitchFamily="49" charset="0"/>
              </a:rPr>
              <a:t>vlan</a:t>
            </a:r>
            <a:r>
              <a:rPr lang="en-US" sz="2000" b="1" dirty="0">
                <a:latin typeface="Consolas" panose="020B0609020204030204" pitchFamily="49" charset="0"/>
              </a:rPr>
              <a:t> remove </a:t>
            </a:r>
            <a:r>
              <a:rPr lang="en-US" sz="2000" i="1" dirty="0" err="1">
                <a:latin typeface="Consolas" panose="020B0609020204030204" pitchFamily="49" charset="0"/>
              </a:rPr>
              <a:t>vlan</a:t>
            </a:r>
            <a:r>
              <a:rPr lang="en-US" sz="2000" i="1" dirty="0">
                <a:latin typeface="Consolas" panose="020B0609020204030204" pitchFamily="49" charset="0"/>
              </a:rPr>
              <a:t>-id</a:t>
            </a:r>
          </a:p>
          <a:p>
            <a:r>
              <a:rPr lang="en-US" dirty="0"/>
              <a:t>Yet another option is to tag all frames on trunk ports by default. The command to configure this option is as follows:</a:t>
            </a:r>
          </a:p>
          <a:p>
            <a:r>
              <a:rPr lang="pt-PT" sz="2000" dirty="0">
                <a:latin typeface="Consolas" panose="020B0609020204030204" pitchFamily="49" charset="0"/>
              </a:rPr>
              <a:t>SW(</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err="1">
                <a:latin typeface="Consolas" panose="020B0609020204030204" pitchFamily="49" charset="0"/>
              </a:rPr>
              <a:t>vlan</a:t>
            </a:r>
            <a:r>
              <a:rPr lang="pt-PT" sz="2000" b="1" dirty="0">
                <a:latin typeface="Consolas" panose="020B0609020204030204" pitchFamily="49" charset="0"/>
              </a:rPr>
              <a:t> dot1q </a:t>
            </a:r>
            <a:r>
              <a:rPr lang="pt-PT" sz="2000" b="1" dirty="0" err="1">
                <a:latin typeface="Consolas" panose="020B0609020204030204" pitchFamily="49" charset="0"/>
              </a:rPr>
              <a:t>tag</a:t>
            </a:r>
            <a:r>
              <a:rPr lang="pt-PT" sz="2000" b="1" dirty="0">
                <a:latin typeface="Consolas" panose="020B0609020204030204" pitchFamily="49" charset="0"/>
              </a:rPr>
              <a:t> </a:t>
            </a:r>
            <a:r>
              <a:rPr lang="pt-PT" sz="2000" b="1" dirty="0" err="1">
                <a:latin typeface="Consolas" panose="020B0609020204030204" pitchFamily="49" charset="0"/>
              </a:rPr>
              <a:t>native</a:t>
            </a:r>
            <a:endParaRPr lang="pt-PT" sz="2000" dirty="0">
              <a:latin typeface="Consolas" panose="020B0609020204030204" pitchFamily="49" charset="0"/>
            </a:endParaRPr>
          </a:p>
        </p:txBody>
      </p:sp>
    </p:spTree>
    <p:extLst>
      <p:ext uri="{BB962C8B-B14F-4D97-AF65-F5344CB8AC3E}">
        <p14:creationId xmlns:p14="http://schemas.microsoft.com/office/powerpoint/2010/main" val="1518229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VLAN Access </a:t>
            </a:r>
            <a:r>
              <a:rPr lang="pt-PT" dirty="0" err="1"/>
              <a:t>Lists</a:t>
            </a:r>
            <a:endParaRPr lang="pt-PT" dirty="0"/>
          </a:p>
        </p:txBody>
      </p:sp>
      <p:sp>
        <p:nvSpPr>
          <p:cNvPr id="3" name="Content Placeholder 2"/>
          <p:cNvSpPr>
            <a:spLocks noGrp="1"/>
          </p:cNvSpPr>
          <p:nvPr>
            <p:ph idx="1"/>
          </p:nvPr>
        </p:nvSpPr>
        <p:spPr/>
        <p:txBody>
          <a:bodyPr>
            <a:normAutofit lnSpcReduction="10000"/>
          </a:bodyPr>
          <a:lstStyle/>
          <a:p>
            <a:r>
              <a:rPr lang="en-US" dirty="0"/>
              <a:t>VACLs can provide access control for all packets that are bridged within a VLAN or packets that are routed into or out of a VLAN or a WAN interface.</a:t>
            </a:r>
          </a:p>
          <a:p>
            <a:r>
              <a:rPr lang="en-US" dirty="0"/>
              <a:t>VACLs can configured for IP or MAC layer traffic with some limitations depending on platform and software version.</a:t>
            </a:r>
          </a:p>
          <a:p>
            <a:r>
              <a:rPr lang="en-US" dirty="0"/>
              <a:t>VLAN access lists (VACLs) on Catalyst switches serve the following two distinct </a:t>
            </a:r>
            <a:r>
              <a:rPr lang="pt-PT" dirty="0" err="1"/>
              <a:t>purposes</a:t>
            </a:r>
            <a:r>
              <a:rPr lang="pt-PT" dirty="0"/>
              <a:t>:</a:t>
            </a:r>
          </a:p>
          <a:p>
            <a:pPr lvl="1"/>
            <a:r>
              <a:rPr lang="en-US" dirty="0"/>
              <a:t>With certain limitations, filter traffic at Layer 2</a:t>
            </a:r>
          </a:p>
          <a:p>
            <a:pPr lvl="1"/>
            <a:r>
              <a:rPr lang="en-US" dirty="0"/>
              <a:t>Overcome VLAN Switch Port Analyzer (SPAN) limitations via use of the Capture </a:t>
            </a:r>
            <a:r>
              <a:rPr lang="pt-PT" dirty="0" err="1"/>
              <a:t>Port</a:t>
            </a:r>
            <a:r>
              <a:rPr lang="pt-PT" dirty="0"/>
              <a:t> </a:t>
            </a:r>
            <a:r>
              <a:rPr lang="pt-PT" dirty="0" err="1"/>
              <a:t>feature</a:t>
            </a:r>
            <a:endParaRPr lang="pt-PT" dirty="0"/>
          </a:p>
        </p:txBody>
      </p:sp>
    </p:spTree>
    <p:extLst>
      <p:ext uri="{BB962C8B-B14F-4D97-AF65-F5344CB8AC3E}">
        <p14:creationId xmlns:p14="http://schemas.microsoft.com/office/powerpoint/2010/main" val="1317744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VACLs</a:t>
            </a:r>
            <a:r>
              <a:rPr lang="pt-PT" dirty="0"/>
              <a:t> </a:t>
            </a:r>
            <a:r>
              <a:rPr lang="pt-PT" dirty="0" err="1"/>
              <a:t>Process</a:t>
            </a:r>
            <a:r>
              <a:rPr lang="pt-PT" dirty="0"/>
              <a:t>	</a:t>
            </a:r>
          </a:p>
        </p:txBody>
      </p:sp>
      <p:sp>
        <p:nvSpPr>
          <p:cNvPr id="3" name="Content Placeholder 2"/>
          <p:cNvSpPr>
            <a:spLocks noGrp="1"/>
          </p:cNvSpPr>
          <p:nvPr>
            <p:ph idx="1"/>
          </p:nvPr>
        </p:nvSpPr>
        <p:spPr/>
        <p:txBody>
          <a:bodyPr>
            <a:normAutofit fontScale="85000" lnSpcReduction="20000"/>
          </a:bodyPr>
          <a:lstStyle/>
          <a:p>
            <a:r>
              <a:rPr lang="en-US" dirty="0"/>
              <a:t>Each VLAN access map can consist of one or more map sequences; each sequence has a match clause and an action clause. </a:t>
            </a:r>
          </a:p>
          <a:p>
            <a:r>
              <a:rPr lang="en-US" dirty="0"/>
              <a:t>The match clause specifies IP or MAC ACLs for traffic filtering, and the action clause specifies the action to be taken when a match occurs.</a:t>
            </a:r>
          </a:p>
          <a:p>
            <a:r>
              <a:rPr lang="en-US" dirty="0"/>
              <a:t>When a flow matches a permit ACL entry, the associated action is taken, and the flow is not checked against the remaining sequences. </a:t>
            </a:r>
          </a:p>
          <a:p>
            <a:r>
              <a:rPr lang="en-US" dirty="0"/>
              <a:t>When a flow matches a deny ACL entry, it will be checked against the next ACL in the same sequence or the next sequence. </a:t>
            </a:r>
          </a:p>
          <a:p>
            <a:r>
              <a:rPr lang="en-US" dirty="0"/>
              <a:t>If a flow does not match any ACL entry and at least one ACL is configured for that packet type, the packet is denied.</a:t>
            </a:r>
            <a:endParaRPr lang="pt-PT" dirty="0"/>
          </a:p>
        </p:txBody>
      </p:sp>
    </p:spTree>
    <p:extLst>
      <p:ext uri="{BB962C8B-B14F-4D97-AF65-F5344CB8AC3E}">
        <p14:creationId xmlns:p14="http://schemas.microsoft.com/office/powerpoint/2010/main" val="22119514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91153"/>
            <a:ext cx="8042276" cy="1336956"/>
          </a:xfrm>
        </p:spPr>
        <p:txBody>
          <a:bodyPr>
            <a:normAutofit/>
          </a:bodyPr>
          <a:lstStyle/>
          <a:p>
            <a:r>
              <a:rPr lang="en-US" dirty="0"/>
              <a:t>Advantage of VACL Capture Port usage over VSPAN</a:t>
            </a:r>
            <a:endParaRPr lang="pt-PT" dirty="0"/>
          </a:p>
        </p:txBody>
      </p:sp>
      <p:sp>
        <p:nvSpPr>
          <p:cNvPr id="3" name="Content Placeholder 2"/>
          <p:cNvSpPr>
            <a:spLocks noGrp="1"/>
          </p:cNvSpPr>
          <p:nvPr>
            <p:ph idx="1"/>
          </p:nvPr>
        </p:nvSpPr>
        <p:spPr>
          <a:xfrm>
            <a:off x="549275" y="2057399"/>
            <a:ext cx="8042276" cy="3886201"/>
          </a:xfrm>
        </p:spPr>
        <p:txBody>
          <a:bodyPr>
            <a:normAutofit fontScale="92500" lnSpcReduction="20000"/>
          </a:bodyPr>
          <a:lstStyle/>
          <a:p>
            <a:r>
              <a:rPr lang="en-US" b="1" dirty="0"/>
              <a:t>Granular traffic analysis	</a:t>
            </a:r>
          </a:p>
          <a:p>
            <a:pPr lvl="1"/>
            <a:r>
              <a:rPr lang="en-US" dirty="0"/>
              <a:t>VACLs can match based on source IP address, destination IP address, Layer 4 protocol type, source and destination Layer 4 ports, and other information.</a:t>
            </a:r>
            <a:endParaRPr lang="pt-PT" dirty="0"/>
          </a:p>
          <a:p>
            <a:r>
              <a:rPr lang="en-US" b="1" dirty="0"/>
              <a:t>The number of sessions</a:t>
            </a:r>
          </a:p>
          <a:p>
            <a:pPr lvl="1"/>
            <a:r>
              <a:rPr lang="en-US" dirty="0"/>
              <a:t>VACLs are enforced in hardware..</a:t>
            </a:r>
          </a:p>
          <a:p>
            <a:r>
              <a:rPr lang="pt-PT" b="1" dirty="0" err="1"/>
              <a:t>Destination</a:t>
            </a:r>
            <a:r>
              <a:rPr lang="pt-PT" b="1" dirty="0"/>
              <a:t> </a:t>
            </a:r>
            <a:r>
              <a:rPr lang="pt-PT" b="1" dirty="0" err="1"/>
              <a:t>port</a:t>
            </a:r>
            <a:r>
              <a:rPr lang="pt-PT" b="1" dirty="0"/>
              <a:t> </a:t>
            </a:r>
            <a:r>
              <a:rPr lang="pt-PT" b="1" dirty="0" err="1"/>
              <a:t>oversubscription</a:t>
            </a:r>
            <a:endParaRPr lang="pt-PT" b="1" dirty="0"/>
          </a:p>
          <a:p>
            <a:pPr lvl="1"/>
            <a:r>
              <a:rPr lang="pt-PT" dirty="0"/>
              <a:t>Granular </a:t>
            </a:r>
            <a:r>
              <a:rPr lang="pt-PT" dirty="0" err="1"/>
              <a:t>traffic</a:t>
            </a:r>
            <a:r>
              <a:rPr lang="pt-PT" dirty="0"/>
              <a:t> </a:t>
            </a:r>
            <a:r>
              <a:rPr lang="pt-PT" dirty="0" err="1"/>
              <a:t>identification</a:t>
            </a:r>
            <a:r>
              <a:rPr lang="pt-PT" dirty="0"/>
              <a:t> </a:t>
            </a:r>
            <a:r>
              <a:rPr lang="pt-PT" dirty="0" err="1"/>
              <a:t>reduces</a:t>
            </a:r>
            <a:r>
              <a:rPr lang="pt-PT" dirty="0"/>
              <a:t> </a:t>
            </a:r>
            <a:r>
              <a:rPr lang="pt-PT" dirty="0" err="1"/>
              <a:t>the</a:t>
            </a:r>
            <a:r>
              <a:rPr lang="pt-PT" dirty="0"/>
              <a:t> </a:t>
            </a:r>
            <a:r>
              <a:rPr lang="pt-PT" dirty="0" err="1"/>
              <a:t>number</a:t>
            </a:r>
            <a:r>
              <a:rPr lang="pt-PT" dirty="0"/>
              <a:t> </a:t>
            </a:r>
            <a:r>
              <a:rPr lang="en-US" dirty="0"/>
              <a:t>of frames to be forwarded to the destination port and thereby minimizes the </a:t>
            </a:r>
            <a:r>
              <a:rPr lang="pt-PT" dirty="0" err="1"/>
              <a:t>probability</a:t>
            </a:r>
            <a:r>
              <a:rPr lang="pt-PT" dirty="0"/>
              <a:t> </a:t>
            </a:r>
            <a:r>
              <a:rPr lang="pt-PT" dirty="0" err="1"/>
              <a:t>of</a:t>
            </a:r>
            <a:r>
              <a:rPr lang="pt-PT" dirty="0"/>
              <a:t> </a:t>
            </a:r>
            <a:r>
              <a:rPr lang="pt-PT" dirty="0" err="1"/>
              <a:t>their</a:t>
            </a:r>
            <a:r>
              <a:rPr lang="pt-PT" dirty="0"/>
              <a:t> </a:t>
            </a:r>
            <a:r>
              <a:rPr lang="pt-PT" dirty="0" err="1"/>
              <a:t>oversubscription</a:t>
            </a:r>
            <a:r>
              <a:rPr lang="pt-PT" dirty="0"/>
              <a:t>.</a:t>
            </a:r>
          </a:p>
          <a:p>
            <a:r>
              <a:rPr lang="en-US" b="1" dirty="0"/>
              <a:t>VACLs are enforced in hardware</a:t>
            </a:r>
          </a:p>
        </p:txBody>
      </p:sp>
    </p:spTree>
    <p:extLst>
      <p:ext uri="{BB962C8B-B14F-4D97-AF65-F5344CB8AC3E}">
        <p14:creationId xmlns:p14="http://schemas.microsoft.com/office/powerpoint/2010/main" val="10002259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Configuring</a:t>
            </a:r>
            <a:r>
              <a:rPr lang="pt-PT" dirty="0"/>
              <a:t> </a:t>
            </a:r>
            <a:r>
              <a:rPr lang="pt-PT" dirty="0" err="1"/>
              <a:t>VACLs</a:t>
            </a:r>
            <a:endParaRPr lang="pt-PT" dirty="0"/>
          </a:p>
        </p:txBody>
      </p:sp>
      <p:sp>
        <p:nvSpPr>
          <p:cNvPr id="3" name="Content Placeholder 2"/>
          <p:cNvSpPr>
            <a:spLocks noGrp="1"/>
          </p:cNvSpPr>
          <p:nvPr>
            <p:ph idx="1"/>
          </p:nvPr>
        </p:nvSpPr>
        <p:spPr/>
        <p:txBody>
          <a:bodyPr>
            <a:normAutofit fontScale="85000" lnSpcReduction="10000"/>
          </a:bodyPr>
          <a:lstStyle/>
          <a:p>
            <a:r>
              <a:rPr lang="en-US" sz="2000" dirty="0">
                <a:latin typeface="Consolas" panose="020B0609020204030204" pitchFamily="49" charset="0"/>
              </a:rPr>
              <a:t>SW(</a:t>
            </a:r>
            <a:r>
              <a:rPr lang="en-US" sz="2000" dirty="0" err="1">
                <a:latin typeface="Consolas" panose="020B0609020204030204" pitchFamily="49" charset="0"/>
              </a:rPr>
              <a:t>config</a:t>
            </a:r>
            <a:r>
              <a:rPr lang="en-US" sz="2000" dirty="0">
                <a:latin typeface="Consolas" panose="020B0609020204030204" pitchFamily="49" charset="0"/>
              </a:rPr>
              <a:t>)# </a:t>
            </a:r>
            <a:r>
              <a:rPr lang="en-US" sz="2000" b="1" dirty="0">
                <a:latin typeface="Consolas" panose="020B0609020204030204" pitchFamily="49" charset="0"/>
              </a:rPr>
              <a:t>mac access-list extended </a:t>
            </a:r>
            <a:r>
              <a:rPr lang="en-US" sz="2000" i="1" dirty="0" err="1">
                <a:latin typeface="Consolas" panose="020B0609020204030204" pitchFamily="49" charset="0"/>
              </a:rPr>
              <a:t>acl</a:t>
            </a:r>
            <a:r>
              <a:rPr lang="en-US" sz="2000" i="1" dirty="0">
                <a:latin typeface="Consolas" panose="020B0609020204030204" pitchFamily="49" charset="0"/>
              </a:rPr>
              <a:t>-name</a:t>
            </a:r>
          </a:p>
          <a:p>
            <a:r>
              <a:rPr lang="en-US" sz="2000" dirty="0">
                <a:latin typeface="Consolas" panose="020B0609020204030204" pitchFamily="49" charset="0"/>
              </a:rPr>
              <a:t>SW(</a:t>
            </a:r>
            <a:r>
              <a:rPr lang="en-US" sz="2000" dirty="0" err="1">
                <a:latin typeface="Consolas" panose="020B0609020204030204" pitchFamily="49" charset="0"/>
              </a:rPr>
              <a:t>config-ext-macl</a:t>
            </a:r>
            <a:r>
              <a:rPr lang="en-US" sz="2000" dirty="0">
                <a:latin typeface="Consolas" panose="020B0609020204030204" pitchFamily="49" charset="0"/>
              </a:rPr>
              <a:t>)# </a:t>
            </a:r>
            <a:r>
              <a:rPr lang="en-US" sz="2000" b="1" dirty="0">
                <a:latin typeface="Consolas" panose="020B0609020204030204" pitchFamily="49" charset="0"/>
              </a:rPr>
              <a:t>permit host </a:t>
            </a:r>
            <a:r>
              <a:rPr lang="en-US" sz="2000" dirty="0">
                <a:latin typeface="Consolas" panose="020B0609020204030204" pitchFamily="49" charset="0"/>
              </a:rPr>
              <a:t>[ </a:t>
            </a:r>
            <a:r>
              <a:rPr lang="en-US" sz="2000" i="1" dirty="0">
                <a:latin typeface="Consolas" panose="020B0609020204030204" pitchFamily="49" charset="0"/>
              </a:rPr>
              <a:t>source-mac </a:t>
            </a:r>
            <a:r>
              <a:rPr lang="en-US" sz="2000" dirty="0">
                <a:latin typeface="Consolas" panose="020B0609020204030204" pitchFamily="49" charset="0"/>
              </a:rPr>
              <a:t>| </a:t>
            </a:r>
            <a:r>
              <a:rPr lang="en-US" sz="2000" b="1" dirty="0">
                <a:latin typeface="Consolas" panose="020B0609020204030204" pitchFamily="49" charset="0"/>
              </a:rPr>
              <a:t>any </a:t>
            </a:r>
            <a:r>
              <a:rPr lang="en-US" sz="2000" dirty="0">
                <a:latin typeface="Consolas" panose="020B0609020204030204" pitchFamily="49" charset="0"/>
              </a:rPr>
              <a:t>] [ </a:t>
            </a:r>
            <a:r>
              <a:rPr lang="en-US" sz="2000" i="1" dirty="0">
                <a:latin typeface="Consolas" panose="020B0609020204030204" pitchFamily="49" charset="0"/>
              </a:rPr>
              <a:t>destination-mac </a:t>
            </a:r>
            <a:r>
              <a:rPr lang="en-US" sz="2000" dirty="0">
                <a:latin typeface="Consolas" panose="020B0609020204030204" pitchFamily="49" charset="0"/>
              </a:rPr>
              <a:t>| </a:t>
            </a:r>
            <a:r>
              <a:rPr lang="en-US" sz="2000" b="1" dirty="0">
                <a:latin typeface="Consolas" panose="020B0609020204030204" pitchFamily="49" charset="0"/>
              </a:rPr>
              <a:t>any </a:t>
            </a:r>
            <a:r>
              <a:rPr lang="en-US" sz="2000" dirty="0">
                <a:latin typeface="Consolas" panose="020B0609020204030204" pitchFamily="49" charset="0"/>
              </a:rPr>
              <a:t>]</a:t>
            </a:r>
          </a:p>
          <a:p>
            <a:r>
              <a:rPr lang="en-US" sz="2000" dirty="0">
                <a:latin typeface="Consolas" panose="020B0609020204030204" pitchFamily="49" charset="0"/>
              </a:rPr>
              <a:t>SW(</a:t>
            </a:r>
            <a:r>
              <a:rPr lang="en-US" sz="2000" dirty="0" err="1">
                <a:latin typeface="Consolas" panose="020B0609020204030204" pitchFamily="49" charset="0"/>
              </a:rPr>
              <a:t>config</a:t>
            </a:r>
            <a:r>
              <a:rPr lang="en-US" sz="2000" dirty="0">
                <a:latin typeface="Consolas" panose="020B0609020204030204" pitchFamily="49" charset="0"/>
              </a:rPr>
              <a:t>)# </a:t>
            </a:r>
            <a:r>
              <a:rPr lang="en-US" sz="2000" b="1" dirty="0" err="1">
                <a:latin typeface="Consolas" panose="020B0609020204030204" pitchFamily="49" charset="0"/>
              </a:rPr>
              <a:t>ip</a:t>
            </a:r>
            <a:r>
              <a:rPr lang="en-US" sz="2000" b="1" dirty="0">
                <a:latin typeface="Consolas" panose="020B0609020204030204" pitchFamily="49" charset="0"/>
              </a:rPr>
              <a:t> access-list </a:t>
            </a:r>
            <a:r>
              <a:rPr lang="en-US" sz="2000" i="1" dirty="0" err="1">
                <a:latin typeface="Consolas" panose="020B0609020204030204" pitchFamily="49" charset="0"/>
              </a:rPr>
              <a:t>acl</a:t>
            </a:r>
            <a:r>
              <a:rPr lang="en-US" sz="2000" i="1" dirty="0">
                <a:latin typeface="Consolas" panose="020B0609020204030204" pitchFamily="49" charset="0"/>
              </a:rPr>
              <a:t>-type </a:t>
            </a:r>
            <a:r>
              <a:rPr lang="en-US" sz="2000" i="1" dirty="0" err="1">
                <a:latin typeface="Consolas" panose="020B0609020204030204" pitchFamily="49" charset="0"/>
              </a:rPr>
              <a:t>acl</a:t>
            </a:r>
            <a:r>
              <a:rPr lang="en-US" sz="2000" i="1" dirty="0">
                <a:latin typeface="Consolas" panose="020B0609020204030204" pitchFamily="49" charset="0"/>
              </a:rPr>
              <a:t>-name</a:t>
            </a:r>
          </a:p>
          <a:p>
            <a:r>
              <a:rPr lang="en-US" sz="2000" dirty="0">
                <a:latin typeface="Consolas" panose="020B0609020204030204" pitchFamily="49" charset="0"/>
              </a:rPr>
              <a:t>SW(</a:t>
            </a:r>
            <a:r>
              <a:rPr lang="en-US" sz="2000" dirty="0" err="1">
                <a:latin typeface="Consolas" panose="020B0609020204030204" pitchFamily="49" charset="0"/>
              </a:rPr>
              <a:t>config-ext-nacl</a:t>
            </a:r>
            <a:r>
              <a:rPr lang="en-US" sz="2000" dirty="0">
                <a:latin typeface="Consolas" panose="020B0609020204030204" pitchFamily="49" charset="0"/>
              </a:rPr>
              <a:t>)# </a:t>
            </a:r>
            <a:r>
              <a:rPr lang="en-US" sz="2000" b="1" dirty="0">
                <a:latin typeface="Consolas" panose="020B0609020204030204" pitchFamily="49" charset="0"/>
              </a:rPr>
              <a:t>permit protocol </a:t>
            </a:r>
            <a:r>
              <a:rPr lang="en-US" sz="2000" dirty="0">
                <a:latin typeface="Consolas" panose="020B0609020204030204" pitchFamily="49" charset="0"/>
              </a:rPr>
              <a:t>[ </a:t>
            </a:r>
            <a:r>
              <a:rPr lang="en-US" sz="2000" i="1" dirty="0">
                <a:latin typeface="Consolas" panose="020B0609020204030204" pitchFamily="49" charset="0"/>
              </a:rPr>
              <a:t>source-address </a:t>
            </a:r>
            <a:r>
              <a:rPr lang="en-US" sz="2000" dirty="0">
                <a:latin typeface="Consolas" panose="020B0609020204030204" pitchFamily="49" charset="0"/>
              </a:rPr>
              <a:t>| </a:t>
            </a:r>
            <a:r>
              <a:rPr lang="en-US" sz="2000" b="1" dirty="0">
                <a:latin typeface="Consolas" panose="020B0609020204030204" pitchFamily="49" charset="0"/>
              </a:rPr>
              <a:t>any </a:t>
            </a:r>
            <a:r>
              <a:rPr lang="en-US" sz="2000" dirty="0">
                <a:latin typeface="Consolas" panose="020B0609020204030204" pitchFamily="49" charset="0"/>
              </a:rPr>
              <a:t>] [ </a:t>
            </a:r>
            <a:r>
              <a:rPr lang="en-US" sz="2000" i="1" dirty="0">
                <a:latin typeface="Consolas" panose="020B0609020204030204" pitchFamily="49" charset="0"/>
              </a:rPr>
              <a:t>destination-address </a:t>
            </a:r>
            <a:r>
              <a:rPr lang="pt-PT" sz="2000" dirty="0">
                <a:latin typeface="Consolas" panose="020B0609020204030204" pitchFamily="49" charset="0"/>
              </a:rPr>
              <a:t>| </a:t>
            </a:r>
            <a:r>
              <a:rPr lang="pt-PT" sz="2000" b="1" dirty="0" err="1">
                <a:latin typeface="Consolas" panose="020B0609020204030204" pitchFamily="49" charset="0"/>
              </a:rPr>
              <a:t>any</a:t>
            </a:r>
            <a:r>
              <a:rPr lang="pt-PT" sz="2000" b="1" dirty="0">
                <a:latin typeface="Consolas" panose="020B0609020204030204" pitchFamily="49" charset="0"/>
              </a:rPr>
              <a:t> </a:t>
            </a:r>
            <a:r>
              <a:rPr lang="pt-PT" sz="2000" dirty="0">
                <a:latin typeface="Consolas" panose="020B0609020204030204" pitchFamily="49" charset="0"/>
              </a:rPr>
              <a:t>]</a:t>
            </a:r>
          </a:p>
          <a:p>
            <a:r>
              <a:rPr lang="pt-PT" sz="2000" dirty="0">
                <a:latin typeface="Consolas" panose="020B0609020204030204" pitchFamily="49" charset="0"/>
              </a:rPr>
              <a:t>SW(config)# </a:t>
            </a:r>
            <a:r>
              <a:rPr lang="pt-PT" sz="2000" b="1" dirty="0">
                <a:latin typeface="Consolas" panose="020B0609020204030204" pitchFamily="49" charset="0"/>
              </a:rPr>
              <a:t>vlan access-map </a:t>
            </a:r>
            <a:r>
              <a:rPr lang="pt-PT" sz="2000" i="1" dirty="0">
                <a:latin typeface="Consolas" panose="020B0609020204030204" pitchFamily="49" charset="0"/>
              </a:rPr>
              <a:t>map-name</a:t>
            </a:r>
          </a:p>
          <a:p>
            <a:r>
              <a:rPr lang="en-US" sz="2000" dirty="0">
                <a:latin typeface="Consolas" panose="020B0609020204030204" pitchFamily="49" charset="0"/>
              </a:rPr>
              <a:t>SW(</a:t>
            </a:r>
            <a:r>
              <a:rPr lang="en-US" sz="2000" dirty="0" err="1">
                <a:latin typeface="Consolas" panose="020B0609020204030204" pitchFamily="49" charset="0"/>
              </a:rPr>
              <a:t>config</a:t>
            </a:r>
            <a:r>
              <a:rPr lang="en-US" sz="2000" dirty="0">
                <a:latin typeface="Consolas" panose="020B0609020204030204" pitchFamily="49" charset="0"/>
              </a:rPr>
              <a:t>-access-map)# </a:t>
            </a:r>
            <a:r>
              <a:rPr lang="en-US" sz="2000" b="1" dirty="0">
                <a:latin typeface="Consolas" panose="020B0609020204030204" pitchFamily="49" charset="0"/>
              </a:rPr>
              <a:t>match </a:t>
            </a:r>
            <a:r>
              <a:rPr lang="en-US" sz="2000" dirty="0">
                <a:latin typeface="Consolas" panose="020B0609020204030204" pitchFamily="49" charset="0"/>
              </a:rPr>
              <a:t>[ </a:t>
            </a:r>
            <a:r>
              <a:rPr lang="en-US" sz="2000" b="1" dirty="0">
                <a:latin typeface="Consolas" panose="020B0609020204030204" pitchFamily="49" charset="0"/>
              </a:rPr>
              <a:t>mac </a:t>
            </a:r>
            <a:r>
              <a:rPr lang="en-US" sz="2000" dirty="0">
                <a:latin typeface="Consolas" panose="020B0609020204030204" pitchFamily="49" charset="0"/>
              </a:rPr>
              <a:t>| </a:t>
            </a:r>
            <a:r>
              <a:rPr lang="en-US" sz="2000" b="1" dirty="0" err="1">
                <a:latin typeface="Consolas" panose="020B0609020204030204" pitchFamily="49" charset="0"/>
              </a:rPr>
              <a:t>ip</a:t>
            </a:r>
            <a:r>
              <a:rPr lang="en-US" sz="2000" b="1" dirty="0">
                <a:latin typeface="Consolas" panose="020B0609020204030204" pitchFamily="49" charset="0"/>
              </a:rPr>
              <a:t> </a:t>
            </a:r>
            <a:r>
              <a:rPr lang="en-US" sz="2000" dirty="0">
                <a:latin typeface="Consolas" panose="020B0609020204030204" pitchFamily="49" charset="0"/>
              </a:rPr>
              <a:t>] </a:t>
            </a:r>
            <a:r>
              <a:rPr lang="en-US" sz="2000" b="1" dirty="0">
                <a:latin typeface="Consolas" panose="020B0609020204030204" pitchFamily="49" charset="0"/>
              </a:rPr>
              <a:t>address </a:t>
            </a:r>
            <a:r>
              <a:rPr lang="en-US" sz="2000" i="1" dirty="0" err="1">
                <a:latin typeface="Consolas" panose="020B0609020204030204" pitchFamily="49" charset="0"/>
              </a:rPr>
              <a:t>acl</a:t>
            </a:r>
            <a:r>
              <a:rPr lang="en-US" sz="2000" i="1" dirty="0">
                <a:latin typeface="Consolas" panose="020B0609020204030204" pitchFamily="49" charset="0"/>
              </a:rPr>
              <a:t>-name</a:t>
            </a:r>
          </a:p>
          <a:p>
            <a:r>
              <a:rPr lang="pt-PT" sz="2000" dirty="0">
                <a:latin typeface="Consolas" panose="020B0609020204030204" pitchFamily="49" charset="0"/>
              </a:rPr>
              <a:t>SW(</a:t>
            </a:r>
            <a:r>
              <a:rPr lang="pt-PT" sz="2000" dirty="0" err="1">
                <a:latin typeface="Consolas" panose="020B0609020204030204" pitchFamily="49" charset="0"/>
              </a:rPr>
              <a:t>config-access-map</a:t>
            </a:r>
            <a:r>
              <a:rPr lang="pt-PT" sz="2000" dirty="0">
                <a:latin typeface="Consolas" panose="020B0609020204030204" pitchFamily="49" charset="0"/>
              </a:rPr>
              <a:t>)# </a:t>
            </a:r>
            <a:r>
              <a:rPr lang="pt-PT" sz="2000" b="1" dirty="0" err="1">
                <a:latin typeface="Consolas" panose="020B0609020204030204" pitchFamily="49" charset="0"/>
              </a:rPr>
              <a:t>action</a:t>
            </a:r>
            <a:r>
              <a:rPr lang="pt-PT" sz="2000" b="1" dirty="0">
                <a:latin typeface="Consolas" panose="020B0609020204030204" pitchFamily="49" charset="0"/>
              </a:rPr>
              <a:t> </a:t>
            </a:r>
            <a:r>
              <a:rPr lang="pt-PT" sz="2000" dirty="0">
                <a:latin typeface="Consolas" panose="020B0609020204030204" pitchFamily="49" charset="0"/>
              </a:rPr>
              <a:t>[</a:t>
            </a:r>
            <a:r>
              <a:rPr lang="pt-PT" sz="2000" b="1" dirty="0" err="1">
                <a:latin typeface="Consolas" panose="020B0609020204030204" pitchFamily="49" charset="0"/>
              </a:rPr>
              <a:t>drop</a:t>
            </a:r>
            <a:r>
              <a:rPr lang="pt-PT" sz="2000" dirty="0" err="1">
                <a:latin typeface="Consolas" panose="020B0609020204030204" pitchFamily="49" charset="0"/>
              </a:rPr>
              <a:t>|</a:t>
            </a:r>
            <a:r>
              <a:rPr lang="pt-PT" sz="2000" b="1" dirty="0" err="1">
                <a:latin typeface="Consolas" panose="020B0609020204030204" pitchFamily="49" charset="0"/>
              </a:rPr>
              <a:t>forward|redirect</a:t>
            </a:r>
            <a:r>
              <a:rPr lang="pt-PT" sz="2000" dirty="0">
                <a:latin typeface="Consolas" panose="020B0609020204030204" pitchFamily="49" charset="0"/>
              </a:rPr>
              <a:t>][</a:t>
            </a:r>
            <a:r>
              <a:rPr lang="pt-PT" sz="2000" b="1" dirty="0">
                <a:latin typeface="Consolas" panose="020B0609020204030204" pitchFamily="49" charset="0"/>
              </a:rPr>
              <a:t>log</a:t>
            </a:r>
            <a:r>
              <a:rPr lang="pt-PT" sz="2000" dirty="0">
                <a:latin typeface="Consolas" panose="020B0609020204030204" pitchFamily="49" charset="0"/>
              </a:rPr>
              <a:t>]</a:t>
            </a:r>
          </a:p>
          <a:p>
            <a:r>
              <a:rPr lang="pt-PT" sz="2000" dirty="0">
                <a:latin typeface="Consolas" panose="020B0609020204030204" pitchFamily="49" charset="0"/>
              </a:rPr>
              <a:t>SW(config)# </a:t>
            </a:r>
            <a:r>
              <a:rPr lang="pt-PT" sz="2000" b="1" dirty="0">
                <a:latin typeface="Consolas" panose="020B0609020204030204" pitchFamily="49" charset="0"/>
              </a:rPr>
              <a:t>vlan filter </a:t>
            </a:r>
            <a:r>
              <a:rPr lang="pt-PT" sz="2000" i="1" dirty="0">
                <a:latin typeface="Consolas" panose="020B0609020204030204" pitchFamily="49" charset="0"/>
              </a:rPr>
              <a:t>map-name </a:t>
            </a:r>
            <a:r>
              <a:rPr lang="pt-PT" sz="2000" b="1" dirty="0">
                <a:latin typeface="Consolas" panose="020B0609020204030204" pitchFamily="49" charset="0"/>
              </a:rPr>
              <a:t>vlan-list </a:t>
            </a:r>
            <a:r>
              <a:rPr lang="pt-PT" sz="2000" dirty="0">
                <a:latin typeface="Consolas" panose="020B0609020204030204" pitchFamily="49" charset="0"/>
              </a:rPr>
              <a:t>[ </a:t>
            </a:r>
            <a:r>
              <a:rPr lang="pt-PT" sz="2000" i="1" dirty="0">
                <a:latin typeface="Consolas" panose="020B0609020204030204" pitchFamily="49" charset="0"/>
              </a:rPr>
              <a:t>vlan-list </a:t>
            </a:r>
            <a:r>
              <a:rPr lang="pt-PT" sz="2000" dirty="0">
                <a:latin typeface="Consolas" panose="020B0609020204030204" pitchFamily="49" charset="0"/>
              </a:rPr>
              <a:t>| </a:t>
            </a:r>
            <a:r>
              <a:rPr lang="pt-PT" sz="2000" b="1" dirty="0">
                <a:latin typeface="Consolas" panose="020B0609020204030204" pitchFamily="49" charset="0"/>
              </a:rPr>
              <a:t>all </a:t>
            </a:r>
            <a:r>
              <a:rPr lang="pt-PT" sz="2000" dirty="0">
                <a:latin typeface="Consolas" panose="020B0609020204030204" pitchFamily="49" charset="0"/>
              </a:rPr>
              <a:t>]</a:t>
            </a:r>
            <a:endParaRPr lang="pt-PT" sz="1800" dirty="0">
              <a:latin typeface="Consolas" panose="020B0609020204030204" pitchFamily="49" charset="0"/>
            </a:endParaRPr>
          </a:p>
          <a:p>
            <a:endParaRPr lang="pt-PT" sz="2000" dirty="0">
              <a:latin typeface="Consolas" panose="020B0609020204030204" pitchFamily="49" charset="0"/>
            </a:endParaRPr>
          </a:p>
        </p:txBody>
      </p:sp>
    </p:spTree>
    <p:extLst>
      <p:ext uri="{BB962C8B-B14F-4D97-AF65-F5344CB8AC3E}">
        <p14:creationId xmlns:p14="http://schemas.microsoft.com/office/powerpoint/2010/main" val="29187613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VACL </a:t>
            </a:r>
            <a:r>
              <a:rPr lang="pt-PT" dirty="0" err="1"/>
              <a:t>examples</a:t>
            </a:r>
            <a:endParaRPr lang="pt-PT" dirty="0"/>
          </a:p>
        </p:txBody>
      </p:sp>
      <p:sp>
        <p:nvSpPr>
          <p:cNvPr id="3" name="Content Placeholder 2"/>
          <p:cNvSpPr>
            <a:spLocks noGrp="1"/>
          </p:cNvSpPr>
          <p:nvPr>
            <p:ph idx="1"/>
          </p:nvPr>
        </p:nvSpPr>
        <p:spPr/>
        <p:txBody>
          <a:bodyPr/>
          <a:lstStyle/>
          <a:p>
            <a:endParaRPr lang="pt-PT" dirty="0"/>
          </a:p>
        </p:txBody>
      </p:sp>
      <p:pic>
        <p:nvPicPr>
          <p:cNvPr id="4" name="Picture 3"/>
          <p:cNvPicPr>
            <a:picLocks noChangeAspect="1"/>
          </p:cNvPicPr>
          <p:nvPr/>
        </p:nvPicPr>
        <p:blipFill>
          <a:blip r:embed="rId2"/>
          <a:stretch>
            <a:fillRect/>
          </a:stretch>
        </p:blipFill>
        <p:spPr>
          <a:xfrm>
            <a:off x="279400" y="1515622"/>
            <a:ext cx="8615238" cy="4466833"/>
          </a:xfrm>
          <a:prstGeom prst="rect">
            <a:avLst/>
          </a:prstGeom>
        </p:spPr>
      </p:pic>
    </p:spTree>
    <p:extLst>
      <p:ext uri="{BB962C8B-B14F-4D97-AF65-F5344CB8AC3E}">
        <p14:creationId xmlns:p14="http://schemas.microsoft.com/office/powerpoint/2010/main" val="4123830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Private</a:t>
            </a:r>
            <a:r>
              <a:rPr lang="pt-PT" dirty="0"/>
              <a:t> </a:t>
            </a:r>
            <a:r>
              <a:rPr lang="pt-PT" dirty="0" err="1"/>
              <a:t>VLANs</a:t>
            </a:r>
            <a:endParaRPr lang="pt-PT" dirty="0"/>
          </a:p>
        </p:txBody>
      </p:sp>
      <p:sp>
        <p:nvSpPr>
          <p:cNvPr id="3" name="Content Placeholder 2"/>
          <p:cNvSpPr>
            <a:spLocks noGrp="1"/>
          </p:cNvSpPr>
          <p:nvPr>
            <p:ph idx="1"/>
          </p:nvPr>
        </p:nvSpPr>
        <p:spPr/>
        <p:txBody>
          <a:bodyPr/>
          <a:lstStyle/>
          <a:p>
            <a:r>
              <a:rPr lang="pt-PT" dirty="0" err="1"/>
              <a:t>Introduction</a:t>
            </a:r>
            <a:r>
              <a:rPr lang="pt-PT" dirty="0"/>
              <a:t> to </a:t>
            </a:r>
            <a:r>
              <a:rPr lang="pt-PT" dirty="0" err="1"/>
              <a:t>private</a:t>
            </a:r>
            <a:r>
              <a:rPr lang="pt-PT" dirty="0"/>
              <a:t> </a:t>
            </a:r>
            <a:r>
              <a:rPr lang="pt-PT" dirty="0" err="1"/>
              <a:t>VLANs</a:t>
            </a:r>
            <a:endParaRPr lang="pt-PT" dirty="0"/>
          </a:p>
          <a:p>
            <a:r>
              <a:rPr lang="en-US" dirty="0"/>
              <a:t>Describe the private VLAN feature</a:t>
            </a:r>
          </a:p>
          <a:p>
            <a:r>
              <a:rPr lang="en-US" dirty="0"/>
              <a:t>Describe the private VLAN port types</a:t>
            </a:r>
          </a:p>
          <a:p>
            <a:r>
              <a:rPr lang="pt-PT" dirty="0"/>
              <a:t>Configure </a:t>
            </a:r>
            <a:r>
              <a:rPr lang="pt-PT" dirty="0" err="1"/>
              <a:t>private</a:t>
            </a:r>
            <a:r>
              <a:rPr lang="pt-PT" dirty="0"/>
              <a:t> </a:t>
            </a:r>
            <a:r>
              <a:rPr lang="pt-PT" dirty="0" err="1"/>
              <a:t>VLANs</a:t>
            </a:r>
            <a:endParaRPr lang="pt-PT" dirty="0"/>
          </a:p>
          <a:p>
            <a:r>
              <a:rPr lang="pt-PT" dirty="0" err="1"/>
              <a:t>Verify</a:t>
            </a:r>
            <a:r>
              <a:rPr lang="pt-PT" dirty="0"/>
              <a:t> </a:t>
            </a:r>
            <a:r>
              <a:rPr lang="pt-PT" dirty="0" err="1"/>
              <a:t>private</a:t>
            </a:r>
            <a:r>
              <a:rPr lang="pt-PT" dirty="0"/>
              <a:t> VLAN </a:t>
            </a:r>
            <a:r>
              <a:rPr lang="pt-PT" dirty="0" err="1"/>
              <a:t>configuration</a:t>
            </a:r>
            <a:endParaRPr lang="pt-PT" dirty="0"/>
          </a:p>
          <a:p>
            <a:r>
              <a:rPr lang="en-US" dirty="0"/>
              <a:t>Describe private VLANs across multiple switches</a:t>
            </a:r>
          </a:p>
          <a:p>
            <a:r>
              <a:rPr lang="en-US" dirty="0"/>
              <a:t>Describe the protected port feature</a:t>
            </a:r>
            <a:endParaRPr lang="pt-PT" dirty="0"/>
          </a:p>
        </p:txBody>
      </p:sp>
    </p:spTree>
    <p:extLst>
      <p:ext uri="{BB962C8B-B14F-4D97-AF65-F5344CB8AC3E}">
        <p14:creationId xmlns:p14="http://schemas.microsoft.com/office/powerpoint/2010/main" val="329141401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Introduction</a:t>
            </a:r>
            <a:r>
              <a:rPr lang="pt-PT" dirty="0"/>
              <a:t> to </a:t>
            </a:r>
            <a:r>
              <a:rPr lang="pt-PT" dirty="0" err="1"/>
              <a:t>PVLANs</a:t>
            </a:r>
            <a:endParaRPr lang="pt-PT" dirty="0"/>
          </a:p>
        </p:txBody>
      </p:sp>
      <p:sp>
        <p:nvSpPr>
          <p:cNvPr id="3" name="Content Placeholder 2"/>
          <p:cNvSpPr>
            <a:spLocks noGrp="1"/>
          </p:cNvSpPr>
          <p:nvPr>
            <p:ph idx="1"/>
          </p:nvPr>
        </p:nvSpPr>
        <p:spPr/>
        <p:txBody>
          <a:bodyPr>
            <a:normAutofit fontScale="92500"/>
          </a:bodyPr>
          <a:lstStyle/>
          <a:p>
            <a:r>
              <a:rPr lang="en-US" dirty="0"/>
              <a:t>PVLANs restrict </a:t>
            </a:r>
            <a:r>
              <a:rPr lang="en-US" dirty="0" err="1"/>
              <a:t>enduser</a:t>
            </a:r>
            <a:r>
              <a:rPr lang="en-US" dirty="0"/>
              <a:t> devices such as PCs and mobile devices from communicating with each other, but still allow communication to router ports and network services. </a:t>
            </a:r>
          </a:p>
          <a:p>
            <a:r>
              <a:rPr lang="en-US" dirty="0"/>
              <a:t>The end-user devices will behave as normal but cannot communicate to other devices in the same Layer 2 domain. </a:t>
            </a:r>
          </a:p>
          <a:p>
            <a:r>
              <a:rPr lang="en-US" dirty="0"/>
              <a:t>This mechanism provides a level of security.</a:t>
            </a:r>
          </a:p>
          <a:p>
            <a:r>
              <a:rPr lang="en-US" dirty="0"/>
              <a:t>Assigning every single end device its own VLAN would accomplish the same security method as PVLANs; however, switches have a limit on the number of VLANs supported, and a large number of VLANs creates scalability issues.</a:t>
            </a:r>
            <a:endParaRPr lang="pt-PT" dirty="0"/>
          </a:p>
        </p:txBody>
      </p:sp>
    </p:spTree>
    <p:extLst>
      <p:ext uri="{BB962C8B-B14F-4D97-AF65-F5344CB8AC3E}">
        <p14:creationId xmlns:p14="http://schemas.microsoft.com/office/powerpoint/2010/main" val="319848894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Introduction</a:t>
            </a:r>
            <a:r>
              <a:rPr lang="pt-PT" dirty="0"/>
              <a:t> to </a:t>
            </a:r>
            <a:r>
              <a:rPr lang="pt-PT" dirty="0" err="1"/>
              <a:t>PVLANs</a:t>
            </a:r>
            <a:endParaRPr lang="pt-PT" dirty="0"/>
          </a:p>
        </p:txBody>
      </p:sp>
      <p:sp>
        <p:nvSpPr>
          <p:cNvPr id="3" name="Content Placeholder 2"/>
          <p:cNvSpPr>
            <a:spLocks noGrp="1"/>
          </p:cNvSpPr>
          <p:nvPr>
            <p:ph idx="1"/>
          </p:nvPr>
        </p:nvSpPr>
        <p:spPr/>
        <p:txBody>
          <a:bodyPr>
            <a:normAutofit/>
          </a:bodyPr>
          <a:lstStyle/>
          <a:p>
            <a:r>
              <a:rPr lang="en-US" dirty="0"/>
              <a:t>PVLANs are essentially VLANs inside a VLAN. </a:t>
            </a:r>
          </a:p>
          <a:p>
            <a:r>
              <a:rPr lang="en-US" dirty="0"/>
              <a:t>A Layer 3 device is needed to route packets between different PVLANs. </a:t>
            </a:r>
          </a:p>
          <a:p>
            <a:r>
              <a:rPr lang="en-US" dirty="0"/>
              <a:t>When a VLAN is partitioned into PVLANs, devices in different PVLANs still belong to the same IP subnet, but are unable to communicate with each other on Layer 2</a:t>
            </a:r>
            <a:r>
              <a:rPr lang="pt-PT" dirty="0"/>
              <a:t>.</a:t>
            </a:r>
          </a:p>
          <a:p>
            <a:r>
              <a:rPr lang="en-US" dirty="0"/>
              <a:t>PVLANs are an elegant solution when you need to keep multiple devices in the same IP </a:t>
            </a:r>
            <a:r>
              <a:rPr lang="pt-PT" dirty="0" err="1"/>
              <a:t>subnet</a:t>
            </a:r>
            <a:r>
              <a:rPr lang="pt-PT" dirty="0"/>
              <a:t> </a:t>
            </a:r>
            <a:r>
              <a:rPr lang="pt-PT" dirty="0" err="1"/>
              <a:t>yet</a:t>
            </a:r>
            <a:r>
              <a:rPr lang="pt-PT" dirty="0"/>
              <a:t> </a:t>
            </a:r>
            <a:r>
              <a:rPr lang="pt-PT" dirty="0" err="1"/>
              <a:t>provide</a:t>
            </a:r>
            <a:r>
              <a:rPr lang="pt-PT" dirty="0"/>
              <a:t> </a:t>
            </a:r>
            <a:r>
              <a:rPr lang="pt-PT" dirty="0" err="1"/>
              <a:t>port</a:t>
            </a:r>
            <a:r>
              <a:rPr lang="pt-PT" dirty="0"/>
              <a:t> </a:t>
            </a:r>
            <a:r>
              <a:rPr lang="pt-PT" dirty="0" err="1"/>
              <a:t>isolation</a:t>
            </a:r>
            <a:r>
              <a:rPr lang="pt-PT" dirty="0"/>
              <a:t> </a:t>
            </a:r>
            <a:r>
              <a:rPr lang="pt-PT" dirty="0" err="1"/>
              <a:t>on</a:t>
            </a:r>
            <a:r>
              <a:rPr lang="pt-PT" dirty="0"/>
              <a:t> </a:t>
            </a:r>
            <a:r>
              <a:rPr lang="pt-PT" dirty="0" err="1"/>
              <a:t>Layer</a:t>
            </a:r>
            <a:r>
              <a:rPr lang="pt-PT" dirty="0"/>
              <a:t> 2. </a:t>
            </a:r>
          </a:p>
        </p:txBody>
      </p:sp>
    </p:spTree>
    <p:extLst>
      <p:ext uri="{BB962C8B-B14F-4D97-AF65-F5344CB8AC3E}">
        <p14:creationId xmlns:p14="http://schemas.microsoft.com/office/powerpoint/2010/main" val="1588144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Introduction</a:t>
            </a:r>
            <a:r>
              <a:rPr lang="pt-PT" dirty="0"/>
              <a:t> to </a:t>
            </a:r>
            <a:r>
              <a:rPr lang="pt-PT" dirty="0" err="1"/>
              <a:t>PVLANs</a:t>
            </a:r>
            <a:endParaRPr lang="pt-PT"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601886" y="1689339"/>
            <a:ext cx="7937054" cy="4805200"/>
          </a:xfrm>
          <a:prstGeom prst="rect">
            <a:avLst/>
          </a:prstGeom>
        </p:spPr>
      </p:pic>
    </p:spTree>
    <p:extLst>
      <p:ext uri="{BB962C8B-B14F-4D97-AF65-F5344CB8AC3E}">
        <p14:creationId xmlns:p14="http://schemas.microsoft.com/office/powerpoint/2010/main" val="41863780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PVLAN </a:t>
            </a:r>
            <a:r>
              <a:rPr lang="pt-PT" dirty="0" err="1"/>
              <a:t>Port</a:t>
            </a:r>
            <a:r>
              <a:rPr lang="pt-PT" dirty="0"/>
              <a:t> </a:t>
            </a:r>
            <a:r>
              <a:rPr lang="pt-PT" dirty="0" err="1"/>
              <a:t>Types</a:t>
            </a:r>
            <a:endParaRPr lang="pt-PT" dirty="0"/>
          </a:p>
        </p:txBody>
      </p:sp>
      <p:sp>
        <p:nvSpPr>
          <p:cNvPr id="3" name="Content Placeholder 2"/>
          <p:cNvSpPr>
            <a:spLocks noGrp="1"/>
          </p:cNvSpPr>
          <p:nvPr>
            <p:ph idx="1"/>
          </p:nvPr>
        </p:nvSpPr>
        <p:spPr/>
        <p:txBody>
          <a:bodyPr>
            <a:normAutofit fontScale="92500" lnSpcReduction="20000"/>
          </a:bodyPr>
          <a:lstStyle/>
          <a:p>
            <a:r>
              <a:rPr lang="en-US" dirty="0"/>
              <a:t>A PVLAN domain has one primary VLAN. </a:t>
            </a:r>
          </a:p>
          <a:p>
            <a:r>
              <a:rPr lang="en-US" dirty="0"/>
              <a:t>Each port in a private VLAN domain is a member of the primary VLAN; the primary VLAN is the entire private VLAN domain.</a:t>
            </a:r>
          </a:p>
          <a:p>
            <a:r>
              <a:rPr lang="en-US" dirty="0"/>
              <a:t>Secondary VLANs are subdomains that provide isolation between ports within the same private VLAN domain. </a:t>
            </a:r>
          </a:p>
          <a:p>
            <a:r>
              <a:rPr lang="en-US" dirty="0"/>
              <a:t>There are two types of secondary VLANs: isolated VLANs and community VLANs. </a:t>
            </a:r>
          </a:p>
          <a:p>
            <a:pPr lvl="1"/>
            <a:r>
              <a:rPr lang="en-US" dirty="0"/>
              <a:t>Isolated VLANs contain isolated ports, which cannot communicate between each other in the isolated VLAN. </a:t>
            </a:r>
          </a:p>
          <a:p>
            <a:pPr lvl="1"/>
            <a:r>
              <a:rPr lang="en-US" dirty="0"/>
              <a:t>Community VLANs contain community ports that can communicate between each other in the community VLAN.</a:t>
            </a:r>
            <a:endParaRPr lang="pt-PT" dirty="0"/>
          </a:p>
        </p:txBody>
      </p:sp>
    </p:spTree>
    <p:extLst>
      <p:ext uri="{BB962C8B-B14F-4D97-AF65-F5344CB8AC3E}">
        <p14:creationId xmlns:p14="http://schemas.microsoft.com/office/powerpoint/2010/main" val="17720597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20062"/>
          </a:xfrm>
        </p:spPr>
        <p:txBody>
          <a:bodyPr/>
          <a:lstStyle/>
          <a:p>
            <a:r>
              <a:rPr lang="pt-PT" dirty="0"/>
              <a:t>PVLAN </a:t>
            </a:r>
            <a:r>
              <a:rPr lang="pt-PT" dirty="0" err="1"/>
              <a:t>Port</a:t>
            </a:r>
            <a:r>
              <a:rPr lang="pt-PT" dirty="0"/>
              <a:t> </a:t>
            </a:r>
            <a:r>
              <a:rPr lang="pt-PT" dirty="0" err="1"/>
              <a:t>Types</a:t>
            </a:r>
            <a:endParaRPr lang="pt-PT" dirty="0"/>
          </a:p>
        </p:txBody>
      </p:sp>
      <p:pic>
        <p:nvPicPr>
          <p:cNvPr id="4" name="Content Placeholder 3"/>
          <p:cNvPicPr>
            <a:picLocks noGrp="1" noChangeAspect="1"/>
          </p:cNvPicPr>
          <p:nvPr>
            <p:ph idx="1"/>
          </p:nvPr>
        </p:nvPicPr>
        <p:blipFill>
          <a:blip r:embed="rId3"/>
          <a:stretch>
            <a:fillRect/>
          </a:stretch>
        </p:blipFill>
        <p:spPr>
          <a:xfrm>
            <a:off x="249046" y="1444532"/>
            <a:ext cx="8552054" cy="5263982"/>
          </a:xfrm>
          <a:prstGeom prst="rect">
            <a:avLst/>
          </a:prstGeom>
        </p:spPr>
      </p:pic>
    </p:spTree>
    <p:extLst>
      <p:ext uri="{BB962C8B-B14F-4D97-AF65-F5344CB8AC3E}">
        <p14:creationId xmlns:p14="http://schemas.microsoft.com/office/powerpoint/2010/main" val="11594020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PVLAN </a:t>
            </a:r>
            <a:r>
              <a:rPr lang="pt-PT" dirty="0" err="1"/>
              <a:t>Port</a:t>
            </a:r>
            <a:r>
              <a:rPr lang="pt-PT" dirty="0"/>
              <a:t> </a:t>
            </a:r>
            <a:r>
              <a:rPr lang="pt-PT" dirty="0" err="1"/>
              <a:t>Types</a:t>
            </a:r>
            <a:endParaRPr lang="pt-PT" dirty="0"/>
          </a:p>
        </p:txBody>
      </p:sp>
      <p:sp>
        <p:nvSpPr>
          <p:cNvPr id="3" name="Content Placeholder 2"/>
          <p:cNvSpPr>
            <a:spLocks noGrp="1"/>
          </p:cNvSpPr>
          <p:nvPr>
            <p:ph idx="1"/>
          </p:nvPr>
        </p:nvSpPr>
        <p:spPr/>
        <p:txBody>
          <a:bodyPr>
            <a:normAutofit fontScale="70000" lnSpcReduction="20000"/>
          </a:bodyPr>
          <a:lstStyle/>
          <a:p>
            <a:r>
              <a:rPr lang="en-US" b="1" dirty="0"/>
              <a:t>Promiscuous</a:t>
            </a:r>
          </a:p>
          <a:p>
            <a:pPr lvl="1"/>
            <a:r>
              <a:rPr lang="en-US" dirty="0"/>
              <a:t>A promiscuous port belongs to the primary VLAN and can communicate with all mapped ports in the primary VLAN, including community and isolated ports. </a:t>
            </a:r>
          </a:p>
          <a:p>
            <a:pPr lvl="1"/>
            <a:r>
              <a:rPr lang="en-US" dirty="0"/>
              <a:t>There can be multiple promiscuous ports in a primary VLAN.</a:t>
            </a:r>
          </a:p>
          <a:p>
            <a:r>
              <a:rPr lang="en-US" b="1" dirty="0"/>
              <a:t>Isolated</a:t>
            </a:r>
          </a:p>
          <a:p>
            <a:pPr lvl="1"/>
            <a:r>
              <a:rPr lang="en-US" dirty="0"/>
              <a:t>An isolated port is a host port that belongs to an isolated secondary VLAN. </a:t>
            </a:r>
          </a:p>
          <a:p>
            <a:pPr lvl="1"/>
            <a:r>
              <a:rPr lang="en-US" dirty="0"/>
              <a:t>An isolated port has complete isolation from other ports, except with associated promiscuous ports. </a:t>
            </a:r>
          </a:p>
          <a:p>
            <a:pPr lvl="1"/>
            <a:r>
              <a:rPr lang="en-US" dirty="0"/>
              <a:t>You can have more than one isolated port in a specified isolated VLAN. </a:t>
            </a:r>
          </a:p>
          <a:p>
            <a:r>
              <a:rPr lang="en-US" b="1" dirty="0"/>
              <a:t>Community</a:t>
            </a:r>
          </a:p>
          <a:p>
            <a:pPr lvl="1"/>
            <a:r>
              <a:rPr lang="en-US" dirty="0"/>
              <a:t>A community port is a host port that belongs to a community secondary VLAN. </a:t>
            </a:r>
          </a:p>
          <a:p>
            <a:pPr lvl="1"/>
            <a:r>
              <a:rPr lang="en-US" dirty="0"/>
              <a:t>Community ports communicate with other ports in the same community VLAN and with associated promiscuous ports. </a:t>
            </a:r>
          </a:p>
          <a:p>
            <a:pPr lvl="1"/>
            <a:r>
              <a:rPr lang="en-US" dirty="0"/>
              <a:t>They are isolated from all ports in other community VLANs and all isolated ports.</a:t>
            </a:r>
            <a:endParaRPr lang="pt-PT" dirty="0"/>
          </a:p>
        </p:txBody>
      </p:sp>
    </p:spTree>
    <p:extLst>
      <p:ext uri="{BB962C8B-B14F-4D97-AF65-F5344CB8AC3E}">
        <p14:creationId xmlns:p14="http://schemas.microsoft.com/office/powerpoint/2010/main" val="232389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PVLAN </a:t>
            </a:r>
            <a:r>
              <a:rPr lang="pt-PT" dirty="0" err="1"/>
              <a:t>Configuration</a:t>
            </a:r>
            <a:endParaRPr lang="pt-PT" dirty="0"/>
          </a:p>
        </p:txBody>
      </p:sp>
      <p:sp>
        <p:nvSpPr>
          <p:cNvPr id="3" name="Content Placeholder 2"/>
          <p:cNvSpPr>
            <a:spLocks noGrp="1"/>
          </p:cNvSpPr>
          <p:nvPr>
            <p:ph idx="1"/>
          </p:nvPr>
        </p:nvSpPr>
        <p:spPr/>
        <p:txBody>
          <a:bodyPr/>
          <a:lstStyle/>
          <a:p>
            <a:r>
              <a:rPr lang="en-US" dirty="0"/>
              <a:t>VTP must be set to transparent or off.</a:t>
            </a:r>
          </a:p>
          <a:p>
            <a:r>
              <a:rPr lang="pt-PT" dirty="0"/>
              <a:t>Configure </a:t>
            </a:r>
            <a:r>
              <a:rPr lang="pt-PT" dirty="0" err="1"/>
              <a:t>the</a:t>
            </a:r>
            <a:r>
              <a:rPr lang="pt-PT" dirty="0"/>
              <a:t> </a:t>
            </a:r>
            <a:r>
              <a:rPr lang="pt-PT" dirty="0" err="1"/>
              <a:t>primary</a:t>
            </a:r>
            <a:r>
              <a:rPr lang="pt-PT" dirty="0"/>
              <a:t> VLAN.</a:t>
            </a:r>
          </a:p>
          <a:p>
            <a:r>
              <a:rPr lang="en-US" dirty="0"/>
              <a:t>Configure the secondary VLANs and apply the configuration of these PVLANs as isolated or community.</a:t>
            </a:r>
          </a:p>
          <a:p>
            <a:r>
              <a:rPr lang="en-US" dirty="0"/>
              <a:t>Associate the primary VLAN with </a:t>
            </a:r>
            <a:r>
              <a:rPr lang="pt-PT" dirty="0" err="1"/>
              <a:t>the</a:t>
            </a:r>
            <a:r>
              <a:rPr lang="pt-PT" dirty="0"/>
              <a:t> </a:t>
            </a:r>
            <a:r>
              <a:rPr lang="pt-PT" dirty="0" err="1"/>
              <a:t>secondary</a:t>
            </a:r>
            <a:r>
              <a:rPr lang="pt-PT" dirty="0"/>
              <a:t> </a:t>
            </a:r>
            <a:r>
              <a:rPr lang="pt-PT" dirty="0" err="1"/>
              <a:t>VLANs</a:t>
            </a:r>
            <a:endParaRPr lang="pt-PT" dirty="0"/>
          </a:p>
          <a:p>
            <a:endParaRPr lang="pt-PT" dirty="0"/>
          </a:p>
        </p:txBody>
      </p:sp>
      <p:pic>
        <p:nvPicPr>
          <p:cNvPr id="4" name="Picture 3"/>
          <p:cNvPicPr>
            <a:picLocks noChangeAspect="1"/>
          </p:cNvPicPr>
          <p:nvPr/>
        </p:nvPicPr>
        <p:blipFill>
          <a:blip r:embed="rId2"/>
          <a:stretch>
            <a:fillRect/>
          </a:stretch>
        </p:blipFill>
        <p:spPr>
          <a:xfrm>
            <a:off x="157160" y="3630305"/>
            <a:ext cx="8764836" cy="2572369"/>
          </a:xfrm>
          <a:prstGeom prst="rect">
            <a:avLst/>
          </a:prstGeom>
        </p:spPr>
      </p:pic>
    </p:spTree>
    <p:extLst>
      <p:ext uri="{BB962C8B-B14F-4D97-AF65-F5344CB8AC3E}">
        <p14:creationId xmlns:p14="http://schemas.microsoft.com/office/powerpoint/2010/main" val="29135528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Assign</a:t>
            </a:r>
            <a:r>
              <a:rPr lang="pt-PT" dirty="0"/>
              <a:t> </a:t>
            </a:r>
            <a:r>
              <a:rPr lang="pt-PT" dirty="0" err="1"/>
              <a:t>Ports</a:t>
            </a:r>
            <a:endParaRPr lang="pt-PT" dirty="0"/>
          </a:p>
        </p:txBody>
      </p:sp>
      <p:sp>
        <p:nvSpPr>
          <p:cNvPr id="3" name="Content Placeholder 2"/>
          <p:cNvSpPr>
            <a:spLocks noGrp="1"/>
          </p:cNvSpPr>
          <p:nvPr>
            <p:ph idx="1"/>
          </p:nvPr>
        </p:nvSpPr>
        <p:spPr/>
        <p:txBody>
          <a:bodyPr>
            <a:normAutofit fontScale="77500" lnSpcReduction="20000"/>
          </a:bodyPr>
          <a:lstStyle/>
          <a:p>
            <a:r>
              <a:rPr lang="pt-PT" dirty="0" err="1"/>
              <a:t>Promiscuous</a:t>
            </a:r>
            <a:r>
              <a:rPr lang="pt-PT" dirty="0"/>
              <a:t> </a:t>
            </a:r>
            <a:r>
              <a:rPr lang="pt-PT" dirty="0" err="1"/>
              <a:t>Ports</a:t>
            </a:r>
            <a:endParaRPr lang="pt-PT" dirty="0"/>
          </a:p>
          <a:p>
            <a:r>
              <a:rPr lang="pt-PT" sz="2000" dirty="0">
                <a:latin typeface="Consolas" panose="020B0609020204030204" pitchFamily="49" charset="0"/>
              </a:rPr>
              <a:t>SW(</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interface </a:t>
            </a:r>
            <a:r>
              <a:rPr lang="pt-PT" sz="2000" i="1" dirty="0">
                <a:latin typeface="Consolas" panose="020B0609020204030204" pitchFamily="49" charset="0"/>
              </a:rPr>
              <a:t>interface-</a:t>
            </a:r>
            <a:r>
              <a:rPr lang="pt-PT" sz="2000" i="1" dirty="0" err="1">
                <a:latin typeface="Consolas" panose="020B0609020204030204" pitchFamily="49" charset="0"/>
              </a:rPr>
              <a:t>slot</a:t>
            </a:r>
            <a:r>
              <a:rPr lang="pt-PT" sz="2000" i="1" dirty="0">
                <a:latin typeface="Consolas" panose="020B0609020204030204" pitchFamily="49" charset="0"/>
              </a:rPr>
              <a:t>/</a:t>
            </a:r>
            <a:r>
              <a:rPr lang="pt-PT" sz="2000" i="1" dirty="0" err="1">
                <a:latin typeface="Consolas" panose="020B0609020204030204" pitchFamily="49" charset="0"/>
              </a:rPr>
              <a:t>number</a:t>
            </a:r>
            <a:endParaRPr lang="pt-PT" sz="2000" i="1" dirty="0">
              <a:latin typeface="Consolas" panose="020B0609020204030204" pitchFamily="49" charset="0"/>
            </a:endParaRPr>
          </a:p>
          <a:p>
            <a:r>
              <a:rPr lang="pt-PT" sz="2000" dirty="0">
                <a:latin typeface="Consolas" panose="020B0609020204030204" pitchFamily="49" charset="0"/>
              </a:rPr>
              <a:t>SW(</a:t>
            </a:r>
            <a:r>
              <a:rPr lang="pt-PT" sz="2000" dirty="0" err="1">
                <a:latin typeface="Consolas" panose="020B0609020204030204" pitchFamily="49" charset="0"/>
              </a:rPr>
              <a:t>config-if</a:t>
            </a:r>
            <a:r>
              <a:rPr lang="pt-PT" sz="2000" dirty="0">
                <a:latin typeface="Consolas" panose="020B0609020204030204" pitchFamily="49" charset="0"/>
              </a:rPr>
              <a:t>)# </a:t>
            </a:r>
            <a:r>
              <a:rPr lang="pt-PT" sz="2000" b="1" dirty="0" err="1">
                <a:latin typeface="Consolas" panose="020B0609020204030204" pitchFamily="49" charset="0"/>
              </a:rPr>
              <a:t>switchport</a:t>
            </a:r>
            <a:r>
              <a:rPr lang="pt-PT" sz="2000" b="1" dirty="0">
                <a:latin typeface="Consolas" panose="020B0609020204030204" pitchFamily="49" charset="0"/>
              </a:rPr>
              <a:t> </a:t>
            </a:r>
            <a:r>
              <a:rPr lang="pt-PT" sz="2000" b="1" dirty="0" err="1">
                <a:latin typeface="Consolas" panose="020B0609020204030204" pitchFamily="49" charset="0"/>
              </a:rPr>
              <a:t>mode</a:t>
            </a:r>
            <a:r>
              <a:rPr lang="pt-PT" sz="2000" b="1" dirty="0">
                <a:latin typeface="Consolas" panose="020B0609020204030204" pitchFamily="49" charset="0"/>
              </a:rPr>
              <a:t> </a:t>
            </a:r>
            <a:r>
              <a:rPr lang="pt-PT" sz="2000" b="1" dirty="0" err="1">
                <a:latin typeface="Consolas" panose="020B0609020204030204" pitchFamily="49" charset="0"/>
              </a:rPr>
              <a:t>private-vlan</a:t>
            </a:r>
            <a:r>
              <a:rPr lang="pt-PT" sz="2000" b="1" dirty="0">
                <a:latin typeface="Consolas" panose="020B0609020204030204" pitchFamily="49" charset="0"/>
              </a:rPr>
              <a:t> </a:t>
            </a:r>
            <a:r>
              <a:rPr lang="pt-PT" sz="2000" b="1" dirty="0" err="1">
                <a:latin typeface="Consolas" panose="020B0609020204030204" pitchFamily="49" charset="0"/>
              </a:rPr>
              <a:t>promiscuous</a:t>
            </a:r>
            <a:endParaRPr lang="pt-PT" sz="2000" b="1" dirty="0">
              <a:latin typeface="Consolas" panose="020B0609020204030204" pitchFamily="49" charset="0"/>
            </a:endParaRPr>
          </a:p>
          <a:p>
            <a:r>
              <a:rPr lang="pt-PT" sz="2000" dirty="0">
                <a:latin typeface="Consolas" panose="020B0609020204030204" pitchFamily="49" charset="0"/>
              </a:rPr>
              <a:t>SW(</a:t>
            </a:r>
            <a:r>
              <a:rPr lang="pt-PT" sz="2000" dirty="0" err="1">
                <a:latin typeface="Consolas" panose="020B0609020204030204" pitchFamily="49" charset="0"/>
              </a:rPr>
              <a:t>config-if</a:t>
            </a:r>
            <a:r>
              <a:rPr lang="pt-PT" sz="2000" dirty="0">
                <a:latin typeface="Consolas" panose="020B0609020204030204" pitchFamily="49" charset="0"/>
              </a:rPr>
              <a:t>)# </a:t>
            </a:r>
            <a:r>
              <a:rPr lang="pt-PT" sz="2000" b="1" dirty="0" err="1">
                <a:latin typeface="Consolas" panose="020B0609020204030204" pitchFamily="49" charset="0"/>
              </a:rPr>
              <a:t>switchport</a:t>
            </a:r>
            <a:r>
              <a:rPr lang="pt-PT" sz="2000" b="1" dirty="0">
                <a:latin typeface="Consolas" panose="020B0609020204030204" pitchFamily="49" charset="0"/>
              </a:rPr>
              <a:t> </a:t>
            </a:r>
            <a:r>
              <a:rPr lang="pt-PT" sz="2000" b="1" dirty="0" err="1">
                <a:latin typeface="Consolas" panose="020B0609020204030204" pitchFamily="49" charset="0"/>
              </a:rPr>
              <a:t>private-vlan</a:t>
            </a:r>
            <a:r>
              <a:rPr lang="pt-PT" sz="2000" b="1" dirty="0">
                <a:latin typeface="Consolas" panose="020B0609020204030204" pitchFamily="49" charset="0"/>
              </a:rPr>
              <a:t> </a:t>
            </a:r>
            <a:r>
              <a:rPr lang="pt-PT" sz="2000" b="1" dirty="0" err="1">
                <a:latin typeface="Consolas" panose="020B0609020204030204" pitchFamily="49" charset="0"/>
              </a:rPr>
              <a:t>mapping</a:t>
            </a:r>
            <a:r>
              <a:rPr lang="pt-PT" sz="2000" b="1" dirty="0">
                <a:latin typeface="Consolas" panose="020B0609020204030204" pitchFamily="49" charset="0"/>
              </a:rPr>
              <a:t> </a:t>
            </a:r>
            <a:r>
              <a:rPr lang="pt-PT" sz="2000" i="1" dirty="0" err="1">
                <a:latin typeface="Consolas" panose="020B0609020204030204" pitchFamily="49" charset="0"/>
              </a:rPr>
              <a:t>primary</a:t>
            </a:r>
            <a:r>
              <a:rPr lang="pt-PT" sz="2000" i="1" dirty="0">
                <a:latin typeface="Consolas" panose="020B0609020204030204" pitchFamily="49" charset="0"/>
              </a:rPr>
              <a:t>-</a:t>
            </a:r>
            <a:r>
              <a:rPr lang="pt-PT" sz="2000" i="1" dirty="0" err="1">
                <a:latin typeface="Consolas" panose="020B0609020204030204" pitchFamily="49" charset="0"/>
              </a:rPr>
              <a:t>vlan</a:t>
            </a:r>
            <a:r>
              <a:rPr lang="pt-PT" sz="2000" i="1" dirty="0">
                <a:latin typeface="Consolas" panose="020B0609020204030204" pitchFamily="49" charset="0"/>
              </a:rPr>
              <a:t>-id </a:t>
            </a:r>
            <a:r>
              <a:rPr lang="pt-PT" sz="2000" b="1" dirty="0" err="1">
                <a:latin typeface="Consolas" panose="020B0609020204030204" pitchFamily="49" charset="0"/>
              </a:rPr>
              <a:t>add</a:t>
            </a:r>
            <a:r>
              <a:rPr lang="pt-PT" sz="2000" b="1" dirty="0">
                <a:latin typeface="Consolas" panose="020B0609020204030204" pitchFamily="49" charset="0"/>
              </a:rPr>
              <a:t> </a:t>
            </a:r>
            <a:r>
              <a:rPr lang="pt-PT" sz="2000" i="1" dirty="0" err="1">
                <a:latin typeface="Consolas" panose="020B0609020204030204" pitchFamily="49" charset="0"/>
              </a:rPr>
              <a:t>secondary-vlanid</a:t>
            </a:r>
            <a:r>
              <a:rPr lang="pt-PT" sz="2000" i="1" dirty="0">
                <a:latin typeface="Consolas" panose="020B0609020204030204" pitchFamily="49" charset="0"/>
              </a:rPr>
              <a:t> </a:t>
            </a:r>
            <a:r>
              <a:rPr lang="pt-PT" sz="2000" dirty="0">
                <a:latin typeface="Consolas" panose="020B0609020204030204" pitchFamily="49" charset="0"/>
              </a:rPr>
              <a:t>{, </a:t>
            </a:r>
            <a:r>
              <a:rPr lang="pt-PT" sz="2000" i="1" dirty="0" err="1">
                <a:latin typeface="Consolas" panose="020B0609020204030204" pitchFamily="49" charset="0"/>
              </a:rPr>
              <a:t>secondary</a:t>
            </a:r>
            <a:r>
              <a:rPr lang="pt-PT" sz="2000" i="1" dirty="0">
                <a:latin typeface="Consolas" panose="020B0609020204030204" pitchFamily="49" charset="0"/>
              </a:rPr>
              <a:t>-</a:t>
            </a:r>
            <a:r>
              <a:rPr lang="pt-PT" sz="2000" i="1" dirty="0" err="1">
                <a:latin typeface="Consolas" panose="020B0609020204030204" pitchFamily="49" charset="0"/>
              </a:rPr>
              <a:t>vlan</a:t>
            </a:r>
            <a:r>
              <a:rPr lang="pt-PT" sz="2000" i="1" dirty="0">
                <a:latin typeface="Consolas" panose="020B0609020204030204" pitchFamily="49" charset="0"/>
              </a:rPr>
              <a:t>-id </a:t>
            </a:r>
            <a:r>
              <a:rPr lang="pt-PT" sz="2000" dirty="0">
                <a:latin typeface="Consolas" panose="020B0609020204030204" pitchFamily="49" charset="0"/>
              </a:rPr>
              <a:t>}</a:t>
            </a:r>
          </a:p>
          <a:p>
            <a:endParaRPr lang="pt-PT" sz="2000" dirty="0">
              <a:latin typeface="Consolas" panose="020B0609020204030204" pitchFamily="49" charset="0"/>
            </a:endParaRPr>
          </a:p>
          <a:p>
            <a:r>
              <a:rPr lang="pt-PT" dirty="0" err="1"/>
              <a:t>Community</a:t>
            </a:r>
            <a:r>
              <a:rPr lang="pt-PT" dirty="0"/>
              <a:t> </a:t>
            </a:r>
            <a:r>
              <a:rPr lang="pt-PT" dirty="0" err="1"/>
              <a:t>or</a:t>
            </a:r>
            <a:r>
              <a:rPr lang="pt-PT" dirty="0"/>
              <a:t> </a:t>
            </a:r>
            <a:r>
              <a:rPr lang="pt-PT" dirty="0" err="1"/>
              <a:t>Isolated</a:t>
            </a:r>
            <a:r>
              <a:rPr lang="pt-PT" dirty="0"/>
              <a:t> </a:t>
            </a:r>
            <a:r>
              <a:rPr lang="pt-PT" dirty="0" err="1"/>
              <a:t>Ports</a:t>
            </a:r>
            <a:endParaRPr lang="pt-PT" dirty="0"/>
          </a:p>
          <a:p>
            <a:r>
              <a:rPr lang="pt-PT" sz="2000" dirty="0">
                <a:latin typeface="Consolas" panose="020B0609020204030204" pitchFamily="49" charset="0"/>
              </a:rPr>
              <a:t>SW(</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interface range </a:t>
            </a:r>
            <a:r>
              <a:rPr lang="pt-PT" sz="2000" i="1" dirty="0">
                <a:latin typeface="Consolas" panose="020B0609020204030204" pitchFamily="49" charset="0"/>
              </a:rPr>
              <a:t>interface-range</a:t>
            </a:r>
          </a:p>
          <a:p>
            <a:r>
              <a:rPr lang="en-US" sz="2000" dirty="0">
                <a:latin typeface="Consolas" panose="020B0609020204030204" pitchFamily="49" charset="0"/>
              </a:rPr>
              <a:t>SW(</a:t>
            </a:r>
            <a:r>
              <a:rPr lang="en-US" sz="2000" dirty="0" err="1">
                <a:latin typeface="Consolas" panose="020B0609020204030204" pitchFamily="49" charset="0"/>
              </a:rPr>
              <a:t>config</a:t>
            </a:r>
            <a:r>
              <a:rPr lang="en-US" sz="2000" dirty="0">
                <a:latin typeface="Consolas" panose="020B0609020204030204" pitchFamily="49" charset="0"/>
              </a:rPr>
              <a:t>-if-range)# </a:t>
            </a:r>
            <a:r>
              <a:rPr lang="en-US" sz="2000" b="1" dirty="0" err="1">
                <a:latin typeface="Consolas" panose="020B0609020204030204" pitchFamily="49" charset="0"/>
              </a:rPr>
              <a:t>switchport</a:t>
            </a:r>
            <a:r>
              <a:rPr lang="en-US" sz="2000" b="1" dirty="0">
                <a:latin typeface="Consolas" panose="020B0609020204030204" pitchFamily="49" charset="0"/>
              </a:rPr>
              <a:t> mode private-</a:t>
            </a:r>
            <a:r>
              <a:rPr lang="en-US" sz="2000" b="1" dirty="0" err="1">
                <a:latin typeface="Consolas" panose="020B0609020204030204" pitchFamily="49" charset="0"/>
              </a:rPr>
              <a:t>vlan</a:t>
            </a:r>
            <a:r>
              <a:rPr lang="en-US" sz="2000" b="1" dirty="0">
                <a:latin typeface="Consolas" panose="020B0609020204030204" pitchFamily="49" charset="0"/>
              </a:rPr>
              <a:t> host</a:t>
            </a:r>
          </a:p>
          <a:p>
            <a:r>
              <a:rPr lang="en-US" sz="2000" dirty="0">
                <a:latin typeface="Consolas" panose="020B0609020204030204" pitchFamily="49" charset="0"/>
              </a:rPr>
              <a:t>SW(</a:t>
            </a:r>
            <a:r>
              <a:rPr lang="en-US" sz="2000" dirty="0" err="1">
                <a:latin typeface="Consolas" panose="020B0609020204030204" pitchFamily="49" charset="0"/>
              </a:rPr>
              <a:t>config</a:t>
            </a:r>
            <a:r>
              <a:rPr lang="en-US" sz="2000" dirty="0">
                <a:latin typeface="Consolas" panose="020B0609020204030204" pitchFamily="49" charset="0"/>
              </a:rPr>
              <a:t>-if-range)# </a:t>
            </a:r>
            <a:r>
              <a:rPr lang="en-US" sz="2000" b="1" dirty="0" err="1">
                <a:latin typeface="Consolas" panose="020B0609020204030204" pitchFamily="49" charset="0"/>
              </a:rPr>
              <a:t>switchport</a:t>
            </a:r>
            <a:r>
              <a:rPr lang="en-US" sz="2000" b="1" dirty="0">
                <a:latin typeface="Consolas" panose="020B0609020204030204" pitchFamily="49" charset="0"/>
              </a:rPr>
              <a:t> private-</a:t>
            </a:r>
            <a:r>
              <a:rPr lang="en-US" sz="2000" b="1" dirty="0" err="1">
                <a:latin typeface="Consolas" panose="020B0609020204030204" pitchFamily="49" charset="0"/>
              </a:rPr>
              <a:t>vlan</a:t>
            </a:r>
            <a:r>
              <a:rPr lang="en-US" sz="2000" b="1" dirty="0">
                <a:latin typeface="Consolas" panose="020B0609020204030204" pitchFamily="49" charset="0"/>
              </a:rPr>
              <a:t> host-association </a:t>
            </a:r>
            <a:r>
              <a:rPr lang="en-US" sz="2000" i="1" dirty="0">
                <a:latin typeface="Consolas" panose="020B0609020204030204" pitchFamily="49" charset="0"/>
              </a:rPr>
              <a:t>primary-</a:t>
            </a:r>
            <a:r>
              <a:rPr lang="en-US" sz="2000" i="1" dirty="0" err="1">
                <a:latin typeface="Consolas" panose="020B0609020204030204" pitchFamily="49" charset="0"/>
              </a:rPr>
              <a:t>vlan</a:t>
            </a:r>
            <a:r>
              <a:rPr lang="en-US" sz="2000" i="1" dirty="0">
                <a:latin typeface="Consolas" panose="020B0609020204030204" pitchFamily="49" charset="0"/>
              </a:rPr>
              <a:t>-id </a:t>
            </a:r>
            <a:r>
              <a:rPr lang="pt-PT" sz="2000" i="1" dirty="0" err="1">
                <a:latin typeface="Consolas" panose="020B0609020204030204" pitchFamily="49" charset="0"/>
              </a:rPr>
              <a:t>secondary</a:t>
            </a:r>
            <a:r>
              <a:rPr lang="pt-PT" sz="2000" i="1" dirty="0">
                <a:latin typeface="Consolas" panose="020B0609020204030204" pitchFamily="49" charset="0"/>
              </a:rPr>
              <a:t>-</a:t>
            </a:r>
            <a:r>
              <a:rPr lang="pt-PT" sz="2000" i="1" dirty="0" err="1">
                <a:latin typeface="Consolas" panose="020B0609020204030204" pitchFamily="49" charset="0"/>
              </a:rPr>
              <a:t>vlan</a:t>
            </a:r>
            <a:r>
              <a:rPr lang="pt-PT" sz="2000" i="1" dirty="0">
                <a:latin typeface="Consolas" panose="020B0609020204030204" pitchFamily="49" charset="0"/>
              </a:rPr>
              <a:t>-id</a:t>
            </a:r>
            <a:endParaRPr lang="pt-PT" sz="1800" dirty="0">
              <a:latin typeface="Consolas" panose="020B0609020204030204" pitchFamily="49" charset="0"/>
            </a:endParaRPr>
          </a:p>
        </p:txBody>
      </p:sp>
    </p:spTree>
    <p:extLst>
      <p:ext uri="{BB962C8B-B14F-4D97-AF65-F5344CB8AC3E}">
        <p14:creationId xmlns:p14="http://schemas.microsoft.com/office/powerpoint/2010/main" val="30403512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Assign</a:t>
            </a:r>
            <a:r>
              <a:rPr lang="pt-PT" dirty="0"/>
              <a:t> </a:t>
            </a:r>
            <a:r>
              <a:rPr lang="pt-PT" dirty="0" err="1"/>
              <a:t>Ports</a:t>
            </a:r>
            <a:endParaRPr lang="pt-PT" dirty="0"/>
          </a:p>
        </p:txBody>
      </p:sp>
      <p:pic>
        <p:nvPicPr>
          <p:cNvPr id="4" name="Picture 3"/>
          <p:cNvPicPr>
            <a:picLocks noChangeAspect="1"/>
          </p:cNvPicPr>
          <p:nvPr/>
        </p:nvPicPr>
        <p:blipFill>
          <a:blip r:embed="rId2"/>
          <a:stretch>
            <a:fillRect/>
          </a:stretch>
        </p:blipFill>
        <p:spPr>
          <a:xfrm>
            <a:off x="279400" y="1974830"/>
            <a:ext cx="8584049" cy="3548418"/>
          </a:xfrm>
          <a:prstGeom prst="rect">
            <a:avLst/>
          </a:prstGeom>
        </p:spPr>
      </p:pic>
    </p:spTree>
    <p:extLst>
      <p:ext uri="{BB962C8B-B14F-4D97-AF65-F5344CB8AC3E}">
        <p14:creationId xmlns:p14="http://schemas.microsoft.com/office/powerpoint/2010/main" val="92776648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Using the Protected Port Feature</a:t>
            </a:r>
            <a:endParaRPr lang="pt-PT" dirty="0"/>
          </a:p>
        </p:txBody>
      </p:sp>
      <p:sp>
        <p:nvSpPr>
          <p:cNvPr id="3" name="Content Placeholder 2"/>
          <p:cNvSpPr>
            <a:spLocks noGrp="1"/>
          </p:cNvSpPr>
          <p:nvPr>
            <p:ph idx="1"/>
          </p:nvPr>
        </p:nvSpPr>
        <p:spPr/>
        <p:txBody>
          <a:bodyPr>
            <a:normAutofit lnSpcReduction="10000"/>
          </a:bodyPr>
          <a:lstStyle/>
          <a:p>
            <a:r>
              <a:rPr lang="en-US" dirty="0"/>
              <a:t>The PVLAN feature is not available on all switches.</a:t>
            </a:r>
          </a:p>
          <a:p>
            <a:r>
              <a:rPr lang="en-US" dirty="0"/>
              <a:t>Protected port, also known as the PVLAN edge, is a feature that (unlike PVLANs) has only local significance to the switch. </a:t>
            </a:r>
          </a:p>
          <a:p>
            <a:r>
              <a:rPr lang="en-US" dirty="0"/>
              <a:t>Protected ports do not forward any traffic to protected ports on the same switch.</a:t>
            </a:r>
          </a:p>
          <a:p>
            <a:endParaRPr lang="en-US" dirty="0"/>
          </a:p>
          <a:p>
            <a:r>
              <a:rPr lang="pt-PT" sz="2000" dirty="0">
                <a:latin typeface="Consolas" panose="020B0609020204030204" pitchFamily="49" charset="0"/>
              </a:rPr>
              <a:t>SW(</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a:latin typeface="Consolas" panose="020B0609020204030204" pitchFamily="49" charset="0"/>
              </a:rPr>
              <a:t>interface </a:t>
            </a:r>
            <a:r>
              <a:rPr lang="pt-PT" sz="2000" i="1" dirty="0">
                <a:latin typeface="Consolas" panose="020B0609020204030204" pitchFamily="49" charset="0"/>
              </a:rPr>
              <a:t>interface-</a:t>
            </a:r>
            <a:r>
              <a:rPr lang="pt-PT" sz="2000" i="1" dirty="0" err="1">
                <a:latin typeface="Consolas" panose="020B0609020204030204" pitchFamily="49" charset="0"/>
              </a:rPr>
              <a:t>slot</a:t>
            </a:r>
            <a:r>
              <a:rPr lang="pt-PT" sz="2000" i="1" dirty="0">
                <a:latin typeface="Consolas" panose="020B0609020204030204" pitchFamily="49" charset="0"/>
              </a:rPr>
              <a:t>/</a:t>
            </a:r>
            <a:r>
              <a:rPr lang="pt-PT" sz="2000" i="1" dirty="0" err="1">
                <a:latin typeface="Consolas" panose="020B0609020204030204" pitchFamily="49" charset="0"/>
              </a:rPr>
              <a:t>number</a:t>
            </a:r>
            <a:endParaRPr lang="pt-PT" sz="2000" i="1" dirty="0">
              <a:latin typeface="Consolas" panose="020B0609020204030204" pitchFamily="49" charset="0"/>
            </a:endParaRPr>
          </a:p>
          <a:p>
            <a:r>
              <a:rPr lang="pt-PT" sz="2000" dirty="0">
                <a:latin typeface="Consolas" panose="020B0609020204030204" pitchFamily="49" charset="0"/>
              </a:rPr>
              <a:t>SW(</a:t>
            </a:r>
            <a:r>
              <a:rPr lang="pt-PT" sz="2000" dirty="0" err="1">
                <a:latin typeface="Consolas" panose="020B0609020204030204" pitchFamily="49" charset="0"/>
              </a:rPr>
              <a:t>config-if</a:t>
            </a:r>
            <a:r>
              <a:rPr lang="pt-PT" sz="2000" dirty="0">
                <a:latin typeface="Consolas" panose="020B0609020204030204" pitchFamily="49" charset="0"/>
              </a:rPr>
              <a:t>)# </a:t>
            </a:r>
            <a:r>
              <a:rPr lang="pt-PT" sz="2000" b="1" dirty="0" err="1">
                <a:latin typeface="Consolas" panose="020B0609020204030204" pitchFamily="49" charset="0"/>
              </a:rPr>
              <a:t>switchport</a:t>
            </a:r>
            <a:r>
              <a:rPr lang="pt-PT" sz="2000" b="1" dirty="0">
                <a:latin typeface="Consolas" panose="020B0609020204030204" pitchFamily="49" charset="0"/>
              </a:rPr>
              <a:t> </a:t>
            </a:r>
            <a:r>
              <a:rPr lang="pt-PT" sz="2000" b="1" dirty="0" err="1">
                <a:latin typeface="Consolas" panose="020B0609020204030204" pitchFamily="49" charset="0"/>
              </a:rPr>
              <a:t>protected</a:t>
            </a:r>
            <a:endParaRPr lang="pt-PT" sz="2000" dirty="0">
              <a:latin typeface="Consolas" panose="020B0609020204030204" pitchFamily="49" charset="0"/>
            </a:endParaRPr>
          </a:p>
        </p:txBody>
      </p:sp>
    </p:spTree>
    <p:extLst>
      <p:ext uri="{BB962C8B-B14F-4D97-AF65-F5344CB8AC3E}">
        <p14:creationId xmlns:p14="http://schemas.microsoft.com/office/powerpoint/2010/main" val="32176182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10 Summary</a:t>
            </a:r>
          </a:p>
        </p:txBody>
      </p:sp>
      <p:sp>
        <p:nvSpPr>
          <p:cNvPr id="3" name="Content Placeholder 2"/>
          <p:cNvSpPr>
            <a:spLocks noGrp="1"/>
          </p:cNvSpPr>
          <p:nvPr>
            <p:ph idx="1"/>
          </p:nvPr>
        </p:nvSpPr>
        <p:spPr/>
        <p:txBody>
          <a:bodyPr>
            <a:normAutofit fontScale="70000" lnSpcReduction="20000"/>
          </a:bodyPr>
          <a:lstStyle/>
          <a:p>
            <a:r>
              <a:rPr lang="en-US" dirty="0"/>
              <a:t>Configure port security to limit and filter MAC addresses on ports; port security supports features that reduce the overhead of assigning MAC addresses per port.</a:t>
            </a:r>
          </a:p>
          <a:p>
            <a:r>
              <a:rPr lang="en-US" dirty="0"/>
              <a:t>Use PVLANs to restrict traffic within a VLAN with simple configuration.</a:t>
            </a:r>
          </a:p>
          <a:p>
            <a:r>
              <a:rPr lang="en-US" dirty="0"/>
              <a:t>Leverage DHCP snooping, DAI, and IPSG to prevent spoofing attacks.</a:t>
            </a:r>
          </a:p>
          <a:p>
            <a:r>
              <a:rPr lang="en-US" dirty="0"/>
              <a:t>Consider VACLs when appropriate to block unnecessary traffic and known traffic </a:t>
            </a:r>
            <a:r>
              <a:rPr lang="pt-PT" dirty="0" err="1"/>
              <a:t>attacks</a:t>
            </a:r>
            <a:r>
              <a:rPr lang="pt-PT" dirty="0"/>
              <a:t>.</a:t>
            </a:r>
          </a:p>
          <a:p>
            <a:r>
              <a:rPr lang="en-US" dirty="0"/>
              <a:t>Always adhere to basic security configurations such as AAA on all Cisco devices.</a:t>
            </a:r>
          </a:p>
          <a:p>
            <a:r>
              <a:rPr lang="en-US" dirty="0"/>
              <a:t>Stay current on all vulnerabilities and security notices from Cisco.</a:t>
            </a:r>
          </a:p>
          <a:p>
            <a:r>
              <a:rPr lang="en-US" dirty="0"/>
              <a:t>Keep current on Cisco Catalyst software versions because new software versions </a:t>
            </a:r>
            <a:r>
              <a:rPr lang="pt-PT" dirty="0" err="1"/>
              <a:t>address</a:t>
            </a:r>
            <a:r>
              <a:rPr lang="pt-PT" dirty="0"/>
              <a:t> </a:t>
            </a:r>
            <a:r>
              <a:rPr lang="pt-PT" dirty="0" err="1"/>
              <a:t>known</a:t>
            </a:r>
            <a:r>
              <a:rPr lang="pt-PT" dirty="0"/>
              <a:t> </a:t>
            </a:r>
            <a:r>
              <a:rPr lang="pt-PT" dirty="0" err="1"/>
              <a:t>vulnerabilities</a:t>
            </a:r>
            <a:r>
              <a:rPr lang="pt-PT" dirty="0"/>
              <a:t>.</a:t>
            </a:r>
            <a:endParaRPr lang="en-US" dirty="0"/>
          </a:p>
        </p:txBody>
      </p:sp>
    </p:spTree>
    <p:extLst>
      <p:ext uri="{BB962C8B-B14F-4D97-AF65-F5344CB8AC3E}">
        <p14:creationId xmlns:p14="http://schemas.microsoft.com/office/powerpoint/2010/main" val="37205388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720968" y="1960685"/>
            <a:ext cx="8078785" cy="4417554"/>
          </a:xfrm>
        </p:spPr>
        <p:txBody>
          <a:bodyPr/>
          <a:lstStyle/>
          <a:p>
            <a:r>
              <a:rPr lang="en-US" b="1" dirty="0"/>
              <a:t>CCNPv7.1 SWITCH Lab 10.1 Securing Layer2</a:t>
            </a:r>
          </a:p>
          <a:p>
            <a:r>
              <a:rPr lang="en-US" b="1" dirty="0"/>
              <a:t>CCNPv7.1 SWITCH Lab 10.2 Securing VLANs</a:t>
            </a:r>
          </a:p>
        </p:txBody>
      </p:sp>
      <p:sp>
        <p:nvSpPr>
          <p:cNvPr id="5" name="Title 4"/>
          <p:cNvSpPr>
            <a:spLocks noGrp="1"/>
          </p:cNvSpPr>
          <p:nvPr>
            <p:ph type="title"/>
          </p:nvPr>
        </p:nvSpPr>
        <p:spPr/>
        <p:txBody>
          <a:bodyPr/>
          <a:lstStyle/>
          <a:p>
            <a:r>
              <a:rPr lang="en-US" dirty="0"/>
              <a:t>Chapter 10 Labs</a:t>
            </a:r>
          </a:p>
        </p:txBody>
      </p:sp>
    </p:spTree>
    <p:extLst>
      <p:ext uri="{BB962C8B-B14F-4D97-AF65-F5344CB8AC3E}">
        <p14:creationId xmlns:p14="http://schemas.microsoft.com/office/powerpoint/2010/main" val="29409515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4220</TotalTime>
  <Words>5420</Words>
  <Application>Microsoft Office PowerPoint</Application>
  <PresentationFormat>On-screen Show (4:3)</PresentationFormat>
  <Paragraphs>448</Paragraphs>
  <Slides>69</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69</vt:i4>
      </vt:variant>
    </vt:vector>
  </HeadingPairs>
  <TitlesOfParts>
    <vt:vector size="76" baseType="lpstr">
      <vt:lpstr>Arial</vt:lpstr>
      <vt:lpstr>Calibri</vt:lpstr>
      <vt:lpstr>Consolas</vt:lpstr>
      <vt:lpstr>News Gothic MT</vt:lpstr>
      <vt:lpstr>Times New Roman</vt:lpstr>
      <vt:lpstr>Wingdings 2</vt:lpstr>
      <vt:lpstr>Breeze</vt:lpstr>
      <vt:lpstr>Campus Network Security</vt:lpstr>
      <vt:lpstr>Overview of Switch Security Issues</vt:lpstr>
      <vt:lpstr>Overview of Switch Security Issues</vt:lpstr>
      <vt:lpstr>Cisco Switch Security Configuration Best Practices</vt:lpstr>
      <vt:lpstr>Cisco Switch Security Configuration Best Practices</vt:lpstr>
      <vt:lpstr>Cisco Switch Security Configuration Best Practices</vt:lpstr>
      <vt:lpstr>Cisco Switch Security Configuration Best Practices</vt:lpstr>
      <vt:lpstr>Cisco Switch Security Configuration Best Practices</vt:lpstr>
      <vt:lpstr>Rogue Access</vt:lpstr>
      <vt:lpstr>Switch Vulnerabilities</vt:lpstr>
      <vt:lpstr>MAC Layer Attacks</vt:lpstr>
      <vt:lpstr>VLAN Attacks</vt:lpstr>
      <vt:lpstr>Spoofing Attacks</vt:lpstr>
      <vt:lpstr>Spoofing Attacks</vt:lpstr>
      <vt:lpstr>Switch Device Attacks</vt:lpstr>
      <vt:lpstr>Introducing Port Security</vt:lpstr>
      <vt:lpstr>Port Security Process</vt:lpstr>
      <vt:lpstr>Port Security Process (cont)</vt:lpstr>
      <vt:lpstr>Port Security Configuration</vt:lpstr>
      <vt:lpstr>Port Security Configuration (cont)</vt:lpstr>
      <vt:lpstr>Port Security Example</vt:lpstr>
      <vt:lpstr>Port Security Example II</vt:lpstr>
      <vt:lpstr>Port Error Conditions</vt:lpstr>
      <vt:lpstr>Port Error Conditions (cont)</vt:lpstr>
      <vt:lpstr>Err-Disable Ports</vt:lpstr>
      <vt:lpstr>Err-Disabled Automatic Recovery</vt:lpstr>
      <vt:lpstr>Port Access Lists</vt:lpstr>
      <vt:lpstr>Port Access Lists</vt:lpstr>
      <vt:lpstr>Port Access Lists</vt:lpstr>
      <vt:lpstr>Port Access Lists</vt:lpstr>
      <vt:lpstr>PACL’s Group Mode</vt:lpstr>
      <vt:lpstr>Mitigating Spoofing Attacks</vt:lpstr>
      <vt:lpstr>DHCP Spoofing Attacks</vt:lpstr>
      <vt:lpstr>Rogue DHCP Server Process</vt:lpstr>
      <vt:lpstr>DHCP Snooping</vt:lpstr>
      <vt:lpstr>DHCP Snooping</vt:lpstr>
      <vt:lpstr>DHCP Snooping Example Configuration</vt:lpstr>
      <vt:lpstr>DHCP Snooping Example Configuration</vt:lpstr>
      <vt:lpstr>Verifying DHCP Snooping Configuration</vt:lpstr>
      <vt:lpstr>Verifying DHCP Snooping Configuration</vt:lpstr>
      <vt:lpstr>DHCP Snooping Command Review</vt:lpstr>
      <vt:lpstr>ARP Spoofing</vt:lpstr>
      <vt:lpstr>ARP Spoofing</vt:lpstr>
      <vt:lpstr>Dynamic ARP Inspection</vt:lpstr>
      <vt:lpstr>DAI Configuration Steps</vt:lpstr>
      <vt:lpstr>DAI Configuration</vt:lpstr>
      <vt:lpstr>DAI Commands</vt:lpstr>
      <vt:lpstr>Securing VLAN Trunks</vt:lpstr>
      <vt:lpstr>Switch Spoofing</vt:lpstr>
      <vt:lpstr>Switch Spoofing</vt:lpstr>
      <vt:lpstr>Protecting Against VLAN Hopping</vt:lpstr>
      <vt:lpstr>VLAN Access Lists</vt:lpstr>
      <vt:lpstr>VACLs Process </vt:lpstr>
      <vt:lpstr>Advantage of VACL Capture Port usage over VSPAN</vt:lpstr>
      <vt:lpstr>Configuring VACLs</vt:lpstr>
      <vt:lpstr>VACL examples</vt:lpstr>
      <vt:lpstr>Private VLANs</vt:lpstr>
      <vt:lpstr>Introduction to PVLANs</vt:lpstr>
      <vt:lpstr>Introduction to PVLANs</vt:lpstr>
      <vt:lpstr>Introduction to PVLANs</vt:lpstr>
      <vt:lpstr>PVLAN Port Types</vt:lpstr>
      <vt:lpstr>PVLAN Port Types</vt:lpstr>
      <vt:lpstr>PVLAN Port Types</vt:lpstr>
      <vt:lpstr>PVLAN Configuration</vt:lpstr>
      <vt:lpstr>Assign Ports</vt:lpstr>
      <vt:lpstr>Assign Ports</vt:lpstr>
      <vt:lpstr>Using the Protected Port Feature</vt:lpstr>
      <vt:lpstr>Chapter 10 Summary</vt:lpstr>
      <vt:lpstr>Chapter 10 Labs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273</cp:revision>
  <dcterms:created xsi:type="dcterms:W3CDTF">2011-10-03T10:20:59Z</dcterms:created>
  <dcterms:modified xsi:type="dcterms:W3CDTF">2020-04-23T22:02:26Z</dcterms:modified>
</cp:coreProperties>
</file>