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2"/>
  </p:notesMasterIdLst>
  <p:sldIdLst>
    <p:sldId id="278" r:id="rId2"/>
    <p:sldId id="279" r:id="rId3"/>
    <p:sldId id="280" r:id="rId4"/>
    <p:sldId id="281" r:id="rId5"/>
    <p:sldId id="283" r:id="rId6"/>
    <p:sldId id="284" r:id="rId7"/>
    <p:sldId id="282" r:id="rId8"/>
    <p:sldId id="285" r:id="rId9"/>
    <p:sldId id="292" r:id="rId10"/>
    <p:sldId id="293" r:id="rId11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AAC4E9"/>
    <a:srgbClr val="FDFBF6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98" autoAdjust="0"/>
    <p:restoredTop sz="94609" autoAdjust="0"/>
  </p:normalViewPr>
  <p:slideViewPr>
    <p:cSldViewPr snapToGrid="0" snapToObjects="1">
      <p:cViewPr varScale="1">
        <p:scale>
          <a:sx n="112" d="100"/>
          <a:sy n="112" d="100"/>
        </p:scale>
        <p:origin x="450" y="96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3092" y="183156"/>
            <a:ext cx="6087272" cy="5344807"/>
          </a:xfrm>
        </p:spPr>
        <p:txBody>
          <a:bodyPr/>
          <a:lstStyle/>
          <a:p>
            <a:r>
              <a:rPr lang="en-US" sz="1800" dirty="0"/>
              <a:t>INVESTIGATION ON THE FEASIBILITY, BENEFITS, AND CONSEQUENCES of Consolidating ADMIRALS South Wales business’ </a:t>
            </a:r>
            <a:r>
              <a:rPr lang="en-US" sz="1800" dirty="0" err="1"/>
              <a:t>INto</a:t>
            </a:r>
            <a:r>
              <a:rPr lang="en-US" sz="1800" dirty="0"/>
              <a:t> a single office location.</a:t>
            </a:r>
            <a:br>
              <a:rPr lang="en-US" sz="1200" dirty="0"/>
            </a:br>
            <a:endParaRPr lang="en-US" sz="1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Lucy Mansbridge</a:t>
            </a:r>
          </a:p>
          <a:p>
            <a:r>
              <a:rPr lang="en-US" dirty="0"/>
              <a:t>1917771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976532"/>
          </a:xfrm>
        </p:spPr>
        <p:txBody>
          <a:bodyPr/>
          <a:lstStyle/>
          <a:p>
            <a:r>
              <a:rPr lang="en-US" dirty="0"/>
              <a:t>Introduction​</a:t>
            </a:r>
          </a:p>
          <a:p>
            <a:r>
              <a:rPr lang="en-US" dirty="0"/>
              <a:t>Challenges faced due to COVID-19</a:t>
            </a:r>
          </a:p>
          <a:p>
            <a:r>
              <a:rPr lang="en-US" dirty="0"/>
              <a:t>​Benefits due to COVID-19</a:t>
            </a:r>
          </a:p>
          <a:p>
            <a:r>
              <a:rPr lang="en-US" dirty="0"/>
              <a:t>Hybrid Working</a:t>
            </a:r>
          </a:p>
          <a:p>
            <a:r>
              <a:rPr lang="en-US" dirty="0"/>
              <a:t>Hybrid Survey</a:t>
            </a:r>
          </a:p>
          <a:p>
            <a:r>
              <a:rPr lang="en-US" dirty="0"/>
              <a:t>ADKAR Model Of Change</a:t>
            </a:r>
          </a:p>
          <a:p>
            <a:r>
              <a:rPr lang="en-US" dirty="0"/>
              <a:t>Recommendations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528" y="751285"/>
            <a:ext cx="6766560" cy="768096"/>
          </a:xfrm>
        </p:spPr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1648" y="1768024"/>
            <a:ext cx="6766560" cy="4743611"/>
          </a:xfrm>
        </p:spPr>
        <p:txBody>
          <a:bodyPr/>
          <a:lstStyle/>
          <a:p>
            <a:r>
              <a:rPr lang="en-US" sz="1800" b="1" dirty="0"/>
              <a:t>How it began: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57 EMPLOYEES IN 1993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BASED IN ONE SINGLE LOCATION – CARDIFF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OFFICE ONLY BASED</a:t>
            </a:r>
          </a:p>
          <a:p>
            <a:endParaRPr lang="en-US" sz="1800" b="1" dirty="0"/>
          </a:p>
          <a:p>
            <a:r>
              <a:rPr lang="en-US" sz="1800" b="1" dirty="0"/>
              <a:t>How it’s going: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OVER 11, OOO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BASED IN 8 DIFFERENT COUNTRIES GLOBALLY SUCH AS DELHI AND CANADA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4 OFFICES BASED IN SOUTH WALES, SITUATED IN NEWPORT,  SWANSEA, AND TWO IN CARDIFF ONE OF WHICH BEING OUR MAIN HEADQUARTERS OWNED BY ADMIRAL, TY ADMIRAL.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1" dirty="0"/>
              <a:t>OFFICE AND HOME WORKING 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4D9901-EE68-0CDF-B448-BB48E2904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44" y="1768024"/>
            <a:ext cx="3730713" cy="36291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CE0C2D-0CAE-512B-AA61-BF14214BA864}"/>
              </a:ext>
            </a:extLst>
          </p:cNvPr>
          <p:cNvSpPr txBox="1"/>
          <p:nvPr/>
        </p:nvSpPr>
        <p:spPr>
          <a:xfrm>
            <a:off x="471055" y="5680364"/>
            <a:ext cx="2770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202C8F"/>
                </a:solidFill>
              </a:rPr>
              <a:t>TY ADMIRAL – SOUTH WALES, CARDIFF</a:t>
            </a:r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lide Number Placeholder 2">
            <a:extLst>
              <a:ext uri="{FF2B5EF4-FFF2-40B4-BE49-F238E27FC236}">
                <a16:creationId xmlns:a16="http://schemas.microsoft.com/office/drawing/2014/main" id="{23CC605C-6970-37DC-5675-F1E4AE70E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Challenges faced due to covid 19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2D3DBB-5CD8-1A81-6647-B34DD2611E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62" r="11963" b="-3"/>
          <a:stretch/>
        </p:blipFill>
        <p:spPr>
          <a:xfrm>
            <a:off x="3685032" y="2255520"/>
            <a:ext cx="3741928" cy="4306380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4F84E3-6645-9A8E-A6D2-DE17D3039A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INCREASE IN CUSTOMER DEMANDS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EMPLOYEES FELT ISOLATED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LACK OF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/>
              <a:t>REDUCED MOTIVATION</a:t>
            </a:r>
          </a:p>
        </p:txBody>
      </p:sp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2D1D31-1A67-703B-DF69-CA8142BF6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25542-D540-B766-0FA1-10DE2ED04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457200"/>
            <a:ext cx="8165592" cy="15544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Benefits</a:t>
            </a:r>
            <a:r>
              <a:rPr lang="en-US" sz="2100" b="1" dirty="0"/>
              <a:t> that covid 19 had on call </a:t>
            </a:r>
            <a:r>
              <a:rPr lang="en-US" sz="2100" b="1" dirty="0" err="1"/>
              <a:t>centres</a:t>
            </a:r>
            <a:br>
              <a:rPr lang="en-US" sz="2100" b="1" dirty="0"/>
            </a:br>
            <a:endParaRPr lang="en-US" sz="21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F3580D-B038-854C-0CD2-B150C6C490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85" r="17845"/>
          <a:stretch/>
        </p:blipFill>
        <p:spPr>
          <a:xfrm>
            <a:off x="3685032" y="2255520"/>
            <a:ext cx="3741928" cy="430638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330961-8697-DEF6-3C03-E2E6B084E5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>
            <a:normAutofit/>
          </a:bodyPr>
          <a:lstStyle/>
          <a:p>
            <a:r>
              <a:rPr lang="en-GB" sz="2000" b="1" dirty="0"/>
              <a:t>Employee growth</a:t>
            </a:r>
          </a:p>
          <a:p>
            <a:r>
              <a:rPr lang="en-GB" sz="2000" b="1" dirty="0"/>
              <a:t>Opportunities for offices to be closed to save money due to working from home – talk about capita as an example</a:t>
            </a:r>
          </a:p>
          <a:p>
            <a:r>
              <a:rPr lang="en-GB" sz="2000" b="1" dirty="0"/>
              <a:t>Reduced sickness rates – 7.2 days to 3.6 days a year</a:t>
            </a:r>
          </a:p>
          <a:p>
            <a:r>
              <a:rPr lang="en-GB" sz="2000" b="1" dirty="0"/>
              <a:t>Employees saved money – not having to commute</a:t>
            </a:r>
          </a:p>
          <a:p>
            <a:r>
              <a:rPr lang="en-GB" sz="2000" b="1" dirty="0"/>
              <a:t>Healthier work/life balance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841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347472"/>
            <a:ext cx="10671048" cy="768096"/>
          </a:xfrm>
        </p:spPr>
        <p:txBody>
          <a:bodyPr/>
          <a:lstStyle/>
          <a:p>
            <a:r>
              <a:rPr lang="en-GB" altLang="zh-CN" sz="44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Hybrid working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1026" name="Picture 2" descr="The Hybrid-Remote Work Model | IT Services in Utah | CR-T">
            <a:extLst>
              <a:ext uri="{FF2B5EF4-FFF2-40B4-BE49-F238E27FC236}">
                <a16:creationId xmlns:a16="http://schemas.microsoft.com/office/drawing/2014/main" id="{AC822932-9BF7-2FC2-FCBB-15E45C3BCE3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78" y="1115568"/>
            <a:ext cx="6816148" cy="539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7E5538-9580-BF11-C31A-35CA6E7F9B94}"/>
              </a:ext>
            </a:extLst>
          </p:cNvPr>
          <p:cNvSpPr txBox="1"/>
          <p:nvPr/>
        </p:nvSpPr>
        <p:spPr>
          <a:xfrm>
            <a:off x="7652825" y="1547446"/>
            <a:ext cx="413859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02C8F"/>
                </a:solidFill>
              </a:rPr>
              <a:t>For example – T mobile moved a large number of employees to a hybrid working model in just 20 days over 12,000 employees were transitioned.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02C8F"/>
                </a:solidFill>
              </a:rPr>
              <a:t>Hybrid working benefits those who feel isolated as well as those who feel happy to work from home mixing the two combinations.</a:t>
            </a:r>
          </a:p>
        </p:txBody>
      </p:sp>
    </p:spTree>
    <p:extLst>
      <p:ext uri="{BB962C8B-B14F-4D97-AF65-F5344CB8AC3E}">
        <p14:creationId xmlns:p14="http://schemas.microsoft.com/office/powerpoint/2010/main" val="28864747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>
            <a:normAutofit/>
          </a:bodyPr>
          <a:lstStyle/>
          <a:p>
            <a:r>
              <a:rPr lang="en-US" dirty="0"/>
              <a:t>Hybrid survey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FDEFFE-D2B0-107B-34A7-0DE7B2D4E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88" y="1588008"/>
            <a:ext cx="6172200" cy="3672458"/>
          </a:xfrm>
          <a:prstGeom prst="rect">
            <a:avLst/>
          </a:prstGeo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BD890-6A99-C160-C084-2916E23107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>
                <a:effectLst/>
              </a:rPr>
              <a:t>61.11% of the team were very satisfied with their working-from-home arrangement and were happy to maintain this for the foreseeable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>
                <a:effectLst/>
              </a:rPr>
              <a:t>61.11% also confirmed they felt very comfortable returning to the office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/>
              <a:t>66.67% happy to return to the office for the social aspect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/>
              <a:t>27.78% of staff stated they suffered from social isolation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/>
              <a:t>55.5% of staff were satisfied with the work/life balance.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021" y="347472"/>
            <a:ext cx="10671048" cy="768096"/>
          </a:xfrm>
        </p:spPr>
        <p:txBody>
          <a:bodyPr/>
          <a:lstStyle/>
          <a:p>
            <a:r>
              <a:rPr lang="en-US" dirty="0"/>
              <a:t>ADKAR Model Of change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A88C7992-4227-8560-CE43-2C59A874B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449" y="1269690"/>
            <a:ext cx="7628192" cy="542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9301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">
            <a:extLst>
              <a:ext uri="{FF2B5EF4-FFF2-40B4-BE49-F238E27FC236}">
                <a16:creationId xmlns:a16="http://schemas.microsoft.com/office/drawing/2014/main" id="{34576A8A-C2BD-141D-8046-D7C6421DF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 anchor="t">
            <a:normAutofit/>
          </a:bodyPr>
          <a:lstStyle/>
          <a:p>
            <a:r>
              <a:rPr lang="en-US" dirty="0"/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56432" y="2011680"/>
            <a:ext cx="4297680" cy="4650233"/>
          </a:xfrm>
        </p:spPr>
        <p:txBody>
          <a:bodyPr>
            <a:normAutofit/>
          </a:bodyPr>
          <a:lstStyle/>
          <a:p>
            <a:r>
              <a:rPr lang="en-US" b="1" dirty="0"/>
              <a:t>IMPLEMENT A PERMANENT HYBRID WORKING MODEL</a:t>
            </a:r>
          </a:p>
          <a:p>
            <a:r>
              <a:rPr lang="en-US" b="1" dirty="0"/>
              <a:t>ONE WORKING DAY A WEEK MINIMUM IN THE OFFICE, WITH THE OPTION TO DO MORE DAYS IF YOU CHOOSE</a:t>
            </a:r>
          </a:p>
          <a:p>
            <a:r>
              <a:rPr lang="en-US" b="1" dirty="0"/>
              <a:t>DAILY MEETINGS VIA TEAMS, CAMERAS MUST BE ON, AND EMPLOYEES MUST BE FULLY INTERACTIVE.</a:t>
            </a:r>
          </a:p>
          <a:p>
            <a:r>
              <a:rPr lang="en-US" b="1" dirty="0"/>
              <a:t>ONLINE QUIZ NIGHTS AND TEAM FUN TO BE IMPLEMENTED.</a:t>
            </a:r>
          </a:p>
          <a:p>
            <a:r>
              <a:rPr lang="en-US" b="1" dirty="0"/>
              <a:t>£150 ADDITIONAL PAYMENT IN PAY TO HELP TOWARDS COST OF LIVING</a:t>
            </a:r>
          </a:p>
          <a:p>
            <a:r>
              <a:rPr lang="en-US" b="1" dirty="0"/>
              <a:t>FREE PARKING WHEN WORKING IN THE OFFFICE AND 50% DISCOUNT ON THE CANTEEN MENU TO HELP KEEP COSTS DOWN WHEN IN THE OFFICE ALSO.</a:t>
            </a:r>
          </a:p>
          <a:p>
            <a:r>
              <a:rPr lang="en-US" b="1" dirty="0"/>
              <a:t>MONTHLY </a:t>
            </a:r>
            <a:r>
              <a:rPr lang="en-US" b="1"/>
              <a:t>DEPARTMENT DAYS.</a:t>
            </a:r>
            <a:endParaRPr lang="en-US" b="1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AB5147-D099-4D6B-ABA7-6D6B46CDB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4112" y="2605781"/>
            <a:ext cx="3741928" cy="36058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5335" y="2846832"/>
            <a:ext cx="5915007" cy="2755682"/>
          </a:xfrm>
        </p:spPr>
        <p:txBody>
          <a:bodyPr/>
          <a:lstStyle/>
          <a:p>
            <a:r>
              <a:rPr lang="en-US" dirty="0"/>
              <a:t>Lucy Mansbridge</a:t>
            </a:r>
          </a:p>
          <a:p>
            <a:r>
              <a:rPr lang="en-US" dirty="0"/>
              <a:t>Lucy.Mansbridge@admiralgroup.co.uk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{3863721E-29DD-46DE-969E-8B97CD4D7BBB}tf78438558_win32</Template>
  <TotalTime>1</TotalTime>
  <Words>450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Arial Black</vt:lpstr>
      <vt:lpstr>Sabon Next LT</vt:lpstr>
      <vt:lpstr>Office Theme</vt:lpstr>
      <vt:lpstr>INVESTIGATION ON THE FEASIBILITY, BENEFITS, AND CONSEQUENCES of Consolidating ADMIRALS South Wales business’ INto a single office location. </vt:lpstr>
      <vt:lpstr>AGENDA</vt:lpstr>
      <vt:lpstr>Introduction</vt:lpstr>
      <vt:lpstr>Challenges faced due to covid 19</vt:lpstr>
      <vt:lpstr>Benefits that covid 19 had on call centres </vt:lpstr>
      <vt:lpstr>Hybrid working</vt:lpstr>
      <vt:lpstr>Hybrid survey </vt:lpstr>
      <vt:lpstr>ADKAR Model Of change</vt:lpstr>
      <vt:lpstr>RECOMMENDATIONS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INVESTIGATION ON THE FEASIBILITY, BENEFITS, AND CONSEQUENCES of Consolidating ADMIRALS South Wales business’ to a single office location.</dc:title>
  <dc:subject/>
  <dc:creator>Lucy Mansbridge</dc:creator>
  <cp:lastModifiedBy>Paul Tinkler</cp:lastModifiedBy>
  <cp:revision>8</cp:revision>
  <dcterms:created xsi:type="dcterms:W3CDTF">2022-11-15T19:52:43Z</dcterms:created>
  <dcterms:modified xsi:type="dcterms:W3CDTF">2022-12-06T23:26:26Z</dcterms:modified>
</cp:coreProperties>
</file>