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4" r:id="rId2"/>
    <p:sldId id="266" r:id="rId3"/>
    <p:sldId id="267" r:id="rId4"/>
    <p:sldId id="268" r:id="rId5"/>
    <p:sldId id="595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02" autoAdjust="0"/>
    <p:restoredTop sz="81908" autoAdjust="0"/>
  </p:normalViewPr>
  <p:slideViewPr>
    <p:cSldViewPr snapToGrid="0">
      <p:cViewPr varScale="1">
        <p:scale>
          <a:sx n="52" d="100"/>
          <a:sy n="52" d="100"/>
        </p:scale>
        <p:origin x="1268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7A335A-4ED0-4E32-95C0-3B700651357B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9A1913-6DB5-475A-8BAA-6F28904B4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375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0512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highlight>
                  <a:srgbClr val="FFFF00"/>
                </a:highlight>
              </a:rPr>
              <a:t>Total funding required = Total </a:t>
            </a:r>
            <a:r>
              <a:rPr lang="en-GB" sz="1800" dirty="0" err="1">
                <a:highlight>
                  <a:srgbClr val="FFFF00"/>
                </a:highlight>
              </a:rPr>
              <a:t>start_up</a:t>
            </a:r>
            <a:r>
              <a:rPr lang="en-GB" sz="1800" dirty="0">
                <a:highlight>
                  <a:srgbClr val="FFFF00"/>
                </a:highlight>
              </a:rPr>
              <a:t> costs + cumulative operating cash shortfalls up to the break-even point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3302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7BFB0-6CD1-28E6-B24A-FDAC4EEC5C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AA62F5-9C75-A290-98BC-F9ACB7B99E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7C7072-693F-7341-FF65-32C349CE8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FE0DA-F4BE-9C90-5B48-0695C8580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081D2F-4179-1AD3-E213-FC33197B4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983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49946-2FC8-EC64-1E92-F78DFD873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B76E7-B870-3099-50BD-6831DC9F65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AA5F41-42B6-92B4-EAE4-94FA6F61C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FCD45C-0535-BCF4-7331-C382FFB28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174ADA-4FFD-2843-54D9-4781FE772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842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F56A6-B387-5D58-907E-F8C1F4AE3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3649AA-94C1-FC1C-BCC4-29852977B5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E64E7E-CAFE-039C-959B-23FDAE05F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BFE8D3-07CB-A433-C05F-5A64F4124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AEB137-970E-E462-5149-7AAB584F6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926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8E021-FD2A-7D25-A251-E22EF211D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73915-1286-26B2-479A-2E19CC171E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F369D5-24D9-E477-4A38-72D057E693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1724E2-23DB-A6B6-92CC-1D69CDE43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A7340F-A99F-9578-B939-B87A55A23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5FB51C-F754-3A05-5956-9C2A3AB31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988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EFE75-0990-25FF-2D46-A44D93B26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45C23F-6AF4-2ACE-465F-D1BCD3118E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F82E86-577F-EC2E-D963-A5B3FDA999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A546D5-C2DE-8E40-C61D-4BF1E14CEC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D2EBFA-6491-F8D9-4BC5-25916E35B7A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BFF43F-828C-FD39-438C-F0EE9AD4D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DEB390-D3C7-B6B6-0FDD-1C15862CC3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951E1C-B869-A84C-1FD2-09EE11270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090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F3720-90FA-8601-91E5-96D1D4022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137C09-FD56-DEB9-5513-E013049FC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CE7E77-C068-EE6C-F445-948D2A401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86D30F-74B1-972D-10BA-82831FA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271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1BBD48-82C0-0606-6E8A-4E2BAAEE1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03D6A2-677E-7BE1-F9C1-7BF8CE44E8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AE27C1-3425-D2E9-E742-9AA9F8C1E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130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A363B-FDE8-6D98-CABC-7EB514D5A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6C82E-7076-2289-BB9D-2D0F42AA1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FFB50D-9B05-B0BF-2BD1-B8A68302DF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C0FAF6-7BC3-B2E0-8D0B-7A2FCCFF8A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11B022-9AF5-7FAF-1AA2-1FF294AA8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4AF446-EFF1-2397-D097-9CF0E0F7E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871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AFF6B-0A80-1396-AFEC-EB93674EC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6DEC6D-9AB4-A1CB-DDE3-1E5D82D05D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AE6DB1-5C72-4D73-D061-02414F0CF1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1AB03A-FB7E-F364-5B79-75DCE8E31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F66DF0-D91F-75C8-F105-EEE912E67E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202980-0966-BFF9-1935-9F7625855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7182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9130D-D6DE-68A5-940C-6888DEB038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0E0D19-9823-34E2-350B-2A94809C8A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8DCECB-6880-5C4C-B7DF-EEE2D0DB5E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CD72A0-7EF8-5FFA-0D80-D821977C51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CF0812-A2D1-8EFC-7F4E-A851BDE2C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593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A579629-CB8B-5320-5332-BE118258F92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83A5D5-D791-311E-1BD7-4A1A8D6FF6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B28D98-1A00-7902-0DAA-A4837DF8A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9B3B61-EE05-CA59-DE59-1BE7DE3B80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5DBD0B-42AD-CA6E-3B63-48479505C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3251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659CC87-9A85-48E2-704A-7C6B0CD80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FCC6C5-C2D4-C53B-6875-BA48D7D105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5FC00C-BEF3-76A3-7FE5-3552E1A82B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124A7F-636A-4441-8E5A-F364BBDE539F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FEA737-F782-54F3-378D-4DBF807443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CCA97C-2375-E488-470B-F779F9ED56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067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2D8C8-03B0-FF56-CFE5-5F25280332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14400"/>
            <a:ext cx="11030712" cy="5729403"/>
          </a:xfrm>
        </p:spPr>
        <p:txBody>
          <a:bodyPr>
            <a:normAutofit fontScale="92500"/>
          </a:bodyPr>
          <a:lstStyle/>
          <a:p>
            <a:r>
              <a:rPr lang="en-GB" dirty="0"/>
              <a:t>This template will help you prepare the financial projections required for </a:t>
            </a:r>
            <a:r>
              <a:rPr lang="en-GB" b="1" dirty="0"/>
              <a:t>Element 4: Financial Planning</a:t>
            </a:r>
            <a:r>
              <a:rPr lang="en-GB" dirty="0"/>
              <a:t>.</a:t>
            </a:r>
          </a:p>
          <a:p>
            <a:r>
              <a:rPr lang="en-GB" b="1" dirty="0"/>
              <a:t>Start-up Costs</a:t>
            </a:r>
            <a:br>
              <a:rPr lang="en-GB" dirty="0"/>
            </a:br>
            <a:r>
              <a:rPr lang="en-GB" dirty="0"/>
              <a:t>Estimate the one-off costs required to launch the business. </a:t>
            </a:r>
          </a:p>
          <a:p>
            <a:r>
              <a:rPr lang="en-GB" b="1" dirty="0"/>
              <a:t>Operating Costs</a:t>
            </a:r>
            <a:br>
              <a:rPr lang="en-GB" dirty="0"/>
            </a:br>
            <a:r>
              <a:rPr lang="en-GB" dirty="0"/>
              <a:t>Identify the monthly fixed and variable costs. </a:t>
            </a:r>
          </a:p>
          <a:p>
            <a:r>
              <a:rPr lang="en-GB" b="1" dirty="0"/>
              <a:t>Six-Month Financial Forecast</a:t>
            </a:r>
            <a:br>
              <a:rPr lang="en-GB" dirty="0"/>
            </a:br>
            <a:r>
              <a:rPr lang="en-GB" dirty="0"/>
              <a:t>Present projected revenue, expenditure, and profit or loss for each month. </a:t>
            </a:r>
          </a:p>
          <a:p>
            <a:r>
              <a:rPr lang="en-GB" b="1" dirty="0"/>
              <a:t>Break-even Analysis</a:t>
            </a:r>
            <a:br>
              <a:rPr lang="en-GB" dirty="0"/>
            </a:br>
            <a:r>
              <a:rPr lang="en-GB" dirty="0"/>
              <a:t>Indicate when the business is expected to cover its costs and begin generating profit. </a:t>
            </a:r>
          </a:p>
          <a:p>
            <a:r>
              <a:rPr lang="en-GB" b="1" dirty="0"/>
              <a:t>Total Funding Required</a:t>
            </a:r>
            <a:br>
              <a:rPr lang="en-GB" dirty="0"/>
            </a:br>
            <a:r>
              <a:rPr lang="en-GB" dirty="0"/>
              <a:t>Calculate the amount needed to launch and operate the business until break-even.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088BB7-3F9E-6D74-6077-0A34CDDDE233}"/>
              </a:ext>
            </a:extLst>
          </p:cNvPr>
          <p:cNvSpPr txBox="1"/>
          <p:nvPr/>
        </p:nvSpPr>
        <p:spPr>
          <a:xfrm>
            <a:off x="838200" y="214197"/>
            <a:ext cx="1048058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Financial Planning Template – Contents</a:t>
            </a:r>
          </a:p>
          <a:p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32783033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4AB0C6C-1B62-BD5B-4E39-AC5A070018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7360840"/>
              </p:ext>
            </p:extLst>
          </p:nvPr>
        </p:nvGraphicFramePr>
        <p:xfrm>
          <a:off x="6994525" y="642938"/>
          <a:ext cx="4551362" cy="557053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109029">
                  <a:extLst>
                    <a:ext uri="{9D8B030D-6E8A-4147-A177-3AD203B41FA5}">
                      <a16:colId xmlns:a16="http://schemas.microsoft.com/office/drawing/2014/main" val="4078324115"/>
                    </a:ext>
                  </a:extLst>
                </a:gridCol>
                <a:gridCol w="1442333">
                  <a:extLst>
                    <a:ext uri="{9D8B030D-6E8A-4147-A177-3AD203B41FA5}">
                      <a16:colId xmlns:a16="http://schemas.microsoft.com/office/drawing/2014/main" val="3261734122"/>
                    </a:ext>
                  </a:extLst>
                </a:gridCol>
              </a:tblGrid>
              <a:tr h="11913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 dirty="0">
                          <a:effectLst/>
                        </a:rPr>
                        <a:t>Fixed Costs</a:t>
                      </a:r>
                      <a:endParaRPr lang="en-GB" sz="33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 dirty="0">
                          <a:effectLst/>
                        </a:rPr>
                        <a:t>per month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3919177"/>
                  </a:ext>
                </a:extLst>
              </a:tr>
              <a:tr h="6375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>
                          <a:effectLst/>
                        </a:rPr>
                        <a:t>Rent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>
                          <a:effectLst/>
                        </a:rPr>
                        <a:t>£1,500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3366274579"/>
                  </a:ext>
                </a:extLst>
              </a:tr>
              <a:tr h="6375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 dirty="0">
                          <a:effectLst/>
                        </a:rPr>
                        <a:t>Bus. Rate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>
                          <a:effectLst/>
                        </a:rPr>
                        <a:t>£300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1957750995"/>
                  </a:ext>
                </a:extLst>
              </a:tr>
              <a:tr h="6375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>
                          <a:effectLst/>
                        </a:rPr>
                        <a:t>Gas bill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>
                          <a:effectLst/>
                        </a:rPr>
                        <a:t>£150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3343916940"/>
                  </a:ext>
                </a:extLst>
              </a:tr>
              <a:tr h="11913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>
                          <a:effectLst/>
                        </a:rPr>
                        <a:t>Two Emp Salary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>
                          <a:effectLst/>
                        </a:rPr>
                        <a:t>£3,500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1042499348"/>
                  </a:ext>
                </a:extLst>
              </a:tr>
              <a:tr h="6375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>
                          <a:effectLst/>
                        </a:rPr>
                        <a:t>Accountant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>
                          <a:effectLst/>
                        </a:rPr>
                        <a:t>£100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911577121"/>
                  </a:ext>
                </a:extLst>
              </a:tr>
              <a:tr h="6375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 dirty="0">
                          <a:effectLst/>
                        </a:rPr>
                        <a:t>Total cost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 dirty="0">
                          <a:effectLst/>
                        </a:rPr>
                        <a:t>£5,550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246753763"/>
                  </a:ext>
                </a:extLst>
              </a:tr>
            </a:tbl>
          </a:graphicData>
        </a:graphic>
      </p:graphicFrame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BF6B87C-753B-0606-B7C1-F526C69EB0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0930309"/>
              </p:ext>
            </p:extLst>
          </p:nvPr>
        </p:nvGraphicFramePr>
        <p:xfrm>
          <a:off x="991752" y="642938"/>
          <a:ext cx="4551362" cy="5570538"/>
        </p:xfrm>
        <a:graphic>
          <a:graphicData uri="http://schemas.openxmlformats.org/drawingml/2006/table">
            <a:tbl>
              <a:tblPr firstRow="1"/>
              <a:tblGrid>
                <a:gridCol w="2625291">
                  <a:extLst>
                    <a:ext uri="{9D8B030D-6E8A-4147-A177-3AD203B41FA5}">
                      <a16:colId xmlns:a16="http://schemas.microsoft.com/office/drawing/2014/main" val="3173173661"/>
                    </a:ext>
                  </a:extLst>
                </a:gridCol>
                <a:gridCol w="1926071">
                  <a:extLst>
                    <a:ext uri="{9D8B030D-6E8A-4147-A177-3AD203B41FA5}">
                      <a16:colId xmlns:a16="http://schemas.microsoft.com/office/drawing/2014/main" val="896379705"/>
                    </a:ext>
                  </a:extLst>
                </a:gridCol>
              </a:tblGrid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Startup</a:t>
                      </a: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Cost</a:t>
                      </a:r>
                      <a:endParaRPr lang="en-GB" sz="2500" b="0" i="0" u="none" strike="noStrike">
                        <a:effectLst/>
                        <a:highlight>
                          <a:srgbClr val="83CCE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3CCEB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 </a:t>
                      </a:r>
                      <a:endParaRPr lang="en-GB" sz="2500" b="0" i="0" u="none" strike="noStrike">
                        <a:effectLst/>
                        <a:highlight>
                          <a:srgbClr val="83CCE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3CC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5073799"/>
                  </a:ext>
                </a:extLst>
              </a:tr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Furniture</a:t>
                      </a:r>
                      <a:endParaRPr lang="en-GB" sz="25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£8,000</a:t>
                      </a:r>
                      <a:endParaRPr lang="en-GB" sz="25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8123093"/>
                  </a:ext>
                </a:extLst>
              </a:tr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Accessories</a:t>
                      </a:r>
                      <a:endParaRPr lang="en-GB" sz="25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4000</a:t>
                      </a:r>
                      <a:endParaRPr lang="en-GB" sz="25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7427567"/>
                  </a:ext>
                </a:extLst>
              </a:tr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Toileteries</a:t>
                      </a:r>
                      <a:endParaRPr lang="en-GB" sz="25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1000</a:t>
                      </a:r>
                      <a:endParaRPr lang="en-GB" sz="25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5424853"/>
                  </a:ext>
                </a:extLst>
              </a:tr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Renovation</a:t>
                      </a:r>
                      <a:endParaRPr lang="en-GB" sz="25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5000</a:t>
                      </a:r>
                      <a:endParaRPr lang="en-GB" sz="25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9220869"/>
                  </a:ext>
                </a:extLst>
              </a:tr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</a:rPr>
                        <a:t>Total</a:t>
                      </a:r>
                      <a:endParaRPr lang="en-GB" sz="2500" b="0" i="0" u="none" strike="noStrike" dirty="0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£18,000</a:t>
                      </a:r>
                      <a:endParaRPr lang="en-GB" sz="25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08913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38722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153EDB2-4AAD-43F4-AE78-4D326C8133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3CB7779-72E2-4E92-AE18-6BBC335DD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7625" y="0"/>
            <a:ext cx="11097905" cy="6858000"/>
            <a:chOff x="547625" y="0"/>
            <a:chExt cx="11097905" cy="6858000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175B9DA5-08BD-40EA-B06C-3D3CCD06A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907575" y="0"/>
              <a:ext cx="10345003" cy="6858000"/>
            </a:xfrm>
            <a:custGeom>
              <a:avLst/>
              <a:gdLst>
                <a:gd name="connsiteX0" fmla="*/ 7551973 w 9174595"/>
                <a:gd name="connsiteY0" fmla="*/ 0 h 6858000"/>
                <a:gd name="connsiteX1" fmla="*/ 5634635 w 9174595"/>
                <a:gd name="connsiteY1" fmla="*/ 0 h 6858000"/>
                <a:gd name="connsiteX2" fmla="*/ 5550590 w 9174595"/>
                <a:gd name="connsiteY2" fmla="*/ 0 h 6858000"/>
                <a:gd name="connsiteX3" fmla="*/ 5480986 w 9174595"/>
                <a:gd name="connsiteY3" fmla="*/ 0 h 6858000"/>
                <a:gd name="connsiteX4" fmla="*/ 4886240 w 9174595"/>
                <a:gd name="connsiteY4" fmla="*/ 0 h 6858000"/>
                <a:gd name="connsiteX5" fmla="*/ 4816638 w 9174595"/>
                <a:gd name="connsiteY5" fmla="*/ 0 h 6858000"/>
                <a:gd name="connsiteX6" fmla="*/ 4357958 w 9174595"/>
                <a:gd name="connsiteY6" fmla="*/ 0 h 6858000"/>
                <a:gd name="connsiteX7" fmla="*/ 4288354 w 9174595"/>
                <a:gd name="connsiteY7" fmla="*/ 0 h 6858000"/>
                <a:gd name="connsiteX8" fmla="*/ 3693608 w 9174595"/>
                <a:gd name="connsiteY8" fmla="*/ 0 h 6858000"/>
                <a:gd name="connsiteX9" fmla="*/ 3624006 w 9174595"/>
                <a:gd name="connsiteY9" fmla="*/ 0 h 6858000"/>
                <a:gd name="connsiteX10" fmla="*/ 3276448 w 9174595"/>
                <a:gd name="connsiteY10" fmla="*/ 0 h 6858000"/>
                <a:gd name="connsiteX11" fmla="*/ 1622622 w 9174595"/>
                <a:gd name="connsiteY11" fmla="*/ 0 h 6858000"/>
                <a:gd name="connsiteX12" fmla="*/ 1600504 w 9174595"/>
                <a:gd name="connsiteY12" fmla="*/ 14997 h 6858000"/>
                <a:gd name="connsiteX13" fmla="*/ 0 w 9174595"/>
                <a:gd name="connsiteY13" fmla="*/ 3621656 h 6858000"/>
                <a:gd name="connsiteX14" fmla="*/ 1873886 w 9174595"/>
                <a:gd name="connsiteY14" fmla="*/ 6374814 h 6858000"/>
                <a:gd name="connsiteX15" fmla="*/ 2390406 w 9174595"/>
                <a:gd name="connsiteY15" fmla="*/ 6780599 h 6858000"/>
                <a:gd name="connsiteX16" fmla="*/ 2502136 w 9174595"/>
                <a:gd name="connsiteY16" fmla="*/ 6858000 h 6858000"/>
                <a:gd name="connsiteX17" fmla="*/ 3276448 w 9174595"/>
                <a:gd name="connsiteY17" fmla="*/ 6858000 h 6858000"/>
                <a:gd name="connsiteX18" fmla="*/ 3624006 w 9174595"/>
                <a:gd name="connsiteY18" fmla="*/ 6858000 h 6858000"/>
                <a:gd name="connsiteX19" fmla="*/ 3693608 w 9174595"/>
                <a:gd name="connsiteY19" fmla="*/ 6858000 h 6858000"/>
                <a:gd name="connsiteX20" fmla="*/ 4288354 w 9174595"/>
                <a:gd name="connsiteY20" fmla="*/ 6858000 h 6858000"/>
                <a:gd name="connsiteX21" fmla="*/ 4357958 w 9174595"/>
                <a:gd name="connsiteY21" fmla="*/ 6858000 h 6858000"/>
                <a:gd name="connsiteX22" fmla="*/ 4816638 w 9174595"/>
                <a:gd name="connsiteY22" fmla="*/ 6858000 h 6858000"/>
                <a:gd name="connsiteX23" fmla="*/ 4886240 w 9174595"/>
                <a:gd name="connsiteY23" fmla="*/ 6858000 h 6858000"/>
                <a:gd name="connsiteX24" fmla="*/ 5480986 w 9174595"/>
                <a:gd name="connsiteY24" fmla="*/ 6858000 h 6858000"/>
                <a:gd name="connsiteX25" fmla="*/ 5550590 w 9174595"/>
                <a:gd name="connsiteY25" fmla="*/ 6858000 h 6858000"/>
                <a:gd name="connsiteX26" fmla="*/ 5634635 w 9174595"/>
                <a:gd name="connsiteY26" fmla="*/ 6858000 h 6858000"/>
                <a:gd name="connsiteX27" fmla="*/ 6672460 w 9174595"/>
                <a:gd name="connsiteY27" fmla="*/ 6858000 h 6858000"/>
                <a:gd name="connsiteX28" fmla="*/ 6784188 w 9174595"/>
                <a:gd name="connsiteY28" fmla="*/ 6780599 h 6858000"/>
                <a:gd name="connsiteX29" fmla="*/ 7300708 w 9174595"/>
                <a:gd name="connsiteY29" fmla="*/ 6374814 h 6858000"/>
                <a:gd name="connsiteX30" fmla="*/ 9174595 w 9174595"/>
                <a:gd name="connsiteY30" fmla="*/ 3621656 h 6858000"/>
                <a:gd name="connsiteX31" fmla="*/ 7574092 w 9174595"/>
                <a:gd name="connsiteY3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9174595" h="6858000">
                  <a:moveTo>
                    <a:pt x="7551973" y="0"/>
                  </a:moveTo>
                  <a:lnTo>
                    <a:pt x="5634635" y="0"/>
                  </a:lnTo>
                  <a:lnTo>
                    <a:pt x="5550590" y="0"/>
                  </a:lnTo>
                  <a:lnTo>
                    <a:pt x="5480986" y="0"/>
                  </a:lnTo>
                  <a:lnTo>
                    <a:pt x="4886240" y="0"/>
                  </a:lnTo>
                  <a:lnTo>
                    <a:pt x="4816638" y="0"/>
                  </a:lnTo>
                  <a:lnTo>
                    <a:pt x="4357958" y="0"/>
                  </a:lnTo>
                  <a:lnTo>
                    <a:pt x="4288354" y="0"/>
                  </a:lnTo>
                  <a:lnTo>
                    <a:pt x="3693608" y="0"/>
                  </a:lnTo>
                  <a:lnTo>
                    <a:pt x="3624006" y="0"/>
                  </a:lnTo>
                  <a:lnTo>
                    <a:pt x="3276448" y="0"/>
                  </a:lnTo>
                  <a:lnTo>
                    <a:pt x="1622622" y="0"/>
                  </a:lnTo>
                  <a:lnTo>
                    <a:pt x="1600504" y="14997"/>
                  </a:lnTo>
                  <a:cubicBezTo>
                    <a:pt x="573594" y="754641"/>
                    <a:pt x="0" y="2093192"/>
                    <a:pt x="0" y="3621656"/>
                  </a:cubicBezTo>
                  <a:cubicBezTo>
                    <a:pt x="0" y="4969131"/>
                    <a:pt x="928496" y="5602839"/>
                    <a:pt x="1873886" y="6374814"/>
                  </a:cubicBezTo>
                  <a:cubicBezTo>
                    <a:pt x="2046046" y="6515397"/>
                    <a:pt x="2216632" y="6653108"/>
                    <a:pt x="2390406" y="6780599"/>
                  </a:cubicBezTo>
                  <a:lnTo>
                    <a:pt x="2502136" y="6858000"/>
                  </a:lnTo>
                  <a:lnTo>
                    <a:pt x="3276448" y="6858000"/>
                  </a:lnTo>
                  <a:lnTo>
                    <a:pt x="3624006" y="6858000"/>
                  </a:lnTo>
                  <a:lnTo>
                    <a:pt x="3693608" y="6858000"/>
                  </a:lnTo>
                  <a:lnTo>
                    <a:pt x="4288354" y="6858000"/>
                  </a:lnTo>
                  <a:lnTo>
                    <a:pt x="4357958" y="6858000"/>
                  </a:lnTo>
                  <a:lnTo>
                    <a:pt x="4816638" y="6858000"/>
                  </a:lnTo>
                  <a:lnTo>
                    <a:pt x="4886240" y="6858000"/>
                  </a:lnTo>
                  <a:lnTo>
                    <a:pt x="5480986" y="6858000"/>
                  </a:lnTo>
                  <a:lnTo>
                    <a:pt x="5550590" y="6858000"/>
                  </a:lnTo>
                  <a:lnTo>
                    <a:pt x="5634635" y="6858000"/>
                  </a:lnTo>
                  <a:lnTo>
                    <a:pt x="6672460" y="6858000"/>
                  </a:lnTo>
                  <a:lnTo>
                    <a:pt x="6784188" y="6780599"/>
                  </a:lnTo>
                  <a:cubicBezTo>
                    <a:pt x="6957963" y="6653108"/>
                    <a:pt x="7128548" y="6515397"/>
                    <a:pt x="7300708" y="6374814"/>
                  </a:cubicBezTo>
                  <a:cubicBezTo>
                    <a:pt x="8246100" y="5602839"/>
                    <a:pt x="9174595" y="4969131"/>
                    <a:pt x="9174595" y="3621656"/>
                  </a:cubicBezTo>
                  <a:cubicBezTo>
                    <a:pt x="9174595" y="2093192"/>
                    <a:pt x="8601001" y="754641"/>
                    <a:pt x="7574092" y="14997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EE62D72-11EF-40E9-BF23-0FCAEACD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708673" y="0"/>
              <a:ext cx="2486322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676336F2-6633-4E26-8760-05F94D87D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75235" y="0"/>
              <a:ext cx="2486322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9F3102E-7749-422F-8F51-A148252B8E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47625" y="0"/>
              <a:ext cx="2209181" cy="6858000"/>
            </a:xfrm>
            <a:custGeom>
              <a:avLst/>
              <a:gdLst>
                <a:gd name="connsiteX0" fmla="*/ 955085 w 2209181"/>
                <a:gd name="connsiteY0" fmla="*/ 0 h 6858000"/>
                <a:gd name="connsiteX1" fmla="*/ 937727 w 2209181"/>
                <a:gd name="connsiteY1" fmla="*/ 0 h 6858000"/>
                <a:gd name="connsiteX2" fmla="*/ 963738 w 2209181"/>
                <a:gd name="connsiteY2" fmla="*/ 24346 h 6858000"/>
                <a:gd name="connsiteX3" fmla="*/ 2184004 w 2209181"/>
                <a:gd name="connsiteY3" fmla="*/ 3809420 h 6858000"/>
                <a:gd name="connsiteX4" fmla="*/ 218679 w 2209181"/>
                <a:gd name="connsiteY4" fmla="*/ 6681644 h 6858000"/>
                <a:gd name="connsiteX5" fmla="*/ 0 w 2209181"/>
                <a:gd name="connsiteY5" fmla="*/ 6858000 h 6858000"/>
                <a:gd name="connsiteX6" fmla="*/ 19349 w 2209181"/>
                <a:gd name="connsiteY6" fmla="*/ 6858000 h 6858000"/>
                <a:gd name="connsiteX7" fmla="*/ 236958 w 2209181"/>
                <a:gd name="connsiteY7" fmla="*/ 6682507 h 6858000"/>
                <a:gd name="connsiteX8" fmla="*/ 2202283 w 2209181"/>
                <a:gd name="connsiteY8" fmla="*/ 3810283 h 6858000"/>
                <a:gd name="connsiteX9" fmla="*/ 982018 w 2209181"/>
                <a:gd name="connsiteY9" fmla="*/ 2521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09181" h="6858000">
                  <a:moveTo>
                    <a:pt x="955085" y="0"/>
                  </a:moveTo>
                  <a:lnTo>
                    <a:pt x="937727" y="0"/>
                  </a:lnTo>
                  <a:lnTo>
                    <a:pt x="963738" y="24346"/>
                  </a:lnTo>
                  <a:cubicBezTo>
                    <a:pt x="1818009" y="885455"/>
                    <a:pt x="2251801" y="2269402"/>
                    <a:pt x="2184004" y="3809420"/>
                  </a:cubicBezTo>
                  <a:cubicBezTo>
                    <a:pt x="2120250" y="5257592"/>
                    <a:pt x="1181008" y="5895709"/>
                    <a:pt x="218679" y="6681644"/>
                  </a:cubicBezTo>
                  <a:lnTo>
                    <a:pt x="0" y="6858000"/>
                  </a:lnTo>
                  <a:lnTo>
                    <a:pt x="19349" y="6858000"/>
                  </a:lnTo>
                  <a:lnTo>
                    <a:pt x="236958" y="6682507"/>
                  </a:lnTo>
                  <a:cubicBezTo>
                    <a:pt x="1199288" y="5896573"/>
                    <a:pt x="2138530" y="5258455"/>
                    <a:pt x="2202283" y="3810283"/>
                  </a:cubicBezTo>
                  <a:cubicBezTo>
                    <a:pt x="2270080" y="2270266"/>
                    <a:pt x="1836289" y="886318"/>
                    <a:pt x="982018" y="25210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71191CD-1211-4C40-9D45-449D9BE65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36349" y="0"/>
              <a:ext cx="2209181" cy="6858000"/>
            </a:xfrm>
            <a:custGeom>
              <a:avLst/>
              <a:gdLst>
                <a:gd name="connsiteX0" fmla="*/ 937727 w 2209181"/>
                <a:gd name="connsiteY0" fmla="*/ 0 h 6858000"/>
                <a:gd name="connsiteX1" fmla="*/ 955085 w 2209181"/>
                <a:gd name="connsiteY1" fmla="*/ 0 h 6858000"/>
                <a:gd name="connsiteX2" fmla="*/ 982018 w 2209181"/>
                <a:gd name="connsiteY2" fmla="*/ 25210 h 6858000"/>
                <a:gd name="connsiteX3" fmla="*/ 2202283 w 2209181"/>
                <a:gd name="connsiteY3" fmla="*/ 3810283 h 6858000"/>
                <a:gd name="connsiteX4" fmla="*/ 236958 w 2209181"/>
                <a:gd name="connsiteY4" fmla="*/ 6682507 h 6858000"/>
                <a:gd name="connsiteX5" fmla="*/ 19349 w 2209181"/>
                <a:gd name="connsiteY5" fmla="*/ 6858000 h 6858000"/>
                <a:gd name="connsiteX6" fmla="*/ 0 w 2209181"/>
                <a:gd name="connsiteY6" fmla="*/ 6858000 h 6858000"/>
                <a:gd name="connsiteX7" fmla="*/ 218679 w 2209181"/>
                <a:gd name="connsiteY7" fmla="*/ 6681644 h 6858000"/>
                <a:gd name="connsiteX8" fmla="*/ 2184004 w 2209181"/>
                <a:gd name="connsiteY8" fmla="*/ 3809420 h 6858000"/>
                <a:gd name="connsiteX9" fmla="*/ 963738 w 2209181"/>
                <a:gd name="connsiteY9" fmla="*/ 24346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09181" h="6858000">
                  <a:moveTo>
                    <a:pt x="937727" y="0"/>
                  </a:moveTo>
                  <a:lnTo>
                    <a:pt x="955085" y="0"/>
                  </a:lnTo>
                  <a:lnTo>
                    <a:pt x="982018" y="25210"/>
                  </a:lnTo>
                  <a:cubicBezTo>
                    <a:pt x="1836289" y="886318"/>
                    <a:pt x="2270080" y="2270266"/>
                    <a:pt x="2202283" y="3810283"/>
                  </a:cubicBezTo>
                  <a:cubicBezTo>
                    <a:pt x="2138530" y="5258455"/>
                    <a:pt x="1199288" y="5896573"/>
                    <a:pt x="236958" y="6682507"/>
                  </a:cubicBezTo>
                  <a:lnTo>
                    <a:pt x="19349" y="6858000"/>
                  </a:lnTo>
                  <a:lnTo>
                    <a:pt x="0" y="6858000"/>
                  </a:lnTo>
                  <a:lnTo>
                    <a:pt x="218679" y="6681644"/>
                  </a:lnTo>
                  <a:cubicBezTo>
                    <a:pt x="1181008" y="5895709"/>
                    <a:pt x="2120250" y="5257592"/>
                    <a:pt x="2184004" y="3809420"/>
                  </a:cubicBezTo>
                  <a:cubicBezTo>
                    <a:pt x="2251801" y="2269402"/>
                    <a:pt x="1818009" y="885455"/>
                    <a:pt x="963738" y="24346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F6F19B2-8C3F-D75A-7C23-E7E461F14C7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3985560"/>
              </p:ext>
            </p:extLst>
          </p:nvPr>
        </p:nvGraphicFramePr>
        <p:xfrm>
          <a:off x="698596" y="322112"/>
          <a:ext cx="7560863" cy="3531850"/>
        </p:xfrm>
        <a:graphic>
          <a:graphicData uri="http://schemas.openxmlformats.org/drawingml/2006/table">
            <a:tbl>
              <a:tblPr firstRow="1" bandRow="1"/>
              <a:tblGrid>
                <a:gridCol w="1573340">
                  <a:extLst>
                    <a:ext uri="{9D8B030D-6E8A-4147-A177-3AD203B41FA5}">
                      <a16:colId xmlns:a16="http://schemas.microsoft.com/office/drawing/2014/main" val="2167734324"/>
                    </a:ext>
                  </a:extLst>
                </a:gridCol>
                <a:gridCol w="805903">
                  <a:extLst>
                    <a:ext uri="{9D8B030D-6E8A-4147-A177-3AD203B41FA5}">
                      <a16:colId xmlns:a16="http://schemas.microsoft.com/office/drawing/2014/main" val="2955019756"/>
                    </a:ext>
                  </a:extLst>
                </a:gridCol>
                <a:gridCol w="1036324">
                  <a:extLst>
                    <a:ext uri="{9D8B030D-6E8A-4147-A177-3AD203B41FA5}">
                      <a16:colId xmlns:a16="http://schemas.microsoft.com/office/drawing/2014/main" val="4290968929"/>
                    </a:ext>
                  </a:extLst>
                </a:gridCol>
                <a:gridCol w="1036324">
                  <a:extLst>
                    <a:ext uri="{9D8B030D-6E8A-4147-A177-3AD203B41FA5}">
                      <a16:colId xmlns:a16="http://schemas.microsoft.com/office/drawing/2014/main" val="1994572689"/>
                    </a:ext>
                  </a:extLst>
                </a:gridCol>
                <a:gridCol w="1036324">
                  <a:extLst>
                    <a:ext uri="{9D8B030D-6E8A-4147-A177-3AD203B41FA5}">
                      <a16:colId xmlns:a16="http://schemas.microsoft.com/office/drawing/2014/main" val="2634358367"/>
                    </a:ext>
                  </a:extLst>
                </a:gridCol>
                <a:gridCol w="1036324">
                  <a:extLst>
                    <a:ext uri="{9D8B030D-6E8A-4147-A177-3AD203B41FA5}">
                      <a16:colId xmlns:a16="http://schemas.microsoft.com/office/drawing/2014/main" val="1333549612"/>
                    </a:ext>
                  </a:extLst>
                </a:gridCol>
                <a:gridCol w="1036324">
                  <a:extLst>
                    <a:ext uri="{9D8B030D-6E8A-4147-A177-3AD203B41FA5}">
                      <a16:colId xmlns:a16="http://schemas.microsoft.com/office/drawing/2014/main" val="2091956516"/>
                    </a:ext>
                  </a:extLst>
                </a:gridCol>
              </a:tblGrid>
              <a:tr h="779522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Variable Costs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Jan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Feb</a:t>
                      </a:r>
                      <a:endParaRPr lang="en-GB" sz="2200" b="0" i="0" u="none" strike="noStrike" dirty="0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Mar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Apr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May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June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3295777"/>
                  </a:ext>
                </a:extLst>
              </a:tr>
              <a:tr h="413762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Electricity</a:t>
                      </a:r>
                      <a:endParaRPr lang="en-GB" sz="22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£300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400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500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700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700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750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5191722"/>
                  </a:ext>
                </a:extLst>
              </a:tr>
              <a:tr h="779522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Raw materials</a:t>
                      </a:r>
                      <a:endParaRPr lang="en-GB" sz="22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£400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600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650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800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800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1000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9915193"/>
                  </a:ext>
                </a:extLst>
              </a:tr>
              <a:tr h="779522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hourly paid Emp</a:t>
                      </a:r>
                      <a:endParaRPr lang="en-GB" sz="22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500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500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600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600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700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82338931"/>
                  </a:ext>
                </a:extLst>
              </a:tr>
              <a:tr h="779522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</a:rPr>
                        <a:t>Total Var cost</a:t>
                      </a:r>
                      <a:endParaRPr lang="en-GB" sz="2200" b="0" i="0" u="none" strike="noStrike" dirty="0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£700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£1,500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£1,650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£2,100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£2,100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£2,450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38319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27271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ED89189-FB6E-F6A5-FE8F-2CDDE5D6F9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0079107"/>
              </p:ext>
            </p:extLst>
          </p:nvPr>
        </p:nvGraphicFramePr>
        <p:xfrm>
          <a:off x="750302" y="810693"/>
          <a:ext cx="10421895" cy="3871518"/>
        </p:xfrm>
        <a:graphic>
          <a:graphicData uri="http://schemas.openxmlformats.org/drawingml/2006/table">
            <a:tbl>
              <a:tblPr/>
              <a:tblGrid>
                <a:gridCol w="2045531">
                  <a:extLst>
                    <a:ext uri="{9D8B030D-6E8A-4147-A177-3AD203B41FA5}">
                      <a16:colId xmlns:a16="http://schemas.microsoft.com/office/drawing/2014/main" val="2231490072"/>
                    </a:ext>
                  </a:extLst>
                </a:gridCol>
                <a:gridCol w="1396732">
                  <a:extLst>
                    <a:ext uri="{9D8B030D-6E8A-4147-A177-3AD203B41FA5}">
                      <a16:colId xmlns:a16="http://schemas.microsoft.com/office/drawing/2014/main" val="188148330"/>
                    </a:ext>
                  </a:extLst>
                </a:gridCol>
                <a:gridCol w="1396732">
                  <a:extLst>
                    <a:ext uri="{9D8B030D-6E8A-4147-A177-3AD203B41FA5}">
                      <a16:colId xmlns:a16="http://schemas.microsoft.com/office/drawing/2014/main" val="2562362153"/>
                    </a:ext>
                  </a:extLst>
                </a:gridCol>
                <a:gridCol w="1396732">
                  <a:extLst>
                    <a:ext uri="{9D8B030D-6E8A-4147-A177-3AD203B41FA5}">
                      <a16:colId xmlns:a16="http://schemas.microsoft.com/office/drawing/2014/main" val="2352855495"/>
                    </a:ext>
                  </a:extLst>
                </a:gridCol>
                <a:gridCol w="1394718">
                  <a:extLst>
                    <a:ext uri="{9D8B030D-6E8A-4147-A177-3AD203B41FA5}">
                      <a16:colId xmlns:a16="http://schemas.microsoft.com/office/drawing/2014/main" val="1421131222"/>
                    </a:ext>
                  </a:extLst>
                </a:gridCol>
                <a:gridCol w="1394718">
                  <a:extLst>
                    <a:ext uri="{9D8B030D-6E8A-4147-A177-3AD203B41FA5}">
                      <a16:colId xmlns:a16="http://schemas.microsoft.com/office/drawing/2014/main" val="1789028460"/>
                    </a:ext>
                  </a:extLst>
                </a:gridCol>
                <a:gridCol w="1396732">
                  <a:extLst>
                    <a:ext uri="{9D8B030D-6E8A-4147-A177-3AD203B41FA5}">
                      <a16:colId xmlns:a16="http://schemas.microsoft.com/office/drawing/2014/main" val="2007591605"/>
                    </a:ext>
                  </a:extLst>
                </a:gridCol>
              </a:tblGrid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Jan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Feb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Mar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Apr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May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Jun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5798917"/>
                  </a:ext>
                </a:extLst>
              </a:tr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Fixed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£5,550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£5,550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£5,550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£5,550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£5,550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£5,550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3318362"/>
                  </a:ext>
                </a:extLst>
              </a:tr>
              <a:tr h="106435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Variable cost</a:t>
                      </a:r>
                      <a:endParaRPr lang="en-GB" sz="2300" b="0" i="0" u="none" strike="noStrike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£700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£1,500</a:t>
                      </a:r>
                      <a:endParaRPr lang="en-GB" sz="2300" b="0" i="0" u="none" strike="noStrike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£1,650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£2,100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£2,100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£2,450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9448225"/>
                  </a:ext>
                </a:extLst>
              </a:tr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FF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Total cost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£6,250</a:t>
                      </a:r>
                      <a:endParaRPr lang="en-GB" sz="2300" b="0" i="0" u="none" strike="noStrike" dirty="0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£7,050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£7,200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£7,650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£7,650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£8,000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5319405"/>
                  </a:ext>
                </a:extLst>
              </a:tr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Revenue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£3,000</a:t>
                      </a:r>
                      <a:endParaRPr lang="en-GB" sz="2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£4,500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£6,000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£8,000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£8,600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£9,500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54665380"/>
                  </a:ext>
                </a:extLst>
              </a:tr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Aptos Narrow" panose="020B0004020202020204" pitchFamily="34" charset="0"/>
                        </a:rPr>
                        <a:t>Profit/loss</a:t>
                      </a:r>
                      <a:endParaRPr lang="en-GB" sz="2300" b="0" i="0" u="none" strike="noStrike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-£3,250</a:t>
                      </a:r>
                      <a:endParaRPr lang="en-GB" sz="2300" b="0" i="0" u="none" strike="noStrike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-£2,550</a:t>
                      </a:r>
                      <a:endParaRPr lang="en-GB" sz="2300" b="0" i="0" u="none" strike="noStrike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-£1,200</a:t>
                      </a:r>
                      <a:endParaRPr lang="en-GB" sz="2300" b="0" i="0" u="none" strike="noStrike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£350</a:t>
                      </a:r>
                      <a:endParaRPr lang="en-GB" sz="2300" b="0" i="0" u="none" strike="noStrike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£950</a:t>
                      </a:r>
                      <a:endParaRPr lang="en-GB" sz="2300" b="0" i="0" u="none" strike="noStrike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£1,500</a:t>
                      </a:r>
                      <a:endParaRPr lang="en-GB" sz="2300" b="0" i="0" u="none" strike="noStrike" dirty="0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39213082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B48ED22E-60CB-C575-C560-F579BE600A27}"/>
              </a:ext>
            </a:extLst>
          </p:cNvPr>
          <p:cNvSpPr txBox="1"/>
          <p:nvPr/>
        </p:nvSpPr>
        <p:spPr>
          <a:xfrm>
            <a:off x="914400" y="4793381"/>
            <a:ext cx="102412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Aptos Narrow" panose="020B0004020202020204" pitchFamily="34" charset="0"/>
              </a:rPr>
              <a:t>Investment capital needed = £25000</a:t>
            </a:r>
            <a:r>
              <a:rPr lang="en-GB" sz="4000" dirty="0"/>
              <a:t>                 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 Narrow" panose="020B0004020202020204" pitchFamily="34" charset="0"/>
              </a:rPr>
              <a:t>('£18000 + £3250 + £2550 + £1200)</a:t>
            </a:r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895F13B-A6A0-47E2-82A6-F316CAD0016A}"/>
              </a:ext>
            </a:extLst>
          </p:cNvPr>
          <p:cNvSpPr txBox="1"/>
          <p:nvPr/>
        </p:nvSpPr>
        <p:spPr>
          <a:xfrm>
            <a:off x="914399" y="5778266"/>
            <a:ext cx="102577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kern="100" dirty="0">
                <a:effectLst/>
                <a:highlight>
                  <a:srgbClr val="FFFF00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Investment needed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= </a:t>
            </a:r>
            <a:r>
              <a:rPr lang="en-GB" sz="1800" kern="100" dirty="0">
                <a:effectLst/>
                <a:highlight>
                  <a:srgbClr val="00FFFF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Total Startup Cost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+ (</a:t>
            </a:r>
            <a:r>
              <a:rPr lang="en-GB" sz="1800" kern="100" dirty="0">
                <a:effectLst/>
                <a:highlight>
                  <a:srgbClr val="00FF00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Operational Cost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– </a:t>
            </a:r>
            <a:r>
              <a:rPr lang="en-GB" sz="1800" kern="100" dirty="0">
                <a:effectLst/>
                <a:highlight>
                  <a:srgbClr val="FF00FF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Revenue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 up to the break-even point)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1533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E51F8-82C2-26DC-2B70-95275B791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Questions? </a:t>
            </a:r>
          </a:p>
        </p:txBody>
      </p:sp>
      <p:pic>
        <p:nvPicPr>
          <p:cNvPr id="5" name="Content Placeholder 4" descr="Question mark boxes">
            <a:extLst>
              <a:ext uri="{FF2B5EF4-FFF2-40B4-BE49-F238E27FC236}">
                <a16:creationId xmlns:a16="http://schemas.microsoft.com/office/drawing/2014/main" id="{E21C1DA0-2878-AF0F-EFB1-7173236AC6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287" y="1825625"/>
            <a:ext cx="7735426" cy="4351338"/>
          </a:xfrm>
        </p:spPr>
      </p:pic>
    </p:spTree>
    <p:extLst>
      <p:ext uri="{BB962C8B-B14F-4D97-AF65-F5344CB8AC3E}">
        <p14:creationId xmlns:p14="http://schemas.microsoft.com/office/powerpoint/2010/main" val="22332151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326</Words>
  <Application>Microsoft Office PowerPoint</Application>
  <PresentationFormat>Widescreen</PresentationFormat>
  <Paragraphs>115</Paragraphs>
  <Slides>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3" baseType="lpstr">
      <vt:lpstr>Meiryo</vt:lpstr>
      <vt:lpstr>Aptos</vt:lpstr>
      <vt:lpstr>Aptos Narrow</vt:lpstr>
      <vt:lpstr>Arial</vt:lpstr>
      <vt:lpstr>Calibri</vt:lpstr>
      <vt:lpstr>Calibri Light</vt:lpstr>
      <vt:lpstr>Söhne</vt:lpstr>
      <vt:lpstr>Office Theme</vt:lpstr>
      <vt:lpstr>PowerPoint Presentation</vt:lpstr>
      <vt:lpstr>PowerPoint Presentation</vt:lpstr>
      <vt:lpstr>PowerPoint Presentation</vt:lpstr>
      <vt:lpstr>PowerPoint Presentation</vt:lpstr>
      <vt:lpstr>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Task 2</dc:title>
  <dc:creator>Balendran Kandasamy</dc:creator>
  <cp:lastModifiedBy>Balendran Kandasamy</cp:lastModifiedBy>
  <cp:revision>58</cp:revision>
  <dcterms:created xsi:type="dcterms:W3CDTF">2023-07-31T07:37:43Z</dcterms:created>
  <dcterms:modified xsi:type="dcterms:W3CDTF">2026-07-12T22:25:01Z</dcterms:modified>
</cp:coreProperties>
</file>