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9"/>
  </p:notesMasterIdLst>
  <p:sldIdLst>
    <p:sldId id="256" r:id="rId2"/>
    <p:sldId id="262" r:id="rId3"/>
    <p:sldId id="266" r:id="rId4"/>
    <p:sldId id="263" r:id="rId5"/>
    <p:sldId id="259" r:id="rId6"/>
    <p:sldId id="260" r:id="rId7"/>
    <p:sldId id="264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709"/>
    <p:restoredTop sz="81671"/>
  </p:normalViewPr>
  <p:slideViewPr>
    <p:cSldViewPr snapToGrid="0" snapToObjects="1">
      <p:cViewPr varScale="1">
        <p:scale>
          <a:sx n="68" d="100"/>
          <a:sy n="68" d="100"/>
        </p:scale>
        <p:origin x="297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rhannu’r</a:t>
            </a:r>
            <a:r>
              <a:rPr lang="en-GB" dirty="0" smtClean="0"/>
              <a:t> </a:t>
            </a:r>
            <a:r>
              <a:rPr lang="en-GB" dirty="0" err="1" smtClean="0"/>
              <a:t>myfyrwyr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3 </a:t>
            </a:r>
            <a:r>
              <a:rPr lang="en-GB" baseline="0" dirty="0" err="1" smtClean="0"/>
              <a:t>grwp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phob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grwp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dewis</a:t>
            </a:r>
            <a:r>
              <a:rPr lang="en-GB" baseline="0" dirty="0" smtClean="0"/>
              <a:t> un </a:t>
            </a:r>
            <a:r>
              <a:rPr lang="en-GB" baseline="0" dirty="0" err="1" smtClean="0"/>
              <a:t>thema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cyflwyniad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hwn</a:t>
            </a:r>
            <a:r>
              <a:rPr lang="en-GB" baseline="0" dirty="0" smtClean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87692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rhannu’r</a:t>
            </a:r>
            <a:r>
              <a:rPr lang="en-GB" dirty="0" smtClean="0"/>
              <a:t> </a:t>
            </a:r>
            <a:r>
              <a:rPr lang="en-GB" dirty="0" err="1" smtClean="0"/>
              <a:t>myfyrwyr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3 </a:t>
            </a:r>
            <a:r>
              <a:rPr lang="en-GB" baseline="0" dirty="0" err="1" smtClean="0"/>
              <a:t>grwp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phob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grwp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dewis</a:t>
            </a:r>
            <a:r>
              <a:rPr lang="en-GB" baseline="0" dirty="0" smtClean="0"/>
              <a:t> un </a:t>
            </a:r>
            <a:r>
              <a:rPr lang="en-GB" baseline="0" dirty="0" err="1" smtClean="0"/>
              <a:t>thema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cyflwyniad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hwn</a:t>
            </a:r>
            <a:r>
              <a:rPr lang="en-GB" baseline="0" dirty="0" smtClean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81101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10/21/2019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212080" y="274638"/>
            <a:ext cx="3636498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 smtClean="0"/>
              <a:t>Arrangements </a:t>
            </a:r>
          </a:p>
          <a:p>
            <a:pPr algn="ctr"/>
            <a:r>
              <a:rPr lang="en-US" b="1" dirty="0" smtClean="0"/>
              <a:t>22-10-19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30126" y="1519312"/>
            <a:ext cx="4290646" cy="4579033"/>
          </a:xfrm>
          <a:prstGeom prst="rect">
            <a:avLst/>
          </a:prstGeom>
        </p:spPr>
        <p:txBody>
          <a:bodyPr>
            <a:normAutofit fontScale="4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sz="4000" dirty="0" smtClean="0"/>
          </a:p>
          <a:p>
            <a:r>
              <a:rPr lang="en-GB" sz="5500" dirty="0" err="1" smtClean="0"/>
              <a:t>Byddwch</a:t>
            </a:r>
            <a:r>
              <a:rPr lang="en-GB" sz="5500" dirty="0" smtClean="0"/>
              <a:t> </a:t>
            </a:r>
            <a:r>
              <a:rPr lang="en-GB" sz="5500" dirty="0" err="1" smtClean="0"/>
              <a:t>yn</a:t>
            </a:r>
            <a:r>
              <a:rPr lang="en-GB" sz="5500" dirty="0" smtClean="0"/>
              <a:t> </a:t>
            </a:r>
            <a:r>
              <a:rPr lang="en-GB" sz="5500" dirty="0" err="1" smtClean="0"/>
              <a:t>arsylwi</a:t>
            </a:r>
            <a:r>
              <a:rPr lang="en-GB" sz="5500" dirty="0" smtClean="0"/>
              <a:t> </a:t>
            </a:r>
            <a:r>
              <a:rPr lang="en-GB" sz="5500" dirty="0" err="1" smtClean="0"/>
              <a:t>mewn</a:t>
            </a:r>
            <a:r>
              <a:rPr lang="en-GB" sz="5500" dirty="0" smtClean="0"/>
              <a:t> </a:t>
            </a:r>
            <a:r>
              <a:rPr lang="en-GB" sz="5500" dirty="0" err="1" smtClean="0"/>
              <a:t>lleoliad</a:t>
            </a:r>
            <a:r>
              <a:rPr lang="en-GB" sz="5500" dirty="0" smtClean="0"/>
              <a:t> </a:t>
            </a:r>
            <a:r>
              <a:rPr lang="en-GB" sz="5500" dirty="0" err="1" smtClean="0"/>
              <a:t>meithrin</a:t>
            </a:r>
            <a:r>
              <a:rPr lang="en-GB" sz="5500" dirty="0" smtClean="0"/>
              <a:t> am </a:t>
            </a:r>
            <a:r>
              <a:rPr lang="en-GB" sz="5500" b="1" dirty="0" smtClean="0"/>
              <a:t>un </a:t>
            </a:r>
            <a:r>
              <a:rPr lang="en-GB" sz="5500" b="1" dirty="0" err="1" smtClean="0"/>
              <a:t>awr</a:t>
            </a:r>
            <a:endParaRPr lang="en-GB" sz="5500" dirty="0" smtClean="0"/>
          </a:p>
          <a:p>
            <a:r>
              <a:rPr lang="en-GB" sz="5500" dirty="0" err="1" smtClean="0"/>
              <a:t>Gwnewch</a:t>
            </a:r>
            <a:r>
              <a:rPr lang="en-GB" sz="5500" dirty="0" smtClean="0"/>
              <a:t> </a:t>
            </a:r>
            <a:r>
              <a:rPr lang="en-GB" sz="5500" dirty="0" err="1" smtClean="0"/>
              <a:t>nodiadau</a:t>
            </a:r>
            <a:r>
              <a:rPr lang="en-GB" sz="5500" dirty="0" smtClean="0"/>
              <a:t> </a:t>
            </a:r>
            <a:r>
              <a:rPr lang="en-GB" sz="5500" dirty="0" err="1" smtClean="0"/>
              <a:t>fydd</a:t>
            </a:r>
            <a:r>
              <a:rPr lang="en-GB" sz="5500" dirty="0" smtClean="0"/>
              <a:t> </a:t>
            </a:r>
            <a:r>
              <a:rPr lang="en-GB" sz="5500" dirty="0" err="1" smtClean="0"/>
              <a:t>yn</a:t>
            </a:r>
            <a:r>
              <a:rPr lang="en-GB" sz="5500" dirty="0" smtClean="0"/>
              <a:t> </a:t>
            </a:r>
            <a:r>
              <a:rPr lang="en-GB" sz="5500" dirty="0" err="1" smtClean="0"/>
              <a:t>eich</a:t>
            </a:r>
            <a:r>
              <a:rPr lang="en-GB" sz="5500" dirty="0" smtClean="0"/>
              <a:t> </a:t>
            </a:r>
            <a:r>
              <a:rPr lang="en-GB" sz="5500" dirty="0" err="1" smtClean="0"/>
              <a:t>helpu</a:t>
            </a:r>
            <a:r>
              <a:rPr lang="en-GB" sz="5500" dirty="0" smtClean="0"/>
              <a:t> </a:t>
            </a:r>
            <a:r>
              <a:rPr lang="en-GB" sz="5500" dirty="0" err="1" smtClean="0"/>
              <a:t>i</a:t>
            </a:r>
            <a:r>
              <a:rPr lang="en-GB" sz="5500" dirty="0" smtClean="0"/>
              <a:t> </a:t>
            </a:r>
            <a:r>
              <a:rPr lang="en-GB" sz="5500" dirty="0" err="1" smtClean="0"/>
              <a:t>drafod</a:t>
            </a:r>
            <a:r>
              <a:rPr lang="en-GB" sz="5500" dirty="0" smtClean="0"/>
              <a:t> </a:t>
            </a:r>
            <a:r>
              <a:rPr lang="en-GB" sz="5500" dirty="0" err="1" smtClean="0"/>
              <a:t>eich</a:t>
            </a:r>
            <a:r>
              <a:rPr lang="en-GB" sz="5500" dirty="0" smtClean="0"/>
              <a:t> </a:t>
            </a:r>
            <a:r>
              <a:rPr lang="en-GB" sz="5500" dirty="0" err="1" smtClean="0"/>
              <a:t>arsylwadau</a:t>
            </a:r>
            <a:r>
              <a:rPr lang="en-GB" sz="5500" dirty="0"/>
              <a:t> </a:t>
            </a:r>
            <a:r>
              <a:rPr lang="en-GB" sz="5500" dirty="0" err="1" smtClean="0"/>
              <a:t>gydag</a:t>
            </a:r>
            <a:r>
              <a:rPr lang="en-GB" sz="5500" dirty="0" smtClean="0"/>
              <a:t> </a:t>
            </a:r>
            <a:r>
              <a:rPr lang="en-GB" sz="5500" dirty="0" err="1" smtClean="0"/>
              <a:t>eraill</a:t>
            </a:r>
            <a:r>
              <a:rPr lang="en-GB" sz="5500" dirty="0" smtClean="0"/>
              <a:t>.</a:t>
            </a:r>
            <a:r>
              <a:rPr lang="en-GB" sz="5500" dirty="0"/>
              <a:t> </a:t>
            </a:r>
            <a:r>
              <a:rPr lang="en-GB" sz="5500" b="1" dirty="0" err="1" smtClean="0"/>
              <a:t>Bydd</a:t>
            </a:r>
            <a:r>
              <a:rPr lang="en-GB" sz="5500" b="1" dirty="0" smtClean="0"/>
              <a:t> y </a:t>
            </a:r>
            <a:r>
              <a:rPr lang="en-GB" sz="5500" b="1" dirty="0" err="1" smtClean="0"/>
              <a:t>sesiwn</a:t>
            </a:r>
            <a:r>
              <a:rPr lang="en-GB" sz="5500" b="1" dirty="0" smtClean="0"/>
              <a:t> </a:t>
            </a:r>
            <a:r>
              <a:rPr lang="en-GB" sz="5500" b="1" dirty="0" err="1" smtClean="0"/>
              <a:t>adborth</a:t>
            </a:r>
            <a:r>
              <a:rPr lang="en-GB" sz="5500" b="1" dirty="0" smtClean="0"/>
              <a:t> hon </a:t>
            </a:r>
            <a:r>
              <a:rPr lang="en-GB" sz="5500" b="1" dirty="0" err="1" smtClean="0"/>
              <a:t>yn</a:t>
            </a:r>
            <a:r>
              <a:rPr lang="en-GB" sz="5500" b="1" dirty="0" smtClean="0"/>
              <a:t> ran </a:t>
            </a:r>
            <a:r>
              <a:rPr lang="en-GB" sz="5500" b="1" dirty="0" err="1" smtClean="0"/>
              <a:t>o’r</a:t>
            </a:r>
            <a:r>
              <a:rPr lang="en-GB" sz="5500" b="1" dirty="0" smtClean="0"/>
              <a:t> </a:t>
            </a:r>
            <a:r>
              <a:rPr lang="en-GB" sz="5500" b="1" dirty="0" err="1" smtClean="0"/>
              <a:t>darlithoedd</a:t>
            </a:r>
            <a:r>
              <a:rPr lang="en-GB" sz="5500" b="1" dirty="0" smtClean="0"/>
              <a:t> </a:t>
            </a:r>
            <a:r>
              <a:rPr lang="en-GB" sz="5500" b="1" dirty="0" err="1" smtClean="0"/>
              <a:t>sydd</a:t>
            </a:r>
            <a:r>
              <a:rPr lang="en-GB" sz="5500" b="1" dirty="0" smtClean="0"/>
              <a:t> </a:t>
            </a:r>
            <a:r>
              <a:rPr lang="en-GB" sz="5500" b="1" dirty="0" err="1" smtClean="0"/>
              <a:t>gennych</a:t>
            </a:r>
            <a:r>
              <a:rPr lang="en-GB" sz="5500" b="1" dirty="0" smtClean="0"/>
              <a:t> </a:t>
            </a:r>
            <a:r>
              <a:rPr lang="en-GB" sz="5500" b="1" dirty="0" err="1" smtClean="0"/>
              <a:t>ar</a:t>
            </a:r>
            <a:r>
              <a:rPr lang="en-GB" sz="5500" b="1" dirty="0" smtClean="0"/>
              <a:t> </a:t>
            </a:r>
            <a:r>
              <a:rPr lang="en-GB" sz="5500" b="1" dirty="0" err="1" smtClean="0"/>
              <a:t>ddydd</a:t>
            </a:r>
            <a:r>
              <a:rPr lang="en-GB" sz="5500" b="1" dirty="0" smtClean="0"/>
              <a:t> </a:t>
            </a:r>
            <a:r>
              <a:rPr lang="en-GB" sz="5500" b="1" dirty="0" err="1" smtClean="0"/>
              <a:t>Gwener</a:t>
            </a:r>
            <a:r>
              <a:rPr lang="en-GB" sz="5500" b="1" dirty="0" smtClean="0"/>
              <a:t>, 25-10-19</a:t>
            </a:r>
          </a:p>
          <a:p>
            <a:r>
              <a:rPr lang="en-GB" sz="5500" dirty="0" smtClean="0"/>
              <a:t>Mae </a:t>
            </a:r>
            <a:r>
              <a:rPr lang="en-GB" sz="5500" dirty="0" err="1" smtClean="0"/>
              <a:t>tasg</a:t>
            </a:r>
            <a:r>
              <a:rPr lang="en-GB" sz="5500" dirty="0" smtClean="0"/>
              <a:t> </a:t>
            </a:r>
            <a:r>
              <a:rPr lang="en-GB" sz="5500" dirty="0" err="1" smtClean="0"/>
              <a:t>gyfeiriedig</a:t>
            </a:r>
            <a:r>
              <a:rPr lang="en-GB" sz="5500" dirty="0" smtClean="0"/>
              <a:t> </a:t>
            </a:r>
            <a:r>
              <a:rPr lang="en-GB" sz="5500" dirty="0" err="1" smtClean="0"/>
              <a:t>yn</a:t>
            </a:r>
            <a:r>
              <a:rPr lang="en-GB" sz="5500" dirty="0" smtClean="0"/>
              <a:t> </a:t>
            </a:r>
            <a:r>
              <a:rPr lang="en-GB" sz="5500" dirty="0" err="1" smtClean="0"/>
              <a:t>gysylltiedig</a:t>
            </a:r>
            <a:r>
              <a:rPr lang="en-GB" sz="5500" dirty="0" smtClean="0"/>
              <a:t> </a:t>
            </a:r>
            <a:r>
              <a:rPr lang="en-GB" sz="5500" dirty="0" err="1" smtClean="0"/>
              <a:t>â’r</a:t>
            </a:r>
            <a:r>
              <a:rPr lang="en-GB" sz="5500" dirty="0" smtClean="0"/>
              <a:t> </a:t>
            </a:r>
            <a:r>
              <a:rPr lang="en-GB" sz="5500" dirty="0" err="1" smtClean="0"/>
              <a:t>arsylwad</a:t>
            </a:r>
            <a:r>
              <a:rPr lang="en-GB" sz="5500" dirty="0" smtClean="0"/>
              <a:t> (</a:t>
            </a:r>
            <a:r>
              <a:rPr lang="en-GB" sz="5500" dirty="0" err="1" smtClean="0"/>
              <a:t>sleid</a:t>
            </a:r>
            <a:r>
              <a:rPr lang="en-GB" sz="5500" dirty="0" smtClean="0"/>
              <a:t> </a:t>
            </a:r>
            <a:r>
              <a:rPr lang="en-GB" sz="5500" dirty="0" err="1" smtClean="0"/>
              <a:t>nesaf</a:t>
            </a:r>
            <a:r>
              <a:rPr lang="en-GB" sz="5500" dirty="0" smtClean="0"/>
              <a:t>)</a:t>
            </a:r>
            <a:endParaRPr lang="en-GB" sz="5500" dirty="0" smtClean="0"/>
          </a:p>
          <a:p>
            <a:r>
              <a:rPr lang="en-GB" sz="5500" dirty="0" smtClean="0"/>
              <a:t>Mae </a:t>
            </a:r>
            <a:r>
              <a:rPr lang="en-GB" sz="5500" dirty="0" err="1" smtClean="0"/>
              <a:t>amser</a:t>
            </a:r>
            <a:r>
              <a:rPr lang="en-GB" sz="5500" dirty="0" smtClean="0"/>
              <a:t> </a:t>
            </a:r>
            <a:r>
              <a:rPr lang="en-GB" sz="5500" dirty="0" err="1" smtClean="0"/>
              <a:t>ymweld</a:t>
            </a:r>
            <a:r>
              <a:rPr lang="en-GB" sz="5500" dirty="0" smtClean="0"/>
              <a:t> a </a:t>
            </a:r>
            <a:r>
              <a:rPr lang="en-GB" sz="5500" dirty="0" err="1" smtClean="0"/>
              <a:t>chyfeiriad</a:t>
            </a:r>
            <a:r>
              <a:rPr lang="en-GB" sz="5500" dirty="0" smtClean="0"/>
              <a:t> </a:t>
            </a:r>
            <a:r>
              <a:rPr lang="en-GB" sz="5500" dirty="0" err="1" smtClean="0"/>
              <a:t>eich</a:t>
            </a:r>
            <a:r>
              <a:rPr lang="en-GB" sz="5500" dirty="0" smtClean="0"/>
              <a:t> </a:t>
            </a:r>
            <a:r>
              <a:rPr lang="en-GB" sz="5500" dirty="0" err="1" smtClean="0"/>
              <a:t>lleoliad</a:t>
            </a:r>
            <a:r>
              <a:rPr lang="en-GB" sz="5500" dirty="0" smtClean="0"/>
              <a:t> </a:t>
            </a:r>
            <a:r>
              <a:rPr lang="en-GB" sz="5500" dirty="0" err="1" smtClean="0"/>
              <a:t>ar</a:t>
            </a:r>
            <a:r>
              <a:rPr lang="en-GB" sz="5500" dirty="0" smtClean="0"/>
              <a:t> y </a:t>
            </a:r>
            <a:r>
              <a:rPr lang="en-GB" sz="5500" dirty="0" err="1" smtClean="0"/>
              <a:t>daflen</a:t>
            </a:r>
            <a:r>
              <a:rPr lang="en-GB" sz="5500" dirty="0"/>
              <a:t> </a:t>
            </a:r>
            <a:r>
              <a:rPr lang="en-GB" sz="5500" dirty="0" err="1" smtClean="0"/>
              <a:t>sydd</a:t>
            </a:r>
            <a:r>
              <a:rPr lang="en-GB" sz="5500" dirty="0" smtClean="0"/>
              <a:t> </a:t>
            </a:r>
            <a:r>
              <a:rPr lang="en-GB" sz="5500" dirty="0" err="1" smtClean="0"/>
              <a:t>wedi</a:t>
            </a:r>
            <a:r>
              <a:rPr lang="en-GB" sz="5500" dirty="0" smtClean="0"/>
              <a:t> </a:t>
            </a:r>
            <a:r>
              <a:rPr lang="en-GB" sz="5500" dirty="0" err="1" smtClean="0"/>
              <a:t>atodi</a:t>
            </a:r>
            <a:endParaRPr lang="en-GB" sz="5500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201637" y="274638"/>
            <a:ext cx="3636498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 err="1" smtClean="0"/>
              <a:t>Trefniadau</a:t>
            </a:r>
            <a:r>
              <a:rPr lang="en-US" b="1" dirty="0" smtClean="0"/>
              <a:t> </a:t>
            </a:r>
          </a:p>
          <a:p>
            <a:pPr algn="ctr"/>
            <a:r>
              <a:rPr lang="en-US" b="1" dirty="0" smtClean="0"/>
              <a:t>22-10-19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953000" y="1885070"/>
            <a:ext cx="3951850" cy="3974124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100" dirty="0" smtClean="0"/>
              <a:t>You will be observing in a nursery setting for </a:t>
            </a:r>
            <a:r>
              <a:rPr lang="en-GB" sz="3100" b="1" dirty="0"/>
              <a:t>o</a:t>
            </a:r>
            <a:r>
              <a:rPr lang="en-GB" sz="3100" b="1" dirty="0" smtClean="0"/>
              <a:t>ne hour</a:t>
            </a:r>
            <a:endParaRPr lang="en-GB" sz="3100" dirty="0" smtClean="0"/>
          </a:p>
          <a:p>
            <a:r>
              <a:rPr lang="en-GB" sz="3100" dirty="0" smtClean="0"/>
              <a:t>Take notes that will help you discuss your observations with others. </a:t>
            </a:r>
            <a:r>
              <a:rPr lang="en-GB" sz="3100" b="1" dirty="0" smtClean="0"/>
              <a:t>This feedback session will be a part of your university lectures on Friday, 25-10-19</a:t>
            </a:r>
            <a:r>
              <a:rPr lang="en-GB" sz="3100" dirty="0" smtClean="0"/>
              <a:t> </a:t>
            </a:r>
          </a:p>
          <a:p>
            <a:r>
              <a:rPr lang="en-GB" sz="3100" dirty="0"/>
              <a:t>There is a directed task linked to the observation (next slide</a:t>
            </a:r>
            <a:r>
              <a:rPr lang="en-GB" sz="3100" dirty="0" smtClean="0"/>
              <a:t>)</a:t>
            </a:r>
          </a:p>
          <a:p>
            <a:r>
              <a:rPr lang="en-GB" sz="3100" dirty="0" smtClean="0"/>
              <a:t>Your visit time and location are on the attached document</a:t>
            </a:r>
            <a:endParaRPr lang="en-GB" sz="3100" dirty="0"/>
          </a:p>
        </p:txBody>
      </p:sp>
    </p:spTree>
    <p:extLst>
      <p:ext uri="{BB962C8B-B14F-4D97-AF65-F5344CB8AC3E}">
        <p14:creationId xmlns:p14="http://schemas.microsoft.com/office/powerpoint/2010/main" val="2173872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610077" y="54562"/>
            <a:ext cx="2426677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 smtClean="0"/>
              <a:t>Linked task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30126" y="1519312"/>
            <a:ext cx="4290646" cy="457903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Font typeface="Arial" panose="020B0604020202020204" pitchFamily="34" charset="0"/>
              <a:buNone/>
            </a:pPr>
            <a:r>
              <a:rPr lang="en-GB" sz="1800" dirty="0" err="1" smtClean="0"/>
              <a:t>Fel</a:t>
            </a:r>
            <a:r>
              <a:rPr lang="en-GB" sz="1800" dirty="0" smtClean="0"/>
              <a:t> </a:t>
            </a:r>
            <a:r>
              <a:rPr lang="en-GB" sz="1800" dirty="0" err="1" smtClean="0"/>
              <a:t>arweiniad</a:t>
            </a:r>
            <a:r>
              <a:rPr lang="en-GB" sz="1800" dirty="0" smtClean="0"/>
              <a:t>, </a:t>
            </a:r>
            <a:r>
              <a:rPr lang="en-GB" sz="1800" dirty="0" err="1" smtClean="0"/>
              <a:t>rydym</a:t>
            </a:r>
            <a:r>
              <a:rPr lang="en-GB" sz="1800" dirty="0" smtClean="0"/>
              <a:t> </a:t>
            </a:r>
            <a:r>
              <a:rPr lang="en-GB" sz="1800" dirty="0" err="1" smtClean="0"/>
              <a:t>yn</a:t>
            </a:r>
            <a:r>
              <a:rPr lang="en-GB" sz="1800" dirty="0" smtClean="0"/>
              <a:t> </a:t>
            </a:r>
            <a:r>
              <a:rPr lang="en-GB" sz="1800" dirty="0" err="1" smtClean="0"/>
              <a:t>gofyn</a:t>
            </a:r>
            <a:r>
              <a:rPr lang="en-GB" sz="1800" dirty="0" smtClean="0"/>
              <a:t> </a:t>
            </a:r>
            <a:r>
              <a:rPr lang="en-GB" sz="1800" dirty="0" err="1" smtClean="0"/>
              <a:t>i</a:t>
            </a:r>
            <a:r>
              <a:rPr lang="en-GB" sz="1800" dirty="0" smtClean="0"/>
              <a:t> chi </a:t>
            </a:r>
            <a:r>
              <a:rPr lang="en-GB" sz="1800" dirty="0" err="1" smtClean="0"/>
              <a:t>ddarllen</a:t>
            </a:r>
            <a:r>
              <a:rPr lang="en-GB" sz="1800" dirty="0" smtClean="0"/>
              <a:t> </a:t>
            </a:r>
            <a:r>
              <a:rPr lang="en-GB" sz="1800" dirty="0" err="1" smtClean="0"/>
              <a:t>pennod</a:t>
            </a:r>
            <a:r>
              <a:rPr lang="en-GB" sz="1800" dirty="0" smtClean="0"/>
              <a:t> 3 </a:t>
            </a:r>
            <a:r>
              <a:rPr lang="en-GB" sz="1800" dirty="0" err="1" smtClean="0"/>
              <a:t>o’r</a:t>
            </a:r>
            <a:r>
              <a:rPr lang="en-GB" sz="1800" dirty="0" smtClean="0"/>
              <a:t> </a:t>
            </a:r>
            <a:r>
              <a:rPr lang="en-GB" sz="1800" dirty="0" err="1" smtClean="0"/>
              <a:t>llyfr</a:t>
            </a:r>
            <a:r>
              <a:rPr lang="en-GB" sz="1800" dirty="0" smtClean="0"/>
              <a:t> </a:t>
            </a:r>
            <a:r>
              <a:rPr lang="en-GB" sz="1800" dirty="0" err="1" smtClean="0"/>
              <a:t>isod</a:t>
            </a:r>
            <a:r>
              <a:rPr lang="en-GB" sz="1800" dirty="0" smtClean="0"/>
              <a:t>.</a:t>
            </a:r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GB" sz="1800" dirty="0" smtClean="0"/>
              <a:t>Mae </a:t>
            </a:r>
            <a:r>
              <a:rPr lang="en-GB" sz="1800" dirty="0" err="1" smtClean="0"/>
              <a:t>tudalen</a:t>
            </a:r>
            <a:r>
              <a:rPr lang="en-GB" sz="1800" dirty="0" smtClean="0"/>
              <a:t> 64 </a:t>
            </a:r>
            <a:r>
              <a:rPr lang="en-GB" sz="1800" dirty="0" err="1" smtClean="0"/>
              <a:t>i</a:t>
            </a:r>
            <a:r>
              <a:rPr lang="en-GB" sz="1800" dirty="0" smtClean="0"/>
              <a:t> 71 </a:t>
            </a:r>
            <a:r>
              <a:rPr lang="en-GB" sz="1800" dirty="0" err="1" smtClean="0"/>
              <a:t>yn</a:t>
            </a:r>
            <a:r>
              <a:rPr lang="en-GB" sz="1800" dirty="0" smtClean="0"/>
              <a:t> </a:t>
            </a:r>
            <a:r>
              <a:rPr lang="en-GB" sz="1800" dirty="0" err="1" smtClean="0"/>
              <a:t>arbennig</a:t>
            </a:r>
            <a:r>
              <a:rPr lang="en-GB" sz="1800" dirty="0" smtClean="0"/>
              <a:t> o </a:t>
            </a:r>
            <a:r>
              <a:rPr lang="en-GB" sz="1800" dirty="0" err="1" smtClean="0"/>
              <a:t>ddefnyddiol</a:t>
            </a:r>
            <a:r>
              <a:rPr lang="en-GB" sz="1800" dirty="0" smtClean="0"/>
              <a:t> </a:t>
            </a:r>
            <a:r>
              <a:rPr lang="en-GB" sz="1800" dirty="0" err="1" smtClean="0"/>
              <a:t>wrth</a:t>
            </a:r>
            <a:r>
              <a:rPr lang="en-GB" sz="1800" dirty="0" smtClean="0"/>
              <a:t> </a:t>
            </a:r>
            <a:r>
              <a:rPr lang="en-GB" sz="1800" dirty="0" err="1" smtClean="0"/>
              <a:t>i</a:t>
            </a:r>
            <a:r>
              <a:rPr lang="en-GB" sz="1800" dirty="0" smtClean="0"/>
              <a:t> chi </a:t>
            </a:r>
            <a:r>
              <a:rPr lang="en-GB" sz="1800" dirty="0" err="1" smtClean="0"/>
              <a:t>ystyried</a:t>
            </a:r>
            <a:r>
              <a:rPr lang="en-GB" sz="1800" dirty="0" smtClean="0"/>
              <a:t> </a:t>
            </a:r>
            <a:r>
              <a:rPr lang="en-GB" sz="1800" dirty="0" err="1" smtClean="0"/>
              <a:t>arsylwi</a:t>
            </a:r>
            <a:r>
              <a:rPr lang="en-GB" sz="1800" dirty="0" smtClean="0"/>
              <a:t> plant </a:t>
            </a:r>
            <a:r>
              <a:rPr lang="en-GB" sz="1800" dirty="0" err="1" smtClean="0"/>
              <a:t>ifanc</a:t>
            </a:r>
            <a:r>
              <a:rPr lang="en-GB" sz="1800" dirty="0" smtClean="0"/>
              <a:t> </a:t>
            </a:r>
            <a:r>
              <a:rPr lang="en-GB" sz="1800" dirty="0" err="1" smtClean="0"/>
              <a:t>a’u</a:t>
            </a:r>
            <a:r>
              <a:rPr lang="en-GB" sz="1800" dirty="0" smtClean="0"/>
              <a:t> </a:t>
            </a:r>
            <a:r>
              <a:rPr lang="en-GB" sz="1800" dirty="0" err="1" smtClean="0"/>
              <a:t>camau</a:t>
            </a:r>
            <a:r>
              <a:rPr lang="en-GB" sz="1800" dirty="0" smtClean="0"/>
              <a:t> </a:t>
            </a:r>
            <a:r>
              <a:rPr lang="en-GB" sz="1800" dirty="0" err="1" smtClean="0"/>
              <a:t>datblygiad</a:t>
            </a:r>
            <a:r>
              <a:rPr lang="en-GB" sz="1800" dirty="0" smtClean="0"/>
              <a:t>.</a:t>
            </a:r>
            <a:endParaRPr lang="en-GB" sz="1800" dirty="0" smtClean="0"/>
          </a:p>
          <a:p>
            <a:endParaRPr lang="en-GB" sz="5500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3186918" y="3749039"/>
            <a:ext cx="551395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sz="3000" dirty="0" err="1"/>
              <a:t>MacBlain</a:t>
            </a:r>
            <a:r>
              <a:rPr lang="en-GB" sz="3000" dirty="0"/>
              <a:t>, S. (2014) </a:t>
            </a:r>
            <a:r>
              <a:rPr lang="en-GB" sz="3000" i="1" dirty="0"/>
              <a:t>How Children Learn</a:t>
            </a:r>
            <a:r>
              <a:rPr lang="en-GB" sz="3000" dirty="0"/>
              <a:t>. </a:t>
            </a:r>
            <a:r>
              <a:rPr lang="en-GB" sz="3000" dirty="0" smtClean="0"/>
              <a:t>London</a:t>
            </a:r>
            <a:r>
              <a:rPr lang="en-GB" sz="3000" dirty="0"/>
              <a:t>: SAGE.</a:t>
            </a:r>
            <a:endParaRPr lang="en-GB" sz="3000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798253" y="1519312"/>
            <a:ext cx="4050323" cy="384048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1800" dirty="0"/>
              <a:t>As </a:t>
            </a:r>
            <a:r>
              <a:rPr lang="en-GB" sz="1800" dirty="0" smtClean="0"/>
              <a:t>an introduction, </a:t>
            </a:r>
            <a:r>
              <a:rPr lang="en-GB" sz="1800" dirty="0"/>
              <a:t>we </a:t>
            </a:r>
            <a:r>
              <a:rPr lang="en-GB" sz="1800" dirty="0" smtClean="0"/>
              <a:t>would like you </a:t>
            </a:r>
            <a:r>
              <a:rPr lang="en-GB" sz="1800" dirty="0"/>
              <a:t>to read Chapter 3 of the </a:t>
            </a:r>
            <a:r>
              <a:rPr lang="en-GB" sz="1800" dirty="0" smtClean="0"/>
              <a:t>following book.</a:t>
            </a:r>
            <a:endParaRPr lang="en-GB" sz="1800" dirty="0"/>
          </a:p>
          <a:p>
            <a:pPr marL="0" indent="0" algn="just">
              <a:buNone/>
            </a:pPr>
            <a:r>
              <a:rPr lang="en-GB" sz="1800" dirty="0" smtClean="0"/>
              <a:t>Pages 64 to 71 are </a:t>
            </a:r>
            <a:r>
              <a:rPr lang="en-GB" sz="1800" dirty="0"/>
              <a:t>particularly useful as you consider </a:t>
            </a:r>
            <a:r>
              <a:rPr lang="en-GB" sz="1800" dirty="0" smtClean="0"/>
              <a:t>observing children and their stages of development.</a:t>
            </a:r>
            <a:endParaRPr lang="en-GB" sz="1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477" y="3233225"/>
            <a:ext cx="1727700" cy="2288345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354037" y="47210"/>
            <a:ext cx="3636498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 err="1" smtClean="0"/>
              <a:t>Tasg</a:t>
            </a:r>
            <a:r>
              <a:rPr lang="en-US" b="1" dirty="0" smtClean="0"/>
              <a:t> </a:t>
            </a:r>
            <a:r>
              <a:rPr lang="en-US" b="1" dirty="0" err="1" smtClean="0"/>
              <a:t>gysylltiedig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707311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5"/>
          <p:cNvSpPr txBox="1">
            <a:spLocks/>
          </p:cNvSpPr>
          <p:nvPr/>
        </p:nvSpPr>
        <p:spPr>
          <a:xfrm>
            <a:off x="162232" y="885483"/>
            <a:ext cx="8819535" cy="466422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>
              <a:buFont typeface="Arial" panose="020B0604020202020204" pitchFamily="34" charset="0"/>
              <a:buNone/>
            </a:pPr>
            <a:r>
              <a:rPr lang="en-US" sz="2200" b="1" dirty="0" err="1" smtClean="0">
                <a:solidFill>
                  <a:srgbClr val="FF0000"/>
                </a:solidFill>
              </a:rPr>
              <a:t>Mae’n</a:t>
            </a:r>
            <a:r>
              <a:rPr lang="en-US" sz="2200" b="1" dirty="0" smtClean="0">
                <a:solidFill>
                  <a:srgbClr val="FF0000"/>
                </a:solidFill>
              </a:rPr>
              <a:t> </a:t>
            </a:r>
            <a:r>
              <a:rPr lang="en-US" sz="2200" b="1" dirty="0" err="1" smtClean="0">
                <a:solidFill>
                  <a:srgbClr val="FF0000"/>
                </a:solidFill>
              </a:rPr>
              <a:t>fraint</a:t>
            </a:r>
            <a:r>
              <a:rPr lang="en-US" sz="2200" b="1" dirty="0" smtClean="0">
                <a:solidFill>
                  <a:srgbClr val="FF0000"/>
                </a:solidFill>
              </a:rPr>
              <a:t> </a:t>
            </a:r>
            <a:r>
              <a:rPr lang="en-US" sz="2200" b="1" dirty="0" err="1" smtClean="0">
                <a:solidFill>
                  <a:srgbClr val="FF0000"/>
                </a:solidFill>
              </a:rPr>
              <a:t>i</a:t>
            </a:r>
            <a:r>
              <a:rPr lang="en-US" sz="2200" b="1" dirty="0" smtClean="0">
                <a:solidFill>
                  <a:srgbClr val="FF0000"/>
                </a:solidFill>
              </a:rPr>
              <a:t> </a:t>
            </a:r>
            <a:r>
              <a:rPr lang="en-US" sz="2200" b="1" dirty="0" err="1" smtClean="0">
                <a:solidFill>
                  <a:srgbClr val="FF0000"/>
                </a:solidFill>
              </a:rPr>
              <a:t>ni</a:t>
            </a:r>
            <a:r>
              <a:rPr lang="en-US" sz="2200" b="1" dirty="0" smtClean="0">
                <a:solidFill>
                  <a:srgbClr val="FF0000"/>
                </a:solidFill>
              </a:rPr>
              <a:t> </a:t>
            </a:r>
            <a:r>
              <a:rPr lang="en-US" sz="2200" b="1" dirty="0" err="1" smtClean="0">
                <a:solidFill>
                  <a:srgbClr val="FF0000"/>
                </a:solidFill>
              </a:rPr>
              <a:t>gael</a:t>
            </a:r>
            <a:r>
              <a:rPr lang="en-US" sz="2200" b="1" dirty="0" smtClean="0">
                <a:solidFill>
                  <a:srgbClr val="FF0000"/>
                </a:solidFill>
              </a:rPr>
              <a:t> </a:t>
            </a:r>
            <a:r>
              <a:rPr lang="en-US" sz="2200" b="1" dirty="0" err="1" smtClean="0">
                <a:solidFill>
                  <a:srgbClr val="FF0000"/>
                </a:solidFill>
              </a:rPr>
              <a:t>mynediad</a:t>
            </a:r>
            <a:r>
              <a:rPr lang="en-US" sz="2200" b="1" dirty="0" smtClean="0">
                <a:solidFill>
                  <a:srgbClr val="FF0000"/>
                </a:solidFill>
              </a:rPr>
              <a:t> </a:t>
            </a:r>
            <a:r>
              <a:rPr lang="en-US" sz="2200" b="1" dirty="0" err="1" smtClean="0">
                <a:solidFill>
                  <a:srgbClr val="FF0000"/>
                </a:solidFill>
              </a:rPr>
              <a:t>i</a:t>
            </a:r>
            <a:r>
              <a:rPr lang="en-US" sz="2200" b="1" dirty="0" smtClean="0">
                <a:solidFill>
                  <a:srgbClr val="FF0000"/>
                </a:solidFill>
              </a:rPr>
              <a:t> </a:t>
            </a:r>
            <a:r>
              <a:rPr lang="en-US" sz="2200" b="1" dirty="0" err="1" smtClean="0">
                <a:solidFill>
                  <a:srgbClr val="FF0000"/>
                </a:solidFill>
              </a:rPr>
              <a:t>unrhyw</a:t>
            </a:r>
            <a:r>
              <a:rPr lang="en-US" sz="2200" b="1" dirty="0" smtClean="0">
                <a:solidFill>
                  <a:srgbClr val="FF0000"/>
                </a:solidFill>
              </a:rPr>
              <a:t> </a:t>
            </a:r>
            <a:r>
              <a:rPr lang="en-US" sz="2200" b="1" dirty="0" err="1" smtClean="0">
                <a:solidFill>
                  <a:srgbClr val="FF0000"/>
                </a:solidFill>
              </a:rPr>
              <a:t>ddosbarth</a:t>
            </a:r>
            <a:r>
              <a:rPr lang="en-US" sz="2200" b="1" dirty="0" smtClean="0">
                <a:solidFill>
                  <a:srgbClr val="FF0000"/>
                </a:solidFill>
              </a:rPr>
              <a:t> / </a:t>
            </a:r>
            <a:r>
              <a:rPr lang="en-US" sz="2200" b="1" dirty="0" err="1" smtClean="0">
                <a:solidFill>
                  <a:srgbClr val="FF0000"/>
                </a:solidFill>
              </a:rPr>
              <a:t>lleoliad</a:t>
            </a:r>
            <a:r>
              <a:rPr lang="en-US" sz="2200" b="1" dirty="0" smtClean="0">
                <a:solidFill>
                  <a:srgbClr val="FF0000"/>
                </a:solidFill>
              </a:rPr>
              <a:t> felly o ran parch </a:t>
            </a:r>
            <a:r>
              <a:rPr lang="en-US" sz="2200" b="1" dirty="0" err="1" smtClean="0">
                <a:solidFill>
                  <a:srgbClr val="FF0000"/>
                </a:solidFill>
              </a:rPr>
              <a:t>rhaid</a:t>
            </a:r>
            <a:r>
              <a:rPr lang="en-US" sz="2200" b="1" dirty="0" smtClean="0">
                <a:solidFill>
                  <a:srgbClr val="FF0000"/>
                </a:solidFill>
              </a:rPr>
              <a:t> </a:t>
            </a:r>
            <a:r>
              <a:rPr lang="en-US" sz="2200" b="1" dirty="0" err="1" smtClean="0">
                <a:solidFill>
                  <a:srgbClr val="FF0000"/>
                </a:solidFill>
              </a:rPr>
              <a:t>dangos</a:t>
            </a:r>
            <a:r>
              <a:rPr lang="en-US" sz="2200" b="1" dirty="0" smtClean="0">
                <a:solidFill>
                  <a:srgbClr val="FF0000"/>
                </a:solidFill>
              </a:rPr>
              <a:t> </a:t>
            </a:r>
            <a:r>
              <a:rPr lang="en-US" sz="2200" b="1" dirty="0" err="1" smtClean="0">
                <a:solidFill>
                  <a:srgbClr val="FF0000"/>
                </a:solidFill>
              </a:rPr>
              <a:t>ymddygiad</a:t>
            </a:r>
            <a:r>
              <a:rPr lang="en-US" sz="2200" b="1" dirty="0" smtClean="0">
                <a:solidFill>
                  <a:srgbClr val="FF0000"/>
                </a:solidFill>
              </a:rPr>
              <a:t> </a:t>
            </a:r>
            <a:r>
              <a:rPr lang="en-US" sz="2200" b="1" dirty="0" err="1" smtClean="0">
                <a:solidFill>
                  <a:srgbClr val="FF0000"/>
                </a:solidFill>
              </a:rPr>
              <a:t>proffesiynol</a:t>
            </a:r>
            <a:r>
              <a:rPr lang="en-US" sz="2200" b="1" dirty="0" smtClean="0">
                <a:solidFill>
                  <a:srgbClr val="FF0000"/>
                </a:solidFill>
              </a:rPr>
              <a:t> bob </a:t>
            </a:r>
            <a:r>
              <a:rPr lang="en-US" sz="2200" b="1" dirty="0" err="1" smtClean="0">
                <a:solidFill>
                  <a:srgbClr val="FF0000"/>
                </a:solidFill>
              </a:rPr>
              <a:t>amser</a:t>
            </a:r>
            <a:r>
              <a:rPr lang="en-US" sz="2200" b="1" dirty="0" smtClean="0">
                <a:solidFill>
                  <a:srgbClr val="FF0000"/>
                </a:solidFill>
              </a:rPr>
              <a:t>. </a:t>
            </a:r>
          </a:p>
          <a:p>
            <a:pPr hangingPunct="0">
              <a:buFont typeface="Arial" panose="020B0604020202020204" pitchFamily="34" charset="0"/>
              <a:buNone/>
            </a:pPr>
            <a:r>
              <a:rPr lang="en-US" sz="2200" b="1" dirty="0" err="1" smtClean="0">
                <a:solidFill>
                  <a:srgbClr val="FF0000"/>
                </a:solidFill>
              </a:rPr>
              <a:t>Ystyriwch</a:t>
            </a:r>
            <a:r>
              <a:rPr lang="en-US" sz="2200" b="1" dirty="0" smtClean="0">
                <a:solidFill>
                  <a:srgbClr val="FF0000"/>
                </a:solidFill>
              </a:rPr>
              <a:t> </a:t>
            </a:r>
            <a:r>
              <a:rPr lang="en-US" sz="2200" b="1" dirty="0" err="1" smtClean="0">
                <a:solidFill>
                  <a:srgbClr val="FF0000"/>
                </a:solidFill>
              </a:rPr>
              <a:t>bwysigrwydd</a:t>
            </a:r>
            <a:r>
              <a:rPr lang="en-US" sz="2200" b="1" dirty="0" smtClean="0">
                <a:solidFill>
                  <a:srgbClr val="FF0000"/>
                </a:solidFill>
              </a:rPr>
              <a:t>:</a:t>
            </a:r>
            <a:endParaRPr lang="en-US" sz="2200" b="1" dirty="0" smtClean="0">
              <a:solidFill>
                <a:srgbClr val="FF0000"/>
              </a:solidFill>
            </a:endParaRPr>
          </a:p>
          <a:p>
            <a:pPr hangingPunct="0"/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Eich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bod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yn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brydlon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(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cyrhaeddwch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tua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5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munud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o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flaen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llaw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)</a:t>
            </a:r>
            <a:endParaRPr lang="en-US" sz="2200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 hangingPunct="0"/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Bod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eich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ymddangosiad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yn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addas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(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e.e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dillad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/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steil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gwallt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)</a:t>
            </a:r>
            <a:endParaRPr lang="en-US" sz="2200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 hangingPunct="0">
              <a:buFont typeface="Arial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Ni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ddylech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dynnu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unrhyw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luniau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neu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ffilm</a:t>
            </a:r>
            <a:endParaRPr lang="en-US" sz="2200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 hangingPunct="0">
              <a:buFont typeface="Arial"/>
              <a:buChar char="•"/>
            </a:pP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Rhaid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i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ffoniau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symudol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fod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wedi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eu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diffodd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a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chael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eu</a:t>
            </a:r>
            <a:r>
              <a:rPr lang="en-US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cadw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o’r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ffordd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</a:p>
          <a:p>
            <a:pPr hangingPunct="0">
              <a:buFont typeface="Arial"/>
              <a:buChar char="•"/>
            </a:pP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Byddwch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yn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ymwybodol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o’r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angen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am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gyfrinachedd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(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e.e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enwau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plant a staff). Pan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fyddwch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yn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trafod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eich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arsylwadau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byddwch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yn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barchus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a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phroffesiynol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Dylech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osgoi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gwneud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beirniadaethau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personol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ond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gallwch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gynnig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sylwadau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adfyfyriol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a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chadarnhaol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ar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yr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arsylwadau</a:t>
            </a:r>
            <a:endParaRPr lang="en-US" sz="2200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58726" y="74440"/>
            <a:ext cx="8229600" cy="75008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 dirty="0" err="1" smtClean="0"/>
              <a:t>Pwysigrwydd</a:t>
            </a:r>
            <a:r>
              <a:rPr lang="en-US" b="1" dirty="0" smtClean="0"/>
              <a:t> </a:t>
            </a:r>
            <a:r>
              <a:rPr lang="en-US" b="1" dirty="0" err="1" smtClean="0"/>
              <a:t>proffesiynoldeb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081701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5"/>
          <p:cNvSpPr txBox="1">
            <a:spLocks/>
          </p:cNvSpPr>
          <p:nvPr/>
        </p:nvSpPr>
        <p:spPr>
          <a:xfrm>
            <a:off x="162232" y="885483"/>
            <a:ext cx="8819535" cy="466422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>
              <a:buNone/>
            </a:pPr>
            <a:r>
              <a:rPr lang="en-GB" sz="2200" b="1" dirty="0" smtClean="0">
                <a:solidFill>
                  <a:srgbClr val="FF0000"/>
                </a:solidFill>
                <a:ea typeface="Arial" charset="0"/>
                <a:cs typeface="Arial" charset="0"/>
              </a:rPr>
              <a:t>We </a:t>
            </a:r>
            <a:r>
              <a:rPr lang="en-GB" sz="2200" b="1" dirty="0">
                <a:solidFill>
                  <a:srgbClr val="FF0000"/>
                </a:solidFill>
                <a:ea typeface="Arial" charset="0"/>
                <a:cs typeface="Arial" charset="0"/>
              </a:rPr>
              <a:t>are privileged to have access to any class/setting so in terms of respect professional behaviour must be demonstrated at all times. </a:t>
            </a:r>
            <a:endParaRPr lang="en-GB" sz="2200" b="1" dirty="0" smtClean="0">
              <a:solidFill>
                <a:srgbClr val="FF0000"/>
              </a:solidFill>
              <a:ea typeface="Arial" charset="0"/>
              <a:cs typeface="Arial" charset="0"/>
            </a:endParaRPr>
          </a:p>
          <a:p>
            <a:pPr hangingPunct="0">
              <a:buNone/>
            </a:pPr>
            <a:r>
              <a:rPr lang="en-GB" sz="2200" b="1" dirty="0" smtClean="0">
                <a:solidFill>
                  <a:srgbClr val="FF0000"/>
                </a:solidFill>
                <a:ea typeface="Arial" charset="0"/>
                <a:cs typeface="Arial" charset="0"/>
              </a:rPr>
              <a:t>Consider </a:t>
            </a:r>
            <a:r>
              <a:rPr lang="en-GB" sz="2200" b="1" dirty="0">
                <a:solidFill>
                  <a:srgbClr val="FF0000"/>
                </a:solidFill>
                <a:ea typeface="Arial" charset="0"/>
                <a:cs typeface="Arial" charset="0"/>
              </a:rPr>
              <a:t>the importance of:</a:t>
            </a:r>
          </a:p>
          <a:p>
            <a:pPr hangingPunct="0"/>
            <a:r>
              <a:rPr lang="en-GB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Being punctual (arrive about 5 minutes in advance) </a:t>
            </a:r>
          </a:p>
          <a:p>
            <a:pPr hangingPunct="0"/>
            <a:r>
              <a:rPr lang="en-GB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 suitable appearance (e.g. clothing style / hairstyle).</a:t>
            </a:r>
            <a:endParaRPr lang="en-GB" sz="2200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 hangingPunct="0"/>
            <a:r>
              <a:rPr lang="en-GB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You should not </a:t>
            </a:r>
            <a:r>
              <a:rPr lang="en-GB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take any </a:t>
            </a:r>
            <a:r>
              <a:rPr lang="en-GB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pictures or film. </a:t>
            </a:r>
          </a:p>
          <a:p>
            <a:pPr hangingPunct="0"/>
            <a:r>
              <a:rPr lang="en-GB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Mobile phones must </a:t>
            </a:r>
            <a:r>
              <a:rPr lang="en-GB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kept away and be </a:t>
            </a:r>
            <a:r>
              <a:rPr lang="en-GB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switched off </a:t>
            </a:r>
            <a:endParaRPr lang="en-GB" sz="2200" dirty="0" smtClean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  <a:p>
            <a:pPr hangingPunct="0"/>
            <a:r>
              <a:rPr lang="en-GB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Be aware of the need for confidentiality (e.g. names of pupils and staff). When </a:t>
            </a:r>
            <a:r>
              <a:rPr lang="en-GB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you discuss your observations </a:t>
            </a:r>
            <a:r>
              <a:rPr lang="en-GB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please be </a:t>
            </a:r>
            <a:r>
              <a:rPr lang="en-GB" sz="2200" dirty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respectful and professional. Avoid making personal criticisms but you can offer reflective and positive comments on what you </a:t>
            </a:r>
            <a:r>
              <a:rPr lang="en-GB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have observed.</a:t>
            </a:r>
            <a:endParaRPr lang="en-GB" sz="2200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358726" y="74440"/>
            <a:ext cx="8229600" cy="75008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 dirty="0" smtClean="0"/>
              <a:t>Importance of professionalism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168206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93914" y="144009"/>
            <a:ext cx="8229600" cy="114300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smtClean="0"/>
              <a:t>Am </a:t>
            </a:r>
            <a:r>
              <a:rPr lang="en-US" b="1" dirty="0" err="1" smtClean="0"/>
              <a:t>beth</a:t>
            </a:r>
            <a:r>
              <a:rPr lang="en-US" b="1" dirty="0" smtClean="0"/>
              <a:t> </a:t>
            </a:r>
            <a:r>
              <a:rPr lang="en-US" b="1" dirty="0" err="1" smtClean="0"/>
              <a:t>fydd</a:t>
            </a:r>
            <a:r>
              <a:rPr lang="en-US" b="1" dirty="0" err="1" smtClean="0"/>
              <a:t>wch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arsylwi</a:t>
            </a:r>
            <a:r>
              <a:rPr lang="en-US" b="1" dirty="0" smtClean="0"/>
              <a:t> </a:t>
            </a:r>
            <a:r>
              <a:rPr lang="en-US" b="1" dirty="0" err="1" smtClean="0"/>
              <a:t>tra</a:t>
            </a:r>
            <a:r>
              <a:rPr lang="en-US" b="1" dirty="0" smtClean="0"/>
              <a:t> </a:t>
            </a:r>
            <a:r>
              <a:rPr lang="en-US" b="1" dirty="0" err="1" smtClean="0"/>
              <a:t>ar</a:t>
            </a:r>
            <a:r>
              <a:rPr lang="en-US" b="1" dirty="0" smtClean="0"/>
              <a:t> </a:t>
            </a:r>
            <a:r>
              <a:rPr lang="en-US" b="1" dirty="0" err="1" smtClean="0"/>
              <a:t>yr</a:t>
            </a:r>
            <a:r>
              <a:rPr lang="en-US" b="1" dirty="0" smtClean="0"/>
              <a:t> </a:t>
            </a:r>
            <a:r>
              <a:rPr lang="en-US" b="1" dirty="0" err="1" smtClean="0"/>
              <a:t>ymweliad</a:t>
            </a:r>
            <a:r>
              <a:rPr lang="en-US" b="1" dirty="0" smtClean="0"/>
              <a:t>?</a:t>
            </a:r>
            <a:endParaRPr lang="en-US" b="1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54858" y="1527780"/>
            <a:ext cx="8834283" cy="4197772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 smtClean="0"/>
              <a:t>Dim </a:t>
            </a:r>
            <a:r>
              <a:rPr lang="en-US" dirty="0" err="1" smtClean="0"/>
              <a:t>ond</a:t>
            </a:r>
            <a:r>
              <a:rPr lang="en-US" dirty="0" smtClean="0"/>
              <a:t> am </a:t>
            </a:r>
            <a:r>
              <a:rPr lang="en-US" dirty="0" err="1" smtClean="0"/>
              <a:t>gyfnod</a:t>
            </a:r>
            <a:r>
              <a:rPr lang="en-US" dirty="0" smtClean="0"/>
              <a:t> </a:t>
            </a:r>
            <a:r>
              <a:rPr lang="en-US" dirty="0" err="1" smtClean="0"/>
              <a:t>byr</a:t>
            </a:r>
            <a:r>
              <a:rPr lang="en-US" dirty="0" smtClean="0"/>
              <a:t> </a:t>
            </a:r>
            <a:r>
              <a:rPr lang="en-US" dirty="0" err="1" smtClean="0"/>
              <a:t>yr</a:t>
            </a:r>
            <a:r>
              <a:rPr lang="en-US" dirty="0" smtClean="0"/>
              <a:t> </a:t>
            </a:r>
            <a:r>
              <a:rPr lang="en-US" dirty="0" err="1" smtClean="0"/>
              <a:t>ydych</a:t>
            </a:r>
            <a:r>
              <a:rPr lang="en-US" dirty="0" smtClean="0"/>
              <a:t> </a:t>
            </a:r>
            <a:r>
              <a:rPr lang="en-US" dirty="0" err="1" smtClean="0"/>
              <a:t>yno</a:t>
            </a:r>
            <a:r>
              <a:rPr lang="en-US" dirty="0" smtClean="0"/>
              <a:t> felly,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ddelfrydol</a:t>
            </a:r>
            <a:r>
              <a:rPr lang="en-US" dirty="0" smtClean="0"/>
              <a:t>, </a:t>
            </a:r>
            <a:r>
              <a:rPr lang="en-US" b="1" dirty="0" err="1" smtClean="0"/>
              <a:t>dylech</a:t>
            </a:r>
            <a:r>
              <a:rPr lang="en-US" b="1" dirty="0" smtClean="0"/>
              <a:t> </a:t>
            </a:r>
            <a:r>
              <a:rPr lang="en-US" b="1" dirty="0" err="1" smtClean="0"/>
              <a:t>ganolbwyntio</a:t>
            </a:r>
            <a:r>
              <a:rPr lang="en-US" b="1" dirty="0" smtClean="0"/>
              <a:t> </a:t>
            </a:r>
            <a:r>
              <a:rPr lang="en-US" b="1" dirty="0" err="1" smtClean="0"/>
              <a:t>ar</a:t>
            </a:r>
            <a:r>
              <a:rPr lang="en-US" b="1" dirty="0" smtClean="0"/>
              <a:t> un </a:t>
            </a:r>
            <a:r>
              <a:rPr lang="en-US" b="1" dirty="0" err="1" smtClean="0"/>
              <a:t>agwedd</a:t>
            </a:r>
            <a:r>
              <a:rPr lang="en-US" b="1" dirty="0" smtClean="0"/>
              <a:t> </a:t>
            </a:r>
            <a:r>
              <a:rPr lang="en-US" b="1" dirty="0" err="1" smtClean="0"/>
              <a:t>benodol</a:t>
            </a:r>
            <a:r>
              <a:rPr lang="en-US" b="1" dirty="0" smtClean="0"/>
              <a:t> </a:t>
            </a:r>
            <a:r>
              <a:rPr lang="en-US" b="1" dirty="0" err="1" smtClean="0"/>
              <a:t>i</a:t>
            </a:r>
            <a:r>
              <a:rPr lang="en-US" b="1" dirty="0" smtClean="0"/>
              <a:t> </a:t>
            </a:r>
            <a:r>
              <a:rPr lang="en-US" b="1" dirty="0" err="1" smtClean="0"/>
              <a:t>arsylwi</a:t>
            </a:r>
            <a:r>
              <a:rPr lang="en-US" dirty="0" smtClean="0"/>
              <a:t> </a:t>
            </a:r>
            <a:r>
              <a:rPr lang="en-US" dirty="0" err="1" smtClean="0"/>
              <a:t>arno</a:t>
            </a:r>
            <a:r>
              <a:rPr lang="en-US" dirty="0" smtClean="0"/>
              <a:t>. Y nod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dod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ddeall</a:t>
            </a:r>
            <a:r>
              <a:rPr lang="en-US" dirty="0" smtClean="0"/>
              <a:t> </a:t>
            </a:r>
            <a:r>
              <a:rPr lang="en-US" dirty="0" err="1" smtClean="0"/>
              <a:t>agweddau</a:t>
            </a:r>
            <a:r>
              <a:rPr lang="en-US" dirty="0" smtClean="0"/>
              <a:t> o </a:t>
            </a:r>
            <a:r>
              <a:rPr lang="en-US" dirty="0" err="1" smtClean="0"/>
              <a:t>ddatblygiad</a:t>
            </a:r>
            <a:r>
              <a:rPr lang="en-US" dirty="0" smtClean="0"/>
              <a:t> plant </a:t>
            </a:r>
            <a:r>
              <a:rPr lang="en-US" dirty="0" err="1" smtClean="0"/>
              <a:t>yn</a:t>
            </a:r>
            <a:r>
              <a:rPr lang="en-US" dirty="0" smtClean="0"/>
              <a:t> well. </a:t>
            </a:r>
            <a:r>
              <a:rPr lang="en-US" dirty="0" err="1" smtClean="0"/>
              <a:t>Dyma</a:t>
            </a:r>
            <a:r>
              <a:rPr lang="en-US" dirty="0" smtClean="0"/>
              <a:t> rai </a:t>
            </a:r>
            <a:r>
              <a:rPr lang="en-US" dirty="0" err="1" smtClean="0"/>
              <a:t>dewisiadau</a:t>
            </a:r>
            <a:r>
              <a:rPr lang="en-US" dirty="0" smtClean="0"/>
              <a:t> </a:t>
            </a:r>
            <a:r>
              <a:rPr lang="en-US" dirty="0" err="1" smtClean="0"/>
              <a:t>posib</a:t>
            </a:r>
            <a:r>
              <a:rPr lang="en-US" dirty="0" smtClean="0"/>
              <a:t>:</a:t>
            </a:r>
            <a:endParaRPr lang="en-US" dirty="0" smtClean="0"/>
          </a:p>
          <a:p>
            <a:r>
              <a:rPr lang="en-US" dirty="0" err="1" smtClean="0"/>
              <a:t>Arsylwi</a:t>
            </a:r>
            <a:r>
              <a:rPr lang="en-US" dirty="0" smtClean="0"/>
              <a:t> a </a:t>
            </a:r>
            <a:r>
              <a:rPr lang="en-US" dirty="0" err="1" smtClean="0"/>
              <a:t>chofnodi</a:t>
            </a:r>
            <a:r>
              <a:rPr lang="en-US" dirty="0" smtClean="0"/>
              <a:t> y </a:t>
            </a:r>
            <a:r>
              <a:rPr lang="en-US" dirty="0" err="1" smtClean="0"/>
              <a:t>p</a:t>
            </a:r>
            <a:r>
              <a:rPr lang="en-US" dirty="0" err="1" smtClean="0"/>
              <a:t>ethau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diddori’r</a:t>
            </a:r>
            <a:r>
              <a:rPr lang="en-US" dirty="0" smtClean="0"/>
              <a:t> plant</a:t>
            </a:r>
            <a:endParaRPr lang="en-US" dirty="0" smtClean="0"/>
          </a:p>
          <a:p>
            <a:r>
              <a:rPr lang="en-GB" dirty="0" err="1" smtClean="0"/>
              <a:t>Arsylwi</a:t>
            </a:r>
            <a:r>
              <a:rPr lang="en-GB" dirty="0" smtClean="0"/>
              <a:t> p</a:t>
            </a:r>
            <a:r>
              <a:rPr lang="en-GB" dirty="0" smtClean="0"/>
              <a:t>a </a:t>
            </a:r>
            <a:r>
              <a:rPr lang="en-GB" dirty="0" err="1" smtClean="0"/>
              <a:t>mor</a:t>
            </a:r>
            <a:r>
              <a:rPr lang="en-GB" dirty="0" smtClean="0"/>
              <a:t> </a:t>
            </a:r>
            <a:r>
              <a:rPr lang="en-GB" dirty="0" err="1" smtClean="0"/>
              <a:t>hir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plentyn</a:t>
            </a:r>
            <a:r>
              <a:rPr lang="en-GB" dirty="0" smtClean="0"/>
              <a:t> /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treulio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wahanol</a:t>
            </a:r>
            <a:r>
              <a:rPr lang="en-GB" dirty="0" smtClean="0"/>
              <a:t> </a:t>
            </a:r>
            <a:r>
              <a:rPr lang="en-GB" dirty="0" err="1" smtClean="0"/>
              <a:t>weithgareddau</a:t>
            </a:r>
            <a:r>
              <a:rPr lang="en-GB" dirty="0" smtClean="0"/>
              <a:t> (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yw’r</a:t>
            </a:r>
            <a:r>
              <a:rPr lang="en-GB" dirty="0" smtClean="0"/>
              <a:t> plant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cyfnod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 smtClean="0"/>
              <a:t>rhydd</a:t>
            </a:r>
            <a:r>
              <a:rPr lang="en-GB" dirty="0" smtClean="0"/>
              <a:t> gall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fater</a:t>
            </a:r>
            <a:r>
              <a:rPr lang="en-GB" dirty="0" smtClean="0"/>
              <a:t> o </a:t>
            </a:r>
            <a:r>
              <a:rPr lang="en-GB" dirty="0" err="1" smtClean="0"/>
              <a:t>eiliadau</a:t>
            </a:r>
            <a:r>
              <a:rPr lang="en-GB" dirty="0"/>
              <a:t>!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Arsylwi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s</a:t>
            </a:r>
            <a:r>
              <a:rPr lang="en-GB" dirty="0" err="1" smtClean="0"/>
              <a:t>ymudiadau</a:t>
            </a:r>
            <a:r>
              <a:rPr lang="en-GB" dirty="0" smtClean="0"/>
              <a:t> plant,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/>
              <a:t>S</a:t>
            </a:r>
            <a:r>
              <a:rPr lang="en-GB" dirty="0" err="1" smtClean="0"/>
              <a:t>ut</a:t>
            </a:r>
            <a:r>
              <a:rPr lang="en-GB" dirty="0" smtClean="0"/>
              <a:t> </a:t>
            </a:r>
            <a:r>
              <a:rPr lang="en-GB" dirty="0" err="1" smtClean="0"/>
              <a:t>maent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symud</a:t>
            </a:r>
            <a:r>
              <a:rPr lang="en-GB" dirty="0" smtClean="0"/>
              <a:t> o </a:t>
            </a:r>
            <a:r>
              <a:rPr lang="en-GB" dirty="0" err="1" smtClean="0"/>
              <a:t>gwmpas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ystafell</a:t>
            </a:r>
            <a:r>
              <a:rPr lang="en-GB" dirty="0"/>
              <a:t>?</a:t>
            </a:r>
            <a:r>
              <a:rPr lang="en-GB" dirty="0" smtClean="0"/>
              <a:t> </a:t>
            </a:r>
            <a:r>
              <a:rPr lang="en-GB" dirty="0"/>
              <a:t>B</a:t>
            </a:r>
            <a:r>
              <a:rPr lang="en-GB" dirty="0" smtClean="0"/>
              <a:t>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symudiadau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gweithgaredd</a:t>
            </a:r>
            <a:r>
              <a:rPr lang="en-GB" dirty="0" smtClean="0"/>
              <a:t> (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roi</a:t>
            </a:r>
            <a:r>
              <a:rPr lang="en-GB" dirty="0" smtClean="0"/>
              <a:t> </a:t>
            </a:r>
            <a:r>
              <a:rPr lang="en-GB" dirty="0" err="1" smtClean="0"/>
              <a:t>sylw</a:t>
            </a:r>
            <a:r>
              <a:rPr lang="en-GB" dirty="0" smtClean="0"/>
              <a:t> </a:t>
            </a:r>
            <a:r>
              <a:rPr lang="en-GB" dirty="0" err="1" smtClean="0"/>
              <a:t>arbennig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symudiadau’r</a:t>
            </a:r>
            <a:r>
              <a:rPr lang="en-GB" dirty="0" smtClean="0"/>
              <a:t> </a:t>
            </a:r>
            <a:r>
              <a:rPr lang="en-GB" dirty="0" err="1" smtClean="0"/>
              <a:t>llaw</a:t>
            </a:r>
            <a:r>
              <a:rPr lang="en-GB" dirty="0" smtClean="0"/>
              <a:t>)?</a:t>
            </a:r>
            <a:endParaRPr lang="en-GB" dirty="0" smtClean="0"/>
          </a:p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 smtClean="0"/>
              <a:t>ymwneud</a:t>
            </a:r>
            <a:r>
              <a:rPr lang="en-GB" dirty="0" smtClean="0"/>
              <a:t> </a:t>
            </a:r>
            <a:r>
              <a:rPr lang="en-GB" dirty="0" err="1" smtClean="0"/>
              <a:t>gyda’i</a:t>
            </a:r>
            <a:r>
              <a:rPr lang="en-GB" dirty="0" smtClean="0"/>
              <a:t> </a:t>
            </a:r>
            <a:r>
              <a:rPr lang="en-GB" dirty="0" err="1" smtClean="0"/>
              <a:t>gilydd</a:t>
            </a:r>
            <a:r>
              <a:rPr lang="en-GB" dirty="0" smtClean="0"/>
              <a:t>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/>
              <a:t>s</a:t>
            </a:r>
            <a:r>
              <a:rPr lang="en-GB" dirty="0" err="1" smtClean="0"/>
              <a:t>ylwch</a:t>
            </a:r>
            <a:r>
              <a:rPr lang="en-GB" dirty="0" smtClean="0"/>
              <a:t> a </a:t>
            </a:r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cyd-chwarae</a:t>
            </a:r>
            <a:r>
              <a:rPr lang="en-GB" dirty="0" smtClean="0"/>
              <a:t>, </a:t>
            </a:r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 smtClean="0"/>
              <a:t>ochr-wrth-ochr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gweithgaredd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ben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hunain</a:t>
            </a:r>
            <a:r>
              <a:rPr lang="en-GB" dirty="0"/>
              <a:t>.</a:t>
            </a:r>
            <a:r>
              <a:rPr lang="en-GB" dirty="0" smtClean="0"/>
              <a:t> 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siarad</a:t>
            </a:r>
            <a:r>
              <a:rPr lang="en-GB" dirty="0" smtClean="0"/>
              <a:t> </a:t>
            </a:r>
            <a:r>
              <a:rPr lang="en-GB" dirty="0" err="1" smtClean="0"/>
              <a:t>gyda’i</a:t>
            </a:r>
            <a:r>
              <a:rPr lang="en-GB" dirty="0" smtClean="0"/>
              <a:t> </a:t>
            </a:r>
            <a:r>
              <a:rPr lang="en-GB" dirty="0" err="1" smtClean="0"/>
              <a:t>gilydd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ydyn</a:t>
            </a:r>
            <a:r>
              <a:rPr lang="en-GB" dirty="0" smtClean="0"/>
              <a:t> </a:t>
            </a:r>
            <a:r>
              <a:rPr lang="en-GB" dirty="0" err="1" smtClean="0"/>
              <a:t>nhw’n</a:t>
            </a:r>
            <a:r>
              <a:rPr lang="en-GB" dirty="0" smtClean="0"/>
              <a:t> </a:t>
            </a:r>
            <a:r>
              <a:rPr lang="en-GB" dirty="0" err="1"/>
              <a:t>c</a:t>
            </a:r>
            <a:r>
              <a:rPr lang="en-GB" dirty="0" err="1" smtClean="0"/>
              <a:t>yfathrebu</a:t>
            </a:r>
            <a:r>
              <a:rPr lang="en-GB" dirty="0" smtClean="0"/>
              <a:t> </a:t>
            </a:r>
            <a:r>
              <a:rPr lang="en-GB" dirty="0" err="1" smtClean="0"/>
              <a:t>heb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? </a:t>
            </a:r>
            <a:endParaRPr lang="en-GB" dirty="0"/>
          </a:p>
          <a:p>
            <a:r>
              <a:rPr lang="en-GB" dirty="0" err="1"/>
              <a:t>G</a:t>
            </a:r>
            <a:r>
              <a:rPr lang="en-GB" dirty="0" err="1" smtClean="0"/>
              <a:t>allech</a:t>
            </a:r>
            <a:r>
              <a:rPr lang="en-GB" dirty="0" smtClean="0"/>
              <a:t> </a:t>
            </a:r>
            <a:r>
              <a:rPr lang="en-GB" dirty="0" err="1" smtClean="0"/>
              <a:t>ddewis</a:t>
            </a:r>
            <a:r>
              <a:rPr lang="en-GB" dirty="0" smtClean="0"/>
              <a:t> </a:t>
            </a:r>
            <a:r>
              <a:rPr lang="en-GB" dirty="0" err="1" smtClean="0"/>
              <a:t>canolbwyntio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arsylwi</a:t>
            </a:r>
            <a:r>
              <a:rPr lang="en-GB" dirty="0" smtClean="0"/>
              <a:t> y </a:t>
            </a:r>
            <a:r>
              <a:rPr lang="en-GB" dirty="0" err="1" smtClean="0"/>
              <a:t>defnydd</a:t>
            </a:r>
            <a:r>
              <a:rPr lang="en-GB" dirty="0" smtClean="0"/>
              <a:t> o </a:t>
            </a:r>
            <a:r>
              <a:rPr lang="en-GB" dirty="0" err="1" smtClean="0"/>
              <a:t>iaith</a:t>
            </a:r>
            <a:r>
              <a:rPr lang="en-GB" dirty="0" smtClean="0"/>
              <a:t>. </a:t>
            </a:r>
            <a:r>
              <a:rPr lang="en-GB" dirty="0" err="1" smtClean="0"/>
              <a:t>Efallai</a:t>
            </a:r>
            <a:r>
              <a:rPr lang="en-GB" dirty="0" smtClean="0"/>
              <a:t>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plant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cyfathrebu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/>
              <a:t> </a:t>
            </a:r>
            <a:r>
              <a:rPr lang="en-GB" dirty="0" err="1" smtClean="0"/>
              <a:t>wahanol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 y </a:t>
            </a:r>
            <a:r>
              <a:rPr lang="en-GB" dirty="0" err="1" smtClean="0"/>
              <a:t>dosbarth</a:t>
            </a:r>
            <a:r>
              <a:rPr lang="en-GB" dirty="0" smtClean="0"/>
              <a:t>, </a:t>
            </a:r>
            <a:r>
              <a:rPr lang="en-GB" dirty="0" err="1" smtClean="0"/>
              <a:t>tra</a:t>
            </a:r>
            <a:r>
              <a:rPr lang="en-GB" dirty="0" smtClean="0"/>
              <a:t> bod </a:t>
            </a:r>
            <a:r>
              <a:rPr lang="en-GB" dirty="0" err="1" smtClean="0"/>
              <a:t>eraill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dal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gyfathrebu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ddi-iaith</a:t>
            </a:r>
            <a:r>
              <a:rPr lang="en-GB" dirty="0" smtClean="0"/>
              <a:t>. </a:t>
            </a:r>
            <a:r>
              <a:rPr lang="en-GB" dirty="0" err="1" smtClean="0"/>
              <a:t>Cofiwch</a:t>
            </a:r>
            <a:r>
              <a:rPr lang="en-GB" dirty="0" smtClean="0"/>
              <a:t> </a:t>
            </a:r>
            <a:r>
              <a:rPr lang="en-GB" dirty="0" err="1" smtClean="0"/>
              <a:t>hefyd</a:t>
            </a:r>
            <a:r>
              <a:rPr lang="en-GB" dirty="0" smtClean="0"/>
              <a:t> bod </a:t>
            </a:r>
            <a:r>
              <a:rPr lang="en-GB" dirty="0" err="1" smtClean="0"/>
              <a:t>caneuon</a:t>
            </a:r>
            <a:r>
              <a:rPr lang="en-GB" dirty="0" smtClean="0"/>
              <a:t> a </a:t>
            </a:r>
            <a:r>
              <a:rPr lang="en-GB" dirty="0" err="1" smtClean="0"/>
              <a:t>rhigymau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gallu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 </a:t>
            </a:r>
            <a:r>
              <a:rPr lang="en-GB" dirty="0" err="1" smtClean="0"/>
              <a:t>rhan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plant </a:t>
            </a:r>
            <a:r>
              <a:rPr lang="en-GB" dirty="0" err="1" smtClean="0"/>
              <a:t>gaffael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997800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93914" y="0"/>
            <a:ext cx="8229600" cy="114300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What </a:t>
            </a:r>
            <a:r>
              <a:rPr lang="en-GB" b="1" dirty="0"/>
              <a:t>will you be observing while on the visit</a:t>
            </a:r>
            <a:r>
              <a:rPr lang="en-GB" b="1" dirty="0" smtClean="0"/>
              <a:t>?</a:t>
            </a:r>
            <a:endParaRPr lang="en-US" b="1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54858" y="1309731"/>
            <a:ext cx="8834283" cy="4408786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You are o</a:t>
            </a:r>
            <a:r>
              <a:rPr lang="en-GB" dirty="0" smtClean="0"/>
              <a:t>bserving for a </a:t>
            </a:r>
            <a:r>
              <a:rPr lang="en-GB" dirty="0"/>
              <a:t>short time, ideally </a:t>
            </a:r>
            <a:r>
              <a:rPr lang="en-GB" b="1" dirty="0"/>
              <a:t>you should concentrate on one particular aspect to observe</a:t>
            </a:r>
            <a:r>
              <a:rPr lang="en-GB" dirty="0"/>
              <a:t>. The aim is to </a:t>
            </a:r>
            <a:r>
              <a:rPr lang="en-GB" dirty="0" smtClean="0"/>
              <a:t>gain a better understanding of child </a:t>
            </a:r>
            <a:r>
              <a:rPr lang="en-GB" dirty="0"/>
              <a:t>development. </a:t>
            </a:r>
            <a:r>
              <a:rPr lang="en-GB" dirty="0" smtClean="0"/>
              <a:t>Here are some possible choices: </a:t>
            </a:r>
          </a:p>
          <a:p>
            <a:r>
              <a:rPr lang="en-GB" dirty="0" smtClean="0"/>
              <a:t>Observe </a:t>
            </a:r>
            <a:r>
              <a:rPr lang="en-GB" dirty="0"/>
              <a:t>and record the things that interest the children</a:t>
            </a:r>
          </a:p>
          <a:p>
            <a:r>
              <a:rPr lang="en-GB" dirty="0" smtClean="0"/>
              <a:t>Observe </a:t>
            </a:r>
            <a:r>
              <a:rPr lang="en-GB" dirty="0"/>
              <a:t>how long a child/children spend on different activities (if children are in free play this can be a matter of seconds!)</a:t>
            </a:r>
          </a:p>
          <a:p>
            <a:r>
              <a:rPr lang="en-GB" dirty="0" smtClean="0"/>
              <a:t>Observing </a:t>
            </a:r>
            <a:r>
              <a:rPr lang="en-GB" dirty="0"/>
              <a:t>children's movements, e.g. </a:t>
            </a:r>
            <a:r>
              <a:rPr lang="en-GB" dirty="0" smtClean="0"/>
              <a:t>How </a:t>
            </a:r>
            <a:r>
              <a:rPr lang="en-GB" dirty="0"/>
              <a:t>are they moving around the room? What are their movements when doing an activity (with particular attention to hand movements)?</a:t>
            </a:r>
          </a:p>
          <a:p>
            <a:r>
              <a:rPr lang="en-GB" dirty="0"/>
              <a:t>How </a:t>
            </a:r>
            <a:r>
              <a:rPr lang="en-GB" dirty="0" smtClean="0"/>
              <a:t>do the </a:t>
            </a:r>
            <a:r>
              <a:rPr lang="en-GB" dirty="0"/>
              <a:t>children relate to each other e.g. N</a:t>
            </a:r>
            <a:r>
              <a:rPr lang="en-GB" dirty="0" smtClean="0"/>
              <a:t>otice </a:t>
            </a:r>
            <a:r>
              <a:rPr lang="en-GB" dirty="0"/>
              <a:t>whether </a:t>
            </a:r>
            <a:r>
              <a:rPr lang="en-GB" dirty="0" smtClean="0"/>
              <a:t>they are playing together, playing next to each other (but not with each other) or </a:t>
            </a:r>
            <a:r>
              <a:rPr lang="en-GB" dirty="0"/>
              <a:t>doing an activity on their own. How do the children talk to each other or do they communicate without using language? </a:t>
            </a:r>
          </a:p>
          <a:p>
            <a:r>
              <a:rPr lang="en-GB" dirty="0"/>
              <a:t>You could choose to focus on observing the use of language. Some children may communicate in a different language to the language of the class, while others still communicate </a:t>
            </a:r>
            <a:r>
              <a:rPr lang="en-GB" dirty="0" smtClean="0"/>
              <a:t>non-verbally. Remember </a:t>
            </a:r>
            <a:r>
              <a:rPr lang="en-GB" dirty="0"/>
              <a:t>that songs and rhymes can </a:t>
            </a:r>
            <a:r>
              <a:rPr lang="en-GB" dirty="0" smtClean="0"/>
              <a:t>also play </a:t>
            </a:r>
            <a:r>
              <a:rPr lang="en-GB" dirty="0"/>
              <a:t>a key role </a:t>
            </a:r>
            <a:r>
              <a:rPr lang="en-GB" dirty="0" smtClean="0"/>
              <a:t>in </a:t>
            </a:r>
            <a:r>
              <a:rPr lang="en-GB" dirty="0"/>
              <a:t>children's acquisition of language</a:t>
            </a:r>
            <a:r>
              <a:rPr lang="en-GB" dirty="0" smtClean="0"/>
              <a:t>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084083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296</TotalTime>
  <Words>907</Words>
  <Application>Microsoft Office PowerPoint</Application>
  <PresentationFormat>On-screen Show (4:3)</PresentationFormat>
  <Paragraphs>55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Nerys Defis</cp:lastModifiedBy>
  <cp:revision>21</cp:revision>
  <dcterms:created xsi:type="dcterms:W3CDTF">2017-02-08T11:33:06Z</dcterms:created>
  <dcterms:modified xsi:type="dcterms:W3CDTF">2019-10-21T11:48:52Z</dcterms:modified>
</cp:coreProperties>
</file>