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0"/>
  </p:notesMasterIdLst>
  <p:sldIdLst>
    <p:sldId id="256" r:id="rId2"/>
    <p:sldId id="261" r:id="rId3"/>
    <p:sldId id="262" r:id="rId4"/>
    <p:sldId id="260" r:id="rId5"/>
    <p:sldId id="263" r:id="rId6"/>
    <p:sldId id="257" r:id="rId7"/>
    <p:sldId id="259" r:id="rId8"/>
    <p:sldId id="258" r:id="rId9"/>
    <p:sldId id="264" r:id="rId10"/>
    <p:sldId id="266" r:id="rId11"/>
    <p:sldId id="265" r:id="rId12"/>
    <p:sldId id="267" r:id="rId13"/>
    <p:sldId id="268" r:id="rId14"/>
    <p:sldId id="269" r:id="rId15"/>
    <p:sldId id="276" r:id="rId16"/>
    <p:sldId id="277" r:id="rId17"/>
    <p:sldId id="271" r:id="rId18"/>
    <p:sldId id="272" r:id="rId19"/>
    <p:sldId id="273" r:id="rId20"/>
    <p:sldId id="279" r:id="rId21"/>
    <p:sldId id="280" r:id="rId22"/>
    <p:sldId id="281" r:id="rId23"/>
    <p:sldId id="283" r:id="rId24"/>
    <p:sldId id="274" r:id="rId25"/>
    <p:sldId id="278" r:id="rId26"/>
    <p:sldId id="275" r:id="rId27"/>
    <p:sldId id="285" r:id="rId28"/>
    <p:sldId id="284"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42"/>
    <p:restoredTop sz="94696"/>
  </p:normalViewPr>
  <p:slideViewPr>
    <p:cSldViewPr snapToGrid="0" snapToObjects="1">
      <p:cViewPr varScale="1">
        <p:scale>
          <a:sx n="87" d="100"/>
          <a:sy n="87" d="100"/>
        </p:scale>
        <p:origin x="63" y="43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4DA4B8-2746-2E4B-817B-582482CB0C8A}" type="datetimeFigureOut">
              <a:rPr lang="en-US" smtClean="0"/>
              <a:t>1/13/2019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850AC9-85B2-2F4B-8BF5-7A6688341A9E}" type="slidenum">
              <a:rPr lang="en-US" smtClean="0"/>
              <a:t>‹#›</a:t>
            </a:fld>
            <a:endParaRPr lang="en-US"/>
          </a:p>
        </p:txBody>
      </p:sp>
    </p:spTree>
    <p:extLst>
      <p:ext uri="{BB962C8B-B14F-4D97-AF65-F5344CB8AC3E}">
        <p14:creationId xmlns:p14="http://schemas.microsoft.com/office/powerpoint/2010/main" val="16404065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0D742C6-88BA-A943-B6B9-17AA8D296E23}" type="datetimeFigureOut">
              <a:rPr lang="en-US" smtClean="0"/>
              <a:t>1/13/2019</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A75CB1F6-E02A-1843-B523-5FC57E5958E7}"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D742C6-88BA-A943-B6B9-17AA8D296E23}" type="datetimeFigureOut">
              <a:rPr lang="en-US" smtClean="0"/>
              <a:t>1/13/2019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5CB1F6-E02A-1843-B523-5FC57E5958E7}"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0D742C6-88BA-A943-B6B9-17AA8D296E23}" type="datetimeFigureOut">
              <a:rPr lang="en-US" smtClean="0"/>
              <a:t>1/13/2019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5CB1F6-E02A-1843-B523-5FC57E5958E7}"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0D742C6-88BA-A943-B6B9-17AA8D296E23}" type="datetimeFigureOut">
              <a:rPr lang="en-US" smtClean="0"/>
              <a:t>1/13/2019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5CB1F6-E02A-1843-B523-5FC57E5958E7}"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0D742C6-88BA-A943-B6B9-17AA8D296E23}" type="datetimeFigureOut">
              <a:rPr lang="en-US" smtClean="0"/>
              <a:t>1/13/2019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5CB1F6-E02A-1843-B523-5FC57E5958E7}"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0D742C6-88BA-A943-B6B9-17AA8D296E23}" type="datetimeFigureOut">
              <a:rPr lang="en-US" smtClean="0"/>
              <a:t>1/13/2019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5CB1F6-E02A-1843-B523-5FC57E5958E7}"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D742C6-88BA-A943-B6B9-17AA8D296E23}" type="datetimeFigureOut">
              <a:rPr lang="en-US" smtClean="0"/>
              <a:t>1/13/2019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5CB1F6-E02A-1843-B523-5FC57E5958E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0D742C6-88BA-A943-B6B9-17AA8D296E23}" type="datetimeFigureOut">
              <a:rPr lang="en-US" smtClean="0"/>
              <a:t>1/13/2019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5CB1F6-E02A-1843-B523-5FC57E5958E7}"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0D742C6-88BA-A943-B6B9-17AA8D296E23}" type="datetimeFigureOut">
              <a:rPr lang="en-US" smtClean="0"/>
              <a:t>1/13/2019</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A75CB1F6-E02A-1843-B523-5FC57E5958E7}"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D742C6-88BA-A943-B6B9-17AA8D296E23}" type="datetimeFigureOut">
              <a:rPr lang="en-US" smtClean="0"/>
              <a:t>1/13/2019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5CB1F6-E02A-1843-B523-5FC57E5958E7}"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D742C6-88BA-A943-B6B9-17AA8D296E23}" type="datetimeFigureOut">
              <a:rPr lang="en-US" smtClean="0"/>
              <a:t>1/13/2019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5CB1F6-E02A-1843-B523-5FC57E5958E7}"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0D742C6-88BA-A943-B6B9-17AA8D296E23}" type="datetimeFigureOut">
              <a:rPr lang="en-US" smtClean="0"/>
              <a:t>1/13/2019</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75CB1F6-E02A-1843-B523-5FC57E5958E7}"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91080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uwtsd.ac.uk/media/uwtsd-website/content-assets/documents/strategies-policies/Research-Data-Management-Policy-27.01.1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2800" dirty="0" smtClean="0"/>
              <a:t>Faculty </a:t>
            </a:r>
            <a:r>
              <a:rPr lang="en-US" sz="2800" dirty="0"/>
              <a:t>of Education and Communities Research &amp; Ethics </a:t>
            </a:r>
            <a:r>
              <a:rPr lang="en-US" sz="2800" dirty="0" smtClean="0"/>
              <a:t>Committee</a:t>
            </a:r>
            <a:endParaRPr lang="en-US" sz="6000" dirty="0"/>
          </a:p>
        </p:txBody>
      </p:sp>
      <p:sp>
        <p:nvSpPr>
          <p:cNvPr id="3" name="Subtitle 2"/>
          <p:cNvSpPr>
            <a:spLocks noGrp="1"/>
          </p:cNvSpPr>
          <p:nvPr>
            <p:ph type="subTitle" idx="1"/>
          </p:nvPr>
        </p:nvSpPr>
        <p:spPr/>
        <p:txBody>
          <a:bodyPr/>
          <a:lstStyle/>
          <a:p>
            <a:r>
              <a:rPr lang="en-US" dirty="0" smtClean="0"/>
              <a:t>Guidance on submitting forms</a:t>
            </a:r>
          </a:p>
          <a:p>
            <a:r>
              <a:rPr lang="en-US" smtClean="0"/>
              <a:t>DECEMBER 2017</a:t>
            </a:r>
            <a:endParaRPr lang="en-US" dirty="0"/>
          </a:p>
        </p:txBody>
      </p:sp>
    </p:spTree>
    <p:extLst>
      <p:ext uri="{BB962C8B-B14F-4D97-AF65-F5344CB8AC3E}">
        <p14:creationId xmlns:p14="http://schemas.microsoft.com/office/powerpoint/2010/main" val="1947926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 of process</a:t>
            </a:r>
            <a:endParaRPr lang="en-US" dirty="0"/>
          </a:p>
        </p:txBody>
      </p:sp>
      <p:sp>
        <p:nvSpPr>
          <p:cNvPr id="3" name="Content Placeholder 2"/>
          <p:cNvSpPr>
            <a:spLocks noGrp="1"/>
          </p:cNvSpPr>
          <p:nvPr>
            <p:ph idx="1"/>
          </p:nvPr>
        </p:nvSpPr>
        <p:spPr/>
        <p:txBody>
          <a:bodyPr/>
          <a:lstStyle/>
          <a:p>
            <a:r>
              <a:rPr lang="en-GB" dirty="0"/>
              <a:t>The ethical approval process is a means by which the </a:t>
            </a:r>
            <a:r>
              <a:rPr lang="en-GB" dirty="0" smtClean="0"/>
              <a:t>University </a:t>
            </a:r>
            <a:r>
              <a:rPr lang="en-GB" dirty="0"/>
              <a:t>seeks to ensure that all researchers consider carefully the ethical implications of their research activity. </a:t>
            </a:r>
            <a:endParaRPr lang="en-US" dirty="0"/>
          </a:p>
          <a:p>
            <a:r>
              <a:rPr lang="en-GB" dirty="0"/>
              <a:t>There is an expectation that research design and methodology will have been approved for all research project proposals through School/Faculty processes </a:t>
            </a:r>
            <a:r>
              <a:rPr lang="en-GB" b="1" dirty="0">
                <a:solidFill>
                  <a:srgbClr val="FF0000"/>
                </a:solidFill>
              </a:rPr>
              <a:t>BEFORE</a:t>
            </a:r>
            <a:r>
              <a:rPr lang="en-GB" dirty="0">
                <a:solidFill>
                  <a:srgbClr val="FF0000"/>
                </a:solidFill>
              </a:rPr>
              <a:t> </a:t>
            </a:r>
            <a:r>
              <a:rPr lang="en-GB" dirty="0"/>
              <a:t>ethical approval is sought.</a:t>
            </a:r>
            <a:r>
              <a:rPr lang="en-US" dirty="0"/>
              <a:t> </a:t>
            </a:r>
            <a:endParaRPr lang="en-US" dirty="0" smtClean="0"/>
          </a:p>
          <a:p>
            <a:r>
              <a:rPr lang="en-GB" dirty="0"/>
              <a:t>Each School should establish a procedure to ensure the processes below are followed. </a:t>
            </a:r>
            <a:endParaRPr lang="en-US" dirty="0" smtClean="0"/>
          </a:p>
          <a:p>
            <a:r>
              <a:rPr lang="en-GB" dirty="0" smtClean="0"/>
              <a:t>All </a:t>
            </a:r>
            <a:r>
              <a:rPr lang="en-GB" dirty="0"/>
              <a:t>ethical approval applications are completed on the form </a:t>
            </a:r>
            <a:r>
              <a:rPr lang="en-GB" b="1" dirty="0" smtClean="0">
                <a:solidFill>
                  <a:srgbClr val="FF0000"/>
                </a:solidFill>
              </a:rPr>
              <a:t>PG2-E1</a:t>
            </a:r>
            <a:r>
              <a:rPr lang="en-GB" dirty="0" smtClean="0"/>
              <a:t>.</a:t>
            </a:r>
            <a:endParaRPr lang="en-US" dirty="0"/>
          </a:p>
        </p:txBody>
      </p:sp>
    </p:spTree>
    <p:extLst>
      <p:ext uri="{BB962C8B-B14F-4D97-AF65-F5344CB8AC3E}">
        <p14:creationId xmlns:p14="http://schemas.microsoft.com/office/powerpoint/2010/main" val="50410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FACULTY ETHICS COMMITTEE</a:t>
            </a:r>
            <a:endParaRPr lang="en-US" dirty="0"/>
          </a:p>
        </p:txBody>
      </p:sp>
      <p:sp>
        <p:nvSpPr>
          <p:cNvPr id="3" name="Content Placeholder 2"/>
          <p:cNvSpPr>
            <a:spLocks noGrp="1"/>
          </p:cNvSpPr>
          <p:nvPr>
            <p:ph idx="1"/>
          </p:nvPr>
        </p:nvSpPr>
        <p:spPr/>
        <p:txBody>
          <a:bodyPr>
            <a:normAutofit fontScale="92500"/>
          </a:bodyPr>
          <a:lstStyle/>
          <a:p>
            <a:pPr lvl="0"/>
            <a:r>
              <a:rPr lang="en-GB" dirty="0"/>
              <a:t>Submission deadlines </a:t>
            </a:r>
            <a:r>
              <a:rPr lang="en-GB" dirty="0" smtClean="0"/>
              <a:t>–10.00 am of </a:t>
            </a:r>
            <a:r>
              <a:rPr lang="en-GB" dirty="0"/>
              <a:t>the </a:t>
            </a:r>
            <a:r>
              <a:rPr lang="en-GB"/>
              <a:t>last </a:t>
            </a:r>
            <a:r>
              <a:rPr lang="en-GB" smtClean="0"/>
              <a:t>Thursday </a:t>
            </a:r>
            <a:r>
              <a:rPr lang="en-GB" dirty="0"/>
              <a:t>of every month;</a:t>
            </a:r>
            <a:endParaRPr lang="en-US" dirty="0"/>
          </a:p>
          <a:p>
            <a:pPr lvl="0"/>
            <a:r>
              <a:rPr lang="en-GB" dirty="0"/>
              <a:t>Ethics committee meets first Wednesday afternoon of every month (unless otherwise indicated due to the University Board commitments), with 10 days for ethical review and responses to be returned to the Module leader/supervisor via the committee secretary.</a:t>
            </a:r>
            <a:endParaRPr lang="en-US" dirty="0"/>
          </a:p>
          <a:p>
            <a:pPr lvl="0"/>
            <a:r>
              <a:rPr lang="en-GB" dirty="0"/>
              <a:t>It is the Supervisor/Module leader’s responsibility to disseminate outcomes to their students.</a:t>
            </a:r>
            <a:endParaRPr lang="en-US" dirty="0"/>
          </a:p>
          <a:p>
            <a:pPr lvl="0"/>
            <a:r>
              <a:rPr lang="en-GB" dirty="0"/>
              <a:t>Incomplete/weak forms will not be considered and will need to be resubmitted at the next meeting. </a:t>
            </a:r>
            <a:endParaRPr lang="en-US" dirty="0"/>
          </a:p>
          <a:p>
            <a:pPr lvl="0"/>
            <a:r>
              <a:rPr lang="en-GB" dirty="0"/>
              <a:t>Any particularly sensitive projects will be referred to University Ethics Committee for advice.</a:t>
            </a:r>
            <a:endParaRPr lang="en-US" dirty="0"/>
          </a:p>
          <a:p>
            <a:endParaRPr lang="en-US" dirty="0"/>
          </a:p>
        </p:txBody>
      </p:sp>
    </p:spTree>
    <p:extLst>
      <p:ext uri="{BB962C8B-B14F-4D97-AF65-F5344CB8AC3E}">
        <p14:creationId xmlns:p14="http://schemas.microsoft.com/office/powerpoint/2010/main" val="1362329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the committee should and should not do</a:t>
            </a:r>
            <a:endParaRPr lang="en-US" dirty="0"/>
          </a:p>
        </p:txBody>
      </p:sp>
      <p:sp>
        <p:nvSpPr>
          <p:cNvPr id="4" name="Content Placeholder 3"/>
          <p:cNvSpPr>
            <a:spLocks noGrp="1"/>
          </p:cNvSpPr>
          <p:nvPr>
            <p:ph sz="half" idx="1"/>
          </p:nvPr>
        </p:nvSpPr>
        <p:spPr/>
        <p:txBody>
          <a:bodyPr>
            <a:normAutofit lnSpcReduction="10000"/>
          </a:bodyPr>
          <a:lstStyle/>
          <a:p>
            <a:r>
              <a:rPr lang="en-US" dirty="0" smtClean="0"/>
              <a:t>It should</a:t>
            </a:r>
            <a:r>
              <a:rPr lang="is-IS" dirty="0" smtClean="0"/>
              <a:t>…</a:t>
            </a:r>
            <a:endParaRPr lang="en-US" dirty="0"/>
          </a:p>
          <a:p>
            <a:pPr lvl="1"/>
            <a:r>
              <a:rPr lang="en-US" dirty="0"/>
              <a:t>m</a:t>
            </a:r>
            <a:r>
              <a:rPr lang="en-US" dirty="0" smtClean="0"/>
              <a:t>eet regularly (monthly)</a:t>
            </a:r>
          </a:p>
          <a:p>
            <a:pPr lvl="1"/>
            <a:r>
              <a:rPr lang="en-US" dirty="0" smtClean="0"/>
              <a:t>focus on ethical implications of each stage of the proposed research</a:t>
            </a:r>
          </a:p>
          <a:p>
            <a:pPr lvl="1"/>
            <a:r>
              <a:rPr lang="en-US" dirty="0"/>
              <a:t>g</a:t>
            </a:r>
            <a:r>
              <a:rPr lang="en-US" dirty="0" smtClean="0"/>
              <a:t>ive clear, timely and concise feedback on the form submitted</a:t>
            </a:r>
          </a:p>
          <a:p>
            <a:pPr lvl="1"/>
            <a:r>
              <a:rPr lang="en-US" dirty="0"/>
              <a:t>u</a:t>
            </a:r>
            <a:r>
              <a:rPr lang="en-US" dirty="0" smtClean="0"/>
              <a:t>sually only consider taught postgraduate and research forms and only those undergraduate forms with specific ethical requirements</a:t>
            </a:r>
            <a:endParaRPr lang="en-US" dirty="0"/>
          </a:p>
        </p:txBody>
      </p:sp>
      <p:sp>
        <p:nvSpPr>
          <p:cNvPr id="5" name="Content Placeholder 4"/>
          <p:cNvSpPr>
            <a:spLocks noGrp="1"/>
          </p:cNvSpPr>
          <p:nvPr>
            <p:ph sz="half" idx="2"/>
          </p:nvPr>
        </p:nvSpPr>
        <p:spPr/>
        <p:txBody>
          <a:bodyPr>
            <a:normAutofit lnSpcReduction="10000"/>
          </a:bodyPr>
          <a:lstStyle/>
          <a:p>
            <a:r>
              <a:rPr lang="en-US" dirty="0" smtClean="0"/>
              <a:t>It should not</a:t>
            </a:r>
            <a:r>
              <a:rPr lang="is-IS" dirty="0" smtClean="0"/>
              <a:t>…</a:t>
            </a:r>
            <a:endParaRPr lang="en-US" dirty="0"/>
          </a:p>
          <a:p>
            <a:pPr lvl="1"/>
            <a:r>
              <a:rPr lang="en-US" dirty="0"/>
              <a:t>a</a:t>
            </a:r>
            <a:r>
              <a:rPr lang="en-US" dirty="0" smtClean="0"/>
              <a:t>ccept late submissions</a:t>
            </a:r>
          </a:p>
          <a:p>
            <a:pPr lvl="1"/>
            <a:r>
              <a:rPr lang="en-US" dirty="0" smtClean="0"/>
              <a:t>comment on methodology unless there are ethical implications</a:t>
            </a:r>
          </a:p>
        </p:txBody>
      </p:sp>
    </p:spTree>
    <p:extLst>
      <p:ext uri="{BB962C8B-B14F-4D97-AF65-F5344CB8AC3E}">
        <p14:creationId xmlns:p14="http://schemas.microsoft.com/office/powerpoint/2010/main" val="893543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1582" y="58890"/>
            <a:ext cx="5324449" cy="6732679"/>
          </a:xfrm>
          <a:prstGeom prst="rect">
            <a:avLst/>
          </a:prstGeom>
        </p:spPr>
      </p:pic>
      <p:sp>
        <p:nvSpPr>
          <p:cNvPr id="2" name="Title 1"/>
          <p:cNvSpPr>
            <a:spLocks noGrp="1"/>
          </p:cNvSpPr>
          <p:nvPr>
            <p:ph type="title"/>
          </p:nvPr>
        </p:nvSpPr>
        <p:spPr>
          <a:xfrm>
            <a:off x="1451580" y="2023719"/>
            <a:ext cx="5214944" cy="1049235"/>
          </a:xfrm>
        </p:spPr>
        <p:txBody>
          <a:bodyPr>
            <a:normAutofit fontScale="90000"/>
          </a:bodyPr>
          <a:lstStyle/>
          <a:p>
            <a:r>
              <a:rPr lang="en-GB" dirty="0"/>
              <a:t>The process for seeking</a:t>
            </a:r>
            <a:br>
              <a:rPr lang="en-GB" dirty="0"/>
            </a:br>
            <a:r>
              <a:rPr lang="en-GB" dirty="0"/>
              <a:t>ethical approval</a:t>
            </a:r>
            <a:br>
              <a:rPr lang="en-GB" dirty="0"/>
            </a:br>
            <a:endParaRPr lang="en-GB" dirty="0"/>
          </a:p>
        </p:txBody>
      </p:sp>
    </p:spTree>
    <p:extLst>
      <p:ext uri="{BB962C8B-B14F-4D97-AF65-F5344CB8AC3E}">
        <p14:creationId xmlns:p14="http://schemas.microsoft.com/office/powerpoint/2010/main" val="200573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Naming of files</a:t>
            </a:r>
            <a:endParaRPr lang="en-US" dirty="0"/>
          </a:p>
        </p:txBody>
      </p:sp>
      <p:sp>
        <p:nvSpPr>
          <p:cNvPr id="3" name="Content Placeholder 2"/>
          <p:cNvSpPr>
            <a:spLocks noGrp="1"/>
          </p:cNvSpPr>
          <p:nvPr>
            <p:ph idx="1"/>
          </p:nvPr>
        </p:nvSpPr>
        <p:spPr/>
        <p:txBody>
          <a:bodyPr>
            <a:normAutofit/>
          </a:bodyPr>
          <a:lstStyle/>
          <a:p>
            <a:r>
              <a:rPr lang="en-US" dirty="0" smtClean="0"/>
              <a:t>You should adopt the following </a:t>
            </a:r>
            <a:r>
              <a:rPr lang="en-US" dirty="0"/>
              <a:t>convention for naming the electronic form </a:t>
            </a:r>
            <a:r>
              <a:rPr lang="en-US" dirty="0" smtClean="0"/>
              <a:t> </a:t>
            </a:r>
            <a:r>
              <a:rPr lang="en-US" dirty="0"/>
              <a:t>submitted:  </a:t>
            </a:r>
            <a:r>
              <a:rPr lang="en-GB" b="1" dirty="0">
                <a:solidFill>
                  <a:srgbClr val="FF0000"/>
                </a:solidFill>
              </a:rPr>
              <a:t>SURNAME_NAME _PROGRAMME_DATE</a:t>
            </a:r>
            <a:endParaRPr lang="en-GB" dirty="0">
              <a:solidFill>
                <a:srgbClr val="FF0000"/>
              </a:solidFill>
            </a:endParaRPr>
          </a:p>
          <a:p>
            <a:pPr lvl="1"/>
            <a:r>
              <a:rPr lang="en-US" dirty="0" smtClean="0"/>
              <a:t>SMITH PPGCE 4 April 2017</a:t>
            </a:r>
          </a:p>
          <a:p>
            <a:pPr lvl="1"/>
            <a:r>
              <a:rPr lang="en-US" dirty="0" smtClean="0"/>
              <a:t>JONES SPGCE 4 APRIL 2017</a:t>
            </a:r>
          </a:p>
          <a:p>
            <a:pPr lvl="1"/>
            <a:r>
              <a:rPr lang="en-US" dirty="0" smtClean="0"/>
              <a:t>SMITH BA SS 17 April 2017</a:t>
            </a:r>
          </a:p>
          <a:p>
            <a:pPr lvl="1"/>
            <a:r>
              <a:rPr lang="en-US" dirty="0" smtClean="0"/>
              <a:t>WILLIAMS MSocStud 23 May 2017</a:t>
            </a:r>
          </a:p>
          <a:p>
            <a:endParaRPr lang="en-US" dirty="0"/>
          </a:p>
        </p:txBody>
      </p:sp>
    </p:spTree>
    <p:extLst>
      <p:ext uri="{BB962C8B-B14F-4D97-AF65-F5344CB8AC3E}">
        <p14:creationId xmlns:p14="http://schemas.microsoft.com/office/powerpoint/2010/main" val="1098193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resubmissions</a:t>
            </a:r>
            <a:endParaRPr lang="en-US" dirty="0"/>
          </a:p>
        </p:txBody>
      </p:sp>
      <p:sp>
        <p:nvSpPr>
          <p:cNvPr id="3" name="Content Placeholder 2"/>
          <p:cNvSpPr>
            <a:spLocks noGrp="1"/>
          </p:cNvSpPr>
          <p:nvPr>
            <p:ph idx="1"/>
          </p:nvPr>
        </p:nvSpPr>
        <p:spPr/>
        <p:txBody>
          <a:bodyPr/>
          <a:lstStyle/>
          <a:p>
            <a:r>
              <a:rPr lang="en-US" dirty="0" smtClean="0"/>
              <a:t>Ensure that any alterations are highlighted in </a:t>
            </a:r>
            <a:r>
              <a:rPr lang="en-US" u="sng" dirty="0" smtClean="0">
                <a:solidFill>
                  <a:srgbClr val="FF0000"/>
                </a:solidFill>
              </a:rPr>
              <a:t>RED</a:t>
            </a:r>
            <a:r>
              <a:rPr lang="en-US" b="1" dirty="0" smtClean="0">
                <a:solidFill>
                  <a:srgbClr val="FF0000"/>
                </a:solidFill>
              </a:rPr>
              <a:t> </a:t>
            </a:r>
          </a:p>
          <a:p>
            <a:pPr lvl="1"/>
            <a:r>
              <a:rPr lang="en-US" dirty="0" smtClean="0"/>
              <a:t>Just change font </a:t>
            </a:r>
            <a:r>
              <a:rPr lang="en-US" dirty="0" err="1" smtClean="0"/>
              <a:t>colour</a:t>
            </a:r>
            <a:endParaRPr lang="en-US" dirty="0" smtClean="0"/>
          </a:p>
          <a:p>
            <a:pPr lvl="1"/>
            <a:r>
              <a:rPr lang="en-US" dirty="0" smtClean="0"/>
              <a:t>Do </a:t>
            </a:r>
            <a:r>
              <a:rPr lang="en-US" u="sng" dirty="0" smtClean="0">
                <a:solidFill>
                  <a:srgbClr val="FF0000"/>
                </a:solidFill>
              </a:rPr>
              <a:t>NOT</a:t>
            </a:r>
            <a:r>
              <a:rPr lang="en-US" dirty="0" smtClean="0">
                <a:solidFill>
                  <a:srgbClr val="FF0000"/>
                </a:solidFill>
              </a:rPr>
              <a:t> </a:t>
            </a:r>
            <a:r>
              <a:rPr lang="en-US" dirty="0" smtClean="0"/>
              <a:t>use Track Changes</a:t>
            </a:r>
          </a:p>
          <a:p>
            <a:r>
              <a:rPr lang="en-US" dirty="0" smtClean="0"/>
              <a:t>The Ethics Committee will </a:t>
            </a:r>
            <a:r>
              <a:rPr lang="en-US" u="sng" dirty="0" smtClean="0">
                <a:solidFill>
                  <a:srgbClr val="FF0000"/>
                </a:solidFill>
              </a:rPr>
              <a:t>only</a:t>
            </a:r>
            <a:r>
              <a:rPr lang="en-US" dirty="0" smtClean="0"/>
              <a:t> focus on the changes</a:t>
            </a:r>
          </a:p>
          <a:p>
            <a:endParaRPr lang="en-US" dirty="0"/>
          </a:p>
        </p:txBody>
      </p:sp>
    </p:spTree>
    <p:extLst>
      <p:ext uri="{BB962C8B-B14F-4D97-AF65-F5344CB8AC3E}">
        <p14:creationId xmlns:p14="http://schemas.microsoft.com/office/powerpoint/2010/main" val="19881126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 common shortcomings</a:t>
            </a:r>
            <a:endParaRPr lang="en-US" dirty="0"/>
          </a:p>
        </p:txBody>
      </p:sp>
      <p:sp>
        <p:nvSpPr>
          <p:cNvPr id="3" name="Content Placeholder 2"/>
          <p:cNvSpPr>
            <a:spLocks noGrp="1"/>
          </p:cNvSpPr>
          <p:nvPr>
            <p:ph sz="half" idx="1"/>
          </p:nvPr>
        </p:nvSpPr>
        <p:spPr/>
        <p:txBody>
          <a:bodyPr>
            <a:normAutofit/>
          </a:bodyPr>
          <a:lstStyle/>
          <a:p>
            <a:pPr marL="457200" indent="-457200">
              <a:buFont typeface="+mj-lt"/>
              <a:buAutoNum type="arabicPeriod"/>
            </a:pPr>
            <a:r>
              <a:rPr lang="en-US" dirty="0" smtClean="0"/>
              <a:t>Section B: </a:t>
            </a:r>
          </a:p>
          <a:p>
            <a:pPr lvl="1"/>
            <a:r>
              <a:rPr lang="en-US" dirty="0" smtClean="0"/>
              <a:t>Omitting date</a:t>
            </a:r>
          </a:p>
          <a:p>
            <a:pPr marL="457200" indent="-457200">
              <a:buFont typeface="+mj-lt"/>
              <a:buAutoNum type="arabicPeriod"/>
            </a:pPr>
            <a:r>
              <a:rPr lang="en-US" dirty="0" smtClean="0"/>
              <a:t>Section B: </a:t>
            </a:r>
          </a:p>
          <a:p>
            <a:pPr lvl="1"/>
            <a:r>
              <a:rPr lang="en-US" dirty="0" smtClean="0"/>
              <a:t>Omitting name of the staff member and their designated role</a:t>
            </a:r>
          </a:p>
          <a:p>
            <a:pPr marL="457200" indent="-457200">
              <a:buFont typeface="+mj-lt"/>
              <a:buAutoNum type="arabicPeriod"/>
            </a:pPr>
            <a:r>
              <a:rPr lang="en-US" dirty="0" smtClean="0"/>
              <a:t>Section C: </a:t>
            </a:r>
          </a:p>
          <a:p>
            <a:pPr lvl="1"/>
            <a:r>
              <a:rPr lang="en-US" dirty="0" smtClean="0"/>
              <a:t>Omitting University Code of Ethics</a:t>
            </a:r>
          </a:p>
        </p:txBody>
      </p:sp>
      <p:sp>
        <p:nvSpPr>
          <p:cNvPr id="4" name="Content Placeholder 3"/>
          <p:cNvSpPr>
            <a:spLocks noGrp="1"/>
          </p:cNvSpPr>
          <p:nvPr>
            <p:ph sz="half" idx="2"/>
          </p:nvPr>
        </p:nvSpPr>
        <p:spPr/>
        <p:txBody>
          <a:bodyPr>
            <a:normAutofit/>
          </a:bodyPr>
          <a:lstStyle/>
          <a:p>
            <a:pPr marL="457200" indent="-457200">
              <a:buFont typeface="+mj-lt"/>
              <a:buAutoNum type="arabicPeriod" startAt="4"/>
            </a:pPr>
            <a:r>
              <a:rPr lang="en-US" dirty="0"/>
              <a:t>Section D: </a:t>
            </a:r>
          </a:p>
          <a:p>
            <a:pPr lvl="1"/>
            <a:r>
              <a:rPr lang="en-US" dirty="0" smtClean="0"/>
              <a:t>Indicating ‘Yes</a:t>
            </a:r>
            <a:r>
              <a:rPr lang="en-US" dirty="0"/>
              <a:t>’ when ‘No’ may be more appropriate. </a:t>
            </a:r>
          </a:p>
          <a:p>
            <a:pPr lvl="2"/>
            <a:r>
              <a:rPr lang="en-US" i="1" dirty="0"/>
              <a:t>This does not normally apply to </a:t>
            </a:r>
            <a:r>
              <a:rPr lang="en-US" i="1" u="sng" dirty="0">
                <a:solidFill>
                  <a:srgbClr val="FF0000"/>
                </a:solidFill>
              </a:rPr>
              <a:t>university placement experiences </a:t>
            </a:r>
            <a:r>
              <a:rPr lang="en-US" i="1" dirty="0"/>
              <a:t>which are part of the students’ </a:t>
            </a:r>
            <a:r>
              <a:rPr lang="en-US" i="1" dirty="0" err="1"/>
              <a:t>programme</a:t>
            </a:r>
            <a:r>
              <a:rPr lang="en-US" i="1" dirty="0"/>
              <a:t> of study e.g. schools, youth </a:t>
            </a:r>
            <a:r>
              <a:rPr lang="en-US" i="1" dirty="0" err="1"/>
              <a:t>organisations</a:t>
            </a:r>
            <a:r>
              <a:rPr lang="en-US" i="1" dirty="0"/>
              <a:t>, observational placements</a:t>
            </a:r>
          </a:p>
          <a:p>
            <a:pPr lvl="2"/>
            <a:r>
              <a:rPr lang="en-US" i="1" dirty="0"/>
              <a:t>In these cases you would </a:t>
            </a:r>
            <a:r>
              <a:rPr lang="en-US" i="1" dirty="0" smtClean="0"/>
              <a:t>indicate </a:t>
            </a:r>
            <a:r>
              <a:rPr lang="en-US" i="1" dirty="0" smtClean="0">
                <a:solidFill>
                  <a:srgbClr val="FF0000"/>
                </a:solidFill>
              </a:rPr>
              <a:t>‘No</a:t>
            </a:r>
            <a:r>
              <a:rPr lang="en-US" i="1" dirty="0">
                <a:solidFill>
                  <a:srgbClr val="FF0000"/>
                </a:solidFill>
              </a:rPr>
              <a:t>’</a:t>
            </a:r>
          </a:p>
          <a:p>
            <a:endParaRPr lang="en-GB" dirty="0"/>
          </a:p>
        </p:txBody>
      </p:sp>
    </p:spTree>
    <p:extLst>
      <p:ext uri="{BB962C8B-B14F-4D97-AF65-F5344CB8AC3E}">
        <p14:creationId xmlns:p14="http://schemas.microsoft.com/office/powerpoint/2010/main" val="1474620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10 common shortcomings</a:t>
            </a:r>
            <a:endParaRPr lang="en-US" dirty="0"/>
          </a:p>
        </p:txBody>
      </p:sp>
      <p:sp>
        <p:nvSpPr>
          <p:cNvPr id="3" name="Content Placeholder 2"/>
          <p:cNvSpPr>
            <a:spLocks noGrp="1"/>
          </p:cNvSpPr>
          <p:nvPr>
            <p:ph sz="half" idx="1"/>
          </p:nvPr>
        </p:nvSpPr>
        <p:spPr/>
        <p:txBody>
          <a:bodyPr>
            <a:normAutofit fontScale="85000" lnSpcReduction="10000"/>
          </a:bodyPr>
          <a:lstStyle/>
          <a:p>
            <a:pPr marL="457200" indent="-457200">
              <a:buFont typeface="+mj-lt"/>
              <a:buAutoNum type="arabicPeriod" startAt="5"/>
            </a:pPr>
            <a:r>
              <a:rPr lang="en-US" dirty="0" smtClean="0"/>
              <a:t>Section E: </a:t>
            </a:r>
          </a:p>
          <a:p>
            <a:pPr lvl="1"/>
            <a:r>
              <a:rPr lang="en-US" dirty="0" smtClean="0"/>
              <a:t>Ensure that the proposed start date is </a:t>
            </a:r>
            <a:r>
              <a:rPr lang="en-US" b="1" dirty="0" smtClean="0"/>
              <a:t>after</a:t>
            </a:r>
            <a:r>
              <a:rPr lang="en-US" dirty="0" smtClean="0"/>
              <a:t> the Committee Ethics meeting</a:t>
            </a:r>
          </a:p>
          <a:p>
            <a:pPr marL="457200" indent="-457200">
              <a:buFont typeface="+mj-lt"/>
              <a:buAutoNum type="arabicPeriod" startAt="5"/>
            </a:pPr>
            <a:r>
              <a:rPr lang="en-US" dirty="0" smtClean="0"/>
              <a:t>Section F: </a:t>
            </a:r>
          </a:p>
          <a:p>
            <a:pPr lvl="1"/>
            <a:r>
              <a:rPr lang="en-US" dirty="0" smtClean="0"/>
              <a:t>Any boxes ticked should be commented upon in the methodology (section E)</a:t>
            </a:r>
          </a:p>
          <a:p>
            <a:pPr marL="457200" indent="-457200">
              <a:buFont typeface="+mj-lt"/>
              <a:buAutoNum type="arabicPeriod" startAt="5"/>
            </a:pPr>
            <a:r>
              <a:rPr lang="en-US" dirty="0" smtClean="0"/>
              <a:t>Section G: </a:t>
            </a:r>
          </a:p>
          <a:p>
            <a:pPr lvl="1"/>
            <a:r>
              <a:rPr lang="en-US" dirty="0" smtClean="0"/>
              <a:t>Give number of participants and say how you will identify participants</a:t>
            </a:r>
          </a:p>
          <a:p>
            <a:pPr marL="457200" indent="-457200">
              <a:buFont typeface="+mj-lt"/>
              <a:buAutoNum type="arabicPeriod"/>
            </a:pPr>
            <a:endParaRPr lang="en-US" dirty="0"/>
          </a:p>
        </p:txBody>
      </p:sp>
      <p:sp>
        <p:nvSpPr>
          <p:cNvPr id="4" name="Content Placeholder 3"/>
          <p:cNvSpPr>
            <a:spLocks noGrp="1"/>
          </p:cNvSpPr>
          <p:nvPr>
            <p:ph sz="half" idx="2"/>
          </p:nvPr>
        </p:nvSpPr>
        <p:spPr/>
        <p:txBody>
          <a:bodyPr>
            <a:normAutofit fontScale="85000" lnSpcReduction="10000"/>
          </a:bodyPr>
          <a:lstStyle/>
          <a:p>
            <a:pPr marL="457200" indent="-457200">
              <a:buFont typeface="+mj-lt"/>
              <a:buAutoNum type="arabicPeriod" startAt="8"/>
            </a:pPr>
            <a:r>
              <a:rPr lang="en-US" dirty="0"/>
              <a:t>Section H:  </a:t>
            </a:r>
          </a:p>
          <a:p>
            <a:pPr lvl="1"/>
            <a:r>
              <a:rPr lang="en-US" b="1" dirty="0">
                <a:solidFill>
                  <a:srgbClr val="FF0000"/>
                </a:solidFill>
              </a:rPr>
              <a:t>All</a:t>
            </a:r>
            <a:r>
              <a:rPr lang="en-US" dirty="0">
                <a:solidFill>
                  <a:srgbClr val="FF0000"/>
                </a:solidFill>
              </a:rPr>
              <a:t> </a:t>
            </a:r>
            <a:r>
              <a:rPr lang="en-US" dirty="0"/>
              <a:t>research carries risk</a:t>
            </a:r>
          </a:p>
          <a:p>
            <a:pPr lvl="2"/>
            <a:r>
              <a:rPr lang="en-US" dirty="0"/>
              <a:t>Ensure that risks are identified</a:t>
            </a:r>
          </a:p>
          <a:p>
            <a:pPr lvl="2"/>
            <a:r>
              <a:rPr lang="en-US" dirty="0"/>
              <a:t>Do not put </a:t>
            </a:r>
            <a:r>
              <a:rPr lang="en-US" dirty="0">
                <a:solidFill>
                  <a:srgbClr val="FF0000"/>
                </a:solidFill>
              </a:rPr>
              <a:t>‘Not Applicable’</a:t>
            </a:r>
          </a:p>
          <a:p>
            <a:pPr marL="457200" indent="-457200">
              <a:buFont typeface="+mj-lt"/>
              <a:buAutoNum type="arabicPeriod" startAt="8"/>
            </a:pPr>
            <a:r>
              <a:rPr lang="en-US" dirty="0"/>
              <a:t>Section K:  </a:t>
            </a:r>
          </a:p>
          <a:p>
            <a:pPr lvl="1"/>
            <a:r>
              <a:rPr lang="en-US" dirty="0"/>
              <a:t>Include signatures of supervisor</a:t>
            </a:r>
          </a:p>
          <a:p>
            <a:pPr lvl="1"/>
            <a:r>
              <a:rPr lang="en-US" dirty="0"/>
              <a:t>These can be either electronic or handwritten</a:t>
            </a:r>
          </a:p>
          <a:p>
            <a:pPr marL="457200" indent="-457200">
              <a:buFont typeface="+mj-lt"/>
              <a:buAutoNum type="arabicPeriod" startAt="8"/>
            </a:pPr>
            <a:r>
              <a:rPr lang="en-US" dirty="0"/>
              <a:t>Section K: </a:t>
            </a:r>
          </a:p>
          <a:p>
            <a:pPr lvl="1"/>
            <a:r>
              <a:rPr lang="en-US" dirty="0"/>
              <a:t>Include date of signature and tick relevant boxes on checklist.</a:t>
            </a:r>
          </a:p>
          <a:p>
            <a:endParaRPr lang="en-GB" dirty="0"/>
          </a:p>
        </p:txBody>
      </p:sp>
    </p:spTree>
    <p:extLst>
      <p:ext uri="{BB962C8B-B14F-4D97-AF65-F5344CB8AC3E}">
        <p14:creationId xmlns:p14="http://schemas.microsoft.com/office/powerpoint/2010/main" val="918380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Further general observations</a:t>
            </a:r>
            <a:endParaRPr lang="en-US" dirty="0"/>
          </a:p>
        </p:txBody>
      </p:sp>
      <p:sp>
        <p:nvSpPr>
          <p:cNvPr id="3" name="Content Placeholder 2"/>
          <p:cNvSpPr>
            <a:spLocks noGrp="1"/>
          </p:cNvSpPr>
          <p:nvPr>
            <p:ph idx="1"/>
          </p:nvPr>
        </p:nvSpPr>
        <p:spPr/>
        <p:txBody>
          <a:bodyPr>
            <a:normAutofit fontScale="55000" lnSpcReduction="20000"/>
          </a:bodyPr>
          <a:lstStyle/>
          <a:p>
            <a:r>
              <a:rPr lang="en-US" sz="2900" dirty="0" smtClean="0"/>
              <a:t>Section C and E:  </a:t>
            </a:r>
          </a:p>
          <a:p>
            <a:pPr lvl="1"/>
            <a:r>
              <a:rPr lang="en-US" sz="2700" dirty="0" smtClean="0"/>
              <a:t>Reference should be made to ethics guidance outside the UK</a:t>
            </a:r>
          </a:p>
          <a:p>
            <a:r>
              <a:rPr lang="en-US" sz="2900" dirty="0" smtClean="0"/>
              <a:t>Section E: </a:t>
            </a:r>
          </a:p>
          <a:p>
            <a:pPr lvl="1"/>
            <a:r>
              <a:rPr lang="en-US" sz="2700" dirty="0" smtClean="0"/>
              <a:t>Under ‘location of research activity’ it is up to </a:t>
            </a:r>
            <a:r>
              <a:rPr lang="en-US" sz="2700" u="sng" dirty="0" smtClean="0">
                <a:solidFill>
                  <a:srgbClr val="FF0000"/>
                </a:solidFill>
              </a:rPr>
              <a:t>the discretion of the supervisor </a:t>
            </a:r>
            <a:r>
              <a:rPr lang="en-US" sz="2700" dirty="0" smtClean="0"/>
              <a:t>in conversation with the student as to whether the name of an </a:t>
            </a:r>
            <a:r>
              <a:rPr lang="en-US" sz="2700" dirty="0" err="1" smtClean="0"/>
              <a:t>organisation</a:t>
            </a:r>
            <a:r>
              <a:rPr lang="en-US" sz="2700" dirty="0" smtClean="0"/>
              <a:t> is included</a:t>
            </a:r>
          </a:p>
          <a:p>
            <a:pPr lvl="1"/>
            <a:r>
              <a:rPr lang="en-US" sz="2900" dirty="0" smtClean="0"/>
              <a:t>It </a:t>
            </a:r>
            <a:r>
              <a:rPr lang="en-US" sz="2900" dirty="0"/>
              <a:t>is advisory to use bullet points for </a:t>
            </a:r>
            <a:endParaRPr lang="en-US" sz="2900" dirty="0" smtClean="0"/>
          </a:p>
          <a:p>
            <a:pPr lvl="2"/>
            <a:r>
              <a:rPr lang="en-US" sz="2700" dirty="0" smtClean="0">
                <a:solidFill>
                  <a:srgbClr val="FF0000"/>
                </a:solidFill>
              </a:rPr>
              <a:t>Research Aims</a:t>
            </a:r>
          </a:p>
          <a:p>
            <a:pPr lvl="2"/>
            <a:r>
              <a:rPr lang="en-US" sz="2700" dirty="0" smtClean="0">
                <a:solidFill>
                  <a:srgbClr val="FF0000"/>
                </a:solidFill>
              </a:rPr>
              <a:t>Research Objectives </a:t>
            </a:r>
          </a:p>
          <a:p>
            <a:pPr lvl="2"/>
            <a:r>
              <a:rPr lang="en-US" sz="2700" dirty="0" smtClean="0">
                <a:solidFill>
                  <a:srgbClr val="FF0000"/>
                </a:solidFill>
              </a:rPr>
              <a:t>Research Questions</a:t>
            </a:r>
          </a:p>
          <a:p>
            <a:r>
              <a:rPr lang="en-US" sz="2900" dirty="0" smtClean="0"/>
              <a:t>Section G:</a:t>
            </a:r>
          </a:p>
          <a:p>
            <a:pPr lvl="1"/>
            <a:r>
              <a:rPr lang="en-US" sz="2700" dirty="0" smtClean="0"/>
              <a:t>Ensure that you tick one the boxes either </a:t>
            </a:r>
            <a:r>
              <a:rPr lang="en-US" sz="2700" b="1" dirty="0" smtClean="0">
                <a:solidFill>
                  <a:srgbClr val="FF0000"/>
                </a:solidFill>
              </a:rPr>
              <a:t>‘YES’, ‘NO’ </a:t>
            </a:r>
            <a:r>
              <a:rPr lang="en-US" sz="2700" dirty="0" smtClean="0"/>
              <a:t>or </a:t>
            </a:r>
            <a:r>
              <a:rPr lang="en-US" sz="2700" b="1" dirty="0" smtClean="0">
                <a:solidFill>
                  <a:srgbClr val="FF0000"/>
                </a:solidFill>
              </a:rPr>
              <a:t>N/A</a:t>
            </a:r>
          </a:p>
          <a:p>
            <a:endParaRPr lang="en-US" dirty="0" smtClean="0"/>
          </a:p>
          <a:p>
            <a:endParaRPr lang="en-US" dirty="0"/>
          </a:p>
        </p:txBody>
      </p:sp>
    </p:spTree>
    <p:extLst>
      <p:ext uri="{BB962C8B-B14F-4D97-AF65-F5344CB8AC3E}">
        <p14:creationId xmlns:p14="http://schemas.microsoft.com/office/powerpoint/2010/main" val="2166150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Further general observations</a:t>
            </a:r>
          </a:p>
        </p:txBody>
      </p:sp>
      <p:sp>
        <p:nvSpPr>
          <p:cNvPr id="3" name="Content Placeholder 2"/>
          <p:cNvSpPr>
            <a:spLocks noGrp="1"/>
          </p:cNvSpPr>
          <p:nvPr>
            <p:ph idx="1"/>
          </p:nvPr>
        </p:nvSpPr>
        <p:spPr>
          <a:xfrm>
            <a:off x="1451579" y="2015732"/>
            <a:ext cx="9603275" cy="3798914"/>
          </a:xfrm>
        </p:spPr>
        <p:txBody>
          <a:bodyPr>
            <a:normAutofit fontScale="85000" lnSpcReduction="20000"/>
          </a:bodyPr>
          <a:lstStyle/>
          <a:p>
            <a:r>
              <a:rPr lang="en-US" dirty="0" smtClean="0"/>
              <a:t>Section H:</a:t>
            </a:r>
          </a:p>
          <a:p>
            <a:pPr lvl="1"/>
            <a:r>
              <a:rPr lang="en-US" dirty="0" smtClean="0"/>
              <a:t>‘Adverse </a:t>
            </a:r>
            <a:r>
              <a:rPr lang="en-US" dirty="0"/>
              <a:t>outcomes’ should link to risks in preceding boxes</a:t>
            </a:r>
          </a:p>
          <a:p>
            <a:r>
              <a:rPr lang="en-US" dirty="0" smtClean="0"/>
              <a:t>Section I:</a:t>
            </a:r>
          </a:p>
          <a:p>
            <a:pPr lvl="1"/>
            <a:r>
              <a:rPr lang="en-US" dirty="0" smtClean="0"/>
              <a:t>Make </a:t>
            </a:r>
            <a:r>
              <a:rPr lang="en-US" dirty="0"/>
              <a:t>explicit reference to how informed consent, confidentiality and anonymity will be achieved</a:t>
            </a:r>
          </a:p>
          <a:p>
            <a:r>
              <a:rPr lang="en-US" dirty="0" smtClean="0"/>
              <a:t>Section J:</a:t>
            </a:r>
          </a:p>
          <a:p>
            <a:pPr lvl="1"/>
            <a:r>
              <a:rPr lang="en-US" dirty="0" smtClean="0"/>
              <a:t>Electronic </a:t>
            </a:r>
            <a:r>
              <a:rPr lang="en-US" dirty="0"/>
              <a:t>transfer of data means communicating data between electronic devices e.g. one database to </a:t>
            </a:r>
            <a:r>
              <a:rPr lang="en-US" dirty="0" smtClean="0"/>
              <a:t>another. This </a:t>
            </a:r>
            <a:r>
              <a:rPr lang="en-US" dirty="0"/>
              <a:t>does not mean saving work to a USB stick.</a:t>
            </a:r>
          </a:p>
          <a:p>
            <a:pPr lvl="1"/>
            <a:r>
              <a:rPr lang="en-US" dirty="0" smtClean="0"/>
              <a:t>Under </a:t>
            </a:r>
            <a:r>
              <a:rPr lang="en-US" dirty="0"/>
              <a:t>‘list all who have access to the data generated by the research activity..’ this applies to raw data and you should consider carefully who should access this. Normally this would be the researcher and supervisor and in placement contexts, a leader or designated </a:t>
            </a:r>
            <a:r>
              <a:rPr lang="en-US" dirty="0" smtClean="0"/>
              <a:t>person.</a:t>
            </a:r>
          </a:p>
          <a:p>
            <a:pPr lvl="1"/>
            <a:r>
              <a:rPr lang="en-US" dirty="0" smtClean="0"/>
              <a:t>Ensure </a:t>
            </a:r>
            <a:r>
              <a:rPr lang="en-US" dirty="0"/>
              <a:t>that you provide details if boxes are ticked</a:t>
            </a:r>
          </a:p>
          <a:p>
            <a:r>
              <a:rPr lang="en-US" dirty="0"/>
              <a:t>At the end of the form, do not include the Application Process or any appendices</a:t>
            </a:r>
          </a:p>
          <a:p>
            <a:endParaRPr lang="en-US" dirty="0"/>
          </a:p>
        </p:txBody>
      </p:sp>
    </p:spTree>
    <p:extLst>
      <p:ext uri="{BB962C8B-B14F-4D97-AF65-F5344CB8AC3E}">
        <p14:creationId xmlns:p14="http://schemas.microsoft.com/office/powerpoint/2010/main" val="1255564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b</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485047" y="2015732"/>
            <a:ext cx="5991468" cy="1938671"/>
          </a:xfrm>
          <a:prstGeom prst="rect">
            <a:avLst/>
          </a:prstGeom>
        </p:spPr>
      </p:pic>
      <p:sp>
        <p:nvSpPr>
          <p:cNvPr id="5" name="Left Arrow Callout 4"/>
          <p:cNvSpPr/>
          <p:nvPr/>
        </p:nvSpPr>
        <p:spPr>
          <a:xfrm>
            <a:off x="10357022" y="3246201"/>
            <a:ext cx="1395663" cy="637945"/>
          </a:xfrm>
          <a:prstGeom prst="leftArrowCallout">
            <a:avLst>
              <a:gd name="adj1" fmla="val 25000"/>
              <a:gd name="adj2" fmla="val 25000"/>
              <a:gd name="adj3" fmla="val 25000"/>
              <a:gd name="adj4" fmla="val 7395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Put in Date</a:t>
            </a:r>
            <a:endParaRPr lang="en-GB" dirty="0"/>
          </a:p>
        </p:txBody>
      </p:sp>
      <p:sp>
        <p:nvSpPr>
          <p:cNvPr id="6" name="Left Arrow Callout 5"/>
          <p:cNvSpPr/>
          <p:nvPr/>
        </p:nvSpPr>
        <p:spPr>
          <a:xfrm flipH="1">
            <a:off x="3906708" y="3227835"/>
            <a:ext cx="2897203" cy="815189"/>
          </a:xfrm>
          <a:prstGeom prst="leftArrowCallout">
            <a:avLst>
              <a:gd name="adj1" fmla="val 25000"/>
              <a:gd name="adj2" fmla="val 25000"/>
              <a:gd name="adj3" fmla="val 25000"/>
              <a:gd name="adj4" fmla="val 855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Include Name of Staff Member and their Designated Role</a:t>
            </a:r>
            <a:endParaRPr lang="en-GB" dirty="0"/>
          </a:p>
        </p:txBody>
      </p:sp>
    </p:spTree>
    <p:extLst>
      <p:ext uri="{BB962C8B-B14F-4D97-AF65-F5344CB8AC3E}">
        <p14:creationId xmlns:p14="http://schemas.microsoft.com/office/powerpoint/2010/main" val="1510760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c</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181231" y="2017096"/>
            <a:ext cx="6873623" cy="1705606"/>
          </a:xfrm>
          <a:prstGeom prst="rect">
            <a:avLst/>
          </a:prstGeom>
        </p:spPr>
      </p:pic>
      <p:sp>
        <p:nvSpPr>
          <p:cNvPr id="6" name="Right Arrow Callout 5"/>
          <p:cNvSpPr/>
          <p:nvPr/>
        </p:nvSpPr>
        <p:spPr>
          <a:xfrm>
            <a:off x="654435" y="2926118"/>
            <a:ext cx="3673643" cy="814920"/>
          </a:xfrm>
          <a:prstGeom prst="rightArrowCallout">
            <a:avLst>
              <a:gd name="adj1" fmla="val 25000"/>
              <a:gd name="adj2" fmla="val 25000"/>
              <a:gd name="adj3" fmla="val 25000"/>
              <a:gd name="adj4" fmla="val 855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Include UWTSD Code of Ethics plus Discipline-Specific Codes of Ethical research </a:t>
            </a:r>
            <a:endParaRPr lang="en-GB" dirty="0"/>
          </a:p>
        </p:txBody>
      </p:sp>
      <p:sp>
        <p:nvSpPr>
          <p:cNvPr id="7" name="Up Arrow Callout 6"/>
          <p:cNvSpPr/>
          <p:nvPr/>
        </p:nvSpPr>
        <p:spPr>
          <a:xfrm>
            <a:off x="5077219" y="3550960"/>
            <a:ext cx="5228494" cy="1322877"/>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If you are undertaking your work outside of the UK include the relevant Ethical Guidance</a:t>
            </a:r>
            <a:endParaRPr lang="en-GB" dirty="0"/>
          </a:p>
        </p:txBody>
      </p:sp>
    </p:spTree>
    <p:extLst>
      <p:ext uri="{BB962C8B-B14F-4D97-AF65-F5344CB8AC3E}">
        <p14:creationId xmlns:p14="http://schemas.microsoft.com/office/powerpoint/2010/main" val="3805905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d</a:t>
            </a:r>
            <a:endParaRPr lang="en-GB" dirty="0"/>
          </a:p>
        </p:txBody>
      </p:sp>
      <p:pic>
        <p:nvPicPr>
          <p:cNvPr id="4" name="Content Placeholder 3"/>
          <p:cNvPicPr>
            <a:picLocks noGrp="1" noChangeAspect="1"/>
          </p:cNvPicPr>
          <p:nvPr>
            <p:ph idx="1"/>
          </p:nvPr>
        </p:nvPicPr>
        <p:blipFill>
          <a:blip r:embed="rId2"/>
          <a:stretch>
            <a:fillRect/>
          </a:stretch>
        </p:blipFill>
        <p:spPr>
          <a:xfrm>
            <a:off x="4027141" y="2039815"/>
            <a:ext cx="7027713" cy="2685908"/>
          </a:xfrm>
          <a:prstGeom prst="rect">
            <a:avLst/>
          </a:prstGeom>
        </p:spPr>
      </p:pic>
      <p:sp>
        <p:nvSpPr>
          <p:cNvPr id="5" name="Down Arrow Callout 4"/>
          <p:cNvSpPr/>
          <p:nvPr/>
        </p:nvSpPr>
        <p:spPr>
          <a:xfrm>
            <a:off x="9104925" y="0"/>
            <a:ext cx="3001106" cy="2327867"/>
          </a:xfrm>
          <a:prstGeom prst="downArrowCallout">
            <a:avLst>
              <a:gd name="adj1" fmla="val 18783"/>
              <a:gd name="adj2" fmla="val 25000"/>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Ticking </a:t>
            </a:r>
            <a:r>
              <a:rPr lang="en-US" sz="1200" dirty="0"/>
              <a:t>‘Yes’ when ‘No’ may be more appropriate. This does not normally apply to university placement experiences which are part of the students’ </a:t>
            </a:r>
            <a:r>
              <a:rPr lang="en-US" sz="1200" dirty="0" err="1"/>
              <a:t>programme</a:t>
            </a:r>
            <a:r>
              <a:rPr lang="en-US" sz="1200" dirty="0"/>
              <a:t> of study e.g. schools, youth </a:t>
            </a:r>
            <a:r>
              <a:rPr lang="en-US" sz="1200" dirty="0" err="1"/>
              <a:t>organisations</a:t>
            </a:r>
            <a:r>
              <a:rPr lang="en-US" sz="1200" dirty="0"/>
              <a:t>, observational placements. </a:t>
            </a:r>
            <a:endParaRPr lang="en-US" sz="1200" dirty="0" smtClean="0"/>
          </a:p>
          <a:p>
            <a:pPr algn="ctr"/>
            <a:r>
              <a:rPr lang="en-US" sz="1200" dirty="0" smtClean="0"/>
              <a:t>In </a:t>
            </a:r>
            <a:r>
              <a:rPr lang="en-US" sz="1200" dirty="0"/>
              <a:t>these cases you would tick</a:t>
            </a:r>
            <a:r>
              <a:rPr lang="en-US" sz="1200" b="1" dirty="0">
                <a:solidFill>
                  <a:srgbClr val="FFFF00"/>
                </a:solidFill>
              </a:rPr>
              <a:t> ‘No</a:t>
            </a:r>
            <a:r>
              <a:rPr lang="en-US" sz="1200" b="1" dirty="0" smtClean="0">
                <a:solidFill>
                  <a:srgbClr val="FFFF00"/>
                </a:solidFill>
              </a:rPr>
              <a:t>’.</a:t>
            </a:r>
            <a:endParaRPr lang="en-US" sz="1200" b="1" dirty="0">
              <a:solidFill>
                <a:srgbClr val="FFFF00"/>
              </a:solidFill>
            </a:endParaRPr>
          </a:p>
        </p:txBody>
      </p:sp>
    </p:spTree>
    <p:extLst>
      <p:ext uri="{BB962C8B-B14F-4D97-AF65-F5344CB8AC3E}">
        <p14:creationId xmlns:p14="http://schemas.microsoft.com/office/powerpoint/2010/main" val="265037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a:t>
            </a:r>
            <a:endParaRPr lang="en-GB" dirty="0"/>
          </a:p>
        </p:txBody>
      </p:sp>
      <p:sp>
        <p:nvSpPr>
          <p:cNvPr id="3" name="Content Placeholder 2"/>
          <p:cNvSpPr>
            <a:spLocks noGrp="1"/>
          </p:cNvSpPr>
          <p:nvPr>
            <p:ph idx="1"/>
          </p:nvPr>
        </p:nvSpPr>
        <p:spPr/>
        <p:txBody>
          <a:bodyPr/>
          <a:lstStyle/>
          <a:p>
            <a:endParaRPr lang="en-GB" dirty="0"/>
          </a:p>
        </p:txBody>
      </p:sp>
      <p:pic>
        <p:nvPicPr>
          <p:cNvPr id="9" name="Picture 8"/>
          <p:cNvPicPr>
            <a:picLocks noChangeAspect="1"/>
          </p:cNvPicPr>
          <p:nvPr/>
        </p:nvPicPr>
        <p:blipFill>
          <a:blip r:embed="rId2"/>
          <a:stretch>
            <a:fillRect/>
          </a:stretch>
        </p:blipFill>
        <p:spPr>
          <a:xfrm>
            <a:off x="5947508" y="2032170"/>
            <a:ext cx="5107346" cy="3507959"/>
          </a:xfrm>
          <a:prstGeom prst="rect">
            <a:avLst/>
          </a:prstGeom>
        </p:spPr>
      </p:pic>
      <p:sp>
        <p:nvSpPr>
          <p:cNvPr id="10" name="Down Arrow Callout 9"/>
          <p:cNvSpPr/>
          <p:nvPr/>
        </p:nvSpPr>
        <p:spPr>
          <a:xfrm>
            <a:off x="7049476" y="703385"/>
            <a:ext cx="1867877" cy="1864930"/>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Ensure </a:t>
            </a:r>
            <a:r>
              <a:rPr lang="en-US" sz="1400" dirty="0"/>
              <a:t>that the proposed start date is </a:t>
            </a:r>
            <a:r>
              <a:rPr lang="en-US" sz="1400" b="1" dirty="0" smtClean="0">
                <a:solidFill>
                  <a:srgbClr val="FFFF00"/>
                </a:solidFill>
              </a:rPr>
              <a:t>AFTER</a:t>
            </a:r>
            <a:r>
              <a:rPr lang="en-US" sz="1400" dirty="0" smtClean="0">
                <a:solidFill>
                  <a:srgbClr val="FFFF00"/>
                </a:solidFill>
              </a:rPr>
              <a:t> </a:t>
            </a:r>
          </a:p>
          <a:p>
            <a:pPr algn="ctr"/>
            <a:r>
              <a:rPr lang="en-US" sz="1400" dirty="0" smtClean="0"/>
              <a:t>the </a:t>
            </a:r>
            <a:r>
              <a:rPr lang="en-US" sz="1400" dirty="0"/>
              <a:t>Committee Ethics </a:t>
            </a:r>
            <a:r>
              <a:rPr lang="en-US" sz="1400" dirty="0" smtClean="0"/>
              <a:t>meeting</a:t>
            </a:r>
            <a:endParaRPr lang="en-US" sz="1400" dirty="0"/>
          </a:p>
        </p:txBody>
      </p:sp>
      <p:sp>
        <p:nvSpPr>
          <p:cNvPr id="11" name="Right Arrow Callout 10"/>
          <p:cNvSpPr/>
          <p:nvPr/>
        </p:nvSpPr>
        <p:spPr>
          <a:xfrm>
            <a:off x="2217487" y="3124299"/>
            <a:ext cx="3837354" cy="1096009"/>
          </a:xfrm>
          <a:prstGeom prst="rightArrowCallout">
            <a:avLst>
              <a:gd name="adj1" fmla="val 25000"/>
              <a:gd name="adj2" fmla="val 25000"/>
              <a:gd name="adj3" fmla="val 25000"/>
              <a:gd name="adj4" fmla="val 782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It is </a:t>
            </a:r>
            <a:r>
              <a:rPr lang="en-US" dirty="0"/>
              <a:t>advisory to use </a:t>
            </a:r>
            <a:endParaRPr lang="en-US" dirty="0" smtClean="0"/>
          </a:p>
          <a:p>
            <a:pPr algn="ctr"/>
            <a:r>
              <a:rPr lang="en-US" b="1" dirty="0" smtClean="0">
                <a:solidFill>
                  <a:srgbClr val="FFFF00"/>
                </a:solidFill>
              </a:rPr>
              <a:t>Bullet Points </a:t>
            </a:r>
            <a:r>
              <a:rPr lang="en-US" dirty="0" smtClean="0"/>
              <a:t>for </a:t>
            </a:r>
            <a:r>
              <a:rPr lang="en-US" dirty="0"/>
              <a:t>research aims, objectives and </a:t>
            </a:r>
            <a:r>
              <a:rPr lang="en-US" dirty="0" smtClean="0"/>
              <a:t>questions</a:t>
            </a:r>
            <a:endParaRPr lang="en-US" dirty="0"/>
          </a:p>
        </p:txBody>
      </p:sp>
    </p:spTree>
    <p:extLst>
      <p:ext uri="{BB962C8B-B14F-4D97-AF65-F5344CB8AC3E}">
        <p14:creationId xmlns:p14="http://schemas.microsoft.com/office/powerpoint/2010/main" val="18204579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e</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731758" y="2007916"/>
            <a:ext cx="5323095" cy="3050754"/>
          </a:xfrm>
          <a:prstGeom prst="rect">
            <a:avLst/>
          </a:prstGeom>
        </p:spPr>
      </p:pic>
      <p:sp>
        <p:nvSpPr>
          <p:cNvPr id="5" name="Right Arrow Callout 4"/>
          <p:cNvSpPr/>
          <p:nvPr/>
        </p:nvSpPr>
        <p:spPr>
          <a:xfrm>
            <a:off x="1516184" y="2094625"/>
            <a:ext cx="4353169" cy="1406769"/>
          </a:xfrm>
          <a:prstGeom prst="rightArrowCallout">
            <a:avLst>
              <a:gd name="adj1" fmla="val 25000"/>
              <a:gd name="adj2" fmla="val 25000"/>
              <a:gd name="adj3" fmla="val 25000"/>
              <a:gd name="adj4" fmla="val 855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It </a:t>
            </a:r>
            <a:r>
              <a:rPr lang="en-US" dirty="0"/>
              <a:t>is up to the discretion of the </a:t>
            </a:r>
            <a:r>
              <a:rPr lang="en-US" b="1" dirty="0" smtClean="0">
                <a:solidFill>
                  <a:srgbClr val="FFFF00"/>
                </a:solidFill>
              </a:rPr>
              <a:t>Supervisor</a:t>
            </a:r>
            <a:r>
              <a:rPr lang="en-US" dirty="0" smtClean="0"/>
              <a:t> </a:t>
            </a:r>
            <a:r>
              <a:rPr lang="en-US" dirty="0"/>
              <a:t>in conversation with the student as to whether the name of an </a:t>
            </a:r>
            <a:r>
              <a:rPr lang="en-US" dirty="0" err="1"/>
              <a:t>organisation</a:t>
            </a:r>
            <a:r>
              <a:rPr lang="en-US" dirty="0"/>
              <a:t> is included.</a:t>
            </a:r>
            <a:endParaRPr lang="en-GB" dirty="0"/>
          </a:p>
        </p:txBody>
      </p:sp>
    </p:spTree>
    <p:extLst>
      <p:ext uri="{BB962C8B-B14F-4D97-AF65-F5344CB8AC3E}">
        <p14:creationId xmlns:p14="http://schemas.microsoft.com/office/powerpoint/2010/main" val="3055343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f</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5539007" y="1989967"/>
            <a:ext cx="5515847" cy="4238257"/>
          </a:xfrm>
          <a:prstGeom prst="rect">
            <a:avLst/>
          </a:prstGeom>
        </p:spPr>
      </p:pic>
      <p:sp>
        <p:nvSpPr>
          <p:cNvPr id="5" name="Down Arrow Callout 4"/>
          <p:cNvSpPr/>
          <p:nvPr/>
        </p:nvSpPr>
        <p:spPr>
          <a:xfrm>
            <a:off x="8979877" y="500185"/>
            <a:ext cx="2719754" cy="1797072"/>
          </a:xfrm>
          <a:prstGeom prst="down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Any </a:t>
            </a:r>
            <a:r>
              <a:rPr lang="en-US" dirty="0"/>
              <a:t>boxes ticked </a:t>
            </a:r>
            <a:r>
              <a:rPr lang="en-US" b="1" dirty="0" smtClean="0">
                <a:solidFill>
                  <a:srgbClr val="FFFF00"/>
                </a:solidFill>
              </a:rPr>
              <a:t>YES</a:t>
            </a:r>
            <a:r>
              <a:rPr lang="en-US" dirty="0" smtClean="0">
                <a:solidFill>
                  <a:srgbClr val="FFFF00"/>
                </a:solidFill>
              </a:rPr>
              <a:t> </a:t>
            </a:r>
            <a:r>
              <a:rPr lang="en-US" dirty="0" smtClean="0"/>
              <a:t>should </a:t>
            </a:r>
            <a:r>
              <a:rPr lang="en-US" dirty="0"/>
              <a:t>be commented upon in the </a:t>
            </a:r>
            <a:r>
              <a:rPr lang="en-US" dirty="0" smtClean="0"/>
              <a:t>Methodology (Section </a:t>
            </a:r>
            <a:r>
              <a:rPr lang="en-US" dirty="0"/>
              <a:t>E</a:t>
            </a:r>
            <a:r>
              <a:rPr lang="en-US" dirty="0" smtClean="0"/>
              <a:t>)</a:t>
            </a:r>
            <a:endParaRPr lang="en-US" dirty="0"/>
          </a:p>
        </p:txBody>
      </p:sp>
    </p:spTree>
    <p:extLst>
      <p:ext uri="{BB962C8B-B14F-4D97-AF65-F5344CB8AC3E}">
        <p14:creationId xmlns:p14="http://schemas.microsoft.com/office/powerpoint/2010/main" val="688008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g</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60" t="13339"/>
          <a:stretch/>
        </p:blipFill>
        <p:spPr>
          <a:xfrm>
            <a:off x="4314091" y="2153923"/>
            <a:ext cx="6746946" cy="323556"/>
          </a:xfrm>
          <a:prstGeom prst="rect">
            <a:avLst/>
          </a:prstGeom>
        </p:spPr>
      </p:pic>
      <p:pic>
        <p:nvPicPr>
          <p:cNvPr id="5" name="Picture 4"/>
          <p:cNvPicPr>
            <a:picLocks noChangeAspect="1"/>
          </p:cNvPicPr>
          <p:nvPr/>
        </p:nvPicPr>
        <p:blipFill>
          <a:blip r:embed="rId3"/>
          <a:stretch>
            <a:fillRect/>
          </a:stretch>
        </p:blipFill>
        <p:spPr>
          <a:xfrm>
            <a:off x="4314091" y="2642869"/>
            <a:ext cx="6766561" cy="1098169"/>
          </a:xfrm>
          <a:prstGeom prst="rect">
            <a:avLst/>
          </a:prstGeom>
        </p:spPr>
      </p:pic>
      <p:sp>
        <p:nvSpPr>
          <p:cNvPr id="6" name="Up Arrow Callout 5"/>
          <p:cNvSpPr/>
          <p:nvPr/>
        </p:nvSpPr>
        <p:spPr>
          <a:xfrm>
            <a:off x="5621346" y="3530025"/>
            <a:ext cx="4290647" cy="1518716"/>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Give </a:t>
            </a:r>
            <a:r>
              <a:rPr lang="en-US" dirty="0"/>
              <a:t>number of participants </a:t>
            </a:r>
            <a:r>
              <a:rPr lang="en-US" dirty="0" smtClean="0"/>
              <a:t>and</a:t>
            </a:r>
          </a:p>
          <a:p>
            <a:pPr algn="ctr"/>
            <a:r>
              <a:rPr lang="en-US" dirty="0" smtClean="0"/>
              <a:t> </a:t>
            </a:r>
            <a:r>
              <a:rPr lang="en-US" dirty="0"/>
              <a:t>say </a:t>
            </a:r>
            <a:r>
              <a:rPr lang="en-US" b="1" dirty="0" smtClean="0">
                <a:solidFill>
                  <a:srgbClr val="FFFF00"/>
                </a:solidFill>
              </a:rPr>
              <a:t>HOW</a:t>
            </a:r>
            <a:r>
              <a:rPr lang="en-US" dirty="0" smtClean="0"/>
              <a:t> you </a:t>
            </a:r>
            <a:r>
              <a:rPr lang="en-US" dirty="0"/>
              <a:t>will identify </a:t>
            </a:r>
            <a:r>
              <a:rPr lang="en-US" dirty="0" smtClean="0"/>
              <a:t>participants</a:t>
            </a:r>
            <a:endParaRPr lang="en-US" dirty="0"/>
          </a:p>
        </p:txBody>
      </p:sp>
    </p:spTree>
    <p:extLst>
      <p:ext uri="{BB962C8B-B14F-4D97-AF65-F5344CB8AC3E}">
        <p14:creationId xmlns:p14="http://schemas.microsoft.com/office/powerpoint/2010/main" val="17789403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h</a:t>
            </a:r>
            <a:endParaRPr lang="en-GB" dirty="0"/>
          </a:p>
        </p:txBody>
      </p:sp>
      <p:sp>
        <p:nvSpPr>
          <p:cNvPr id="3" name="Content Placeholder 2"/>
          <p:cNvSpPr>
            <a:spLocks noGrp="1"/>
          </p:cNvSpPr>
          <p:nvPr>
            <p:ph idx="1"/>
          </p:nvPr>
        </p:nvSpPr>
        <p:spPr/>
        <p:txBody>
          <a:bodyPr/>
          <a:lstStyle/>
          <a:p>
            <a:endParaRPr lang="en-GB" dirty="0"/>
          </a:p>
        </p:txBody>
      </p:sp>
      <p:pic>
        <p:nvPicPr>
          <p:cNvPr id="5" name="Picture 4"/>
          <p:cNvPicPr>
            <a:picLocks noChangeAspect="1"/>
          </p:cNvPicPr>
          <p:nvPr/>
        </p:nvPicPr>
        <p:blipFill>
          <a:blip r:embed="rId2"/>
          <a:stretch>
            <a:fillRect/>
          </a:stretch>
        </p:blipFill>
        <p:spPr>
          <a:xfrm>
            <a:off x="5901591" y="0"/>
            <a:ext cx="6290409" cy="6858000"/>
          </a:xfrm>
          <a:prstGeom prst="rect">
            <a:avLst/>
          </a:prstGeom>
        </p:spPr>
      </p:pic>
      <p:sp>
        <p:nvSpPr>
          <p:cNvPr id="7" name="Right Arrow Callout 6"/>
          <p:cNvSpPr/>
          <p:nvPr/>
        </p:nvSpPr>
        <p:spPr>
          <a:xfrm>
            <a:off x="1311145" y="6217561"/>
            <a:ext cx="4942071" cy="525845"/>
          </a:xfrm>
          <a:prstGeom prst="rightArrowCallout">
            <a:avLst>
              <a:gd name="adj1" fmla="val 25000"/>
              <a:gd name="adj2" fmla="val 25000"/>
              <a:gd name="adj3" fmla="val 25000"/>
              <a:gd name="adj4" fmla="val 87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FFFF00"/>
                </a:solidFill>
              </a:rPr>
              <a:t>Any Risk</a:t>
            </a:r>
            <a:r>
              <a:rPr lang="en-US" sz="1400" dirty="0" smtClean="0">
                <a:solidFill>
                  <a:schemeClr val="bg1"/>
                </a:solidFill>
              </a:rPr>
              <a:t> identified in the section above </a:t>
            </a:r>
          </a:p>
          <a:p>
            <a:pPr algn="ctr"/>
            <a:r>
              <a:rPr lang="en-US" sz="1400" dirty="0" smtClean="0">
                <a:solidFill>
                  <a:schemeClr val="bg1"/>
                </a:solidFill>
              </a:rPr>
              <a:t>needs mitigation explained here</a:t>
            </a:r>
            <a:endParaRPr lang="en-GB" sz="1400" dirty="0">
              <a:solidFill>
                <a:schemeClr val="bg1"/>
              </a:solidFill>
            </a:endParaRPr>
          </a:p>
        </p:txBody>
      </p:sp>
      <p:sp>
        <p:nvSpPr>
          <p:cNvPr id="9" name="Right Arrow Callout 8"/>
          <p:cNvSpPr/>
          <p:nvPr/>
        </p:nvSpPr>
        <p:spPr>
          <a:xfrm>
            <a:off x="1311145" y="5306010"/>
            <a:ext cx="4942072" cy="554376"/>
          </a:xfrm>
          <a:prstGeom prst="rightArrowCallout">
            <a:avLst>
              <a:gd name="adj1" fmla="val 25000"/>
              <a:gd name="adj2" fmla="val 25000"/>
              <a:gd name="adj3" fmla="val 25000"/>
              <a:gd name="adj4" fmla="val 87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FFFF00"/>
                </a:solidFill>
              </a:rPr>
              <a:t>All</a:t>
            </a:r>
            <a:r>
              <a:rPr lang="en-US" sz="1400" dirty="0" smtClean="0">
                <a:solidFill>
                  <a:srgbClr val="FFFF00"/>
                </a:solidFill>
              </a:rPr>
              <a:t> </a:t>
            </a:r>
            <a:r>
              <a:rPr lang="en-US" sz="1400" dirty="0"/>
              <a:t>research carries risk, ensure that risks are identified. </a:t>
            </a:r>
            <a:endParaRPr lang="en-US" sz="1400" dirty="0" smtClean="0"/>
          </a:p>
          <a:p>
            <a:pPr algn="ctr"/>
            <a:r>
              <a:rPr lang="en-US" sz="1400" dirty="0" smtClean="0"/>
              <a:t>Do </a:t>
            </a:r>
            <a:r>
              <a:rPr lang="en-US" sz="1400" dirty="0"/>
              <a:t>not put </a:t>
            </a:r>
            <a:r>
              <a:rPr lang="en-US" sz="1400" b="1" dirty="0">
                <a:solidFill>
                  <a:srgbClr val="FFFF00"/>
                </a:solidFill>
              </a:rPr>
              <a:t>‘Not applicable’</a:t>
            </a:r>
            <a:endParaRPr lang="en-GB" sz="1400" b="1" dirty="0">
              <a:solidFill>
                <a:srgbClr val="FFFF00"/>
              </a:solidFill>
            </a:endParaRPr>
          </a:p>
        </p:txBody>
      </p:sp>
      <p:sp>
        <p:nvSpPr>
          <p:cNvPr id="10" name="Right Arrow Callout 9"/>
          <p:cNvSpPr/>
          <p:nvPr/>
        </p:nvSpPr>
        <p:spPr>
          <a:xfrm>
            <a:off x="1311144" y="4546862"/>
            <a:ext cx="4942072" cy="554376"/>
          </a:xfrm>
          <a:prstGeom prst="rightArrowCallout">
            <a:avLst>
              <a:gd name="adj1" fmla="val 25000"/>
              <a:gd name="adj2" fmla="val 25000"/>
              <a:gd name="adj3" fmla="val 25000"/>
              <a:gd name="adj4" fmla="val 87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FFFF00"/>
                </a:solidFill>
              </a:rPr>
              <a:t>All</a:t>
            </a:r>
            <a:r>
              <a:rPr lang="en-US" sz="1400" dirty="0" smtClean="0">
                <a:solidFill>
                  <a:srgbClr val="FFFF00"/>
                </a:solidFill>
              </a:rPr>
              <a:t> </a:t>
            </a:r>
            <a:r>
              <a:rPr lang="en-US" sz="1400" dirty="0"/>
              <a:t>research carries risk, ensure that risks are identified. </a:t>
            </a:r>
            <a:endParaRPr lang="en-US" sz="1400" dirty="0" smtClean="0"/>
          </a:p>
          <a:p>
            <a:pPr algn="ctr"/>
            <a:r>
              <a:rPr lang="en-US" sz="1400" dirty="0" smtClean="0"/>
              <a:t>Do </a:t>
            </a:r>
            <a:r>
              <a:rPr lang="en-US" sz="1400" dirty="0"/>
              <a:t>not put </a:t>
            </a:r>
            <a:r>
              <a:rPr lang="en-US" sz="1400" b="1" dirty="0">
                <a:solidFill>
                  <a:srgbClr val="FFFF00"/>
                </a:solidFill>
              </a:rPr>
              <a:t>‘Not applicable’</a:t>
            </a:r>
            <a:endParaRPr lang="en-GB" sz="1400" b="1" dirty="0">
              <a:solidFill>
                <a:srgbClr val="FFFF00"/>
              </a:solidFill>
            </a:endParaRPr>
          </a:p>
        </p:txBody>
      </p:sp>
      <p:sp>
        <p:nvSpPr>
          <p:cNvPr id="8" name="Right Arrow Callout 7"/>
          <p:cNvSpPr/>
          <p:nvPr/>
        </p:nvSpPr>
        <p:spPr>
          <a:xfrm>
            <a:off x="1311145" y="2177804"/>
            <a:ext cx="4942072" cy="640354"/>
          </a:xfrm>
          <a:prstGeom prst="rightArrowCallout">
            <a:avLst>
              <a:gd name="adj1" fmla="val 25000"/>
              <a:gd name="adj2" fmla="val 25000"/>
              <a:gd name="adj3" fmla="val 25000"/>
              <a:gd name="adj4" fmla="val 876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rgbClr val="FFFF00"/>
                </a:solidFill>
              </a:rPr>
              <a:t>All</a:t>
            </a:r>
            <a:r>
              <a:rPr lang="en-US" sz="1400" dirty="0">
                <a:solidFill>
                  <a:srgbClr val="FFFF00"/>
                </a:solidFill>
              </a:rPr>
              <a:t> </a:t>
            </a:r>
            <a:r>
              <a:rPr lang="en-US" sz="1400" dirty="0"/>
              <a:t>research carries </a:t>
            </a:r>
            <a:r>
              <a:rPr lang="en-US" sz="1400" dirty="0" smtClean="0"/>
              <a:t>risk if it involves participants</a:t>
            </a:r>
          </a:p>
          <a:p>
            <a:pPr algn="ctr"/>
            <a:r>
              <a:rPr lang="en-US" sz="1400" dirty="0" smtClean="0"/>
              <a:t> </a:t>
            </a:r>
            <a:r>
              <a:rPr lang="en-US" sz="1400" dirty="0"/>
              <a:t>ensure that risks are </a:t>
            </a:r>
            <a:r>
              <a:rPr lang="en-US" sz="1400" dirty="0" smtClean="0"/>
              <a:t>identified</a:t>
            </a:r>
            <a:endParaRPr lang="en-US" sz="1400" dirty="0"/>
          </a:p>
          <a:p>
            <a:pPr algn="ctr"/>
            <a:r>
              <a:rPr lang="en-US" sz="1400" dirty="0"/>
              <a:t>Do not put </a:t>
            </a:r>
            <a:r>
              <a:rPr lang="en-US" sz="1400" b="1" dirty="0">
                <a:solidFill>
                  <a:srgbClr val="FFFF00"/>
                </a:solidFill>
              </a:rPr>
              <a:t>‘Not applicable’</a:t>
            </a:r>
            <a:endParaRPr lang="en-GB" sz="1400" b="1" dirty="0">
              <a:solidFill>
                <a:srgbClr val="FFFF00"/>
              </a:solidFill>
            </a:endParaRPr>
          </a:p>
        </p:txBody>
      </p:sp>
    </p:spTree>
    <p:extLst>
      <p:ext uri="{BB962C8B-B14F-4D97-AF65-F5344CB8AC3E}">
        <p14:creationId xmlns:p14="http://schemas.microsoft.com/office/powerpoint/2010/main" val="2610547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i</a:t>
            </a:r>
            <a:endParaRPr lang="en-GB" dirty="0"/>
          </a:p>
        </p:txBody>
      </p:sp>
      <p:sp>
        <p:nvSpPr>
          <p:cNvPr id="3" name="Content Placeholder 2"/>
          <p:cNvSpPr>
            <a:spLocks noGrp="1"/>
          </p:cNvSpPr>
          <p:nvPr>
            <p:ph idx="1"/>
          </p:nvPr>
        </p:nvSpPr>
        <p:spPr>
          <a:xfrm>
            <a:off x="1707662" y="2002313"/>
            <a:ext cx="3268099" cy="1299027"/>
          </a:xfrm>
          <a:solidFill>
            <a:schemeClr val="accent1"/>
          </a:solidFill>
        </p:spPr>
        <p:txBody>
          <a:bodyPr>
            <a:noAutofit/>
          </a:bodyPr>
          <a:lstStyle/>
          <a:p>
            <a:pPr marL="0" indent="0">
              <a:buNone/>
            </a:pPr>
            <a:r>
              <a:rPr lang="en-US" sz="900" dirty="0">
                <a:solidFill>
                  <a:schemeClr val="lt1"/>
                </a:solidFill>
              </a:rPr>
              <a:t>Researchers are required to indicate in the ethics form that they will follow the Ethical policy within their place of work/placement, to provide a letter which demonstrates the organizations support for the research, in addition consent forms given to all participants and if this work involves minors (under 18 in line with UWTSD) that parents/guardians are also asked for their consent. </a:t>
            </a:r>
            <a:endParaRPr lang="en-GB" sz="900" dirty="0">
              <a:solidFill>
                <a:schemeClr val="lt1"/>
              </a:solidFill>
            </a:endParaRPr>
          </a:p>
        </p:txBody>
      </p:sp>
      <p:pic>
        <p:nvPicPr>
          <p:cNvPr id="6" name="Picture 5"/>
          <p:cNvPicPr>
            <a:picLocks noChangeAspect="1"/>
          </p:cNvPicPr>
          <p:nvPr/>
        </p:nvPicPr>
        <p:blipFill>
          <a:blip r:embed="rId2"/>
          <a:stretch>
            <a:fillRect/>
          </a:stretch>
        </p:blipFill>
        <p:spPr>
          <a:xfrm>
            <a:off x="5447323" y="2002313"/>
            <a:ext cx="5607531" cy="3423603"/>
          </a:xfrm>
          <a:prstGeom prst="rect">
            <a:avLst/>
          </a:prstGeom>
        </p:spPr>
      </p:pic>
      <p:sp>
        <p:nvSpPr>
          <p:cNvPr id="7" name="Right Arrow Callout 6"/>
          <p:cNvSpPr/>
          <p:nvPr/>
        </p:nvSpPr>
        <p:spPr>
          <a:xfrm>
            <a:off x="1707662" y="3628070"/>
            <a:ext cx="3840520" cy="870897"/>
          </a:xfrm>
          <a:prstGeom prst="rightArrowCallout">
            <a:avLst>
              <a:gd name="adj1" fmla="val 25000"/>
              <a:gd name="adj2" fmla="val 25000"/>
              <a:gd name="adj3" fmla="val 25000"/>
              <a:gd name="adj4" fmla="val 855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Make </a:t>
            </a:r>
            <a:r>
              <a:rPr lang="en-US" sz="1600" dirty="0"/>
              <a:t>explicit reference to </a:t>
            </a:r>
            <a:r>
              <a:rPr lang="en-US" sz="1600" dirty="0" smtClean="0">
                <a:solidFill>
                  <a:srgbClr val="FFFF00"/>
                </a:solidFill>
              </a:rPr>
              <a:t>HOW</a:t>
            </a:r>
            <a:r>
              <a:rPr lang="en-US" sz="1600" dirty="0" smtClean="0"/>
              <a:t> informed </a:t>
            </a:r>
            <a:r>
              <a:rPr lang="en-US" sz="1600" dirty="0"/>
              <a:t>consent, confidentiality and anonymity will be </a:t>
            </a:r>
            <a:r>
              <a:rPr lang="en-US" sz="1600" dirty="0" smtClean="0"/>
              <a:t>achieved</a:t>
            </a:r>
            <a:endParaRPr lang="en-US" sz="1600" dirty="0"/>
          </a:p>
        </p:txBody>
      </p:sp>
      <p:sp>
        <p:nvSpPr>
          <p:cNvPr id="8" name="Right Arrow Callout 7"/>
          <p:cNvSpPr/>
          <p:nvPr/>
        </p:nvSpPr>
        <p:spPr>
          <a:xfrm>
            <a:off x="1707662" y="4650815"/>
            <a:ext cx="3840520" cy="1833111"/>
          </a:xfrm>
          <a:prstGeom prst="rightArrowCallout">
            <a:avLst>
              <a:gd name="adj1" fmla="val 25000"/>
              <a:gd name="adj2" fmla="val 25000"/>
              <a:gd name="adj3" fmla="val 25000"/>
              <a:gd name="adj4" fmla="val 8553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smtClean="0"/>
              <a:t>Make </a:t>
            </a:r>
            <a:r>
              <a:rPr lang="en-US" sz="1600" dirty="0"/>
              <a:t>explicit reference to </a:t>
            </a:r>
            <a:r>
              <a:rPr lang="en-US" sz="1600" dirty="0" smtClean="0">
                <a:solidFill>
                  <a:srgbClr val="FFFF00"/>
                </a:solidFill>
              </a:rPr>
              <a:t>HOW</a:t>
            </a:r>
            <a:r>
              <a:rPr lang="en-US" sz="1600" dirty="0" smtClean="0"/>
              <a:t> informed </a:t>
            </a:r>
            <a:r>
              <a:rPr lang="en-US" sz="1600" dirty="0"/>
              <a:t>consent, confidentiality and anonymity will be </a:t>
            </a:r>
            <a:r>
              <a:rPr lang="en-US" sz="1600" dirty="0" smtClean="0"/>
              <a:t>achieved</a:t>
            </a:r>
          </a:p>
          <a:p>
            <a:pPr algn="ctr"/>
            <a:r>
              <a:rPr lang="en-US" sz="1600" dirty="0" smtClean="0"/>
              <a:t>Demonstrate the difference between anonymity and confidentiality</a:t>
            </a:r>
          </a:p>
          <a:p>
            <a:pPr algn="ctr"/>
            <a:r>
              <a:rPr lang="en-US" sz="1600" dirty="0" smtClean="0"/>
              <a:t>How will participants withdraw from a study?</a:t>
            </a:r>
            <a:endParaRPr lang="en-US" sz="1600" dirty="0"/>
          </a:p>
        </p:txBody>
      </p:sp>
    </p:spTree>
    <p:extLst>
      <p:ext uri="{BB962C8B-B14F-4D97-AF65-F5344CB8AC3E}">
        <p14:creationId xmlns:p14="http://schemas.microsoft.com/office/powerpoint/2010/main" val="454601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J</a:t>
            </a:r>
            <a:endParaRPr lang="en-GB" dirty="0"/>
          </a:p>
        </p:txBody>
      </p:sp>
      <p:pic>
        <p:nvPicPr>
          <p:cNvPr id="3" name="Picture 2"/>
          <p:cNvPicPr>
            <a:picLocks noChangeAspect="1"/>
          </p:cNvPicPr>
          <p:nvPr/>
        </p:nvPicPr>
        <p:blipFill>
          <a:blip r:embed="rId2"/>
          <a:stretch>
            <a:fillRect/>
          </a:stretch>
        </p:blipFill>
        <p:spPr>
          <a:xfrm>
            <a:off x="5443822" y="0"/>
            <a:ext cx="6600751" cy="5842001"/>
          </a:xfrm>
          <a:prstGeom prst="rect">
            <a:avLst/>
          </a:prstGeom>
        </p:spPr>
      </p:pic>
      <p:sp>
        <p:nvSpPr>
          <p:cNvPr id="5" name="Right Arrow Callout 4"/>
          <p:cNvSpPr/>
          <p:nvPr/>
        </p:nvSpPr>
        <p:spPr>
          <a:xfrm>
            <a:off x="131114" y="1329136"/>
            <a:ext cx="5494212" cy="1219181"/>
          </a:xfrm>
          <a:prstGeom prst="rightArrowCallout">
            <a:avLst>
              <a:gd name="adj1" fmla="val 18764"/>
              <a:gd name="adj2" fmla="val 25000"/>
              <a:gd name="adj3" fmla="val 25000"/>
              <a:gd name="adj4" fmla="val 866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rgbClr val="FFFF00"/>
                </a:solidFill>
              </a:rPr>
              <a:t>Personal data </a:t>
            </a:r>
            <a:r>
              <a:rPr lang="en-GB" sz="1200" dirty="0" smtClean="0"/>
              <a:t>are </a:t>
            </a:r>
            <a:r>
              <a:rPr lang="en-GB" sz="1200" dirty="0"/>
              <a:t>data which relate to a living individual who can be identified from that data or from that data and other information which is in the possession of, or is likely to come into the possession of, the data controller and includes any expression of opinion about the individual and any indication of the intentions of the data controller. This includes any other person in respect of the individual (Data Protection Act 1998). </a:t>
            </a:r>
          </a:p>
        </p:txBody>
      </p:sp>
      <p:sp>
        <p:nvSpPr>
          <p:cNvPr id="7" name="Right Arrow Callout 6"/>
          <p:cNvSpPr/>
          <p:nvPr/>
        </p:nvSpPr>
        <p:spPr>
          <a:xfrm>
            <a:off x="40362" y="3601856"/>
            <a:ext cx="5494212" cy="1186606"/>
          </a:xfrm>
          <a:prstGeom prst="rightArrowCallout">
            <a:avLst>
              <a:gd name="adj1" fmla="val 21926"/>
              <a:gd name="adj2" fmla="val 25000"/>
              <a:gd name="adj3" fmla="val 25000"/>
              <a:gd name="adj4" fmla="val 873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smtClean="0">
                <a:solidFill>
                  <a:srgbClr val="FFFF00"/>
                </a:solidFill>
              </a:rPr>
              <a:t>Sensitive Personal Data </a:t>
            </a:r>
            <a:r>
              <a:rPr lang="en-GB" sz="1200" dirty="0" smtClean="0"/>
              <a:t>are </a:t>
            </a:r>
            <a:r>
              <a:rPr lang="en-GB" sz="1200" dirty="0"/>
              <a:t>defined in the Data Protection Act 1998 as data pertaining to a person's race, ethnic origin, political opinion, religious or similar beliefs, trade union membership, physical or mental health or condition, sexual life, commission or alleged commission of an offence, proceedings for an offence (alleged to have been) committed, disposal of such proceedings or the sentence of any court in such proceedings. </a:t>
            </a:r>
          </a:p>
        </p:txBody>
      </p:sp>
    </p:spTree>
    <p:extLst>
      <p:ext uri="{BB962C8B-B14F-4D97-AF65-F5344CB8AC3E}">
        <p14:creationId xmlns:p14="http://schemas.microsoft.com/office/powerpoint/2010/main" val="1646282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Section J</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606428" y="2015732"/>
            <a:ext cx="6448426" cy="317500"/>
          </a:xfrm>
          <a:prstGeom prst="rect">
            <a:avLst/>
          </a:prstGeom>
        </p:spPr>
      </p:pic>
      <p:pic>
        <p:nvPicPr>
          <p:cNvPr id="5" name="Picture 4"/>
          <p:cNvPicPr>
            <a:picLocks noChangeAspect="1"/>
          </p:cNvPicPr>
          <p:nvPr/>
        </p:nvPicPr>
        <p:blipFill>
          <a:blip r:embed="rId3"/>
          <a:stretch>
            <a:fillRect/>
          </a:stretch>
        </p:blipFill>
        <p:spPr>
          <a:xfrm>
            <a:off x="4606428" y="2428631"/>
            <a:ext cx="6448426" cy="4064000"/>
          </a:xfrm>
          <a:prstGeom prst="rect">
            <a:avLst/>
          </a:prstGeom>
        </p:spPr>
      </p:pic>
      <p:sp>
        <p:nvSpPr>
          <p:cNvPr id="6" name="Right Arrow Callout 5"/>
          <p:cNvSpPr/>
          <p:nvPr/>
        </p:nvSpPr>
        <p:spPr>
          <a:xfrm>
            <a:off x="1148863" y="2333232"/>
            <a:ext cx="3551350" cy="1207328"/>
          </a:xfrm>
          <a:prstGeom prst="rightArrowCallout">
            <a:avLst>
              <a:gd name="adj1" fmla="val 25000"/>
              <a:gd name="adj2" fmla="val 25000"/>
              <a:gd name="adj3" fmla="val 25000"/>
              <a:gd name="adj4" fmla="val 860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t>Electronic </a:t>
            </a:r>
            <a:r>
              <a:rPr lang="en-US" sz="1400" dirty="0"/>
              <a:t>transfer of data means communicating data between electronic devices e.g. one database to another. </a:t>
            </a:r>
            <a:endParaRPr lang="en-US" sz="1400" dirty="0" smtClean="0"/>
          </a:p>
          <a:p>
            <a:r>
              <a:rPr lang="en-US" sz="1400" dirty="0" smtClean="0"/>
              <a:t>This </a:t>
            </a:r>
            <a:r>
              <a:rPr lang="en-US" sz="1400" dirty="0"/>
              <a:t>does </a:t>
            </a:r>
            <a:r>
              <a:rPr lang="en-US" sz="1400" b="1" dirty="0" smtClean="0">
                <a:solidFill>
                  <a:srgbClr val="FFFF00"/>
                </a:solidFill>
              </a:rPr>
              <a:t>NOT</a:t>
            </a:r>
            <a:r>
              <a:rPr lang="en-US" sz="1400" dirty="0" smtClean="0"/>
              <a:t> mean </a:t>
            </a:r>
            <a:r>
              <a:rPr lang="en-US" sz="1400" dirty="0"/>
              <a:t>saving work to a USB </a:t>
            </a:r>
            <a:r>
              <a:rPr lang="en-US" sz="1400" dirty="0" smtClean="0"/>
              <a:t>stick</a:t>
            </a:r>
            <a:endParaRPr lang="en-US" sz="1400" dirty="0"/>
          </a:p>
        </p:txBody>
      </p:sp>
    </p:spTree>
    <p:extLst>
      <p:ext uri="{BB962C8B-B14F-4D97-AF65-F5344CB8AC3E}">
        <p14:creationId xmlns:p14="http://schemas.microsoft.com/office/powerpoint/2010/main" val="3611319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Section J</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555653" y="2498480"/>
            <a:ext cx="6499201" cy="2882900"/>
          </a:xfrm>
          <a:prstGeom prst="rect">
            <a:avLst/>
          </a:prstGeom>
        </p:spPr>
      </p:pic>
      <p:pic>
        <p:nvPicPr>
          <p:cNvPr id="5" name="Picture 4"/>
          <p:cNvPicPr>
            <a:picLocks noChangeAspect="1"/>
          </p:cNvPicPr>
          <p:nvPr/>
        </p:nvPicPr>
        <p:blipFill>
          <a:blip r:embed="rId3"/>
          <a:stretch>
            <a:fillRect/>
          </a:stretch>
        </p:blipFill>
        <p:spPr>
          <a:xfrm>
            <a:off x="4555653" y="2017685"/>
            <a:ext cx="6499201" cy="318817"/>
          </a:xfrm>
          <a:prstGeom prst="rect">
            <a:avLst/>
          </a:prstGeom>
        </p:spPr>
      </p:pic>
      <p:sp>
        <p:nvSpPr>
          <p:cNvPr id="6" name="Right Arrow Callout 5"/>
          <p:cNvSpPr/>
          <p:nvPr/>
        </p:nvSpPr>
        <p:spPr>
          <a:xfrm>
            <a:off x="375139" y="2413515"/>
            <a:ext cx="4325074" cy="1445846"/>
          </a:xfrm>
          <a:prstGeom prst="rightArrowCallout">
            <a:avLst>
              <a:gd name="adj1" fmla="val 25000"/>
              <a:gd name="adj2" fmla="val 25000"/>
              <a:gd name="adj3" fmla="val 25000"/>
              <a:gd name="adj4" fmla="val 8607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t>This </a:t>
            </a:r>
            <a:r>
              <a:rPr lang="en-US" sz="1400" b="1" dirty="0" smtClean="0">
                <a:solidFill>
                  <a:srgbClr val="FFFF00"/>
                </a:solidFill>
              </a:rPr>
              <a:t>ONLY</a:t>
            </a:r>
            <a:r>
              <a:rPr lang="en-US" sz="1400" dirty="0" smtClean="0">
                <a:solidFill>
                  <a:srgbClr val="FFFF00"/>
                </a:solidFill>
              </a:rPr>
              <a:t> </a:t>
            </a:r>
            <a:r>
              <a:rPr lang="en-US" sz="1400" dirty="0" smtClean="0"/>
              <a:t>applies </a:t>
            </a:r>
            <a:r>
              <a:rPr lang="en-US" sz="1400" dirty="0"/>
              <a:t>to </a:t>
            </a:r>
            <a:r>
              <a:rPr lang="en-US" sz="1400" b="1" dirty="0" smtClean="0">
                <a:solidFill>
                  <a:srgbClr val="FFFF00"/>
                </a:solidFill>
              </a:rPr>
              <a:t>RAW DATA </a:t>
            </a:r>
            <a:r>
              <a:rPr lang="en-US" sz="1400" dirty="0" smtClean="0"/>
              <a:t>and </a:t>
            </a:r>
            <a:r>
              <a:rPr lang="en-US" sz="1400" dirty="0"/>
              <a:t>you should consider carefully who should </a:t>
            </a:r>
            <a:r>
              <a:rPr lang="en-US" sz="1400" dirty="0" smtClean="0"/>
              <a:t>have access</a:t>
            </a:r>
          </a:p>
          <a:p>
            <a:r>
              <a:rPr lang="en-US" sz="1400" b="1" dirty="0" smtClean="0">
                <a:solidFill>
                  <a:srgbClr val="FFFF00"/>
                </a:solidFill>
              </a:rPr>
              <a:t>Normally</a:t>
            </a:r>
            <a:r>
              <a:rPr lang="en-US" sz="1400" dirty="0" smtClean="0"/>
              <a:t> </a:t>
            </a:r>
            <a:r>
              <a:rPr lang="en-US" sz="1400" dirty="0"/>
              <a:t>this would be the researcher and </a:t>
            </a:r>
            <a:r>
              <a:rPr lang="en-US" sz="1400" dirty="0" smtClean="0"/>
              <a:t>supervisor but in </a:t>
            </a:r>
            <a:r>
              <a:rPr lang="en-US" sz="1400" dirty="0"/>
              <a:t>placement contexts</a:t>
            </a:r>
            <a:r>
              <a:rPr lang="en-US" sz="1400" dirty="0" smtClean="0"/>
              <a:t>, this could also be </a:t>
            </a:r>
            <a:r>
              <a:rPr lang="en-US" sz="1400" dirty="0"/>
              <a:t>a leader or designated </a:t>
            </a:r>
            <a:r>
              <a:rPr lang="en-US" sz="1400" dirty="0" smtClean="0"/>
              <a:t>person</a:t>
            </a:r>
            <a:endParaRPr lang="en-US" sz="1400" dirty="0"/>
          </a:p>
        </p:txBody>
      </p:sp>
      <p:sp>
        <p:nvSpPr>
          <p:cNvPr id="7" name="Content Placeholder 2"/>
          <p:cNvSpPr txBox="1">
            <a:spLocks/>
          </p:cNvSpPr>
          <p:nvPr/>
        </p:nvSpPr>
        <p:spPr>
          <a:xfrm>
            <a:off x="375139" y="3961832"/>
            <a:ext cx="3757474" cy="1322687"/>
          </a:xfrm>
          <a:prstGeom prst="rect">
            <a:avLst/>
          </a:prstGeom>
          <a:solidFill>
            <a:schemeClr val="accent1"/>
          </a:solidFill>
        </p:spPr>
        <p:txBody>
          <a:bodyPr vert="horz" lIns="91440" tIns="45720" rIns="91440" bIns="45720" rtlCol="0" anchor="t">
            <a:no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r>
              <a:rPr lang="en-US" sz="1000" dirty="0">
                <a:solidFill>
                  <a:schemeClr val="lt1"/>
                </a:solidFill>
              </a:rPr>
              <a:t>Under normal circumstances, raw data should be destroyed at the first opportunity e.g. after transcription. Exceptions might include circumstances where raw data is needed in the preparation of publications or re-submission of assignments. Researchers should seek advice from supervisors if in any doubt. The key principle for researchers to consider is protecting the anonymity of participants.</a:t>
            </a:r>
            <a:endParaRPr lang="en-GB" sz="1000" dirty="0">
              <a:solidFill>
                <a:schemeClr val="lt1"/>
              </a:solidFill>
            </a:endParaRPr>
          </a:p>
        </p:txBody>
      </p:sp>
    </p:spTree>
    <p:extLst>
      <p:ext uri="{BB962C8B-B14F-4D97-AF65-F5344CB8AC3E}">
        <p14:creationId xmlns:p14="http://schemas.microsoft.com/office/powerpoint/2010/main" val="21763649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K</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4282831" y="923693"/>
            <a:ext cx="6772023" cy="4548025"/>
          </a:xfrm>
          <a:prstGeom prst="rect">
            <a:avLst/>
          </a:prstGeom>
        </p:spPr>
      </p:pic>
      <p:sp>
        <p:nvSpPr>
          <p:cNvPr id="5" name="Left Arrow Callout 4"/>
          <p:cNvSpPr/>
          <p:nvPr/>
        </p:nvSpPr>
        <p:spPr>
          <a:xfrm>
            <a:off x="9120553" y="3213336"/>
            <a:ext cx="2977661" cy="851877"/>
          </a:xfrm>
          <a:prstGeom prst="leftArrowCallout">
            <a:avLst>
              <a:gd name="adj1" fmla="val 25000"/>
              <a:gd name="adj2" fmla="val 25000"/>
              <a:gd name="adj3" fmla="val 25000"/>
              <a:gd name="adj4" fmla="val 797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t>I</a:t>
            </a:r>
            <a:r>
              <a:rPr lang="en-US" sz="1400" dirty="0" smtClean="0"/>
              <a:t>nclude signature </a:t>
            </a:r>
            <a:r>
              <a:rPr lang="en-US" sz="1400" dirty="0"/>
              <a:t>of </a:t>
            </a:r>
            <a:endParaRPr lang="en-US" sz="1400" dirty="0" smtClean="0"/>
          </a:p>
          <a:p>
            <a:pPr algn="ctr"/>
            <a:r>
              <a:rPr lang="en-US" sz="1400" dirty="0" smtClean="0"/>
              <a:t>your supervisor</a:t>
            </a:r>
          </a:p>
          <a:p>
            <a:pPr algn="ctr"/>
            <a:r>
              <a:rPr lang="en-US" sz="1400" dirty="0" smtClean="0"/>
              <a:t>These </a:t>
            </a:r>
            <a:r>
              <a:rPr lang="en-US" sz="1400" dirty="0"/>
              <a:t>can be either electronic or </a:t>
            </a:r>
            <a:r>
              <a:rPr lang="en-US" sz="1400" dirty="0" smtClean="0"/>
              <a:t>handwritten</a:t>
            </a:r>
            <a:endParaRPr lang="en-GB" sz="1400" dirty="0"/>
          </a:p>
        </p:txBody>
      </p:sp>
      <p:sp>
        <p:nvSpPr>
          <p:cNvPr id="7" name="Right Arrow Callout 6"/>
          <p:cNvSpPr/>
          <p:nvPr/>
        </p:nvSpPr>
        <p:spPr>
          <a:xfrm>
            <a:off x="2438400" y="3639274"/>
            <a:ext cx="1953846" cy="708669"/>
          </a:xfrm>
          <a:prstGeom prst="rightArrowCallout">
            <a:avLst>
              <a:gd name="adj1" fmla="val 25000"/>
              <a:gd name="adj2" fmla="val 25000"/>
              <a:gd name="adj3" fmla="val 25000"/>
              <a:gd name="adj4" fmla="val 742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Remember to include the Date</a:t>
            </a:r>
          </a:p>
        </p:txBody>
      </p:sp>
      <p:sp>
        <p:nvSpPr>
          <p:cNvPr id="9" name="Right Arrow Callout 8"/>
          <p:cNvSpPr/>
          <p:nvPr/>
        </p:nvSpPr>
        <p:spPr>
          <a:xfrm flipH="1">
            <a:off x="10056439" y="2342689"/>
            <a:ext cx="1996830" cy="708669"/>
          </a:xfrm>
          <a:prstGeom prst="rightArrowCallout">
            <a:avLst>
              <a:gd name="adj1" fmla="val 25000"/>
              <a:gd name="adj2" fmla="val 25000"/>
              <a:gd name="adj3" fmla="val 25000"/>
              <a:gd name="adj4" fmla="val 742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Remember to include the Date</a:t>
            </a:r>
          </a:p>
        </p:txBody>
      </p:sp>
    </p:spTree>
    <p:extLst>
      <p:ext uri="{BB962C8B-B14F-4D97-AF65-F5344CB8AC3E}">
        <p14:creationId xmlns:p14="http://schemas.microsoft.com/office/powerpoint/2010/main" val="11627525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General Issues</a:t>
            </a:r>
            <a:br>
              <a:rPr lang="en-GB" dirty="0" smtClean="0"/>
            </a:br>
            <a:r>
              <a:rPr lang="en-GB" dirty="0" smtClean="0"/>
              <a:t>Remember . . . </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5177889" y="2015094"/>
            <a:ext cx="2150654" cy="3450613"/>
          </a:xfrm>
          <a:prstGeom prst="rect">
            <a:avLst/>
          </a:prstGeom>
        </p:spPr>
      </p:pic>
      <p:sp>
        <p:nvSpPr>
          <p:cNvPr id="5" name="Down Arrow Callout 4"/>
          <p:cNvSpPr/>
          <p:nvPr/>
        </p:nvSpPr>
        <p:spPr>
          <a:xfrm>
            <a:off x="5006662" y="93785"/>
            <a:ext cx="2493108" cy="2046994"/>
          </a:xfrm>
          <a:prstGeom prst="downArrowCallout">
            <a:avLst>
              <a:gd name="adj1" fmla="val 17029"/>
              <a:gd name="adj2" fmla="val 25000"/>
              <a:gd name="adj3" fmla="val 21812"/>
              <a:gd name="adj4" fmla="val 677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E</a:t>
            </a:r>
            <a:r>
              <a:rPr lang="en-US" dirty="0" smtClean="0"/>
              <a:t>nsure </a:t>
            </a:r>
            <a:r>
              <a:rPr lang="en-US" dirty="0"/>
              <a:t>that you </a:t>
            </a:r>
            <a:endParaRPr lang="en-US" dirty="0" smtClean="0"/>
          </a:p>
          <a:p>
            <a:pPr algn="ctr"/>
            <a:r>
              <a:rPr lang="en-US" dirty="0" smtClean="0"/>
              <a:t>Indicate either</a:t>
            </a:r>
          </a:p>
          <a:p>
            <a:pPr algn="ctr"/>
            <a:r>
              <a:rPr lang="en-US" dirty="0" smtClean="0"/>
              <a:t> </a:t>
            </a:r>
            <a:r>
              <a:rPr lang="en-US" b="1" dirty="0" smtClean="0">
                <a:solidFill>
                  <a:srgbClr val="FFFF00"/>
                </a:solidFill>
              </a:rPr>
              <a:t>‘YES’, ‘NO’ </a:t>
            </a:r>
            <a:r>
              <a:rPr lang="en-US" dirty="0"/>
              <a:t>or </a:t>
            </a:r>
            <a:r>
              <a:rPr lang="en-US" b="1" dirty="0" smtClean="0">
                <a:solidFill>
                  <a:srgbClr val="FFFF00"/>
                </a:solidFill>
              </a:rPr>
              <a:t>N/A</a:t>
            </a:r>
          </a:p>
          <a:p>
            <a:pPr algn="ctr"/>
            <a:r>
              <a:rPr lang="en-US" dirty="0" smtClean="0">
                <a:solidFill>
                  <a:schemeClr val="bg1"/>
                </a:solidFill>
              </a:rPr>
              <a:t>For all that require</a:t>
            </a:r>
          </a:p>
          <a:p>
            <a:pPr algn="ctr"/>
            <a:r>
              <a:rPr lang="en-US" dirty="0" smtClean="0">
                <a:solidFill>
                  <a:schemeClr val="bg1"/>
                </a:solidFill>
              </a:rPr>
              <a:t>a cross</a:t>
            </a:r>
            <a:endParaRPr lang="en-US" dirty="0">
              <a:solidFill>
                <a:schemeClr val="bg1"/>
              </a:solidFill>
            </a:endParaRPr>
          </a:p>
        </p:txBody>
      </p:sp>
    </p:spTree>
    <p:extLst>
      <p:ext uri="{BB962C8B-B14F-4D97-AF65-F5344CB8AC3E}">
        <p14:creationId xmlns:p14="http://schemas.microsoft.com/office/powerpoint/2010/main" val="19810773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Finally . . . </a:t>
            </a:r>
            <a:endParaRPr lang="en-GB" dirty="0"/>
          </a:p>
        </p:txBody>
      </p:sp>
      <p:sp>
        <p:nvSpPr>
          <p:cNvPr id="3" name="Content Placeholder 2"/>
          <p:cNvSpPr>
            <a:spLocks noGrp="1"/>
          </p:cNvSpPr>
          <p:nvPr>
            <p:ph idx="1"/>
          </p:nvPr>
        </p:nvSpPr>
        <p:spPr>
          <a:xfrm>
            <a:off x="1451579" y="1853754"/>
            <a:ext cx="9603275" cy="4281323"/>
          </a:xfrm>
        </p:spPr>
        <p:txBody>
          <a:bodyPr>
            <a:normAutofit/>
          </a:bodyPr>
          <a:lstStyle/>
          <a:p>
            <a:endParaRPr lang="en-GB" dirty="0" smtClean="0"/>
          </a:p>
          <a:p>
            <a:endParaRPr lang="en-GB" dirty="0"/>
          </a:p>
          <a:p>
            <a:endParaRPr lang="en-GB" dirty="0" smtClean="0"/>
          </a:p>
          <a:p>
            <a:endParaRPr lang="en-GB" dirty="0"/>
          </a:p>
          <a:p>
            <a:endParaRPr lang="en-GB" dirty="0" smtClean="0"/>
          </a:p>
          <a:p>
            <a:endParaRPr lang="en-GB" dirty="0"/>
          </a:p>
          <a:p>
            <a:pPr marL="0" indent="0" algn="ctr">
              <a:buNone/>
            </a:pPr>
            <a:endParaRPr lang="en-GB" dirty="0" smtClean="0">
              <a:solidFill>
                <a:srgbClr val="FF0000"/>
              </a:solidFill>
              <a:latin typeface="Arial" panose="020B0604020202020204" pitchFamily="34" charset="0"/>
            </a:endParaRPr>
          </a:p>
        </p:txBody>
      </p:sp>
      <p:sp>
        <p:nvSpPr>
          <p:cNvPr id="5" name="Right Arrow Callout 4"/>
          <p:cNvSpPr/>
          <p:nvPr/>
        </p:nvSpPr>
        <p:spPr>
          <a:xfrm>
            <a:off x="1641230" y="2874194"/>
            <a:ext cx="2360247" cy="898770"/>
          </a:xfrm>
          <a:prstGeom prst="rightArrowCallout">
            <a:avLst>
              <a:gd name="adj1" fmla="val 25000"/>
              <a:gd name="adj2" fmla="val 25000"/>
              <a:gd name="adj3" fmla="val 25000"/>
              <a:gd name="adj4" fmla="val 8383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This box is often marked in error</a:t>
            </a:r>
            <a:endParaRPr lang="en-GB" dirty="0"/>
          </a:p>
        </p:txBody>
      </p:sp>
      <p:pic>
        <p:nvPicPr>
          <p:cNvPr id="6" name="Picture 5"/>
          <p:cNvPicPr>
            <a:picLocks noChangeAspect="1"/>
          </p:cNvPicPr>
          <p:nvPr/>
        </p:nvPicPr>
        <p:blipFill>
          <a:blip r:embed="rId2"/>
          <a:stretch>
            <a:fillRect/>
          </a:stretch>
        </p:blipFill>
        <p:spPr>
          <a:xfrm>
            <a:off x="4001477" y="1381091"/>
            <a:ext cx="6803851" cy="3429000"/>
          </a:xfrm>
          <a:prstGeom prst="rect">
            <a:avLst/>
          </a:prstGeom>
        </p:spPr>
      </p:pic>
    </p:spTree>
    <p:extLst>
      <p:ext uri="{BB962C8B-B14F-4D97-AF65-F5344CB8AC3E}">
        <p14:creationId xmlns:p14="http://schemas.microsoft.com/office/powerpoint/2010/main" val="1061953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dirty="0" smtClean="0">
                <a:solidFill>
                  <a:srgbClr val="FF0000"/>
                </a:solidFill>
              </a:rPr>
              <a:t>Remember!</a:t>
            </a:r>
            <a:endParaRPr lang="en-GB" sz="5400" dirty="0">
              <a:solidFill>
                <a:srgbClr val="FF0000"/>
              </a:solidFill>
            </a:endParaRPr>
          </a:p>
        </p:txBody>
      </p:sp>
      <p:sp>
        <p:nvSpPr>
          <p:cNvPr id="3" name="Content Placeholder 2"/>
          <p:cNvSpPr>
            <a:spLocks noGrp="1"/>
          </p:cNvSpPr>
          <p:nvPr>
            <p:ph idx="1"/>
          </p:nvPr>
        </p:nvSpPr>
        <p:spPr/>
        <p:txBody>
          <a:bodyPr>
            <a:normAutofit/>
          </a:bodyPr>
          <a:lstStyle/>
          <a:p>
            <a:pPr marL="0" indent="0" algn="ctr">
              <a:buNone/>
            </a:pPr>
            <a:r>
              <a:rPr lang="en-GB" sz="3200" dirty="0" smtClean="0">
                <a:solidFill>
                  <a:srgbClr val="FF0000"/>
                </a:solidFill>
              </a:rPr>
              <a:t>delete the instructions </a:t>
            </a:r>
          </a:p>
          <a:p>
            <a:pPr marL="0" indent="0" algn="ctr">
              <a:buNone/>
            </a:pPr>
            <a:r>
              <a:rPr lang="en-GB" sz="3200" dirty="0" smtClean="0">
                <a:solidFill>
                  <a:srgbClr val="FF0000"/>
                </a:solidFill>
              </a:rPr>
              <a:t>from the bottom of the form</a:t>
            </a:r>
            <a:br>
              <a:rPr lang="en-GB" sz="3200" dirty="0" smtClean="0">
                <a:solidFill>
                  <a:srgbClr val="FF0000"/>
                </a:solidFill>
              </a:rPr>
            </a:br>
            <a:r>
              <a:rPr lang="en-GB" sz="3200" dirty="0" smtClean="0">
                <a:solidFill>
                  <a:srgbClr val="FF0000"/>
                </a:solidFill>
              </a:rPr>
              <a:t>before sending to your supervisor</a:t>
            </a:r>
          </a:p>
          <a:p>
            <a:pPr marL="0" indent="0" algn="ctr">
              <a:buNone/>
            </a:pPr>
            <a:endParaRPr lang="en-GB" sz="3200" dirty="0"/>
          </a:p>
        </p:txBody>
      </p:sp>
    </p:spTree>
    <p:extLst>
      <p:ext uri="{BB962C8B-B14F-4D97-AF65-F5344CB8AC3E}">
        <p14:creationId xmlns:p14="http://schemas.microsoft.com/office/powerpoint/2010/main" val="19222514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Research data management policy 27/01/2016</a:t>
            </a:r>
            <a:endParaRPr lang="en-GB" dirty="0"/>
          </a:p>
        </p:txBody>
      </p:sp>
      <p:sp>
        <p:nvSpPr>
          <p:cNvPr id="3" name="Content Placeholder 2"/>
          <p:cNvSpPr>
            <a:spLocks noGrp="1"/>
          </p:cNvSpPr>
          <p:nvPr>
            <p:ph idx="1"/>
          </p:nvPr>
        </p:nvSpPr>
        <p:spPr/>
        <p:txBody>
          <a:bodyPr/>
          <a:lstStyle/>
          <a:p>
            <a:r>
              <a:rPr lang="en-GB" dirty="0">
                <a:hlinkClick r:id="rId2"/>
              </a:rPr>
              <a:t>http://</a:t>
            </a:r>
            <a:r>
              <a:rPr lang="en-GB" dirty="0" smtClean="0">
                <a:hlinkClick r:id="rId2"/>
              </a:rPr>
              <a:t>www.uwtsd.ac.uk/media/uwtsd-website/content-assets/documents/strategies-policies/Research-Data-Management-Policy-27.01.16.pdf</a:t>
            </a:r>
            <a:r>
              <a:rPr lang="en-GB" dirty="0" smtClean="0"/>
              <a:t> </a:t>
            </a:r>
            <a:endParaRPr lang="en-GB" dirty="0"/>
          </a:p>
        </p:txBody>
      </p:sp>
    </p:spTree>
    <p:extLst>
      <p:ext uri="{BB962C8B-B14F-4D97-AF65-F5344CB8AC3E}">
        <p14:creationId xmlns:p14="http://schemas.microsoft.com/office/powerpoint/2010/main" val="275392936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281</TotalTime>
  <Words>1445</Words>
  <Application>Microsoft Office PowerPoint</Application>
  <PresentationFormat>Widescreen</PresentationFormat>
  <Paragraphs>154</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Gill Sans MT</vt:lpstr>
      <vt:lpstr>Gallery</vt:lpstr>
      <vt:lpstr>Faculty of Education and Communities Research &amp; Ethics Committee</vt:lpstr>
      <vt:lpstr>Overview of process</vt:lpstr>
      <vt:lpstr>FACULTY ETHICS COMMITTEE</vt:lpstr>
      <vt:lpstr>What the committee should and should not do</vt:lpstr>
      <vt:lpstr>The process for seeking ethical approval </vt:lpstr>
      <vt:lpstr>Naming of files</vt:lpstr>
      <vt:lpstr>resubmissions</vt:lpstr>
      <vt:lpstr>10 common shortcomings</vt:lpstr>
      <vt:lpstr>10 common shortcomings</vt:lpstr>
      <vt:lpstr>Further general observations</vt:lpstr>
      <vt:lpstr>Further general observations</vt:lpstr>
      <vt:lpstr>Section b</vt:lpstr>
      <vt:lpstr>Section c</vt:lpstr>
      <vt:lpstr>Section d</vt:lpstr>
      <vt:lpstr>Section E</vt:lpstr>
      <vt:lpstr>Section e</vt:lpstr>
      <vt:lpstr>Section f</vt:lpstr>
      <vt:lpstr>Section g</vt:lpstr>
      <vt:lpstr>Section h</vt:lpstr>
      <vt:lpstr>Section i</vt:lpstr>
      <vt:lpstr>Section J</vt:lpstr>
      <vt:lpstr>Section J</vt:lpstr>
      <vt:lpstr>Section J</vt:lpstr>
      <vt:lpstr>Section K</vt:lpstr>
      <vt:lpstr>General Issues Remember . . . </vt:lpstr>
      <vt:lpstr>Finally . . . </vt:lpstr>
      <vt:lpstr>Remember!</vt:lpstr>
      <vt:lpstr>Research data management policy 27/01/2016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Faculty of Education and Communities Research &amp; Ethics Committee</dc:title>
  <dc:creator>Russell Grigg</dc:creator>
  <cp:lastModifiedBy>Ceri Phelps</cp:lastModifiedBy>
  <cp:revision>25</cp:revision>
  <dcterms:created xsi:type="dcterms:W3CDTF">2017-04-06T08:10:30Z</dcterms:created>
  <dcterms:modified xsi:type="dcterms:W3CDTF">2019-01-13T16:38:25Z</dcterms:modified>
</cp:coreProperties>
</file>