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260" r:id="rId5"/>
    <p:sldId id="504" r:id="rId6"/>
    <p:sldId id="505" r:id="rId7"/>
    <p:sldId id="450" r:id="rId8"/>
    <p:sldId id="501" r:id="rId9"/>
    <p:sldId id="463" r:id="rId10"/>
    <p:sldId id="484" r:id="rId11"/>
    <p:sldId id="462" r:id="rId12"/>
    <p:sldId id="502" r:id="rId13"/>
    <p:sldId id="460" r:id="rId14"/>
    <p:sldId id="494" r:id="rId15"/>
    <p:sldId id="470" r:id="rId16"/>
    <p:sldId id="496" r:id="rId17"/>
    <p:sldId id="497" r:id="rId18"/>
    <p:sldId id="500" r:id="rId19"/>
    <p:sldId id="499" r:id="rId20"/>
    <p:sldId id="493" r:id="rId21"/>
    <p:sldId id="472" r:id="rId22"/>
    <p:sldId id="453" r:id="rId23"/>
    <p:sldId id="503" r:id="rId24"/>
    <p:sldId id="464" r:id="rId25"/>
    <p:sldId id="487" r:id="rId26"/>
    <p:sldId id="475" r:id="rId27"/>
    <p:sldId id="476" r:id="rId28"/>
    <p:sldId id="483" r:id="rId29"/>
    <p:sldId id="485" r:id="rId30"/>
    <p:sldId id="488" r:id="rId31"/>
    <p:sldId id="481" r:id="rId32"/>
    <p:sldId id="482" r:id="rId33"/>
    <p:sldId id="473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5680" autoAdjust="0"/>
  </p:normalViewPr>
  <p:slideViewPr>
    <p:cSldViewPr>
      <p:cViewPr varScale="1">
        <p:scale>
          <a:sx n="55" d="100"/>
          <a:sy n="55" d="100"/>
        </p:scale>
        <p:origin x="1600" y="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3840" y="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3706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726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In the United States, one of the early uses of telemedicine was established by the NASA in 1960, for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monitoring astronauts in flight by physicians and medical teams during their mission Project Mercury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292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550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2331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9709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4700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3719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9790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681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838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4945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0350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3507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7884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261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aetonix.com/telehealth-remote-patient-monitoring/50-reasons-explaining-the-rise-of-telehealth-in-usa-the-ultimate-list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WWlez8j3og" TargetMode="External"/><Relationship Id="rId2" Type="http://schemas.openxmlformats.org/officeDocument/2006/relationships/hyperlink" Target="https://www.youtube.com/watch?v=CQ9w6wC1aYk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profs.com/quiz-school/story.php?title=telehealth" TargetMode="External"/><Relationship Id="rId2" Type="http://schemas.openxmlformats.org/officeDocument/2006/relationships/hyperlink" Target="https://quizizz.com/admin/quiz/5e31f01c1aea7e001b00d88d/telehealth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916833"/>
            <a:ext cx="8640960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Population Health and Public Health Promotion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Telehealth systems in health promotion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LCHS7009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4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octor holding a tablet&#10;&#10;Description automatically generated">
            <a:extLst>
              <a:ext uri="{FF2B5EF4-FFF2-40B4-BE49-F238E27FC236}">
                <a16:creationId xmlns:a16="http://schemas.microsoft.com/office/drawing/2014/main" id="{DD463C7D-3AB0-DEFD-0F8F-750118B59D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20688"/>
            <a:ext cx="68453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6902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6254C9-7EB8-1B0A-6566-89D52B23CC1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37" r="16008"/>
          <a:stretch>
            <a:fillRect/>
          </a:stretch>
        </p:blipFill>
        <p:spPr>
          <a:xfrm>
            <a:off x="2699792" y="0"/>
            <a:ext cx="46085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37666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telehealth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telehealth in behaviour change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telehealth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delivery of health promotion intervention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p-Ed: Telehealth Is Not Just Technology | MedPage Today">
            <a:extLst>
              <a:ext uri="{FF2B5EF4-FFF2-40B4-BE49-F238E27FC236}">
                <a16:creationId xmlns:a16="http://schemas.microsoft.com/office/drawing/2014/main" id="{024B06BB-DD6E-F72C-626A-C25170BCD8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" y="548680"/>
            <a:ext cx="8763000" cy="492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47381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CD0D0-89CB-B921-354E-290542BA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550FA-2F8B-249C-5C44-FDAEE0054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“Telehealth is the remote exchange of data between an individual and healthcare professionals” (O’Neil, 2019)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the application of telecommunications and digital technologies to offer and facilitate health and health-related services such as medical care, health information services, and provider and patient education.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31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B11D3-426D-9360-CDBC-0985A55AC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Historical context of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36933-9A55-1943-78EA-1EFC03445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Telehealth through the years </a:t>
            </a:r>
          </a:p>
          <a:p>
            <a:r>
              <a:rPr lang="en-GB" dirty="0"/>
              <a:t>1840s via Telegraph cable during the CIVIL war</a:t>
            </a:r>
          </a:p>
          <a:p>
            <a:r>
              <a:rPr lang="en-GB" dirty="0"/>
              <a:t>Late 1800s use of telephone </a:t>
            </a:r>
          </a:p>
          <a:p>
            <a:r>
              <a:rPr lang="en-GB" dirty="0"/>
              <a:t>Early 1900s via Radio</a:t>
            </a:r>
          </a:p>
          <a:p>
            <a:r>
              <a:rPr lang="en-GB" dirty="0"/>
              <a:t>Mid 1950s via Television </a:t>
            </a:r>
          </a:p>
          <a:p>
            <a:pPr algn="l"/>
            <a:r>
              <a:rPr lang="en-GB" dirty="0"/>
              <a:t>1960s- first modern upgrade with NASA</a:t>
            </a:r>
          </a:p>
          <a:p>
            <a:pPr algn="l"/>
            <a:r>
              <a:rPr lang="en-GB" dirty="0"/>
              <a:t>Significant expansion from 2000 on</a:t>
            </a:r>
          </a:p>
          <a:p>
            <a:pPr algn="l"/>
            <a:endParaRPr lang="en-GB" dirty="0"/>
          </a:p>
          <a:p>
            <a:pPr marL="0" indent="0" algn="l">
              <a:buNone/>
            </a:pPr>
            <a:r>
              <a:rPr lang="en-GB" dirty="0"/>
              <a:t>Drive- Internet use and COVID</a:t>
            </a:r>
          </a:p>
          <a:p>
            <a:pPr marL="0" indent="0" algn="l">
              <a:buNone/>
            </a:pPr>
            <a:r>
              <a:rPr lang="en-GB" b="1" i="1" dirty="0">
                <a:solidFill>
                  <a:schemeClr val="accent6">
                    <a:lumMod val="50000"/>
                  </a:schemeClr>
                </a:solidFill>
              </a:rPr>
              <a:t>What other drivers can you think of? 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975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C9E35-19B5-D0C5-340C-9EB2C5F3A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Telehealth, telemedicine and telecare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39387-DC2D-488A-3074-B76A1DF18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Telehealth</a:t>
            </a:r>
            <a:r>
              <a:rPr lang="en-GB" dirty="0"/>
              <a:t> is a broader term that denote both remote non-clinical services (such as administrative meetings) and remote clinical services. </a:t>
            </a:r>
          </a:p>
          <a:p>
            <a:r>
              <a:rPr lang="en-GB" b="1" dirty="0">
                <a:solidFill>
                  <a:srgbClr val="C00000"/>
                </a:solidFill>
              </a:rPr>
              <a:t>Telemedicine- </a:t>
            </a:r>
            <a:r>
              <a:rPr lang="en-GB" dirty="0"/>
              <a:t>is limited to remote clinical services only. </a:t>
            </a:r>
          </a:p>
          <a:p>
            <a:r>
              <a:rPr lang="en-GB" b="1" dirty="0">
                <a:solidFill>
                  <a:srgbClr val="C00000"/>
                </a:solidFill>
              </a:rPr>
              <a:t>Telecare-</a:t>
            </a:r>
            <a:r>
              <a:rPr lang="en-GB" dirty="0"/>
              <a:t> the remote monitoring of an individual’s condition or lifestyle in their home environment</a:t>
            </a:r>
          </a:p>
          <a:p>
            <a:pPr marL="0" indent="0">
              <a:buNone/>
            </a:pP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 &amp;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(2021)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523534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REPORT">
            <a:extLst>
              <a:ext uri="{FF2B5EF4-FFF2-40B4-BE49-F238E27FC236}">
                <a16:creationId xmlns:a16="http://schemas.microsoft.com/office/drawing/2014/main" id="{ABEF5AC2-2BF8-ECD3-2B75-6B1A5931C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48680"/>
            <a:ext cx="5125120" cy="51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0902549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A72A4-65D8-9AE7-A8E2-4623C8C7F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eHealth and mHealth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4E0F6-D648-71B9-37DA-5A165EF89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417638"/>
            <a:ext cx="8435280" cy="4099594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eHealth is the use of information and communications technology to support health and health-related fields.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for example: apps and websites for health promotion, screening, assessment, and video-chat sessions. 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eHealth encompass mHealth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088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3F6BD-C059-4543-350B-3CABAC497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mHealth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7D57A-8401-BB6F-2461-6161C1F09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</a:rPr>
              <a:t>Mobile health (mHealth) is the use of digital devices or tools with mobile and wireless technologies to support health objectives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4108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70DD1-EB07-4891-F424-D540D7D23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06115"/>
          </a:xfrm>
        </p:spPr>
        <p:txBody>
          <a:bodyPr/>
          <a:lstStyle/>
          <a:p>
            <a:r>
              <a:rPr lang="en-GB" b="1" dirty="0"/>
              <a:t>Means of delivery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1B6480-2DBB-EA57-70A6-C12F3D345A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7859216" cy="906115"/>
          </a:xfrm>
        </p:spPr>
        <p:txBody>
          <a:bodyPr>
            <a:normAutofit/>
          </a:bodyPr>
          <a:lstStyle/>
          <a:p>
            <a:r>
              <a:rPr lang="en-GB" dirty="0"/>
              <a:t>Thinking of the definition of telehealth</a:t>
            </a:r>
          </a:p>
          <a:p>
            <a:r>
              <a:rPr lang="en-GB" dirty="0"/>
              <a:t>What are the means telehealth can be delivered?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563EEA-522F-DF0A-8789-7EB91F7856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Video applications </a:t>
            </a:r>
          </a:p>
          <a:p>
            <a:r>
              <a:rPr lang="en-GB" dirty="0"/>
              <a:t>Text based applications</a:t>
            </a:r>
          </a:p>
          <a:p>
            <a:r>
              <a:rPr lang="en-GB" dirty="0"/>
              <a:t>Wearables and sensor Devices</a:t>
            </a:r>
          </a:p>
          <a:p>
            <a:r>
              <a:rPr lang="en-GB" dirty="0"/>
              <a:t>Website</a:t>
            </a:r>
          </a:p>
          <a:p>
            <a:r>
              <a:rPr lang="en-GB" dirty="0"/>
              <a:t>Apps</a:t>
            </a:r>
          </a:p>
          <a:p>
            <a:r>
              <a:rPr lang="en-GB" dirty="0"/>
              <a:t>Virtual reality</a:t>
            </a:r>
          </a:p>
          <a:p>
            <a:r>
              <a:rPr lang="en-GB" dirty="0"/>
              <a:t>Therapeutic gaming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165C01-6007-8F04-B330-C552EEA1027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Video applications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Text based applications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Wearables and sensor Devices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Website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Apps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Virtual reality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Therapeutic gaming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392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25827-0DE2-9A9B-5088-F15F78133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 Transferred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860B7-89DE-1480-FA23-8EE939868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  <a:p>
            <a:r>
              <a:rPr lang="en-GB" dirty="0"/>
              <a:t>Audio </a:t>
            </a:r>
          </a:p>
          <a:p>
            <a:r>
              <a:rPr lang="en-GB" dirty="0"/>
              <a:t>Images </a:t>
            </a:r>
          </a:p>
          <a:p>
            <a:r>
              <a:rPr lang="en-GB" dirty="0"/>
              <a:t>Videos</a:t>
            </a:r>
          </a:p>
        </p:txBody>
      </p:sp>
    </p:spTree>
    <p:extLst>
      <p:ext uri="{BB962C8B-B14F-4D97-AF65-F5344CB8AC3E}">
        <p14:creationId xmlns:p14="http://schemas.microsoft.com/office/powerpoint/2010/main" val="792756059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7CE21-76C6-8ECE-3CDE-9B9140056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Types of Telehealth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6ADBE-7C45-7C6E-F541-5998FD1B7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Store and forward </a:t>
            </a:r>
          </a:p>
          <a:p>
            <a:pPr lvl="1"/>
            <a:r>
              <a:rPr lang="en-GB" dirty="0"/>
              <a:t>Telehealth equipment or apps or devices that collect and electronically send information </a:t>
            </a:r>
          </a:p>
          <a:p>
            <a:r>
              <a:rPr lang="en-GB" dirty="0"/>
              <a:t>Remote monitoring </a:t>
            </a:r>
          </a:p>
          <a:p>
            <a:pPr lvl="1"/>
            <a:r>
              <a:rPr lang="en-GB" dirty="0"/>
              <a:t>Also known as telemonitoring. It involves remotely collecting and send patients data</a:t>
            </a:r>
          </a:p>
        </p:txBody>
      </p:sp>
    </p:spTree>
    <p:extLst>
      <p:ext uri="{BB962C8B-B14F-4D97-AF65-F5344CB8AC3E}">
        <p14:creationId xmlns:p14="http://schemas.microsoft.com/office/powerpoint/2010/main" val="41708737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7F83A-0C01-10AD-150E-1129206A8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Types of Telehealth contd.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08B93-F458-B8CB-E974-27B444822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Real-time interactive (synchronous)</a:t>
            </a:r>
          </a:p>
          <a:p>
            <a:pPr lvl="1"/>
            <a:r>
              <a:rPr lang="en-GB" dirty="0"/>
              <a:t>Nearest substitute to face to face. </a:t>
            </a:r>
          </a:p>
          <a:p>
            <a:pPr lvl="1"/>
            <a:r>
              <a:rPr lang="en-GB" dirty="0"/>
              <a:t>Information is collected in real time</a:t>
            </a:r>
          </a:p>
          <a:p>
            <a:pPr lvl="1"/>
            <a:r>
              <a:rPr lang="en-GB" dirty="0"/>
              <a:t>Usually done using telephone or video interactions  </a:t>
            </a:r>
          </a:p>
          <a:p>
            <a:r>
              <a:rPr lang="en-GB" dirty="0"/>
              <a:t>MHealth </a:t>
            </a:r>
          </a:p>
          <a:p>
            <a:pPr lvl="1"/>
            <a:r>
              <a:rPr lang="en-GB" dirty="0"/>
              <a:t>Use of smart technology such as smartphones</a:t>
            </a:r>
          </a:p>
          <a:p>
            <a:r>
              <a:rPr lang="en-GB" dirty="0"/>
              <a:t>Hybrid </a:t>
            </a:r>
          </a:p>
          <a:p>
            <a:pPr lvl="1"/>
            <a:r>
              <a:rPr lang="en-GB" dirty="0"/>
              <a:t>Combines the use of one or more types of telehealth or other forms of digital technology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5077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C06DF-C818-5220-85C0-7226D0936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Drive for Telehealth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78BBD-B695-78F4-D9ED-2399BCCCE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Using the Link below. </a:t>
            </a:r>
          </a:p>
          <a:p>
            <a:pPr marL="0" indent="0" algn="l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Write out at least 5 reasons for the drive for Telehealth </a:t>
            </a:r>
          </a:p>
          <a:p>
            <a:pPr marL="0" indent="0" algn="l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Do you think these reasons are promoting the concepts of health promotion such as addressing the determinants of health, health improvement, health literacy, quality of life </a:t>
            </a:r>
          </a:p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https://aetonix.com/telehealth-remote-patient-monitoring/50-reasons-explaining-the-rise-of-telehealth-in-usa-the-ultimate-list/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5891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A0B56-856F-7C68-89AC-373334FCE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85763-9004-ED61-BE6B-49F2EC0AA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Store and forward information </a:t>
            </a:r>
          </a:p>
          <a:p>
            <a:r>
              <a:rPr lang="en-GB" dirty="0"/>
              <a:t>Real time information </a:t>
            </a:r>
          </a:p>
          <a:p>
            <a:r>
              <a:rPr lang="en-GB" dirty="0"/>
              <a:t>Remote monitoring </a:t>
            </a:r>
          </a:p>
          <a:p>
            <a:r>
              <a:rPr lang="en-GB" dirty="0"/>
              <a:t>Improves access and range of care </a:t>
            </a:r>
          </a:p>
          <a:p>
            <a:r>
              <a:rPr lang="en-GB" dirty="0"/>
              <a:t>Good communication tool</a:t>
            </a:r>
          </a:p>
          <a:p>
            <a:r>
              <a:rPr lang="en-GB" dirty="0"/>
              <a:t>Improved documentation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9970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E372C-BB1C-7F94-F435-3498D9464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videos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065AA-7A7B-5460-CE82-59ABD50D0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https://www.youtube.com/watch?v=CQ9w6wC1aYk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Telemedicine and Telehealth in 2 Minutes | What is Telemedicine? | Telemedicine | Telehealth – YouTube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962182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6781-770A-4451-85EE-8A9C441D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51D9-A64D-B78A-C279-76620D01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as- “the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increase control over and to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their health” (WHO 1986)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(screening, health education)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improvement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well-being</a:t>
            </a:r>
          </a:p>
        </p:txBody>
      </p:sp>
    </p:spTree>
    <p:extLst>
      <p:ext uri="{BB962C8B-B14F-4D97-AF65-F5344CB8AC3E}">
        <p14:creationId xmlns:p14="http://schemas.microsoft.com/office/powerpoint/2010/main" val="2749344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 new generation of wearable devices for telemedicine">
            <a:extLst>
              <a:ext uri="{FF2B5EF4-FFF2-40B4-BE49-F238E27FC236}">
                <a16:creationId xmlns:a16="http://schemas.microsoft.com/office/drawing/2014/main" id="{E833873D-D28A-7754-AF59-8A6498B24D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2" y="2708920"/>
            <a:ext cx="4574282" cy="304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earable RR monitor products: (a) Spire medical health tag (Spire... |  Download Scientific Diagram">
            <a:extLst>
              <a:ext uri="{FF2B5EF4-FFF2-40B4-BE49-F238E27FC236}">
                <a16:creationId xmlns:a16="http://schemas.microsoft.com/office/drawing/2014/main" id="{A83439E0-F5A6-1424-AFDC-8995538AF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707" y="-1323"/>
            <a:ext cx="4193084" cy="279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991123-C398-0C48-EECF-BCB36287A0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0249" y="2819181"/>
            <a:ext cx="4823520" cy="323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9193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64C56-5C58-7535-CB53-875FE1494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Telehealth in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F5D75-1FA8-E0A5-4193-E25378C96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Provision of information </a:t>
            </a:r>
          </a:p>
          <a:p>
            <a:r>
              <a:rPr lang="en-GB" dirty="0"/>
              <a:t>Monitoring </a:t>
            </a:r>
          </a:p>
          <a:p>
            <a:r>
              <a:rPr lang="en-GB" dirty="0"/>
              <a:t>Improves access to care </a:t>
            </a:r>
          </a:p>
          <a:p>
            <a:r>
              <a:rPr lang="en-GB" dirty="0"/>
              <a:t>Cheaper</a:t>
            </a:r>
          </a:p>
          <a:p>
            <a:r>
              <a:rPr lang="en-GB" dirty="0"/>
              <a:t>Reaches more population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7742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9CAFD-1BB4-F451-A51E-9497B88FE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Behaviour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0F029-6C64-9238-0795-C67A4FD17A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Behaviour change is about altering habits/behaviours to influence health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132278"/>
      </p:ext>
    </p:extLst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7FBC2-76B6-13BA-003C-7D03FB216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Telehealth and behaviour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E04CA-D3DE-B183-5CBD-2EA02FE1F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Fosters empowerment and self-efficacy via: </a:t>
            </a:r>
          </a:p>
          <a:p>
            <a:pPr marL="0" indent="0">
              <a:buNone/>
            </a:pP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Self-regulation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Provision of information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Rewards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Goal-setting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7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 et al (2016)</a:t>
            </a:r>
            <a:endParaRPr lang="en-GB" sz="7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105272"/>
      </p:ext>
    </p:extLst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30648-97EA-52D0-6EE3-3BEA1EF2D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Barriers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8D364-87A1-9C3F-67F6-57106844A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Personal choice-</a:t>
            </a:r>
            <a:r>
              <a:rPr lang="en-GB" sz="2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time/priority/cost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adherence or motivation/support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Unclear device or information/wrong interpretation/lack of guidance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Barriers related with technology/device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Socio demographical barriers (age, educational level, skills with electronic device)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resource for telecare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Policy/reimbursement changes required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969007"/>
      </p:ext>
    </p:extLst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AA326-077E-2B77-D8A3-11FCD4BA7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Criticism (O’Neil)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5AA4D-CB3F-B7C4-B593-C6D17EC9D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Misleading information</a:t>
            </a:r>
          </a:p>
          <a:p>
            <a:r>
              <a:rPr lang="en-GB" dirty="0"/>
              <a:t>Inaccurate information </a:t>
            </a:r>
          </a:p>
          <a:p>
            <a:r>
              <a:rPr lang="en-GB" dirty="0"/>
              <a:t>Safety concerns</a:t>
            </a:r>
          </a:p>
          <a:p>
            <a:r>
              <a:rPr lang="en-GB" dirty="0"/>
              <a:t>Privacy concerns</a:t>
            </a:r>
          </a:p>
          <a:p>
            <a:r>
              <a:rPr lang="en-GB" dirty="0"/>
              <a:t>Impersonal</a:t>
            </a:r>
          </a:p>
          <a:p>
            <a:r>
              <a:rPr lang="en-GB" dirty="0"/>
              <a:t>Device cost and compatibility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>
                <a:solidFill>
                  <a:srgbClr val="7030A0"/>
                </a:solidFill>
              </a:rPr>
              <a:t>Telehealth should be an aid and not a replacement </a:t>
            </a:r>
          </a:p>
        </p:txBody>
      </p:sp>
    </p:spTree>
    <p:extLst>
      <p:ext uri="{BB962C8B-B14F-4D97-AF65-F5344CB8AC3E}">
        <p14:creationId xmlns:p14="http://schemas.microsoft.com/office/powerpoint/2010/main" val="40073324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2049B-E9DD-5972-3E5B-F253BAF5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Quiz on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E69D-5C22-44E3-48F9-B8578DDE3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44534-B344-9A4C-30E4-51B381904FAC}"/>
              </a:ext>
            </a:extLst>
          </p:cNvPr>
          <p:cNvSpPr txBox="1"/>
          <p:nvPr/>
        </p:nvSpPr>
        <p:spPr>
          <a:xfrm>
            <a:off x="1158982" y="2276872"/>
            <a:ext cx="7542584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hlinkClick r:id="rId2"/>
              </a:rPr>
              <a:t>Quiz </a:t>
            </a:r>
            <a:r>
              <a:rPr lang="en-GB" sz="2800" dirty="0">
                <a:hlinkClick r:id="rId3"/>
              </a:rPr>
              <a:t>–</a:t>
            </a:r>
            <a:r>
              <a:rPr lang="en-GB" sz="2800" dirty="0">
                <a:hlinkClick r:id="rId2"/>
              </a:rPr>
              <a:t> Quizizz</a:t>
            </a:r>
            <a:endParaRPr lang="en-GB" sz="2800" dirty="0"/>
          </a:p>
          <a:p>
            <a:endParaRPr lang="en-GB" sz="2800" dirty="0">
              <a:hlinkClick r:id="rId3"/>
            </a:endParaRPr>
          </a:p>
          <a:p>
            <a:endParaRPr lang="en-GB" sz="2500" dirty="0">
              <a:hlinkClick r:id="rId3"/>
            </a:endParaRPr>
          </a:p>
          <a:p>
            <a:endParaRPr lang="en-GB" sz="2500" dirty="0">
              <a:hlinkClick r:id="rId3"/>
            </a:endParaRPr>
          </a:p>
          <a:p>
            <a:r>
              <a:rPr lang="en-GB" sz="2500" dirty="0">
                <a:hlinkClick r:id="rId3"/>
              </a:rPr>
              <a:t>Test Your Knowledge About Telehealth - </a:t>
            </a:r>
            <a:r>
              <a:rPr lang="en-GB" sz="2500" dirty="0" err="1">
                <a:hlinkClick r:id="rId3"/>
              </a:rPr>
              <a:t>ProProfs</a:t>
            </a:r>
            <a:r>
              <a:rPr lang="en-GB" sz="2500" dirty="0">
                <a:hlinkClick r:id="rId3"/>
              </a:rPr>
              <a:t> Quiz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223676383"/>
      </p:ext>
    </p:extLst>
  </p:cSld>
  <p:clrMapOvr>
    <a:masterClrMapping/>
  </p:clrMapOvr>
  <p:transition spd="slow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5000" dirty="0"/>
              <a:t>SEMINAR SESSION</a:t>
            </a:r>
          </a:p>
        </p:txBody>
      </p:sp>
    </p:spTree>
    <p:extLst>
      <p:ext uri="{BB962C8B-B14F-4D97-AF65-F5344CB8AC3E}">
        <p14:creationId xmlns:p14="http://schemas.microsoft.com/office/powerpoint/2010/main" val="2100759606"/>
      </p:ext>
    </p:extLst>
  </p:cSld>
  <p:clrMapOvr>
    <a:masterClrMapping/>
  </p:clrMapOvr>
  <p:transition spd="slow">
    <p:push dir="u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 activity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of two to three </a:t>
            </a:r>
          </a:p>
          <a:p>
            <a:r>
              <a:rPr lang="en-GB" dirty="0"/>
              <a:t>Pick a health promotion activity and discuss how telehealth tools can be used to deliver the intervention </a:t>
            </a:r>
          </a:p>
          <a:p>
            <a:r>
              <a:rPr lang="en-GB" dirty="0"/>
              <a:t>Choose someone to present </a:t>
            </a:r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  <p:transition spd="slow">
    <p:push dir="u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C4F86-2CD8-6F94-C114-8A1A4369C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4DAC7-E542-C377-54FC-2CA3AD9EA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Rispoli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Machalicek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 (2020). Advances in telehealth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assessment and intervention in education: Introduction to the special issue.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Education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189-194.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Kampmeijer, R., Pavlova, M., Tambor,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Golinowska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Groot, W. (2016). The use of e-health and m-health tools in health promotion and primary prevention among older adults: a systematic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Health Services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467-479.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5557"/>
      </p:ext>
    </p:extLst>
  </p:cSld>
  <p:clrMapOvr>
    <a:masterClrMapping/>
  </p:clrMapOvr>
  <p:transition spd="slow">
    <p:push dir="u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A36F1-7428-8561-67B0-097B345FC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5524C-EA48-0B11-79BA-E3F5E872D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Bitar, H.,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(2021). The role of eHealth, telehealth, and telemedicine for chronic disease patients during COVID-19 pandemic: A rapid systematic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20552076211009396.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Coyle, M. K., Duffy, J. R., &amp; Martin, E. M. (2007). Teaching/learning health promoting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through telehealth.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Nursing education perspectives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18-23.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Kampmeijer, R., Pavlova, M., Tambor,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Golinowska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Groot, W. (2016). The use of e-health and m-health tools in health promotion and primary prevention among older adults: a systematic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Health Services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467-479.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72208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265</TotalTime>
  <Words>1058</Words>
  <Application>Microsoft Office PowerPoint</Application>
  <PresentationFormat>On-screen Show (4:3)</PresentationFormat>
  <Paragraphs>170</Paragraphs>
  <Slides>30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-apple-system</vt:lpstr>
      <vt:lpstr>Arial</vt:lpstr>
      <vt:lpstr>Calibri</vt:lpstr>
      <vt:lpstr>Google Sans</vt:lpstr>
      <vt:lpstr>Myriad Pro</vt:lpstr>
      <vt:lpstr>Wingdings</vt:lpstr>
      <vt:lpstr>20140311PresentationUWTSDTemplate</vt:lpstr>
      <vt:lpstr> Population Health and Public Health Promotion  Telehealth systems in health promotion LCHS7009 Week 4</vt:lpstr>
      <vt:lpstr>PowerPoint Presentation</vt:lpstr>
      <vt:lpstr>PowerPoint Presentation</vt:lpstr>
      <vt:lpstr>Learning objectives</vt:lpstr>
      <vt:lpstr>PowerPoint Presentation</vt:lpstr>
      <vt:lpstr>Introduction </vt:lpstr>
      <vt:lpstr>Historical context of telehealth</vt:lpstr>
      <vt:lpstr>Telehealth, telemedicine and telecare </vt:lpstr>
      <vt:lpstr>PowerPoint Presentation</vt:lpstr>
      <vt:lpstr>eHealth and mHealth </vt:lpstr>
      <vt:lpstr>mHealth </vt:lpstr>
      <vt:lpstr>Means of delivery </vt:lpstr>
      <vt:lpstr>Data Transferred </vt:lpstr>
      <vt:lpstr>Types of Telehealth </vt:lpstr>
      <vt:lpstr>Types of Telehealth contd. </vt:lpstr>
      <vt:lpstr>Drive for Telehealth </vt:lpstr>
      <vt:lpstr>Benefits of Telehealth</vt:lpstr>
      <vt:lpstr>videos</vt:lpstr>
      <vt:lpstr>Health promotion</vt:lpstr>
      <vt:lpstr>PowerPoint Presentation</vt:lpstr>
      <vt:lpstr>Telehealth in health promotion </vt:lpstr>
      <vt:lpstr>Behaviour change</vt:lpstr>
      <vt:lpstr>Telehealth and behaviour change </vt:lpstr>
      <vt:lpstr>Barriers </vt:lpstr>
      <vt:lpstr>Criticism (O’Neil)</vt:lpstr>
      <vt:lpstr>Quiz on Telehealth</vt:lpstr>
      <vt:lpstr>SEMINAR SESSION</vt:lpstr>
      <vt:lpstr>Class activity  </vt:lpstr>
      <vt:lpstr>Further reading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Ping Wu</cp:lastModifiedBy>
  <cp:revision>105</cp:revision>
  <dcterms:created xsi:type="dcterms:W3CDTF">2015-04-14T15:21:28Z</dcterms:created>
  <dcterms:modified xsi:type="dcterms:W3CDTF">2026-03-06T10:05:43Z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