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5"/>
    <p:restoredTop sz="94599"/>
  </p:normalViewPr>
  <p:slideViewPr>
    <p:cSldViewPr>
      <p:cViewPr>
        <p:scale>
          <a:sx n="100" d="100"/>
          <a:sy n="100" d="100"/>
        </p:scale>
        <p:origin x="-582" y="13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53ACC3-33EB-4AB9-A2F2-B4E597544CC6}" type="datetimeFigureOut">
              <a:rPr lang="en-GB" smtClean="0"/>
              <a:t>16/05/2020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480841-E67E-404C-B47A-B253F2B14E6C}" type="slidenum">
              <a:rPr lang="en-GB" smtClean="0"/>
              <a:t>‹#›</a:t>
            </a:fld>
            <a:endParaRPr lang="en-GB"/>
          </a:p>
        </p:txBody>
      </p:sp>
    </p:spTree>
    <p:extLst>
      <p:ext uri="{BB962C8B-B14F-4D97-AF65-F5344CB8AC3E}">
        <p14:creationId xmlns:p14="http://schemas.microsoft.com/office/powerpoint/2010/main" val="2421887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480841-E67E-404C-B47A-B253F2B14E6C}" type="slidenum">
              <a:rPr lang="en-GB" smtClean="0"/>
              <a:t>1</a:t>
            </a:fld>
            <a:endParaRPr lang="en-GB"/>
          </a:p>
        </p:txBody>
      </p:sp>
    </p:spTree>
    <p:extLst>
      <p:ext uri="{BB962C8B-B14F-4D97-AF65-F5344CB8AC3E}">
        <p14:creationId xmlns:p14="http://schemas.microsoft.com/office/powerpoint/2010/main" val="1015607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C123D61-A3DF-4353-A20F-4FBA1B83C317}"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546452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123D61-A3DF-4353-A20F-4FBA1B83C317}"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123251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123D61-A3DF-4353-A20F-4FBA1B83C317}"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1365404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C123D61-A3DF-4353-A20F-4FBA1B83C317}"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2156037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C123D61-A3DF-4353-A20F-4FBA1B83C317}" type="datetimeFigureOut">
              <a:rPr lang="en-GB" smtClean="0"/>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2680658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C123D61-A3DF-4353-A20F-4FBA1B83C317}" type="datetimeFigureOut">
              <a:rPr lang="en-GB" smtClean="0"/>
              <a:t>16/05/2020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785424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123D61-A3DF-4353-A20F-4FBA1B83C317}" type="datetimeFigureOut">
              <a:rPr lang="en-GB" smtClean="0"/>
              <a:t>16/05/2020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3079616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123D61-A3DF-4353-A20F-4FBA1B83C317}"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3711784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123D61-A3DF-4353-A20F-4FBA1B83C317}"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329430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123D61-A3DF-4353-A20F-4FBA1B83C317}"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1820326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123D61-A3DF-4353-A20F-4FBA1B83C317}"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A600CC-6815-4FFA-A12E-1DBF0FBCB4E9}" type="slidenum">
              <a:rPr lang="en-GB" smtClean="0"/>
              <a:t>‹#›</a:t>
            </a:fld>
            <a:endParaRPr lang="en-GB"/>
          </a:p>
        </p:txBody>
      </p:sp>
    </p:spTree>
    <p:extLst>
      <p:ext uri="{BB962C8B-B14F-4D97-AF65-F5344CB8AC3E}">
        <p14:creationId xmlns:p14="http://schemas.microsoft.com/office/powerpoint/2010/main" val="3587765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23D61-A3DF-4353-A20F-4FBA1B83C317}" type="datetimeFigureOut">
              <a:rPr lang="en-GB" smtClean="0"/>
              <a:t>16/05/2020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A600CC-6815-4FFA-A12E-1DBF0FBCB4E9}" type="slidenum">
              <a:rPr lang="en-GB" smtClean="0"/>
              <a:t>‹#›</a:t>
            </a:fld>
            <a:endParaRPr lang="en-GB"/>
          </a:p>
        </p:txBody>
      </p:sp>
    </p:spTree>
    <p:extLst>
      <p:ext uri="{BB962C8B-B14F-4D97-AF65-F5344CB8AC3E}">
        <p14:creationId xmlns:p14="http://schemas.microsoft.com/office/powerpoint/2010/main" val="3605449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png"/><Relationship Id="rId7"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www.snapcymru.org/help-for-families/aln-reform/" TargetMode="External"/><Relationship Id="rId5" Type="http://schemas.openxmlformats.org/officeDocument/2006/relationships/hyperlink" Target="https://gov.wales/sites/default/files/publications/2018-09/additional-learning-needs-aln-transformation-programme-v2.pdf" TargetMode="External"/><Relationship Id="rId4" Type="http://schemas.openxmlformats.org/officeDocument/2006/relationships/hyperlink" Target="https://gov.wales/sites/default/files/publications/2018-04/additional-learning-needs-and-education-tribunal-wales-act-2018-explanatory-memorandum.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69507" y="25178"/>
            <a:ext cx="6490725" cy="1027557"/>
          </a:xfrm>
          <a:prstGeom prst="roundRect">
            <a:avLst/>
          </a:prstGeom>
          <a:solidFill>
            <a:schemeClr val="tx2">
              <a:lumMod val="40000"/>
              <a:lumOff val="6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latin typeface="Comic Sans MS" panose="030F0702030302020204" pitchFamily="66" charset="0"/>
            </a:endParaRPr>
          </a:p>
          <a:p>
            <a:pPr algn="ctr"/>
            <a:r>
              <a:rPr lang="en-GB" sz="2400" dirty="0">
                <a:latin typeface="Comic Sans MS" panose="030F0702030302020204" pitchFamily="66" charset="0"/>
              </a:rPr>
              <a:t>Impending changes to Additional Learning Needs  legislation in Wales. </a:t>
            </a:r>
          </a:p>
          <a:p>
            <a:pPr algn="ctr"/>
            <a:r>
              <a:rPr lang="en-GB" sz="1050" dirty="0">
                <a:solidFill>
                  <a:schemeClr val="tx1"/>
                </a:solidFill>
                <a:latin typeface="Times New Roman" panose="02020603050405020304" pitchFamily="18" charset="0"/>
                <a:cs typeface="Times New Roman" panose="02020603050405020304" pitchFamily="18" charset="0"/>
              </a:rPr>
              <a:t>EAEE6002c 1804342 </a:t>
            </a:r>
          </a:p>
          <a:p>
            <a:pPr algn="ctr"/>
            <a:r>
              <a:rPr lang="en-GB" sz="2000" dirty="0">
                <a:latin typeface="Comic Sans MS" panose="030F0702030302020204" pitchFamily="66" charset="0"/>
              </a:rPr>
              <a:t> </a:t>
            </a:r>
            <a:endParaRPr lang="en-GB" sz="1050" dirty="0">
              <a:solidFill>
                <a:schemeClr val="tx1"/>
              </a:solidFill>
              <a:latin typeface="Comic Sans MS" panose="030F0702030302020204" pitchFamily="66" charset="0"/>
            </a:endParaRPr>
          </a:p>
        </p:txBody>
      </p:sp>
      <p:sp>
        <p:nvSpPr>
          <p:cNvPr id="5" name="Rounded Rectangle 4"/>
          <p:cNvSpPr/>
          <p:nvPr/>
        </p:nvSpPr>
        <p:spPr>
          <a:xfrm>
            <a:off x="88347" y="1173602"/>
            <a:ext cx="2529729" cy="4030975"/>
          </a:xfrm>
          <a:prstGeom prst="round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Comic Sans MS" panose="030F0702030302020204" pitchFamily="66" charset="0"/>
              </a:rPr>
              <a:t>Introduction</a:t>
            </a:r>
            <a:r>
              <a:rPr lang="en-GB" sz="1000" u="sng" dirty="0">
                <a:solidFill>
                  <a:schemeClr val="tx1"/>
                </a:solidFill>
                <a:latin typeface="Comic Sans MS" panose="030F0702030302020204" pitchFamily="66" charset="0"/>
              </a:rPr>
              <a:t> </a:t>
            </a:r>
          </a:p>
          <a:p>
            <a:pPr algn="just"/>
            <a:r>
              <a:rPr lang="en-GB" sz="1000" dirty="0">
                <a:solidFill>
                  <a:schemeClr val="tx1"/>
                </a:solidFill>
                <a:latin typeface="Comic Sans MS" panose="030F0702030302020204" pitchFamily="66" charset="0"/>
                <a:cs typeface="Times New Roman" panose="02020603050405020304" pitchFamily="18" charset="0"/>
              </a:rPr>
              <a:t>The law for children with special Educational needs (SEN) was updated in 2018 changing the title special education needs (SEN) to Additional learning needs (ALN) (Estyn, 2018).</a:t>
            </a:r>
          </a:p>
          <a:p>
            <a:pPr algn="just"/>
            <a:r>
              <a:rPr lang="en-GB" sz="1000" dirty="0">
                <a:solidFill>
                  <a:schemeClr val="tx1"/>
                </a:solidFill>
                <a:latin typeface="Comic Sans MS" panose="030F0702030302020204" pitchFamily="66" charset="0"/>
                <a:cs typeface="Times New Roman" panose="02020603050405020304" pitchFamily="18" charset="0"/>
              </a:rPr>
              <a:t>These proposed changes have been introduced to improve the identification and provision of children with special educational needs.  (</a:t>
            </a:r>
            <a:r>
              <a:rPr lang="en-GB" sz="1000" dirty="0" err="1">
                <a:solidFill>
                  <a:schemeClr val="tx1"/>
                </a:solidFill>
                <a:latin typeface="Comic Sans MS" panose="030F0702030302020204" pitchFamily="66" charset="0"/>
                <a:cs typeface="Times New Roman" panose="02020603050405020304" pitchFamily="18" charset="0"/>
              </a:rPr>
              <a:t>Dauncey</a:t>
            </a:r>
            <a:r>
              <a:rPr lang="en-GB" sz="1000" dirty="0">
                <a:solidFill>
                  <a:schemeClr val="tx1"/>
                </a:solidFill>
                <a:latin typeface="Comic Sans MS" panose="030F0702030302020204" pitchFamily="66" charset="0"/>
                <a:cs typeface="Times New Roman" panose="02020603050405020304" pitchFamily="18" charset="0"/>
              </a:rPr>
              <a:t>, 2016) </a:t>
            </a:r>
          </a:p>
          <a:p>
            <a:pPr algn="just"/>
            <a:r>
              <a:rPr lang="en-GB" sz="1000" dirty="0">
                <a:solidFill>
                  <a:schemeClr val="tx1"/>
                </a:solidFill>
                <a:latin typeface="Comic Sans MS" panose="030F0702030302020204" pitchFamily="66" charset="0"/>
                <a:cs typeface="Times New Roman" panose="02020603050405020304" pitchFamily="18" charset="0"/>
              </a:rPr>
              <a:t>The Welsh Government (2018a) </a:t>
            </a:r>
            <a:r>
              <a:rPr lang="en-GB" sz="1000" dirty="0">
                <a:solidFill>
                  <a:schemeClr val="tx1"/>
                </a:solidFill>
                <a:latin typeface="Comic Sans MS" panose="030F0702030302020204" pitchFamily="66" charset="0"/>
              </a:rPr>
              <a:t>intend to ensure each child is at the core of the process and the key focus of all the decisions made. Their clear aim is to ensure  that practitioners provide children with the right provision which will support their learning needs. </a:t>
            </a:r>
            <a:r>
              <a:rPr lang="en-GB" sz="1000" dirty="0">
                <a:solidFill>
                  <a:schemeClr val="tx1"/>
                </a:solidFill>
                <a:latin typeface="Comic Sans MS" panose="030F0702030302020204" pitchFamily="66" charset="0"/>
                <a:cs typeface="Times New Roman" panose="02020603050405020304" pitchFamily="18" charset="0"/>
              </a:rPr>
              <a:t>These changes are necessary to provide all children in Wales and inclusive education system.</a:t>
            </a:r>
          </a:p>
        </p:txBody>
      </p:sp>
      <p:sp>
        <p:nvSpPr>
          <p:cNvPr id="6" name="Rounded Rectangle 5"/>
          <p:cNvSpPr/>
          <p:nvPr/>
        </p:nvSpPr>
        <p:spPr>
          <a:xfrm>
            <a:off x="6012160" y="4215300"/>
            <a:ext cx="3074725" cy="2560847"/>
          </a:xfrm>
          <a:prstGeom prst="roundRect">
            <a:avLst/>
          </a:prstGeom>
          <a:ln w="28575">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endParaRPr lang="en-GB" sz="1200" b="1" u="sng" dirty="0">
              <a:latin typeface="Comic Sans MS" panose="030F0702030302020204" pitchFamily="66" charset="0"/>
            </a:endParaRPr>
          </a:p>
          <a:p>
            <a:pPr algn="ctr"/>
            <a:endParaRPr lang="en-GB" sz="1000" b="1" u="sng" dirty="0" smtClean="0">
              <a:latin typeface="Comic Sans MS" panose="030F0702030302020204" pitchFamily="66" charset="0"/>
            </a:endParaRPr>
          </a:p>
          <a:p>
            <a:pPr algn="ctr"/>
            <a:r>
              <a:rPr lang="en-GB" sz="1000" b="1" u="sng" dirty="0" smtClean="0">
                <a:latin typeface="Comic Sans MS" panose="030F0702030302020204" pitchFamily="66" charset="0"/>
              </a:rPr>
              <a:t>Conclusion</a:t>
            </a:r>
          </a:p>
          <a:p>
            <a:pPr lvl="0" algn="ctr"/>
            <a:r>
              <a:rPr lang="en-GB" sz="900" dirty="0">
                <a:latin typeface="Comic Sans MS" panose="030F0702030302020204" pitchFamily="66" charset="0"/>
              </a:rPr>
              <a:t>Finally, every child and young person deserves an education system that is fair and provides equity for each individual.  Learning environments need to be responsive and equitable to ensure every persons potential is identified, highlighted and their education is centred to this.  Understanding individuals interests and needs to key to unlocking their motivation to assist them to develop how to learn instead of seeing the role of education to impart information.  Developing interested learners who can access the world around them is key to developing lifelong learners.  Therefore ensuring a system which responds to individual learning needs.  Snap </a:t>
            </a:r>
            <a:r>
              <a:rPr lang="en-GB" sz="900" dirty="0" err="1">
                <a:latin typeface="Comic Sans MS" panose="030F0702030302020204" pitchFamily="66" charset="0"/>
              </a:rPr>
              <a:t>Cymru</a:t>
            </a:r>
            <a:r>
              <a:rPr lang="en-GB" sz="900" dirty="0">
                <a:latin typeface="Comic Sans MS" panose="030F0702030302020204" pitchFamily="66" charset="0"/>
              </a:rPr>
              <a:t> are confident the new proposals’ for ALN will meet the governments ambition and will change children’s lives (Snap </a:t>
            </a:r>
            <a:r>
              <a:rPr lang="en-GB" sz="900" dirty="0" err="1">
                <a:latin typeface="Comic Sans MS" panose="030F0702030302020204" pitchFamily="66" charset="0"/>
              </a:rPr>
              <a:t>Cymru</a:t>
            </a:r>
            <a:r>
              <a:rPr lang="en-GB" sz="900" dirty="0">
                <a:latin typeface="Comic Sans MS" panose="030F0702030302020204" pitchFamily="66" charset="0"/>
              </a:rPr>
              <a:t> 2020</a:t>
            </a:r>
            <a:r>
              <a:rPr lang="en-GB" sz="900" dirty="0" smtClean="0">
                <a:latin typeface="Comic Sans MS" panose="030F0702030302020204" pitchFamily="66" charset="0"/>
              </a:rPr>
              <a:t>).</a:t>
            </a:r>
            <a:endParaRPr lang="en-GB" sz="900" dirty="0">
              <a:latin typeface="Comic Sans MS" panose="030F0702030302020204" pitchFamily="66" charset="0"/>
            </a:endParaRPr>
          </a:p>
          <a:p>
            <a:pPr algn="ctr"/>
            <a:endParaRPr lang="en-GB" sz="1200" b="1" u="sng" dirty="0" smtClean="0">
              <a:latin typeface="Comic Sans MS" panose="030F0702030302020204" pitchFamily="66" charset="0"/>
            </a:endParaRPr>
          </a:p>
          <a:p>
            <a:pPr algn="ctr"/>
            <a:endParaRPr lang="en-GB" sz="1050" dirty="0">
              <a:latin typeface="Comic Sans MS" panose="030F0702030302020204" pitchFamily="66" charset="0"/>
            </a:endParaRPr>
          </a:p>
        </p:txBody>
      </p:sp>
      <p:sp>
        <p:nvSpPr>
          <p:cNvPr id="9" name="TextBox 8"/>
          <p:cNvSpPr txBox="1"/>
          <p:nvPr/>
        </p:nvSpPr>
        <p:spPr>
          <a:xfrm>
            <a:off x="0" y="6547994"/>
            <a:ext cx="3172330" cy="230832"/>
          </a:xfrm>
          <a:prstGeom prst="rect">
            <a:avLst/>
          </a:prstGeom>
          <a:noFill/>
        </p:spPr>
        <p:txBody>
          <a:bodyPr wrap="square" rtlCol="0">
            <a:spAutoFit/>
          </a:bodyPr>
          <a:lstStyle/>
          <a:p>
            <a:r>
              <a:rPr lang="en-GB" sz="900" b="1" dirty="0">
                <a:latin typeface="Comic Sans MS" panose="030F0702030302020204" pitchFamily="66" charset="0"/>
              </a:rPr>
              <a:t>(Source: Welsh Assembly </a:t>
            </a:r>
            <a:r>
              <a:rPr lang="en-GB" sz="900" b="1" dirty="0" smtClean="0">
                <a:latin typeface="Comic Sans MS" panose="030F0702030302020204" pitchFamily="66" charset="0"/>
              </a:rPr>
              <a:t>Government (</a:t>
            </a:r>
            <a:r>
              <a:rPr lang="en-GB" sz="900" b="1" dirty="0">
                <a:latin typeface="Comic Sans MS" panose="030F0702030302020204" pitchFamily="66" charset="0"/>
              </a:rPr>
              <a:t>2019)</a:t>
            </a:r>
          </a:p>
        </p:txBody>
      </p:sp>
      <p:sp>
        <p:nvSpPr>
          <p:cNvPr id="10" name="Rounded Rectangle 9"/>
          <p:cNvSpPr/>
          <p:nvPr/>
        </p:nvSpPr>
        <p:spPr>
          <a:xfrm>
            <a:off x="5865067" y="1205027"/>
            <a:ext cx="3206638" cy="2944053"/>
          </a:xfrm>
          <a:prstGeom prst="roundRect">
            <a:avLst/>
          </a:prstGeom>
          <a:ln w="28575">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050" b="1" u="sng" dirty="0" smtClean="0">
                <a:latin typeface="Comic Sans MS" panose="030F0702030302020204" pitchFamily="66" charset="0"/>
              </a:rPr>
              <a:t>Individual Development Plans </a:t>
            </a:r>
          </a:p>
          <a:p>
            <a:r>
              <a:rPr lang="en-GB" sz="1000" dirty="0" smtClean="0">
                <a:latin typeface="Comic Sans MS" panose="030F0702030302020204" pitchFamily="66" charset="0"/>
              </a:rPr>
              <a:t>Welsh </a:t>
            </a:r>
            <a:r>
              <a:rPr lang="en-GB" sz="1000" dirty="0">
                <a:latin typeface="Comic Sans MS" panose="030F0702030302020204" pitchFamily="66" charset="0"/>
              </a:rPr>
              <a:t>Government (2018d) plans to move learners with SEN plans, Statements and Individual Education plans (IEPs) to a new system that provides all children With ALN  an Individual development plan.</a:t>
            </a:r>
          </a:p>
          <a:p>
            <a:r>
              <a:rPr lang="en-GB" sz="1000" dirty="0">
                <a:latin typeface="Comic Sans MS" panose="030F0702030302020204" pitchFamily="66" charset="0"/>
              </a:rPr>
              <a:t>The new act supports children from the age of </a:t>
            </a:r>
            <a:r>
              <a:rPr lang="en-GB" sz="1000" dirty="0" smtClean="0">
                <a:latin typeface="Comic Sans MS" panose="030F0702030302020204" pitchFamily="66" charset="0"/>
              </a:rPr>
              <a:t>zero to twenty five years </a:t>
            </a:r>
            <a:r>
              <a:rPr lang="en-GB" sz="1000" dirty="0">
                <a:latin typeface="Comic Sans MS" panose="030F0702030302020204" pitchFamily="66" charset="0"/>
              </a:rPr>
              <a:t>old unlike the other act this act provides children with an IDP in further education (WG, 2018).</a:t>
            </a:r>
          </a:p>
          <a:p>
            <a:r>
              <a:rPr lang="en-GB" sz="1000" dirty="0">
                <a:latin typeface="Comic Sans MS" panose="030F0702030302020204" pitchFamily="66" charset="0"/>
              </a:rPr>
              <a:t>However snap </a:t>
            </a:r>
            <a:r>
              <a:rPr lang="en-GB" sz="1000" dirty="0" err="1" smtClean="0">
                <a:latin typeface="Comic Sans MS" panose="030F0702030302020204" pitchFamily="66" charset="0"/>
              </a:rPr>
              <a:t>Cymru</a:t>
            </a:r>
            <a:r>
              <a:rPr lang="en-GB" sz="1000" dirty="0">
                <a:latin typeface="Comic Sans MS" panose="030F0702030302020204" pitchFamily="66" charset="0"/>
              </a:rPr>
              <a:t> </a:t>
            </a:r>
            <a:r>
              <a:rPr lang="en-GB" sz="1000" dirty="0" smtClean="0">
                <a:latin typeface="Comic Sans MS" panose="030F0702030302020204" pitchFamily="66" charset="0"/>
              </a:rPr>
              <a:t>(2018</a:t>
            </a:r>
            <a:r>
              <a:rPr lang="en-GB" sz="1000" dirty="0">
                <a:latin typeface="Comic Sans MS" panose="030F0702030302020204" pitchFamily="66" charset="0"/>
              </a:rPr>
              <a:t>) have concerns over simplifying the IDP’s and lack of specify included in an IDP. </a:t>
            </a:r>
          </a:p>
          <a:p>
            <a:r>
              <a:rPr lang="en-GB" sz="1000" dirty="0">
                <a:latin typeface="Comic Sans MS" panose="030F0702030302020204" pitchFamily="66" charset="0"/>
              </a:rPr>
              <a:t>It will be the role of the ALNCO to maintain </a:t>
            </a:r>
            <a:r>
              <a:rPr lang="en-GB" sz="1000" dirty="0" smtClean="0">
                <a:latin typeface="Comic Sans MS" panose="030F0702030302020204" pitchFamily="66" charset="0"/>
              </a:rPr>
              <a:t>IDPs in the setting supporting other staff to make sure children’s ALN is being met according to their individual needs (Welsh Government, 2018).</a:t>
            </a:r>
            <a:endParaRPr lang="en-GB" sz="1000" dirty="0">
              <a:latin typeface="Comic Sans MS" panose="030F0702030302020204" pitchFamily="66" charset="0"/>
            </a:endParaRPr>
          </a:p>
        </p:txBody>
      </p:sp>
      <p:sp>
        <p:nvSpPr>
          <p:cNvPr id="11" name="Rounded Rectangle 10"/>
          <p:cNvSpPr/>
          <p:nvPr/>
        </p:nvSpPr>
        <p:spPr>
          <a:xfrm>
            <a:off x="2756978" y="2220699"/>
            <a:ext cx="2887225" cy="2736304"/>
          </a:xfrm>
          <a:prstGeom prst="roundRect">
            <a:avLst/>
          </a:prstGeom>
          <a:ln w="28575">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800" b="1" u="sng" dirty="0">
                <a:latin typeface="Comic Sans MS" panose="030F0702030302020204" pitchFamily="66" charset="0"/>
              </a:rPr>
              <a:t>SENCO to ALENCO</a:t>
            </a:r>
            <a:r>
              <a:rPr lang="en-GB" sz="800" dirty="0">
                <a:latin typeface="Comic Sans MS" panose="030F0702030302020204" pitchFamily="66" charset="0"/>
              </a:rPr>
              <a:t> </a:t>
            </a:r>
          </a:p>
          <a:p>
            <a:r>
              <a:rPr lang="en-GB" sz="850" dirty="0">
                <a:latin typeface="Comic Sans MS" panose="030F0702030302020204" pitchFamily="66" charset="0"/>
              </a:rPr>
              <a:t>In 2018 the  Additional Learning Needs and Education Tribunal (Wales) (2018) act changed the  title Special education Needs Coordinator (</a:t>
            </a:r>
            <a:r>
              <a:rPr lang="en-GB" sz="850" dirty="0" err="1">
                <a:latin typeface="Comic Sans MS" panose="030F0702030302020204" pitchFamily="66" charset="0"/>
              </a:rPr>
              <a:t>SENCo</a:t>
            </a:r>
            <a:r>
              <a:rPr lang="en-GB" sz="850" dirty="0">
                <a:latin typeface="Comic Sans MS" panose="030F0702030302020204" pitchFamily="66" charset="0"/>
              </a:rPr>
              <a:t>) title to an Additional Learning Needs Coordinator (WG, 2017). </a:t>
            </a:r>
          </a:p>
          <a:p>
            <a:r>
              <a:rPr lang="en-GB" sz="850" dirty="0">
                <a:latin typeface="Comic Sans MS" panose="030F0702030302020204" pitchFamily="66" charset="0"/>
              </a:rPr>
              <a:t>All schools must have an Additional Needs Coordinator. It is the </a:t>
            </a:r>
            <a:r>
              <a:rPr lang="en-GB" sz="850" dirty="0" err="1">
                <a:latin typeface="Comic Sans MS" panose="030F0702030302020204" pitchFamily="66" charset="0"/>
              </a:rPr>
              <a:t>ALNCos</a:t>
            </a:r>
            <a:r>
              <a:rPr lang="en-GB" sz="850" dirty="0">
                <a:latin typeface="Comic Sans MS" panose="030F0702030302020204" pitchFamily="66" charset="0"/>
              </a:rPr>
              <a:t> responsibility to manage all additional learning needs in the school (SNAP </a:t>
            </a:r>
            <a:r>
              <a:rPr lang="en-GB" sz="850" dirty="0" err="1">
                <a:latin typeface="Comic Sans MS" panose="030F0702030302020204" pitchFamily="66" charset="0"/>
              </a:rPr>
              <a:t>Cymru</a:t>
            </a:r>
            <a:r>
              <a:rPr lang="en-GB" sz="850" dirty="0">
                <a:latin typeface="Comic Sans MS" panose="030F0702030302020204" pitchFamily="66" charset="0"/>
              </a:rPr>
              <a:t>, 2020).</a:t>
            </a:r>
          </a:p>
          <a:p>
            <a:r>
              <a:rPr lang="en-GB" sz="850" dirty="0">
                <a:latin typeface="Comic Sans MS" panose="030F0702030302020204" pitchFamily="66" charset="0"/>
              </a:rPr>
              <a:t>The </a:t>
            </a:r>
            <a:r>
              <a:rPr lang="en-GB" sz="850" dirty="0" err="1">
                <a:latin typeface="Comic Sans MS" panose="030F0702030302020204" pitchFamily="66" charset="0"/>
              </a:rPr>
              <a:t>ALNCo</a:t>
            </a:r>
            <a:r>
              <a:rPr lang="en-GB" sz="850" dirty="0">
                <a:latin typeface="Comic Sans MS" panose="030F0702030302020204" pitchFamily="66" charset="0"/>
              </a:rPr>
              <a:t> role is to focus on the importance of identifying needs early and putting into place timely and effective interventions which are monitored and adapted to ensure they provide the desired outcomes (WG, 2018).</a:t>
            </a:r>
          </a:p>
          <a:p>
            <a:r>
              <a:rPr lang="en-GB" sz="850" dirty="0">
                <a:latin typeface="Comic Sans MS" panose="030F0702030302020204" pitchFamily="66" charset="0"/>
              </a:rPr>
              <a:t>The </a:t>
            </a:r>
            <a:r>
              <a:rPr lang="en-GB" sz="850" dirty="0" err="1">
                <a:latin typeface="Comic Sans MS" panose="030F0702030302020204" pitchFamily="66" charset="0"/>
              </a:rPr>
              <a:t>ALNCo</a:t>
            </a:r>
            <a:r>
              <a:rPr lang="en-GB" sz="850" dirty="0">
                <a:latin typeface="Comic Sans MS" panose="030F0702030302020204" pitchFamily="66" charset="0"/>
              </a:rPr>
              <a:t> role has been developed not only to support children but to provide professional guidance to other school staff with the aim of securing high quality teaching for children with ALN (WG, 2017). </a:t>
            </a:r>
          </a:p>
        </p:txBody>
      </p:sp>
      <p:sp>
        <p:nvSpPr>
          <p:cNvPr id="8" name="TextBox 7"/>
          <p:cNvSpPr txBox="1"/>
          <p:nvPr/>
        </p:nvSpPr>
        <p:spPr>
          <a:xfrm>
            <a:off x="6804248" y="25178"/>
            <a:ext cx="2267457" cy="969496"/>
          </a:xfrm>
          <a:prstGeom prst="rect">
            <a:avLst/>
          </a:prstGeom>
          <a:gradFill flip="none" rotWithShape="1">
            <a:gsLst>
              <a:gs pos="0">
                <a:srgbClr val="03D4A8"/>
              </a:gs>
              <a:gs pos="25000">
                <a:srgbClr val="21D6E0"/>
              </a:gs>
              <a:gs pos="75000">
                <a:srgbClr val="0087E6"/>
              </a:gs>
              <a:gs pos="100000">
                <a:srgbClr val="005CBF"/>
              </a:gs>
            </a:gsLst>
            <a:lin ang="2700000" scaled="1"/>
            <a:tileRect/>
          </a:gradFill>
          <a:ln w="28575">
            <a:solidFill>
              <a:schemeClr val="tx1"/>
            </a:solidFill>
          </a:ln>
        </p:spPr>
        <p:txBody>
          <a:bodyPr wrap="square" rtlCol="0">
            <a:spAutoFit/>
          </a:bodyPr>
          <a:lstStyle/>
          <a:p>
            <a:pPr lvl="0" algn="ctr"/>
            <a:r>
              <a:rPr lang="en-GB" sz="1050" b="1" dirty="0">
                <a:solidFill>
                  <a:prstClr val="black"/>
                </a:solidFill>
                <a:latin typeface="Comic Sans MS" panose="030F0702030302020204" pitchFamily="66" charset="0"/>
              </a:rPr>
              <a:t>1804342@student.uwtsd.ac.uk</a:t>
            </a:r>
          </a:p>
          <a:p>
            <a:pPr lvl="0" algn="ctr"/>
            <a:endParaRPr lang="en-GB" sz="1050" b="1" dirty="0">
              <a:solidFill>
                <a:prstClr val="black"/>
              </a:solidFill>
              <a:latin typeface="Comic Sans MS" panose="030F0702030302020204" pitchFamily="66" charset="0"/>
            </a:endParaRPr>
          </a:p>
          <a:p>
            <a:pPr lvl="0" algn="ctr"/>
            <a:endParaRPr lang="en-GB" sz="900" dirty="0">
              <a:solidFill>
                <a:prstClr val="black"/>
              </a:solidFill>
              <a:latin typeface="Comic Sans MS" panose="030F0702030302020204" pitchFamily="66" charset="0"/>
            </a:endParaRPr>
          </a:p>
          <a:p>
            <a:pPr lvl="0" algn="ctr"/>
            <a:endParaRPr lang="en-GB" sz="900" dirty="0">
              <a:solidFill>
                <a:prstClr val="black"/>
              </a:solidFill>
              <a:latin typeface="Comic Sans MS" panose="030F0702030302020204" pitchFamily="66" charset="0"/>
            </a:endParaRPr>
          </a:p>
          <a:p>
            <a:pPr lvl="0" algn="ctr"/>
            <a:endParaRPr lang="en-GB" sz="900" dirty="0">
              <a:solidFill>
                <a:prstClr val="black"/>
              </a:solidFill>
              <a:latin typeface="Comic Sans MS" panose="030F0702030302020204" pitchFamily="66" charset="0"/>
            </a:endParaRPr>
          </a:p>
          <a:p>
            <a:pPr lvl="0" algn="ctr"/>
            <a:endParaRPr lang="en-GB" sz="900" dirty="0">
              <a:solidFill>
                <a:prstClr val="black"/>
              </a:solidFill>
              <a:latin typeface="Comic Sans MS" panose="030F0702030302020204" pitchFamily="66" charset="0"/>
            </a:endParaRPr>
          </a:p>
        </p:txBody>
      </p:sp>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5721" y="404664"/>
            <a:ext cx="936104" cy="468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ounded Rectangle 11"/>
          <p:cNvSpPr/>
          <p:nvPr/>
        </p:nvSpPr>
        <p:spPr>
          <a:xfrm>
            <a:off x="2855952" y="5013176"/>
            <a:ext cx="3054446" cy="1800200"/>
          </a:xfrm>
          <a:prstGeom prst="roundRect">
            <a:avLst/>
          </a:prstGeom>
          <a:solidFill>
            <a:schemeClr val="tx2">
              <a:lumMod val="40000"/>
              <a:lumOff val="6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00" b="1" u="sng" dirty="0">
                <a:solidFill>
                  <a:schemeClr val="bg1"/>
                </a:solidFill>
                <a:latin typeface="Comic Sans MS" panose="030F0702030302020204" pitchFamily="66" charset="0"/>
              </a:rPr>
              <a:t>Useful links</a:t>
            </a:r>
          </a:p>
          <a:p>
            <a:r>
              <a:rPr lang="en-GB" sz="700" dirty="0">
                <a:solidFill>
                  <a:schemeClr val="bg1"/>
                </a:solidFill>
                <a:latin typeface="Comic Sans MS" panose="030F0702030302020204" pitchFamily="66" charset="0"/>
              </a:rPr>
              <a:t>The Additional Learning needs and education Tribunal (Wales) Act (2018) Available at: </a:t>
            </a:r>
            <a:r>
              <a:rPr lang="en-GB" sz="700" dirty="0">
                <a:latin typeface="Comic Sans MS" panose="030F0702030302020204" pitchFamily="66" charset="0"/>
                <a:hlinkClick r:id="rId4"/>
              </a:rPr>
              <a:t>https://gov.wales/sites/default/files/publications/2018-04/additional-learning-needs-and-education-tribunal-wales-act-2018-explanatory-memorandum.pdf</a:t>
            </a:r>
            <a:endParaRPr lang="en-GB" sz="700" dirty="0">
              <a:solidFill>
                <a:schemeClr val="bg1"/>
              </a:solidFill>
              <a:latin typeface="Comic Sans MS" panose="030F0702030302020204" pitchFamily="66" charset="0"/>
            </a:endParaRPr>
          </a:p>
          <a:p>
            <a:r>
              <a:rPr lang="en-GB" sz="700" dirty="0">
                <a:solidFill>
                  <a:schemeClr val="bg1"/>
                </a:solidFill>
                <a:latin typeface="Comic Sans MS" panose="030F0702030302020204" pitchFamily="66" charset="0"/>
              </a:rPr>
              <a:t>Welsh Government (2018) Additional learning needs (ALN) transformation programme. Available at: </a:t>
            </a:r>
            <a:r>
              <a:rPr lang="en-GB" sz="700" dirty="0">
                <a:latin typeface="Comic Sans MS" panose="030F0702030302020204" pitchFamily="66" charset="0"/>
                <a:hlinkClick r:id="rId5"/>
              </a:rPr>
              <a:t>https://gov.wales/sites/default/files/publications/2018-09/additional-learning-needs-aln-transformation-programme-v2.pdf</a:t>
            </a:r>
            <a:endParaRPr lang="en-GB" sz="700" dirty="0">
              <a:latin typeface="Comic Sans MS" panose="030F0702030302020204" pitchFamily="66" charset="0"/>
            </a:endParaRPr>
          </a:p>
          <a:p>
            <a:r>
              <a:rPr lang="en-GB" sz="700" dirty="0">
                <a:latin typeface="Comic Sans MS" panose="030F0702030302020204" pitchFamily="66" charset="0"/>
              </a:rPr>
              <a:t>Snap </a:t>
            </a:r>
            <a:r>
              <a:rPr lang="en-GB" sz="700" dirty="0" err="1">
                <a:latin typeface="Comic Sans MS" panose="030F0702030302020204" pitchFamily="66" charset="0"/>
              </a:rPr>
              <a:t>Cymru</a:t>
            </a:r>
            <a:r>
              <a:rPr lang="en-GB" sz="700" dirty="0">
                <a:latin typeface="Comic Sans MS" panose="030F0702030302020204" pitchFamily="66" charset="0"/>
              </a:rPr>
              <a:t> (2020) </a:t>
            </a:r>
            <a:r>
              <a:rPr lang="en-GB" sz="700" i="1" dirty="0">
                <a:latin typeface="Comic Sans MS" panose="030F0702030302020204" pitchFamily="66" charset="0"/>
              </a:rPr>
              <a:t>ALN/SEN Reform Proposed changes to the way children and young people’s special educational needs will be identified, assessed and met. </a:t>
            </a:r>
            <a:r>
              <a:rPr lang="en-GB" sz="700" dirty="0">
                <a:latin typeface="Comic Sans MS" panose="030F0702030302020204" pitchFamily="66" charset="0"/>
              </a:rPr>
              <a:t>Available at: </a:t>
            </a:r>
            <a:r>
              <a:rPr lang="en-GB" sz="700" u="sng" dirty="0">
                <a:latin typeface="Comic Sans MS" panose="030F0702030302020204" pitchFamily="66" charset="0"/>
                <a:hlinkClick r:id="rId6"/>
              </a:rPr>
              <a:t>http://www.snapcymru.org/help-for-families/aln-reform/</a:t>
            </a:r>
            <a:r>
              <a:rPr lang="en-GB" sz="700" dirty="0">
                <a:latin typeface="Comic Sans MS" panose="030F0702030302020204" pitchFamily="66" charset="0"/>
              </a:rPr>
              <a:t> </a:t>
            </a:r>
            <a:endParaRPr lang="en-GB" sz="700" dirty="0">
              <a:solidFill>
                <a:schemeClr val="bg1"/>
              </a:solidFill>
              <a:latin typeface="Comic Sans MS" panose="030F0702030302020204" pitchFamily="66" charset="0"/>
            </a:endParaRPr>
          </a:p>
        </p:txBody>
      </p:sp>
      <p:sp>
        <p:nvSpPr>
          <p:cNvPr id="14" name="TextBox 13"/>
          <p:cNvSpPr txBox="1"/>
          <p:nvPr/>
        </p:nvSpPr>
        <p:spPr>
          <a:xfrm>
            <a:off x="2746599" y="1205027"/>
            <a:ext cx="3037730" cy="946413"/>
          </a:xfrm>
          <a:prstGeom prst="rect">
            <a:avLst/>
          </a:prstGeom>
          <a:solidFill>
            <a:schemeClr val="tx2">
              <a:lumMod val="20000"/>
              <a:lumOff val="80000"/>
            </a:schemeClr>
          </a:solidFill>
          <a:ln w="28575">
            <a:solidFill>
              <a:schemeClr val="tx1"/>
            </a:solidFill>
          </a:ln>
        </p:spPr>
        <p:txBody>
          <a:bodyPr wrap="square" rtlCol="0">
            <a:spAutoFit/>
          </a:bodyPr>
          <a:lstStyle/>
          <a:p>
            <a:r>
              <a:rPr lang="en-GB" sz="1050" dirty="0">
                <a:solidFill>
                  <a:prstClr val="black"/>
                </a:solidFill>
                <a:latin typeface="Comic Sans MS" panose="030F0702030302020204" pitchFamily="66" charset="0"/>
              </a:rPr>
              <a:t> </a:t>
            </a:r>
            <a:r>
              <a:rPr lang="en-GB" sz="900" dirty="0">
                <a:latin typeface="Comic Sans MS" panose="030F0902030302020204" pitchFamily="66" charset="0"/>
              </a:rPr>
              <a:t>A person has additional learning needs if he or she has a learning difficulty or disability (whether the learning difficulty or disability arises from a medical condition or otherwise) which calls for additional learning provision.</a:t>
            </a:r>
            <a:r>
              <a:rPr lang="en-GB" sz="900" dirty="0">
                <a:solidFill>
                  <a:prstClr val="black"/>
                </a:solidFill>
                <a:latin typeface="Comic Sans MS" panose="030F0902030302020204" pitchFamily="66" charset="0"/>
              </a:rPr>
              <a:t>(</a:t>
            </a:r>
            <a:r>
              <a:rPr lang="en-GB" sz="900" dirty="0">
                <a:latin typeface="Comic Sans MS" panose="030F0902030302020204" pitchFamily="66" charset="0"/>
              </a:rPr>
              <a:t>Additional Learning Needs and Education Tribunal (Wales) Act 2018</a:t>
            </a:r>
            <a:r>
              <a:rPr lang="en-GB" sz="900" dirty="0">
                <a:solidFill>
                  <a:prstClr val="black"/>
                </a:solidFill>
                <a:latin typeface="Comic Sans MS" panose="030F0902030302020204" pitchFamily="66" charset="0"/>
              </a:rPr>
              <a:t>).</a:t>
            </a:r>
          </a:p>
        </p:txBody>
      </p:sp>
      <p:pic>
        <p:nvPicPr>
          <p:cNvPr id="3"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62067" y="5048745"/>
            <a:ext cx="325308" cy="155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118310" y="5067784"/>
            <a:ext cx="792088" cy="138499"/>
          </a:xfrm>
          <a:prstGeom prst="rect">
            <a:avLst/>
          </a:prstGeom>
          <a:noFill/>
        </p:spPr>
        <p:txBody>
          <a:bodyPr wrap="square" rtlCol="0">
            <a:spAutoFit/>
          </a:bodyPr>
          <a:lstStyle/>
          <a:p>
            <a:r>
              <a:rPr lang="en-GB" sz="300" dirty="0">
                <a:latin typeface="Comic Sans MS" panose="030F0702030302020204" pitchFamily="66" charset="0"/>
              </a:rPr>
              <a:t>Source: Google Image (no date)</a:t>
            </a:r>
          </a:p>
        </p:txBody>
      </p:sp>
      <p:pic>
        <p:nvPicPr>
          <p:cNvPr id="15" name="Picture 14">
            <a:extLst>
              <a:ext uri="{FF2B5EF4-FFF2-40B4-BE49-F238E27FC236}">
                <a16:creationId xmlns:a16="http://schemas.microsoft.com/office/drawing/2014/main" xmlns="" id="{36AD43A4-5846-8D4B-BDAC-2661B85D569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0" y="5340191"/>
            <a:ext cx="2746599" cy="1012462"/>
          </a:xfrm>
          <a:prstGeom prst="rect">
            <a:avLst/>
          </a:prstGeom>
        </p:spPr>
      </p:pic>
    </p:spTree>
    <p:extLst>
      <p:ext uri="{BB962C8B-B14F-4D97-AF65-F5344CB8AC3E}">
        <p14:creationId xmlns:p14="http://schemas.microsoft.com/office/powerpoint/2010/main" val="4082532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a:gsLst>
            <a:gs pos="0">
              <a:srgbClr val="03D4A8"/>
            </a:gs>
            <a:gs pos="25000">
              <a:srgbClr val="21D6E0"/>
            </a:gs>
            <a:gs pos="75000">
              <a:srgbClr val="0087E6"/>
            </a:gs>
            <a:gs pos="100000">
              <a:srgbClr val="005CBF"/>
            </a:gs>
          </a:gsLst>
          <a:lin ang="16200000" scaled="0"/>
        </a:gradFill>
        <a:ln w="28575">
          <a:solidFill>
            <a:schemeClr val="tx1"/>
          </a:solidFill>
        </a:ln>
      </a:spPr>
      <a:bodyPr rtlCol="0" anchor="ctr"/>
      <a:lstStyle>
        <a:defPPr algn="ctr">
          <a:defRPr sz="2400" dirty="0" smtClean="0">
            <a:latin typeface="Comic Sans MS" panose="030F0702030302020204" pitchFamily="66" charset="0"/>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1267</TotalTime>
  <Words>547</Words>
  <Application>Microsoft Office PowerPoint</Application>
  <PresentationFormat>On-screen Show (4:3)</PresentationFormat>
  <Paragraphs>34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dc:creator>
  <cp:lastModifiedBy>Zara</cp:lastModifiedBy>
  <cp:revision>37</cp:revision>
  <dcterms:created xsi:type="dcterms:W3CDTF">2020-05-10T16:56:29Z</dcterms:created>
  <dcterms:modified xsi:type="dcterms:W3CDTF">2020-05-16T21:06:02Z</dcterms:modified>
</cp:coreProperties>
</file>