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1" r:id="rId2"/>
    <p:sldId id="264" r:id="rId3"/>
    <p:sldId id="265" r:id="rId4"/>
    <p:sldId id="266" r:id="rId5"/>
    <p:sldId id="267" r:id="rId6"/>
    <p:sldId id="272" r:id="rId7"/>
    <p:sldId id="269" r:id="rId8"/>
    <p:sldId id="277" r:id="rId9"/>
    <p:sldId id="268" r:id="rId10"/>
    <p:sldId id="273" r:id="rId11"/>
    <p:sldId id="278" r:id="rId12"/>
    <p:sldId id="274" r:id="rId13"/>
    <p:sldId id="275" r:id="rId14"/>
    <p:sldId id="276" r:id="rId15"/>
    <p:sldId id="279" r:id="rId16"/>
    <p:sldId id="280" r:id="rId17"/>
    <p:sldId id="281" r:id="rId18"/>
    <p:sldId id="282" r:id="rId19"/>
    <p:sldId id="256" r:id="rId20"/>
    <p:sldId id="258" r:id="rId21"/>
    <p:sldId id="257" r:id="rId22"/>
    <p:sldId id="260" r:id="rId23"/>
    <p:sldId id="259" r:id="rId24"/>
    <p:sldId id="283" r:id="rId25"/>
    <p:sldId id="261" r:id="rId26"/>
    <p:sldId id="262" r:id="rId27"/>
    <p:sldId id="270" r:id="rId28"/>
    <p:sldId id="26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31"/>
    <p:restoredTop sz="94615"/>
  </p:normalViewPr>
  <p:slideViewPr>
    <p:cSldViewPr snapToGrid="0" snapToObjects="1">
      <p:cViewPr varScale="1">
        <p:scale>
          <a:sx n="76" d="100"/>
          <a:sy n="76" d="100"/>
        </p:scale>
        <p:origin x="216" y="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33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22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45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998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84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226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012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517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72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38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8FF2C-C3F0-EC44-837E-2E26ECB2A277}" type="datetimeFigureOut">
              <a:rPr lang="en-US" smtClean="0"/>
              <a:t>11/20/19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7B009-E221-C443-B3D6-1833D56EA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155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3.tiff"/><Relationship Id="rId5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forum.org/agenda/2016/03/21st-century-skills-future-jobs-students" TargetMode="External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weforum.org/agenda/2016/06/8-digital-skills-we-must-teach-our-children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aVWHp8FsV1w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4" Type="http://schemas.openxmlformats.org/officeDocument/2006/relationships/image" Target="../media/image13.tiff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d2LuPY5DupI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FP4HAl_6614" TargetMode="External"/><Relationship Id="rId3" Type="http://schemas.openxmlformats.org/officeDocument/2006/relationships/image" Target="../media/image13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SVz_Zp3lf88" TargetMode="External"/><Relationship Id="rId3" Type="http://schemas.openxmlformats.org/officeDocument/2006/relationships/image" Target="../media/image14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ibAi7CGnUhg" TargetMode="External"/><Relationship Id="rId3" Type="http://schemas.openxmlformats.org/officeDocument/2006/relationships/image" Target="../media/image15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tiff"/><Relationship Id="rId3" Type="http://schemas.openxmlformats.org/officeDocument/2006/relationships/hyperlink" Target="https://www.youtube.com/watch?v=9DwQDL6K3ws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3" Type="http://schemas.openxmlformats.org/officeDocument/2006/relationships/hyperlink" Target="http://linked.eun.org/web/guest/in-depth3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hwb.gov.wales/dcf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digital-competence.eu/" TargetMode="External"/><Relationship Id="rId3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estyn.gov.wales/thematic-reports/preparing-digital-competence-framework-dcf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estyn.gov.wales/thematic-reports/preparing-digital-competence-framework-dcf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erw.wales/media/2687/171019-curriculum-mapping-tool-primary-en.xlsx" TargetMode="External"/><Relationship Id="rId3" Type="http://schemas.openxmlformats.org/officeDocument/2006/relationships/hyperlink" Target="https://www.erw.cymru/media/2688/171019-curriculum-mapping-tool-primary-cy.xlsx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5000"/>
                    </a14:imgEffect>
                    <a14:imgEffect>
                      <a14:saturation sat="387000"/>
                    </a14:imgEffect>
                    <a14:imgEffect>
                      <a14:brightnessContrast bright="-1000" contrast="-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67" y="220134"/>
            <a:ext cx="10515600" cy="1448816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76400" y="5390133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Digital Competence Models &amp; The Future  </a:t>
            </a:r>
            <a:r>
              <a:rPr lang="en-US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Modelau</a:t>
            </a:r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Cymhwysedd</a:t>
            </a:r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Digidol</a:t>
            </a:r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Y </a:t>
            </a:r>
            <a:r>
              <a:rPr lang="en-US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Dyfodol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200" y="1697302"/>
            <a:ext cx="7239000" cy="3758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4450" y="4688891"/>
            <a:ext cx="4883150" cy="9745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947795" y="2380810"/>
            <a:ext cx="2329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  <a:latin typeface="Al Nile" charset="-78"/>
                <a:ea typeface="Al Nile" charset="-78"/>
                <a:cs typeface="Al Nile" charset="-78"/>
              </a:rPr>
              <a:t>Addysg</a:t>
            </a:r>
            <a:r>
              <a:rPr lang="en-US" sz="2400" dirty="0" smtClean="0">
                <a:solidFill>
                  <a:schemeClr val="bg1"/>
                </a:solidFill>
                <a:latin typeface="Al Nile" charset="-78"/>
                <a:ea typeface="Al Nile" charset="-78"/>
                <a:cs typeface="Al Nile" charset="-78"/>
              </a:rPr>
              <a:t> y </a:t>
            </a:r>
            <a:r>
              <a:rPr lang="en-US" sz="2400" dirty="0" err="1" smtClean="0">
                <a:solidFill>
                  <a:schemeClr val="bg1"/>
                </a:solidFill>
                <a:latin typeface="Al Nile" charset="-78"/>
                <a:ea typeface="Al Nile" charset="-78"/>
                <a:cs typeface="Al Nile" charset="-78"/>
              </a:rPr>
              <a:t>Dyfodol</a:t>
            </a:r>
            <a:endParaRPr lang="en-US" sz="2400" dirty="0">
              <a:solidFill>
                <a:schemeClr val="bg1"/>
              </a:solidFill>
              <a:latin typeface="Al Nile" charset="-78"/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28217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4018" y="42936"/>
            <a:ext cx="7807981" cy="59514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50110" y="6211669"/>
            <a:ext cx="8995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https://www.weforum.org/agenda/2016/03/21st-century-skills-future-jobs-students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alphaModFix amt="5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4" y="2099733"/>
            <a:ext cx="2255556" cy="224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8828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2"/>
              </a:rPr>
              <a:t>https://www.weforum.org/agenda/2016/06/8-digital-skills-we-must-teach-our-children</a:t>
            </a:r>
            <a:r>
              <a:rPr lang="en-US" dirty="0">
                <a:hlinkClick r:id="rId2"/>
              </a:rPr>
              <a:t>/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013" y="1122766"/>
            <a:ext cx="4811734" cy="48152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457" y="0"/>
            <a:ext cx="2255556" cy="224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2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98523" y="14514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Y </a:t>
            </a:r>
            <a:r>
              <a:rPr lang="en-GB" b="1" dirty="0" err="1" smtClean="0">
                <a:solidFill>
                  <a:srgbClr val="0070C0"/>
                </a:solidFill>
              </a:rPr>
              <a:t>Fframwaith</a:t>
            </a:r>
            <a:r>
              <a:rPr lang="en-GB" b="1" dirty="0" smtClean="0">
                <a:solidFill>
                  <a:srgbClr val="0070C0"/>
                </a:solidFill>
              </a:rPr>
              <a:t> / </a:t>
            </a:r>
            <a:r>
              <a:rPr lang="en-GB" b="1" dirty="0" smtClean="0">
                <a:solidFill>
                  <a:srgbClr val="0070C0"/>
                </a:solidFill>
              </a:rPr>
              <a:t/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The </a:t>
            </a:r>
            <a:r>
              <a:rPr lang="en-GB" b="1" dirty="0" smtClean="0">
                <a:solidFill>
                  <a:srgbClr val="0070C0"/>
                </a:solidFill>
              </a:rPr>
              <a:t>Framework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33562" y="1615164"/>
            <a:ext cx="39023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Dinasyddiaeth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 err="1"/>
              <a:t>Rhyngweithio</a:t>
            </a:r>
            <a:r>
              <a:rPr lang="en-US" sz="2800" dirty="0"/>
              <a:t> a </a:t>
            </a:r>
            <a:r>
              <a:rPr lang="en-US" sz="2800" dirty="0" err="1"/>
              <a:t>chydweithio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 err="1"/>
              <a:t>Cynhyrchu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/>
              <a:t>Data a </a:t>
            </a:r>
            <a:r>
              <a:rPr lang="en-US" sz="2800" dirty="0" err="1"/>
              <a:t>meddwl</a:t>
            </a:r>
            <a:r>
              <a:rPr lang="en-US" sz="2800" dirty="0"/>
              <a:t> </a:t>
            </a:r>
            <a:r>
              <a:rPr lang="en-US" sz="2800" dirty="0" err="1"/>
              <a:t>cyfri</a:t>
            </a:r>
            <a:r>
              <a:rPr lang="en-US" sz="2800" dirty="0"/>
              <a:t> </a:t>
            </a:r>
            <a:r>
              <a:rPr lang="en-US" sz="2800" dirty="0" err="1"/>
              <a:t>adurol</a:t>
            </a:r>
            <a:r>
              <a:rPr lang="en-US" sz="2800" dirty="0"/>
              <a:t>.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8619762" y="1615165"/>
            <a:ext cx="39023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17375E"/>
                </a:solidFill>
              </a:rPr>
              <a:t>Citizenship.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Interacting and collaborating.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Producing.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Data and </a:t>
            </a:r>
          </a:p>
          <a:p>
            <a:r>
              <a:rPr lang="en-US" sz="2800" b="1" dirty="0">
                <a:solidFill>
                  <a:srgbClr val="17375E"/>
                </a:solidFill>
              </a:rPr>
              <a:t>Computational</a:t>
            </a:r>
          </a:p>
          <a:p>
            <a:r>
              <a:rPr lang="en-US" sz="2800" b="1" dirty="0">
                <a:solidFill>
                  <a:srgbClr val="17375E"/>
                </a:solidFill>
              </a:rPr>
              <a:t> thinking.</a:t>
            </a:r>
            <a:endParaRPr lang="en-GB" sz="2800" b="1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7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650996" y="292648"/>
          <a:ext cx="8890004" cy="6315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4254"/>
                <a:gridCol w="2190748"/>
                <a:gridCol w="2222501"/>
                <a:gridCol w="2222501"/>
              </a:tblGrid>
              <a:tr h="18346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Dinasyddiaeth</a:t>
                      </a: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Citizenship  </a:t>
                      </a:r>
                      <a:endParaRPr lang="en-US" dirty="0" smtClean="0"/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Rhyngweithio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chydweithio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Interacting and collaborating 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Cynhyrchu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endParaRPr lang="en-GB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Producing 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meddwl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cyfri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adurol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and computational thinking </a:t>
                      </a:r>
                      <a:endParaRPr lang="en-US" dirty="0" smtClean="0"/>
                    </a:p>
                  </a:txBody>
                  <a:tcPr anchor="ctr"/>
                </a:tc>
              </a:tr>
              <a:tr h="145975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Hunaniaeth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delwedd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ac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enw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Identity, image and reputation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Iechyd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lles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Health and well-being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Hawliau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digidol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trwyddedu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pherchnogaeth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Digital rights licensing and ownership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r>
                        <a:rPr lang="en-US" dirty="0" smtClean="0"/>
                        <a:t>4)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Ymddygiad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ar-lein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Seiberfwlio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/ 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Online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behaviour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cyberbullying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Cyfathrebu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Communication </a:t>
                      </a:r>
                      <a:endParaRPr lang="en-US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Cydweithio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Collaboration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Storio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rhannu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Storing and sharing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Cynllunio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cyrchu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chwilio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Planning, sourcing and searching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2) </a:t>
                      </a:r>
                      <a:r>
                        <a:rPr lang="en-GB" dirty="0" err="1" smtClean="0"/>
                        <a:t>Creu</a:t>
                      </a:r>
                      <a:r>
                        <a:rPr lang="en-GB" dirty="0" smtClean="0"/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Creating </a:t>
                      </a:r>
                      <a:endParaRPr lang="en-GB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Gwerthuso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gwella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Evaluating and improving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Datrys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problemau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modelu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Problem solving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modelling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Llythrennedd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data 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Data and information literacy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299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869" y="0"/>
            <a:ext cx="10361398" cy="69185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312786" y="4308456"/>
            <a:ext cx="17981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dobe Garamond Pro" charset="0"/>
                <a:ea typeface="Adobe Garamond Pro" charset="0"/>
                <a:cs typeface="Adobe Garamond Pro" charset="0"/>
              </a:rPr>
              <a:t>Y </a:t>
            </a:r>
            <a:r>
              <a:rPr lang="en-US" sz="2800" dirty="0" err="1" smtClean="0">
                <a:solidFill>
                  <a:schemeClr val="bg1"/>
                </a:solidFill>
                <a:latin typeface="Adobe Garamond Pro" charset="0"/>
                <a:ea typeface="Adobe Garamond Pro" charset="0"/>
                <a:cs typeface="Adobe Garamond Pro" charset="0"/>
              </a:rPr>
              <a:t>Dyfodol</a:t>
            </a:r>
            <a:endParaRPr lang="en-US" sz="2800" dirty="0" smtClean="0">
              <a:solidFill>
                <a:schemeClr val="bg1"/>
              </a:solidFill>
              <a:latin typeface="Adobe Garamond Pro" charset="0"/>
              <a:ea typeface="Adobe Garamond Pro" charset="0"/>
              <a:cs typeface="Adobe Garamond Pro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Adobe Garamond Pro" charset="0"/>
                <a:ea typeface="Adobe Garamond Pro" charset="0"/>
                <a:cs typeface="Adobe Garamond Pro" charset="0"/>
              </a:rPr>
              <a:t>The Future</a:t>
            </a:r>
            <a:endParaRPr lang="en-US" sz="2800" dirty="0">
              <a:solidFill>
                <a:schemeClr val="bg1"/>
              </a:solidFill>
              <a:latin typeface="Adobe Garamond Pro" charset="0"/>
              <a:ea typeface="Adobe Garamond Pro" charset="0"/>
              <a:cs typeface="Adobe Garamond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305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6133" y="545568"/>
            <a:ext cx="9982200" cy="1325563"/>
          </a:xfrm>
        </p:spPr>
        <p:txBody>
          <a:bodyPr>
            <a:normAutofit fontScale="90000"/>
          </a:bodyPr>
          <a:lstStyle/>
          <a:p>
            <a:r>
              <a:rPr lang="en-US"/>
              <a:t>Education 4.0 – transforming the future of education (through advanced technology)</a:t>
            </a:r>
            <a:br>
              <a:rPr lang="en-US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5400" y="6112934"/>
            <a:ext cx="10515600" cy="50429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2"/>
              </a:rPr>
              <a:t>https://www.youtube.com/watch?v=aVWHp8FsV1w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3067" y="110064"/>
            <a:ext cx="1761067" cy="17610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6133" y="1938867"/>
            <a:ext cx="10009041" cy="3872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80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98200" cy="1325563"/>
          </a:xfrm>
        </p:spPr>
        <p:txBody>
          <a:bodyPr/>
          <a:lstStyle/>
          <a:p>
            <a:r>
              <a:rPr lang="en-US" dirty="0" smtClean="0"/>
              <a:t>Let’s see the future</a:t>
            </a:r>
            <a:r>
              <a:rPr lang="mr-IN" dirty="0" smtClean="0"/>
              <a:t>…</a:t>
            </a:r>
            <a:r>
              <a:rPr lang="cy-GB" dirty="0" smtClean="0"/>
              <a:t> Dewch i ni weld y Dyfodol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0" y="1825625"/>
            <a:ext cx="6527800" cy="434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16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3231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hlinkClick r:id="rId2"/>
              </a:rPr>
              <a:t>https://www.youtube.com/watch?v=d2LuPY5DupI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8600" y="154984"/>
            <a:ext cx="10515600" cy="954034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/>
              <a:t>Dubai wants to 3D print a quarter of every new building by 2025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334" y="654866"/>
            <a:ext cx="6511808" cy="48775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9600" y="3297237"/>
            <a:ext cx="2235200" cy="223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28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667" y="535816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hlinkClick r:id="rId2"/>
              </a:rPr>
              <a:t>https://www.youtube.com/watch?v=FP4HAl_6614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934" y="355001"/>
            <a:ext cx="10515600" cy="954034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 smtClean="0"/>
              <a:t>Technology Pioneers</a:t>
            </a:r>
            <a:endParaRPr lang="en-US" sz="36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599" y="1309035"/>
            <a:ext cx="3572934" cy="357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98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68725"/>
            <a:ext cx="10515600" cy="1325563"/>
          </a:xfrm>
        </p:spPr>
        <p:txBody>
          <a:bodyPr/>
          <a:lstStyle/>
          <a:p>
            <a:pPr algn="r"/>
            <a:r>
              <a:rPr lang="en-US" dirty="0" smtClean="0"/>
              <a:t>Draw </a:t>
            </a:r>
            <a:r>
              <a:rPr lang="en-US" dirty="0" err="1" smtClean="0"/>
              <a:t>i</a:t>
            </a:r>
            <a:r>
              <a:rPr lang="en-US" dirty="0" smtClean="0"/>
              <a:t> chi </a:t>
            </a:r>
            <a:r>
              <a:rPr lang="mr-IN" dirty="0" smtClean="0"/>
              <a:t>…</a:t>
            </a:r>
            <a:r>
              <a:rPr lang="cy-GB" dirty="0" smtClean="0"/>
              <a:t>. !</a:t>
            </a:r>
            <a:r>
              <a:rPr lang="en-US" dirty="0" smtClean="0"/>
              <a:t> Over to you on </a:t>
            </a:r>
            <a:r>
              <a:rPr lang="mr-IN" dirty="0" smtClean="0"/>
              <a:t>…</a:t>
            </a:r>
            <a:r>
              <a:rPr lang="cy-GB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340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736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hlinkClick r:id="rId2"/>
              </a:rPr>
              <a:t>https://www.youtube.com/watch?v=SVz_Zp3lf88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984"/>
            <a:ext cx="10515600" cy="954034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 smtClean="0"/>
              <a:t>Future Learners</a:t>
            </a:r>
            <a:endParaRPr lang="en-US" sz="36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6134" y="855134"/>
            <a:ext cx="3386666" cy="338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7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200" y="2639016"/>
            <a:ext cx="10820399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hlinkClick r:id="rId2"/>
              </a:rPr>
              <a:t>https://www.youtube.com/watch?v=ibAi7CGnUhg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984"/>
            <a:ext cx="10515600" cy="954034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 smtClean="0"/>
              <a:t>Future of Education</a:t>
            </a:r>
            <a:endParaRPr lang="en-US" sz="36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0" y="1447800"/>
            <a:ext cx="3149600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101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966" y="517525"/>
            <a:ext cx="11015133" cy="1325563"/>
          </a:xfrm>
        </p:spPr>
        <p:txBody>
          <a:bodyPr>
            <a:normAutofit fontScale="90000"/>
          </a:bodyPr>
          <a:lstStyle/>
          <a:p>
            <a:r>
              <a:rPr lang="en-US"/>
              <a:t>The Future of </a:t>
            </a:r>
            <a:r>
              <a:rPr lang="en-US"/>
              <a:t>Education 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(</a:t>
            </a:r>
            <a:r>
              <a:rPr lang="en-US"/>
              <a:t>Learning and Teaching)</a:t>
            </a:r>
            <a:br>
              <a:rPr lang="en-US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2138627"/>
            <a:ext cx="2235200" cy="2235200"/>
          </a:xfrm>
        </p:spPr>
      </p:pic>
      <p:sp>
        <p:nvSpPr>
          <p:cNvPr id="5" name="Rectangle 4"/>
          <p:cNvSpPr/>
          <p:nvPr/>
        </p:nvSpPr>
        <p:spPr>
          <a:xfrm>
            <a:off x="2280975" y="5682734"/>
            <a:ext cx="890641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hlinkClick r:id="rId3"/>
              </a:rPr>
              <a:t>https://www.youtube.com/watch?v=9DwQDL6K3ws</a:t>
            </a:r>
            <a:endParaRPr lang="en-US" sz="3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45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94858"/>
            <a:ext cx="10515600" cy="1325563"/>
          </a:xfrm>
        </p:spPr>
        <p:txBody>
          <a:bodyPr/>
          <a:lstStyle/>
          <a:p>
            <a:pPr algn="r"/>
            <a:r>
              <a:rPr lang="en-US" dirty="0" err="1" smtClean="0"/>
              <a:t>Syniadau?Thoughts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590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98523" y="14514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Y </a:t>
            </a:r>
            <a:r>
              <a:rPr lang="en-GB" b="1" dirty="0" err="1" smtClean="0">
                <a:solidFill>
                  <a:srgbClr val="0070C0"/>
                </a:solidFill>
              </a:rPr>
              <a:t>Fframwaith</a:t>
            </a:r>
            <a:r>
              <a:rPr lang="en-GB" b="1" dirty="0" smtClean="0">
                <a:solidFill>
                  <a:srgbClr val="0070C0"/>
                </a:solidFill>
              </a:rPr>
              <a:t> / </a:t>
            </a:r>
            <a:r>
              <a:rPr lang="en-GB" b="1" dirty="0" smtClean="0">
                <a:solidFill>
                  <a:srgbClr val="0070C0"/>
                </a:solidFill>
              </a:rPr>
              <a:t/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The </a:t>
            </a:r>
            <a:r>
              <a:rPr lang="en-GB" b="1" dirty="0" smtClean="0">
                <a:solidFill>
                  <a:srgbClr val="0070C0"/>
                </a:solidFill>
              </a:rPr>
              <a:t>Framework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33562" y="1615164"/>
            <a:ext cx="39023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Dinasyddiaeth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 err="1"/>
              <a:t>Rhyngweithio</a:t>
            </a:r>
            <a:r>
              <a:rPr lang="en-US" sz="2800" dirty="0"/>
              <a:t> a </a:t>
            </a:r>
            <a:r>
              <a:rPr lang="en-US" sz="2800" dirty="0" err="1"/>
              <a:t>chydweithio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 err="1"/>
              <a:t>Cynhyrchu</a:t>
            </a:r>
            <a:r>
              <a:rPr lang="en-US" sz="2800" dirty="0"/>
              <a:t>.</a:t>
            </a:r>
          </a:p>
          <a:p>
            <a:endParaRPr lang="en-US" sz="2800" dirty="0"/>
          </a:p>
          <a:p>
            <a:r>
              <a:rPr lang="en-US" sz="2800" dirty="0"/>
              <a:t>Data a </a:t>
            </a:r>
            <a:r>
              <a:rPr lang="en-US" sz="2800" dirty="0" err="1"/>
              <a:t>meddwl</a:t>
            </a:r>
            <a:r>
              <a:rPr lang="en-US" sz="2800" dirty="0"/>
              <a:t> </a:t>
            </a:r>
            <a:r>
              <a:rPr lang="en-US" sz="2800" dirty="0" err="1"/>
              <a:t>cyfri</a:t>
            </a:r>
            <a:r>
              <a:rPr lang="en-US" sz="2800" dirty="0"/>
              <a:t> </a:t>
            </a:r>
            <a:r>
              <a:rPr lang="en-US" sz="2800" dirty="0" err="1"/>
              <a:t>adurol</a:t>
            </a:r>
            <a:r>
              <a:rPr lang="en-US" sz="2800" dirty="0"/>
              <a:t>.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8619762" y="1615165"/>
            <a:ext cx="39023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17375E"/>
                </a:solidFill>
              </a:rPr>
              <a:t>Citizenship.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Interacting and collaborating.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Producing.</a:t>
            </a:r>
          </a:p>
          <a:p>
            <a:endParaRPr lang="en-US" sz="2800" b="1" dirty="0">
              <a:solidFill>
                <a:srgbClr val="17375E"/>
              </a:solidFill>
            </a:endParaRPr>
          </a:p>
          <a:p>
            <a:r>
              <a:rPr lang="en-US" sz="2800" b="1" dirty="0">
                <a:solidFill>
                  <a:srgbClr val="17375E"/>
                </a:solidFill>
              </a:rPr>
              <a:t>Data and </a:t>
            </a:r>
          </a:p>
          <a:p>
            <a:r>
              <a:rPr lang="en-US" sz="2800" b="1" dirty="0">
                <a:solidFill>
                  <a:srgbClr val="17375E"/>
                </a:solidFill>
              </a:rPr>
              <a:t>Computational</a:t>
            </a:r>
          </a:p>
          <a:p>
            <a:r>
              <a:rPr lang="en-US" sz="2800" b="1" dirty="0">
                <a:solidFill>
                  <a:srgbClr val="17375E"/>
                </a:solidFill>
              </a:rPr>
              <a:t> thinking.</a:t>
            </a:r>
            <a:endParaRPr lang="en-GB" sz="2800" b="1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06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650996" y="292648"/>
          <a:ext cx="8890004" cy="6315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4254"/>
                <a:gridCol w="2190748"/>
                <a:gridCol w="2222501"/>
                <a:gridCol w="2222501"/>
              </a:tblGrid>
              <a:tr h="18346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Dinasyddiaeth</a:t>
                      </a: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Citizenship  </a:t>
                      </a:r>
                      <a:endParaRPr lang="en-US" dirty="0" smtClean="0"/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Rhyngweithio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chydweithio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Interacting and collaborating 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Cynhyrchu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endParaRPr lang="en-GB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Producing 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meddwl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cyfri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adurol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and computational thinking </a:t>
                      </a:r>
                      <a:endParaRPr lang="en-US" dirty="0" smtClean="0"/>
                    </a:p>
                  </a:txBody>
                  <a:tcPr anchor="ctr"/>
                </a:tc>
              </a:tr>
              <a:tr h="145975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Hunaniaeth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delwedd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ac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enw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Identity, image and reputation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Iechyd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lles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Health and well-being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Hawliau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digidol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trwyddedu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pherchnogaeth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Digital rights licensing and ownership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r>
                        <a:rPr lang="en-US" dirty="0" smtClean="0"/>
                        <a:t>4)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Ymddygiad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ar-lein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Seiberfwlio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/ 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Online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behaviour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cyberbullying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Cyfathrebu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Communication </a:t>
                      </a:r>
                      <a:endParaRPr lang="en-US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Cydweithio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Collaboration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Storio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rhannu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Storing and sharing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Cynllunio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cyrchu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chwilio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Planning, sourcing and searching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2) </a:t>
                      </a:r>
                      <a:r>
                        <a:rPr lang="en-GB" dirty="0" err="1" smtClean="0"/>
                        <a:t>Creu</a:t>
                      </a:r>
                      <a:r>
                        <a:rPr lang="en-GB" dirty="0" smtClean="0"/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Creating </a:t>
                      </a:r>
                      <a:endParaRPr lang="en-GB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Gwerthuso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gwella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Evaluating and improving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Datrys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problemau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modelu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Problem solving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modelling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Llythrennedd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data 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Data and information literacy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35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39925"/>
            <a:ext cx="10515600" cy="1325563"/>
          </a:xfrm>
        </p:spPr>
        <p:txBody>
          <a:bodyPr/>
          <a:lstStyle/>
          <a:p>
            <a:pPr algn="r"/>
            <a:r>
              <a:rPr lang="en-US" dirty="0" err="1" smtClean="0"/>
              <a:t>Modelau</a:t>
            </a:r>
            <a:r>
              <a:rPr lang="en-US" dirty="0" smtClean="0"/>
              <a:t> </a:t>
            </a:r>
            <a:r>
              <a:rPr lang="en-US" dirty="0" err="1" smtClean="0"/>
              <a:t>arall</a:t>
            </a:r>
            <a:r>
              <a:rPr lang="en-US" dirty="0" smtClean="0"/>
              <a:t> </a:t>
            </a:r>
            <a:r>
              <a:rPr lang="mr-IN" dirty="0" smtClean="0"/>
              <a:t>…</a:t>
            </a:r>
            <a:r>
              <a:rPr lang="cy-GB" dirty="0" smtClean="0"/>
              <a:t>. Other Models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057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93" y="227974"/>
            <a:ext cx="8002449" cy="59016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30658" y="6129580"/>
            <a:ext cx="86995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Ilomäki</a:t>
            </a:r>
            <a:r>
              <a:rPr lang="en-US" dirty="0"/>
              <a:t>, L., </a:t>
            </a:r>
            <a:r>
              <a:rPr lang="en-US" dirty="0" err="1"/>
              <a:t>Kantosalo</a:t>
            </a:r>
            <a:r>
              <a:rPr lang="en-US" dirty="0"/>
              <a:t>, A., &amp; </a:t>
            </a:r>
            <a:r>
              <a:rPr lang="en-US" dirty="0" err="1"/>
              <a:t>Lakkala</a:t>
            </a:r>
            <a:r>
              <a:rPr lang="en-US" dirty="0"/>
              <a:t>, M. (2011). What is digital competence?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i="1" dirty="0"/>
              <a:t>Linked portal</a:t>
            </a:r>
            <a:r>
              <a:rPr lang="en-US" dirty="0"/>
              <a:t>. Brussels: European </a:t>
            </a:r>
            <a:r>
              <a:rPr lang="en-US" dirty="0" err="1"/>
              <a:t>Schoolnet</a:t>
            </a:r>
            <a:r>
              <a:rPr lang="en-US" dirty="0"/>
              <a:t>.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linked.eun.org/web/guest/in-depth3</a:t>
            </a:r>
            <a:endParaRPr lang="en-US" dirty="0" smtClean="0"/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937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160" y="491067"/>
            <a:ext cx="6465494" cy="6098007"/>
          </a:xfrm>
        </p:spPr>
      </p:pic>
      <p:sp>
        <p:nvSpPr>
          <p:cNvPr id="5" name="TextBox 4"/>
          <p:cNvSpPr txBox="1"/>
          <p:nvPr/>
        </p:nvSpPr>
        <p:spPr>
          <a:xfrm>
            <a:off x="7952804" y="491067"/>
            <a:ext cx="3255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Bryn </a:t>
            </a:r>
            <a:r>
              <a:rPr lang="en-US" dirty="0" err="1" smtClean="0"/>
              <a:t>Mawr</a:t>
            </a:r>
            <a:r>
              <a:rPr lang="en-US" dirty="0" smtClean="0"/>
              <a:t> Digital Competencies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0182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6667" y="161925"/>
            <a:ext cx="10515600" cy="1325563"/>
          </a:xfrm>
        </p:spPr>
        <p:txBody>
          <a:bodyPr/>
          <a:lstStyle/>
          <a:p>
            <a:r>
              <a:rPr lang="en-US" b="1" dirty="0" smtClean="0"/>
              <a:t>DIGCOMP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7267" y="1334316"/>
            <a:ext cx="7391400" cy="523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373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1466" y="365125"/>
            <a:ext cx="8212667" cy="1325563"/>
          </a:xfrm>
        </p:spPr>
        <p:txBody>
          <a:bodyPr/>
          <a:lstStyle/>
          <a:p>
            <a:r>
              <a:rPr lang="en-US" dirty="0" smtClean="0"/>
              <a:t>Hunan </a:t>
            </a:r>
            <a:r>
              <a:rPr lang="en-US" dirty="0" err="1" smtClean="0"/>
              <a:t>werthusiad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Self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5933" y="194415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What about your digital competence?</a:t>
            </a:r>
          </a:p>
          <a:p>
            <a:pPr marL="0" indent="0">
              <a:buNone/>
            </a:pPr>
            <a:r>
              <a:rPr lang="en-US" dirty="0" smtClean="0"/>
              <a:t>Beth am </a:t>
            </a:r>
            <a:r>
              <a:rPr lang="en-US" dirty="0" err="1" smtClean="0"/>
              <a:t>eich</a:t>
            </a:r>
            <a:r>
              <a:rPr lang="en-US" dirty="0" smtClean="0"/>
              <a:t> </a:t>
            </a:r>
            <a:r>
              <a:rPr lang="en-US" dirty="0" err="1" smtClean="0"/>
              <a:t>Cymhwysedd</a:t>
            </a:r>
            <a:r>
              <a:rPr lang="en-US" dirty="0" smtClean="0"/>
              <a:t> </a:t>
            </a:r>
            <a:r>
              <a:rPr lang="en-US" dirty="0" err="1" smtClean="0"/>
              <a:t>Digidol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endParaRPr lang="en-US" dirty="0" smtClean="0">
              <a:hlinkClick r:id="rId2"/>
            </a:endParaRPr>
          </a:p>
          <a:p>
            <a:pPr marL="0" indent="0">
              <a:buNone/>
            </a:pPr>
            <a:endParaRPr lang="en-US" dirty="0">
              <a:hlinkClick r:id="rId2"/>
            </a:endParaRP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https://hwb.gov.wales/dcf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59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788" y="24103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2"/>
              </a:rPr>
              <a:t>https://digital-competence.eu/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548" y="918413"/>
            <a:ext cx="6997700" cy="538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2382" y="1239864"/>
            <a:ext cx="37322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What about your digital competence?</a:t>
            </a:r>
          </a:p>
          <a:p>
            <a:r>
              <a:rPr lang="en-US" dirty="0" smtClean="0"/>
              <a:t>Beth am </a:t>
            </a:r>
            <a:r>
              <a:rPr lang="en-US" dirty="0" err="1" smtClean="0"/>
              <a:t>eich</a:t>
            </a:r>
            <a:r>
              <a:rPr lang="en-US" dirty="0" smtClean="0"/>
              <a:t> </a:t>
            </a:r>
            <a:r>
              <a:rPr lang="en-US" dirty="0" err="1" smtClean="0"/>
              <a:t>Cymhwysedd</a:t>
            </a:r>
            <a:r>
              <a:rPr lang="en-US" dirty="0" smtClean="0"/>
              <a:t> </a:t>
            </a:r>
            <a:r>
              <a:rPr lang="en-US" dirty="0" err="1" smtClean="0"/>
              <a:t>Digidol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459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3866" y="365125"/>
            <a:ext cx="7509933" cy="13255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4197" y="4233860"/>
            <a:ext cx="7890935" cy="2755901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Dewch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edrych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beth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Estyn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ddweud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Let’s have a look at what </a:t>
            </a:r>
            <a:r>
              <a:rPr lang="en-US" dirty="0" err="1" smtClean="0"/>
              <a:t>Estyn</a:t>
            </a:r>
            <a:r>
              <a:rPr lang="en-US" dirty="0" smtClean="0"/>
              <a:t> have to say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6133" y="1825625"/>
            <a:ext cx="5575300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241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244" y="163647"/>
            <a:ext cx="10515600" cy="1325563"/>
          </a:xfrm>
        </p:spPr>
        <p:txBody>
          <a:bodyPr/>
          <a:lstStyle/>
          <a:p>
            <a:r>
              <a:rPr lang="en-US" dirty="0" err="1" smtClean="0"/>
              <a:t>Estyn</a:t>
            </a:r>
            <a:r>
              <a:rPr lang="en-US" dirty="0" smtClean="0"/>
              <a:t> recommendations (2018)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244" y="1489210"/>
            <a:ext cx="11756756" cy="498908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Schools should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R1 Involve all stakeholders in developing a clear vision for the DCF</a:t>
            </a:r>
          </a:p>
          <a:p>
            <a:r>
              <a:rPr lang="en-US" dirty="0"/>
              <a:t>R2 Appoint a digital lead, secure the full support of senior leaders, and </a:t>
            </a:r>
            <a:r>
              <a:rPr lang="en-US" dirty="0" smtClean="0"/>
              <a:t>monitor developments </a:t>
            </a:r>
            <a:r>
              <a:rPr lang="en-US" dirty="0"/>
              <a:t>regularly</a:t>
            </a:r>
          </a:p>
          <a:p>
            <a:r>
              <a:rPr lang="en-US" dirty="0"/>
              <a:t>R3 Audit teachers’ professional learning needs and use this information to </a:t>
            </a:r>
            <a:r>
              <a:rPr lang="en-US" dirty="0" smtClean="0"/>
              <a:t>plan training</a:t>
            </a:r>
            <a:r>
              <a:rPr lang="en-US" dirty="0"/>
              <a:t>, support and guidance over a realistic timeframe</a:t>
            </a:r>
          </a:p>
          <a:p>
            <a:r>
              <a:rPr lang="en-US" dirty="0"/>
              <a:t>R4 Map the DCF across the curriculum and ensure that there are no gaps </a:t>
            </a:r>
            <a:r>
              <a:rPr lang="en-US" dirty="0" smtClean="0"/>
              <a:t>in provision </a:t>
            </a:r>
            <a:r>
              <a:rPr lang="en-US" dirty="0"/>
              <a:t>and sufficient progression and continuity</a:t>
            </a:r>
          </a:p>
          <a:p>
            <a:r>
              <a:rPr lang="en-US" dirty="0"/>
              <a:t>R5 Carry out hardware and network infrastructure audits</a:t>
            </a:r>
          </a:p>
          <a:p>
            <a:r>
              <a:rPr lang="en-US" dirty="0"/>
              <a:t>R6 Ensure that staff collaborate with others to share good practice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https://www.estyn.gov.wales/thematic-reports/preparing-digital-competence-framework-dcf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508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244" y="163647"/>
            <a:ext cx="10515600" cy="1325563"/>
          </a:xfrm>
        </p:spPr>
        <p:txBody>
          <a:bodyPr/>
          <a:lstStyle/>
          <a:p>
            <a:r>
              <a:rPr lang="en-US" dirty="0" err="1" smtClean="0"/>
              <a:t>Argymhellion</a:t>
            </a:r>
            <a:r>
              <a:rPr lang="en-US" dirty="0" smtClean="0"/>
              <a:t> </a:t>
            </a:r>
            <a:r>
              <a:rPr lang="en-US" dirty="0" err="1" smtClean="0"/>
              <a:t>Estyn</a:t>
            </a:r>
            <a:r>
              <a:rPr lang="en-US" dirty="0" smtClean="0"/>
              <a:t> (2018)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244" y="1287732"/>
            <a:ext cx="11482953" cy="528492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/>
              <a:t>Dylai</a:t>
            </a:r>
            <a:r>
              <a:rPr lang="en-US" dirty="0"/>
              <a:t> </a:t>
            </a:r>
            <a:r>
              <a:rPr lang="en-US" dirty="0" err="1"/>
              <a:t>ysgolion</a:t>
            </a:r>
            <a:r>
              <a:rPr lang="en-US" dirty="0"/>
              <a:t>:</a:t>
            </a:r>
          </a:p>
          <a:p>
            <a:r>
              <a:rPr lang="en-US" dirty="0"/>
              <a:t>A1 </a:t>
            </a:r>
            <a:r>
              <a:rPr lang="en-US" dirty="0" err="1"/>
              <a:t>Gynnwys</a:t>
            </a:r>
            <a:r>
              <a:rPr lang="en-US" dirty="0"/>
              <a:t> </a:t>
            </a:r>
            <a:r>
              <a:rPr lang="en-US" dirty="0" err="1"/>
              <a:t>pob</a:t>
            </a:r>
            <a:r>
              <a:rPr lang="en-US" dirty="0"/>
              <a:t> </a:t>
            </a:r>
            <a:r>
              <a:rPr lang="en-US" dirty="0" err="1"/>
              <a:t>rhanddeiliad</a:t>
            </a:r>
            <a:r>
              <a:rPr lang="en-US" dirty="0"/>
              <a:t> </a:t>
            </a:r>
            <a:r>
              <a:rPr lang="en-US" dirty="0" err="1"/>
              <a:t>mewn</a:t>
            </a:r>
            <a:r>
              <a:rPr lang="en-US" dirty="0"/>
              <a:t> </a:t>
            </a:r>
            <a:r>
              <a:rPr lang="en-US" dirty="0" err="1"/>
              <a:t>datblygu</a:t>
            </a:r>
            <a:r>
              <a:rPr lang="en-US" dirty="0"/>
              <a:t> </a:t>
            </a:r>
            <a:r>
              <a:rPr lang="en-US" dirty="0" err="1"/>
              <a:t>gweledigaeth</a:t>
            </a:r>
            <a:r>
              <a:rPr lang="en-US" dirty="0"/>
              <a:t> </a:t>
            </a:r>
            <a:r>
              <a:rPr lang="en-US" dirty="0" err="1"/>
              <a:t>glir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smtClean="0"/>
              <a:t>y </a:t>
            </a:r>
            <a:r>
              <a:rPr lang="en-US" dirty="0" err="1" smtClean="0"/>
              <a:t>Fframwaith</a:t>
            </a:r>
            <a:endParaRPr lang="en-US" dirty="0"/>
          </a:p>
          <a:p>
            <a:r>
              <a:rPr lang="en-US" dirty="0"/>
              <a:t>A2 </a:t>
            </a:r>
            <a:r>
              <a:rPr lang="en-US" dirty="0" err="1"/>
              <a:t>Penodi</a:t>
            </a:r>
            <a:r>
              <a:rPr lang="en-US" dirty="0"/>
              <a:t> </a:t>
            </a:r>
            <a:r>
              <a:rPr lang="en-US" dirty="0" err="1"/>
              <a:t>arweinydd</a:t>
            </a:r>
            <a:r>
              <a:rPr lang="en-US" dirty="0"/>
              <a:t> </a:t>
            </a:r>
            <a:r>
              <a:rPr lang="en-US" dirty="0" err="1"/>
              <a:t>digidol</a:t>
            </a:r>
            <a:r>
              <a:rPr lang="en-US" dirty="0"/>
              <a:t>, </a:t>
            </a:r>
            <a:r>
              <a:rPr lang="en-US" dirty="0" err="1"/>
              <a:t>sicrhau</a:t>
            </a:r>
            <a:r>
              <a:rPr lang="en-US" dirty="0"/>
              <a:t> </a:t>
            </a:r>
            <a:r>
              <a:rPr lang="en-US" dirty="0" err="1"/>
              <a:t>cefnogaeth</a:t>
            </a:r>
            <a:r>
              <a:rPr lang="en-US" dirty="0"/>
              <a:t> </a:t>
            </a:r>
            <a:r>
              <a:rPr lang="en-US" dirty="0" err="1"/>
              <a:t>lwyr</a:t>
            </a:r>
            <a:r>
              <a:rPr lang="en-US" dirty="0"/>
              <a:t> </a:t>
            </a:r>
            <a:r>
              <a:rPr lang="en-US" dirty="0" err="1"/>
              <a:t>uwch</a:t>
            </a:r>
            <a:r>
              <a:rPr lang="en-US" dirty="0"/>
              <a:t> </a:t>
            </a:r>
            <a:r>
              <a:rPr lang="en-US" dirty="0" err="1"/>
              <a:t>arweinwyr</a:t>
            </a:r>
            <a:r>
              <a:rPr lang="en-US" dirty="0"/>
              <a:t> a </a:t>
            </a:r>
            <a:r>
              <a:rPr lang="en-US" dirty="0" err="1" smtClean="0"/>
              <a:t>monitro</a:t>
            </a:r>
            <a:r>
              <a:rPr lang="en-US" dirty="0" smtClean="0"/>
              <a:t> </a:t>
            </a:r>
            <a:r>
              <a:rPr lang="en-US" dirty="0" err="1" smtClean="0"/>
              <a:t>datblygiadau’n</a:t>
            </a:r>
            <a:r>
              <a:rPr lang="en-US" dirty="0" smtClean="0"/>
              <a:t> </a:t>
            </a:r>
            <a:r>
              <a:rPr lang="en-US" dirty="0" err="1"/>
              <a:t>rheolaidd</a:t>
            </a:r>
            <a:endParaRPr lang="en-US" dirty="0"/>
          </a:p>
          <a:p>
            <a:r>
              <a:rPr lang="en-US" dirty="0"/>
              <a:t>A3 </a:t>
            </a:r>
            <a:r>
              <a:rPr lang="en-US" dirty="0" err="1"/>
              <a:t>Archwilio</a:t>
            </a:r>
            <a:r>
              <a:rPr lang="en-US" dirty="0"/>
              <a:t> </a:t>
            </a:r>
            <a:r>
              <a:rPr lang="en-US" dirty="0" err="1"/>
              <a:t>anghenion</a:t>
            </a:r>
            <a:r>
              <a:rPr lang="en-US" dirty="0"/>
              <a:t> 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proffesiynol</a:t>
            </a:r>
            <a:r>
              <a:rPr lang="en-US" dirty="0"/>
              <a:t> </a:t>
            </a:r>
            <a:r>
              <a:rPr lang="en-US" dirty="0" err="1"/>
              <a:t>athrawon</a:t>
            </a:r>
            <a:r>
              <a:rPr lang="en-US" dirty="0"/>
              <a:t> a </a:t>
            </a:r>
            <a:r>
              <a:rPr lang="en-US" dirty="0" err="1"/>
              <a:t>defnyddio’r</a:t>
            </a:r>
            <a:r>
              <a:rPr lang="en-US" dirty="0"/>
              <a:t> </a:t>
            </a:r>
            <a:r>
              <a:rPr lang="en-US" dirty="0" err="1"/>
              <a:t>wybodaeth</a:t>
            </a:r>
            <a:r>
              <a:rPr lang="en-US" dirty="0"/>
              <a:t> hon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gynllunio</a:t>
            </a:r>
            <a:r>
              <a:rPr lang="en-US" dirty="0" smtClean="0"/>
              <a:t> </a:t>
            </a:r>
            <a:r>
              <a:rPr lang="en-US" dirty="0" err="1"/>
              <a:t>hyfforddiant</a:t>
            </a:r>
            <a:r>
              <a:rPr lang="en-US" dirty="0"/>
              <a:t>, </a:t>
            </a:r>
            <a:r>
              <a:rPr lang="en-US" dirty="0" err="1"/>
              <a:t>cymorth</a:t>
            </a:r>
            <a:r>
              <a:rPr lang="en-US" dirty="0"/>
              <a:t> ac </a:t>
            </a:r>
            <a:r>
              <a:rPr lang="en-US" dirty="0" err="1"/>
              <a:t>arweiniad</a:t>
            </a:r>
            <a:r>
              <a:rPr lang="en-US" dirty="0"/>
              <a:t> </a:t>
            </a:r>
            <a:r>
              <a:rPr lang="en-US" dirty="0" err="1"/>
              <a:t>dros</a:t>
            </a:r>
            <a:r>
              <a:rPr lang="en-US" dirty="0"/>
              <a:t> </a:t>
            </a:r>
            <a:r>
              <a:rPr lang="en-US" dirty="0" err="1"/>
              <a:t>gyfnod</a:t>
            </a:r>
            <a:r>
              <a:rPr lang="en-US" dirty="0"/>
              <a:t> </a:t>
            </a:r>
            <a:r>
              <a:rPr lang="en-US" dirty="0" err="1"/>
              <a:t>realistig</a:t>
            </a:r>
            <a:endParaRPr lang="en-US" dirty="0"/>
          </a:p>
          <a:p>
            <a:r>
              <a:rPr lang="en-US" dirty="0"/>
              <a:t>A4 </a:t>
            </a:r>
            <a:r>
              <a:rPr lang="en-US" dirty="0" err="1"/>
              <a:t>Mapio’r</a:t>
            </a:r>
            <a:r>
              <a:rPr lang="en-US" dirty="0"/>
              <a:t> </a:t>
            </a:r>
            <a:r>
              <a:rPr lang="en-US" dirty="0" err="1"/>
              <a:t>Fframwaith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draws y </a:t>
            </a:r>
            <a:r>
              <a:rPr lang="en-US" dirty="0" err="1"/>
              <a:t>cwricwlwm</a:t>
            </a:r>
            <a:r>
              <a:rPr lang="en-US" dirty="0"/>
              <a:t> a </a:t>
            </a:r>
            <a:r>
              <a:rPr lang="en-US" dirty="0" err="1"/>
              <a:t>sicrhau</a:t>
            </a:r>
            <a:r>
              <a:rPr lang="en-US" dirty="0"/>
              <a:t> </a:t>
            </a:r>
            <a:r>
              <a:rPr lang="en-US" dirty="0" err="1"/>
              <a:t>nad</a:t>
            </a:r>
            <a:r>
              <a:rPr lang="en-US" dirty="0"/>
              <a:t> </a:t>
            </a:r>
            <a:r>
              <a:rPr lang="en-US" dirty="0" err="1"/>
              <a:t>oes</a:t>
            </a:r>
            <a:r>
              <a:rPr lang="en-US" dirty="0"/>
              <a:t> </a:t>
            </a:r>
            <a:r>
              <a:rPr lang="en-US" dirty="0" err="1"/>
              <a:t>bylchau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smtClean="0"/>
              <a:t>y </a:t>
            </a:r>
            <a:r>
              <a:rPr lang="en-US" dirty="0" err="1" smtClean="0"/>
              <a:t>ddarpariaeth</a:t>
            </a:r>
            <a:r>
              <a:rPr lang="en-US" dirty="0" smtClean="0"/>
              <a:t> </a:t>
            </a:r>
            <a:r>
              <a:rPr lang="en-US" dirty="0"/>
              <a:t>a bod </a:t>
            </a:r>
            <a:r>
              <a:rPr lang="en-US" dirty="0" err="1"/>
              <a:t>digon</a:t>
            </a:r>
            <a:r>
              <a:rPr lang="en-US" dirty="0"/>
              <a:t> o </a:t>
            </a:r>
            <a:r>
              <a:rPr lang="en-US" dirty="0" err="1"/>
              <a:t>barhad</a:t>
            </a:r>
            <a:r>
              <a:rPr lang="en-US" dirty="0"/>
              <a:t> a </a:t>
            </a:r>
            <a:r>
              <a:rPr lang="en-US" dirty="0" err="1"/>
              <a:t>dilyniant</a:t>
            </a:r>
            <a:endParaRPr lang="en-US" dirty="0"/>
          </a:p>
          <a:p>
            <a:r>
              <a:rPr lang="en-US" dirty="0"/>
              <a:t>A5 </a:t>
            </a:r>
            <a:r>
              <a:rPr lang="en-US" dirty="0" err="1"/>
              <a:t>Cynnal</a:t>
            </a:r>
            <a:r>
              <a:rPr lang="en-US" dirty="0"/>
              <a:t> </a:t>
            </a:r>
            <a:r>
              <a:rPr lang="en-US" dirty="0" err="1"/>
              <a:t>archwiliadau</a:t>
            </a:r>
            <a:r>
              <a:rPr lang="en-US" dirty="0"/>
              <a:t> </a:t>
            </a:r>
            <a:r>
              <a:rPr lang="en-US" dirty="0" err="1"/>
              <a:t>caledwedd</a:t>
            </a:r>
            <a:r>
              <a:rPr lang="en-US" dirty="0"/>
              <a:t> a </a:t>
            </a:r>
            <a:r>
              <a:rPr lang="en-US" dirty="0" err="1"/>
              <a:t>seilwaith</a:t>
            </a:r>
            <a:r>
              <a:rPr lang="en-US" dirty="0"/>
              <a:t> y </a:t>
            </a:r>
            <a:r>
              <a:rPr lang="en-US" dirty="0" err="1"/>
              <a:t>rhwydwaith</a:t>
            </a:r>
            <a:endParaRPr lang="en-US" dirty="0"/>
          </a:p>
          <a:p>
            <a:r>
              <a:rPr lang="en-US" dirty="0"/>
              <a:t>A6 </a:t>
            </a:r>
            <a:r>
              <a:rPr lang="en-US" dirty="0" err="1"/>
              <a:t>Sicrhau</a:t>
            </a:r>
            <a:r>
              <a:rPr lang="en-US" dirty="0"/>
              <a:t> bod staff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cydweithredu</a:t>
            </a:r>
            <a:r>
              <a:rPr lang="en-US" dirty="0"/>
              <a:t> </a:t>
            </a:r>
            <a:r>
              <a:rPr lang="en-US" dirty="0" err="1"/>
              <a:t>â</a:t>
            </a:r>
            <a:r>
              <a:rPr lang="en-US" dirty="0"/>
              <a:t> staff </a:t>
            </a:r>
            <a:r>
              <a:rPr lang="en-US" dirty="0" err="1"/>
              <a:t>eraill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rannu</a:t>
            </a:r>
            <a:r>
              <a:rPr lang="en-US" dirty="0"/>
              <a:t> </a:t>
            </a:r>
            <a:r>
              <a:rPr lang="en-US" dirty="0" err="1"/>
              <a:t>arfer</a:t>
            </a:r>
            <a:r>
              <a:rPr lang="en-US" dirty="0"/>
              <a:t> </a:t>
            </a:r>
            <a:r>
              <a:rPr lang="en-US" dirty="0" err="1" smtClean="0"/>
              <a:t>dda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https://www.estyn.gov.wales/thematic-reports/preparing-digital-competence-framework-dcf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224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38780" y="2537851"/>
            <a:ext cx="86532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English</a:t>
            </a:r>
            <a:endParaRPr lang="en-US" dirty="0" smtClean="0"/>
          </a:p>
          <a:p>
            <a:pPr algn="ctr"/>
            <a:endParaRPr lang="en-US" dirty="0" smtClean="0">
              <a:hlinkClick r:id="rId2"/>
            </a:endParaRPr>
          </a:p>
          <a:p>
            <a:pPr algn="ctr"/>
            <a:r>
              <a:rPr lang="en-US" dirty="0" smtClean="0">
                <a:hlinkClick r:id="rId2"/>
              </a:rPr>
              <a:t>https://www.erw.wales/media/2687/171019-curriculum-mapping-tool-primary-en.xlsx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dirty="0" err="1" smtClean="0"/>
              <a:t>Cymraeg</a:t>
            </a:r>
            <a:endParaRPr lang="en-US" dirty="0" smtClean="0"/>
          </a:p>
          <a:p>
            <a:pPr algn="ctr"/>
            <a:r>
              <a:rPr lang="en-US" dirty="0" smtClean="0">
                <a:hlinkClick r:id="rId3"/>
              </a:rPr>
              <a:t>https://www.erw.cymru/media/2688/171019-curriculum-mapping-tool-primary-cy.xlsx</a:t>
            </a:r>
            <a:endParaRPr lang="en-US" dirty="0" smtClean="0"/>
          </a:p>
          <a:p>
            <a:pPr algn="ctr"/>
            <a:endParaRPr lang="en-US" dirty="0" smtClean="0"/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234266" y="248972"/>
            <a:ext cx="883073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Primary Mapping </a:t>
            </a:r>
            <a:r>
              <a:rPr lang="en-US" sz="5400" b="1" cap="none" spc="0" dirty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5400" b="1" cap="none" spc="0" dirty="0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ool  </a:t>
            </a:r>
          </a:p>
          <a:p>
            <a:pPr algn="ctr"/>
            <a:r>
              <a:rPr lang="en-US" sz="5400" b="1" cap="none" spc="0" dirty="0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Offer </a:t>
            </a:r>
            <a:r>
              <a:rPr lang="en-US" sz="5400" b="1" cap="none" spc="0" dirty="0" err="1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Mapio</a:t>
            </a:r>
            <a:r>
              <a:rPr lang="en-US" sz="5400" b="1" cap="none" spc="0" dirty="0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cap="none" spc="0" dirty="0" err="1" smtClean="0">
                <a:ln w="66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Cynradd</a:t>
            </a:r>
            <a:endParaRPr lang="en-US" sz="5400" b="1" cap="none" spc="0" dirty="0">
              <a:ln w="66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4286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List of Schools visited </a:t>
            </a:r>
            <a:r>
              <a:rPr lang="mr-IN" sz="3600" dirty="0" smtClean="0"/>
              <a:t>–</a:t>
            </a:r>
            <a:r>
              <a:rPr lang="en-US" sz="3600" dirty="0" smtClean="0"/>
              <a:t> </a:t>
            </a:r>
            <a:r>
              <a:rPr lang="en-US" sz="3600" dirty="0" err="1" smtClean="0"/>
              <a:t>Rhestr</a:t>
            </a:r>
            <a:r>
              <a:rPr lang="en-US" sz="3600" dirty="0" smtClean="0"/>
              <a:t> </a:t>
            </a:r>
            <a:r>
              <a:rPr lang="en-US" sz="3600" dirty="0" err="1" smtClean="0"/>
              <a:t>Ysgolion</a:t>
            </a:r>
            <a:r>
              <a:rPr lang="en-US" sz="3600" dirty="0" smtClean="0"/>
              <a:t> </a:t>
            </a:r>
            <a:r>
              <a:rPr lang="en-US" sz="3600" dirty="0" err="1" smtClean="0"/>
              <a:t>ymwelwyd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760" y="1321208"/>
            <a:ext cx="5407617" cy="49567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400" dirty="0" err="1" smtClean="0"/>
              <a:t>Bassaleg</a:t>
            </a:r>
            <a:r>
              <a:rPr lang="en-US" sz="3400" dirty="0" smtClean="0"/>
              <a:t> </a:t>
            </a:r>
            <a:r>
              <a:rPr lang="en-US" sz="3400" dirty="0"/>
              <a:t>School, Newport</a:t>
            </a:r>
          </a:p>
          <a:p>
            <a:pPr marL="0" indent="0">
              <a:buNone/>
            </a:pPr>
            <a:r>
              <a:rPr lang="en-US" sz="3400" dirty="0"/>
              <a:t>Blackwood Comprehensive School, </a:t>
            </a:r>
            <a:r>
              <a:rPr lang="en-US" sz="3400" dirty="0" err="1"/>
              <a:t>Caerphilly</a:t>
            </a:r>
            <a:endParaRPr lang="en-US" sz="3400" dirty="0"/>
          </a:p>
          <a:p>
            <a:pPr marL="0" indent="0">
              <a:buNone/>
            </a:pPr>
            <a:r>
              <a:rPr lang="en-US" sz="3400" dirty="0" err="1"/>
              <a:t>Bodringallt</a:t>
            </a:r>
            <a:r>
              <a:rPr lang="en-US" sz="3400" dirty="0"/>
              <a:t> Primary School, Rhondda </a:t>
            </a:r>
            <a:r>
              <a:rPr lang="en-US" sz="3400" dirty="0" err="1"/>
              <a:t>Cynon</a:t>
            </a:r>
            <a:r>
              <a:rPr lang="en-US" sz="3400" dirty="0"/>
              <a:t> </a:t>
            </a:r>
            <a:r>
              <a:rPr lang="en-US" sz="3400" dirty="0" err="1"/>
              <a:t>Taf</a:t>
            </a:r>
            <a:endParaRPr lang="en-US" sz="3400" dirty="0"/>
          </a:p>
          <a:p>
            <a:pPr marL="0" indent="0">
              <a:buNone/>
            </a:pPr>
            <a:r>
              <a:rPr lang="en-US" sz="3400" dirty="0" err="1"/>
              <a:t>Cornist</a:t>
            </a:r>
            <a:r>
              <a:rPr lang="en-US" sz="3400" dirty="0"/>
              <a:t> Park School, Flint</a:t>
            </a:r>
          </a:p>
          <a:p>
            <a:pPr marL="0" indent="0">
              <a:buNone/>
            </a:pPr>
            <a:r>
              <a:rPr lang="en-US" sz="3400" dirty="0" err="1"/>
              <a:t>Malpas</a:t>
            </a:r>
            <a:r>
              <a:rPr lang="en-US" sz="3400" dirty="0"/>
              <a:t> Court Primary School</a:t>
            </a:r>
          </a:p>
          <a:p>
            <a:pPr marL="0" indent="0">
              <a:buNone/>
            </a:pPr>
            <a:r>
              <a:rPr lang="en-US" sz="3400" dirty="0" err="1"/>
              <a:t>Portfield</a:t>
            </a:r>
            <a:r>
              <a:rPr lang="en-US" sz="3400" dirty="0"/>
              <a:t> School, </a:t>
            </a:r>
            <a:r>
              <a:rPr lang="en-US" sz="3400" dirty="0" err="1"/>
              <a:t>Pembrokeshire</a:t>
            </a:r>
            <a:endParaRPr lang="en-US" sz="3400" dirty="0"/>
          </a:p>
          <a:p>
            <a:pPr marL="0" indent="0">
              <a:buNone/>
            </a:pPr>
            <a:r>
              <a:rPr lang="en-US" sz="3400" dirty="0" err="1"/>
              <a:t>Presteigne</a:t>
            </a:r>
            <a:r>
              <a:rPr lang="en-US" sz="3400" dirty="0"/>
              <a:t> Primary School, </a:t>
            </a:r>
            <a:r>
              <a:rPr lang="en-US" sz="3400" dirty="0" err="1"/>
              <a:t>Powys</a:t>
            </a:r>
            <a:endParaRPr lang="en-US" sz="3400" dirty="0"/>
          </a:p>
          <a:p>
            <a:pPr marL="0" indent="0">
              <a:buNone/>
            </a:pPr>
            <a:r>
              <a:rPr lang="en-US" sz="3400" dirty="0" err="1"/>
              <a:t>Radyr</a:t>
            </a:r>
            <a:r>
              <a:rPr lang="en-US" sz="3400" dirty="0"/>
              <a:t> Comprehensive School, Cardiff</a:t>
            </a:r>
          </a:p>
          <a:p>
            <a:pPr marL="0" indent="0">
              <a:buNone/>
            </a:pPr>
            <a:r>
              <a:rPr lang="en-US" sz="3400" dirty="0" err="1"/>
              <a:t>Sofrydd</a:t>
            </a:r>
            <a:r>
              <a:rPr lang="en-US" sz="3400" dirty="0"/>
              <a:t> Primary School, </a:t>
            </a:r>
            <a:r>
              <a:rPr lang="en-US" sz="3400" dirty="0" err="1"/>
              <a:t>Blaenau</a:t>
            </a:r>
            <a:r>
              <a:rPr lang="en-US" sz="3400" dirty="0"/>
              <a:t> Gwent</a:t>
            </a:r>
          </a:p>
          <a:p>
            <a:pPr marL="0" indent="0">
              <a:buNone/>
            </a:pPr>
            <a:r>
              <a:rPr lang="en-US" sz="3400" dirty="0"/>
              <a:t>St Nicholas Church in Wales Primary School, Vale of </a:t>
            </a:r>
            <a:r>
              <a:rPr lang="en-US" sz="3400" dirty="0" err="1"/>
              <a:t>Glamorgan</a:t>
            </a:r>
            <a:endParaRPr lang="en-US" sz="3400" dirty="0"/>
          </a:p>
          <a:p>
            <a:pPr marL="0" indent="0">
              <a:buNone/>
            </a:pPr>
            <a:r>
              <a:rPr lang="en-US" sz="3400" dirty="0"/>
              <a:t>Whitestone Primary School, Swansea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96000" y="1318022"/>
            <a:ext cx="551223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Ynysowen</a:t>
            </a:r>
            <a:r>
              <a:rPr lang="en-US" sz="2400" dirty="0" smtClean="0"/>
              <a:t> Community Primary School, Rhondda </a:t>
            </a:r>
            <a:r>
              <a:rPr lang="en-US" sz="2400" dirty="0" err="1" smtClean="0"/>
              <a:t>Cynon</a:t>
            </a:r>
            <a:r>
              <a:rPr lang="en-US" sz="2400" dirty="0" smtClean="0"/>
              <a:t> </a:t>
            </a:r>
            <a:r>
              <a:rPr lang="en-US" sz="2400" dirty="0" err="1" smtClean="0"/>
              <a:t>Taf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Gynradd</a:t>
            </a:r>
            <a:r>
              <a:rPr lang="en-US" sz="2400" dirty="0" smtClean="0"/>
              <a:t> Bethel, </a:t>
            </a:r>
            <a:r>
              <a:rPr lang="en-US" sz="2400" dirty="0" err="1" smtClean="0"/>
              <a:t>Gwynedd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Bro </a:t>
            </a:r>
            <a:r>
              <a:rPr lang="en-US" sz="2400" dirty="0" err="1" smtClean="0"/>
              <a:t>Pedr</a:t>
            </a:r>
            <a:r>
              <a:rPr lang="en-US" sz="2400" dirty="0" smtClean="0"/>
              <a:t>, Ceredigion</a:t>
            </a:r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Bryn Elian, </a:t>
            </a:r>
            <a:r>
              <a:rPr lang="en-US" sz="2400" dirty="0" err="1" smtClean="0"/>
              <a:t>Conwy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Comins</a:t>
            </a:r>
            <a:r>
              <a:rPr lang="en-US" sz="2400" dirty="0" smtClean="0"/>
              <a:t> </a:t>
            </a:r>
            <a:r>
              <a:rPr lang="en-US" sz="2400" dirty="0" err="1" smtClean="0"/>
              <a:t>Coch</a:t>
            </a:r>
            <a:r>
              <a:rPr lang="en-US" sz="2400" dirty="0" smtClean="0"/>
              <a:t>, Ceredigion</a:t>
            </a:r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Dolafon</a:t>
            </a:r>
            <a:r>
              <a:rPr lang="en-US" sz="2400" dirty="0" smtClean="0"/>
              <a:t>, </a:t>
            </a:r>
            <a:r>
              <a:rPr lang="en-US" sz="2400" dirty="0" err="1" smtClean="0"/>
              <a:t>Powys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Gymraeg</a:t>
            </a:r>
            <a:r>
              <a:rPr lang="en-US" sz="2400" dirty="0" smtClean="0"/>
              <a:t> y Fenni, </a:t>
            </a:r>
            <a:r>
              <a:rPr lang="en-US" sz="2400" dirty="0" err="1" smtClean="0"/>
              <a:t>Monmouthshire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Hafod</a:t>
            </a:r>
            <a:r>
              <a:rPr lang="en-US" sz="2400" dirty="0" smtClean="0"/>
              <a:t> Lon, </a:t>
            </a:r>
            <a:r>
              <a:rPr lang="en-US" sz="2400" dirty="0" err="1" smtClean="0"/>
              <a:t>Gwynedd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Penmaes</a:t>
            </a:r>
            <a:r>
              <a:rPr lang="en-US" sz="2400" dirty="0" smtClean="0"/>
              <a:t>, </a:t>
            </a:r>
            <a:r>
              <a:rPr lang="en-US" sz="2400" dirty="0" err="1" smtClean="0"/>
              <a:t>Powys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Pennant, </a:t>
            </a:r>
            <a:r>
              <a:rPr lang="en-US" sz="2400" dirty="0" err="1" smtClean="0"/>
              <a:t>Powys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Gyfun</a:t>
            </a:r>
            <a:r>
              <a:rPr lang="en-US" sz="2400" dirty="0" smtClean="0"/>
              <a:t> </a:t>
            </a:r>
            <a:r>
              <a:rPr lang="en-US" sz="2400" dirty="0" err="1" smtClean="0"/>
              <a:t>Rhydywaun</a:t>
            </a:r>
            <a:r>
              <a:rPr lang="en-US" sz="2400" dirty="0" smtClean="0"/>
              <a:t>, Rhondda </a:t>
            </a:r>
            <a:r>
              <a:rPr lang="en-US" sz="2400" dirty="0" err="1" smtClean="0"/>
              <a:t>Cynon</a:t>
            </a:r>
            <a:r>
              <a:rPr lang="en-US" sz="2400" dirty="0" smtClean="0"/>
              <a:t> </a:t>
            </a:r>
            <a:r>
              <a:rPr lang="en-US" sz="2400" dirty="0" err="1" smtClean="0"/>
              <a:t>Taf</a:t>
            </a:r>
            <a:endParaRPr lang="en-US" sz="2400" dirty="0" smtClean="0"/>
          </a:p>
          <a:p>
            <a:r>
              <a:rPr lang="en-US" sz="2400" dirty="0" err="1" smtClean="0"/>
              <a:t>Ysgol</a:t>
            </a:r>
            <a:r>
              <a:rPr lang="en-US" sz="2400" dirty="0" smtClean="0"/>
              <a:t> </a:t>
            </a:r>
            <a:r>
              <a:rPr lang="en-US" sz="2400" dirty="0" err="1" smtClean="0"/>
              <a:t>Syr</a:t>
            </a:r>
            <a:r>
              <a:rPr lang="en-US" sz="2400" dirty="0" smtClean="0"/>
              <a:t> Hugh Owen, </a:t>
            </a:r>
            <a:r>
              <a:rPr lang="en-US" sz="2400" dirty="0" err="1" smtClean="0"/>
              <a:t>Gwynedd</a:t>
            </a: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306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861</Words>
  <Application>Microsoft Macintosh PowerPoint</Application>
  <PresentationFormat>Widescreen</PresentationFormat>
  <Paragraphs>175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Adobe Garamond Pro</vt:lpstr>
      <vt:lpstr>Al Nile</vt:lpstr>
      <vt:lpstr>Calibri</vt:lpstr>
      <vt:lpstr>Calibri Light</vt:lpstr>
      <vt:lpstr>Mangal</vt:lpstr>
      <vt:lpstr>Arial</vt:lpstr>
      <vt:lpstr>Office Theme</vt:lpstr>
      <vt:lpstr>Digital Competence Models &amp; The Future  Modelau Cymhwysedd Digidol Y Dyfodol</vt:lpstr>
      <vt:lpstr>PowerPoint Presentation</vt:lpstr>
      <vt:lpstr>PowerPoint Presentation</vt:lpstr>
      <vt:lpstr>Y Fframwaith /  The Framework</vt:lpstr>
      <vt:lpstr>PowerPoint Presentation</vt:lpstr>
      <vt:lpstr>PowerPoint Presentation</vt:lpstr>
      <vt:lpstr>Education 4.0 – transforming the future of education (through advanced technology) </vt:lpstr>
      <vt:lpstr>Let’s see the future… Dewch i ni weld y Dyfodol</vt:lpstr>
      <vt:lpstr>https://www.youtube.com/watch?v=d2LuPY5DupI  </vt:lpstr>
      <vt:lpstr>   https://www.youtube.com/watch?v=FP4HAl_6614   </vt:lpstr>
      <vt:lpstr>Draw i chi …. ! Over to you on …!</vt:lpstr>
      <vt:lpstr>      https://www.youtube.com/watch?v=SVz_Zp3lf88 </vt:lpstr>
      <vt:lpstr>        https://www.youtube.com/watch?v=ibAi7CGnUhg</vt:lpstr>
      <vt:lpstr>The Future of Education  (Learning and Teaching) </vt:lpstr>
      <vt:lpstr>Syniadau?Thoughts?</vt:lpstr>
      <vt:lpstr>Y Fframwaith /  The Framework</vt:lpstr>
      <vt:lpstr>PowerPoint Presentation</vt:lpstr>
      <vt:lpstr>Modelau arall …. Other Models</vt:lpstr>
      <vt:lpstr>PowerPoint Presentation</vt:lpstr>
      <vt:lpstr>PowerPoint Presentation</vt:lpstr>
      <vt:lpstr>DIGCOMP</vt:lpstr>
      <vt:lpstr>Hunan werthusiad – Self Evaluation</vt:lpstr>
      <vt:lpstr>PowerPoint Presentation</vt:lpstr>
      <vt:lpstr>PowerPoint Presentation</vt:lpstr>
      <vt:lpstr>Estyn recommendations (2018) </vt:lpstr>
      <vt:lpstr>Argymhellion Estyn (2018) </vt:lpstr>
      <vt:lpstr>PowerPoint Presentation</vt:lpstr>
      <vt:lpstr>List of Schools visited – Rhestr Ysgolion ymwelwyd </vt:lpstr>
    </vt:vector>
  </TitlesOfParts>
  <Company/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Mathew</dc:creator>
  <cp:lastModifiedBy>Jones, Mathew</cp:lastModifiedBy>
  <cp:revision>14</cp:revision>
  <dcterms:created xsi:type="dcterms:W3CDTF">2019-11-20T12:37:32Z</dcterms:created>
  <dcterms:modified xsi:type="dcterms:W3CDTF">2019-11-20T19:57:40Z</dcterms:modified>
</cp:coreProperties>
</file>