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73" r:id="rId6"/>
    <p:sldId id="261" r:id="rId7"/>
    <p:sldId id="262" r:id="rId8"/>
    <p:sldId id="274" r:id="rId9"/>
    <p:sldId id="270" r:id="rId10"/>
    <p:sldId id="271" r:id="rId11"/>
    <p:sldId id="272"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6A05FA-8D5A-40C6-B27C-20E0A8564DE4}" type="datetimeFigureOut">
              <a:rPr lang="en-GB" smtClean="0"/>
              <a:t>20/10/2020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00650F-E5CC-46CD-BD61-FFBFB69DA7FE}" type="slidenum">
              <a:rPr lang="en-GB" smtClean="0"/>
              <a:t>‹#›</a:t>
            </a:fld>
            <a:endParaRPr lang="en-GB"/>
          </a:p>
        </p:txBody>
      </p:sp>
    </p:spTree>
    <p:extLst>
      <p:ext uri="{BB962C8B-B14F-4D97-AF65-F5344CB8AC3E}">
        <p14:creationId xmlns:p14="http://schemas.microsoft.com/office/powerpoint/2010/main" val="1651951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147676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73914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14A6789-328C-42C7-8D02-9D7298F17B08}"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34313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14A6789-328C-42C7-8D02-9D7298F17B08}"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298492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14A6789-328C-42C7-8D02-9D7298F17B08}" type="datetimeFigureOut">
              <a:rPr lang="en-GB" smtClean="0"/>
              <a:t>20/10/2020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1405666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4A6789-328C-42C7-8D02-9D7298F17B08}" type="datetimeFigureOut">
              <a:rPr lang="en-GB" smtClean="0"/>
              <a:t>20/10/2020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217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A6789-328C-42C7-8D02-9D7298F17B08}" type="datetimeFigureOut">
              <a:rPr lang="en-GB" smtClean="0"/>
              <a:t>20/10/2020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324710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23862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236080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4387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14A6789-328C-42C7-8D02-9D7298F17B08}"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extLst>
      <p:ext uri="{BB962C8B-B14F-4D97-AF65-F5344CB8AC3E}">
        <p14:creationId xmlns:p14="http://schemas.microsoft.com/office/powerpoint/2010/main" val="550831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4A6789-328C-42C7-8D02-9D7298F17B08}" type="datetimeFigureOut">
              <a:rPr lang="en-GB" smtClean="0"/>
              <a:t>20/10/2020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BEEB0D-82FA-4068-8CEB-F67708FBEFAE}" type="slidenum">
              <a:rPr lang="en-GB" smtClean="0"/>
              <a:t>‹#›</a:t>
            </a:fld>
            <a:endParaRPr lang="en-GB"/>
          </a:p>
        </p:txBody>
      </p:sp>
    </p:spTree>
    <p:extLst>
      <p:ext uri="{BB962C8B-B14F-4D97-AF65-F5344CB8AC3E}">
        <p14:creationId xmlns:p14="http://schemas.microsoft.com/office/powerpoint/2010/main" val="2196273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ECYW5002</a:t>
            </a:r>
            <a:endParaRPr lang="en-GB" dirty="0"/>
          </a:p>
        </p:txBody>
      </p:sp>
      <p:sp>
        <p:nvSpPr>
          <p:cNvPr id="3" name="Subtitle 2"/>
          <p:cNvSpPr>
            <a:spLocks noGrp="1"/>
          </p:cNvSpPr>
          <p:nvPr>
            <p:ph type="subTitle" idx="1"/>
          </p:nvPr>
        </p:nvSpPr>
        <p:spPr/>
        <p:txBody>
          <a:bodyPr/>
          <a:lstStyle/>
          <a:p>
            <a:r>
              <a:rPr lang="en-GB" dirty="0"/>
              <a:t>Supervision, Leadership and Management for Professionals</a:t>
            </a:r>
          </a:p>
          <a:p>
            <a:r>
              <a:rPr lang="en-GB" dirty="0" smtClean="0"/>
              <a:t>22.10.2020</a:t>
            </a:r>
            <a:endParaRPr lang="en-GB" dirty="0"/>
          </a:p>
        </p:txBody>
      </p:sp>
    </p:spTree>
    <p:extLst>
      <p:ext uri="{BB962C8B-B14F-4D97-AF65-F5344CB8AC3E}">
        <p14:creationId xmlns:p14="http://schemas.microsoft.com/office/powerpoint/2010/main" val="3634981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smtClean="0"/>
              <a:t>Introductory Lecture</a:t>
            </a:r>
            <a:br>
              <a:rPr lang="en-GB" b="1" dirty="0" smtClean="0"/>
            </a:br>
            <a:endParaRPr lang="en-GB" b="1" dirty="0"/>
          </a:p>
        </p:txBody>
      </p:sp>
      <p:sp>
        <p:nvSpPr>
          <p:cNvPr id="5" name="Content Placeholder 4"/>
          <p:cNvSpPr>
            <a:spLocks noGrp="1"/>
          </p:cNvSpPr>
          <p:nvPr>
            <p:ph idx="1"/>
          </p:nvPr>
        </p:nvSpPr>
        <p:spPr/>
        <p:txBody>
          <a:bodyPr/>
          <a:lstStyle/>
          <a:p>
            <a:r>
              <a:rPr lang="en-GB" dirty="0" smtClean="0"/>
              <a:t>Unpack the module</a:t>
            </a:r>
          </a:p>
          <a:p>
            <a:r>
              <a:rPr lang="en-GB" dirty="0" smtClean="0"/>
              <a:t>Explore Aims</a:t>
            </a:r>
          </a:p>
          <a:p>
            <a:r>
              <a:rPr lang="en-GB" dirty="0" smtClean="0"/>
              <a:t>Explore Learning Outcomes</a:t>
            </a:r>
          </a:p>
          <a:p>
            <a:r>
              <a:rPr lang="en-GB" dirty="0" smtClean="0"/>
              <a:t>Assessments </a:t>
            </a:r>
          </a:p>
          <a:p>
            <a:r>
              <a:rPr lang="en-GB" dirty="0" smtClean="0"/>
              <a:t>Activities</a:t>
            </a:r>
          </a:p>
          <a:p>
            <a:r>
              <a:rPr lang="en-GB" dirty="0" smtClean="0"/>
              <a:t>Next week’s plans</a:t>
            </a:r>
          </a:p>
        </p:txBody>
      </p:sp>
    </p:spTree>
    <p:extLst>
      <p:ext uri="{BB962C8B-B14F-4D97-AF65-F5344CB8AC3E}">
        <p14:creationId xmlns:p14="http://schemas.microsoft.com/office/powerpoint/2010/main" val="916858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Aims of Module</a:t>
            </a:r>
            <a:br>
              <a:rPr lang="en-GB" b="1" dirty="0" smtClean="0"/>
            </a:br>
            <a:endParaRPr lang="en-GB" b="1" dirty="0"/>
          </a:p>
        </p:txBody>
      </p:sp>
      <p:sp>
        <p:nvSpPr>
          <p:cNvPr id="5" name="Content Placeholder 4"/>
          <p:cNvSpPr>
            <a:spLocks noGrp="1"/>
          </p:cNvSpPr>
          <p:nvPr>
            <p:ph idx="1"/>
          </p:nvPr>
        </p:nvSpPr>
        <p:spPr/>
        <p:txBody>
          <a:bodyPr/>
          <a:lstStyle/>
          <a:p>
            <a:r>
              <a:rPr lang="en-GB" dirty="0"/>
              <a:t>To provide students with appropriate skills, values and knowledge of supervising and supporting individuals undertaking professional practice placements, and to equip students with the skills, knowledge and understanding to develop approaches to leadership, management and project development.</a:t>
            </a:r>
          </a:p>
          <a:p>
            <a:endParaRPr lang="en-GB" dirty="0"/>
          </a:p>
        </p:txBody>
      </p:sp>
    </p:spTree>
    <p:extLst>
      <p:ext uri="{BB962C8B-B14F-4D97-AF65-F5344CB8AC3E}">
        <p14:creationId xmlns:p14="http://schemas.microsoft.com/office/powerpoint/2010/main" val="146090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Learning Outcomes</a:t>
            </a:r>
            <a:endParaRPr lang="en-GB" b="1" dirty="0"/>
          </a:p>
        </p:txBody>
      </p:sp>
      <p:sp>
        <p:nvSpPr>
          <p:cNvPr id="3" name="Content Placeholder 2"/>
          <p:cNvSpPr>
            <a:spLocks noGrp="1"/>
          </p:cNvSpPr>
          <p:nvPr>
            <p:ph idx="1"/>
          </p:nvPr>
        </p:nvSpPr>
        <p:spPr>
          <a:xfrm>
            <a:off x="457200" y="1600200"/>
            <a:ext cx="8229600" cy="4997152"/>
          </a:xfrm>
        </p:spPr>
        <p:txBody>
          <a:bodyPr>
            <a:normAutofit fontScale="70000" lnSpcReduction="20000"/>
          </a:bodyPr>
          <a:lstStyle/>
          <a:p>
            <a:pPr marL="0" indent="0">
              <a:buNone/>
            </a:pPr>
            <a:r>
              <a:rPr lang="en-GB" sz="4000" dirty="0"/>
              <a:t>Upon successful completion of this module, the student should be able to demonstrate the ability to</a:t>
            </a:r>
            <a:r>
              <a:rPr lang="en-GB" sz="4000" dirty="0" smtClean="0"/>
              <a:t>:</a:t>
            </a:r>
          </a:p>
          <a:p>
            <a:pPr marL="0" indent="0">
              <a:buNone/>
            </a:pPr>
            <a:endParaRPr lang="en-GB" sz="2800" dirty="0"/>
          </a:p>
          <a:p>
            <a:pPr lvl="0" hangingPunct="0"/>
            <a:r>
              <a:rPr lang="en-GB" dirty="0"/>
              <a:t>Demonstrate applied planning and management of the role of effective supervision in the youth work workplace and in wider services for young people, and critically evaluate the role and function of effective supervision.</a:t>
            </a:r>
          </a:p>
          <a:p>
            <a:pPr lvl="0" hangingPunct="0"/>
            <a:r>
              <a:rPr lang="en-GB" dirty="0"/>
              <a:t>Locate theories of leadership and management within youth work and wider services for young people, and their application to practice.</a:t>
            </a:r>
          </a:p>
          <a:p>
            <a:pPr lvl="0" hangingPunct="0"/>
            <a:r>
              <a:rPr lang="en-GB" dirty="0"/>
              <a:t>Understand the challenges associated with managing a public service within an increasingly challenging financial climate.</a:t>
            </a:r>
          </a:p>
          <a:p>
            <a:pPr lvl="0" hangingPunct="0"/>
            <a:r>
              <a:rPr lang="en-GB" dirty="0"/>
              <a:t>Organise their knowledge and learning through use of a range of information resources, and present their work appropriately.</a:t>
            </a:r>
          </a:p>
          <a:p>
            <a:pPr marL="0" indent="0">
              <a:buNone/>
            </a:pPr>
            <a:endParaRPr lang="en-GB" dirty="0"/>
          </a:p>
        </p:txBody>
      </p:sp>
    </p:spTree>
    <p:extLst>
      <p:ext uri="{BB962C8B-B14F-4D97-AF65-F5344CB8AC3E}">
        <p14:creationId xmlns:p14="http://schemas.microsoft.com/office/powerpoint/2010/main" val="417139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Themes</a:t>
            </a:r>
            <a:endParaRPr lang="en-GB" b="1" dirty="0"/>
          </a:p>
        </p:txBody>
      </p:sp>
      <p:sp>
        <p:nvSpPr>
          <p:cNvPr id="3" name="Content Placeholder 2"/>
          <p:cNvSpPr>
            <a:spLocks noGrp="1"/>
          </p:cNvSpPr>
          <p:nvPr>
            <p:ph idx="1"/>
          </p:nvPr>
        </p:nvSpPr>
        <p:spPr/>
        <p:txBody>
          <a:bodyPr>
            <a:normAutofit/>
          </a:bodyPr>
          <a:lstStyle/>
          <a:p>
            <a:pPr lvl="0" hangingPunct="0"/>
            <a:r>
              <a:rPr lang="en-GB" dirty="0"/>
              <a:t>An outline of three key functions of supervision: formative, normative and restorative</a:t>
            </a:r>
            <a:r>
              <a:rPr lang="en-GB" dirty="0" smtClean="0"/>
              <a:t>.</a:t>
            </a:r>
            <a:endParaRPr lang="en-GB" dirty="0"/>
          </a:p>
          <a:p>
            <a:pPr lvl="0" hangingPunct="0"/>
            <a:r>
              <a:rPr lang="en-GB" dirty="0"/>
              <a:t>Exploration of important supervisory skills and a critical analysis of their impact on practice:</a:t>
            </a:r>
          </a:p>
          <a:p>
            <a:pPr lvl="1" hangingPunct="0"/>
            <a:r>
              <a:rPr lang="en-GB" dirty="0"/>
              <a:t>non-verbal communication skills</a:t>
            </a:r>
          </a:p>
          <a:p>
            <a:pPr lvl="1" hangingPunct="0"/>
            <a:r>
              <a:rPr lang="en-GB" dirty="0"/>
              <a:t>active listening</a:t>
            </a:r>
          </a:p>
          <a:p>
            <a:pPr lvl="1" hangingPunct="0"/>
            <a:r>
              <a:rPr lang="en-GB" dirty="0"/>
              <a:t>verbal communication skills</a:t>
            </a:r>
            <a:r>
              <a:rPr lang="en-GB" dirty="0" smtClean="0"/>
              <a:t>.</a:t>
            </a:r>
            <a:endParaRPr lang="en-GB" dirty="0"/>
          </a:p>
          <a:p>
            <a:pPr marL="0" indent="0">
              <a:buNone/>
            </a:pPr>
            <a:endParaRPr lang="en-GB" sz="2400" dirty="0"/>
          </a:p>
          <a:p>
            <a:endParaRPr lang="en-GB" dirty="0"/>
          </a:p>
        </p:txBody>
      </p:sp>
    </p:spTree>
    <p:extLst>
      <p:ext uri="{BB962C8B-B14F-4D97-AF65-F5344CB8AC3E}">
        <p14:creationId xmlns:p14="http://schemas.microsoft.com/office/powerpoint/2010/main" val="4283287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Themes</a:t>
            </a:r>
            <a:endParaRPr lang="en-GB" b="1" dirty="0"/>
          </a:p>
        </p:txBody>
      </p:sp>
      <p:sp>
        <p:nvSpPr>
          <p:cNvPr id="3" name="Content Placeholder 2"/>
          <p:cNvSpPr>
            <a:spLocks noGrp="1"/>
          </p:cNvSpPr>
          <p:nvPr>
            <p:ph idx="1"/>
          </p:nvPr>
        </p:nvSpPr>
        <p:spPr/>
        <p:txBody>
          <a:bodyPr>
            <a:normAutofit fontScale="85000" lnSpcReduction="20000"/>
          </a:bodyPr>
          <a:lstStyle/>
          <a:p>
            <a:pPr lvl="0" hangingPunct="0"/>
            <a:r>
              <a:rPr lang="en-GB" dirty="0" smtClean="0"/>
              <a:t>Discussion </a:t>
            </a:r>
            <a:r>
              <a:rPr lang="en-GB" dirty="0"/>
              <a:t>of the importance of creating an appropriate supervision environment and working within the core values of youth and community work.</a:t>
            </a:r>
          </a:p>
          <a:p>
            <a:pPr hangingPunct="0"/>
            <a:r>
              <a:rPr lang="en-GB" dirty="0"/>
              <a:t>D</a:t>
            </a:r>
            <a:r>
              <a:rPr lang="en-GB" dirty="0" smtClean="0"/>
              <a:t>etailed </a:t>
            </a:r>
            <a:r>
              <a:rPr lang="en-GB" dirty="0"/>
              <a:t>consideration of inclusive practice in supervision, confidentiality and record keeping; equal opportunities and anti-discriminatory practice.</a:t>
            </a:r>
          </a:p>
          <a:p>
            <a:pPr hangingPunct="0"/>
            <a:r>
              <a:rPr lang="en-GB" dirty="0" smtClean="0"/>
              <a:t>Experiential </a:t>
            </a:r>
            <a:r>
              <a:rPr lang="en-GB" dirty="0"/>
              <a:t>learning opportunities with an emphasis on experiential learning and practice of skills and the sharing of experiences.</a:t>
            </a:r>
          </a:p>
          <a:p>
            <a:pPr hangingPunct="0"/>
            <a:r>
              <a:rPr lang="en-GB" dirty="0" smtClean="0"/>
              <a:t>Opportunities </a:t>
            </a:r>
            <a:r>
              <a:rPr lang="en-GB" dirty="0"/>
              <a:t>to undertake one to one and group supervision sessions, to evaluate the supervision session and critically reflect on performance.</a:t>
            </a:r>
          </a:p>
          <a:p>
            <a:pPr marL="0" indent="0">
              <a:buNone/>
            </a:pPr>
            <a:endParaRPr lang="en-GB" sz="2400" dirty="0"/>
          </a:p>
          <a:p>
            <a:endParaRPr lang="en-GB" dirty="0"/>
          </a:p>
        </p:txBody>
      </p:sp>
    </p:spTree>
    <p:extLst>
      <p:ext uri="{BB962C8B-B14F-4D97-AF65-F5344CB8AC3E}">
        <p14:creationId xmlns:p14="http://schemas.microsoft.com/office/powerpoint/2010/main" val="310323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Themes</a:t>
            </a:r>
            <a:endParaRPr lang="en-GB" dirty="0"/>
          </a:p>
        </p:txBody>
      </p:sp>
      <p:sp>
        <p:nvSpPr>
          <p:cNvPr id="5" name="Content Placeholder 4"/>
          <p:cNvSpPr>
            <a:spLocks noGrp="1"/>
          </p:cNvSpPr>
          <p:nvPr>
            <p:ph idx="1"/>
          </p:nvPr>
        </p:nvSpPr>
        <p:spPr/>
        <p:txBody>
          <a:bodyPr>
            <a:normAutofit fontScale="92500"/>
          </a:bodyPr>
          <a:lstStyle/>
          <a:p>
            <a:pPr lvl="0" hangingPunct="0"/>
            <a:r>
              <a:rPr lang="en-GB" dirty="0"/>
              <a:t>An exploration of management and leadership theory including case study examples</a:t>
            </a:r>
            <a:r>
              <a:rPr lang="en-GB" dirty="0" smtClean="0"/>
              <a:t>.</a:t>
            </a:r>
            <a:endParaRPr lang="en-GB" dirty="0"/>
          </a:p>
          <a:p>
            <a:pPr lvl="0"/>
            <a:r>
              <a:rPr lang="en-GB" dirty="0"/>
              <a:t>Understanding the wider context of the services for young people, including the Youth Service</a:t>
            </a:r>
            <a:r>
              <a:rPr lang="en-GB" dirty="0" smtClean="0"/>
              <a:t>.</a:t>
            </a:r>
            <a:endParaRPr lang="en-GB" dirty="0"/>
          </a:p>
          <a:p>
            <a:pPr lvl="0"/>
            <a:r>
              <a:rPr lang="en-GB" dirty="0"/>
              <a:t>Funding for funding’s sake?  Identifying appropriate sources of funding for youth work and wider services.</a:t>
            </a:r>
          </a:p>
          <a:p>
            <a:pPr hangingPunct="0"/>
            <a:r>
              <a:rPr lang="en-GB" dirty="0" smtClean="0"/>
              <a:t>How </a:t>
            </a:r>
            <a:r>
              <a:rPr lang="en-GB" dirty="0"/>
              <a:t>to manage oneself within the organisational culture using the McKinsey 7’S’ framework.</a:t>
            </a:r>
          </a:p>
          <a:p>
            <a:endParaRPr lang="en-GB" dirty="0"/>
          </a:p>
        </p:txBody>
      </p:sp>
    </p:spTree>
    <p:extLst>
      <p:ext uri="{BB962C8B-B14F-4D97-AF65-F5344CB8AC3E}">
        <p14:creationId xmlns:p14="http://schemas.microsoft.com/office/powerpoint/2010/main" val="3960659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Themes</a:t>
            </a:r>
            <a:endParaRPr lang="en-GB" dirty="0"/>
          </a:p>
        </p:txBody>
      </p:sp>
      <p:sp>
        <p:nvSpPr>
          <p:cNvPr id="5" name="Content Placeholder 4"/>
          <p:cNvSpPr>
            <a:spLocks noGrp="1"/>
          </p:cNvSpPr>
          <p:nvPr>
            <p:ph idx="1"/>
          </p:nvPr>
        </p:nvSpPr>
        <p:spPr/>
        <p:txBody>
          <a:bodyPr>
            <a:normAutofit fontScale="92500" lnSpcReduction="10000"/>
          </a:bodyPr>
          <a:lstStyle/>
          <a:p>
            <a:pPr hangingPunct="0"/>
            <a:r>
              <a:rPr lang="en-GB" dirty="0" smtClean="0"/>
              <a:t>Resource </a:t>
            </a:r>
            <a:r>
              <a:rPr lang="en-GB" dirty="0"/>
              <a:t>management, people, projects, programmes, resources.</a:t>
            </a:r>
          </a:p>
          <a:p>
            <a:pPr hangingPunct="0"/>
            <a:r>
              <a:rPr lang="en-GB" dirty="0" smtClean="0"/>
              <a:t>Understanding </a:t>
            </a:r>
            <a:r>
              <a:rPr lang="en-GB" dirty="0"/>
              <a:t>and linking research, theory, strategy and practice using Quinn’s competing values framework.</a:t>
            </a:r>
          </a:p>
          <a:p>
            <a:pPr hangingPunct="0"/>
            <a:r>
              <a:rPr lang="en-GB" dirty="0"/>
              <a:t>Y</a:t>
            </a:r>
            <a:r>
              <a:rPr lang="en-GB" dirty="0" smtClean="0"/>
              <a:t>outh </a:t>
            </a:r>
            <a:r>
              <a:rPr lang="en-GB" dirty="0"/>
              <a:t>work within an increasingly complex range of services for young people.</a:t>
            </a:r>
          </a:p>
          <a:p>
            <a:pPr hangingPunct="0"/>
            <a:r>
              <a:rPr lang="en-GB" dirty="0" smtClean="0"/>
              <a:t>Proactive </a:t>
            </a:r>
            <a:r>
              <a:rPr lang="en-GB" dirty="0"/>
              <a:t>or reactive work with young people – the role of the project leader in anticipating emerging issues.</a:t>
            </a:r>
          </a:p>
          <a:p>
            <a:endParaRPr lang="en-GB" dirty="0"/>
          </a:p>
        </p:txBody>
      </p:sp>
    </p:spTree>
    <p:extLst>
      <p:ext uri="{BB962C8B-B14F-4D97-AF65-F5344CB8AC3E}">
        <p14:creationId xmlns:p14="http://schemas.microsoft.com/office/powerpoint/2010/main" val="3068740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Assessment</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98339162"/>
              </p:ext>
            </p:extLst>
          </p:nvPr>
        </p:nvGraphicFramePr>
        <p:xfrm>
          <a:off x="323528" y="2276873"/>
          <a:ext cx="8280920" cy="1584176"/>
        </p:xfrm>
        <a:graphic>
          <a:graphicData uri="http://schemas.openxmlformats.org/drawingml/2006/table">
            <a:tbl>
              <a:tblPr firstRow="1" firstCol="1" bandRow="1"/>
              <a:tblGrid>
                <a:gridCol w="3963641">
                  <a:extLst>
                    <a:ext uri="{9D8B030D-6E8A-4147-A177-3AD203B41FA5}">
                      <a16:colId xmlns:a16="http://schemas.microsoft.com/office/drawing/2014/main" val="3239558366"/>
                    </a:ext>
                  </a:extLst>
                </a:gridCol>
                <a:gridCol w="2419454">
                  <a:extLst>
                    <a:ext uri="{9D8B030D-6E8A-4147-A177-3AD203B41FA5}">
                      <a16:colId xmlns:a16="http://schemas.microsoft.com/office/drawing/2014/main" val="1624420923"/>
                    </a:ext>
                  </a:extLst>
                </a:gridCol>
                <a:gridCol w="1897825">
                  <a:extLst>
                    <a:ext uri="{9D8B030D-6E8A-4147-A177-3AD203B41FA5}">
                      <a16:colId xmlns:a16="http://schemas.microsoft.com/office/drawing/2014/main" val="2624136433"/>
                    </a:ext>
                  </a:extLst>
                </a:gridCol>
              </a:tblGrid>
              <a:tr h="528060">
                <a:tc>
                  <a:txBody>
                    <a:bodyPr/>
                    <a:lstStyle/>
                    <a:p>
                      <a:pPr algn="l" fontAlgn="base" hangingPunct="0">
                        <a:lnSpc>
                          <a:spcPct val="115000"/>
                        </a:lnSpc>
                        <a:spcAft>
                          <a:spcPts val="0"/>
                        </a:spcAft>
                      </a:pPr>
                      <a:r>
                        <a:rPr lang="en-GB" sz="2000" b="1" dirty="0">
                          <a:effectLst/>
                          <a:latin typeface="Arial" panose="020B0604020202020204" pitchFamily="34" charset="0"/>
                          <a:ea typeface="Times New Roman" panose="02020603050405020304" pitchFamily="18" charset="0"/>
                          <a:cs typeface="Times New Roman" panose="02020603050405020304" pitchFamily="18" charset="0"/>
                        </a:rPr>
                        <a:t>Mode of assessment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hangingPunct="0">
                        <a:lnSpc>
                          <a:spcPct val="115000"/>
                        </a:lnSpc>
                        <a:spcAft>
                          <a:spcPts val="0"/>
                        </a:spcAft>
                      </a:pPr>
                      <a:r>
                        <a:rPr lang="en-GB" sz="2000" b="1">
                          <a:effectLst/>
                          <a:latin typeface="Arial" panose="020B0604020202020204" pitchFamily="34" charset="0"/>
                          <a:ea typeface="Times New Roman" panose="02020603050405020304" pitchFamily="18" charset="0"/>
                          <a:cs typeface="Times New Roman" panose="02020603050405020304" pitchFamily="18" charset="0"/>
                        </a:rPr>
                        <a:t>Volume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hangingPunct="0">
                        <a:lnSpc>
                          <a:spcPct val="115000"/>
                        </a:lnSpc>
                        <a:spcAft>
                          <a:spcPts val="0"/>
                        </a:spcAft>
                      </a:pPr>
                      <a:r>
                        <a:rPr lang="en-GB" sz="2000" b="1">
                          <a:effectLst/>
                          <a:latin typeface="Arial" panose="020B0604020202020204" pitchFamily="34" charset="0"/>
                          <a:ea typeface="Times New Roman" panose="02020603050405020304" pitchFamily="18" charset="0"/>
                          <a:cs typeface="Times New Roman" panose="02020603050405020304" pitchFamily="18" charset="0"/>
                        </a:rPr>
                        <a:t>Weighting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22102140"/>
                  </a:ext>
                </a:extLst>
              </a:tr>
              <a:tr h="1056116">
                <a:tc>
                  <a:txBody>
                    <a:bodyPr/>
                    <a:lstStyle/>
                    <a:p>
                      <a:pPr algn="l" fontAlgn="base" hangingPunct="0">
                        <a:lnSpc>
                          <a:spcPct val="115000"/>
                        </a:lnSpc>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Supervision and Management Portfolio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hangingPunct="0">
                        <a:lnSpc>
                          <a:spcPct val="115000"/>
                        </a:lnSpc>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4000 words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hangingPunct="0">
                        <a:lnSpc>
                          <a:spcPct val="115000"/>
                        </a:lnSpc>
                        <a:spcAft>
                          <a:spcPts val="0"/>
                        </a:spcAft>
                      </a:pPr>
                      <a:r>
                        <a:rPr lang="en-GB" sz="2000" dirty="0">
                          <a:effectLst/>
                          <a:latin typeface="Arial" panose="020B0604020202020204" pitchFamily="34" charset="0"/>
                          <a:ea typeface="Times New Roman" panose="02020603050405020304" pitchFamily="18" charset="0"/>
                          <a:cs typeface="Times New Roman" panose="02020603050405020304" pitchFamily="18" charset="0"/>
                        </a:rPr>
                        <a:t>100%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4850166"/>
                  </a:ext>
                </a:extLst>
              </a:tr>
            </a:tbl>
          </a:graphicData>
        </a:graphic>
      </p:graphicFrame>
    </p:spTree>
    <p:extLst>
      <p:ext uri="{BB962C8B-B14F-4D97-AF65-F5344CB8AC3E}">
        <p14:creationId xmlns:p14="http://schemas.microsoft.com/office/powerpoint/2010/main" val="2313535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rgbClr val="FF0000"/>
                </a:solidFill>
              </a:rPr>
              <a:t>*</a:t>
            </a:r>
            <a:r>
              <a:rPr lang="en-GB" b="1" dirty="0" smtClean="0"/>
              <a:t>Assessment Question</a:t>
            </a:r>
            <a:endParaRPr lang="en-GB" b="1" dirty="0"/>
          </a:p>
        </p:txBody>
      </p:sp>
      <p:sp>
        <p:nvSpPr>
          <p:cNvPr id="3" name="Content Placeholder 2"/>
          <p:cNvSpPr>
            <a:spLocks noGrp="1"/>
          </p:cNvSpPr>
          <p:nvPr>
            <p:ph idx="1"/>
          </p:nvPr>
        </p:nvSpPr>
        <p:spPr>
          <a:xfrm>
            <a:off x="457200" y="1600200"/>
            <a:ext cx="8229600" cy="5141168"/>
          </a:xfrm>
        </p:spPr>
        <p:txBody>
          <a:bodyPr>
            <a:normAutofit fontScale="25000" lnSpcReduction="20000"/>
          </a:bodyPr>
          <a:lstStyle/>
          <a:p>
            <a:pPr marL="0" indent="0" fontAlgn="base" hangingPunct="0">
              <a:buNone/>
            </a:pPr>
            <a:r>
              <a:rPr lang="en-GB" sz="6400" dirty="0"/>
              <a:t>Students will be required to successfully lead and manage students through the supervisory process, including engaging in 6 supervision sessions.  The Supervision and management Portfolio will include key areas, and split </a:t>
            </a:r>
            <a:r>
              <a:rPr lang="en-GB" sz="6400" dirty="0" smtClean="0"/>
              <a:t>into:</a:t>
            </a:r>
          </a:p>
          <a:p>
            <a:pPr marL="0" indent="0" fontAlgn="base" hangingPunct="0">
              <a:buNone/>
            </a:pPr>
            <a:endParaRPr lang="en-GB" sz="6400" dirty="0"/>
          </a:p>
          <a:p>
            <a:pPr fontAlgn="base" hangingPunct="0"/>
            <a:r>
              <a:rPr lang="en-GB" sz="6400" b="1" dirty="0" smtClean="0"/>
              <a:t>Practice </a:t>
            </a:r>
            <a:r>
              <a:rPr lang="en-GB" sz="6400" b="1" dirty="0"/>
              <a:t>Logs </a:t>
            </a:r>
            <a:r>
              <a:rPr lang="en-GB" sz="6400" dirty="0" smtClean="0"/>
              <a:t>(6 </a:t>
            </a:r>
            <a:r>
              <a:rPr lang="en-GB" sz="6400" dirty="0"/>
              <a:t>x 500 words), to address:</a:t>
            </a:r>
          </a:p>
          <a:p>
            <a:pPr marL="0" indent="0" fontAlgn="base" hangingPunct="0">
              <a:buNone/>
            </a:pPr>
            <a:endParaRPr lang="en-GB" sz="6400" dirty="0"/>
          </a:p>
          <a:p>
            <a:pPr lvl="1" fontAlgn="base" hangingPunct="0"/>
            <a:r>
              <a:rPr lang="en-GB" sz="6400" dirty="0"/>
              <a:t>The establishment of the supervisory relationship, to include creating the supervision contract, the importance of creating an appropriate supervision environment, and a consideration of how the relationship has developed across the sessions;</a:t>
            </a:r>
          </a:p>
          <a:p>
            <a:pPr lvl="1" fontAlgn="base" hangingPunct="0"/>
            <a:r>
              <a:rPr lang="en-GB" sz="6400" dirty="0"/>
              <a:t>An analysis of your role in supervising others during the supervision sessions that you have led upon;</a:t>
            </a:r>
          </a:p>
          <a:p>
            <a:pPr lvl="1" fontAlgn="base" hangingPunct="0"/>
            <a:r>
              <a:rPr lang="en-GB" sz="6400" dirty="0"/>
              <a:t>Your identification and understanding of the functions of supervision, and how your knowledge of the functions have been used when supervising others.</a:t>
            </a:r>
          </a:p>
          <a:p>
            <a:pPr marL="0" indent="0" fontAlgn="base" hangingPunct="0">
              <a:buNone/>
            </a:pPr>
            <a:r>
              <a:rPr lang="en-GB" sz="6400" dirty="0"/>
              <a:t> </a:t>
            </a:r>
          </a:p>
          <a:p>
            <a:pPr fontAlgn="base" hangingPunct="0"/>
            <a:r>
              <a:rPr lang="en-GB" sz="6400" b="1" dirty="0" smtClean="0"/>
              <a:t>Critical Review </a:t>
            </a:r>
            <a:r>
              <a:rPr lang="en-GB" sz="6400" dirty="0" smtClean="0"/>
              <a:t>(</a:t>
            </a:r>
            <a:r>
              <a:rPr lang="en-GB" sz="6400" dirty="0"/>
              <a:t>1000 </a:t>
            </a:r>
            <a:r>
              <a:rPr lang="en-GB" sz="6400" dirty="0" smtClean="0"/>
              <a:t>words) of </a:t>
            </a:r>
            <a:r>
              <a:rPr lang="en-GB" sz="6400" dirty="0"/>
              <a:t>leadership and management theories, and their application to practice.  Students should also consider these in light of the increasingly challenging financial climate that services for young people face, and draw upon a range of supporting material to underpin discussions.</a:t>
            </a:r>
          </a:p>
          <a:p>
            <a:pPr marL="0" indent="0">
              <a:buNone/>
            </a:pPr>
            <a:endParaRPr lang="en-GB" sz="6400" dirty="0"/>
          </a:p>
          <a:p>
            <a:pPr marL="0" indent="0">
              <a:buNone/>
            </a:pPr>
            <a:r>
              <a:rPr lang="en-GB" sz="6400" dirty="0" smtClean="0"/>
              <a:t>Your </a:t>
            </a:r>
            <a:r>
              <a:rPr lang="en-GB" sz="6400" dirty="0"/>
              <a:t>portfolio should be supported by wider reading, and linked to the Youth Work National Occupational Standards (CLD Standards Council Scotland, 2019</a:t>
            </a:r>
            <a:r>
              <a:rPr lang="en-GB" sz="6400" dirty="0" smtClean="0"/>
              <a:t>).</a:t>
            </a:r>
          </a:p>
          <a:p>
            <a:pPr marL="0" indent="0">
              <a:buNone/>
            </a:pPr>
            <a:endParaRPr lang="en-GB" sz="6400" dirty="0">
              <a:solidFill>
                <a:srgbClr val="FF0000"/>
              </a:solidFill>
            </a:endParaRPr>
          </a:p>
          <a:p>
            <a:pPr marL="0" indent="0">
              <a:buNone/>
            </a:pPr>
            <a:r>
              <a:rPr lang="en-GB" sz="6400" dirty="0" smtClean="0">
                <a:solidFill>
                  <a:srgbClr val="FF0000"/>
                </a:solidFill>
              </a:rPr>
              <a:t>*</a:t>
            </a:r>
            <a:r>
              <a:rPr lang="en-GB" sz="6400" i="1" dirty="0" smtClean="0">
                <a:solidFill>
                  <a:srgbClr val="FF0000"/>
                </a:solidFill>
              </a:rPr>
              <a:t>currently draft as awaiting External Examiner approval</a:t>
            </a:r>
            <a:endParaRPr lang="en-GB" sz="6400" dirty="0">
              <a:solidFill>
                <a:srgbClr val="FF0000"/>
              </a:solidFill>
            </a:endParaRPr>
          </a:p>
          <a:p>
            <a:endParaRPr lang="en-GB" dirty="0"/>
          </a:p>
        </p:txBody>
      </p:sp>
    </p:spTree>
    <p:extLst>
      <p:ext uri="{BB962C8B-B14F-4D97-AF65-F5344CB8AC3E}">
        <p14:creationId xmlns:p14="http://schemas.microsoft.com/office/powerpoint/2010/main" val="95527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Assignment Submission Date</a:t>
            </a:r>
            <a:endParaRPr lang="en-GB" b="1" dirty="0"/>
          </a:p>
        </p:txBody>
      </p:sp>
      <p:sp>
        <p:nvSpPr>
          <p:cNvPr id="3" name="Content Placeholder 2"/>
          <p:cNvSpPr>
            <a:spLocks noGrp="1"/>
          </p:cNvSpPr>
          <p:nvPr>
            <p:ph idx="1"/>
          </p:nvPr>
        </p:nvSpPr>
        <p:spPr/>
        <p:txBody>
          <a:bodyPr/>
          <a:lstStyle/>
          <a:p>
            <a:r>
              <a:rPr lang="en-GB" sz="3600" dirty="0" smtClean="0"/>
              <a:t>Submission via Turnitin</a:t>
            </a:r>
          </a:p>
          <a:p>
            <a:pPr lvl="1"/>
            <a:r>
              <a:rPr lang="en-GB" sz="3200" b="1" dirty="0" smtClean="0"/>
              <a:t>3pm 17</a:t>
            </a:r>
            <a:r>
              <a:rPr lang="en-GB" sz="3200" b="1" baseline="30000" dirty="0" smtClean="0"/>
              <a:t>th</a:t>
            </a:r>
            <a:r>
              <a:rPr lang="en-GB" sz="3200" b="1" dirty="0" smtClean="0"/>
              <a:t> December 2020</a:t>
            </a:r>
          </a:p>
          <a:p>
            <a:r>
              <a:rPr lang="en-GB" sz="3600" dirty="0" smtClean="0"/>
              <a:t>Provisional Grade and Feedback</a:t>
            </a:r>
          </a:p>
          <a:p>
            <a:pPr lvl="1"/>
            <a:r>
              <a:rPr lang="en-GB" sz="3200" b="1" dirty="0" smtClean="0"/>
              <a:t>3pm 18</a:t>
            </a:r>
            <a:r>
              <a:rPr lang="en-GB" sz="3200" b="1" baseline="30000" dirty="0" smtClean="0"/>
              <a:t>th</a:t>
            </a:r>
            <a:r>
              <a:rPr lang="en-GB" sz="3200" b="1" dirty="0" smtClean="0"/>
              <a:t> January 2021</a:t>
            </a:r>
          </a:p>
          <a:p>
            <a:endParaRPr lang="en-GB" dirty="0"/>
          </a:p>
        </p:txBody>
      </p:sp>
    </p:spTree>
    <p:extLst>
      <p:ext uri="{BB962C8B-B14F-4D97-AF65-F5344CB8AC3E}">
        <p14:creationId xmlns:p14="http://schemas.microsoft.com/office/powerpoint/2010/main" val="1575867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Directed Study</a:t>
            </a:r>
            <a:endParaRPr lang="en-GB" b="1" dirty="0"/>
          </a:p>
        </p:txBody>
      </p:sp>
      <p:sp>
        <p:nvSpPr>
          <p:cNvPr id="3" name="Content Placeholder 2"/>
          <p:cNvSpPr>
            <a:spLocks noGrp="1"/>
          </p:cNvSpPr>
          <p:nvPr>
            <p:ph idx="1"/>
          </p:nvPr>
        </p:nvSpPr>
        <p:spPr/>
        <p:txBody>
          <a:bodyPr/>
          <a:lstStyle/>
          <a:p>
            <a:r>
              <a:rPr lang="en-GB" dirty="0" smtClean="0"/>
              <a:t>Please </a:t>
            </a:r>
            <a:r>
              <a:rPr lang="en-GB" b="1" u="sng" dirty="0" smtClean="0"/>
              <a:t>read</a:t>
            </a:r>
            <a:r>
              <a:rPr lang="en-GB" b="1" dirty="0" smtClean="0"/>
              <a:t> </a:t>
            </a:r>
            <a:r>
              <a:rPr lang="en-GB" dirty="0" smtClean="0"/>
              <a:t>the resources placed on Moodle </a:t>
            </a:r>
            <a:r>
              <a:rPr lang="en-GB" dirty="0" smtClean="0"/>
              <a:t>during reading</a:t>
            </a:r>
            <a:r>
              <a:rPr lang="en-GB" dirty="0" smtClean="0"/>
              <a:t> week.</a:t>
            </a:r>
            <a:endParaRPr lang="en-GB" dirty="0"/>
          </a:p>
        </p:txBody>
      </p:sp>
    </p:spTree>
    <p:extLst>
      <p:ext uri="{BB962C8B-B14F-4D97-AF65-F5344CB8AC3E}">
        <p14:creationId xmlns:p14="http://schemas.microsoft.com/office/powerpoint/2010/main" val="2374005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TotalTime>
  <Words>686</Words>
  <Application>Microsoft Office PowerPoint</Application>
  <PresentationFormat>On-screen Show (4:3)</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ECYW5002</vt:lpstr>
      <vt:lpstr>Introductory Lecture </vt:lpstr>
      <vt:lpstr>Aims of Module </vt:lpstr>
      <vt:lpstr>Learning Outcomes</vt:lpstr>
      <vt:lpstr>Themes</vt:lpstr>
      <vt:lpstr>Themes</vt:lpstr>
      <vt:lpstr>Themes</vt:lpstr>
      <vt:lpstr>Themes</vt:lpstr>
      <vt:lpstr>Assessment</vt:lpstr>
      <vt:lpstr>*Assessment Question</vt:lpstr>
      <vt:lpstr>Assignment Submission Date</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SJYW6015/C</dc:title>
  <dc:creator>Administrator</dc:creator>
  <cp:lastModifiedBy>Alana Enoch</cp:lastModifiedBy>
  <cp:revision>19</cp:revision>
  <dcterms:created xsi:type="dcterms:W3CDTF">2016-02-03T21:21:17Z</dcterms:created>
  <dcterms:modified xsi:type="dcterms:W3CDTF">2020-10-20T08:28:01Z</dcterms:modified>
</cp:coreProperties>
</file>