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7" r:id="rId6"/>
    <p:sldId id="276" r:id="rId7"/>
    <p:sldId id="258" r:id="rId8"/>
    <p:sldId id="259" r:id="rId9"/>
    <p:sldId id="261" r:id="rId10"/>
    <p:sldId id="260" r:id="rId11"/>
    <p:sldId id="273" r:id="rId12"/>
    <p:sldId id="271" r:id="rId13"/>
    <p:sldId id="269" r:id="rId14"/>
    <p:sldId id="264" r:id="rId15"/>
    <p:sldId id="270" r:id="rId16"/>
    <p:sldId id="265" r:id="rId17"/>
    <p:sldId id="266" r:id="rId18"/>
    <p:sldId id="267" r:id="rId19"/>
    <p:sldId id="275" r:id="rId20"/>
    <p:sldId id="277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18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hList7" loCatId="list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73D947E0-108F-4D20-A71E-3CF329F97212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b="1" i="0" dirty="0"/>
            <a:t>Centralized LSTM</a:t>
          </a:r>
        </a:p>
        <a:p>
          <a:pPr marL="0" algn="ctr">
            <a:buNone/>
          </a:pPr>
          <a:r>
            <a:rPr lang="en-GB" sz="2000" b="0" i="0" dirty="0"/>
            <a:t>(The "Gold Standard")</a:t>
          </a:r>
        </a:p>
        <a:p>
          <a:pPr marL="0" algn="ctr">
            <a:buNone/>
          </a:pPr>
          <a:r>
            <a:rPr lang="en-GB" sz="2000" b="1" i="0" dirty="0"/>
            <a:t>Privacy:</a:t>
          </a:r>
          <a:r>
            <a:rPr lang="en-GB" sz="2000" b="0" i="0" dirty="0"/>
            <a:t> None (Fails GDPR)</a:t>
          </a:r>
        </a:p>
        <a:p>
          <a:pPr marL="0" algn="ctr">
            <a:buNone/>
          </a:pPr>
          <a:r>
            <a:rPr lang="en-GB" sz="2000" b="1" i="0" dirty="0"/>
            <a:t>Performance:</a:t>
          </a:r>
          <a:r>
            <a:rPr lang="en-GB" sz="2000" b="0" i="0" dirty="0"/>
            <a:t> High (Theoretical Max)</a:t>
          </a:r>
          <a:endParaRPr lang="en-GB" sz="2000" noProof="0" dirty="0">
            <a:latin typeface="Tenorite" pitchFamily="2" charset="0"/>
          </a:endParaRPr>
        </a:p>
      </dgm:t>
    </dgm:pt>
    <dgm:pt modelId="{9D249532-A24D-4D8F-848A-9F42F2E486C9}" type="par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E813459-65AB-4FA9-B717-330DDA6DFA4E}" type="sib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1AFA1AF-0FF8-45B3-A6D0-0E255A2F637D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b="1" i="0" dirty="0" err="1"/>
            <a:t>FedAvg</a:t>
          </a:r>
          <a:r>
            <a:rPr lang="en-GB" sz="2000" b="1" i="0" dirty="0"/>
            <a:t>-LSTM</a:t>
          </a:r>
        </a:p>
        <a:p>
          <a:pPr marL="0" algn="ctr">
            <a:buNone/>
          </a:pPr>
          <a:r>
            <a:rPr lang="en-GB" sz="2000" b="0" i="0" dirty="0"/>
            <a:t>(The "Status Quo")</a:t>
          </a:r>
        </a:p>
        <a:p>
          <a:pPr marL="0" algn="ctr">
            <a:buNone/>
          </a:pPr>
          <a:r>
            <a:rPr lang="en-GB" sz="2000" b="1" i="0" dirty="0"/>
            <a:t>Privacy:</a:t>
          </a:r>
          <a:r>
            <a:rPr lang="en-GB" sz="2000" b="0" i="0" dirty="0"/>
            <a:t> High (FL)</a:t>
          </a:r>
        </a:p>
        <a:p>
          <a:pPr marL="0" algn="ctr">
            <a:buNone/>
          </a:pPr>
          <a:r>
            <a:rPr lang="en-GB" sz="2000" b="1" i="0" dirty="0"/>
            <a:t>Performance:</a:t>
          </a:r>
          <a:r>
            <a:rPr lang="en-GB" sz="2000" b="0" i="0" dirty="0"/>
            <a:t> Low (Fails on Non-IID)</a:t>
          </a:r>
          <a:endParaRPr lang="en-GB" sz="2000" noProof="0" dirty="0">
            <a:latin typeface="Tenorite" pitchFamily="2" charset="0"/>
          </a:endParaRPr>
        </a:p>
      </dgm:t>
    </dgm:pt>
    <dgm:pt modelId="{10C68AF5-481C-45AA-A216-8BBBB04515B9}" type="par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8649F7A-400B-4056-965D-C9AC0B3AD942}" type="sib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E9682B4F-0217-4B50-923E-C104AA24290F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b="1" i="0" dirty="0"/>
            <a:t>Fed-</a:t>
          </a:r>
          <a:r>
            <a:rPr lang="en-GB" sz="2000" b="1" i="0" dirty="0" err="1"/>
            <a:t>Autoformer</a:t>
          </a:r>
          <a:endParaRPr lang="en-GB" sz="2000" b="1" i="0" dirty="0"/>
        </a:p>
        <a:p>
          <a:pPr marL="0" algn="ctr">
            <a:buNone/>
          </a:pPr>
          <a:r>
            <a:rPr lang="en-GB" sz="2000" b="0" i="0" dirty="0"/>
            <a:t>(The Proposed Artifact)</a:t>
          </a:r>
        </a:p>
        <a:p>
          <a:pPr marL="0" algn="ctr">
            <a:buNone/>
          </a:pPr>
          <a:r>
            <a:rPr lang="en-GB" sz="2000" b="1" i="0" dirty="0"/>
            <a:t>Privacy:</a:t>
          </a:r>
          <a:r>
            <a:rPr lang="en-GB" sz="2000" b="0" i="0" dirty="0"/>
            <a:t> High (FL)</a:t>
          </a:r>
        </a:p>
        <a:p>
          <a:pPr marL="0" algn="ctr">
            <a:buNone/>
          </a:pPr>
          <a:r>
            <a:rPr lang="en-GB" sz="2000" b="1" i="0" dirty="0"/>
            <a:t>Performance:</a:t>
          </a:r>
          <a:r>
            <a:rPr lang="en-GB" sz="2000" b="0" i="0" dirty="0"/>
            <a:t> High (Hypothesis)</a:t>
          </a:r>
          <a:endParaRPr lang="en-GB" sz="2000" noProof="0" dirty="0">
            <a:latin typeface="Tenorite" pitchFamily="2" charset="0"/>
          </a:endParaRPr>
        </a:p>
      </dgm:t>
    </dgm:pt>
    <dgm:pt modelId="{E0F6C4AF-9BBB-4698-91D7-F9AE3EACBD5D}" type="par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8632E42-D7EB-4C31-877E-6F1B2801851A}" type="sib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34AE8AA-FDF7-FA40-BADC-6B62C2B1DE88}" type="pres">
      <dgm:prSet presAssocID="{0DD8915E-DC14-41D6-9BB5-F49E1C265163}" presName="Name0" presStyleCnt="0">
        <dgm:presLayoutVars>
          <dgm:dir/>
          <dgm:resizeHandles val="exact"/>
        </dgm:presLayoutVars>
      </dgm:prSet>
      <dgm:spPr/>
    </dgm:pt>
    <dgm:pt modelId="{2107607C-A87A-3347-81F6-106C527DBD58}" type="pres">
      <dgm:prSet presAssocID="{0DD8915E-DC14-41D6-9BB5-F49E1C265163}" presName="fgShape" presStyleLbl="fgShp" presStyleIdx="0" presStyleCnt="1" custLinFactNeighborX="140" custLinFactNeighborY="-19001"/>
      <dgm:spPr>
        <a:solidFill>
          <a:schemeClr val="accent2">
            <a:tint val="40000"/>
            <a:hueOff val="0"/>
            <a:satOff val="0"/>
            <a:lumOff val="0"/>
            <a:alpha val="0"/>
          </a:schemeClr>
        </a:solidFill>
        <a:ln>
          <a:noFill/>
        </a:ln>
      </dgm:spPr>
    </dgm:pt>
    <dgm:pt modelId="{0955960D-7F7D-E54C-8843-B1DBEEBFB364}" type="pres">
      <dgm:prSet presAssocID="{0DD8915E-DC14-41D6-9BB5-F49E1C265163}" presName="linComp" presStyleCnt="0"/>
      <dgm:spPr/>
    </dgm:pt>
    <dgm:pt modelId="{81155D12-3CC8-3D49-B0F3-3C84AC48510A}" type="pres">
      <dgm:prSet presAssocID="{73D947E0-108F-4D20-A71E-3CF329F97212}" presName="compNode" presStyleCnt="0"/>
      <dgm:spPr/>
    </dgm:pt>
    <dgm:pt modelId="{8F8B275D-8553-0846-A316-484B7B291C97}" type="pres">
      <dgm:prSet presAssocID="{73D947E0-108F-4D20-A71E-3CF329F97212}" presName="bkgdShape" presStyleLbl="node1" presStyleIdx="0" presStyleCnt="3" custLinFactNeighborX="-757"/>
      <dgm:spPr>
        <a:prstGeom prst="rect">
          <a:avLst/>
        </a:prstGeom>
      </dgm:spPr>
    </dgm:pt>
    <dgm:pt modelId="{7DA281F5-0265-2048-A63A-727E19796F79}" type="pres">
      <dgm:prSet presAssocID="{73D947E0-108F-4D20-A71E-3CF329F97212}" presName="nodeTx" presStyleLbl="node1" presStyleIdx="0" presStyleCnt="3">
        <dgm:presLayoutVars>
          <dgm:bulletEnabled val="1"/>
        </dgm:presLayoutVars>
      </dgm:prSet>
      <dgm:spPr/>
    </dgm:pt>
    <dgm:pt modelId="{79A13FEB-C61A-0346-824D-E0457CC5B4C9}" type="pres">
      <dgm:prSet presAssocID="{73D947E0-108F-4D20-A71E-3CF329F97212}" presName="invisiNode" presStyleLbl="node1" presStyleIdx="0" presStyleCnt="3"/>
      <dgm:spPr/>
    </dgm:pt>
    <dgm:pt modelId="{A126BA88-D0F9-AF4A-A7BA-0638E32B45F8}" type="pres">
      <dgm:prSet presAssocID="{73D947E0-108F-4D20-A71E-3CF329F97212}" presName="imagNode" presStyleLbl="fgImgPlace1" presStyleIdx="0" presStyleCnt="3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DF3C77F5-32F3-5845-BEE2-529229516397}" type="pres">
      <dgm:prSet presAssocID="{AE813459-65AB-4FA9-B717-330DDA6DFA4E}" presName="sibTrans" presStyleLbl="sibTrans2D1" presStyleIdx="0" presStyleCnt="0"/>
      <dgm:spPr/>
    </dgm:pt>
    <dgm:pt modelId="{16FC6348-B601-E348-A50F-7576C3DDD207}" type="pres">
      <dgm:prSet presAssocID="{B1AFA1AF-0FF8-45B3-A6D0-0E255A2F637D}" presName="compNode" presStyleCnt="0"/>
      <dgm:spPr/>
    </dgm:pt>
    <dgm:pt modelId="{4DFF6703-D32F-9E47-96B8-A304C47CCB78}" type="pres">
      <dgm:prSet presAssocID="{B1AFA1AF-0FF8-45B3-A6D0-0E255A2F637D}" presName="bkgdShape" presStyleLbl="node1" presStyleIdx="1" presStyleCnt="3" custLinFactNeighborX="-129"/>
      <dgm:spPr>
        <a:prstGeom prst="rect">
          <a:avLst/>
        </a:prstGeom>
      </dgm:spPr>
    </dgm:pt>
    <dgm:pt modelId="{BA2077AD-A827-784F-87A6-E8E29A836D84}" type="pres">
      <dgm:prSet presAssocID="{B1AFA1AF-0FF8-45B3-A6D0-0E255A2F637D}" presName="nodeTx" presStyleLbl="node1" presStyleIdx="1" presStyleCnt="3">
        <dgm:presLayoutVars>
          <dgm:bulletEnabled val="1"/>
        </dgm:presLayoutVars>
      </dgm:prSet>
      <dgm:spPr/>
    </dgm:pt>
    <dgm:pt modelId="{47276A48-75DE-FE4F-B4C6-8B77CF2957C3}" type="pres">
      <dgm:prSet presAssocID="{B1AFA1AF-0FF8-45B3-A6D0-0E255A2F637D}" presName="invisiNode" presStyleLbl="node1" presStyleIdx="1" presStyleCnt="3"/>
      <dgm:spPr/>
    </dgm:pt>
    <dgm:pt modelId="{EFEB790C-BD5C-F54D-9993-F81422A8AD8E}" type="pres">
      <dgm:prSet presAssocID="{B1AFA1AF-0FF8-45B3-A6D0-0E255A2F637D}" presName="imagNode" presStyleLbl="fgImgPlace1" presStyleIdx="1" presStyleCnt="3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56C7F139-002F-DF46-BB7F-23A563E7CE98}" type="pres">
      <dgm:prSet presAssocID="{88649F7A-400B-4056-965D-C9AC0B3AD942}" presName="sibTrans" presStyleLbl="sibTrans2D1" presStyleIdx="0" presStyleCnt="0"/>
      <dgm:spPr/>
    </dgm:pt>
    <dgm:pt modelId="{91E3D51E-7AB8-6349-A1D0-02F993052AB3}" type="pres">
      <dgm:prSet presAssocID="{E9682B4F-0217-4B50-923E-C104AA24290F}" presName="compNode" presStyleCnt="0"/>
      <dgm:spPr/>
    </dgm:pt>
    <dgm:pt modelId="{434ABADC-97F5-A547-823D-7594A86D79D3}" type="pres">
      <dgm:prSet presAssocID="{E9682B4F-0217-4B50-923E-C104AA24290F}" presName="bkgdShape" presStyleLbl="node1" presStyleIdx="2" presStyleCnt="3" custLinFactNeighborX="182"/>
      <dgm:spPr>
        <a:prstGeom prst="rect">
          <a:avLst/>
        </a:prstGeom>
      </dgm:spPr>
    </dgm:pt>
    <dgm:pt modelId="{BC636E4B-34B9-8543-A308-00E0D1B0D2F9}" type="pres">
      <dgm:prSet presAssocID="{E9682B4F-0217-4B50-923E-C104AA24290F}" presName="nodeTx" presStyleLbl="node1" presStyleIdx="2" presStyleCnt="3">
        <dgm:presLayoutVars>
          <dgm:bulletEnabled val="1"/>
        </dgm:presLayoutVars>
      </dgm:prSet>
      <dgm:spPr/>
    </dgm:pt>
    <dgm:pt modelId="{073A77BB-E8BD-4B4C-BFA2-7B530A2B3199}" type="pres">
      <dgm:prSet presAssocID="{E9682B4F-0217-4B50-923E-C104AA24290F}" presName="invisiNode" presStyleLbl="node1" presStyleIdx="2" presStyleCnt="3"/>
      <dgm:spPr/>
    </dgm:pt>
    <dgm:pt modelId="{CC076D56-4BB0-7246-9039-788AB439DAF0}" type="pres">
      <dgm:prSet presAssocID="{E9682B4F-0217-4B50-923E-C104AA24290F}" presName="imagNode" presStyleLbl="fgImgPlace1" presStyleIdx="2" presStyleCnt="3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8994D20D-699B-6A45-8026-8CCE203E1BB5}" type="presOf" srcId="{73D947E0-108F-4D20-A71E-3CF329F97212}" destId="{7DA281F5-0265-2048-A63A-727E19796F79}" srcOrd="1" destOrd="0" presId="urn:microsoft.com/office/officeart/2005/8/layout/hList7"/>
    <dgm:cxn modelId="{5368DE64-FD22-024A-86AC-2607350C890A}" type="presOf" srcId="{AE813459-65AB-4FA9-B717-330DDA6DFA4E}" destId="{DF3C77F5-32F3-5845-BEE2-529229516397}" srcOrd="0" destOrd="0" presId="urn:microsoft.com/office/officeart/2005/8/layout/hList7"/>
    <dgm:cxn modelId="{0CDD0345-B9D9-564F-9C2A-594661BD7D44}" type="presOf" srcId="{73D947E0-108F-4D20-A71E-3CF329F97212}" destId="{8F8B275D-8553-0846-A316-484B7B291C97}" srcOrd="0" destOrd="0" presId="urn:microsoft.com/office/officeart/2005/8/layout/hList7"/>
    <dgm:cxn modelId="{80DC2967-0B8E-9442-A9E2-4F58C113FDCA}" type="presOf" srcId="{B1AFA1AF-0FF8-45B3-A6D0-0E255A2F637D}" destId="{4DFF6703-D32F-9E47-96B8-A304C47CCB78}" srcOrd="0" destOrd="0" presId="urn:microsoft.com/office/officeart/2005/8/layout/hList7"/>
    <dgm:cxn modelId="{28690183-A8F8-5D4A-A0A0-F1EAC1F67584}" type="presOf" srcId="{E9682B4F-0217-4B50-923E-C104AA24290F}" destId="{BC636E4B-34B9-8543-A308-00E0D1B0D2F9}" srcOrd="1" destOrd="0" presId="urn:microsoft.com/office/officeart/2005/8/layout/hList7"/>
    <dgm:cxn modelId="{781B6FA0-0F00-0D41-8C2E-EA6A255C6967}" type="presOf" srcId="{0DD8915E-DC14-41D6-9BB5-F49E1C265163}" destId="{A34AE8AA-FDF7-FA40-BADC-6B62C2B1DE88}" srcOrd="0" destOrd="0" presId="urn:microsoft.com/office/officeart/2005/8/layout/hList7"/>
    <dgm:cxn modelId="{956B0EA6-B0CC-A04C-AAC4-2F46E14A46D0}" type="presOf" srcId="{E9682B4F-0217-4B50-923E-C104AA24290F}" destId="{434ABADC-97F5-A547-823D-7594A86D79D3}" srcOrd="0" destOrd="0" presId="urn:microsoft.com/office/officeart/2005/8/layout/hList7"/>
    <dgm:cxn modelId="{161425B1-9CC1-5A46-A6FE-66DDFF22F4E9}" type="presOf" srcId="{B1AFA1AF-0FF8-45B3-A6D0-0E255A2F637D}" destId="{BA2077AD-A827-784F-87A6-E8E29A836D84}" srcOrd="1" destOrd="0" presId="urn:microsoft.com/office/officeart/2005/8/layout/hList7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7B012CF3-9916-9C42-A389-6EC30575190C}" type="presOf" srcId="{88649F7A-400B-4056-965D-C9AC0B3AD942}" destId="{56C7F139-002F-DF46-BB7F-23A563E7CE98}" srcOrd="0" destOrd="0" presId="urn:microsoft.com/office/officeart/2005/8/layout/hList7"/>
    <dgm:cxn modelId="{E225472C-E3EE-2149-B941-7817CA44471E}" type="presParOf" srcId="{A34AE8AA-FDF7-FA40-BADC-6B62C2B1DE88}" destId="{2107607C-A87A-3347-81F6-106C527DBD58}" srcOrd="0" destOrd="0" presId="urn:microsoft.com/office/officeart/2005/8/layout/hList7"/>
    <dgm:cxn modelId="{F943B65C-83A1-794F-8716-82D6E9B90BCD}" type="presParOf" srcId="{A34AE8AA-FDF7-FA40-BADC-6B62C2B1DE88}" destId="{0955960D-7F7D-E54C-8843-B1DBEEBFB364}" srcOrd="1" destOrd="0" presId="urn:microsoft.com/office/officeart/2005/8/layout/hList7"/>
    <dgm:cxn modelId="{001D4585-DEB8-A543-8A40-05E8ABC28C57}" type="presParOf" srcId="{0955960D-7F7D-E54C-8843-B1DBEEBFB364}" destId="{81155D12-3CC8-3D49-B0F3-3C84AC48510A}" srcOrd="0" destOrd="0" presId="urn:microsoft.com/office/officeart/2005/8/layout/hList7"/>
    <dgm:cxn modelId="{1580EBFB-09CE-F344-8C03-5CB3CBE5AC98}" type="presParOf" srcId="{81155D12-3CC8-3D49-B0F3-3C84AC48510A}" destId="{8F8B275D-8553-0846-A316-484B7B291C97}" srcOrd="0" destOrd="0" presId="urn:microsoft.com/office/officeart/2005/8/layout/hList7"/>
    <dgm:cxn modelId="{842F04B3-A619-A54C-B547-B6C38B4FB951}" type="presParOf" srcId="{81155D12-3CC8-3D49-B0F3-3C84AC48510A}" destId="{7DA281F5-0265-2048-A63A-727E19796F79}" srcOrd="1" destOrd="0" presId="urn:microsoft.com/office/officeart/2005/8/layout/hList7"/>
    <dgm:cxn modelId="{08E39789-DE12-C44D-B363-AFAA969CE1E8}" type="presParOf" srcId="{81155D12-3CC8-3D49-B0F3-3C84AC48510A}" destId="{79A13FEB-C61A-0346-824D-E0457CC5B4C9}" srcOrd="2" destOrd="0" presId="urn:microsoft.com/office/officeart/2005/8/layout/hList7"/>
    <dgm:cxn modelId="{B88ECEE4-BA18-F649-9EFE-5FE2A1375A58}" type="presParOf" srcId="{81155D12-3CC8-3D49-B0F3-3C84AC48510A}" destId="{A126BA88-D0F9-AF4A-A7BA-0638E32B45F8}" srcOrd="3" destOrd="0" presId="urn:microsoft.com/office/officeart/2005/8/layout/hList7"/>
    <dgm:cxn modelId="{9B673E09-6E30-B544-9BA9-85CCFB26FC2F}" type="presParOf" srcId="{0955960D-7F7D-E54C-8843-B1DBEEBFB364}" destId="{DF3C77F5-32F3-5845-BEE2-529229516397}" srcOrd="1" destOrd="0" presId="urn:microsoft.com/office/officeart/2005/8/layout/hList7"/>
    <dgm:cxn modelId="{196FFE95-C277-344C-94D6-9114A085054E}" type="presParOf" srcId="{0955960D-7F7D-E54C-8843-B1DBEEBFB364}" destId="{16FC6348-B601-E348-A50F-7576C3DDD207}" srcOrd="2" destOrd="0" presId="urn:microsoft.com/office/officeart/2005/8/layout/hList7"/>
    <dgm:cxn modelId="{2BE2AAA5-6ADF-8C4D-955F-3EB733D7C5EB}" type="presParOf" srcId="{16FC6348-B601-E348-A50F-7576C3DDD207}" destId="{4DFF6703-D32F-9E47-96B8-A304C47CCB78}" srcOrd="0" destOrd="0" presId="urn:microsoft.com/office/officeart/2005/8/layout/hList7"/>
    <dgm:cxn modelId="{17073BDD-1BB2-3E40-B5F3-DB2DD27B70C8}" type="presParOf" srcId="{16FC6348-B601-E348-A50F-7576C3DDD207}" destId="{BA2077AD-A827-784F-87A6-E8E29A836D84}" srcOrd="1" destOrd="0" presId="urn:microsoft.com/office/officeart/2005/8/layout/hList7"/>
    <dgm:cxn modelId="{6756D7D8-C48B-024A-9259-CD45C2E2D6F3}" type="presParOf" srcId="{16FC6348-B601-E348-A50F-7576C3DDD207}" destId="{47276A48-75DE-FE4F-B4C6-8B77CF2957C3}" srcOrd="2" destOrd="0" presId="urn:microsoft.com/office/officeart/2005/8/layout/hList7"/>
    <dgm:cxn modelId="{68916BF1-7696-DF4C-AE9A-90DA1528D867}" type="presParOf" srcId="{16FC6348-B601-E348-A50F-7576C3DDD207}" destId="{EFEB790C-BD5C-F54D-9993-F81422A8AD8E}" srcOrd="3" destOrd="0" presId="urn:microsoft.com/office/officeart/2005/8/layout/hList7"/>
    <dgm:cxn modelId="{68673533-5457-724A-BD79-21053E0C5583}" type="presParOf" srcId="{0955960D-7F7D-E54C-8843-B1DBEEBFB364}" destId="{56C7F139-002F-DF46-BB7F-23A563E7CE98}" srcOrd="3" destOrd="0" presId="urn:microsoft.com/office/officeart/2005/8/layout/hList7"/>
    <dgm:cxn modelId="{EDA12534-DD6F-3D46-A33C-D2D3C096E217}" type="presParOf" srcId="{0955960D-7F7D-E54C-8843-B1DBEEBFB364}" destId="{91E3D51E-7AB8-6349-A1D0-02F993052AB3}" srcOrd="4" destOrd="0" presId="urn:microsoft.com/office/officeart/2005/8/layout/hList7"/>
    <dgm:cxn modelId="{98E12192-EF84-5E4E-8F7C-7D4B0E3B0CFB}" type="presParOf" srcId="{91E3D51E-7AB8-6349-A1D0-02F993052AB3}" destId="{434ABADC-97F5-A547-823D-7594A86D79D3}" srcOrd="0" destOrd="0" presId="urn:microsoft.com/office/officeart/2005/8/layout/hList7"/>
    <dgm:cxn modelId="{35A4D817-35C8-574E-BAE7-28EAD8E80E9E}" type="presParOf" srcId="{91E3D51E-7AB8-6349-A1D0-02F993052AB3}" destId="{BC636E4B-34B9-8543-A308-00E0D1B0D2F9}" srcOrd="1" destOrd="0" presId="urn:microsoft.com/office/officeart/2005/8/layout/hList7"/>
    <dgm:cxn modelId="{3F7650F7-8ADF-1647-ABCA-EDB62D6E6F07}" type="presParOf" srcId="{91E3D51E-7AB8-6349-A1D0-02F993052AB3}" destId="{073A77BB-E8BD-4B4C-BFA2-7B530A2B3199}" srcOrd="2" destOrd="0" presId="urn:microsoft.com/office/officeart/2005/8/layout/hList7"/>
    <dgm:cxn modelId="{A4C178E9-5B35-8046-AEA4-07EA064D48EC}" type="presParOf" srcId="{91E3D51E-7AB8-6349-A1D0-02F993052AB3}" destId="{CC076D56-4BB0-7246-9039-788AB439DAF0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B275D-8553-0846-A316-484B7B291C97}">
      <dsp:nvSpPr>
        <dsp:cNvPr id="0" name=""/>
        <dsp:cNvSpPr/>
      </dsp:nvSpPr>
      <dsp:spPr>
        <a:xfrm>
          <a:off x="0" y="0"/>
          <a:ext cx="3165132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Centralized LSTM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(The "Gold Standard")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Privacy:</a:t>
          </a:r>
          <a:r>
            <a:rPr lang="en-GB" sz="1500" b="0" i="0" kern="1200" dirty="0"/>
            <a:t> None (Fails GDPR)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Performance:</a:t>
          </a:r>
          <a:r>
            <a:rPr lang="en-GB" sz="1500" b="0" i="0" kern="1200" dirty="0"/>
            <a:t> High (Theoretical Max)</a:t>
          </a:r>
          <a:endParaRPr lang="en-GB" sz="1500" kern="1200" noProof="0" dirty="0">
            <a:latin typeface="Tenorite" pitchFamily="2" charset="0"/>
          </a:endParaRPr>
        </a:p>
      </dsp:txBody>
      <dsp:txXfrm>
        <a:off x="0" y="1576348"/>
        <a:ext cx="3165132" cy="1576348"/>
      </dsp:txXfrm>
    </dsp:sp>
    <dsp:sp modelId="{A126BA88-D0F9-AF4A-A7BA-0638E32B45F8}">
      <dsp:nvSpPr>
        <dsp:cNvPr id="0" name=""/>
        <dsp:cNvSpPr/>
      </dsp:nvSpPr>
      <dsp:spPr>
        <a:xfrm>
          <a:off x="1170527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F6703-D32F-9E47-96B8-A304C47CCB78}">
      <dsp:nvSpPr>
        <dsp:cNvPr id="0" name=""/>
        <dsp:cNvSpPr/>
      </dsp:nvSpPr>
      <dsp:spPr>
        <a:xfrm>
          <a:off x="3258038" y="0"/>
          <a:ext cx="3165132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 err="1"/>
            <a:t>FedAvg</a:t>
          </a:r>
          <a:r>
            <a:rPr lang="en-GB" sz="1500" b="1" i="0" kern="1200" dirty="0"/>
            <a:t>-LSTM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(The "Status Quo")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Privacy:</a:t>
          </a:r>
          <a:r>
            <a:rPr lang="en-GB" sz="1500" b="0" i="0" kern="1200" dirty="0"/>
            <a:t> High (FL)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Performance:</a:t>
          </a:r>
          <a:r>
            <a:rPr lang="en-GB" sz="1500" b="0" i="0" kern="1200" dirty="0"/>
            <a:t> Low (Fails on Non-IID)</a:t>
          </a:r>
          <a:endParaRPr lang="en-GB" sz="1500" kern="1200" noProof="0" dirty="0">
            <a:latin typeface="Tenorite" pitchFamily="2" charset="0"/>
          </a:endParaRPr>
        </a:p>
      </dsp:txBody>
      <dsp:txXfrm>
        <a:off x="3258038" y="1576348"/>
        <a:ext cx="3165132" cy="1576348"/>
      </dsp:txXfrm>
    </dsp:sp>
    <dsp:sp modelId="{EFEB790C-BD5C-F54D-9993-F81422A8AD8E}">
      <dsp:nvSpPr>
        <dsp:cNvPr id="0" name=""/>
        <dsp:cNvSpPr/>
      </dsp:nvSpPr>
      <dsp:spPr>
        <a:xfrm>
          <a:off x="4430614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ABADC-97F5-A547-823D-7594A86D79D3}">
      <dsp:nvSpPr>
        <dsp:cNvPr id="0" name=""/>
        <dsp:cNvSpPr/>
      </dsp:nvSpPr>
      <dsp:spPr>
        <a:xfrm>
          <a:off x="6524242" y="0"/>
          <a:ext cx="3165132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Fed-</a:t>
          </a:r>
          <a:r>
            <a:rPr lang="en-GB" sz="1500" b="1" i="0" kern="1200" dirty="0" err="1"/>
            <a:t>Autoformer</a:t>
          </a:r>
          <a:endParaRPr lang="en-GB" sz="1500" b="1" i="0" kern="1200" dirty="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(The Proposed Artifact)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Privacy:</a:t>
          </a:r>
          <a:r>
            <a:rPr lang="en-GB" sz="1500" b="0" i="0" kern="1200" dirty="0"/>
            <a:t> High (FL)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Performance:</a:t>
          </a:r>
          <a:r>
            <a:rPr lang="en-GB" sz="1500" b="0" i="0" kern="1200" dirty="0"/>
            <a:t> High (Hypothesis)</a:t>
          </a:r>
          <a:endParaRPr lang="en-GB" sz="1500" kern="1200" noProof="0" dirty="0">
            <a:latin typeface="Tenorite" pitchFamily="2" charset="0"/>
          </a:endParaRPr>
        </a:p>
      </dsp:txBody>
      <dsp:txXfrm>
        <a:off x="6524242" y="1576348"/>
        <a:ext cx="3165132" cy="1576348"/>
      </dsp:txXfrm>
    </dsp:sp>
    <dsp:sp modelId="{CC076D56-4BB0-7246-9039-788AB439DAF0}">
      <dsp:nvSpPr>
        <dsp:cNvPr id="0" name=""/>
        <dsp:cNvSpPr/>
      </dsp:nvSpPr>
      <dsp:spPr>
        <a:xfrm>
          <a:off x="7690701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7607C-A87A-3347-81F6-106C527DBD58}">
      <dsp:nvSpPr>
        <dsp:cNvPr id="0" name=""/>
        <dsp:cNvSpPr/>
      </dsp:nvSpPr>
      <dsp:spPr>
        <a:xfrm>
          <a:off x="400054" y="3040375"/>
          <a:ext cx="8914225" cy="591130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11/11/2025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11/11/2025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9CC27-0401-C9E5-A8E8-523C40CEA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8B7AF0-215D-E01C-38F9-7B4251C00E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06E2A6-6149-185C-9483-7AEDC264FE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52D312-2F98-E5FA-321F-9641D713F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58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46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3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008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84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497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r>
              <a:rPr lang="en-GB" b="0" dirty="0"/>
              <a:t>AI-Driven Energy Forecasting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r>
              <a:rPr lang="en-GB" dirty="0"/>
              <a:t>Khawja Redwanul Islam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r>
              <a:rPr lang="en-GB" dirty="0"/>
              <a:t>The Smart Grid's Dual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/>
              <a:t>1. The Opportunity</a:t>
            </a:r>
          </a:p>
          <a:p>
            <a:r>
              <a:rPr lang="en-GB" dirty="0"/>
              <a:t>The shift to renewables makes the grid volatile. We need highly accurate </a:t>
            </a:r>
            <a:r>
              <a:rPr lang="en-GB" b="1" dirty="0"/>
              <a:t>Short-Term Load Forecasting (STLF)</a:t>
            </a:r>
            <a:r>
              <a:rPr lang="en-GB" dirty="0"/>
              <a:t> to power Demand Response (DR) programs.</a:t>
            </a:r>
          </a:p>
          <a:p>
            <a:r>
              <a:rPr lang="en-GB" b="1" dirty="0"/>
              <a:t>2. The Problem</a:t>
            </a:r>
          </a:p>
          <a:p>
            <a:r>
              <a:rPr lang="en-GB" dirty="0"/>
              <a:t>The best AI models require centralised user data. This smart meter data is </a:t>
            </a:r>
            <a:r>
              <a:rPr lang="en-GB" b="1" dirty="0"/>
              <a:t>"personal data" under GDPR</a:t>
            </a:r>
            <a:r>
              <a:rPr lang="en-GB" dirty="0"/>
              <a:t>, making its collection a violation of user privacy.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98815-5373-D195-4612-3F45A23F5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3ADDF-0B58-2D35-E56F-BB00EFFC4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r>
              <a:rPr lang="en-GB" dirty="0"/>
              <a:t>The Privacy-Performance Paradox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24EC4-AD4C-6F73-2565-3DAC88474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High Performance</a:t>
            </a:r>
          </a:p>
          <a:p>
            <a:r>
              <a:rPr lang="en-GB" dirty="0"/>
              <a:t>(e.g., Centralised AI)</a:t>
            </a:r>
          </a:p>
          <a:p>
            <a:r>
              <a:rPr lang="en-GB" b="1" dirty="0"/>
              <a:t>❌ Fails Privacy (GDPR)</a:t>
            </a:r>
          </a:p>
          <a:p>
            <a:r>
              <a:rPr lang="en-GB" b="1" dirty="0"/>
              <a:t>High Privacy</a:t>
            </a:r>
          </a:p>
          <a:p>
            <a:r>
              <a:rPr lang="en-GB" dirty="0"/>
              <a:t>(e.g., Standard FL)</a:t>
            </a:r>
          </a:p>
          <a:p>
            <a:r>
              <a:rPr lang="en-GB" b="1" dirty="0"/>
              <a:t>❌ Fails in Practice</a:t>
            </a:r>
          </a:p>
          <a:p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D0BD4-88E2-A8A0-7EF2-FB438A733C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6E7E2-CEF5-F95D-EE2C-A522683D72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6D3E0-F5F1-C3EA-6495-4CB0AF7770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2745FE-9034-8FB2-98D9-32B9A384C9F0}"/>
              </a:ext>
            </a:extLst>
          </p:cNvPr>
          <p:cNvSpPr txBox="1"/>
          <p:nvPr/>
        </p:nvSpPr>
        <p:spPr>
          <a:xfrm>
            <a:off x="1167493" y="5223984"/>
            <a:ext cx="674126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Standard privacy solutions fail. Why?</a:t>
            </a:r>
          </a:p>
        </p:txBody>
      </p:sp>
    </p:spTree>
    <p:extLst>
      <p:ext uri="{BB962C8B-B14F-4D97-AF65-F5344CB8AC3E}">
        <p14:creationId xmlns:p14="http://schemas.microsoft.com/office/powerpoint/2010/main" val="1115789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r>
              <a:rPr lang="en-GB" sz="4000" b="0" dirty="0"/>
              <a:t>Standard Federated Learning (FL) assumes all user data is </a:t>
            </a:r>
            <a:r>
              <a:rPr lang="en-GB" sz="4000" dirty="0"/>
              <a:t>IID</a:t>
            </a:r>
            <a:r>
              <a:rPr lang="en-GB" sz="4000" b="0" dirty="0"/>
              <a:t>. </a:t>
            </a:r>
            <a:r>
              <a:rPr lang="en-GB" sz="4000" dirty="0"/>
              <a:t>This is false.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8"/>
            <a:ext cx="2987413" cy="26728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House A</a:t>
            </a:r>
          </a:p>
          <a:p>
            <a:r>
              <a:rPr lang="en-GB" dirty="0"/>
              <a:t>Young Couple</a:t>
            </a:r>
          </a:p>
          <a:p>
            <a:r>
              <a:rPr lang="en-GB" dirty="0"/>
              <a:t>(Evening peaks, low day use)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56174-CBC5-7B48-9681-7DDAC4233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ABC711F-9254-6CB4-9325-CA1BF6A2925E}"/>
              </a:ext>
            </a:extLst>
          </p:cNvPr>
          <p:cNvSpPr txBox="1">
            <a:spLocks/>
          </p:cNvSpPr>
          <p:nvPr/>
        </p:nvSpPr>
        <p:spPr>
          <a:xfrm>
            <a:off x="7592356" y="2805568"/>
            <a:ext cx="2987413" cy="2672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House C</a:t>
            </a:r>
          </a:p>
          <a:p>
            <a:r>
              <a:rPr lang="en-GB" dirty="0"/>
              <a:t>Retiree</a:t>
            </a:r>
          </a:p>
          <a:p>
            <a:r>
              <a:rPr lang="en-GB" dirty="0"/>
              <a:t>(Stable, consistent day use)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8BF3D44-C558-B4CE-ACBE-79CF1DB4AC91}"/>
              </a:ext>
            </a:extLst>
          </p:cNvPr>
          <p:cNvSpPr txBox="1">
            <a:spLocks/>
          </p:cNvSpPr>
          <p:nvPr/>
        </p:nvSpPr>
        <p:spPr>
          <a:xfrm>
            <a:off x="4440082" y="2805568"/>
            <a:ext cx="2987413" cy="2672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House B</a:t>
            </a:r>
          </a:p>
          <a:p>
            <a:r>
              <a:rPr lang="en-GB" dirty="0"/>
              <a:t>Family with Children</a:t>
            </a:r>
          </a:p>
          <a:p>
            <a:r>
              <a:rPr lang="en-GB" dirty="0"/>
              <a:t>(High, erratic use)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6C8B25-2055-FDE6-CEE3-8E4DE85412F2}"/>
              </a:ext>
            </a:extLst>
          </p:cNvPr>
          <p:cNvSpPr txBox="1"/>
          <p:nvPr/>
        </p:nvSpPr>
        <p:spPr>
          <a:xfrm>
            <a:off x="2881778" y="5441799"/>
            <a:ext cx="61040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Inter"/>
              </a:rPr>
              <a:t>Each household is unique (</a:t>
            </a:r>
            <a:r>
              <a:rPr lang="en-GB" b="1" i="0" dirty="0">
                <a:solidFill>
                  <a:schemeClr val="bg1"/>
                </a:solidFill>
                <a:effectLst/>
                <a:latin typeface="Inter"/>
              </a:rPr>
              <a:t>Non-IID</a:t>
            </a:r>
            <a:r>
              <a:rPr lang="en-GB" b="0" i="0" dirty="0">
                <a:solidFill>
                  <a:schemeClr val="bg1"/>
                </a:solidFill>
                <a:effectLst/>
                <a:latin typeface="Inter"/>
              </a:rPr>
              <a:t>). Training standard FL on this diverse data causes </a:t>
            </a:r>
            <a:r>
              <a:rPr lang="en-GB" b="1" i="0" dirty="0">
                <a:solidFill>
                  <a:schemeClr val="bg1"/>
                </a:solidFill>
                <a:effectLst/>
                <a:latin typeface="Inter"/>
              </a:rPr>
              <a:t>severe performance degradation.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/>
          <a:lstStyle/>
          <a:p>
            <a:r>
              <a:rPr lang="en-GB" dirty="0"/>
              <a:t>Research Aim &amp; Objectives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709180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/>
              <a:t>Aim</a:t>
            </a:r>
          </a:p>
          <a:p>
            <a:r>
              <a:rPr lang="en-GB" sz="2800" dirty="0"/>
              <a:t>To design, implement, and evaluate a novel, privacy-preserving framework for energy forecasting that is </a:t>
            </a:r>
            <a:r>
              <a:rPr lang="en-GB" sz="2800" b="1" dirty="0"/>
              <a:t>robust to non-IID data.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Objectives (SMART)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30D50-1377-244D-A1A4-32FB836C1F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r>
              <a:rPr lang="en-GB" dirty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26C73-F226-914E-AC56-BF3172765F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EA7A880-89A2-DC3F-D3EF-93961C5EC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671555"/>
          </a:xfrm>
        </p:spPr>
        <p:txBody>
          <a:bodyPr/>
          <a:lstStyle/>
          <a:p>
            <a:r>
              <a:rPr lang="en-GB" b="1" dirty="0"/>
              <a:t>Review</a:t>
            </a:r>
            <a:r>
              <a:rPr lang="en-GB" dirty="0"/>
              <a:t> state-of-the-art (Transformers) &amp; non-IID challenges.</a:t>
            </a:r>
          </a:p>
          <a:p>
            <a:r>
              <a:rPr lang="en-GB" b="1" dirty="0"/>
              <a:t>Design</a:t>
            </a:r>
            <a:r>
              <a:rPr lang="en-GB" dirty="0"/>
              <a:t> a new hybrid artefact: Fed-</a:t>
            </a:r>
            <a:r>
              <a:rPr lang="en-GB" dirty="0" err="1"/>
              <a:t>Autoformer</a:t>
            </a:r>
            <a:r>
              <a:rPr lang="en-GB" dirty="0"/>
              <a:t>.</a:t>
            </a:r>
          </a:p>
          <a:p>
            <a:r>
              <a:rPr lang="en-GB" b="1" dirty="0"/>
              <a:t>Simulate</a:t>
            </a:r>
            <a:r>
              <a:rPr lang="en-GB" dirty="0"/>
              <a:t> a non-IID network using the public UK-DALE dataset.</a:t>
            </a:r>
          </a:p>
          <a:p>
            <a:r>
              <a:rPr lang="en-GB" b="1" dirty="0"/>
              <a:t>Implement Baselines</a:t>
            </a:r>
            <a:r>
              <a:rPr lang="en-GB" dirty="0"/>
              <a:t> (Centralised LSTM &amp; Standard </a:t>
            </a:r>
            <a:r>
              <a:rPr lang="en-GB" dirty="0" err="1"/>
              <a:t>FedAvg</a:t>
            </a:r>
            <a:r>
              <a:rPr lang="en-GB" dirty="0"/>
              <a:t>-LSTM).</a:t>
            </a:r>
          </a:p>
          <a:p>
            <a:r>
              <a:rPr lang="en-GB" b="1" dirty="0"/>
              <a:t>Evaluate</a:t>
            </a:r>
            <a:r>
              <a:rPr lang="en-GB" dirty="0"/>
              <a:t> Fed-</a:t>
            </a:r>
            <a:r>
              <a:rPr lang="en-GB" dirty="0" err="1"/>
              <a:t>Autoformer</a:t>
            </a:r>
            <a:r>
              <a:rPr lang="en-GB" dirty="0"/>
              <a:t> against baselines on non-IID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29999" cy="1325563"/>
          </a:xfrm>
        </p:spPr>
        <p:txBody>
          <a:bodyPr rtlCol="0"/>
          <a:lstStyle/>
          <a:p>
            <a:r>
              <a:rPr lang="en-GB" dirty="0"/>
              <a:t>Proposed Solution: The Fed-</a:t>
            </a:r>
            <a:r>
              <a:rPr lang="en-GB" dirty="0" err="1"/>
              <a:t>Autoformer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09DF5-56B4-304A-8777-BB8576005A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9A912-225F-BE40-9F3E-025552444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554BD64-A356-79B0-398E-40603A777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933644" cy="3158205"/>
          </a:xfrm>
        </p:spPr>
        <p:txBody>
          <a:bodyPr/>
          <a:lstStyle/>
          <a:p>
            <a:pPr algn="ctr"/>
            <a:r>
              <a:rPr lang="en-GB" b="1" dirty="0"/>
              <a:t>Central Server</a:t>
            </a:r>
          </a:p>
          <a:p>
            <a:pPr algn="ctr"/>
            <a:r>
              <a:rPr lang="en-GB" dirty="0"/>
              <a:t>Global Model (</a:t>
            </a:r>
            <a:r>
              <a:rPr lang="en-GB" dirty="0" err="1"/>
              <a:t>Autoformer</a:t>
            </a:r>
            <a:r>
              <a:rPr lang="en-GB" dirty="0"/>
              <a:t>)</a:t>
            </a:r>
          </a:p>
          <a:p>
            <a:endParaRPr lang="en-GB" b="1" dirty="0"/>
          </a:p>
          <a:p>
            <a:r>
              <a:rPr lang="en-GB" b="1" dirty="0"/>
              <a:t>House A (Client)</a:t>
            </a:r>
          </a:p>
          <a:p>
            <a:r>
              <a:rPr lang="en-GB" dirty="0"/>
              <a:t>Trains locally on </a:t>
            </a:r>
          </a:p>
          <a:p>
            <a:r>
              <a:rPr lang="en-GB" dirty="0"/>
              <a:t>private data.</a:t>
            </a:r>
          </a:p>
          <a:p>
            <a:endParaRPr lang="en-GB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4E93AD39-312F-3076-050D-B12BFCA11AF7}"/>
              </a:ext>
            </a:extLst>
          </p:cNvPr>
          <p:cNvSpPr txBox="1">
            <a:spLocks/>
          </p:cNvSpPr>
          <p:nvPr/>
        </p:nvSpPr>
        <p:spPr>
          <a:xfrm>
            <a:off x="7875665" y="3666665"/>
            <a:ext cx="3106472" cy="12980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House C (Client)</a:t>
            </a:r>
          </a:p>
          <a:p>
            <a:r>
              <a:rPr lang="en-GB" dirty="0"/>
              <a:t>Trains locally on private data.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D3A571-F803-A94A-CD0D-CAE469426477}"/>
              </a:ext>
            </a:extLst>
          </p:cNvPr>
          <p:cNvSpPr txBox="1"/>
          <p:nvPr/>
        </p:nvSpPr>
        <p:spPr>
          <a:xfrm>
            <a:off x="4291693" y="3670630"/>
            <a:ext cx="3685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House B (Client)</a:t>
            </a:r>
          </a:p>
          <a:p>
            <a:r>
              <a:rPr lang="en-GB" sz="2800" dirty="0"/>
              <a:t>Trains locally on private data.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0EC161-1BE6-E564-2B13-BB22E7FD0034}"/>
              </a:ext>
            </a:extLst>
          </p:cNvPr>
          <p:cNvSpPr txBox="1"/>
          <p:nvPr/>
        </p:nvSpPr>
        <p:spPr>
          <a:xfrm>
            <a:off x="1828800" y="4979060"/>
            <a:ext cx="818147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Key Innovation: A non-IID-aware aggregation strategy ensures the global model learns effectively from diverse, private data without ever seeing it.</a:t>
            </a:r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65A7-995A-9F45-891C-82D9B9D4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961" y="1791018"/>
            <a:ext cx="8412079" cy="2810460"/>
          </a:xfrm>
        </p:spPr>
        <p:txBody>
          <a:bodyPr rtlCol="0">
            <a:normAutofit/>
          </a:bodyPr>
          <a:lstStyle/>
          <a:p>
            <a:r>
              <a:rPr lang="en-GB" b="1" dirty="0"/>
              <a:t>Research Methodology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“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78654B-08C9-4C41-8BEC-DFB7202458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56250" y="4574039"/>
            <a:ext cx="3511550" cy="679450"/>
          </a:xfrm>
        </p:spPr>
        <p:txBody>
          <a:bodyPr rtlCol="0"/>
          <a:lstStyle/>
          <a:p>
            <a:pPr rtl="0"/>
            <a:r>
              <a:rPr lang="en-GB"/>
              <a:t>Richard Branson</a:t>
            </a:r>
          </a:p>
          <a:p>
            <a:pPr rtl="0"/>
            <a:endParaRPr lang="en-GB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20876" y="3426615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3F7063-A64B-CB42-8BBF-BF5242426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rtlCol="0"/>
          <a:lstStyle/>
          <a:p>
            <a:r>
              <a:rPr lang="en-GB" dirty="0"/>
              <a:t>Approach: DSR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17F12A-7304-B447-BEB8-A99EA8009F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90246-DFB2-A340-AADC-E85D28C31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CCF58-9B83-4A4F-8CA9-3D9C9BB7A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C8DD14C-C8A2-D9C8-2152-D60D2A881719}"/>
              </a:ext>
            </a:extLst>
          </p:cNvPr>
          <p:cNvSpPr txBox="1">
            <a:spLocks/>
          </p:cNvSpPr>
          <p:nvPr/>
        </p:nvSpPr>
        <p:spPr>
          <a:xfrm>
            <a:off x="750429" y="2722812"/>
            <a:ext cx="8401624" cy="1325563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Method: Experiment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2FAE8B1-3D52-5A43-DA49-8E5CBA6144D1}"/>
              </a:ext>
            </a:extLst>
          </p:cNvPr>
          <p:cNvSpPr txBox="1"/>
          <p:nvPr/>
        </p:nvSpPr>
        <p:spPr>
          <a:xfrm>
            <a:off x="750429" y="4141294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 quantitative, simulation-based experiment to rigorously compare our proposed artefact against established baselines using objective, quantitative metrics.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7C2CBAE-E711-15F9-E9E2-2CF19CC81D6D}"/>
              </a:ext>
            </a:extLst>
          </p:cNvPr>
          <p:cNvSpPr txBox="1"/>
          <p:nvPr/>
        </p:nvSpPr>
        <p:spPr>
          <a:xfrm>
            <a:off x="750429" y="1753022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This isn't just an observational study; it's a "build it and prove it" project. The goal is to generate new knowledge through the 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Inter"/>
              </a:rPr>
              <a:t>creation and evaluation of a novel artifact.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1"/>
            <a:ext cx="10678142" cy="854242"/>
          </a:xfrm>
        </p:spPr>
        <p:txBody>
          <a:bodyPr rtlCol="0"/>
          <a:lstStyle/>
          <a:p>
            <a:r>
              <a:rPr lang="en-GB" dirty="0"/>
              <a:t>The Experiment: Data &amp; Simulation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B501F-5E7A-5D46-8856-A27912A21D96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9025FBB6-111A-7FB3-2141-1DAEDF3C33DB}"/>
              </a:ext>
            </a:extLst>
          </p:cNvPr>
          <p:cNvSpPr txBox="1"/>
          <p:nvPr/>
        </p:nvSpPr>
        <p:spPr>
          <a:xfrm>
            <a:off x="746880" y="1366897"/>
            <a:ext cx="8060236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rgbClr val="1F2937"/>
                </a:solidFill>
                <a:effectLst/>
                <a:latin typeface="Lexend"/>
              </a:rPr>
              <a:t>Data: UK-DALE Dataset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5803D"/>
                </a:solidFill>
                <a:effectLst/>
                <a:latin typeface="Inter"/>
              </a:rPr>
              <a:t>Public &amp; Anonymized: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Solves all ethical and GDPR challenges.</a:t>
            </a:r>
          </a:p>
          <a:p>
            <a:pPr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766E"/>
                </a:solidFill>
                <a:effectLst/>
                <a:latin typeface="Inter"/>
              </a:rPr>
              <a:t>5 Distinct Homes: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The perfect, real-world source of non-IID data.</a:t>
            </a:r>
          </a:p>
          <a:p>
            <a:pPr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D4ED8"/>
                </a:solidFill>
                <a:effectLst/>
                <a:latin typeface="Inter"/>
              </a:rPr>
              <a:t>High-Resolution: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Rich, granular data ideal for training deep learning models.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338A7377-4AC5-EDCC-9E75-632478D17673}"/>
              </a:ext>
            </a:extLst>
          </p:cNvPr>
          <p:cNvSpPr txBox="1"/>
          <p:nvPr/>
        </p:nvSpPr>
        <p:spPr>
          <a:xfrm>
            <a:off x="746880" y="4154011"/>
            <a:ext cx="10161751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i="0" dirty="0">
                <a:solidFill>
                  <a:srgbClr val="1F2937"/>
                </a:solidFill>
                <a:effectLst/>
                <a:latin typeface="Lexend"/>
              </a:rPr>
              <a:t>Simulation Environment</a:t>
            </a:r>
          </a:p>
          <a:p>
            <a:pPr algn="l">
              <a:buNone/>
            </a:pP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We will develop a Python-based simulation (using </a:t>
            </a:r>
            <a:r>
              <a:rPr lang="en-GB" sz="2800" b="0" i="0" dirty="0">
                <a:solidFill>
                  <a:srgbClr val="111827"/>
                </a:solidFill>
                <a:effectLst/>
                <a:latin typeface="Inter"/>
              </a:rPr>
              <a:t>Flower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 or </a:t>
            </a:r>
            <a:r>
              <a:rPr lang="en-GB" sz="2800" b="0" i="0" dirty="0">
                <a:solidFill>
                  <a:srgbClr val="111827"/>
                </a:solidFill>
                <a:effectLst/>
                <a:latin typeface="Inter"/>
              </a:rPr>
              <a:t>TFF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). Each of the 5 homes from UK-DALE will be treated as a </a:t>
            </a:r>
            <a:r>
              <a:rPr lang="en-GB" sz="2800" b="1" i="0" dirty="0">
                <a:solidFill>
                  <a:srgbClr val="374151"/>
                </a:solidFill>
                <a:effectLst/>
                <a:latin typeface="Inter"/>
              </a:rPr>
              <a:t>separate, non-IID client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Inter"/>
              </a:rPr>
              <a:t> in our federated network.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/>
          </a:bodyPr>
          <a:lstStyle/>
          <a:p>
            <a:r>
              <a:rPr lang="en-GB" dirty="0"/>
              <a:t>The Experiment: Model Comparison</a:t>
            </a: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85168BDF-A0D9-4916-A9F9-41D8175A703C}"/>
              </a:ext>
            </a:extLst>
          </p:cNvPr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586942939"/>
              </p:ext>
            </p:extLst>
          </p:nvPr>
        </p:nvGraphicFramePr>
        <p:xfrm>
          <a:off x="1251312" y="2082555"/>
          <a:ext cx="9689375" cy="3940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0179B5-0800-154F-80F6-614473C055BD}"/>
              </a:ext>
            </a:extLst>
          </p:cNvPr>
          <p:cNvSpPr txBox="1"/>
          <p:nvPr/>
        </p:nvSpPr>
        <p:spPr>
          <a:xfrm>
            <a:off x="2619218" y="2674640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8C313-80C0-8840-8702-F1084174C592}"/>
              </a:ext>
            </a:extLst>
          </p:cNvPr>
          <p:cNvSpPr txBox="1"/>
          <p:nvPr/>
        </p:nvSpPr>
        <p:spPr>
          <a:xfrm>
            <a:off x="5881985" y="2642810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63C6B-1856-BC43-A090-B182EAB34EB8}"/>
              </a:ext>
            </a:extLst>
          </p:cNvPr>
          <p:cNvSpPr txBox="1"/>
          <p:nvPr/>
        </p:nvSpPr>
        <p:spPr>
          <a:xfrm>
            <a:off x="9206543" y="264281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3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88D32-0135-7B4F-AD5F-EA1673D467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rtlCol="0"/>
          <a:lstStyle/>
          <a:p>
            <a:pPr rtl="0"/>
            <a:r>
              <a:rPr lang="en-GB" dirty="0"/>
              <a:t>10/9/2021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How We Will Measure Success</a:t>
            </a:r>
            <a:br>
              <a:rPr lang="en-GB" dirty="0"/>
            </a:br>
            <a:r>
              <a:rPr lang="en-GB" sz="3200" b="0" dirty="0"/>
              <a:t>Objectively measure forecasting accuracy with standard regression metrics.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915C9-579A-6644-A782-7D56C8F5561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r>
              <a:rPr lang="en-GB" dirty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F55DB-0AAD-684A-B0E2-8EF58E0394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t>12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D98C5A-6BD0-462E-9898-B33EA097FD45}"/>
              </a:ext>
            </a:extLst>
          </p:cNvPr>
          <p:cNvSpPr txBox="1"/>
          <p:nvPr/>
        </p:nvSpPr>
        <p:spPr>
          <a:xfrm>
            <a:off x="1167492" y="2040903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RMSE (Root Mean Squared Error)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Primary Metric. It heavily penalizes large, destabilizing errors.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A7B89B-A865-387E-B82A-FD52A60D8C72}"/>
              </a:ext>
            </a:extLst>
          </p:cNvPr>
          <p:cNvSpPr txBox="1"/>
          <p:nvPr/>
        </p:nvSpPr>
        <p:spPr>
          <a:xfrm>
            <a:off x="1167492" y="3429000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MAE (Mean Absolute Error)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A direct, interpretable measure of the average forecast error (e.g., "off by 0.5 kW").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813440-3B04-4845-57B6-2C121AEF6BEA}"/>
              </a:ext>
            </a:extLst>
          </p:cNvPr>
          <p:cNvSpPr txBox="1"/>
          <p:nvPr/>
        </p:nvSpPr>
        <p:spPr>
          <a:xfrm>
            <a:off x="1167492" y="4664009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chemeClr val="bg1"/>
                </a:solidFill>
                <a:effectLst/>
                <a:latin typeface="Lexend"/>
              </a:rPr>
              <a:t>MAPE (Mean Absolute Percentage Error)</a:t>
            </a:r>
          </a:p>
          <a:p>
            <a:pPr algn="l">
              <a:buNone/>
            </a:pPr>
            <a:r>
              <a:rPr lang="en-GB" sz="2400" b="0" i="0" dirty="0">
                <a:solidFill>
                  <a:schemeClr val="bg1"/>
                </a:solidFill>
                <a:effectLst/>
                <a:latin typeface="Inter"/>
              </a:rPr>
              <a:t>A scale-independent measure of accuracy, useful for comparing across homes.</a:t>
            </a:r>
          </a:p>
        </p:txBody>
      </p:sp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625155"/>
          </a:xfrm>
        </p:spPr>
        <p:txBody>
          <a:bodyPr rtlCol="0"/>
          <a:lstStyle/>
          <a:p>
            <a:r>
              <a:rPr lang="en-GB" dirty="0"/>
              <a:t>Anticipated Results (Hypothesis)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B64BEF-8367-144A-9F53-7A1282A32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D1986A-9AF9-5C45-BE85-20D5AA267A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13</a:t>
            </a:fld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4BE612-2048-D63D-8E85-2D5C06D15924}"/>
              </a:ext>
            </a:extLst>
          </p:cNvPr>
          <p:cNvSpPr txBox="1"/>
          <p:nvPr/>
        </p:nvSpPr>
        <p:spPr>
          <a:xfrm>
            <a:off x="2454441" y="1547881"/>
            <a:ext cx="68981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Forecasting Error (RMSE) (Lower is Better)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9BC1588-F190-DA07-1247-E7FC647741D0}"/>
              </a:ext>
            </a:extLst>
          </p:cNvPr>
          <p:cNvSpPr txBox="1"/>
          <p:nvPr/>
        </p:nvSpPr>
        <p:spPr>
          <a:xfrm>
            <a:off x="990600" y="3429000"/>
            <a:ext cx="3048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Centralized LSTM</a:t>
            </a:r>
          </a:p>
          <a:p>
            <a:r>
              <a:rPr lang="en-GB" sz="2400" dirty="0"/>
              <a:t>(High Privacy Risk)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AA67F18-4448-68C1-6C08-156A879CB23A}"/>
              </a:ext>
            </a:extLst>
          </p:cNvPr>
          <p:cNvSpPr txBox="1"/>
          <p:nvPr/>
        </p:nvSpPr>
        <p:spPr>
          <a:xfrm>
            <a:off x="4038600" y="3429000"/>
            <a:ext cx="38982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 err="1">
                <a:effectLst/>
                <a:latin typeface="Inter"/>
              </a:rPr>
              <a:t>FedAvg</a:t>
            </a:r>
            <a:r>
              <a:rPr lang="en-GB" sz="2400" b="0" i="0" dirty="0">
                <a:effectLst/>
                <a:latin typeface="Inter"/>
              </a:rPr>
              <a:t>-LSTM</a:t>
            </a:r>
            <a:br>
              <a:rPr lang="en-GB" sz="2400" dirty="0"/>
            </a:br>
            <a:r>
              <a:rPr lang="en-GB" sz="2400" b="0" i="0" dirty="0">
                <a:effectLst/>
                <a:latin typeface="Inter"/>
              </a:rPr>
              <a:t>(Privacy-Safe, Low Accuracy)</a:t>
            </a:r>
            <a:endParaRPr lang="en-GB" sz="2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088F24-0F91-38D9-9E9C-F92E46260B70}"/>
              </a:ext>
            </a:extLst>
          </p:cNvPr>
          <p:cNvSpPr txBox="1"/>
          <p:nvPr/>
        </p:nvSpPr>
        <p:spPr>
          <a:xfrm>
            <a:off x="7780421" y="3429000"/>
            <a:ext cx="38982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effectLst/>
                <a:latin typeface="Inter"/>
              </a:rPr>
              <a:t>Fed-</a:t>
            </a:r>
            <a:r>
              <a:rPr lang="en-GB" sz="2400" b="0" i="0" dirty="0" err="1">
                <a:effectLst/>
                <a:latin typeface="Inter"/>
              </a:rPr>
              <a:t>Autoformer</a:t>
            </a:r>
            <a:br>
              <a:rPr lang="en-GB" sz="2400" dirty="0"/>
            </a:br>
            <a:r>
              <a:rPr lang="en-GB" sz="2400" b="0" i="0" dirty="0">
                <a:effectLst/>
                <a:latin typeface="Inter"/>
              </a:rPr>
              <a:t>(Privacy-Safe, High Accuracy)</a:t>
            </a:r>
            <a:endParaRPr lang="en-GB" sz="2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382377E-D343-BED6-2DD6-D2E70CF9DA66}"/>
              </a:ext>
            </a:extLst>
          </p:cNvPr>
          <p:cNvSpPr txBox="1"/>
          <p:nvPr/>
        </p:nvSpPr>
        <p:spPr>
          <a:xfrm>
            <a:off x="1576136" y="4846508"/>
            <a:ext cx="8823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1F2937"/>
                </a:solidFill>
                <a:effectLst/>
                <a:latin typeface="Inter"/>
              </a:rPr>
              <a:t>Success:</a:t>
            </a:r>
            <a:r>
              <a:rPr lang="en-GB" sz="2400" b="0" i="0" dirty="0">
                <a:solidFill>
                  <a:srgbClr val="1F2937"/>
                </a:solidFill>
                <a:effectLst/>
                <a:latin typeface="Inter"/>
              </a:rPr>
              <a:t> </a:t>
            </a:r>
            <a:r>
              <a:rPr lang="en-GB" sz="2400" b="0" i="0" dirty="0">
                <a:solidFill>
                  <a:srgbClr val="1F2937"/>
                </a:solidFill>
                <a:effectLst/>
                <a:latin typeface="ui-monospace"/>
              </a:rPr>
              <a:t>Fed-</a:t>
            </a:r>
            <a:r>
              <a:rPr lang="en-GB" sz="2400" b="0" i="0" dirty="0" err="1">
                <a:solidFill>
                  <a:srgbClr val="1F2937"/>
                </a:solidFill>
                <a:effectLst/>
                <a:latin typeface="ui-monospace"/>
              </a:rPr>
              <a:t>Autoformer</a:t>
            </a:r>
            <a:r>
              <a:rPr lang="en-GB" sz="2400" b="0" i="0" dirty="0">
                <a:solidFill>
                  <a:srgbClr val="1F2937"/>
                </a:solidFill>
                <a:effectLst/>
                <a:latin typeface="Inter"/>
              </a:rPr>
              <a:t> significantly closes the performance gap.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5011"/>
            <a:ext cx="9779183" cy="850231"/>
          </a:xfrm>
        </p:spPr>
        <p:txBody>
          <a:bodyPr rtlCol="0"/>
          <a:lstStyle/>
          <a:p>
            <a:r>
              <a:rPr lang="en-GB" dirty="0"/>
              <a:t>Significance &amp; Impact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72FA7B1-CD7F-3646-B44C-91A107A0CB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/>
          <a:lstStyle/>
          <a:p>
            <a:r>
              <a:rPr lang="en-GB" dirty="0"/>
              <a:t>For Industry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A viable, privacy-by-design blueprint for utility companies to *legally* and *ethically* deploy advanced AI.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85697B7-EBBB-0E4B-AA02-0D3F94821C6E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/>
          <a:lstStyle/>
          <a:p>
            <a:r>
              <a:rPr lang="en-GB" dirty="0"/>
              <a:t>For Society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2ECAAA-1E9C-4845-8EA9-E11A76F0815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Contributes to lower energy bills, a more stable national grid, and faster integration of renewable energy.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B1FFBC5-1733-5E4A-BF11-2C157D9917C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/>
          <a:lstStyle/>
          <a:p>
            <a:r>
              <a:rPr lang="en-GB" dirty="0"/>
              <a:t>For Academia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8A12450-9474-8A49-BAEB-20C6F51540D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/>
          <a:lstStyle/>
          <a:p>
            <a:r>
              <a:rPr lang="en-GB" sz="2400" dirty="0"/>
              <a:t>A novel contribution at the intersection of Transformers, Federated Learning, and Smart Grid applications.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202033-17DD-3E4F-BB90-ADC6A1F0C6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42ACFC2-B54A-8244-B5D9-4B1EC2EED5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609FC03-B5BE-D846-993A-8E351C950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966537"/>
          </a:xfrm>
        </p:spPr>
        <p:txBody>
          <a:bodyPr rtlCol="0"/>
          <a:lstStyle/>
          <a:p>
            <a:r>
              <a:rPr lang="en-GB" dirty="0"/>
              <a:t>Project Timeline (6 Months)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4987" y="2366683"/>
            <a:ext cx="9779183" cy="34364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 dirty="0"/>
              <a:t>Months 1-2		</a:t>
            </a:r>
            <a:r>
              <a:rPr lang="en-GB" sz="1400" dirty="0"/>
              <a:t>Phase 1: In-Depth Literature Review &amp; System Design</a:t>
            </a:r>
          </a:p>
          <a:p>
            <a:r>
              <a:rPr lang="en-GB" sz="1400" b="1" dirty="0"/>
              <a:t>Month 3		</a:t>
            </a:r>
            <a:r>
              <a:rPr lang="en-GB" sz="1400" dirty="0"/>
              <a:t>Phase 2: Data Acquisition, Pre-processing &amp; Simulation Build</a:t>
            </a:r>
          </a:p>
          <a:p>
            <a:r>
              <a:rPr lang="en-GB" sz="1400" b="1" dirty="0"/>
              <a:t>Month 4		</a:t>
            </a:r>
            <a:r>
              <a:rPr lang="en-GB" sz="1400" dirty="0"/>
              <a:t>Phase 3: Baseline Model Implementation (Centralized &amp; </a:t>
            </a:r>
            <a:r>
              <a:rPr lang="en-GB" sz="1400" dirty="0" err="1"/>
              <a:t>FedAvg</a:t>
            </a:r>
            <a:r>
              <a:rPr lang="en-GB" sz="1400" dirty="0"/>
              <a:t>)</a:t>
            </a:r>
          </a:p>
          <a:p>
            <a:r>
              <a:rPr lang="en-GB" sz="1400" b="1" dirty="0"/>
              <a:t>Month 5		</a:t>
            </a:r>
            <a:r>
              <a:rPr lang="en-GB" sz="1400" dirty="0"/>
              <a:t>Phase 4: Fed-</a:t>
            </a:r>
            <a:r>
              <a:rPr lang="en-GB" sz="1400" dirty="0" err="1"/>
              <a:t>Autoformer</a:t>
            </a:r>
            <a:r>
              <a:rPr lang="en-GB" sz="1400" dirty="0"/>
              <a:t> Implementation &amp; Experiments</a:t>
            </a:r>
          </a:p>
          <a:p>
            <a:r>
              <a:rPr lang="en-GB" sz="1400" b="1" dirty="0"/>
              <a:t>Month 6		</a:t>
            </a:r>
            <a:r>
              <a:rPr lang="en-GB" sz="1400" dirty="0"/>
              <a:t>Phase 5: Final Analysis, Evaluation &amp; Dissertation Writing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8329-E174-7440-8FD5-179A15324C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D8152-D9C3-204A-9444-45CD4F180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B7362-01DC-0E4C-9B34-0DF3FD449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5326" y="446976"/>
            <a:ext cx="9821348" cy="1123533"/>
          </a:xfrm>
        </p:spPr>
        <p:txBody>
          <a:bodyPr rtlCol="0"/>
          <a:lstStyle/>
          <a:p>
            <a:r>
              <a:rPr lang="en-GB" dirty="0"/>
              <a:t>Limitations &amp;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767" y="1997827"/>
            <a:ext cx="6220277" cy="2247219"/>
          </a:xfrm>
        </p:spPr>
        <p:txBody>
          <a:bodyPr rtlCol="0">
            <a:normAutofit fontScale="85000" lnSpcReduction="20000"/>
          </a:bodyPr>
          <a:lstStyle/>
          <a:p>
            <a:r>
              <a:rPr lang="en-GB" b="1" dirty="0"/>
              <a:t>Limitations</a:t>
            </a:r>
          </a:p>
          <a:p>
            <a:r>
              <a:rPr lang="en-GB" b="1" dirty="0"/>
              <a:t>Simulation vs. Reality:</a:t>
            </a:r>
            <a:r>
              <a:rPr lang="en-GB" dirty="0"/>
              <a:t> Does not model real-world network latency or on-device compute constraints.</a:t>
            </a:r>
          </a:p>
          <a:p>
            <a:r>
              <a:rPr lang="en-GB" b="1" dirty="0"/>
              <a:t>Data Scale:</a:t>
            </a:r>
            <a:r>
              <a:rPr lang="en-GB" dirty="0"/>
              <a:t> Uses 5 homes. A real-world deployment would involve thousands or millions.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0E70B-946F-8213-F230-FBD27831E2AA}"/>
              </a:ext>
            </a:extLst>
          </p:cNvPr>
          <p:cNvSpPr txBox="1"/>
          <p:nvPr/>
        </p:nvSpPr>
        <p:spPr>
          <a:xfrm>
            <a:off x="571905" y="4319145"/>
            <a:ext cx="6096000" cy="2015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rgbClr val="1F2937"/>
                </a:solidFill>
                <a:effectLst/>
                <a:latin typeface="Lexend"/>
              </a:rPr>
              <a:t>Future Work</a:t>
            </a:r>
          </a:p>
          <a:p>
            <a:pPr algn="l"/>
            <a:r>
              <a:rPr lang="en-GB" sz="2400" b="1" i="0" dirty="0">
                <a:effectLst/>
                <a:latin typeface="Inter"/>
              </a:rPr>
              <a:t>On-Device Deployment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Inter"/>
              </a:rPr>
              <a:t>: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 Test the framework on real, resource-constrained smart meters.</a:t>
            </a:r>
          </a:p>
          <a:p>
            <a:pPr algn="l">
              <a:spcBef>
                <a:spcPts val="600"/>
              </a:spcBef>
            </a:pPr>
            <a:r>
              <a:rPr lang="en-GB" sz="2400" b="1" i="0" dirty="0">
                <a:effectLst/>
                <a:latin typeface="Inter"/>
              </a:rPr>
              <a:t>Scale:</a:t>
            </a:r>
            <a:r>
              <a:rPr lang="en-GB" sz="2400" b="0" i="0" dirty="0">
                <a:effectLst/>
                <a:latin typeface="Inter"/>
              </a:rPr>
              <a:t> 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Inter"/>
              </a:rPr>
              <a:t>Evaluate performance and robustness at a massive scale (1000+ clients).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269F6-FE5D-2BDB-DD4C-E5A6B08103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1851E1-6B07-D863-84F5-5CE861FCBB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This research offers a practical path to deploying high-performance AI in smart grids </a:t>
            </a:r>
            <a:r>
              <a:rPr lang="en-GB" b="1" dirty="0"/>
              <a:t>without compromising user privacy.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CA2C7F-3298-0E47-31E7-62681896C80C}"/>
              </a:ext>
            </a:extLst>
          </p:cNvPr>
          <p:cNvSpPr txBox="1"/>
          <p:nvPr/>
        </p:nvSpPr>
        <p:spPr>
          <a:xfrm>
            <a:off x="3593431" y="5664591"/>
            <a:ext cx="303195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5952191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28</TotalTime>
  <Words>966</Words>
  <Application>Microsoft Office PowerPoint</Application>
  <PresentationFormat>Widescreen</PresentationFormat>
  <Paragraphs>168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Inter</vt:lpstr>
      <vt:lpstr>Lexend</vt:lpstr>
      <vt:lpstr>Tenorite</vt:lpstr>
      <vt:lpstr>ui-monospace</vt:lpstr>
      <vt:lpstr>Office Theme</vt:lpstr>
      <vt:lpstr>AI-Driven Energy Forecasting</vt:lpstr>
      <vt:lpstr>The Smart Grid's Dual Challenge</vt:lpstr>
      <vt:lpstr>The Privacy-Performance Paradox</vt:lpstr>
      <vt:lpstr>Standard Federated Learning (FL) assumes all user data is IID. This is false.</vt:lpstr>
      <vt:lpstr>Research Aim &amp; Objectives</vt:lpstr>
      <vt:lpstr>Objectives (SMART)</vt:lpstr>
      <vt:lpstr>Proposed Solution: The Fed-Autoformer</vt:lpstr>
      <vt:lpstr>Research Methodology</vt:lpstr>
      <vt:lpstr>Approach: DSR</vt:lpstr>
      <vt:lpstr>The Experiment: Data &amp; Simulation</vt:lpstr>
      <vt:lpstr>The Experiment: Model Comparison</vt:lpstr>
      <vt:lpstr>How We Will Measure Success Objectively measure forecasting accuracy with standard regression metrics.</vt:lpstr>
      <vt:lpstr>Anticipated Results (Hypothesis)</vt:lpstr>
      <vt:lpstr>Significance &amp; Impact</vt:lpstr>
      <vt:lpstr>Project Timeline (6 Months)</vt:lpstr>
      <vt:lpstr>Limitations &amp; Future Work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Khawja Redwanul Islam (2428134)</dc:creator>
  <cp:lastModifiedBy>Khawja Redwanul Islam (2428134)</cp:lastModifiedBy>
  <cp:revision>1</cp:revision>
  <dcterms:created xsi:type="dcterms:W3CDTF">2025-11-11T11:55:02Z</dcterms:created>
  <dcterms:modified xsi:type="dcterms:W3CDTF">2025-11-11T12:23:16Z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