
<file path=[Content_Types].xml><?xml version="1.0" encoding="utf-8"?>
<Types xmlns="http://schemas.openxmlformats.org/package/2006/content-types">
  <Override PartName="/ppt/slideMasters/slideMaster2.xml" ContentType="application/vnd.openxmlformats-officedocument.presentationml.slideMaster+xml"/>
  <Override PartName="/ppt/slideMasters/slideMaster3.xml" ContentType="application/vnd.openxmlformats-officedocument.presentationml.slideMaster+xml"/>
  <Default Extension="png" ContentType="image/png"/>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presProps.xml" ContentType="application/vnd.openxmlformats-officedocument.presentationml.presProps+xml"/>
  <Override PartName="/ppt/theme/theme2.xml" ContentType="application/vnd.openxmlformats-officedocument.theme+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ommentAuthors.xml" ContentType="application/vnd.openxmlformats-officedocument.presentationml.commentAuthors+xml"/>
  <Override PartName="/ppt/slideLayouts/slideLayout10.xml" ContentType="application/vnd.openxmlformats-officedocument.presentationml.slideLayout+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73"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xmlns="">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49" autoAdjust="0"/>
    <p:restoredTop sz="94249" autoAdjust="0"/>
  </p:normalViewPr>
  <p:slideViewPr>
    <p:cSldViewPr snapToGrid="0" snapToObjects="1" showGuides="1">
      <p:cViewPr>
        <p:scale>
          <a:sx n="10" d="100"/>
          <a:sy n="10" d="100"/>
        </p:scale>
        <p:origin x="-2803" y="-845"/>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7/6/2026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xmlns=""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7/6/2026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xmlns=""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US" sz="1400" dirty="0"/>
              <a:t>Introduction</a:t>
            </a:r>
          </a:p>
          <a:p>
            <a:r>
              <a:rPr lang="en-US" sz="1400" dirty="0"/>
              <a:t>Childhood obesity has a substantial impact on the UK health system, impacting their healthy development and increasing economic burden for the government. Therefore, the effectiveness of the Public Health policy becomes an urgent public health challenge and needs to be investigated systematically.</a:t>
            </a:r>
          </a:p>
          <a:p>
            <a:r>
              <a:rPr lang="en-US" sz="1400" dirty="0"/>
              <a:t>Background </a:t>
            </a:r>
          </a:p>
          <a:p>
            <a:r>
              <a:rPr lang="en-US" sz="1400" dirty="0"/>
              <a:t>There has been a change in childhood obesity policy in the UK since 2016, but the majority of frameworks are still voluntary and </a:t>
            </a:r>
            <a:r>
              <a:rPr lang="en-US" sz="1400" dirty="0" err="1"/>
              <a:t>behaviour</a:t>
            </a:r>
            <a:r>
              <a:rPr lang="en-US" sz="1400" dirty="0"/>
              <a:t>-oriented, and some are done for structural interventions. The gap between deprived and non-deprived children is growing, and there are still large policy gaps.</a:t>
            </a:r>
          </a:p>
          <a:p>
            <a:r>
              <a:rPr lang="en-US" sz="1400" dirty="0"/>
              <a:t>Literature Review </a:t>
            </a:r>
          </a:p>
          <a:p>
            <a:r>
              <a:rPr lang="en-US" sz="1400" dirty="0"/>
              <a:t>This researches indicate that the effectiveness of early intervention and the challenges of childhood obesity regarding voluntary policy. However, the SDIL shows tangible improvements in health among the children, but political and psychological constraints remain as barriers to implementing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dirty="0"/>
              <a:t>The latest NCMP 2024-2025 figures reinforce the high levels of childhood obesity in England. The drivers of deprivation and ethnicity are still the strongest. The deprivation gap for Year 6 is 16.2%. Increasing reception-age rates reflect that policy interventions are not yet resulting in significant population-level reductions. </a:t>
            </a:r>
            <a:r>
              <a:rPr lang="en-US" sz="1400" dirty="0">
                <a:solidFill>
                  <a:srgbClr val="000000"/>
                </a:solidFill>
                <a:latin typeface="Arial"/>
                <a:ea typeface="Arial"/>
                <a:cs typeface="Arial"/>
                <a:sym typeface="Arial"/>
              </a:rPr>
              <a:t>The obesity rate of Reception children is the highest since NCMP measurements started in 2006-07, apart from the peak period in the pandemic in 2024-25 (Department of Health and Social Care, 2023).</a:t>
            </a:r>
          </a:p>
          <a:p>
            <a:r>
              <a:rPr lang="en-US" sz="1400" dirty="0"/>
              <a:t>Rationale </a:t>
            </a:r>
          </a:p>
          <a:p>
            <a:pPr marL="194310" lvl="1" indent="0" algn="just">
              <a:lnSpc>
                <a:spcPts val="3600"/>
              </a:lnSpc>
              <a:buFont typeface="Arial"/>
              <a:buNone/>
            </a:pPr>
            <a:r>
              <a:rPr lang="en-US" dirty="0"/>
              <a:t>The UK childhood obesity policy has been hampered by the repeated postponements of the regulation, and also influenced by the advertising on TV and in cinemas between 4 pm and 9 pm. This delay in imposing the policy increases inequalities, and the lack of structural intervention prevents resistance to child obesity. </a:t>
            </a:r>
            <a:r>
              <a:rPr lang="en-US" sz="1200" dirty="0">
                <a:solidFill>
                  <a:srgbClr val="000000"/>
                </a:solidFill>
                <a:latin typeface="Arial"/>
                <a:ea typeface="Arial"/>
                <a:cs typeface="Arial"/>
                <a:sym typeface="Arial"/>
              </a:rPr>
              <a:t>In the current scenario, childhood obesity policy has implemented an HFSS food advertisement restriction and volume discount ban, found a failure (GOV. UK, 2025). This research demonstrates the impact of childhood obesity and the effectiveness of different Public Health Policies in reducing childhood obesity by the UK government.  In the current scenario, childhood obesity policy has implemented an HFSS food advertisement restriction and volume discount ban, found a failure (GOV. UK, 2025). This research demonstrates the impact of childhood obesity and the effectiveness of different Public Health Policies in reducing childhood obesity by the UK government. </a:t>
            </a:r>
          </a:p>
          <a:p>
            <a:pPr marL="194310" marR="0" lvl="1" indent="0" algn="just" defTabSz="4388900" rtl="0" eaLnBrk="1" fontAlgn="auto" latinLnBrk="0" hangingPunct="1">
              <a:lnSpc>
                <a:spcPts val="3600"/>
              </a:lnSpc>
              <a:spcBef>
                <a:spcPts val="0"/>
              </a:spcBef>
              <a:spcAft>
                <a:spcPts val="0"/>
              </a:spcAft>
              <a:buClrTx/>
              <a:buSzTx/>
              <a:buFont typeface="Arial"/>
              <a:buNone/>
              <a:tabLst/>
              <a:defRPr/>
            </a:pPr>
            <a:r>
              <a:rPr lang="en-US" sz="800" dirty="0"/>
              <a:t>The research findings will inform the work of NHS commissioners, local authorities' planning, and national legislation, and will move the agenda for reducing childhood obesity in socioeconomically disadvantaged areas of England in an equitable way.</a:t>
            </a:r>
          </a:p>
          <a:p>
            <a:pPr marL="194310" lvl="1" indent="0" algn="just">
              <a:lnSpc>
                <a:spcPts val="3600"/>
              </a:lnSpc>
              <a:buFont typeface="Arial"/>
              <a:buNone/>
            </a:pPr>
            <a:endParaRPr lang="en-US" sz="1200" dirty="0">
              <a:solidFill>
                <a:srgbClr val="000000"/>
              </a:solidFill>
              <a:latin typeface="Arial"/>
              <a:ea typeface="Arial"/>
              <a:cs typeface="Arial"/>
              <a:sym typeface="Arial"/>
            </a:endParaRPr>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xmlns="" val="3076850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xmlns=""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xmlns=""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xmlns=""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xmlns=""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xmlns=""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xmlns=""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xmlns=""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xmlns=""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xmlns=""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xmlns=""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2560320" y="6583680"/>
            <a:ext cx="37687910" cy="8778240"/>
          </a:xfrm>
          <a:ln>
            <a:noFill/>
          </a:ln>
        </p:spPr>
        <p:txBody>
          <a:bodyPr vert="horz" tIns="0" rIns="87782"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269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2560320" y="15496973"/>
            <a:ext cx="37702541" cy="8412480"/>
          </a:xfrm>
        </p:spPr>
        <p:txBody>
          <a:bodyPr lIns="0" rIns="87782"/>
          <a:lstStyle>
            <a:lvl1pPr marL="0" marR="219456" indent="0" algn="r">
              <a:buNone/>
              <a:defRPr>
                <a:solidFill>
                  <a:schemeClr val="tx1"/>
                </a:solidFill>
              </a:defRPr>
            </a:lvl1pPr>
            <a:lvl2pPr marL="2194560" indent="0" algn="ctr">
              <a:buNone/>
            </a:lvl2pPr>
            <a:lvl3pPr marL="4389120" indent="0" algn="ctr">
              <a:buNone/>
            </a:lvl3pPr>
            <a:lvl4pPr marL="6583680" indent="0" algn="ctr">
              <a:buNone/>
            </a:lvl4pPr>
            <a:lvl5pPr marL="8778240" indent="0" algn="ctr">
              <a:buNone/>
            </a:lvl5pPr>
            <a:lvl6pPr marL="10972800" indent="0" algn="ctr">
              <a:buNone/>
            </a:lvl6pPr>
            <a:lvl7pPr marL="13167360" indent="0" algn="ctr">
              <a:buNone/>
            </a:lvl7pPr>
            <a:lvl8pPr marL="15361920" indent="0" algn="ctr">
              <a:buNone/>
            </a:lvl8pPr>
            <a:lvl9pPr marL="1755648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5ADA74B3-1746-4D15-AA37-F1CD22847FB4}" type="datetimeFigureOut">
              <a:rPr lang="en-GB" smtClean="0"/>
              <a:pPr/>
              <a:t>06/07/2026</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D2A36292-54F4-420C-A2F8-22794BCFB13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ADA74B3-1746-4D15-AA37-F1CD22847FB4}" type="datetimeFigureOut">
              <a:rPr lang="en-GB" smtClean="0"/>
              <a:pPr/>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545690" y="6320333"/>
            <a:ext cx="37307520" cy="6539789"/>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269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545690" y="12982387"/>
            <a:ext cx="37307520" cy="7246618"/>
          </a:xfrm>
        </p:spPr>
        <p:txBody>
          <a:bodyPr lIns="219456" rIns="219456" anchor="t"/>
          <a:lstStyle>
            <a:lvl1pPr marL="0" indent="0">
              <a:buNone/>
              <a:defRPr sz="10600">
                <a:solidFill>
                  <a:schemeClr val="tx1"/>
                </a:solidFill>
              </a:defRPr>
            </a:lvl1pPr>
            <a:lvl2pPr>
              <a:buNone/>
              <a:defRPr sz="8600">
                <a:solidFill>
                  <a:schemeClr val="tx1">
                    <a:tint val="75000"/>
                  </a:schemeClr>
                </a:solidFill>
              </a:defRPr>
            </a:lvl2pPr>
            <a:lvl3pPr>
              <a:buNone/>
              <a:defRPr sz="7700">
                <a:solidFill>
                  <a:schemeClr val="tx1">
                    <a:tint val="75000"/>
                  </a:schemeClr>
                </a:solidFill>
              </a:defRPr>
            </a:lvl3pPr>
            <a:lvl4pPr>
              <a:buNone/>
              <a:defRPr sz="6700">
                <a:solidFill>
                  <a:schemeClr val="tx1">
                    <a:tint val="75000"/>
                  </a:schemeClr>
                </a:solidFill>
              </a:defRPr>
            </a:lvl4pPr>
            <a:lvl5pPr>
              <a:buNone/>
              <a:defRPr sz="67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ADA74B3-1746-4D15-AA37-F1CD22847FB4}" type="datetimeFigureOut">
              <a:rPr lang="en-GB" smtClean="0"/>
              <a:pPr/>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194560" y="3379622"/>
            <a:ext cx="39502080" cy="54864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2194560" y="9216408"/>
            <a:ext cx="19385280" cy="21287232"/>
          </a:xfrm>
        </p:spPr>
        <p:txBody>
          <a:bodyPr/>
          <a:lstStyle>
            <a:lvl1pPr>
              <a:defRPr sz="12500"/>
            </a:lvl1pPr>
            <a:lvl2pPr>
              <a:defRPr sz="11500"/>
            </a:lvl2pPr>
            <a:lvl3pPr>
              <a:defRPr sz="9600"/>
            </a:lvl3pPr>
            <a:lvl4pPr>
              <a:defRPr sz="8600"/>
            </a:lvl4pPr>
            <a:lvl5pPr>
              <a:defRPr sz="8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22311360" y="9216408"/>
            <a:ext cx="19385280" cy="21287232"/>
          </a:xfrm>
        </p:spPr>
        <p:txBody>
          <a:bodyPr/>
          <a:lstStyle>
            <a:lvl1pPr>
              <a:defRPr sz="12500"/>
            </a:lvl1pPr>
            <a:lvl2pPr>
              <a:defRPr sz="11500"/>
            </a:lvl2pPr>
            <a:lvl3pPr>
              <a:defRPr sz="9600"/>
            </a:lvl3pPr>
            <a:lvl4pPr>
              <a:defRPr sz="8600"/>
            </a:lvl4pPr>
            <a:lvl5pPr>
              <a:defRPr sz="8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ADA74B3-1746-4D15-AA37-F1CD22847FB4}" type="datetimeFigureOut">
              <a:rPr lang="en-GB" smtClean="0"/>
              <a:pPr/>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4560" y="3379622"/>
            <a:ext cx="39502080" cy="5486400"/>
          </a:xfrm>
        </p:spPr>
        <p:txBody>
          <a:bodyPr tIns="219456"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194560" y="8905190"/>
            <a:ext cx="19392902" cy="3164890"/>
          </a:xfrm>
        </p:spPr>
        <p:txBody>
          <a:bodyPr lIns="219456" tIns="0" rIns="219456" bIns="0" anchor="ctr">
            <a:noAutofit/>
          </a:bodyPr>
          <a:lstStyle>
            <a:lvl1pPr marL="0" indent="0">
              <a:buNone/>
              <a:defRPr sz="11500" b="1" cap="none" baseline="0">
                <a:solidFill>
                  <a:schemeClr val="tx2"/>
                </a:solidFill>
                <a:effectLst/>
              </a:defRPr>
            </a:lvl1pPr>
            <a:lvl2pPr>
              <a:buNone/>
              <a:defRPr sz="9600" b="1"/>
            </a:lvl2pPr>
            <a:lvl3pPr>
              <a:buNone/>
              <a:defRPr sz="8600" b="1"/>
            </a:lvl3pPr>
            <a:lvl4pPr>
              <a:buNone/>
              <a:defRPr sz="7700" b="1"/>
            </a:lvl4pPr>
            <a:lvl5pPr>
              <a:buNone/>
              <a:defRPr sz="77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22296122" y="8926836"/>
            <a:ext cx="19400520" cy="3143246"/>
          </a:xfrm>
        </p:spPr>
        <p:txBody>
          <a:bodyPr lIns="219456" tIns="0" rIns="219456" bIns="0" anchor="ctr"/>
          <a:lstStyle>
            <a:lvl1pPr marL="0" indent="0">
              <a:buNone/>
              <a:defRPr sz="11500" b="1" cap="none" baseline="0">
                <a:solidFill>
                  <a:schemeClr val="tx2"/>
                </a:solidFill>
                <a:effectLst/>
              </a:defRPr>
            </a:lvl1pPr>
            <a:lvl2pPr>
              <a:buNone/>
              <a:defRPr sz="9600" b="1"/>
            </a:lvl2pPr>
            <a:lvl3pPr>
              <a:buNone/>
              <a:defRPr sz="8600" b="1"/>
            </a:lvl3pPr>
            <a:lvl4pPr>
              <a:buNone/>
              <a:defRPr sz="7700" b="1"/>
            </a:lvl4pPr>
            <a:lvl5pPr>
              <a:buNone/>
              <a:defRPr sz="77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2194560" y="12070080"/>
            <a:ext cx="19392902" cy="18459456"/>
          </a:xfrm>
        </p:spPr>
        <p:txBody>
          <a:bodyPr tIns="0"/>
          <a:lstStyle>
            <a:lvl1pPr>
              <a:defRPr sz="10600"/>
            </a:lvl1pPr>
            <a:lvl2pPr>
              <a:defRPr sz="9600"/>
            </a:lvl2pPr>
            <a:lvl3pPr>
              <a:defRPr sz="8600"/>
            </a:lvl3pPr>
            <a:lvl4pPr>
              <a:defRPr sz="7700"/>
            </a:lvl4pPr>
            <a:lvl5pPr>
              <a:defRPr sz="77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22296122" y="12070080"/>
            <a:ext cx="19400520" cy="18459456"/>
          </a:xfrm>
        </p:spPr>
        <p:txBody>
          <a:bodyPr tIns="0"/>
          <a:lstStyle>
            <a:lvl1pPr>
              <a:defRPr sz="10600"/>
            </a:lvl1pPr>
            <a:lvl2pPr>
              <a:defRPr sz="9600"/>
            </a:lvl2pPr>
            <a:lvl3pPr>
              <a:defRPr sz="8600"/>
            </a:lvl3pPr>
            <a:lvl4pPr>
              <a:defRPr sz="7700"/>
            </a:lvl4pPr>
            <a:lvl5pPr>
              <a:defRPr sz="77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ADA74B3-1746-4D15-AA37-F1CD22847FB4}" type="datetimeFigureOut">
              <a:rPr lang="en-GB" smtClean="0"/>
              <a:pPr/>
              <a:t>06/07/2026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A36292-54F4-420C-A2F8-22794BCFB13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194560" y="3379622"/>
            <a:ext cx="39867840" cy="5486400"/>
          </a:xfrm>
        </p:spPr>
        <p:txBody>
          <a:bodyPr vert="horz" tIns="219456"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24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ADA74B3-1746-4D15-AA37-F1CD22847FB4}" type="datetimeFigureOut">
              <a:rPr lang="en-GB" smtClean="0"/>
              <a:pPr/>
              <a:t>06/07/2026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A36292-54F4-420C-A2F8-22794BCFB13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DA74B3-1746-4D15-AA37-F1CD22847FB4}" type="datetimeFigureOut">
              <a:rPr lang="en-GB" smtClean="0"/>
              <a:pPr/>
              <a:t>06/07/2026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A36292-54F4-420C-A2F8-22794BCFB13D}"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291840" y="2468890"/>
            <a:ext cx="13167360" cy="5577840"/>
          </a:xfrm>
        </p:spPr>
        <p:txBody>
          <a:bodyPr lIns="0" anchor="b">
            <a:noAutofit/>
          </a:bodyPr>
          <a:lstStyle>
            <a:lvl1pPr algn="l" rtl="0">
              <a:spcBef>
                <a:spcPct val="0"/>
              </a:spcBef>
              <a:buNone/>
              <a:defRPr sz="125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291840" y="8046720"/>
            <a:ext cx="13167360" cy="21945600"/>
          </a:xfrm>
        </p:spPr>
        <p:txBody>
          <a:bodyPr lIns="87782" rIns="87782"/>
          <a:lstStyle>
            <a:lvl1pPr marL="0" indent="0" algn="l">
              <a:buNone/>
              <a:defRPr sz="6700"/>
            </a:lvl1pPr>
            <a:lvl2pPr indent="0" algn="l">
              <a:buNone/>
              <a:defRPr sz="5800"/>
            </a:lvl2pPr>
            <a:lvl3pPr indent="0" algn="l">
              <a:buNone/>
              <a:defRPr sz="4800"/>
            </a:lvl3pPr>
            <a:lvl4pPr indent="0" algn="l">
              <a:buNone/>
              <a:defRPr sz="4300"/>
            </a:lvl4pPr>
            <a:lvl5pPr indent="0" algn="l">
              <a:buNone/>
              <a:defRPr sz="43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7160240" y="8046720"/>
            <a:ext cx="24536400" cy="21945600"/>
          </a:xfrm>
        </p:spPr>
        <p:txBody>
          <a:bodyPr tIns="0"/>
          <a:lstStyle>
            <a:lvl1pPr>
              <a:defRPr sz="13400"/>
            </a:lvl1pPr>
            <a:lvl2pPr>
              <a:defRPr sz="12500"/>
            </a:lvl2pPr>
            <a:lvl3pPr>
              <a:defRPr sz="11500"/>
            </a:lvl3pPr>
            <a:lvl4pPr>
              <a:defRPr sz="9600"/>
            </a:lvl4pPr>
            <a:lvl5pPr>
              <a:defRPr sz="8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ADA74B3-1746-4D15-AA37-F1CD22847FB4}" type="datetimeFigureOut">
              <a:rPr lang="en-GB" smtClean="0"/>
              <a:pPr/>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15195614" y="5318770"/>
            <a:ext cx="25237440" cy="1975104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lIns="438912" tIns="219456" rIns="438912" bIns="219456" rtlCol="0" anchor="ctr"/>
          <a:lstStyle/>
          <a:p>
            <a:pPr algn="ctr" eaLnBrk="1" latinLnBrk="0" hangingPunct="1"/>
            <a:endParaRPr kumimoji="0" lang="en-US"/>
          </a:p>
        </p:txBody>
      </p:sp>
      <p:sp>
        <p:nvSpPr>
          <p:cNvPr id="12" name="Right Triangle 11"/>
          <p:cNvSpPr/>
          <p:nvPr/>
        </p:nvSpPr>
        <p:spPr>
          <a:xfrm rot="420000" flipV="1">
            <a:off x="38419843" y="25726891"/>
            <a:ext cx="746150" cy="746150"/>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lIns="438912" tIns="219456" rIns="438912" bIns="219456" rtlCol="0" anchor="ctr"/>
          <a:lstStyle/>
          <a:p>
            <a:pPr algn="ctr" eaLnBrk="1" latinLnBrk="0" hangingPunct="1"/>
            <a:endParaRPr kumimoji="0" lang="en-US"/>
          </a:p>
        </p:txBody>
      </p:sp>
      <p:sp>
        <p:nvSpPr>
          <p:cNvPr id="2" name="Title 1"/>
          <p:cNvSpPr>
            <a:spLocks noGrp="1"/>
          </p:cNvSpPr>
          <p:nvPr>
            <p:ph type="title"/>
          </p:nvPr>
        </p:nvSpPr>
        <p:spPr>
          <a:xfrm>
            <a:off x="2926080" y="5649583"/>
            <a:ext cx="10621670" cy="7596581"/>
          </a:xfrm>
        </p:spPr>
        <p:txBody>
          <a:bodyPr vert="horz" lIns="219456" tIns="219456" rIns="219456" bIns="219456" anchor="b"/>
          <a:lstStyle>
            <a:lvl1pPr algn="l">
              <a:buNone/>
              <a:defRPr sz="96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2926080" y="13578168"/>
            <a:ext cx="10607040" cy="10460736"/>
          </a:xfrm>
        </p:spPr>
        <p:txBody>
          <a:bodyPr lIns="307238" rIns="219456" bIns="219456" anchor="t"/>
          <a:lstStyle>
            <a:lvl1pPr marL="0" indent="0" algn="l">
              <a:spcBef>
                <a:spcPts val="1200"/>
              </a:spcBef>
              <a:buFontTx/>
              <a:buNone/>
              <a:defRPr sz="6200"/>
            </a:lvl1pPr>
            <a:lvl2pPr>
              <a:defRPr sz="5800"/>
            </a:lvl2pPr>
            <a:lvl3pPr>
              <a:defRPr sz="4800"/>
            </a:lvl3pPr>
            <a:lvl4pPr>
              <a:defRPr sz="4300"/>
            </a:lvl4pPr>
            <a:lvl5pPr>
              <a:defRPr sz="43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ADA74B3-1746-4D15-AA37-F1CD22847FB4}" type="datetimeFigureOut">
              <a:rPr lang="en-GB" smtClean="0"/>
              <a:pPr/>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38770560" y="30510482"/>
            <a:ext cx="2926080" cy="1752600"/>
          </a:xfrm>
        </p:spPr>
        <p:txBody>
          <a:bodyPr/>
          <a:lstStyle/>
          <a:p>
            <a:fld id="{D2A36292-54F4-420C-A2F8-22794BCFB13D}" type="slidenum">
              <a:rPr lang="en-GB" smtClean="0"/>
              <a:pPr/>
              <a:t>‹#›</a:t>
            </a:fld>
            <a:endParaRPr lang="en-GB"/>
          </a:p>
        </p:txBody>
      </p:sp>
      <p:sp>
        <p:nvSpPr>
          <p:cNvPr id="3" name="Picture Placeholder 2"/>
          <p:cNvSpPr>
            <a:spLocks noGrp="1"/>
          </p:cNvSpPr>
          <p:nvPr>
            <p:ph type="pic" idx="1"/>
          </p:nvPr>
        </p:nvSpPr>
        <p:spPr>
          <a:xfrm rot="420000">
            <a:off x="16731806" y="5757682"/>
            <a:ext cx="22165056" cy="18873216"/>
          </a:xfrm>
          <a:prstGeom prst="rect">
            <a:avLst/>
          </a:prstGeom>
          <a:solidFill>
            <a:schemeClr val="bg2"/>
          </a:solidFill>
          <a:ln w="3000" cap="rnd">
            <a:solidFill>
              <a:srgbClr val="C0C0C0"/>
            </a:solidFill>
            <a:round/>
          </a:ln>
          <a:effectLst/>
        </p:spPr>
        <p:txBody>
          <a:bodyPr/>
          <a:lstStyle>
            <a:lvl1pPr marL="0" indent="0">
              <a:buNone/>
              <a:defRPr sz="15400"/>
            </a:lvl1pPr>
          </a:lstStyle>
          <a:p>
            <a:r>
              <a:rPr kumimoji="0" lang="en-US" smtClean="0"/>
              <a:t>Click icon to add picture</a:t>
            </a:r>
            <a:endParaRPr kumimoji="0" lang="en-US" dirty="0"/>
          </a:p>
        </p:txBody>
      </p:sp>
      <p:sp>
        <p:nvSpPr>
          <p:cNvPr id="10" name="Freeform 9"/>
          <p:cNvSpPr>
            <a:spLocks/>
          </p:cNvSpPr>
          <p:nvPr/>
        </p:nvSpPr>
        <p:spPr bwMode="auto">
          <a:xfrm flipV="1">
            <a:off x="-45720" y="27919680"/>
            <a:ext cx="43982640" cy="499872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438912" tIns="219456" rIns="438912" bIns="219456"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21031200" y="29855162"/>
            <a:ext cx="22860000" cy="3063240"/>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438912" tIns="219456" rIns="438912" bIns="219456"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ADA74B3-1746-4D15-AA37-F1CD22847FB4}" type="datetimeFigureOut">
              <a:rPr lang="en-GB" smtClean="0"/>
              <a:pPr/>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120" y="4389127"/>
            <a:ext cx="9875520" cy="2501646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2194560" y="4389127"/>
            <a:ext cx="28895040" cy="2501646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ADA74B3-1746-4D15-AA37-F1CD22847FB4}" type="datetimeFigureOut">
              <a:rPr lang="en-GB" smtClean="0"/>
              <a:pPr/>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xmlns=""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xmlns=""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xmlns="" id="{5F218D9D-7B98-FE45-89BA-6D5959DC2A34}"/>
              </a:ext>
            </a:extLst>
          </p:cNvPr>
          <p:cNvGraphicFramePr>
            <a:graphicFrameLocks noGrp="1"/>
          </p:cNvGraphicFramePr>
          <p:nvPr userDrawn="1">
            <p:extLst>
              <p:ext uri="{D42A27DB-BD31-4B8C-83A1-F6EECF244321}">
                <p14:modId xmlns:p14="http://schemas.microsoft.com/office/powerpoint/2010/main" xmlns=""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xmlns="" val="20000"/>
                    </a:ext>
                  </a:extLst>
                </a:gridCol>
                <a:gridCol w="5584624">
                  <a:extLst>
                    <a:ext uri="{9D8B030D-6E8A-4147-A177-3AD203B41FA5}">
                      <a16:colId xmlns:a16="http://schemas.microsoft.com/office/drawing/2014/main" xmlns=""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xmlns=""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xmlns=""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r>
                        <a:rPr lang="en-US" sz="2000" dirty="0">
                          <a:solidFill>
                            <a:schemeClr val="bg1"/>
                          </a:solidFill>
                          <a:latin typeface="Arial" panose="020B0604020202020204" pitchFamily="34" charset="0"/>
                          <a:cs typeface="Arial" panose="020B0604020202020204" pitchFamily="34" charset="0"/>
                        </a:rPr>
                        <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xmlns=""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xmlns=""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xmlns=""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xmlns=""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xmlns=""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xmlns=""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xmlns="" val="10010"/>
                  </a:ext>
                </a:extLst>
              </a:tr>
            </a:tbl>
          </a:graphicData>
        </a:graphic>
      </p:graphicFrame>
      <p:graphicFrame>
        <p:nvGraphicFramePr>
          <p:cNvPr id="17" name="Table 16">
            <a:extLst>
              <a:ext uri="{FF2B5EF4-FFF2-40B4-BE49-F238E27FC236}">
                <a16:creationId xmlns:a16="http://schemas.microsoft.com/office/drawing/2014/main" xmlns="" id="{73A943FF-505A-4C07-86EE-86D3E7A89CCA}"/>
              </a:ext>
            </a:extLst>
          </p:cNvPr>
          <p:cNvGraphicFramePr>
            <a:graphicFrameLocks noGrp="1"/>
          </p:cNvGraphicFramePr>
          <p:nvPr userDrawn="1">
            <p:extLst>
              <p:ext uri="{D42A27DB-BD31-4B8C-83A1-F6EECF244321}">
                <p14:modId xmlns:p14="http://schemas.microsoft.com/office/powerpoint/2010/main" xmlns=""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xmlns="" val="20000"/>
                    </a:ext>
                  </a:extLst>
                </a:gridCol>
                <a:gridCol w="1381559">
                  <a:extLst>
                    <a:ext uri="{9D8B030D-6E8A-4147-A177-3AD203B41FA5}">
                      <a16:colId xmlns:a16="http://schemas.microsoft.com/office/drawing/2014/main" xmlns="" val="997673227"/>
                    </a:ext>
                  </a:extLst>
                </a:gridCol>
                <a:gridCol w="4704794">
                  <a:extLst>
                    <a:ext uri="{9D8B030D-6E8A-4147-A177-3AD203B41FA5}">
                      <a16:colId xmlns:a16="http://schemas.microsoft.com/office/drawing/2014/main" xmlns=""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xmlns=""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xmlns=""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xmlns=""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xmlns=""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xmlns=""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xmlns=""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
                      </a: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xmlns=""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r>
                        <a:rPr lang="en-US" sz="2000" dirty="0">
                          <a:solidFill>
                            <a:schemeClr val="bg1">
                              <a:lumMod val="85000"/>
                            </a:schemeClr>
                          </a:solidFill>
                          <a:latin typeface="Arial"/>
                          <a:cs typeface="Arial"/>
                        </a:rPr>
                        <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xmlns=""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xmlns=""/>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xmlns=""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xmlns=""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xmlns=""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xmlns=""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xmlns=""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xmlns=""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xmlns=""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xmlns=""/>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xmlns="" id="{5373C3A2-708A-CA45-9DA9-BCEAB1E0E126}"/>
              </a:ext>
            </a:extLst>
          </p:cNvPr>
          <p:cNvGraphicFramePr>
            <a:graphicFrameLocks noGrp="1"/>
          </p:cNvGraphicFramePr>
          <p:nvPr userDrawn="1">
            <p:extLst>
              <p:ext uri="{D42A27DB-BD31-4B8C-83A1-F6EECF244321}">
                <p14:modId xmlns:p14="http://schemas.microsoft.com/office/powerpoint/2010/main" xmlns=""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xmlns="" val="20000"/>
                    </a:ext>
                  </a:extLst>
                </a:gridCol>
                <a:gridCol w="5584624">
                  <a:extLst>
                    <a:ext uri="{9D8B030D-6E8A-4147-A177-3AD203B41FA5}">
                      <a16:colId xmlns:a16="http://schemas.microsoft.com/office/drawing/2014/main" xmlns=""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xmlns=""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xmlns=""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r>
                        <a:rPr lang="en-US" sz="2000" dirty="0">
                          <a:solidFill>
                            <a:schemeClr val="bg1"/>
                          </a:solidFill>
                          <a:latin typeface="Arial" panose="020B0604020202020204" pitchFamily="34" charset="0"/>
                          <a:cs typeface="Arial" panose="020B0604020202020204" pitchFamily="34" charset="0"/>
                        </a:rPr>
                        <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xmlns=""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xmlns=""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xmlns=""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xmlns=""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xmlns=""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xmlns=""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xmlns="" val="10010"/>
                  </a:ext>
                </a:extLst>
              </a:tr>
            </a:tbl>
          </a:graphicData>
        </a:graphic>
      </p:graphicFrame>
      <p:graphicFrame>
        <p:nvGraphicFramePr>
          <p:cNvPr id="17" name="Table 16">
            <a:extLst>
              <a:ext uri="{FF2B5EF4-FFF2-40B4-BE49-F238E27FC236}">
                <a16:creationId xmlns:a16="http://schemas.microsoft.com/office/drawing/2014/main" xmlns="" id="{A4D0F77F-6F82-47F2-B14E-3B9B3E495843}"/>
              </a:ext>
            </a:extLst>
          </p:cNvPr>
          <p:cNvGraphicFramePr>
            <a:graphicFrameLocks noGrp="1"/>
          </p:cNvGraphicFramePr>
          <p:nvPr userDrawn="1">
            <p:extLst>
              <p:ext uri="{D42A27DB-BD31-4B8C-83A1-F6EECF244321}">
                <p14:modId xmlns:p14="http://schemas.microsoft.com/office/powerpoint/2010/main" xmlns=""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xmlns="" val="20000"/>
                    </a:ext>
                  </a:extLst>
                </a:gridCol>
                <a:gridCol w="1381559">
                  <a:extLst>
                    <a:ext uri="{9D8B030D-6E8A-4147-A177-3AD203B41FA5}">
                      <a16:colId xmlns:a16="http://schemas.microsoft.com/office/drawing/2014/main" xmlns="" val="997673227"/>
                    </a:ext>
                  </a:extLst>
                </a:gridCol>
                <a:gridCol w="4704794">
                  <a:extLst>
                    <a:ext uri="{9D8B030D-6E8A-4147-A177-3AD203B41FA5}">
                      <a16:colId xmlns:a16="http://schemas.microsoft.com/office/drawing/2014/main" xmlns=""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xmlns=""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xmlns=""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xmlns=""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xmlns=""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xmlns=""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xmlns=""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
                      </a: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xmlns=""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r>
                        <a:rPr lang="en-US" sz="2000" dirty="0">
                          <a:solidFill>
                            <a:schemeClr val="bg1">
                              <a:lumMod val="85000"/>
                            </a:schemeClr>
                          </a:solidFill>
                          <a:latin typeface="Arial"/>
                          <a:cs typeface="Arial"/>
                        </a:rPr>
                        <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xmlns="" val="10009"/>
                  </a:ext>
                </a:extLst>
              </a:tr>
            </a:tbl>
          </a:graphicData>
        </a:graphic>
      </p:graphicFrame>
      <p:grpSp>
        <p:nvGrpSpPr>
          <p:cNvPr id="24" name="Group 23">
            <a:extLst>
              <a:ext uri="{FF2B5EF4-FFF2-40B4-BE49-F238E27FC236}">
                <a16:creationId xmlns:a16="http://schemas.microsoft.com/office/drawing/2014/main" xmlns=""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xmlns=""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xmlns=""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xmlns=""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xmlns=""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xmlns=""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xmlns="" id="{95944D7C-C179-0F4A-B420-E9093CD11D4C}"/>
              </a:ext>
            </a:extLst>
          </p:cNvPr>
          <p:cNvGraphicFramePr>
            <a:graphicFrameLocks noGrp="1"/>
          </p:cNvGraphicFramePr>
          <p:nvPr userDrawn="1">
            <p:extLst>
              <p:ext uri="{D42A27DB-BD31-4B8C-83A1-F6EECF244321}">
                <p14:modId xmlns:p14="http://schemas.microsoft.com/office/powerpoint/2010/main" xmlns=""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xmlns="" val="20000"/>
                    </a:ext>
                  </a:extLst>
                </a:gridCol>
                <a:gridCol w="5584624">
                  <a:extLst>
                    <a:ext uri="{9D8B030D-6E8A-4147-A177-3AD203B41FA5}">
                      <a16:colId xmlns:a16="http://schemas.microsoft.com/office/drawing/2014/main" xmlns=""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xmlns=""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xmlns=""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r>
                        <a:rPr lang="en-US" sz="2000" dirty="0">
                          <a:solidFill>
                            <a:schemeClr val="bg1"/>
                          </a:solidFill>
                          <a:latin typeface="Arial" panose="020B0604020202020204" pitchFamily="34" charset="0"/>
                          <a:cs typeface="Arial" panose="020B0604020202020204" pitchFamily="34" charset="0"/>
                        </a:rPr>
                        <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xmlns=""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xmlns=""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xmlns=""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xmlns=""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xmlns=""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xmlns=""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xmlns="" val="10010"/>
                  </a:ext>
                </a:extLst>
              </a:tr>
            </a:tbl>
          </a:graphicData>
        </a:graphic>
      </p:graphicFrame>
      <p:graphicFrame>
        <p:nvGraphicFramePr>
          <p:cNvPr id="16" name="Table 15">
            <a:extLst>
              <a:ext uri="{FF2B5EF4-FFF2-40B4-BE49-F238E27FC236}">
                <a16:creationId xmlns:a16="http://schemas.microsoft.com/office/drawing/2014/main" xmlns="" id="{38AC10A7-F1A6-46DA-969C-3A6C399D99F4}"/>
              </a:ext>
            </a:extLst>
          </p:cNvPr>
          <p:cNvGraphicFramePr>
            <a:graphicFrameLocks noGrp="1"/>
          </p:cNvGraphicFramePr>
          <p:nvPr userDrawn="1">
            <p:extLst>
              <p:ext uri="{D42A27DB-BD31-4B8C-83A1-F6EECF244321}">
                <p14:modId xmlns:p14="http://schemas.microsoft.com/office/powerpoint/2010/main" xmlns=""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xmlns="" val="20000"/>
                    </a:ext>
                  </a:extLst>
                </a:gridCol>
                <a:gridCol w="1381559">
                  <a:extLst>
                    <a:ext uri="{9D8B030D-6E8A-4147-A177-3AD203B41FA5}">
                      <a16:colId xmlns:a16="http://schemas.microsoft.com/office/drawing/2014/main" xmlns="" val="997673227"/>
                    </a:ext>
                  </a:extLst>
                </a:gridCol>
                <a:gridCol w="4704794">
                  <a:extLst>
                    <a:ext uri="{9D8B030D-6E8A-4147-A177-3AD203B41FA5}">
                      <a16:colId xmlns:a16="http://schemas.microsoft.com/office/drawing/2014/main" xmlns=""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xmlns=""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xmlns=""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xmlns=""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xmlns=""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xmlns=""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xmlns=""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
                      </a: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xmlns=""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r>
                        <a:rPr lang="en-US" sz="2000" dirty="0">
                          <a:solidFill>
                            <a:schemeClr val="bg1">
                              <a:lumMod val="85000"/>
                            </a:schemeClr>
                          </a:solidFill>
                          <a:latin typeface="Arial"/>
                          <a:cs typeface="Arial"/>
                        </a:rPr>
                        <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xmlns="" val="10009"/>
                  </a:ext>
                </a:extLst>
              </a:tr>
            </a:tbl>
          </a:graphicData>
        </a:graphic>
      </p:graphicFrame>
      <p:grpSp>
        <p:nvGrpSpPr>
          <p:cNvPr id="23" name="Group 22">
            <a:extLst>
              <a:ext uri="{FF2B5EF4-FFF2-40B4-BE49-F238E27FC236}">
                <a16:creationId xmlns:a16="http://schemas.microsoft.com/office/drawing/2014/main" xmlns=""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xmlns=""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xmlns=""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xmlns=""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xmlns=""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xmlns=""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45720" y="-34291"/>
            <a:ext cx="43982640" cy="499872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438912" tIns="219456" rIns="438912" bIns="219456"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21031200" y="-34289"/>
            <a:ext cx="22860000" cy="3063240"/>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438912" tIns="219456" rIns="438912" bIns="219456"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2194560" y="3379622"/>
            <a:ext cx="39502080" cy="5486400"/>
          </a:xfrm>
          <a:prstGeom prst="rect">
            <a:avLst/>
          </a:prstGeom>
        </p:spPr>
        <p:txBody>
          <a:bodyPr vert="horz" lIns="0" tIns="219456"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2194560" y="9290304"/>
            <a:ext cx="39502080" cy="21067776"/>
          </a:xfrm>
          <a:prstGeom prst="rect">
            <a:avLst/>
          </a:prstGeom>
        </p:spPr>
        <p:txBody>
          <a:bodyPr vert="horz" lIns="438912" tIns="219456" rIns="438912" bIns="219456">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2194560" y="30510482"/>
            <a:ext cx="10241280" cy="1752600"/>
          </a:xfrm>
          <a:prstGeom prst="rect">
            <a:avLst/>
          </a:prstGeom>
        </p:spPr>
        <p:txBody>
          <a:bodyPr vert="horz" lIns="0" tIns="0" rIns="0" bIns="0" anchor="b"/>
          <a:lstStyle>
            <a:lvl1pPr algn="l" eaLnBrk="1" latinLnBrk="0" hangingPunct="1">
              <a:defRPr kumimoji="0" sz="5800">
                <a:solidFill>
                  <a:schemeClr val="tx2">
                    <a:shade val="90000"/>
                  </a:schemeClr>
                </a:solidFill>
              </a:defRPr>
            </a:lvl1pPr>
          </a:lstStyle>
          <a:p>
            <a:fld id="{47C9B81F-C347-4BEF-BFDF-29C42F48304A}" type="datetimeFigureOut">
              <a:rPr lang="en-US" smtClean="0"/>
              <a:pPr/>
              <a:t>7/6/2026</a:t>
            </a:fld>
            <a:endParaRPr lang="en-US" dirty="0">
              <a:solidFill>
                <a:schemeClr val="tx2">
                  <a:shade val="90000"/>
                </a:schemeClr>
              </a:solidFill>
            </a:endParaRPr>
          </a:p>
        </p:txBody>
      </p:sp>
      <p:sp>
        <p:nvSpPr>
          <p:cNvPr id="22" name="Footer Placeholder 21"/>
          <p:cNvSpPr>
            <a:spLocks noGrp="1"/>
          </p:cNvSpPr>
          <p:nvPr>
            <p:ph type="ftr" sz="quarter" idx="3"/>
          </p:nvPr>
        </p:nvSpPr>
        <p:spPr>
          <a:xfrm>
            <a:off x="12801600" y="30510482"/>
            <a:ext cx="16093440" cy="1752600"/>
          </a:xfrm>
          <a:prstGeom prst="rect">
            <a:avLst/>
          </a:prstGeom>
        </p:spPr>
        <p:txBody>
          <a:bodyPr vert="horz" lIns="0" tIns="0" rIns="0" bIns="0" anchor="b"/>
          <a:lstStyle>
            <a:lvl1pPr algn="l" eaLnBrk="1" latinLnBrk="0" hangingPunct="1">
              <a:defRPr kumimoji="0" sz="5800">
                <a:solidFill>
                  <a:schemeClr val="tx2">
                    <a:shade val="90000"/>
                  </a:schemeClr>
                </a:solidFill>
              </a:defRPr>
            </a:lvl1pPr>
          </a:lstStyle>
          <a:p>
            <a:pPr algn="l" eaLnBrk="1" latinLnBrk="0" hangingPunct="1"/>
            <a:endParaRPr kumimoji="0" lang="en-US" dirty="0">
              <a:solidFill>
                <a:schemeClr val="tx2">
                  <a:shade val="90000"/>
                </a:schemeClr>
              </a:solidFill>
            </a:endParaRPr>
          </a:p>
        </p:txBody>
      </p:sp>
      <p:sp>
        <p:nvSpPr>
          <p:cNvPr id="18" name="Slide Number Placeholder 17"/>
          <p:cNvSpPr>
            <a:spLocks noGrp="1"/>
          </p:cNvSpPr>
          <p:nvPr>
            <p:ph type="sldNum" sz="quarter" idx="4"/>
          </p:nvPr>
        </p:nvSpPr>
        <p:spPr>
          <a:xfrm>
            <a:off x="38039040" y="30510482"/>
            <a:ext cx="3657600" cy="1752600"/>
          </a:xfrm>
          <a:prstGeom prst="rect">
            <a:avLst/>
          </a:prstGeom>
        </p:spPr>
        <p:txBody>
          <a:bodyPr vert="horz" lIns="0" tIns="0" rIns="0" bIns="0" anchor="b"/>
          <a:lstStyle>
            <a:lvl1pPr algn="r" eaLnBrk="1" latinLnBrk="0" hangingPunct="1">
              <a:defRPr kumimoji="0" sz="5800">
                <a:solidFill>
                  <a:schemeClr val="tx2">
                    <a:shade val="90000"/>
                  </a:schemeClr>
                </a:solidFill>
              </a:defRPr>
            </a:lvl1pPr>
          </a:lstStyle>
          <a:p>
            <a:fld id="{042AED99-7FB4-404E-8A97-64753DCE42EC}" type="slidenum">
              <a:rPr kumimoji="0" lang="en-US" smtClean="0"/>
              <a:pPr/>
              <a:t>‹#›</a:t>
            </a:fld>
            <a:endParaRPr kumimoji="0" lang="en-US" dirty="0">
              <a:solidFill>
                <a:schemeClr val="tx2">
                  <a:shade val="90000"/>
                </a:schemeClr>
              </a:solidFill>
            </a:endParaRPr>
          </a:p>
        </p:txBody>
      </p:sp>
      <p:grpSp>
        <p:nvGrpSpPr>
          <p:cNvPr id="2" name="Group 1"/>
          <p:cNvGrpSpPr/>
          <p:nvPr/>
        </p:nvGrpSpPr>
        <p:grpSpPr>
          <a:xfrm>
            <a:off x="-91281" y="971559"/>
            <a:ext cx="44066630" cy="3116275"/>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rtl="0" eaLnBrk="1" latinLnBrk="0" hangingPunct="1">
        <a:spcBef>
          <a:spcPct val="0"/>
        </a:spcBef>
        <a:buNone/>
        <a:defRPr kumimoji="0" sz="24000" b="0" kern="1200">
          <a:ln>
            <a:noFill/>
          </a:ln>
          <a:solidFill>
            <a:schemeClr val="tx2"/>
          </a:solidFill>
          <a:effectLst/>
          <a:latin typeface="+mj-lt"/>
          <a:ea typeface="+mj-ea"/>
          <a:cs typeface="+mj-cs"/>
        </a:defRPr>
      </a:lvl1pPr>
    </p:titleStyle>
    <p:bodyStyle>
      <a:lvl1pPr marL="1316736" indent="-1316736" algn="l" rtl="0" eaLnBrk="1" latinLnBrk="0" hangingPunct="1">
        <a:spcBef>
          <a:spcPct val="20000"/>
        </a:spcBef>
        <a:buClr>
          <a:schemeClr val="accent3"/>
        </a:buClr>
        <a:buSzPct val="95000"/>
        <a:buFont typeface="Wingdings 2"/>
        <a:buChar char=""/>
        <a:defRPr kumimoji="0" sz="12500" kern="1200">
          <a:solidFill>
            <a:schemeClr val="tx1"/>
          </a:solidFill>
          <a:latin typeface="+mn-lt"/>
          <a:ea typeface="+mn-ea"/>
          <a:cs typeface="+mn-cs"/>
        </a:defRPr>
      </a:lvl1pPr>
      <a:lvl2pPr marL="3072384" indent="-1185062" algn="l" rtl="0" eaLnBrk="1" latinLnBrk="0" hangingPunct="1">
        <a:spcBef>
          <a:spcPct val="20000"/>
        </a:spcBef>
        <a:buClr>
          <a:schemeClr val="accent1"/>
        </a:buClr>
        <a:buSzPct val="85000"/>
        <a:buFont typeface="Wingdings 2"/>
        <a:buChar char=""/>
        <a:defRPr kumimoji="0" sz="11500" kern="1200">
          <a:solidFill>
            <a:schemeClr val="tx1"/>
          </a:solidFill>
          <a:latin typeface="+mn-lt"/>
          <a:ea typeface="+mn-ea"/>
          <a:cs typeface="+mn-cs"/>
        </a:defRPr>
      </a:lvl2pPr>
      <a:lvl3pPr marL="4389120" indent="-1185062" algn="l" rtl="0" eaLnBrk="1" latinLnBrk="0" hangingPunct="1">
        <a:spcBef>
          <a:spcPct val="20000"/>
        </a:spcBef>
        <a:buClr>
          <a:schemeClr val="accent2"/>
        </a:buClr>
        <a:buSzPct val="70000"/>
        <a:buFont typeface="Wingdings 2"/>
        <a:buChar char=""/>
        <a:defRPr kumimoji="0" sz="10100" kern="1200">
          <a:solidFill>
            <a:schemeClr val="tx1"/>
          </a:solidFill>
          <a:latin typeface="+mn-lt"/>
          <a:ea typeface="+mn-ea"/>
          <a:cs typeface="+mn-cs"/>
        </a:defRPr>
      </a:lvl3pPr>
      <a:lvl4pPr marL="5705856" indent="-1009498" algn="l" rtl="0" eaLnBrk="1" latinLnBrk="0" hangingPunct="1">
        <a:spcBef>
          <a:spcPct val="20000"/>
        </a:spcBef>
        <a:buClr>
          <a:schemeClr val="accent3"/>
        </a:buClr>
        <a:buSzPct val="65000"/>
        <a:buFont typeface="Wingdings 2"/>
        <a:buChar char=""/>
        <a:defRPr kumimoji="0" sz="9600" kern="1200">
          <a:solidFill>
            <a:schemeClr val="tx1"/>
          </a:solidFill>
          <a:latin typeface="+mn-lt"/>
          <a:ea typeface="+mn-ea"/>
          <a:cs typeface="+mn-cs"/>
        </a:defRPr>
      </a:lvl4pPr>
      <a:lvl5pPr marL="7022592" indent="-1009498" algn="l" rtl="0" eaLnBrk="1" latinLnBrk="0" hangingPunct="1">
        <a:spcBef>
          <a:spcPct val="20000"/>
        </a:spcBef>
        <a:buClr>
          <a:schemeClr val="accent4"/>
        </a:buClr>
        <a:buSzPct val="65000"/>
        <a:buFont typeface="Wingdings 2"/>
        <a:buChar char=""/>
        <a:defRPr kumimoji="0" sz="9600" kern="1200">
          <a:solidFill>
            <a:schemeClr val="tx1"/>
          </a:solidFill>
          <a:latin typeface="+mn-lt"/>
          <a:ea typeface="+mn-ea"/>
          <a:cs typeface="+mn-cs"/>
        </a:defRPr>
      </a:lvl5pPr>
      <a:lvl6pPr marL="8339328" indent="-1009498" algn="l" rtl="0" eaLnBrk="1" latinLnBrk="0" hangingPunct="1">
        <a:spcBef>
          <a:spcPct val="20000"/>
        </a:spcBef>
        <a:buClr>
          <a:schemeClr val="accent5"/>
        </a:buClr>
        <a:buSzPct val="80000"/>
        <a:buFont typeface="Wingdings 2"/>
        <a:buChar char=""/>
        <a:defRPr kumimoji="0" sz="8600" kern="1200">
          <a:solidFill>
            <a:schemeClr val="tx1"/>
          </a:solidFill>
          <a:latin typeface="+mn-lt"/>
          <a:ea typeface="+mn-ea"/>
          <a:cs typeface="+mn-cs"/>
        </a:defRPr>
      </a:lvl6pPr>
      <a:lvl7pPr marL="9217152" indent="-877824" algn="l" rtl="0" eaLnBrk="1" latinLnBrk="0" hangingPunct="1">
        <a:spcBef>
          <a:spcPct val="20000"/>
        </a:spcBef>
        <a:buClr>
          <a:schemeClr val="accent6"/>
        </a:buClr>
        <a:buSzPct val="80000"/>
        <a:buFont typeface="Wingdings 2"/>
        <a:buChar char=""/>
        <a:defRPr kumimoji="0" sz="7700" kern="1200" baseline="0">
          <a:solidFill>
            <a:schemeClr val="tx1"/>
          </a:solidFill>
          <a:latin typeface="+mn-lt"/>
          <a:ea typeface="+mn-ea"/>
          <a:cs typeface="+mn-cs"/>
        </a:defRPr>
      </a:lvl7pPr>
      <a:lvl8pPr marL="10533888" indent="-877824" algn="l" rtl="0" eaLnBrk="1" latinLnBrk="0" hangingPunct="1">
        <a:spcBef>
          <a:spcPct val="20000"/>
        </a:spcBef>
        <a:buClr>
          <a:schemeClr val="tx2"/>
        </a:buClr>
        <a:buChar char="•"/>
        <a:defRPr kumimoji="0" sz="7700" kern="1200">
          <a:solidFill>
            <a:schemeClr val="tx1"/>
          </a:solidFill>
          <a:latin typeface="+mn-lt"/>
          <a:ea typeface="+mn-ea"/>
          <a:cs typeface="+mn-cs"/>
        </a:defRPr>
      </a:lvl8pPr>
      <a:lvl9pPr marL="11850624" indent="-877824" algn="l" rtl="0" eaLnBrk="1" latinLnBrk="0" hangingPunct="1">
        <a:spcBef>
          <a:spcPct val="20000"/>
        </a:spcBef>
        <a:buClr>
          <a:schemeClr val="tx2"/>
        </a:buClr>
        <a:buFontTx/>
        <a:buChar char="•"/>
        <a:defRPr kumimoji="0" sz="67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2194560" algn="l" rtl="0" eaLnBrk="1" latinLnBrk="0" hangingPunct="1">
        <a:defRPr kumimoji="0" kern="1200">
          <a:solidFill>
            <a:schemeClr val="tx1"/>
          </a:solidFill>
          <a:latin typeface="+mn-lt"/>
          <a:ea typeface="+mn-ea"/>
          <a:cs typeface="+mn-cs"/>
        </a:defRPr>
      </a:lvl2pPr>
      <a:lvl3pPr marL="4389120" algn="l" rtl="0" eaLnBrk="1" latinLnBrk="0" hangingPunct="1">
        <a:defRPr kumimoji="0" kern="1200">
          <a:solidFill>
            <a:schemeClr val="tx1"/>
          </a:solidFill>
          <a:latin typeface="+mn-lt"/>
          <a:ea typeface="+mn-ea"/>
          <a:cs typeface="+mn-cs"/>
        </a:defRPr>
      </a:lvl3pPr>
      <a:lvl4pPr marL="6583680" algn="l" rtl="0" eaLnBrk="1" latinLnBrk="0" hangingPunct="1">
        <a:defRPr kumimoji="0" kern="1200">
          <a:solidFill>
            <a:schemeClr val="tx1"/>
          </a:solidFill>
          <a:latin typeface="+mn-lt"/>
          <a:ea typeface="+mn-ea"/>
          <a:cs typeface="+mn-cs"/>
        </a:defRPr>
      </a:lvl4pPr>
      <a:lvl5pPr marL="8778240" algn="l" rtl="0" eaLnBrk="1" latinLnBrk="0" hangingPunct="1">
        <a:defRPr kumimoji="0" kern="1200">
          <a:solidFill>
            <a:schemeClr val="tx1"/>
          </a:solidFill>
          <a:latin typeface="+mn-lt"/>
          <a:ea typeface="+mn-ea"/>
          <a:cs typeface="+mn-cs"/>
        </a:defRPr>
      </a:lvl5pPr>
      <a:lvl6pPr marL="10972800" algn="l" rtl="0" eaLnBrk="1" latinLnBrk="0" hangingPunct="1">
        <a:defRPr kumimoji="0" kern="1200">
          <a:solidFill>
            <a:schemeClr val="tx1"/>
          </a:solidFill>
          <a:latin typeface="+mn-lt"/>
          <a:ea typeface="+mn-ea"/>
          <a:cs typeface="+mn-cs"/>
        </a:defRPr>
      </a:lvl6pPr>
      <a:lvl7pPr marL="13167360" algn="l" rtl="0" eaLnBrk="1" latinLnBrk="0" hangingPunct="1">
        <a:defRPr kumimoji="0" kern="1200">
          <a:solidFill>
            <a:schemeClr val="tx1"/>
          </a:solidFill>
          <a:latin typeface="+mn-lt"/>
          <a:ea typeface="+mn-ea"/>
          <a:cs typeface="+mn-cs"/>
        </a:defRPr>
      </a:lvl7pPr>
      <a:lvl8pPr marL="15361920" algn="l" rtl="0" eaLnBrk="1" latinLnBrk="0" hangingPunct="1">
        <a:defRPr kumimoji="0" kern="1200">
          <a:solidFill>
            <a:schemeClr val="tx1"/>
          </a:solidFill>
          <a:latin typeface="+mn-lt"/>
          <a:ea typeface="+mn-ea"/>
          <a:cs typeface="+mn-cs"/>
        </a:defRPr>
      </a:lvl8pPr>
      <a:lvl9pPr marL="1755648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07/s00125-023-06058-4" TargetMode="External"/><Relationship Id="rId13" Type="http://schemas.openxmlformats.org/officeDocument/2006/relationships/hyperlink" Target="https://assets.publishing.service.gov.uk/media/68dba7b78c1db6022d0c9eef/final-impact-assessment-for-restricting-volume-price-promotions-for-HFSS-products.pdf" TargetMode="External"/><Relationship Id="rId18" Type="http://schemas.openxmlformats.org/officeDocument/2006/relationships/hyperlink" Target="https://www.england.nhs.uk/2024/09/one-in-eight-toddlers-and-primary-school-aged-children-obese/" TargetMode="External"/><Relationship Id="rId3" Type="http://schemas.openxmlformats.org/officeDocument/2006/relationships/image" Target="../media/image11.png"/><Relationship Id="rId21" Type="http://schemas.openxmlformats.org/officeDocument/2006/relationships/hyperlink" Target="https://doi.org/10.1111/ijpo.70060" TargetMode="External"/><Relationship Id="rId7" Type="http://schemas.openxmlformats.org/officeDocument/2006/relationships/hyperlink" Target="https://doi.org/10.3389/fendo.2025.1681766" TargetMode="External"/><Relationship Id="rId12" Type="http://schemas.openxmlformats.org/officeDocument/2006/relationships/hyperlink" Target="https://doi.org/10.3390/beverages11050137" TargetMode="External"/><Relationship Id="rId17" Type="http://schemas.openxmlformats.org/officeDocument/2006/relationships/hyperlink" Target="https://doi.org/10.1186/s12889-021-12364-6" TargetMode="External"/><Relationship Id="rId2" Type="http://schemas.openxmlformats.org/officeDocument/2006/relationships/notesSlide" Target="../notesSlides/notesSlide1.xml"/><Relationship Id="rId16" Type="http://schemas.openxmlformats.org/officeDocument/2006/relationships/hyperlink" Target="https://www.gov.uk/government/news/government-acts-to-tackle-rising-childhood-obesity-epidemic" TargetMode="External"/><Relationship Id="rId20" Type="http://schemas.openxmlformats.org/officeDocument/2006/relationships/hyperlink" Target="https://doi.org/10.1371/journal.pmed.1004160" TargetMode="External"/><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hyperlink" Target="https://fingertips.phe.org.uk/static-reports/obesity-physical-activity-nutrition/national-child-measurement-programme-2024-2025-academic-year.html" TargetMode="External"/><Relationship Id="rId5" Type="http://schemas.openxmlformats.org/officeDocument/2006/relationships/image" Target="../media/image13.png"/><Relationship Id="rId15" Type="http://schemas.openxmlformats.org/officeDocument/2006/relationships/hyperlink" Target="https://www.gov.uk/government/statistics/obesity-profile-november-2024-update/obesity-profile-statistical-commentary-november-2024" TargetMode="External"/><Relationship Id="rId10" Type="http://schemas.openxmlformats.org/officeDocument/2006/relationships/hyperlink" Target="https://doi.org/10.1371/journal.pmed.1004371" TargetMode="External"/><Relationship Id="rId19" Type="http://schemas.openxmlformats.org/officeDocument/2006/relationships/hyperlink" Target="https://doi.org/10.3389/fpubh.2024.1399276" TargetMode="External"/><Relationship Id="rId4" Type="http://schemas.openxmlformats.org/officeDocument/2006/relationships/image" Target="../media/image12.png"/><Relationship Id="rId9" Type="http://schemas.openxmlformats.org/officeDocument/2006/relationships/hyperlink" Target="https://doi.org/10.1007/s11883-023-01111-4" TargetMode="External"/><Relationship Id="rId14" Type="http://schemas.openxmlformats.org/officeDocument/2006/relationships/hyperlink" Target="https://www.gov.uk/government/publications/health-matters-obesity-and-the-food-environment/health-matters-obesity-and-the-food-environment--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2D9CAF-62E4-A56C-BC72-03583E71A03A}"/>
              </a:ext>
            </a:extLst>
          </p:cNvPr>
          <p:cNvSpPr>
            <a:spLocks noGrp="1"/>
          </p:cNvSpPr>
          <p:nvPr>
            <p:ph type="ctrTitle"/>
          </p:nvPr>
        </p:nvSpPr>
        <p:spPr>
          <a:xfrm>
            <a:off x="7162800" y="16093440"/>
            <a:ext cx="22670703" cy="2821408"/>
          </a:xfrm>
        </p:spPr>
        <p:txBody>
          <a:bodyPr>
            <a:noAutofit/>
          </a:bodyPr>
          <a:lstStyle/>
          <a:p>
            <a:pPr algn="l"/>
            <a:r>
              <a:rPr lang="en-GB" sz="4000" b="1" dirty="0" smtClean="0">
                <a:solidFill>
                  <a:schemeClr val="tx1"/>
                </a:solidFill>
                <a:effectLst/>
                <a:ea typeface="Aptos" panose="020B0004020202020204" pitchFamily="34" charset="0"/>
              </a:rPr>
              <a:t/>
            </a:r>
            <a:br>
              <a:rPr lang="en-GB" sz="4000" b="1" dirty="0" smtClean="0">
                <a:solidFill>
                  <a:schemeClr val="tx1"/>
                </a:solidFill>
                <a:effectLst/>
                <a:ea typeface="Aptos" panose="020B0004020202020204" pitchFamily="34" charset="0"/>
              </a:rPr>
            </a:br>
            <a:r>
              <a:rPr lang="en-GB" sz="4000" dirty="0" smtClean="0">
                <a:solidFill>
                  <a:schemeClr val="tx1"/>
                </a:solidFill>
              </a:rPr>
              <a:t/>
            </a:r>
            <a:br>
              <a:rPr lang="en-GB" sz="4000" dirty="0" smtClean="0">
                <a:solidFill>
                  <a:schemeClr val="tx1"/>
                </a:solidFill>
              </a:rPr>
            </a:br>
            <a:r>
              <a:rPr lang="en-GB" sz="6600" dirty="0" smtClean="0">
                <a:solidFill>
                  <a:schemeClr val="tx1"/>
                </a:solidFill>
                <a:latin typeface="Arial" panose="020B0604020202020204" pitchFamily="34" charset="0"/>
                <a:cs typeface="Arial" panose="020B0604020202020204" pitchFamily="34" charset="0"/>
              </a:rPr>
              <a:t>Student name : </a:t>
            </a:r>
            <a:r>
              <a:rPr lang="en-GB" sz="6600" dirty="0" err="1" smtClean="0">
                <a:solidFill>
                  <a:schemeClr val="tx1"/>
                </a:solidFill>
                <a:latin typeface="Arial" panose="020B0604020202020204" pitchFamily="34" charset="0"/>
                <a:cs typeface="Arial" panose="020B0604020202020204" pitchFamily="34" charset="0"/>
              </a:rPr>
              <a:t>Solanki</a:t>
            </a:r>
            <a:r>
              <a:rPr lang="en-GB" sz="6600" dirty="0" smtClean="0">
                <a:solidFill>
                  <a:schemeClr val="tx1"/>
                </a:solidFill>
                <a:latin typeface="Arial" panose="020B0604020202020204" pitchFamily="34" charset="0"/>
                <a:cs typeface="Arial" panose="020B0604020202020204" pitchFamily="34" charset="0"/>
              </a:rPr>
              <a:t> </a:t>
            </a:r>
            <a:r>
              <a:rPr lang="en-GB" sz="6600" dirty="0" err="1" smtClean="0">
                <a:solidFill>
                  <a:schemeClr val="tx1"/>
                </a:solidFill>
                <a:latin typeface="Arial" panose="020B0604020202020204" pitchFamily="34" charset="0"/>
                <a:cs typeface="Arial" panose="020B0604020202020204" pitchFamily="34" charset="0"/>
              </a:rPr>
              <a:t>Yashkumar</a:t>
            </a:r>
            <a:r>
              <a:rPr lang="en-GB" sz="6600" dirty="0" smtClean="0">
                <a:solidFill>
                  <a:schemeClr val="tx1"/>
                </a:solidFill>
                <a:latin typeface="Arial" panose="020B0604020202020204" pitchFamily="34" charset="0"/>
                <a:cs typeface="Arial" panose="020B0604020202020204" pitchFamily="34" charset="0"/>
              </a:rPr>
              <a:t> </a:t>
            </a:r>
            <a:br>
              <a:rPr lang="en-GB" sz="6600" dirty="0" smtClean="0">
                <a:solidFill>
                  <a:schemeClr val="tx1"/>
                </a:solidFill>
                <a:latin typeface="Arial" panose="020B0604020202020204" pitchFamily="34" charset="0"/>
                <a:cs typeface="Arial" panose="020B0604020202020204" pitchFamily="34" charset="0"/>
              </a:rPr>
            </a:br>
            <a:r>
              <a:rPr lang="en-GB" sz="6600" dirty="0" smtClean="0">
                <a:solidFill>
                  <a:schemeClr val="tx1"/>
                </a:solidFill>
                <a:latin typeface="Arial" panose="020B0604020202020204" pitchFamily="34" charset="0"/>
                <a:cs typeface="Arial" panose="020B0604020202020204" pitchFamily="34" charset="0"/>
              </a:rPr>
              <a:t>Student number : 2525952</a:t>
            </a:r>
            <a:r>
              <a:rPr lang="en-GB" sz="6600" dirty="0" smtClean="0">
                <a:solidFill>
                  <a:schemeClr val="tx1"/>
                </a:solidFill>
              </a:rPr>
              <a:t/>
            </a:r>
            <a:br>
              <a:rPr lang="en-GB" sz="6600" dirty="0" smtClean="0">
                <a:solidFill>
                  <a:schemeClr val="tx1"/>
                </a:solidFill>
              </a:rPr>
            </a:br>
            <a:endParaRPr lang="en-GB" sz="6600" dirty="0">
              <a:solidFill>
                <a:schemeClr val="tx1"/>
              </a:solidFill>
            </a:endParaRPr>
          </a:p>
        </p:txBody>
      </p:sp>
      <p:sp>
        <p:nvSpPr>
          <p:cNvPr id="3" name="Subtitle 2">
            <a:extLst>
              <a:ext uri="{FF2B5EF4-FFF2-40B4-BE49-F238E27FC236}">
                <a16:creationId xmlns:a16="http://schemas.microsoft.com/office/drawing/2014/main" xmlns="" id="{8FC115E9-2559-9124-E2DA-727C7D7E63C8}"/>
              </a:ext>
            </a:extLst>
          </p:cNvPr>
          <p:cNvSpPr>
            <a:spLocks noGrp="1"/>
          </p:cNvSpPr>
          <p:nvPr>
            <p:ph type="subTitle" idx="1"/>
          </p:nvPr>
        </p:nvSpPr>
        <p:spPr>
          <a:xfrm>
            <a:off x="1103697" y="24496294"/>
            <a:ext cx="40397229" cy="5293895"/>
          </a:xfrm>
        </p:spPr>
        <p:txBody>
          <a:bodyPr>
            <a:normAutofit/>
          </a:bodyPr>
          <a:lstStyle/>
          <a:p>
            <a:pPr marL="571500" indent="-571500" algn="l">
              <a:buFont typeface="Wingdings" panose="05000000000000000000" pitchFamily="2" charset="2"/>
              <a:buChar char="ü"/>
            </a:pPr>
            <a:r>
              <a:rPr lang="en-GB" sz="4400" b="1" dirty="0">
                <a:latin typeface="Arial" panose="020B0604020202020204" pitchFamily="34" charset="0"/>
                <a:cs typeface="Arial" panose="020B0604020202020204" pitchFamily="34" charset="0"/>
              </a:rPr>
              <a:t>Acknowledgement of the use of AI tools</a:t>
            </a:r>
          </a:p>
          <a:p>
            <a:pPr marL="571500" indent="-571500" algn="l">
              <a:buFont typeface="Wingdings" panose="05000000000000000000" pitchFamily="2" charset="2"/>
              <a:buChar char="ü"/>
            </a:pPr>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xmlns="" id="{0DB5D689-0DBF-6610-F166-1771F1505D35}"/>
              </a:ext>
            </a:extLst>
          </p:cNvPr>
          <p:cNvSpPr txBox="1"/>
          <p:nvPr/>
        </p:nvSpPr>
        <p:spPr>
          <a:xfrm>
            <a:off x="7162800" y="8372793"/>
            <a:ext cx="33528000" cy="7201972"/>
          </a:xfrm>
          <a:prstGeom prst="rect">
            <a:avLst/>
          </a:prstGeom>
          <a:noFill/>
        </p:spPr>
        <p:txBody>
          <a:bodyPr wrap="square" rtlCol="0">
            <a:spAutoFit/>
          </a:bodyPr>
          <a:lstStyle/>
          <a:p>
            <a:r>
              <a:rPr lang="en-GB" sz="6600" b="1" dirty="0" smtClean="0">
                <a:solidFill>
                  <a:schemeClr val="bg1"/>
                </a:solidFill>
                <a:latin typeface="Arial" pitchFamily="34" charset="0"/>
                <a:ea typeface="Arial" panose="020B0604020202020204" pitchFamily="34" charset="0"/>
                <a:cs typeface="Arial" pitchFamily="34" charset="0"/>
              </a:rPr>
              <a:t>MODULE CODE:</a:t>
            </a:r>
            <a:r>
              <a:rPr lang="en-GB" sz="6600" b="1" dirty="0" smtClean="0">
                <a:latin typeface="Arial" pitchFamily="34" charset="0"/>
                <a:ea typeface="Arial" panose="020B0604020202020204" pitchFamily="34" charset="0"/>
                <a:cs typeface="Arial" pitchFamily="34" charset="0"/>
              </a:rPr>
              <a:t> </a:t>
            </a:r>
            <a:r>
              <a:rPr lang="en-GB" sz="6600" b="1" dirty="0" smtClean="0">
                <a:solidFill>
                  <a:schemeClr val="bg1"/>
                </a:solidFill>
                <a:latin typeface="Arial" pitchFamily="34" charset="0"/>
                <a:ea typeface="Arial" panose="020B0604020202020204" pitchFamily="34" charset="0"/>
                <a:cs typeface="Arial" pitchFamily="34" charset="0"/>
              </a:rPr>
              <a:t>LCHS7008</a:t>
            </a:r>
            <a:endParaRPr lang="en-GB" sz="6600" b="1" i="0" u="none" strike="noStrike" dirty="0">
              <a:solidFill>
                <a:schemeClr val="bg1"/>
              </a:solidFill>
              <a:effectLst/>
              <a:latin typeface="Arial" pitchFamily="34" charset="0"/>
              <a:cs typeface="Arial" pitchFamily="34" charset="0"/>
            </a:endParaRPr>
          </a:p>
          <a:p>
            <a:pPr>
              <a:lnSpc>
                <a:spcPct val="150000"/>
              </a:lnSpc>
            </a:pPr>
            <a:r>
              <a:rPr lang="en-GB" sz="6600" b="1" dirty="0">
                <a:solidFill>
                  <a:schemeClr val="bg1"/>
                </a:solidFill>
                <a:latin typeface="Arial" pitchFamily="34" charset="0"/>
                <a:ea typeface="Arial" panose="020B0604020202020204" pitchFamily="34" charset="0"/>
                <a:cs typeface="Arial" pitchFamily="34" charset="0"/>
              </a:rPr>
              <a:t>PROGRAMME: MSC PUBLIC HEALTH AND SOCIAL CARE IN PRACTICE</a:t>
            </a:r>
            <a:endParaRPr lang="en-GB" sz="5400" dirty="0">
              <a:solidFill>
                <a:schemeClr val="bg1"/>
              </a:solidFill>
              <a:latin typeface="Arial" pitchFamily="34" charset="0"/>
              <a:ea typeface="Arial" panose="020B0604020202020204" pitchFamily="34" charset="0"/>
              <a:cs typeface="Arial" pitchFamily="34" charset="0"/>
            </a:endParaRPr>
          </a:p>
          <a:p>
            <a:pPr>
              <a:lnSpc>
                <a:spcPct val="150000"/>
              </a:lnSpc>
            </a:pPr>
            <a:r>
              <a:rPr lang="en-GB" sz="6600" b="1" dirty="0">
                <a:solidFill>
                  <a:schemeClr val="bg1"/>
                </a:solidFill>
                <a:latin typeface="Arial" pitchFamily="34" charset="0"/>
                <a:ea typeface="Arial" panose="020B0604020202020204" pitchFamily="34" charset="0"/>
                <a:cs typeface="Arial" pitchFamily="34" charset="0"/>
              </a:rPr>
              <a:t>MODULE: PRACTICE-BASED RESEARCH</a:t>
            </a:r>
          </a:p>
          <a:p>
            <a:pPr>
              <a:lnSpc>
                <a:spcPct val="150000"/>
              </a:lnSpc>
            </a:pPr>
            <a:r>
              <a:rPr lang="en-GB" sz="6600" b="1" dirty="0">
                <a:solidFill>
                  <a:schemeClr val="bg1"/>
                </a:solidFill>
                <a:latin typeface="Arial" pitchFamily="34" charset="0"/>
                <a:ea typeface="Arial" panose="020B0604020202020204" pitchFamily="34" charset="0"/>
                <a:cs typeface="Arial" pitchFamily="34" charset="0"/>
              </a:rPr>
              <a:t>ASSIGNMENT TITLE: COMPONENT 1 POSTER PRESENTATION</a:t>
            </a:r>
          </a:p>
          <a:p>
            <a:pPr>
              <a:lnSpc>
                <a:spcPct val="150000"/>
              </a:lnSpc>
            </a:pPr>
            <a:r>
              <a:rPr lang="en-US" sz="6600" b="1" dirty="0">
                <a:solidFill>
                  <a:srgbClr val="000000"/>
                </a:solidFill>
                <a:latin typeface="Arial" pitchFamily="34" charset="0"/>
                <a:ea typeface="Arial Bold"/>
                <a:cs typeface="Arial" pitchFamily="34" charset="0"/>
                <a:sym typeface="Arial Bold"/>
              </a:rPr>
              <a:t>LECTURER: </a:t>
            </a:r>
            <a:r>
              <a:rPr lang="en-US" sz="6600" b="1" dirty="0" smtClean="0">
                <a:solidFill>
                  <a:srgbClr val="000000"/>
                </a:solidFill>
                <a:latin typeface="Arial" pitchFamily="34" charset="0"/>
                <a:ea typeface="Arial Bold"/>
                <a:cs typeface="Arial" pitchFamily="34" charset="0"/>
                <a:sym typeface="Arial Bold"/>
              </a:rPr>
              <a:t>OLUWADAMILOLA TAYO</a:t>
            </a:r>
            <a:endParaRPr lang="en-US" sz="6600" b="1" dirty="0">
              <a:solidFill>
                <a:srgbClr val="000000"/>
              </a:solidFill>
              <a:latin typeface="Arial" pitchFamily="34" charset="0"/>
              <a:ea typeface="Arial Bold"/>
              <a:cs typeface="Arial" pitchFamily="34" charset="0"/>
              <a:sym typeface="Arial Bold"/>
            </a:endParaRPr>
          </a:p>
        </p:txBody>
      </p:sp>
      <p:pic>
        <p:nvPicPr>
          <p:cNvPr id="1026" name="Picture 2" descr="UWTSD logo | Discover Dylan Thomas">
            <a:extLst>
              <a:ext uri="{FF2B5EF4-FFF2-40B4-BE49-F238E27FC236}">
                <a16:creationId xmlns:a16="http://schemas.microsoft.com/office/drawing/2014/main" xmlns="" id="{DB4E5486-661A-3A58-C6BA-CF20E456C34A}"/>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162800" y="1204278"/>
            <a:ext cx="15706028" cy="628241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E6EDE4D7-E5DB-5854-2C54-58DE17CBAE7C}"/>
              </a:ext>
            </a:extLst>
          </p:cNvPr>
          <p:cNvSpPr>
            <a:spLocks noGrp="1"/>
          </p:cNvSpPr>
          <p:nvPr>
            <p:ph type="body" sz="quarter" idx="10"/>
          </p:nvPr>
        </p:nvSpPr>
        <p:spPr>
          <a:xfrm>
            <a:off x="373045" y="5699530"/>
            <a:ext cx="10056813" cy="3005737"/>
          </a:xfrm>
        </p:spPr>
        <p:txBody>
          <a:bodyPr/>
          <a:lstStyle/>
          <a:p>
            <a:pPr marL="571500" lvl="0" indent="-571500" algn="just">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The NHS spends £6.5 billion annually on the treatment of Childhood obesity (NHS England, 2024). </a:t>
            </a:r>
          </a:p>
          <a:p>
            <a:pPr marL="571500" lvl="0" indent="-571500" algn="just">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The child suffering from obesity has a higher chance of facing cardiovascular diseases, type 2 diabetes, metabolic disorders, and mental health challenges in adulthood (Chung et al., 2023).</a:t>
            </a:r>
          </a:p>
        </p:txBody>
      </p:sp>
      <p:sp>
        <p:nvSpPr>
          <p:cNvPr id="3" name="Text Placeholder 2">
            <a:extLst>
              <a:ext uri="{FF2B5EF4-FFF2-40B4-BE49-F238E27FC236}">
                <a16:creationId xmlns:a16="http://schemas.microsoft.com/office/drawing/2014/main" xmlns="" id="{C8B703ED-7BE7-AD1D-5C76-349AC66245A2}"/>
              </a:ext>
            </a:extLst>
          </p:cNvPr>
          <p:cNvSpPr>
            <a:spLocks noGrp="1"/>
          </p:cNvSpPr>
          <p:nvPr>
            <p:ph type="body" sz="quarter" idx="11"/>
          </p:nvPr>
        </p:nvSpPr>
        <p:spPr>
          <a:xfrm>
            <a:off x="477827" y="4674099"/>
            <a:ext cx="10048875" cy="800211"/>
          </a:xfrm>
        </p:spPr>
        <p:txBody>
          <a:bodyPr/>
          <a:lstStyle/>
          <a:p>
            <a:r>
              <a:rPr lang="en-GB" sz="4000" dirty="0">
                <a:latin typeface="Arial" panose="020B0604020202020204" pitchFamily="34" charset="0"/>
                <a:cs typeface="Arial" panose="020B0604020202020204" pitchFamily="34" charset="0"/>
              </a:rPr>
              <a:t>Introduction </a:t>
            </a:r>
          </a:p>
        </p:txBody>
      </p:sp>
      <p:sp>
        <p:nvSpPr>
          <p:cNvPr id="4" name="Text Placeholder 3">
            <a:extLst>
              <a:ext uri="{FF2B5EF4-FFF2-40B4-BE49-F238E27FC236}">
                <a16:creationId xmlns:a16="http://schemas.microsoft.com/office/drawing/2014/main" xmlns="" id="{445A24BA-23D0-389B-9C96-39883BA95D24}"/>
              </a:ext>
            </a:extLst>
          </p:cNvPr>
          <p:cNvSpPr>
            <a:spLocks noGrp="1"/>
          </p:cNvSpPr>
          <p:nvPr>
            <p:ph type="body" sz="quarter" idx="20"/>
          </p:nvPr>
        </p:nvSpPr>
        <p:spPr>
          <a:xfrm>
            <a:off x="593544" y="9229933"/>
            <a:ext cx="10038660" cy="800211"/>
          </a:xfrm>
        </p:spPr>
        <p:txBody>
          <a:bodyPr/>
          <a:lstStyle/>
          <a:p>
            <a:r>
              <a:rPr lang="en-GB" sz="4000" dirty="0">
                <a:solidFill>
                  <a:prstClr val="black"/>
                </a:solidFill>
                <a:latin typeface="Arial" panose="020B0604020202020204" pitchFamily="34" charset="0"/>
                <a:cs typeface="Arial" panose="020B0604020202020204" pitchFamily="34" charset="0"/>
              </a:rPr>
              <a:t>Background</a:t>
            </a:r>
            <a:endParaRPr lang="en-GB" sz="40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xmlns="" id="{925EA422-02CF-EC85-AE1E-9F501EE4E390}"/>
              </a:ext>
            </a:extLst>
          </p:cNvPr>
          <p:cNvSpPr>
            <a:spLocks noGrp="1"/>
          </p:cNvSpPr>
          <p:nvPr>
            <p:ph type="body" sz="quarter" idx="21"/>
          </p:nvPr>
        </p:nvSpPr>
        <p:spPr>
          <a:xfrm>
            <a:off x="380984" y="25489630"/>
            <a:ext cx="10048874" cy="4967492"/>
          </a:xfrm>
        </p:spPr>
        <p:txBody>
          <a:bodyPr/>
          <a:lstStyle/>
          <a:p>
            <a:pPr marL="388620" lvl="1" indent="-194310" algn="just">
              <a:lnSpc>
                <a:spcPct val="150000"/>
              </a:lnSpc>
              <a:buFont typeface="Arial"/>
              <a:buChar char="•"/>
            </a:pPr>
            <a:r>
              <a:rPr lang="en-GB" sz="2400" noProof="0" dirty="0">
                <a:solidFill>
                  <a:srgbClr val="000000"/>
                </a:solidFill>
                <a:latin typeface="Arial" panose="020B0604020202020204" pitchFamily="34" charset="0"/>
                <a:ea typeface="Arial"/>
                <a:cs typeface="Arial" panose="020B0604020202020204" pitchFamily="34" charset="0"/>
                <a:sym typeface="Arial"/>
              </a:rPr>
              <a:t>Schipper </a:t>
            </a:r>
            <a:r>
              <a:rPr lang="en-GB" sz="2400" i="1" noProof="0" dirty="0">
                <a:solidFill>
                  <a:srgbClr val="000000"/>
                </a:solidFill>
                <a:latin typeface="Arial" panose="020B0604020202020204" pitchFamily="34" charset="0"/>
                <a:ea typeface="Arial Italics"/>
                <a:cs typeface="Arial" panose="020B0604020202020204" pitchFamily="34" charset="0"/>
                <a:sym typeface="Arial Italics"/>
              </a:rPr>
              <a:t>et al.</a:t>
            </a:r>
            <a:r>
              <a:rPr lang="en-GB" sz="2400" noProof="0" dirty="0">
                <a:solidFill>
                  <a:srgbClr val="000000"/>
                </a:solidFill>
                <a:latin typeface="Arial" panose="020B0604020202020204" pitchFamily="34" charset="0"/>
                <a:ea typeface="Arial"/>
                <a:cs typeface="Arial" panose="020B0604020202020204" pitchFamily="34" charset="0"/>
                <a:sym typeface="Arial"/>
              </a:rPr>
              <a:t> (2025) claimed that early intervention of childhood obesity is important and also mentioned that the Horizon2020 EU‐funded JPI Consortium </a:t>
            </a:r>
            <a:r>
              <a:rPr lang="en-GB" sz="2400" noProof="0" dirty="0" smtClean="0">
                <a:solidFill>
                  <a:srgbClr val="000000"/>
                </a:solidFill>
                <a:latin typeface="Arial" panose="020B0604020202020204" pitchFamily="34" charset="0"/>
                <a:ea typeface="Arial"/>
                <a:cs typeface="Arial" panose="020B0604020202020204" pitchFamily="34" charset="0"/>
                <a:sym typeface="Arial"/>
              </a:rPr>
              <a:t>End obesity </a:t>
            </a:r>
            <a:r>
              <a:rPr lang="en-GB" sz="2400" noProof="0" dirty="0">
                <a:solidFill>
                  <a:srgbClr val="000000"/>
                </a:solidFill>
                <a:latin typeface="Arial" panose="020B0604020202020204" pitchFamily="34" charset="0"/>
                <a:ea typeface="Arial"/>
                <a:cs typeface="Arial" panose="020B0604020202020204" pitchFamily="34" charset="0"/>
                <a:sym typeface="Arial"/>
              </a:rPr>
              <a:t>prioritises the initial 1000 days of life after 2 years of age.</a:t>
            </a:r>
          </a:p>
          <a:p>
            <a:pPr marL="388620" lvl="1" indent="-194310" algn="just">
              <a:lnSpc>
                <a:spcPct val="150000"/>
              </a:lnSpc>
              <a:buFont typeface="Arial"/>
              <a:buChar char="•"/>
            </a:pPr>
            <a:r>
              <a:rPr lang="en-GB" sz="2400" noProof="0" dirty="0" err="1">
                <a:solidFill>
                  <a:srgbClr val="000000"/>
                </a:solidFill>
                <a:latin typeface="Arial" panose="020B0604020202020204" pitchFamily="34" charset="0"/>
                <a:ea typeface="Arial"/>
                <a:cs typeface="Arial" panose="020B0604020202020204" pitchFamily="34" charset="0"/>
                <a:sym typeface="Arial"/>
              </a:rPr>
              <a:t>Cobiac</a:t>
            </a:r>
            <a:r>
              <a:rPr lang="en-GB" sz="2400" noProof="0" dirty="0">
                <a:solidFill>
                  <a:srgbClr val="000000"/>
                </a:solidFill>
                <a:latin typeface="Arial" panose="020B0604020202020204" pitchFamily="34" charset="0"/>
                <a:ea typeface="Arial"/>
                <a:cs typeface="Arial" panose="020B0604020202020204" pitchFamily="34" charset="0"/>
                <a:sym typeface="Arial"/>
              </a:rPr>
              <a:t> </a:t>
            </a:r>
            <a:r>
              <a:rPr lang="en-GB" sz="2400" i="1" noProof="0" dirty="0">
                <a:solidFill>
                  <a:srgbClr val="000000"/>
                </a:solidFill>
                <a:latin typeface="Arial" panose="020B0604020202020204" pitchFamily="34" charset="0"/>
                <a:ea typeface="Arial Italics"/>
                <a:cs typeface="Arial" panose="020B0604020202020204" pitchFamily="34" charset="0"/>
                <a:sym typeface="Arial Italics"/>
              </a:rPr>
              <a:t>et al.</a:t>
            </a:r>
            <a:r>
              <a:rPr lang="en-GB" sz="2400" noProof="0" dirty="0">
                <a:solidFill>
                  <a:srgbClr val="000000"/>
                </a:solidFill>
                <a:latin typeface="Arial" panose="020B0604020202020204" pitchFamily="34" charset="0"/>
                <a:ea typeface="Arial"/>
                <a:cs typeface="Arial" panose="020B0604020202020204" pitchFamily="34" charset="0"/>
                <a:sym typeface="Arial"/>
              </a:rPr>
              <a:t> (2024) claimed that the unequal effect of SDIL on sugar purchasing has a significant impact on quality of life, resulting in 19,500 QALY (14,800 to 24,600) for children and adolescents in England.</a:t>
            </a:r>
          </a:p>
        </p:txBody>
      </p:sp>
      <p:sp>
        <p:nvSpPr>
          <p:cNvPr id="6" name="Text Placeholder 5">
            <a:extLst>
              <a:ext uri="{FF2B5EF4-FFF2-40B4-BE49-F238E27FC236}">
                <a16:creationId xmlns:a16="http://schemas.microsoft.com/office/drawing/2014/main" xmlns="" id="{17D374F2-DF33-39C4-AE9E-EC19FF534CA6}"/>
              </a:ext>
            </a:extLst>
          </p:cNvPr>
          <p:cNvSpPr>
            <a:spLocks noGrp="1"/>
          </p:cNvSpPr>
          <p:nvPr>
            <p:ph type="body" sz="quarter" idx="22"/>
          </p:nvPr>
        </p:nvSpPr>
        <p:spPr>
          <a:xfrm>
            <a:off x="260986" y="24450380"/>
            <a:ext cx="10048875" cy="861766"/>
          </a:xfrm>
        </p:spPr>
        <p:txBody>
          <a:bodyPr/>
          <a:lstStyle/>
          <a:p>
            <a:pPr lvl="0"/>
            <a:r>
              <a:rPr lang="en-GB" sz="4400" dirty="0">
                <a:solidFill>
                  <a:prstClr val="black"/>
                </a:solidFill>
                <a:latin typeface="Arial" panose="020B0604020202020204" pitchFamily="34" charset="0"/>
                <a:cs typeface="Arial" panose="020B0604020202020204" pitchFamily="34" charset="0"/>
              </a:rPr>
              <a:t>Literature Review</a:t>
            </a:r>
            <a:endParaRPr lang="en-GB" sz="4400" b="0" dirty="0">
              <a:solidFill>
                <a:prstClr val="black"/>
              </a:solidFill>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xmlns="" id="{F39F00D5-5C38-D6F2-6606-6A41E051B19F}"/>
              </a:ext>
            </a:extLst>
          </p:cNvPr>
          <p:cNvSpPr>
            <a:spLocks noGrp="1"/>
          </p:cNvSpPr>
          <p:nvPr>
            <p:ph type="body" sz="quarter" idx="24"/>
          </p:nvPr>
        </p:nvSpPr>
        <p:spPr>
          <a:xfrm>
            <a:off x="11559639" y="28180509"/>
            <a:ext cx="9557758" cy="2661041"/>
          </a:xfrm>
        </p:spPr>
        <p:txBody>
          <a:bodyPr/>
          <a:lstStyle/>
          <a:p>
            <a:pPr marL="457200" marR="0" lvl="0" indent="-342900" algn="just" rtl="0">
              <a:lnSpc>
                <a:spcPct val="150000"/>
              </a:lnSpc>
              <a:spcBef>
                <a:spcPts val="0"/>
              </a:spcBef>
              <a:spcAft>
                <a:spcPts val="0"/>
              </a:spcAft>
              <a:buClr>
                <a:srgbClr val="000000"/>
              </a:buClr>
              <a:buSzPts val="1800"/>
              <a:buFont typeface="Times New Roman"/>
              <a:buChar char="●"/>
            </a:pPr>
            <a:r>
              <a:rPr lang="en-US" sz="22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Childhood obesity is a rising issue in the UK healthcare, and there is a significant gap in government policy to mitigate this gap.</a:t>
            </a:r>
          </a:p>
          <a:p>
            <a:pPr marL="457200" marR="0" lvl="0" indent="-342900" algn="just" rtl="0">
              <a:lnSpc>
                <a:spcPct val="150000"/>
              </a:lnSpc>
              <a:spcBef>
                <a:spcPts val="0"/>
              </a:spcBef>
              <a:spcAft>
                <a:spcPts val="0"/>
              </a:spcAft>
              <a:buClr>
                <a:srgbClr val="000000"/>
              </a:buClr>
              <a:buSzPts val="1800"/>
              <a:buFont typeface="Times New Roman"/>
              <a:buChar char="●"/>
            </a:pPr>
            <a:r>
              <a:rPr lang="en-US" sz="22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It is found that childhood obesity has a significant effect on adulthood, imposing a high risk of type 2 diabetes, CVD, and numerous types of cancer (</a:t>
            </a:r>
            <a:r>
              <a:rPr lang="en-US" sz="2200" b="0" i="0" u="none" strike="noStrike" cap="none" dirty="0" err="1">
                <a:solidFill>
                  <a:srgbClr val="000000"/>
                </a:solidFill>
                <a:latin typeface="Arial" panose="020B0604020202020204" pitchFamily="34" charset="0"/>
                <a:ea typeface="Times New Roman"/>
                <a:cs typeface="Arial" panose="020B0604020202020204" pitchFamily="34" charset="0"/>
                <a:sym typeface="Times New Roman"/>
              </a:rPr>
              <a:t>Carrasquilla</a:t>
            </a:r>
            <a:r>
              <a:rPr lang="en-US" sz="22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 et al., 2023).</a:t>
            </a:r>
          </a:p>
        </p:txBody>
      </p:sp>
      <p:sp>
        <p:nvSpPr>
          <p:cNvPr id="9" name="Text Placeholder 8">
            <a:extLst>
              <a:ext uri="{FF2B5EF4-FFF2-40B4-BE49-F238E27FC236}">
                <a16:creationId xmlns:a16="http://schemas.microsoft.com/office/drawing/2014/main" xmlns="" id="{527F632F-F998-135E-0524-86D375FC5D18}"/>
              </a:ext>
            </a:extLst>
          </p:cNvPr>
          <p:cNvSpPr>
            <a:spLocks noGrp="1"/>
          </p:cNvSpPr>
          <p:nvPr>
            <p:ph type="body" sz="quarter" idx="25"/>
          </p:nvPr>
        </p:nvSpPr>
        <p:spPr>
          <a:xfrm>
            <a:off x="22637204" y="13819096"/>
            <a:ext cx="10047018" cy="738656"/>
          </a:xfrm>
        </p:spPr>
        <p:txBody>
          <a:bodyPr/>
          <a:lstStyle/>
          <a:p>
            <a:r>
              <a:rPr lang="en-GB" sz="3600" dirty="0">
                <a:latin typeface="Arial" panose="020B0604020202020204" pitchFamily="34" charset="0"/>
                <a:cs typeface="Arial" panose="020B0604020202020204" pitchFamily="34" charset="0"/>
              </a:rPr>
              <a:t>Research Question and Aim</a:t>
            </a:r>
          </a:p>
        </p:txBody>
      </p:sp>
      <p:sp>
        <p:nvSpPr>
          <p:cNvPr id="10" name="Text Placeholder 9">
            <a:extLst>
              <a:ext uri="{FF2B5EF4-FFF2-40B4-BE49-F238E27FC236}">
                <a16:creationId xmlns:a16="http://schemas.microsoft.com/office/drawing/2014/main" xmlns="" id="{5BB92EB9-4C7E-3A15-04B6-67A9C82BD3DD}"/>
              </a:ext>
            </a:extLst>
          </p:cNvPr>
          <p:cNvSpPr>
            <a:spLocks noGrp="1"/>
          </p:cNvSpPr>
          <p:nvPr>
            <p:ph type="body" sz="quarter" idx="26"/>
          </p:nvPr>
        </p:nvSpPr>
        <p:spPr>
          <a:xfrm>
            <a:off x="22762466" y="14030853"/>
            <a:ext cx="9819092" cy="8659592"/>
          </a:xfrm>
        </p:spPr>
        <p:txBody>
          <a:bodyPr/>
          <a:lstStyle/>
          <a:p>
            <a:pPr marL="571500" indent="-571500" algn="just">
              <a:lnSpc>
                <a:spcPct val="150000"/>
              </a:lnSpc>
              <a:buFont typeface="Wingdings" panose="05000000000000000000" pitchFamily="2" charset="2"/>
              <a:buChar char="q"/>
            </a:pPr>
            <a:r>
              <a:rPr lang="en-GB" sz="2200" b="1" u="sng" dirty="0">
                <a:latin typeface="Arial" panose="020B0604020202020204" pitchFamily="34" charset="0"/>
                <a:cs typeface="Arial" panose="020B0604020202020204" pitchFamily="34" charset="0"/>
              </a:rPr>
              <a:t>Aim</a:t>
            </a:r>
            <a:r>
              <a:rPr lang="en-GB" sz="2200" b="1" i="1" dirty="0">
                <a:latin typeface="Arial" panose="020B0604020202020204" pitchFamily="34" charset="0"/>
                <a:cs typeface="Arial" panose="020B0604020202020204" pitchFamily="34" charset="0"/>
              </a:rPr>
              <a:t> </a:t>
            </a:r>
            <a:endParaRPr lang="en-GB" sz="2200" dirty="0">
              <a:latin typeface="Arial" panose="020B0604020202020204" pitchFamily="34" charset="0"/>
              <a:cs typeface="Arial" panose="020B0604020202020204" pitchFamily="34" charset="0"/>
            </a:endParaRPr>
          </a:p>
          <a:p>
            <a:pPr marL="457200" lvl="0" indent="-457200" algn="just">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The research aims to explore the effectiveness of UK public health policies in reducing childhood obesity by conducting a systematic review.</a:t>
            </a:r>
          </a:p>
          <a:p>
            <a:pPr marL="571500" indent="-571500" algn="just">
              <a:lnSpc>
                <a:spcPct val="150000"/>
              </a:lnSpc>
              <a:buFont typeface="Wingdings" panose="05000000000000000000" pitchFamily="2" charset="2"/>
              <a:buChar char="q"/>
            </a:pPr>
            <a:r>
              <a:rPr lang="en-GB" sz="2200" b="1" i="1" u="sng" dirty="0">
                <a:latin typeface="Arial" panose="020B0604020202020204" pitchFamily="34" charset="0"/>
                <a:cs typeface="Arial" panose="020B0604020202020204" pitchFamily="34" charset="0"/>
              </a:rPr>
              <a:t>Objectives </a:t>
            </a:r>
            <a:endParaRPr lang="en-GB" sz="2200" u="sng" dirty="0">
              <a:latin typeface="Arial" panose="020B0604020202020204" pitchFamily="34" charset="0"/>
              <a:cs typeface="Arial" panose="020B0604020202020204" pitchFamily="34" charset="0"/>
            </a:endParaRPr>
          </a:p>
          <a:p>
            <a:pPr marL="651510" lvl="1" indent="-457200" algn="just">
              <a:lnSpc>
                <a:spcPct val="150000"/>
              </a:lnSpc>
              <a:spcBef>
                <a:spcPts val="0"/>
              </a:spcBef>
              <a:buClr>
                <a:srgbClr val="000000"/>
              </a:buClr>
              <a:buSzPts val="1800"/>
            </a:pPr>
            <a:r>
              <a:rPr lang="en-US" sz="22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To identify and map the core UK public health policies and legislative frameworks for managing childhood obesity</a:t>
            </a:r>
          </a:p>
          <a:p>
            <a:pPr marL="651510" lvl="1" indent="-457200" algn="just">
              <a:lnSpc>
                <a:spcPct val="150000"/>
              </a:lnSpc>
              <a:spcBef>
                <a:spcPts val="0"/>
              </a:spcBef>
              <a:buClr>
                <a:srgbClr val="000000"/>
              </a:buClr>
              <a:buSzPts val="1800"/>
            </a:pPr>
            <a:r>
              <a:rPr lang="en-US" sz="22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To systematically collect empirical evidence of the UK health policies on childhood BMI, dietary consumption habits, and caloric intake levels</a:t>
            </a:r>
          </a:p>
          <a:p>
            <a:pPr marL="651510" lvl="1" indent="-457200" algn="just">
              <a:lnSpc>
                <a:spcPct val="150000"/>
              </a:lnSpc>
              <a:spcBef>
                <a:spcPts val="0"/>
              </a:spcBef>
              <a:buClr>
                <a:srgbClr val="000000"/>
              </a:buClr>
              <a:buSzPts val="1800"/>
            </a:pPr>
            <a:r>
              <a:rPr lang="en-US" sz="22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To investigate the constraints that hinder the implications of the UK public health policies for reducing childhood obesity and promoting inequality </a:t>
            </a:r>
          </a:p>
          <a:p>
            <a:pPr marL="651510" lvl="1" indent="-457200" algn="just">
              <a:lnSpc>
                <a:spcPct val="150000"/>
              </a:lnSpc>
              <a:spcBef>
                <a:spcPts val="0"/>
              </a:spcBef>
              <a:buClr>
                <a:srgbClr val="000000"/>
              </a:buClr>
              <a:buSzPts val="1800"/>
            </a:pPr>
            <a:r>
              <a:rPr lang="en-US" sz="22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To recommend effective strategies for improving the UK public health policies for successfully reducing childhood obesity and addressing inequality</a:t>
            </a:r>
          </a:p>
        </p:txBody>
      </p:sp>
      <p:sp>
        <p:nvSpPr>
          <p:cNvPr id="11" name="Text Placeholder 10">
            <a:extLst>
              <a:ext uri="{FF2B5EF4-FFF2-40B4-BE49-F238E27FC236}">
                <a16:creationId xmlns:a16="http://schemas.microsoft.com/office/drawing/2014/main" xmlns="" id="{E623E73B-A818-ECAD-449D-B4BA29C89431}"/>
              </a:ext>
            </a:extLst>
          </p:cNvPr>
          <p:cNvSpPr>
            <a:spLocks noGrp="1"/>
          </p:cNvSpPr>
          <p:nvPr>
            <p:ph type="body" sz="quarter" idx="27"/>
          </p:nvPr>
        </p:nvSpPr>
        <p:spPr>
          <a:xfrm>
            <a:off x="22289606" y="22639636"/>
            <a:ext cx="10047018" cy="861766"/>
          </a:xfrm>
        </p:spPr>
        <p:txBody>
          <a:bodyPr/>
          <a:lstStyle/>
          <a:p>
            <a:r>
              <a:rPr lang="en-GB" sz="4400" dirty="0">
                <a:latin typeface="Arial" panose="020B0604020202020204" pitchFamily="34" charset="0"/>
                <a:cs typeface="Arial" panose="020B0604020202020204" pitchFamily="34" charset="0"/>
              </a:rPr>
              <a:t>Research Impact</a:t>
            </a:r>
          </a:p>
        </p:txBody>
      </p:sp>
      <p:sp>
        <p:nvSpPr>
          <p:cNvPr id="12" name="Text Placeholder 11">
            <a:extLst>
              <a:ext uri="{FF2B5EF4-FFF2-40B4-BE49-F238E27FC236}">
                <a16:creationId xmlns:a16="http://schemas.microsoft.com/office/drawing/2014/main" xmlns="" id="{0FD3AFCE-81A9-6CA3-7186-12D9C355F948}"/>
              </a:ext>
            </a:extLst>
          </p:cNvPr>
          <p:cNvSpPr>
            <a:spLocks noGrp="1"/>
          </p:cNvSpPr>
          <p:nvPr>
            <p:ph type="body" sz="quarter" idx="28"/>
          </p:nvPr>
        </p:nvSpPr>
        <p:spPr>
          <a:xfrm>
            <a:off x="22762466" y="23512485"/>
            <a:ext cx="9471431" cy="7017476"/>
          </a:xfrm>
        </p:spPr>
        <p:txBody>
          <a:bodyPr/>
          <a:lstStyle/>
          <a:p>
            <a:pPr marL="388620" lvl="1" indent="-194310" algn="just">
              <a:lnSpc>
                <a:spcPct val="150000"/>
              </a:lnSpc>
              <a:buFont typeface="Arial"/>
              <a:buChar char="•"/>
            </a:pPr>
            <a:r>
              <a:rPr lang="en-US" sz="2800" dirty="0">
                <a:solidFill>
                  <a:srgbClr val="000000"/>
                </a:solidFill>
                <a:latin typeface="Arial"/>
                <a:ea typeface="Arial"/>
                <a:cs typeface="Arial"/>
                <a:sym typeface="Arial"/>
              </a:rPr>
              <a:t>It is found that 5,234 cases of obesity in Year 6 girls (10/11 years) may have been prevented by the SDIL policies for reducing sugar (Rogers et al., 2023).</a:t>
            </a:r>
          </a:p>
          <a:p>
            <a:pPr marL="388620" lvl="1" indent="-194310" algn="just">
              <a:lnSpc>
                <a:spcPct val="150000"/>
              </a:lnSpc>
              <a:buFont typeface="Arial"/>
              <a:buChar char="•"/>
            </a:pPr>
            <a:r>
              <a:rPr lang="en-US" sz="2800" dirty="0">
                <a:solidFill>
                  <a:srgbClr val="000000"/>
                </a:solidFill>
                <a:latin typeface="Arial"/>
                <a:ea typeface="Arial"/>
                <a:cs typeface="Arial"/>
                <a:sym typeface="Arial"/>
              </a:rPr>
              <a:t>These prevention policies support national legislative reform to identify structural barriers to effective UK public health policy implementation and outcomes.</a:t>
            </a:r>
          </a:p>
          <a:p>
            <a:pPr marL="388620" lvl="1" indent="-194310" algn="just">
              <a:lnSpc>
                <a:spcPct val="150000"/>
              </a:lnSpc>
              <a:buFont typeface="Arial"/>
              <a:buChar char="•"/>
            </a:pPr>
            <a:r>
              <a:rPr lang="en-US" sz="2800" dirty="0">
                <a:solidFill>
                  <a:srgbClr val="000000"/>
                </a:solidFill>
                <a:latin typeface="Arial"/>
                <a:ea typeface="Arial"/>
                <a:cs typeface="Arial"/>
                <a:sym typeface="Arial"/>
              </a:rPr>
              <a:t>This research helps to bridge the gap between evidence and policy, and future interventions need to consider the impact of socioeconomic inequality on BMI outcomes.</a:t>
            </a:r>
          </a:p>
        </p:txBody>
      </p:sp>
      <p:sp>
        <p:nvSpPr>
          <p:cNvPr id="15" name="Text Placeholder 14">
            <a:extLst>
              <a:ext uri="{FF2B5EF4-FFF2-40B4-BE49-F238E27FC236}">
                <a16:creationId xmlns:a16="http://schemas.microsoft.com/office/drawing/2014/main" xmlns="" id="{A70C907E-7905-7BDC-E66E-90047768310D}"/>
              </a:ext>
            </a:extLst>
          </p:cNvPr>
          <p:cNvSpPr>
            <a:spLocks noGrp="1"/>
          </p:cNvSpPr>
          <p:nvPr>
            <p:ph type="body" sz="quarter" idx="96"/>
          </p:nvPr>
        </p:nvSpPr>
        <p:spPr>
          <a:xfrm>
            <a:off x="505449" y="10207628"/>
            <a:ext cx="10038659" cy="4596942"/>
          </a:xfrm>
        </p:spPr>
        <p:txBody>
          <a:bodyPr/>
          <a:lstStyle/>
          <a:p>
            <a:pPr marL="571500" lvl="0" indent="-571500" algn="just">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The UK released the 'Childhood Obesity: A Plan for Action' policy chapters in 2016, 2018, and 2019, respectively (Griffin et al., 2021).</a:t>
            </a:r>
          </a:p>
          <a:p>
            <a:pPr marL="571500" lvl="0" indent="-571500" algn="just">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The UK government is imposing the Soft Drinks Industry Levy (SDIL)(2018), which was designed to cut down on sugar consumption and address childhood obesity across the UK (</a:t>
            </a:r>
            <a:r>
              <a:rPr lang="en-US" sz="2200" dirty="0" err="1">
                <a:latin typeface="Arial" panose="020B0604020202020204" pitchFamily="34" charset="0"/>
                <a:cs typeface="Arial" panose="020B0604020202020204" pitchFamily="34" charset="0"/>
              </a:rPr>
              <a:t>Cobiac</a:t>
            </a:r>
            <a:r>
              <a:rPr lang="en-US" sz="2200" dirty="0">
                <a:latin typeface="Arial" panose="020B0604020202020204" pitchFamily="34" charset="0"/>
                <a:cs typeface="Arial" panose="020B0604020202020204" pitchFamily="34" charset="0"/>
              </a:rPr>
              <a:t> et al., 2024).</a:t>
            </a:r>
          </a:p>
          <a:p>
            <a:pPr marL="571500" lvl="0" indent="-571500" algn="just">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There are still significant inequalities based on deprivation in the UK, with children in deprivation around two times more likely to have obesity (GOV.UK, 2024).</a:t>
            </a:r>
          </a:p>
        </p:txBody>
      </p:sp>
      <p:sp>
        <p:nvSpPr>
          <p:cNvPr id="18" name="Text Placeholder 17">
            <a:extLst>
              <a:ext uri="{FF2B5EF4-FFF2-40B4-BE49-F238E27FC236}">
                <a16:creationId xmlns:a16="http://schemas.microsoft.com/office/drawing/2014/main" xmlns="" id="{9D21321E-1878-CD40-4AA6-3764E797EE11}"/>
              </a:ext>
            </a:extLst>
          </p:cNvPr>
          <p:cNvSpPr>
            <a:spLocks noGrp="1"/>
          </p:cNvSpPr>
          <p:nvPr>
            <p:ph type="body" sz="quarter" idx="153"/>
          </p:nvPr>
        </p:nvSpPr>
        <p:spPr>
          <a:xfrm>
            <a:off x="0" y="229448"/>
            <a:ext cx="43402127" cy="3046988"/>
          </a:xfrm>
        </p:spPr>
        <p:txBody>
          <a:bodyPr/>
          <a:lstStyle/>
          <a:p>
            <a:r>
              <a:rPr lang="en-US" sz="9600" dirty="0">
                <a:latin typeface="Arial" panose="020B0604020202020204" pitchFamily="34" charset="0"/>
                <a:cs typeface="Arial" panose="020B0604020202020204" pitchFamily="34" charset="0"/>
              </a:rPr>
              <a:t>THE EFFECTIVENESS OF UK PUBLIC HEALTH POLICIES IN REDUCING CHILDHOOD OBESITY: A SYSTEMATIC REVIEW</a:t>
            </a:r>
          </a:p>
        </p:txBody>
      </p:sp>
      <p:sp>
        <p:nvSpPr>
          <p:cNvPr id="19" name="TextBox 18">
            <a:extLst>
              <a:ext uri="{FF2B5EF4-FFF2-40B4-BE49-F238E27FC236}">
                <a16:creationId xmlns:a16="http://schemas.microsoft.com/office/drawing/2014/main" xmlns=""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1" name="Text Placeholder 7">
            <a:extLst>
              <a:ext uri="{FF2B5EF4-FFF2-40B4-BE49-F238E27FC236}">
                <a16:creationId xmlns:a16="http://schemas.microsoft.com/office/drawing/2014/main" xmlns="" id="{F39F00D5-5C38-D6F2-6606-6A41E051B19F}"/>
              </a:ext>
            </a:extLst>
          </p:cNvPr>
          <p:cNvSpPr>
            <a:spLocks noGrp="1"/>
          </p:cNvSpPr>
          <p:nvPr>
            <p:ph type="body" sz="quarter" idx="24"/>
          </p:nvPr>
        </p:nvSpPr>
        <p:spPr>
          <a:xfrm>
            <a:off x="11774636" y="13819096"/>
            <a:ext cx="9720135" cy="4319957"/>
          </a:xfrm>
        </p:spPr>
        <p:txBody>
          <a:bodyPr/>
          <a:lstStyle/>
          <a:p>
            <a:pPr marL="388620" lvl="1" indent="-194310" algn="just">
              <a:lnSpc>
                <a:spcPct val="150000"/>
              </a:lnSpc>
              <a:buFont typeface="Arial"/>
              <a:buChar char="•"/>
            </a:pPr>
            <a:r>
              <a:rPr lang="en-US" sz="2200" dirty="0">
                <a:solidFill>
                  <a:srgbClr val="000000"/>
                </a:solidFill>
                <a:latin typeface="Arial"/>
                <a:ea typeface="Arial"/>
                <a:cs typeface="Arial"/>
                <a:sym typeface="Arial"/>
              </a:rPr>
              <a:t>10.5% of reception children and 22.2% of Year 6 children are obese in 2024–2025 In England (GOV.UK, 2025).</a:t>
            </a:r>
          </a:p>
          <a:p>
            <a:pPr marL="388620" lvl="1" indent="-194310" algn="just">
              <a:lnSpc>
                <a:spcPct val="150000"/>
              </a:lnSpc>
              <a:buFont typeface="Arial"/>
              <a:buChar char="•"/>
            </a:pPr>
            <a:r>
              <a:rPr lang="en-US" sz="2200" dirty="0">
                <a:solidFill>
                  <a:srgbClr val="000000"/>
                </a:solidFill>
                <a:latin typeface="Arial"/>
                <a:ea typeface="Arial"/>
                <a:cs typeface="Arial"/>
                <a:sym typeface="Arial"/>
              </a:rPr>
              <a:t>The obesity prevalence rate for the most deprived Year 6 children was 29.2%, whereas for the least deprived group was 13 % in 2023-2024 (GOV.UK, 2024).</a:t>
            </a:r>
          </a:p>
          <a:p>
            <a:pPr marL="388620" lvl="1" indent="-194310" algn="just">
              <a:lnSpc>
                <a:spcPct val="150000"/>
              </a:lnSpc>
              <a:buFont typeface="Arial"/>
              <a:buChar char="•"/>
            </a:pPr>
            <a:r>
              <a:rPr lang="en-US" sz="2200" dirty="0">
                <a:solidFill>
                  <a:srgbClr val="000000"/>
                </a:solidFill>
                <a:latin typeface="Arial"/>
                <a:ea typeface="Arial"/>
                <a:cs typeface="Arial"/>
                <a:sym typeface="Arial"/>
              </a:rPr>
              <a:t>In the UK, the prevalence of obesity is the highest in Black ethnic-background children is about one in three children aged 10-11 affected nationally (</a:t>
            </a:r>
            <a:r>
              <a:rPr lang="en-US" sz="2200" dirty="0" err="1">
                <a:solidFill>
                  <a:srgbClr val="000000"/>
                </a:solidFill>
                <a:latin typeface="Arial"/>
                <a:ea typeface="Arial"/>
                <a:cs typeface="Arial"/>
                <a:sym typeface="Arial"/>
              </a:rPr>
              <a:t>Obita</a:t>
            </a:r>
            <a:r>
              <a:rPr lang="en-US" sz="2200" dirty="0">
                <a:solidFill>
                  <a:srgbClr val="000000"/>
                </a:solidFill>
                <a:latin typeface="Arial"/>
                <a:ea typeface="Arial"/>
                <a:cs typeface="Arial"/>
                <a:sym typeface="Arial"/>
              </a:rPr>
              <a:t> </a:t>
            </a:r>
            <a:r>
              <a:rPr lang="en-US" sz="2200" i="1" dirty="0">
                <a:solidFill>
                  <a:srgbClr val="000000"/>
                </a:solidFill>
                <a:latin typeface="Arial Italics"/>
                <a:ea typeface="Arial Italics"/>
                <a:cs typeface="Arial Italics"/>
                <a:sym typeface="Arial Italics"/>
              </a:rPr>
              <a:t>et al.,</a:t>
            </a:r>
            <a:r>
              <a:rPr lang="en-US" sz="2200" dirty="0">
                <a:solidFill>
                  <a:srgbClr val="000000"/>
                </a:solidFill>
                <a:latin typeface="Arial"/>
                <a:ea typeface="Arial"/>
                <a:cs typeface="Arial"/>
                <a:sym typeface="Arial"/>
              </a:rPr>
              <a:t> 2024).</a:t>
            </a:r>
          </a:p>
        </p:txBody>
      </p:sp>
      <p:sp>
        <p:nvSpPr>
          <p:cNvPr id="30" name="Google Shape;149;p4">
            <a:extLst>
              <a:ext uri="{FF2B5EF4-FFF2-40B4-BE49-F238E27FC236}">
                <a16:creationId xmlns:a16="http://schemas.microsoft.com/office/drawing/2014/main" xmlns="" id="{9C3C3E15-DAE6-4369-A4AD-C8C5957F5D87}"/>
              </a:ext>
            </a:extLst>
          </p:cNvPr>
          <p:cNvSpPr txBox="1"/>
          <p:nvPr/>
        </p:nvSpPr>
        <p:spPr>
          <a:xfrm>
            <a:off x="14515122" y="27202295"/>
            <a:ext cx="5453312" cy="846386"/>
          </a:xfrm>
          <a:prstGeom prst="rect">
            <a:avLst/>
          </a:prstGeom>
          <a:noFill/>
          <a:ln>
            <a:noFill/>
          </a:ln>
        </p:spPr>
        <p:txBody>
          <a:bodyPr spcFirstLastPara="1" wrap="square" lIns="0" tIns="0" rIns="0" bIns="0" anchor="t" anchorCtr="0">
            <a:spAutoFit/>
          </a:bodyPr>
          <a:lstStyle/>
          <a:p>
            <a:pPr marL="0" marR="0" lvl="0" indent="0" algn="l" rtl="0">
              <a:lnSpc>
                <a:spcPct val="125008"/>
              </a:lnSpc>
              <a:spcBef>
                <a:spcPts val="0"/>
              </a:spcBef>
              <a:spcAft>
                <a:spcPts val="0"/>
              </a:spcAft>
              <a:buClr>
                <a:srgbClr val="000000"/>
              </a:buClr>
              <a:buSzPts val="2999"/>
              <a:buFont typeface="Arial"/>
              <a:buNone/>
            </a:pPr>
            <a:r>
              <a:rPr lang="en-US" sz="4400" b="1" i="0" u="sng" strike="noStrike" cap="none" dirty="0">
                <a:latin typeface="Arial" panose="020B0604020202020204" pitchFamily="34" charset="0"/>
                <a:ea typeface="Times"/>
                <a:cs typeface="Arial" panose="020B0604020202020204" pitchFamily="34" charset="0"/>
                <a:sym typeface="Times"/>
              </a:rPr>
              <a:t>Rationale </a:t>
            </a:r>
            <a:endParaRPr lang="en-US" sz="2400" b="1" i="0" u="sng" strike="noStrike" cap="none" dirty="0">
              <a:latin typeface="Arial" panose="020B0604020202020204" pitchFamily="34" charset="0"/>
              <a:ea typeface="Arial"/>
              <a:cs typeface="Arial" panose="020B0604020202020204" pitchFamily="34" charset="0"/>
              <a:sym typeface="Arial"/>
            </a:endParaRPr>
          </a:p>
        </p:txBody>
      </p:sp>
      <p:sp>
        <p:nvSpPr>
          <p:cNvPr id="31" name="TextBox 30">
            <a:extLst>
              <a:ext uri="{FF2B5EF4-FFF2-40B4-BE49-F238E27FC236}">
                <a16:creationId xmlns:a16="http://schemas.microsoft.com/office/drawing/2014/main" xmlns="" id="{1A7AB0EA-6949-4B94-821F-21493FA3D09F}"/>
              </a:ext>
            </a:extLst>
          </p:cNvPr>
          <p:cNvSpPr txBox="1"/>
          <p:nvPr/>
        </p:nvSpPr>
        <p:spPr>
          <a:xfrm>
            <a:off x="23209918" y="4761686"/>
            <a:ext cx="8911882" cy="1783886"/>
          </a:xfrm>
          <a:prstGeom prst="rect">
            <a:avLst/>
          </a:prstGeom>
          <a:noFill/>
        </p:spPr>
        <p:txBody>
          <a:bodyPr wrap="square" rtlCol="0">
            <a:spAutoFit/>
          </a:bodyPr>
          <a:lstStyle/>
          <a:p>
            <a:pPr lvl="0" algn="ctr">
              <a:lnSpc>
                <a:spcPct val="150000"/>
              </a:lnSpc>
            </a:pPr>
            <a:r>
              <a:rPr lang="en-GB" sz="3200" b="1" i="1" u="sng" dirty="0">
                <a:latin typeface="Arial" panose="020B0604020202020204" pitchFamily="34" charset="0"/>
                <a:cs typeface="Arial" panose="020B0604020202020204" pitchFamily="34" charset="0"/>
              </a:rPr>
              <a:t>Question </a:t>
            </a:r>
          </a:p>
          <a:p>
            <a:pPr algn="just">
              <a:lnSpc>
                <a:spcPct val="150000"/>
              </a:lnSpc>
            </a:pPr>
            <a:r>
              <a:rPr lang="en-US" sz="22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What are the core UK public health policies and legislative frameworks for managing childhood obesity?</a:t>
            </a:r>
          </a:p>
        </p:txBody>
      </p:sp>
      <p:sp>
        <p:nvSpPr>
          <p:cNvPr id="32" name="TextBox 8">
            <a:extLst>
              <a:ext uri="{FF2B5EF4-FFF2-40B4-BE49-F238E27FC236}">
                <a16:creationId xmlns:a16="http://schemas.microsoft.com/office/drawing/2014/main" xmlns="" id="{FE4BAC7D-92E9-46ED-BE91-FC08B19F6D3A}"/>
              </a:ext>
            </a:extLst>
          </p:cNvPr>
          <p:cNvSpPr txBox="1"/>
          <p:nvPr/>
        </p:nvSpPr>
        <p:spPr>
          <a:xfrm>
            <a:off x="373045" y="22338520"/>
            <a:ext cx="9824759" cy="1859163"/>
          </a:xfrm>
          <a:prstGeom prst="rect">
            <a:avLst/>
          </a:prstGeom>
        </p:spPr>
        <p:txBody>
          <a:bodyPr wrap="square" lIns="0" tIns="0" rIns="0" bIns="0" rtlCol="0" anchor="t">
            <a:spAutoFit/>
          </a:bodyPr>
          <a:lstStyle/>
          <a:p>
            <a:pPr algn="ctr">
              <a:lnSpc>
                <a:spcPct val="150000"/>
              </a:lnSpc>
              <a:spcBef>
                <a:spcPct val="0"/>
              </a:spcBef>
            </a:pPr>
            <a:r>
              <a:rPr lang="en-US" sz="2800" b="1" dirty="0">
                <a:solidFill>
                  <a:srgbClr val="000000"/>
                </a:solidFill>
                <a:latin typeface="Arial" panose="020B0604020202020204" pitchFamily="34" charset="0"/>
                <a:ea typeface="Arial Bold"/>
                <a:cs typeface="Arial" panose="020B0604020202020204" pitchFamily="34" charset="0"/>
                <a:sym typeface="Arial Bold"/>
              </a:rPr>
              <a:t>Figure 1: The inequality gap in obesity prevalence among reception</a:t>
            </a:r>
          </a:p>
          <a:p>
            <a:pPr algn="ctr">
              <a:lnSpc>
                <a:spcPct val="150000"/>
              </a:lnSpc>
              <a:spcBef>
                <a:spcPct val="0"/>
              </a:spcBef>
            </a:pPr>
            <a:r>
              <a:rPr lang="en-US" sz="2800" dirty="0">
                <a:solidFill>
                  <a:srgbClr val="000000"/>
                </a:solidFill>
                <a:latin typeface="Arial" panose="020B0604020202020204" pitchFamily="34" charset="0"/>
                <a:ea typeface="Arial"/>
                <a:cs typeface="Arial" panose="020B0604020202020204" pitchFamily="34" charset="0"/>
                <a:sym typeface="Arial"/>
              </a:rPr>
              <a:t>(Source: GOV.UK, 2024)</a:t>
            </a:r>
          </a:p>
        </p:txBody>
      </p:sp>
      <p:pic>
        <p:nvPicPr>
          <p:cNvPr id="7" name="Picture 6">
            <a:extLst>
              <a:ext uri="{FF2B5EF4-FFF2-40B4-BE49-F238E27FC236}">
                <a16:creationId xmlns:a16="http://schemas.microsoft.com/office/drawing/2014/main" xmlns="" id="{ECF285AD-C4D9-4778-9158-147DC8B13AF5}"/>
              </a:ext>
            </a:extLst>
          </p:cNvPr>
          <p:cNvPicPr>
            <a:picLocks noChangeAspect="1"/>
          </p:cNvPicPr>
          <p:nvPr/>
        </p:nvPicPr>
        <p:blipFill>
          <a:blip r:embed="rId3" cstate="print"/>
          <a:stretch>
            <a:fillRect/>
          </a:stretch>
        </p:blipFill>
        <p:spPr>
          <a:xfrm>
            <a:off x="726867" y="15125810"/>
            <a:ext cx="9427077" cy="6960014"/>
          </a:xfrm>
          <a:prstGeom prst="rect">
            <a:avLst/>
          </a:prstGeom>
          <a:ln w="38100">
            <a:solidFill>
              <a:schemeClr val="tx1"/>
            </a:solidFill>
          </a:ln>
        </p:spPr>
      </p:pic>
      <p:pic>
        <p:nvPicPr>
          <p:cNvPr id="13" name="Picture 12">
            <a:extLst>
              <a:ext uri="{FF2B5EF4-FFF2-40B4-BE49-F238E27FC236}">
                <a16:creationId xmlns:a16="http://schemas.microsoft.com/office/drawing/2014/main" xmlns="" id="{1F2DDAEE-2D61-4C21-9F50-F652BAAA7BA4}"/>
              </a:ext>
            </a:extLst>
          </p:cNvPr>
          <p:cNvPicPr>
            <a:picLocks noChangeAspect="1"/>
          </p:cNvPicPr>
          <p:nvPr/>
        </p:nvPicPr>
        <p:blipFill>
          <a:blip r:embed="rId4" cstate="print"/>
          <a:stretch>
            <a:fillRect/>
          </a:stretch>
        </p:blipFill>
        <p:spPr>
          <a:xfrm>
            <a:off x="11774636" y="4850431"/>
            <a:ext cx="9461624" cy="6195863"/>
          </a:xfrm>
          <a:prstGeom prst="rect">
            <a:avLst/>
          </a:prstGeom>
          <a:ln w="57150">
            <a:solidFill>
              <a:schemeClr val="tx1"/>
            </a:solidFill>
          </a:ln>
        </p:spPr>
      </p:pic>
      <p:sp>
        <p:nvSpPr>
          <p:cNvPr id="36" name="Text Placeholder 3">
            <a:extLst>
              <a:ext uri="{FF2B5EF4-FFF2-40B4-BE49-F238E27FC236}">
                <a16:creationId xmlns:a16="http://schemas.microsoft.com/office/drawing/2014/main" xmlns="" id="{FD40F4E9-D5DD-4D90-A206-3B1152F12C90}"/>
              </a:ext>
            </a:extLst>
          </p:cNvPr>
          <p:cNvSpPr txBox="1">
            <a:spLocks/>
          </p:cNvSpPr>
          <p:nvPr/>
        </p:nvSpPr>
        <p:spPr>
          <a:xfrm>
            <a:off x="11025993" y="13018885"/>
            <a:ext cx="10038660" cy="800211"/>
          </a:xfrm>
          <a:prstGeom prst="rect">
            <a:avLst/>
          </a:prstGeom>
          <a:no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4000" dirty="0">
                <a:solidFill>
                  <a:prstClr val="black"/>
                </a:solidFill>
                <a:latin typeface="Arial" panose="020B0604020202020204" pitchFamily="34" charset="0"/>
                <a:cs typeface="Arial" panose="020B0604020202020204" pitchFamily="34" charset="0"/>
              </a:rPr>
              <a:t>Prevalence </a:t>
            </a:r>
          </a:p>
        </p:txBody>
      </p:sp>
      <p:sp>
        <p:nvSpPr>
          <p:cNvPr id="37" name="TextBox 8">
            <a:extLst>
              <a:ext uri="{FF2B5EF4-FFF2-40B4-BE49-F238E27FC236}">
                <a16:creationId xmlns:a16="http://schemas.microsoft.com/office/drawing/2014/main" xmlns="" id="{72797261-816A-46DA-A2D4-0D8FC0F34031}"/>
              </a:ext>
            </a:extLst>
          </p:cNvPr>
          <p:cNvSpPr txBox="1"/>
          <p:nvPr/>
        </p:nvSpPr>
        <p:spPr>
          <a:xfrm>
            <a:off x="11774636" y="11295168"/>
            <a:ext cx="9461624" cy="1661993"/>
          </a:xfrm>
          <a:prstGeom prst="rect">
            <a:avLst/>
          </a:prstGeom>
        </p:spPr>
        <p:txBody>
          <a:bodyPr wrap="square" lIns="0" tIns="0" rIns="0" bIns="0" rtlCol="0" anchor="t">
            <a:spAutoFit/>
          </a:bodyPr>
          <a:lstStyle/>
          <a:p>
            <a:pPr algn="ctr">
              <a:lnSpc>
                <a:spcPct val="150000"/>
              </a:lnSpc>
              <a:spcBef>
                <a:spcPct val="0"/>
              </a:spcBef>
            </a:pPr>
            <a:r>
              <a:rPr lang="en-US" sz="2400" b="1" dirty="0">
                <a:solidFill>
                  <a:srgbClr val="000000"/>
                </a:solidFill>
                <a:latin typeface="Arial" panose="020B0604020202020204" pitchFamily="34" charset="0"/>
                <a:ea typeface="Arial Bold"/>
                <a:cs typeface="Arial" panose="020B0604020202020204" pitchFamily="34" charset="0"/>
                <a:sym typeface="Arial Bold"/>
              </a:rPr>
              <a:t>Figure 2: Prevalence among children aged 10 to 11 years by sex and BMI category</a:t>
            </a:r>
          </a:p>
          <a:p>
            <a:pPr algn="ctr">
              <a:lnSpc>
                <a:spcPct val="150000"/>
              </a:lnSpc>
              <a:spcBef>
                <a:spcPct val="0"/>
              </a:spcBef>
            </a:pPr>
            <a:r>
              <a:rPr lang="en-US" sz="2400" dirty="0">
                <a:solidFill>
                  <a:srgbClr val="000000"/>
                </a:solidFill>
                <a:latin typeface="Arial" panose="020B0604020202020204" pitchFamily="34" charset="0"/>
                <a:ea typeface="Arial"/>
                <a:cs typeface="Arial" panose="020B0604020202020204" pitchFamily="34" charset="0"/>
                <a:sym typeface="Arial"/>
              </a:rPr>
              <a:t>(Source: Department of Health and Social Care, 2023)</a:t>
            </a:r>
          </a:p>
        </p:txBody>
      </p:sp>
      <p:pic>
        <p:nvPicPr>
          <p:cNvPr id="14" name="Picture 13">
            <a:extLst>
              <a:ext uri="{FF2B5EF4-FFF2-40B4-BE49-F238E27FC236}">
                <a16:creationId xmlns:a16="http://schemas.microsoft.com/office/drawing/2014/main" xmlns="" id="{0BA2D875-5A61-4FB5-B8A3-9219E42D314B}"/>
              </a:ext>
            </a:extLst>
          </p:cNvPr>
          <p:cNvPicPr>
            <a:picLocks noChangeAspect="1"/>
          </p:cNvPicPr>
          <p:nvPr/>
        </p:nvPicPr>
        <p:blipFill>
          <a:blip r:embed="rId5" cstate="print"/>
          <a:stretch>
            <a:fillRect/>
          </a:stretch>
        </p:blipFill>
        <p:spPr>
          <a:xfrm>
            <a:off x="11631635" y="18349700"/>
            <a:ext cx="9653140" cy="7472245"/>
          </a:xfrm>
          <a:prstGeom prst="rect">
            <a:avLst/>
          </a:prstGeom>
          <a:ln w="28575">
            <a:solidFill>
              <a:schemeClr val="tx1"/>
            </a:solidFill>
          </a:ln>
        </p:spPr>
      </p:pic>
      <p:sp>
        <p:nvSpPr>
          <p:cNvPr id="39" name="TextBox 8">
            <a:extLst>
              <a:ext uri="{FF2B5EF4-FFF2-40B4-BE49-F238E27FC236}">
                <a16:creationId xmlns:a16="http://schemas.microsoft.com/office/drawing/2014/main" xmlns="" id="{510E6FDA-87C5-44F8-B0D2-BC44D735F8DC}"/>
              </a:ext>
            </a:extLst>
          </p:cNvPr>
          <p:cNvSpPr txBox="1"/>
          <p:nvPr/>
        </p:nvSpPr>
        <p:spPr>
          <a:xfrm>
            <a:off x="11418626" y="25816210"/>
            <a:ext cx="9646027" cy="1386085"/>
          </a:xfrm>
          <a:prstGeom prst="rect">
            <a:avLst/>
          </a:prstGeom>
        </p:spPr>
        <p:txBody>
          <a:bodyPr wrap="square" lIns="0" tIns="0" rIns="0" bIns="0" rtlCol="0" anchor="t">
            <a:spAutoFit/>
          </a:bodyPr>
          <a:lstStyle/>
          <a:p>
            <a:pPr algn="ctr">
              <a:lnSpc>
                <a:spcPct val="150000"/>
              </a:lnSpc>
              <a:spcBef>
                <a:spcPct val="0"/>
              </a:spcBef>
            </a:pPr>
            <a:r>
              <a:rPr lang="en-US" sz="3200" b="1" dirty="0">
                <a:solidFill>
                  <a:srgbClr val="000000"/>
                </a:solidFill>
                <a:latin typeface="Arial" panose="020B0604020202020204" pitchFamily="34" charset="0"/>
                <a:ea typeface="Arial Bold"/>
                <a:cs typeface="Arial" panose="020B0604020202020204" pitchFamily="34" charset="0"/>
                <a:sym typeface="Arial Bold"/>
              </a:rPr>
              <a:t>Figure 3: Impact of Childhood obesity</a:t>
            </a:r>
          </a:p>
          <a:p>
            <a:pPr algn="ctr">
              <a:lnSpc>
                <a:spcPct val="150000"/>
              </a:lnSpc>
              <a:spcBef>
                <a:spcPct val="0"/>
              </a:spcBef>
            </a:pPr>
            <a:r>
              <a:rPr lang="en-US" sz="3200" dirty="0">
                <a:solidFill>
                  <a:srgbClr val="000000"/>
                </a:solidFill>
                <a:latin typeface="Arial" panose="020B0604020202020204" pitchFamily="34" charset="0"/>
                <a:ea typeface="Arial"/>
                <a:cs typeface="Arial" panose="020B0604020202020204" pitchFamily="34" charset="0"/>
                <a:sym typeface="Arial"/>
              </a:rPr>
              <a:t>(Source: Banerjee and Mani, 2025)</a:t>
            </a:r>
          </a:p>
        </p:txBody>
      </p:sp>
      <p:pic>
        <p:nvPicPr>
          <p:cNvPr id="16" name="Picture 15">
            <a:extLst>
              <a:ext uri="{FF2B5EF4-FFF2-40B4-BE49-F238E27FC236}">
                <a16:creationId xmlns:a16="http://schemas.microsoft.com/office/drawing/2014/main" xmlns="" id="{F98D7D7B-2A75-408A-8D5D-80F01E0B4BAB}"/>
              </a:ext>
            </a:extLst>
          </p:cNvPr>
          <p:cNvPicPr>
            <a:picLocks noChangeAspect="1"/>
          </p:cNvPicPr>
          <p:nvPr/>
        </p:nvPicPr>
        <p:blipFill>
          <a:blip r:embed="rId6" cstate="print"/>
          <a:stretch>
            <a:fillRect/>
          </a:stretch>
        </p:blipFill>
        <p:spPr>
          <a:xfrm>
            <a:off x="22680257" y="6718739"/>
            <a:ext cx="9484595" cy="5378237"/>
          </a:xfrm>
          <a:prstGeom prst="rect">
            <a:avLst/>
          </a:prstGeom>
        </p:spPr>
      </p:pic>
      <p:sp>
        <p:nvSpPr>
          <p:cNvPr id="41" name="TextBox 8">
            <a:extLst>
              <a:ext uri="{FF2B5EF4-FFF2-40B4-BE49-F238E27FC236}">
                <a16:creationId xmlns:a16="http://schemas.microsoft.com/office/drawing/2014/main" xmlns="" id="{F31561DC-BD5E-4626-87C9-6ABFA5F30EFB}"/>
              </a:ext>
            </a:extLst>
          </p:cNvPr>
          <p:cNvSpPr txBox="1"/>
          <p:nvPr/>
        </p:nvSpPr>
        <p:spPr>
          <a:xfrm>
            <a:off x="22680257" y="12539628"/>
            <a:ext cx="8938098" cy="1212833"/>
          </a:xfrm>
          <a:prstGeom prst="rect">
            <a:avLst/>
          </a:prstGeom>
        </p:spPr>
        <p:txBody>
          <a:bodyPr wrap="square" lIns="0" tIns="0" rIns="0" bIns="0" rtlCol="0" anchor="t">
            <a:spAutoFit/>
          </a:bodyPr>
          <a:lstStyle/>
          <a:p>
            <a:pPr algn="ctr">
              <a:lnSpc>
                <a:spcPct val="150000"/>
              </a:lnSpc>
              <a:spcBef>
                <a:spcPct val="0"/>
              </a:spcBef>
            </a:pPr>
            <a:r>
              <a:rPr lang="en-US" sz="2800" b="1" dirty="0">
                <a:solidFill>
                  <a:srgbClr val="000000"/>
                </a:solidFill>
                <a:latin typeface="Arial" panose="020B0604020202020204" pitchFamily="34" charset="0"/>
                <a:ea typeface="Arial Bold"/>
                <a:cs typeface="Arial" panose="020B0604020202020204" pitchFamily="34" charset="0"/>
                <a:sym typeface="Arial Bold"/>
              </a:rPr>
              <a:t>Figure 4: The scale of the obesity problem</a:t>
            </a:r>
          </a:p>
          <a:p>
            <a:pPr algn="ctr">
              <a:lnSpc>
                <a:spcPct val="150000"/>
              </a:lnSpc>
              <a:spcBef>
                <a:spcPct val="0"/>
              </a:spcBef>
            </a:pPr>
            <a:r>
              <a:rPr lang="en-US" sz="2800" dirty="0">
                <a:solidFill>
                  <a:srgbClr val="000000"/>
                </a:solidFill>
                <a:latin typeface="Arial" panose="020B0604020202020204" pitchFamily="34" charset="0"/>
                <a:ea typeface="Arial"/>
                <a:cs typeface="Arial" panose="020B0604020202020204" pitchFamily="34" charset="0"/>
                <a:sym typeface="Arial"/>
              </a:rPr>
              <a:t>(Source: GOV.UK, 2022)</a:t>
            </a:r>
          </a:p>
        </p:txBody>
      </p:sp>
      <p:sp>
        <p:nvSpPr>
          <p:cNvPr id="27" name="Text Placeholder 10">
            <a:extLst>
              <a:ext uri="{FF2B5EF4-FFF2-40B4-BE49-F238E27FC236}">
                <a16:creationId xmlns:a16="http://schemas.microsoft.com/office/drawing/2014/main" xmlns="" id="{88119CEB-723F-4B9B-BCD9-9B6E9324B667}"/>
              </a:ext>
            </a:extLst>
          </p:cNvPr>
          <p:cNvSpPr txBox="1">
            <a:spLocks/>
          </p:cNvSpPr>
          <p:nvPr/>
        </p:nvSpPr>
        <p:spPr>
          <a:xfrm>
            <a:off x="33384032" y="4573630"/>
            <a:ext cx="10047018" cy="861766"/>
          </a:xfrm>
          <a:prstGeom prst="rect">
            <a:avLst/>
          </a:prstGeom>
          <a:no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4400" dirty="0">
                <a:latin typeface="Arial" panose="020B0604020202020204" pitchFamily="34" charset="0"/>
                <a:cs typeface="Arial" panose="020B0604020202020204" pitchFamily="34" charset="0"/>
              </a:rPr>
              <a:t>References</a:t>
            </a:r>
          </a:p>
        </p:txBody>
      </p:sp>
      <p:sp>
        <p:nvSpPr>
          <p:cNvPr id="28" name="Text Placeholder 11">
            <a:extLst>
              <a:ext uri="{FF2B5EF4-FFF2-40B4-BE49-F238E27FC236}">
                <a16:creationId xmlns:a16="http://schemas.microsoft.com/office/drawing/2014/main" xmlns="" id="{6A6E9420-5C65-4E04-BF9C-35278029099F}"/>
              </a:ext>
            </a:extLst>
          </p:cNvPr>
          <p:cNvSpPr txBox="1">
            <a:spLocks/>
          </p:cNvSpPr>
          <p:nvPr/>
        </p:nvSpPr>
        <p:spPr>
          <a:xfrm>
            <a:off x="33341455" y="5098055"/>
            <a:ext cx="10052050" cy="26525188"/>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Banerjee, D. and Mani, A. (2025). ‘Obesity’s systemic impact: exploring molecular and physiological links to diabetes, cardiovascular disease, and heart failure.’ </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Frontiers in Endocrinology</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16.</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7" tooltip="https://doi.org/10.3389/fendo.2025.1681766"/>
              </a:rPr>
              <a:t> https://doi.org/10.3389/fendo.2025.1681766</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t>
            </a:r>
          </a:p>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Carrasquilla</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G.D., Lars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Ängquist</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Thorkild</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I. A.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Sørensen</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Kilpeläinen</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T.O. and Ruth J.F. Loos (2023). ‘Child-to-adult body size change and risk of type 2 diabetes and cardiovascular disease.’ </a:t>
            </a:r>
            <a:r>
              <a:rPr lang="en-US" sz="1800" i="1" dirty="0" err="1">
                <a:solidFill>
                  <a:srgbClr val="000000"/>
                </a:solidFill>
                <a:latin typeface="Arial" panose="020B0604020202020204" pitchFamily="34" charset="0"/>
                <a:ea typeface="Times New Roman Italics"/>
                <a:cs typeface="Arial" panose="020B0604020202020204" pitchFamily="34" charset="0"/>
                <a:sym typeface="Times New Roman Italics"/>
              </a:rPr>
              <a:t>Diabetologia</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8" tooltip="https://doi.org/10.1007/s00125-023-06058-4"/>
              </a:rPr>
              <a:t> https://doi.org/10.1007/s00125-023-06058-4</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t>
            </a:r>
          </a:p>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Chung, S.T.,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Krenek</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 and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Magge</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S.N. (2023). Childhood Obesity and Cardiovascular Disease Risk. </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Current Atherosclerosis Reports</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25(7).</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9" tooltip="https://doi.org/10.1007/s11883-023-01111-4"/>
              </a:rPr>
              <a:t> https://doi.org/10.1007/s11883-023-01111-4</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t>
            </a:r>
          </a:p>
          <a:p>
            <a:pPr marL="457200" indent="-457200" algn="just">
              <a:lnSpc>
                <a:spcPct val="150000"/>
              </a:lnSpc>
              <a:buFont typeface="Arial" panose="020B0604020202020204" pitchFamily="34" charset="0"/>
              <a:buChar char="•"/>
            </a:pP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Cobiac</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L.J., Rogers, N.T., Adams, J., Cummins, S., Smith, R.,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Mytton</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O., White, M. and Scarborough, P. (2024). ‘Impact of the UK soft drinks industry levy on health and health inequalities in children and adolescents in England: An interrupted time series analysis and population health modelling study.’ </a:t>
            </a:r>
            <a:r>
              <a:rPr lang="en-US" sz="1800" i="1" dirty="0" err="1">
                <a:solidFill>
                  <a:srgbClr val="000000"/>
                </a:solidFill>
                <a:latin typeface="Arial" panose="020B0604020202020204" pitchFamily="34" charset="0"/>
                <a:ea typeface="Times New Roman Italics"/>
                <a:cs typeface="Arial" panose="020B0604020202020204" pitchFamily="34" charset="0"/>
                <a:sym typeface="Times New Roman Italics"/>
              </a:rPr>
              <a:t>PLoS</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 medicine</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21(3), pp.e1004371–e1004371.</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10" tooltip="https://doi.org/10.1371/journal.pmed.1004371"/>
              </a:rPr>
              <a:t> https://doi.org/10.1371/journal.pmed.1004371</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t>
            </a:r>
          </a:p>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Department of Health and Social Care (2023). </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National Child Measurement </a:t>
            </a:r>
            <a:r>
              <a:rPr lang="en-US" sz="1800" i="1" dirty="0" err="1">
                <a:solidFill>
                  <a:srgbClr val="000000"/>
                </a:solidFill>
                <a:latin typeface="Arial" panose="020B0604020202020204" pitchFamily="34" charset="0"/>
                <a:ea typeface="Times New Roman Italics"/>
                <a:cs typeface="Arial" panose="020B0604020202020204" pitchFamily="34" charset="0"/>
                <a:sym typeface="Times New Roman Italics"/>
              </a:rPr>
              <a:t>Programme</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 annual report, academic year 2024 to 2025. </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Available at:</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11" tooltip="https://fingertips.phe.org.uk/static-reports/obesity-physical-activity-nutrition/national-child-measurement-programme-2024-2025-academic-year.html"/>
              </a:rPr>
              <a:t> https://fingertips.phe.org.uk/static-reports/obesity-physical-activity-nutrition/national-child-measurement-programme-2024-2025-academic-year.html</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(Accessed: 23 June 2026)</a:t>
            </a:r>
          </a:p>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El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Ouardi</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M., Garcia-</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Llorens</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G. and Valls-Belles, V. (2025). ‘Childhood Obesity and Its Physiological Association with Sugar-Sweetened, Free-Sugar Juice, and Artificially Sweetened Beverages.’ </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Beverages</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11(5), p.137.</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12" tooltip="https://doi.org/10.3390/beverages11050137"/>
              </a:rPr>
              <a:t> https://doi.org/10.3390/beverages11050137</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t>
            </a:r>
          </a:p>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GOV. UK(2025). </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Restricting volume price promotions for high fat, sugar, and salt (HFSS) products Impact Assessment (IA). </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Available at:</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13" tooltip="https://assets.publishing.service.gov.uk/media/68dba7b78c1db6022d0c9eef/final-impact-assessment-for-restricting-volume-price-promotions-for-HFSS-products.pdf"/>
              </a:rPr>
              <a:t> https://assets.publishing.service.gov.uk/media/68dba7b78c1db6022d0c9eef/final-impact-assessment-for-restricting-volume-price-promotions-for-HFSS-products.pdf</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(Accessed: 23 June 2026)</a:t>
            </a:r>
          </a:p>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GOV.UK (2022). </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Health matters: Obesity and the Food Environment</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Available at:</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14" tooltip="https://www.gov.uk/government/publications/health-matters-obesity-and-the-food-environment/health-matters-obesity-and-the-food-environment--2"/>
              </a:rPr>
              <a:t> https://www.gov.uk/government/publications/health-matters-obesity-and-the-food-environment/health-matters-obesity-and-the-food-environment--2</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(Accessed: 23 June 2026)</a:t>
            </a:r>
          </a:p>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GOV.UK (2024). </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Obesity Profile: statistical commentary, November 2024</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Available at:</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15" tooltip="https://www.gov.uk/government/statistics/obesity-profile-november-2024-update/obesity-profile-statistical-commentary-november-2024"/>
              </a:rPr>
              <a:t> https://www.gov.uk/government/statistics/obesity-profile-november-2024-update/obesity-profile-statistical-commentary-november-2024</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(Accessed: 23 June 2026)</a:t>
            </a:r>
          </a:p>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GOV.UK (2025). </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Government acts to tackle rising childhood obesity epidemic</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Available at:</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16" tooltip="https://www.gov.uk/government/news/government-acts-to-tackle-rising-childhood-obesity-epidemic"/>
              </a:rPr>
              <a:t> https://www.gov.uk/government/news/government-acts-to-tackle-rising-childhood-obesity-epidemic</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(Accessed: 23 June 2026)</a:t>
            </a:r>
          </a:p>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Griffin, N., Phillips, S.M., Hillier-Brown, F.,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Wistow</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J., Fairbrother, H., Holding, E., Powell, K. and Summerbell, C. (2021). ‘A critique of the English national policy from a social determinants of health perspective using a realist and problem representation approach: the ‘Childhood Obesity: a plan for action’ (2016, 2018, 2019).’ </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BMC Public Health</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21(1).</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17" tooltip="https://doi.org/10.1186/s12889-021-12364-6"/>
              </a:rPr>
              <a:t> https://doi.org/10.1186/s12889-021-12364-6</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(Accessed: 23 June 2026)</a:t>
            </a:r>
          </a:p>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NHS England (2024). </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NHS England» One in eight toddlers and primary school aged children obese</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Available at:</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18" tooltip="https://www.england.nhs.uk/2024/09/one-in-eight-toddlers-and-primary-school-aged-children-obese/"/>
              </a:rPr>
              <a:t> https://www.england.nhs.uk/2024/09/one-in-eight-toddlers-and-primary-school-aged-children-obese/</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(Accessed: 23 June 2026)</a:t>
            </a:r>
          </a:p>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Obita</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G., Burns, M.,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Nnyanzi</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L.A.,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Kuo</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C.-H.,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Barengo</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N.C. and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Alkhatib</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 (2024). ‘Childhood obesity and comorbidities-related perspective and experience of parents from Black and Asian minority ethnicities in England: a qualitative study.’ </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Frontiers in Public Health</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12.</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19" tooltip="https://doi.org/10.3389/fpubh.2024.1399276"/>
              </a:rPr>
              <a:t> https://doi.org/10.3389/fpubh.2024.1399276</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t>
            </a:r>
          </a:p>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Rogers, N.T., Cummins, S., Forde, H., Jones, C.P.,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Mytton</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O., Rutter, H., Sharp, S.J., Theis, D., White, M. and Adams, J. (2023). ‘Associations between Trajectories of Obesity Prevalence in English Primary School Children and the UK Soft Drinks Industry levy: an Interrupted Time Series Analysis of Surveillance Data.’ </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PLOS Medicine</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20(1), p.e1004160.</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20" tooltip="https://doi.org/10.1371/journal.pmed.1004160"/>
              </a:rPr>
              <a:t> https://doi.org/10.1371/journal.pmed.1004160</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t>
            </a:r>
          </a:p>
          <a:p>
            <a:pPr marL="457200" indent="-457200" algn="just">
              <a:lnSpc>
                <a:spcPct val="150000"/>
              </a:lnSpc>
              <a:buFont typeface="Arial" panose="020B0604020202020204" pitchFamily="34" charset="0"/>
              <a:buChar char="•"/>
            </a:pPr>
            <a:r>
              <a:rPr lang="en-US" sz="1800" dirty="0">
                <a:solidFill>
                  <a:srgbClr val="000000"/>
                </a:solidFill>
                <a:latin typeface="Arial" panose="020B0604020202020204" pitchFamily="34" charset="0"/>
                <a:ea typeface="Times New Roman"/>
                <a:cs typeface="Arial" panose="020B0604020202020204" pitchFamily="34" charset="0"/>
                <a:sym typeface="Times New Roman"/>
              </a:rPr>
              <a:t>Schipper, M.C.,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Manshanden</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A., Philippe, K.,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Ferré</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N.,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Luque</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V.,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Lecorguillé</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M., Aubert, A.M.,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Guerlich</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K., Le Gal, C., Feher, S., Parada‐</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Ricart</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E.,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Escribano</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J., Grote, V.,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Koletzko</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B.,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Primavesi‐Poggio</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T., Reiss, K.,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Seidell</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J.C.,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Lioret</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S., Phillips, C.M. and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Heude</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B. (2025). ‘First 1000 Days Strategies to Prevent Childhood Obesity: A Narrative Review and Recommendations From the </a:t>
            </a:r>
            <a:r>
              <a:rPr lang="en-US" sz="1800" dirty="0" err="1">
                <a:solidFill>
                  <a:srgbClr val="000000"/>
                </a:solidFill>
                <a:latin typeface="Arial" panose="020B0604020202020204" pitchFamily="34" charset="0"/>
                <a:ea typeface="Times New Roman"/>
                <a:cs typeface="Arial" panose="020B0604020202020204" pitchFamily="34" charset="0"/>
                <a:sym typeface="Times New Roman"/>
              </a:rPr>
              <a:t>EndObesity</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 Consortium.’ </a:t>
            </a:r>
            <a:r>
              <a:rPr lang="en-US" sz="1800" i="1" dirty="0">
                <a:solidFill>
                  <a:srgbClr val="000000"/>
                </a:solidFill>
                <a:latin typeface="Arial" panose="020B0604020202020204" pitchFamily="34" charset="0"/>
                <a:ea typeface="Times New Roman Italics"/>
                <a:cs typeface="Arial" panose="020B0604020202020204" pitchFamily="34" charset="0"/>
                <a:sym typeface="Times New Roman Italics"/>
              </a:rPr>
              <a:t>Pediatric Obesity</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a:t>
            </a:r>
            <a:r>
              <a:rPr lang="en-US" sz="1800" u="sng" dirty="0">
                <a:solidFill>
                  <a:srgbClr val="000000"/>
                </a:solidFill>
                <a:latin typeface="Arial" panose="020B0604020202020204" pitchFamily="34" charset="0"/>
                <a:ea typeface="Times New Roman"/>
                <a:cs typeface="Arial" panose="020B0604020202020204" pitchFamily="34" charset="0"/>
                <a:sym typeface="Times New Roman"/>
                <a:hlinkClick r:id="rId21" tooltip="https://doi.org/10.1111/ijpo.70060"/>
              </a:rPr>
              <a:t> https://doi.org/10.1111/ijpo.70060</a:t>
            </a:r>
            <a:r>
              <a:rPr lang="en-US" sz="1800" dirty="0">
                <a:solidFill>
                  <a:srgbClr val="000000"/>
                </a:solidFill>
                <a:latin typeface="Arial" panose="020B0604020202020204" pitchFamily="34" charset="0"/>
                <a:ea typeface="Times New Roman"/>
                <a:cs typeface="Arial" panose="020B0604020202020204" pitchFamily="34" charset="0"/>
                <a:sym typeface="Times New Roman"/>
              </a:rPr>
              <a:t>.</a:t>
            </a:r>
          </a:p>
          <a:p>
            <a:pPr marL="1143000" indent="-1143000" algn="just">
              <a:lnSpc>
                <a:spcPts val="2600"/>
              </a:lnSpc>
              <a:buFont typeface="Arial" panose="020B0604020202020204" pitchFamily="34" charset="0"/>
              <a:buChar char="•"/>
            </a:pPr>
            <a:endParaRPr lang="en-US" sz="1800" dirty="0">
              <a:solidFill>
                <a:srgbClr val="000000"/>
              </a:solidFill>
              <a:latin typeface="Arial" panose="020B0604020202020204" pitchFamily="34" charset="0"/>
              <a:ea typeface="Times New Roman"/>
              <a:cs typeface="Arial" panose="020B0604020202020204" pitchFamily="34" charset="0"/>
              <a:sym typeface="Times New Roman"/>
            </a:endParaRPr>
          </a:p>
        </p:txBody>
      </p:sp>
    </p:spTree>
    <p:extLst>
      <p:ext uri="{BB962C8B-B14F-4D97-AF65-F5344CB8AC3E}">
        <p14:creationId xmlns:p14="http://schemas.microsoft.com/office/powerpoint/2010/main" xmlns="" val="531086080"/>
      </p:ext>
    </p:extLst>
  </p:cSld>
  <p:clrMapOvr>
    <a:masterClrMapping/>
  </p:clrMapOvr>
</p:sld>
</file>

<file path=ppt/theme/_rels/theme5.xml.rels><?xml version="1.0" encoding="UTF-8" standalone="yes"?>
<Relationships xmlns="http://schemas.openxmlformats.org/package/2006/relationships"><Relationship Id="rId1" Type="http://schemas.openxmlformats.org/officeDocument/2006/relationships/image" Target="../media/image9.jpeg"/></Relationships>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3021</TotalTime>
  <Words>1987</Words>
  <Application>Microsoft Office PowerPoint</Application>
  <PresentationFormat>Custom</PresentationFormat>
  <Paragraphs>75</Paragraphs>
  <Slides>2</Slides>
  <Notes>1</Notes>
  <HiddenSlides>0</HiddenSlides>
  <MMClips>0</MMClips>
  <ScaleCrop>false</ScaleCrop>
  <HeadingPairs>
    <vt:vector size="4" baseType="variant">
      <vt:variant>
        <vt:lpstr>Theme</vt:lpstr>
      </vt:variant>
      <vt:variant>
        <vt:i4>5</vt:i4>
      </vt:variant>
      <vt:variant>
        <vt:lpstr>Slide Titles</vt:lpstr>
      </vt:variant>
      <vt:variant>
        <vt:i4>2</vt:i4>
      </vt:variant>
    </vt:vector>
  </HeadingPairs>
  <TitlesOfParts>
    <vt:vector size="7" baseType="lpstr">
      <vt:lpstr>36x48-Template-V2b</vt:lpstr>
      <vt:lpstr>Without Quick Guides</vt:lpstr>
      <vt:lpstr>Classic 3 Columns</vt:lpstr>
      <vt:lpstr>Trifold - Wide Center</vt:lpstr>
      <vt:lpstr>Flow</vt:lpstr>
      <vt:lpstr>  Student name : Solanki Yashkumar  Student number : 2525952 </vt:lpstr>
      <vt:lpstr>Slide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 Solanki Yashkumar  Student number : 2525952</dc:title>
  <dc:creator>Tufel Arab</dc:creator>
  <cp:lastModifiedBy>Tufel Arab</cp:lastModifiedBy>
  <cp:revision>5</cp:revision>
  <cp:lastPrinted>2015-06-29T17:31:11Z</cp:lastPrinted>
  <dcterms:created xsi:type="dcterms:W3CDTF">2012-02-03T19:11:35Z</dcterms:created>
  <dcterms:modified xsi:type="dcterms:W3CDTF">2026-07-06T11:15:16Z</dcterms:modified>
</cp:coreProperties>
</file>