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>
        <p:scale>
          <a:sx n="79" d="100"/>
          <a:sy n="79" d="100"/>
        </p:scale>
        <p:origin x="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in Alexandru Merian" userId="5748865ce91cca71" providerId="LiveId" clId="{5445DA3D-3E40-46F2-BEFE-AAD95968F3BE}"/>
    <pc:docChg chg="modSld">
      <pc:chgData name="Florin Alexandru Merian" userId="5748865ce91cca71" providerId="LiveId" clId="{5445DA3D-3E40-46F2-BEFE-AAD95968F3BE}" dt="2026-03-13T21:38:51.879" v="3" actId="20577"/>
      <pc:docMkLst>
        <pc:docMk/>
      </pc:docMkLst>
      <pc:sldChg chg="modSp mod">
        <pc:chgData name="Florin Alexandru Merian" userId="5748865ce91cca71" providerId="LiveId" clId="{5445DA3D-3E40-46F2-BEFE-AAD95968F3BE}" dt="2026-03-13T21:38:51.879" v="3" actId="20577"/>
        <pc:sldMkLst>
          <pc:docMk/>
          <pc:sldMk cId="1382716628" sldId="262"/>
        </pc:sldMkLst>
        <pc:spChg chg="mod">
          <ac:chgData name="Florin Alexandru Merian" userId="5748865ce91cca71" providerId="LiveId" clId="{5445DA3D-3E40-46F2-BEFE-AAD95968F3BE}" dt="2026-03-13T21:38:51.879" v="3" actId="20577"/>
          <ac:spMkLst>
            <pc:docMk/>
            <pc:sldMk cId="1382716628" sldId="262"/>
            <ac:spMk id="3" creationId="{87B96C4E-C633-AD44-2B5D-616D8D99EE4D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817625-C7EB-4648-909E-0A4F253E9B69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FF93F9B-F5AB-4ADA-A33B-DE870A93F46F}">
      <dgm:prSet phldrT="[Text]" phldr="0"/>
      <dgm:spPr/>
      <dgm:t>
        <a:bodyPr/>
        <a:lstStyle/>
        <a:p>
          <a:r>
            <a:rPr lang="en-GB" dirty="0"/>
            <a:t>CONTEXT</a:t>
          </a:r>
        </a:p>
        <a:p>
          <a:r>
            <a:rPr lang="en-GB" dirty="0"/>
            <a:t>Who Green Haven Florists are and what they are facing .</a:t>
          </a:r>
        </a:p>
      </dgm:t>
    </dgm:pt>
    <dgm:pt modelId="{DF2A881C-E5B3-4B30-AE05-EC57145553C9}" type="parTrans" cxnId="{9385DFA1-081D-4458-AE59-D5CA1D71F6AF}">
      <dgm:prSet/>
      <dgm:spPr/>
      <dgm:t>
        <a:bodyPr/>
        <a:lstStyle/>
        <a:p>
          <a:endParaRPr lang="en-GB"/>
        </a:p>
      </dgm:t>
    </dgm:pt>
    <dgm:pt modelId="{8C9A16BC-51B0-449A-9029-0F9A76995DB4}" type="sibTrans" cxnId="{9385DFA1-081D-4458-AE59-D5CA1D71F6AF}">
      <dgm:prSet/>
      <dgm:spPr/>
      <dgm:t>
        <a:bodyPr/>
        <a:lstStyle/>
        <a:p>
          <a:endParaRPr lang="en-GB"/>
        </a:p>
      </dgm:t>
    </dgm:pt>
    <dgm:pt modelId="{E94C3FAA-E491-4B4E-BD88-1A5CA5E58F88}">
      <dgm:prSet phldrT="[Text]" phldr="0"/>
      <dgm:spPr/>
      <dgm:t>
        <a:bodyPr/>
        <a:lstStyle/>
        <a:p>
          <a:r>
            <a:rPr lang="en-GB" dirty="0"/>
            <a:t>NATURE&amp;SCOPE </a:t>
          </a:r>
        </a:p>
        <a:p>
          <a:r>
            <a:rPr lang="en-GB" dirty="0"/>
            <a:t>The key issues impacting their in-store sales  </a:t>
          </a:r>
        </a:p>
      </dgm:t>
    </dgm:pt>
    <dgm:pt modelId="{285CDA93-93E8-408A-83DB-CACF1AEF062B}" type="parTrans" cxnId="{181B6CF3-5FEC-4F72-AC7C-1ACD2A28A949}">
      <dgm:prSet/>
      <dgm:spPr/>
      <dgm:t>
        <a:bodyPr/>
        <a:lstStyle/>
        <a:p>
          <a:endParaRPr lang="en-GB"/>
        </a:p>
      </dgm:t>
    </dgm:pt>
    <dgm:pt modelId="{92DFC055-5F0B-415D-BF06-C8974E0158EC}" type="sibTrans" cxnId="{181B6CF3-5FEC-4F72-AC7C-1ACD2A28A949}">
      <dgm:prSet/>
      <dgm:spPr/>
      <dgm:t>
        <a:bodyPr/>
        <a:lstStyle/>
        <a:p>
          <a:endParaRPr lang="en-GB"/>
        </a:p>
      </dgm:t>
    </dgm:pt>
    <dgm:pt modelId="{B80B8BCF-2B61-4F31-84F6-3F12660E9A2C}">
      <dgm:prSet phldrT="[Text]" phldr="0"/>
      <dgm:spPr/>
      <dgm:t>
        <a:bodyPr/>
        <a:lstStyle/>
        <a:p>
          <a:r>
            <a:rPr lang="en-GB" dirty="0"/>
            <a:t>5W2H MODEL </a:t>
          </a:r>
        </a:p>
        <a:p>
          <a:r>
            <a:rPr lang="en-GB" dirty="0"/>
            <a:t>A structured breakdown of the core problem </a:t>
          </a:r>
        </a:p>
      </dgm:t>
    </dgm:pt>
    <dgm:pt modelId="{B4A6AA09-5801-42AA-870D-AD1C905252FF}" type="parTrans" cxnId="{C550A0EB-3CC0-4142-9AC4-3E63DAD49BE5}">
      <dgm:prSet/>
      <dgm:spPr/>
      <dgm:t>
        <a:bodyPr/>
        <a:lstStyle/>
        <a:p>
          <a:endParaRPr lang="en-GB"/>
        </a:p>
      </dgm:t>
    </dgm:pt>
    <dgm:pt modelId="{1367C8AB-F53A-4BC6-8785-6B382FE3E0C6}" type="sibTrans" cxnId="{C550A0EB-3CC0-4142-9AC4-3E63DAD49BE5}">
      <dgm:prSet/>
      <dgm:spPr/>
      <dgm:t>
        <a:bodyPr/>
        <a:lstStyle/>
        <a:p>
          <a:endParaRPr lang="en-GB"/>
        </a:p>
      </dgm:t>
    </dgm:pt>
    <dgm:pt modelId="{B950EA55-9334-4973-B27B-FB65E3C1672D}">
      <dgm:prSet phldrT="[Text]" phldr="0"/>
      <dgm:spPr/>
      <dgm:t>
        <a:bodyPr/>
        <a:lstStyle/>
        <a:p>
          <a:r>
            <a:rPr lang="en-GB" dirty="0"/>
            <a:t>KEY FINDINGS</a:t>
          </a:r>
        </a:p>
        <a:p>
          <a:r>
            <a:rPr lang="en-GB" dirty="0"/>
            <a:t>What this all means where the strengths lie .</a:t>
          </a:r>
        </a:p>
      </dgm:t>
    </dgm:pt>
    <dgm:pt modelId="{52B323F3-EA84-4EA8-96FC-785D8AE5AC03}" type="parTrans" cxnId="{3A91103A-27AB-4679-A54A-776B3759DD87}">
      <dgm:prSet/>
      <dgm:spPr/>
      <dgm:t>
        <a:bodyPr/>
        <a:lstStyle/>
        <a:p>
          <a:endParaRPr lang="en-GB"/>
        </a:p>
      </dgm:t>
    </dgm:pt>
    <dgm:pt modelId="{EB9E9204-3E01-4BE8-9001-874F12BE753C}" type="sibTrans" cxnId="{3A91103A-27AB-4679-A54A-776B3759DD87}">
      <dgm:prSet/>
      <dgm:spPr/>
      <dgm:t>
        <a:bodyPr/>
        <a:lstStyle/>
        <a:p>
          <a:endParaRPr lang="en-GB"/>
        </a:p>
      </dgm:t>
    </dgm:pt>
    <dgm:pt modelId="{29108E6A-6E4F-44D0-8059-617E18A8AF9A}">
      <dgm:prSet phldrT="[Text]" phldr="0"/>
      <dgm:spPr/>
      <dgm:t>
        <a:bodyPr/>
        <a:lstStyle/>
        <a:p>
          <a:r>
            <a:rPr lang="en-GB" dirty="0"/>
            <a:t>THIS Presentation covers six areas ,starting with the business background and finishing with my key findings.</a:t>
          </a:r>
        </a:p>
      </dgm:t>
    </dgm:pt>
    <dgm:pt modelId="{B2A03803-B128-4976-9792-A5037A28055B}" type="parTrans" cxnId="{3B985882-F307-4989-B88D-30410641A335}">
      <dgm:prSet/>
      <dgm:spPr/>
      <dgm:t>
        <a:bodyPr/>
        <a:lstStyle/>
        <a:p>
          <a:endParaRPr lang="en-GB"/>
        </a:p>
      </dgm:t>
    </dgm:pt>
    <dgm:pt modelId="{22BCBEDD-B5D8-4BD2-B764-3FAF12439465}" type="sibTrans" cxnId="{3B985882-F307-4989-B88D-30410641A335}">
      <dgm:prSet/>
      <dgm:spPr/>
      <dgm:t>
        <a:bodyPr/>
        <a:lstStyle/>
        <a:p>
          <a:endParaRPr lang="en-GB"/>
        </a:p>
      </dgm:t>
    </dgm:pt>
    <dgm:pt modelId="{F73C61A2-6EBF-40DC-BB5E-19780927AF5A}">
      <dgm:prSet phldrT="[Text]" phldr="0"/>
      <dgm:spPr/>
      <dgm:t>
        <a:bodyPr/>
        <a:lstStyle/>
        <a:p>
          <a:r>
            <a:rPr lang="en-GB" dirty="0"/>
            <a:t>FISHBONE DIAGRAM</a:t>
          </a:r>
        </a:p>
        <a:p>
          <a:r>
            <a:rPr lang="en-GB" dirty="0"/>
            <a:t>Root causes behind the 30%sales decline .</a:t>
          </a:r>
        </a:p>
      </dgm:t>
    </dgm:pt>
    <dgm:pt modelId="{444D79AE-DD48-4E41-89B8-07FBFE20B72F}" type="parTrans" cxnId="{170999F4-79F8-4CF5-AED1-BBC1BC2E21B8}">
      <dgm:prSet/>
      <dgm:spPr/>
      <dgm:t>
        <a:bodyPr/>
        <a:lstStyle/>
        <a:p>
          <a:endParaRPr lang="en-GB"/>
        </a:p>
      </dgm:t>
    </dgm:pt>
    <dgm:pt modelId="{47950DC6-579E-4217-900E-7A52CCB96797}" type="sibTrans" cxnId="{170999F4-79F8-4CF5-AED1-BBC1BC2E21B8}">
      <dgm:prSet/>
      <dgm:spPr/>
      <dgm:t>
        <a:bodyPr/>
        <a:lstStyle/>
        <a:p>
          <a:endParaRPr lang="en-GB"/>
        </a:p>
      </dgm:t>
    </dgm:pt>
    <dgm:pt modelId="{BA9F8091-2FCB-4FB9-885B-8A041A8FA065}">
      <dgm:prSet phldrT="[Text]" phldr="0"/>
      <dgm:spPr/>
      <dgm:t>
        <a:bodyPr/>
        <a:lstStyle/>
        <a:p>
          <a:r>
            <a:rPr lang="en-GB" dirty="0"/>
            <a:t>PESTEL ANALYSIS </a:t>
          </a:r>
        </a:p>
        <a:p>
          <a:r>
            <a:rPr lang="en-GB" dirty="0"/>
            <a:t>External forces shaping the business environment</a:t>
          </a:r>
        </a:p>
      </dgm:t>
    </dgm:pt>
    <dgm:pt modelId="{7ED7EF85-98E7-47CE-A898-6F44263906B9}" type="parTrans" cxnId="{2CCDA672-3D03-43E8-83CC-392E3AE59CB5}">
      <dgm:prSet/>
      <dgm:spPr/>
      <dgm:t>
        <a:bodyPr/>
        <a:lstStyle/>
        <a:p>
          <a:endParaRPr lang="en-GB"/>
        </a:p>
      </dgm:t>
    </dgm:pt>
    <dgm:pt modelId="{5737C7E8-F1C0-4537-9A5F-1FD7C76E0FBB}" type="sibTrans" cxnId="{2CCDA672-3D03-43E8-83CC-392E3AE59CB5}">
      <dgm:prSet/>
      <dgm:spPr/>
      <dgm:t>
        <a:bodyPr/>
        <a:lstStyle/>
        <a:p>
          <a:endParaRPr lang="en-GB"/>
        </a:p>
      </dgm:t>
    </dgm:pt>
    <dgm:pt modelId="{2954EAAB-F7EB-4A1C-A16B-0C96627102D6}" type="pres">
      <dgm:prSet presAssocID="{C6817625-C7EB-4648-909E-0A4F253E9B6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63CC71F-3D1F-4B1D-8514-10A4B40C1955}" type="pres">
      <dgm:prSet presAssocID="{6FF93F9B-F5AB-4ADA-A33B-DE870A93F46F}" presName="Parent" presStyleLbl="node0" presStyleIdx="0" presStyleCnt="1">
        <dgm:presLayoutVars>
          <dgm:chMax val="6"/>
          <dgm:chPref val="6"/>
        </dgm:presLayoutVars>
      </dgm:prSet>
      <dgm:spPr/>
    </dgm:pt>
    <dgm:pt modelId="{DF403245-FA56-4DAA-8A54-802E316D6345}" type="pres">
      <dgm:prSet presAssocID="{E94C3FAA-E491-4B4E-BD88-1A5CA5E58F88}" presName="Accent1" presStyleCnt="0"/>
      <dgm:spPr/>
    </dgm:pt>
    <dgm:pt modelId="{6697F12A-5E36-4F83-8E5F-2DFD5BEB4A5B}" type="pres">
      <dgm:prSet presAssocID="{E94C3FAA-E491-4B4E-BD88-1A5CA5E58F88}" presName="Accent" presStyleLbl="bgShp" presStyleIdx="0" presStyleCnt="6"/>
      <dgm:spPr/>
    </dgm:pt>
    <dgm:pt modelId="{C103FCD7-427D-4FA9-A86C-8178B76C1772}" type="pres">
      <dgm:prSet presAssocID="{E94C3FAA-E491-4B4E-BD88-1A5CA5E58F88}" presName="Child1" presStyleLbl="node1" presStyleIdx="0" presStyleCnt="6" custLinFactNeighborX="-4285" custLinFactNeighborY="2752">
        <dgm:presLayoutVars>
          <dgm:chMax val="0"/>
          <dgm:chPref val="0"/>
          <dgm:bulletEnabled val="1"/>
        </dgm:presLayoutVars>
      </dgm:prSet>
      <dgm:spPr/>
    </dgm:pt>
    <dgm:pt modelId="{F5FE0109-6A18-4E43-AD9A-134904791791}" type="pres">
      <dgm:prSet presAssocID="{B80B8BCF-2B61-4F31-84F6-3F12660E9A2C}" presName="Accent2" presStyleCnt="0"/>
      <dgm:spPr/>
    </dgm:pt>
    <dgm:pt modelId="{A93E89F6-D952-4F33-B9D0-182499A22D91}" type="pres">
      <dgm:prSet presAssocID="{B80B8BCF-2B61-4F31-84F6-3F12660E9A2C}" presName="Accent" presStyleLbl="bgShp" presStyleIdx="1" presStyleCnt="6"/>
      <dgm:spPr/>
    </dgm:pt>
    <dgm:pt modelId="{789E59DE-68E2-4B4F-B52C-3503D2DC9D5B}" type="pres">
      <dgm:prSet presAssocID="{B80B8BCF-2B61-4F31-84F6-3F12660E9A2C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DFF146AE-EC3A-41A2-B23E-E2CE539264FE}" type="pres">
      <dgm:prSet presAssocID="{B950EA55-9334-4973-B27B-FB65E3C1672D}" presName="Accent3" presStyleCnt="0"/>
      <dgm:spPr/>
    </dgm:pt>
    <dgm:pt modelId="{B43B2894-11AF-4136-876D-638F58B5A6C8}" type="pres">
      <dgm:prSet presAssocID="{B950EA55-9334-4973-B27B-FB65E3C1672D}" presName="Accent" presStyleLbl="bgShp" presStyleIdx="2" presStyleCnt="6"/>
      <dgm:spPr/>
    </dgm:pt>
    <dgm:pt modelId="{5E72E8F2-6E51-4BDD-B4D3-95A37011D6D8}" type="pres">
      <dgm:prSet presAssocID="{B950EA55-9334-4973-B27B-FB65E3C1672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CC3D930C-D895-49A1-ABF9-9839662E31ED}" type="pres">
      <dgm:prSet presAssocID="{29108E6A-6E4F-44D0-8059-617E18A8AF9A}" presName="Accent4" presStyleCnt="0"/>
      <dgm:spPr/>
    </dgm:pt>
    <dgm:pt modelId="{97C3305A-BF72-498A-A1D8-021B9DF66C1C}" type="pres">
      <dgm:prSet presAssocID="{29108E6A-6E4F-44D0-8059-617E18A8AF9A}" presName="Accent" presStyleLbl="bgShp" presStyleIdx="3" presStyleCnt="6"/>
      <dgm:spPr/>
    </dgm:pt>
    <dgm:pt modelId="{831D12CA-2A72-4B3B-987A-EAFB3F6B2DBB}" type="pres">
      <dgm:prSet presAssocID="{29108E6A-6E4F-44D0-8059-617E18A8AF9A}" presName="Child4" presStyleLbl="node1" presStyleIdx="3" presStyleCnt="6" custLinFactNeighborY="1293">
        <dgm:presLayoutVars>
          <dgm:chMax val="0"/>
          <dgm:chPref val="0"/>
          <dgm:bulletEnabled val="1"/>
        </dgm:presLayoutVars>
      </dgm:prSet>
      <dgm:spPr/>
    </dgm:pt>
    <dgm:pt modelId="{101059F7-BF49-42EB-915A-A03253B61BCE}" type="pres">
      <dgm:prSet presAssocID="{F73C61A2-6EBF-40DC-BB5E-19780927AF5A}" presName="Accent5" presStyleCnt="0"/>
      <dgm:spPr/>
    </dgm:pt>
    <dgm:pt modelId="{40F799AA-0E36-46C1-813F-9E9974911F68}" type="pres">
      <dgm:prSet presAssocID="{F73C61A2-6EBF-40DC-BB5E-19780927AF5A}" presName="Accent" presStyleLbl="bgShp" presStyleIdx="4" presStyleCnt="6"/>
      <dgm:spPr/>
    </dgm:pt>
    <dgm:pt modelId="{E36726FD-F05E-47BC-A2C2-1A5F9B3D0894}" type="pres">
      <dgm:prSet presAssocID="{F73C61A2-6EBF-40DC-BB5E-19780927AF5A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51775F2F-774F-47C6-9111-E964F4CEBF07}" type="pres">
      <dgm:prSet presAssocID="{BA9F8091-2FCB-4FB9-885B-8A041A8FA065}" presName="Accent6" presStyleCnt="0"/>
      <dgm:spPr/>
    </dgm:pt>
    <dgm:pt modelId="{7CC807C7-6D66-493E-AD78-1A5ED9324D47}" type="pres">
      <dgm:prSet presAssocID="{BA9F8091-2FCB-4FB9-885B-8A041A8FA065}" presName="Accent" presStyleLbl="bgShp" presStyleIdx="5" presStyleCnt="6"/>
      <dgm:spPr/>
    </dgm:pt>
    <dgm:pt modelId="{BDDE6905-767B-4D04-B6BE-7485217D52A4}" type="pres">
      <dgm:prSet presAssocID="{BA9F8091-2FCB-4FB9-885B-8A041A8FA065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C4B61B05-B368-4F8D-9E53-BF86690F073D}" type="presOf" srcId="{C6817625-C7EB-4648-909E-0A4F253E9B69}" destId="{2954EAAB-F7EB-4A1C-A16B-0C96627102D6}" srcOrd="0" destOrd="0" presId="urn:microsoft.com/office/officeart/2011/layout/HexagonRadial"/>
    <dgm:cxn modelId="{F39C5B12-74F0-447D-95EF-D9C2C24EB670}" type="presOf" srcId="{F73C61A2-6EBF-40DC-BB5E-19780927AF5A}" destId="{E36726FD-F05E-47BC-A2C2-1A5F9B3D0894}" srcOrd="0" destOrd="0" presId="urn:microsoft.com/office/officeart/2011/layout/HexagonRadial"/>
    <dgm:cxn modelId="{1EAD682A-B8BC-4D13-8683-AD59170D2DEC}" type="presOf" srcId="{B950EA55-9334-4973-B27B-FB65E3C1672D}" destId="{5E72E8F2-6E51-4BDD-B4D3-95A37011D6D8}" srcOrd="0" destOrd="0" presId="urn:microsoft.com/office/officeart/2011/layout/HexagonRadial"/>
    <dgm:cxn modelId="{3A91103A-27AB-4679-A54A-776B3759DD87}" srcId="{6FF93F9B-F5AB-4ADA-A33B-DE870A93F46F}" destId="{B950EA55-9334-4973-B27B-FB65E3C1672D}" srcOrd="2" destOrd="0" parTransId="{52B323F3-EA84-4EA8-96FC-785D8AE5AC03}" sibTransId="{EB9E9204-3E01-4BE8-9001-874F12BE753C}"/>
    <dgm:cxn modelId="{2CCDA672-3D03-43E8-83CC-392E3AE59CB5}" srcId="{6FF93F9B-F5AB-4ADA-A33B-DE870A93F46F}" destId="{BA9F8091-2FCB-4FB9-885B-8A041A8FA065}" srcOrd="5" destOrd="0" parTransId="{7ED7EF85-98E7-47CE-A898-6F44263906B9}" sibTransId="{5737C7E8-F1C0-4537-9A5F-1FD7C76E0FBB}"/>
    <dgm:cxn modelId="{3B985882-F307-4989-B88D-30410641A335}" srcId="{6FF93F9B-F5AB-4ADA-A33B-DE870A93F46F}" destId="{29108E6A-6E4F-44D0-8059-617E18A8AF9A}" srcOrd="3" destOrd="0" parTransId="{B2A03803-B128-4976-9792-A5037A28055B}" sibTransId="{22BCBEDD-B5D8-4BD2-B764-3FAF12439465}"/>
    <dgm:cxn modelId="{9767EF8E-CA93-4CA8-932C-505543340C08}" type="presOf" srcId="{6FF93F9B-F5AB-4ADA-A33B-DE870A93F46F}" destId="{C63CC71F-3D1F-4B1D-8514-10A4B40C1955}" srcOrd="0" destOrd="0" presId="urn:microsoft.com/office/officeart/2011/layout/HexagonRadial"/>
    <dgm:cxn modelId="{EFAE7593-1BAD-4291-820A-4C9B2DC79664}" type="presOf" srcId="{BA9F8091-2FCB-4FB9-885B-8A041A8FA065}" destId="{BDDE6905-767B-4D04-B6BE-7485217D52A4}" srcOrd="0" destOrd="0" presId="urn:microsoft.com/office/officeart/2011/layout/HexagonRadial"/>
    <dgm:cxn modelId="{0B299097-7E89-4008-8D63-C8BA94736C5F}" type="presOf" srcId="{B80B8BCF-2B61-4F31-84F6-3F12660E9A2C}" destId="{789E59DE-68E2-4B4F-B52C-3503D2DC9D5B}" srcOrd="0" destOrd="0" presId="urn:microsoft.com/office/officeart/2011/layout/HexagonRadial"/>
    <dgm:cxn modelId="{9385DFA1-081D-4458-AE59-D5CA1D71F6AF}" srcId="{C6817625-C7EB-4648-909E-0A4F253E9B69}" destId="{6FF93F9B-F5AB-4ADA-A33B-DE870A93F46F}" srcOrd="0" destOrd="0" parTransId="{DF2A881C-E5B3-4B30-AE05-EC57145553C9}" sibTransId="{8C9A16BC-51B0-449A-9029-0F9A76995DB4}"/>
    <dgm:cxn modelId="{6321B6A7-366E-4845-AE52-A67763FA4C92}" type="presOf" srcId="{E94C3FAA-E491-4B4E-BD88-1A5CA5E58F88}" destId="{C103FCD7-427D-4FA9-A86C-8178B76C1772}" srcOrd="0" destOrd="0" presId="urn:microsoft.com/office/officeart/2011/layout/HexagonRadial"/>
    <dgm:cxn modelId="{F8D8DADE-1DA9-4FC1-8799-77FD86B73530}" type="presOf" srcId="{29108E6A-6E4F-44D0-8059-617E18A8AF9A}" destId="{831D12CA-2A72-4B3B-987A-EAFB3F6B2DBB}" srcOrd="0" destOrd="0" presId="urn:microsoft.com/office/officeart/2011/layout/HexagonRadial"/>
    <dgm:cxn modelId="{C550A0EB-3CC0-4142-9AC4-3E63DAD49BE5}" srcId="{6FF93F9B-F5AB-4ADA-A33B-DE870A93F46F}" destId="{B80B8BCF-2B61-4F31-84F6-3F12660E9A2C}" srcOrd="1" destOrd="0" parTransId="{B4A6AA09-5801-42AA-870D-AD1C905252FF}" sibTransId="{1367C8AB-F53A-4BC6-8785-6B382FE3E0C6}"/>
    <dgm:cxn modelId="{181B6CF3-5FEC-4F72-AC7C-1ACD2A28A949}" srcId="{6FF93F9B-F5AB-4ADA-A33B-DE870A93F46F}" destId="{E94C3FAA-E491-4B4E-BD88-1A5CA5E58F88}" srcOrd="0" destOrd="0" parTransId="{285CDA93-93E8-408A-83DB-CACF1AEF062B}" sibTransId="{92DFC055-5F0B-415D-BF06-C8974E0158EC}"/>
    <dgm:cxn modelId="{170999F4-79F8-4CF5-AED1-BBC1BC2E21B8}" srcId="{6FF93F9B-F5AB-4ADA-A33B-DE870A93F46F}" destId="{F73C61A2-6EBF-40DC-BB5E-19780927AF5A}" srcOrd="4" destOrd="0" parTransId="{444D79AE-DD48-4E41-89B8-07FBFE20B72F}" sibTransId="{47950DC6-579E-4217-900E-7A52CCB96797}"/>
    <dgm:cxn modelId="{0BD29B29-822F-46D3-9290-2A6E16E3DD94}" type="presParOf" srcId="{2954EAAB-F7EB-4A1C-A16B-0C96627102D6}" destId="{C63CC71F-3D1F-4B1D-8514-10A4B40C1955}" srcOrd="0" destOrd="0" presId="urn:microsoft.com/office/officeart/2011/layout/HexagonRadial"/>
    <dgm:cxn modelId="{9B03D729-DFD6-4B6D-B9F9-402A00D6B208}" type="presParOf" srcId="{2954EAAB-F7EB-4A1C-A16B-0C96627102D6}" destId="{DF403245-FA56-4DAA-8A54-802E316D6345}" srcOrd="1" destOrd="0" presId="urn:microsoft.com/office/officeart/2011/layout/HexagonRadial"/>
    <dgm:cxn modelId="{0F09E9AB-40A7-4EFD-A456-F3FACAA34620}" type="presParOf" srcId="{DF403245-FA56-4DAA-8A54-802E316D6345}" destId="{6697F12A-5E36-4F83-8E5F-2DFD5BEB4A5B}" srcOrd="0" destOrd="0" presId="urn:microsoft.com/office/officeart/2011/layout/HexagonRadial"/>
    <dgm:cxn modelId="{DABAF7A5-1B5A-4157-9B20-E6FF48816345}" type="presParOf" srcId="{2954EAAB-F7EB-4A1C-A16B-0C96627102D6}" destId="{C103FCD7-427D-4FA9-A86C-8178B76C1772}" srcOrd="2" destOrd="0" presId="urn:microsoft.com/office/officeart/2011/layout/HexagonRadial"/>
    <dgm:cxn modelId="{D1EDD3C3-FE4A-41B7-BB90-6434F5935406}" type="presParOf" srcId="{2954EAAB-F7EB-4A1C-A16B-0C96627102D6}" destId="{F5FE0109-6A18-4E43-AD9A-134904791791}" srcOrd="3" destOrd="0" presId="urn:microsoft.com/office/officeart/2011/layout/HexagonRadial"/>
    <dgm:cxn modelId="{95A8462E-04C7-4D20-86AF-C59DC8B99847}" type="presParOf" srcId="{F5FE0109-6A18-4E43-AD9A-134904791791}" destId="{A93E89F6-D952-4F33-B9D0-182499A22D91}" srcOrd="0" destOrd="0" presId="urn:microsoft.com/office/officeart/2011/layout/HexagonRadial"/>
    <dgm:cxn modelId="{03CF6DBC-EA7B-4489-9744-A97895FF5187}" type="presParOf" srcId="{2954EAAB-F7EB-4A1C-A16B-0C96627102D6}" destId="{789E59DE-68E2-4B4F-B52C-3503D2DC9D5B}" srcOrd="4" destOrd="0" presId="urn:microsoft.com/office/officeart/2011/layout/HexagonRadial"/>
    <dgm:cxn modelId="{4423D38A-78DD-496D-96F5-05728991D927}" type="presParOf" srcId="{2954EAAB-F7EB-4A1C-A16B-0C96627102D6}" destId="{DFF146AE-EC3A-41A2-B23E-E2CE539264FE}" srcOrd="5" destOrd="0" presId="urn:microsoft.com/office/officeart/2011/layout/HexagonRadial"/>
    <dgm:cxn modelId="{F80AC34C-C11A-4083-A456-F12D03596041}" type="presParOf" srcId="{DFF146AE-EC3A-41A2-B23E-E2CE539264FE}" destId="{B43B2894-11AF-4136-876D-638F58B5A6C8}" srcOrd="0" destOrd="0" presId="urn:microsoft.com/office/officeart/2011/layout/HexagonRadial"/>
    <dgm:cxn modelId="{11A02096-0CE7-43B4-9692-D195FC8740EA}" type="presParOf" srcId="{2954EAAB-F7EB-4A1C-A16B-0C96627102D6}" destId="{5E72E8F2-6E51-4BDD-B4D3-95A37011D6D8}" srcOrd="6" destOrd="0" presId="urn:microsoft.com/office/officeart/2011/layout/HexagonRadial"/>
    <dgm:cxn modelId="{352318FE-1B0A-4CE0-9050-0DE570EC9C6C}" type="presParOf" srcId="{2954EAAB-F7EB-4A1C-A16B-0C96627102D6}" destId="{CC3D930C-D895-49A1-ABF9-9839662E31ED}" srcOrd="7" destOrd="0" presId="urn:microsoft.com/office/officeart/2011/layout/HexagonRadial"/>
    <dgm:cxn modelId="{55AE713C-C3CC-4FA0-8D9C-0AACE5EB006C}" type="presParOf" srcId="{CC3D930C-D895-49A1-ABF9-9839662E31ED}" destId="{97C3305A-BF72-498A-A1D8-021B9DF66C1C}" srcOrd="0" destOrd="0" presId="urn:microsoft.com/office/officeart/2011/layout/HexagonRadial"/>
    <dgm:cxn modelId="{1281A668-D81C-4620-BF70-61A57A3B5860}" type="presParOf" srcId="{2954EAAB-F7EB-4A1C-A16B-0C96627102D6}" destId="{831D12CA-2A72-4B3B-987A-EAFB3F6B2DBB}" srcOrd="8" destOrd="0" presId="urn:microsoft.com/office/officeart/2011/layout/HexagonRadial"/>
    <dgm:cxn modelId="{35A36C0D-4782-4494-A13A-BC15AB236AE7}" type="presParOf" srcId="{2954EAAB-F7EB-4A1C-A16B-0C96627102D6}" destId="{101059F7-BF49-42EB-915A-A03253B61BCE}" srcOrd="9" destOrd="0" presId="urn:microsoft.com/office/officeart/2011/layout/HexagonRadial"/>
    <dgm:cxn modelId="{F81C688C-CDE5-42C4-877C-9D5416CBD00E}" type="presParOf" srcId="{101059F7-BF49-42EB-915A-A03253B61BCE}" destId="{40F799AA-0E36-46C1-813F-9E9974911F68}" srcOrd="0" destOrd="0" presId="urn:microsoft.com/office/officeart/2011/layout/HexagonRadial"/>
    <dgm:cxn modelId="{63CAFFF8-7E73-40DF-A4FC-2BC0083DDB00}" type="presParOf" srcId="{2954EAAB-F7EB-4A1C-A16B-0C96627102D6}" destId="{E36726FD-F05E-47BC-A2C2-1A5F9B3D0894}" srcOrd="10" destOrd="0" presId="urn:microsoft.com/office/officeart/2011/layout/HexagonRadial"/>
    <dgm:cxn modelId="{A204C24D-CCCB-4609-AC3C-18AC89406C88}" type="presParOf" srcId="{2954EAAB-F7EB-4A1C-A16B-0C96627102D6}" destId="{51775F2F-774F-47C6-9111-E964F4CEBF07}" srcOrd="11" destOrd="0" presId="urn:microsoft.com/office/officeart/2011/layout/HexagonRadial"/>
    <dgm:cxn modelId="{5A0F88B3-BC13-49C0-8809-B3011309439B}" type="presParOf" srcId="{51775F2F-774F-47C6-9111-E964F4CEBF07}" destId="{7CC807C7-6D66-493E-AD78-1A5ED9324D47}" srcOrd="0" destOrd="0" presId="urn:microsoft.com/office/officeart/2011/layout/HexagonRadial"/>
    <dgm:cxn modelId="{8877BC11-17A3-495D-BB90-03309EED209A}" type="presParOf" srcId="{2954EAAB-F7EB-4A1C-A16B-0C96627102D6}" destId="{BDDE6905-767B-4D04-B6BE-7485217D52A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A562ED-D814-473D-9E6A-C401A1139F2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CDF7D96-9F0E-41AC-9BB4-7ED6249C40B8}" type="pres">
      <dgm:prSet presAssocID="{17A562ED-D814-473D-9E6A-C401A1139F2A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5C4935A-A644-4380-B23F-727BC257DFCE}" type="presOf" srcId="{17A562ED-D814-473D-9E6A-C401A1139F2A}" destId="{0CDF7D96-9F0E-41AC-9BB4-7ED6249C40B8}" srcOrd="0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87FBCA-9C06-40A6-966F-0F6AB36C185B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6EAA038-7EC6-48AE-B9B8-5943B48165B9}" type="pres">
      <dgm:prSet presAssocID="{A987FBCA-9C06-40A6-966F-0F6AB36C185B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902CC861-A2EE-4041-8958-A9F665C4C23F}" type="presOf" srcId="{A987FBCA-9C06-40A6-966F-0F6AB36C185B}" destId="{86EAA038-7EC6-48AE-B9B8-5943B48165B9}" srcOrd="0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6AFD69-ACE5-4D10-9D74-0899B4DD6D0A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5DB3154-76A9-4349-A48C-0BF1714C234C}">
      <dgm:prSet phldrT="[Text]" phldr="0"/>
      <dgm:spPr/>
      <dgm:t>
        <a:bodyPr/>
        <a:lstStyle/>
        <a:p>
          <a:r>
            <a:rPr lang="en-GB" dirty="0"/>
            <a:t>LOCATION </a:t>
          </a:r>
        </a:p>
        <a:p>
          <a:r>
            <a:rPr lang="en-GB" dirty="0"/>
            <a:t>NORWICH,UK- independent high street florist</a:t>
          </a:r>
        </a:p>
      </dgm:t>
    </dgm:pt>
    <dgm:pt modelId="{FE27E215-625D-43B6-811A-040BA38CD887}" type="parTrans" cxnId="{DA222D44-09ED-4BFF-8C8F-3A9BD64B50F1}">
      <dgm:prSet/>
      <dgm:spPr/>
      <dgm:t>
        <a:bodyPr/>
        <a:lstStyle/>
        <a:p>
          <a:endParaRPr lang="en-GB"/>
        </a:p>
      </dgm:t>
    </dgm:pt>
    <dgm:pt modelId="{279BE1F7-1A5B-40B5-9EE2-509A808B4144}" type="sibTrans" cxnId="{DA222D44-09ED-4BFF-8C8F-3A9BD64B50F1}">
      <dgm:prSet/>
      <dgm:spPr/>
      <dgm:t>
        <a:bodyPr/>
        <a:lstStyle/>
        <a:p>
          <a:endParaRPr lang="en-GB"/>
        </a:p>
      </dgm:t>
    </dgm:pt>
    <dgm:pt modelId="{C4C6845A-A05E-4384-A5FE-12E83CB3B80D}">
      <dgm:prSet phldrT="[Text]" phldr="0"/>
      <dgm:spPr/>
      <dgm:t>
        <a:bodyPr/>
        <a:lstStyle/>
        <a:p>
          <a:r>
            <a:rPr lang="en-GB" dirty="0"/>
            <a:t>FOUNDED </a:t>
          </a:r>
        </a:p>
        <a:p>
          <a:r>
            <a:rPr lang="en-GB" dirty="0"/>
            <a:t>By Liam and Priya Patel</a:t>
          </a:r>
        </a:p>
      </dgm:t>
    </dgm:pt>
    <dgm:pt modelId="{9EAC9E9F-2168-4581-932F-5E11CB3D0ACF}" type="parTrans" cxnId="{B7DA59DC-813E-4BB0-A7DD-DE65CEEF3F05}">
      <dgm:prSet/>
      <dgm:spPr/>
      <dgm:t>
        <a:bodyPr/>
        <a:lstStyle/>
        <a:p>
          <a:endParaRPr lang="en-GB"/>
        </a:p>
      </dgm:t>
    </dgm:pt>
    <dgm:pt modelId="{88ED592A-00B8-4402-9E04-9FD9B1891F6D}" type="sibTrans" cxnId="{B7DA59DC-813E-4BB0-A7DD-DE65CEEF3F05}">
      <dgm:prSet/>
      <dgm:spPr/>
      <dgm:t>
        <a:bodyPr/>
        <a:lstStyle/>
        <a:p>
          <a:endParaRPr lang="en-GB"/>
        </a:p>
      </dgm:t>
    </dgm:pt>
    <dgm:pt modelId="{651E73B8-12EF-4B7A-800F-1BA574CE3D43}">
      <dgm:prSet phldrT="[Text]" phldr="0"/>
      <dgm:spPr/>
      <dgm:t>
        <a:bodyPr/>
        <a:lstStyle/>
        <a:p>
          <a:r>
            <a:rPr lang="en-GB" dirty="0"/>
            <a:t>Customers </a:t>
          </a:r>
        </a:p>
        <a:p>
          <a:r>
            <a:rPr lang="en-GB" dirty="0"/>
            <a:t>Walk-ins, corporate clients and weddings</a:t>
          </a:r>
        </a:p>
      </dgm:t>
    </dgm:pt>
    <dgm:pt modelId="{A2236C2D-999B-46C0-A530-F462C2C0BA8E}" type="parTrans" cxnId="{9A3B664E-C01B-4890-AEDF-13C8765EB00D}">
      <dgm:prSet/>
      <dgm:spPr/>
      <dgm:t>
        <a:bodyPr/>
        <a:lstStyle/>
        <a:p>
          <a:endParaRPr lang="en-GB"/>
        </a:p>
      </dgm:t>
    </dgm:pt>
    <dgm:pt modelId="{8FDA207C-53FE-41F4-B030-F32B4E827599}" type="sibTrans" cxnId="{9A3B664E-C01B-4890-AEDF-13C8765EB00D}">
      <dgm:prSet/>
      <dgm:spPr/>
      <dgm:t>
        <a:bodyPr/>
        <a:lstStyle/>
        <a:p>
          <a:endParaRPr lang="en-GB"/>
        </a:p>
      </dgm:t>
    </dgm:pt>
    <dgm:pt modelId="{E0C66E11-FBB5-464D-9421-4FC4A2B58A55}">
      <dgm:prSet phldrT="[Text]" phldr="0"/>
      <dgm:spPr/>
      <dgm:t>
        <a:bodyPr/>
        <a:lstStyle/>
        <a:p>
          <a:r>
            <a:rPr lang="en-GB" dirty="0"/>
            <a:t>THE PROBLEM </a:t>
          </a:r>
        </a:p>
        <a:p>
          <a:r>
            <a:rPr lang="en-GB" dirty="0"/>
            <a:t>30% drop in ,in-store  </a:t>
          </a:r>
        </a:p>
      </dgm:t>
    </dgm:pt>
    <dgm:pt modelId="{ED2BDE15-708F-448E-9519-AF4E2197B9CA}" type="parTrans" cxnId="{27DF815C-65F6-4AEC-B9B1-E070682C4587}">
      <dgm:prSet/>
      <dgm:spPr/>
      <dgm:t>
        <a:bodyPr/>
        <a:lstStyle/>
        <a:p>
          <a:endParaRPr lang="en-GB"/>
        </a:p>
      </dgm:t>
    </dgm:pt>
    <dgm:pt modelId="{55B73061-2953-42CA-91A5-3C533DEF2155}" type="sibTrans" cxnId="{27DF815C-65F6-4AEC-B9B1-E070682C4587}">
      <dgm:prSet/>
      <dgm:spPr/>
      <dgm:t>
        <a:bodyPr/>
        <a:lstStyle/>
        <a:p>
          <a:endParaRPr lang="en-GB"/>
        </a:p>
      </dgm:t>
    </dgm:pt>
    <dgm:pt modelId="{ECAD11C8-BD33-45B5-89CA-5B060BD18EC5}">
      <dgm:prSet phldrT="[Text]" phldr="0"/>
      <dgm:spPr/>
      <dgm:t>
        <a:bodyPr/>
        <a:lstStyle/>
        <a:p>
          <a:r>
            <a:rPr lang="en-GB" dirty="0"/>
            <a:t>Known for </a:t>
          </a:r>
        </a:p>
        <a:p>
          <a:r>
            <a:rPr lang="en-GB" dirty="0"/>
            <a:t>Bespoke arrangements and eco-friendly packing</a:t>
          </a:r>
        </a:p>
      </dgm:t>
    </dgm:pt>
    <dgm:pt modelId="{C937AFCD-F8B1-4FA1-A658-30357F0C7F8C}" type="parTrans" cxnId="{34E879E9-AD0F-4E0D-A35B-D592DBA0C47A}">
      <dgm:prSet/>
      <dgm:spPr/>
      <dgm:t>
        <a:bodyPr/>
        <a:lstStyle/>
        <a:p>
          <a:endParaRPr lang="en-GB"/>
        </a:p>
      </dgm:t>
    </dgm:pt>
    <dgm:pt modelId="{664EF331-6693-4E7D-90CA-C3A41ADB2D2E}" type="sibTrans" cxnId="{34E879E9-AD0F-4E0D-A35B-D592DBA0C47A}">
      <dgm:prSet/>
      <dgm:spPr/>
      <dgm:t>
        <a:bodyPr/>
        <a:lstStyle/>
        <a:p>
          <a:endParaRPr lang="en-GB"/>
        </a:p>
      </dgm:t>
    </dgm:pt>
    <dgm:pt modelId="{8DF14725-CB24-47B6-AB65-66C3FDF7FA9B}">
      <dgm:prSet phldrT="[Text]" phldr="0"/>
      <dgm:spPr/>
      <dgm:t>
        <a:bodyPr/>
        <a:lstStyle/>
        <a:p>
          <a:r>
            <a:rPr lang="en-GB" dirty="0"/>
            <a:t>Rising costs squeezing margins</a:t>
          </a:r>
        </a:p>
        <a:p>
          <a:r>
            <a:rPr lang="en-GB" dirty="0"/>
            <a:t>Competition from online &amp; local rivals</a:t>
          </a:r>
        </a:p>
        <a:p>
          <a:r>
            <a:rPr lang="en-GB" dirty="0"/>
            <a:t>Outdated digital presence</a:t>
          </a:r>
        </a:p>
        <a:p>
          <a:r>
            <a:rPr lang="en-GB" dirty="0"/>
            <a:t>Struggling to stay profitable </a:t>
          </a:r>
        </a:p>
      </dgm:t>
    </dgm:pt>
    <dgm:pt modelId="{CECB6830-DFC0-4CBB-AC88-41F2EEAE9B24}" type="parTrans" cxnId="{D344E965-021D-4FB8-963C-970580E0E81C}">
      <dgm:prSet/>
      <dgm:spPr/>
      <dgm:t>
        <a:bodyPr/>
        <a:lstStyle/>
        <a:p>
          <a:endParaRPr lang="en-GB"/>
        </a:p>
      </dgm:t>
    </dgm:pt>
    <dgm:pt modelId="{D553C16C-4F0B-4C32-85E7-E1F6E3684564}" type="sibTrans" cxnId="{D344E965-021D-4FB8-963C-970580E0E81C}">
      <dgm:prSet/>
      <dgm:spPr/>
      <dgm:t>
        <a:bodyPr/>
        <a:lstStyle/>
        <a:p>
          <a:endParaRPr lang="en-GB"/>
        </a:p>
      </dgm:t>
    </dgm:pt>
    <dgm:pt modelId="{23EC6E48-6CF8-4A3D-B940-06FFD6B0F133}" type="pres">
      <dgm:prSet presAssocID="{A76AFD69-ACE5-4D10-9D74-0899B4DD6D0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21DCFAE-9C3D-48DE-8965-89C5CBF9F95F}" type="pres">
      <dgm:prSet presAssocID="{E5DB3154-76A9-4349-A48C-0BF1714C234C}" presName="vertOne" presStyleCnt="0"/>
      <dgm:spPr/>
    </dgm:pt>
    <dgm:pt modelId="{15759F62-8B33-43F5-8056-34B9CE936E90}" type="pres">
      <dgm:prSet presAssocID="{E5DB3154-76A9-4349-A48C-0BF1714C234C}" presName="txOne" presStyleLbl="node0" presStyleIdx="0" presStyleCnt="1">
        <dgm:presLayoutVars>
          <dgm:chPref val="3"/>
        </dgm:presLayoutVars>
      </dgm:prSet>
      <dgm:spPr/>
    </dgm:pt>
    <dgm:pt modelId="{612C71C3-3EFB-4D5C-A910-FB789AE74CF2}" type="pres">
      <dgm:prSet presAssocID="{E5DB3154-76A9-4349-A48C-0BF1714C234C}" presName="parTransOne" presStyleCnt="0"/>
      <dgm:spPr/>
    </dgm:pt>
    <dgm:pt modelId="{A0461929-6BD3-421E-A752-D087F7F6AF59}" type="pres">
      <dgm:prSet presAssocID="{E5DB3154-76A9-4349-A48C-0BF1714C234C}" presName="horzOne" presStyleCnt="0"/>
      <dgm:spPr/>
    </dgm:pt>
    <dgm:pt modelId="{AD60A660-B7B0-4F27-9E1E-7AD6EB8EF086}" type="pres">
      <dgm:prSet presAssocID="{C4C6845A-A05E-4384-A5FE-12E83CB3B80D}" presName="vertTwo" presStyleCnt="0"/>
      <dgm:spPr/>
    </dgm:pt>
    <dgm:pt modelId="{0B82A399-D4B9-4656-BBB2-5B154DD9C33D}" type="pres">
      <dgm:prSet presAssocID="{C4C6845A-A05E-4384-A5FE-12E83CB3B80D}" presName="txTwo" presStyleLbl="node2" presStyleIdx="0" presStyleCnt="2" custLinFactNeighborX="-18" custLinFactNeighborY="19902">
        <dgm:presLayoutVars>
          <dgm:chPref val="3"/>
        </dgm:presLayoutVars>
      </dgm:prSet>
      <dgm:spPr/>
    </dgm:pt>
    <dgm:pt modelId="{70D9C0F3-8228-46F5-BB62-3CA27BA4A35A}" type="pres">
      <dgm:prSet presAssocID="{C4C6845A-A05E-4384-A5FE-12E83CB3B80D}" presName="parTransTwo" presStyleCnt="0"/>
      <dgm:spPr/>
    </dgm:pt>
    <dgm:pt modelId="{9269EFCD-1566-4BC3-90F3-4EDB27AEF9F2}" type="pres">
      <dgm:prSet presAssocID="{C4C6845A-A05E-4384-A5FE-12E83CB3B80D}" presName="horzTwo" presStyleCnt="0"/>
      <dgm:spPr/>
    </dgm:pt>
    <dgm:pt modelId="{032F53DB-D05E-442A-9428-41AFBBF5F52E}" type="pres">
      <dgm:prSet presAssocID="{651E73B8-12EF-4B7A-800F-1BA574CE3D43}" presName="vertThree" presStyleCnt="0"/>
      <dgm:spPr/>
    </dgm:pt>
    <dgm:pt modelId="{FC4C098D-BF20-473F-BCE0-B42167126A66}" type="pres">
      <dgm:prSet presAssocID="{651E73B8-12EF-4B7A-800F-1BA574CE3D43}" presName="txThree" presStyleLbl="node3" presStyleIdx="0" presStyleCnt="3">
        <dgm:presLayoutVars>
          <dgm:chPref val="3"/>
        </dgm:presLayoutVars>
      </dgm:prSet>
      <dgm:spPr/>
    </dgm:pt>
    <dgm:pt modelId="{7F3CCEC6-6E8A-4BFB-94F6-15FA6D05F3EA}" type="pres">
      <dgm:prSet presAssocID="{651E73B8-12EF-4B7A-800F-1BA574CE3D43}" presName="horzThree" presStyleCnt="0"/>
      <dgm:spPr/>
    </dgm:pt>
    <dgm:pt modelId="{ED97F6BD-71D4-4EF9-AB4B-7C56A233192C}" type="pres">
      <dgm:prSet presAssocID="{8FDA207C-53FE-41F4-B030-F32B4E827599}" presName="sibSpaceThree" presStyleCnt="0"/>
      <dgm:spPr/>
    </dgm:pt>
    <dgm:pt modelId="{25C091FE-8543-4688-B493-243E78C180AE}" type="pres">
      <dgm:prSet presAssocID="{E0C66E11-FBB5-464D-9421-4FC4A2B58A55}" presName="vertThree" presStyleCnt="0"/>
      <dgm:spPr/>
    </dgm:pt>
    <dgm:pt modelId="{AFDAA4C1-6F4F-4FE6-8FB1-5DA6E1E5461E}" type="pres">
      <dgm:prSet presAssocID="{E0C66E11-FBB5-464D-9421-4FC4A2B58A55}" presName="txThree" presStyleLbl="node3" presStyleIdx="1" presStyleCnt="3">
        <dgm:presLayoutVars>
          <dgm:chPref val="3"/>
        </dgm:presLayoutVars>
      </dgm:prSet>
      <dgm:spPr/>
    </dgm:pt>
    <dgm:pt modelId="{EB9B635B-6B33-4848-9A07-134F3397AD62}" type="pres">
      <dgm:prSet presAssocID="{E0C66E11-FBB5-464D-9421-4FC4A2B58A55}" presName="horzThree" presStyleCnt="0"/>
      <dgm:spPr/>
    </dgm:pt>
    <dgm:pt modelId="{D9AB04EE-2170-41A4-81FF-A87548F15E0C}" type="pres">
      <dgm:prSet presAssocID="{88ED592A-00B8-4402-9E04-9FD9B1891F6D}" presName="sibSpaceTwo" presStyleCnt="0"/>
      <dgm:spPr/>
    </dgm:pt>
    <dgm:pt modelId="{D40EFC42-0DB8-4883-9FC5-2D7270BD1A9A}" type="pres">
      <dgm:prSet presAssocID="{ECAD11C8-BD33-45B5-89CA-5B060BD18EC5}" presName="vertTwo" presStyleCnt="0"/>
      <dgm:spPr/>
    </dgm:pt>
    <dgm:pt modelId="{4045E643-72B6-481D-96CF-AB811113D397}" type="pres">
      <dgm:prSet presAssocID="{ECAD11C8-BD33-45B5-89CA-5B060BD18EC5}" presName="txTwo" presStyleLbl="node2" presStyleIdx="1" presStyleCnt="2">
        <dgm:presLayoutVars>
          <dgm:chPref val="3"/>
        </dgm:presLayoutVars>
      </dgm:prSet>
      <dgm:spPr/>
    </dgm:pt>
    <dgm:pt modelId="{D1C6B798-9169-42C9-A8BD-38AA34E58581}" type="pres">
      <dgm:prSet presAssocID="{ECAD11C8-BD33-45B5-89CA-5B060BD18EC5}" presName="parTransTwo" presStyleCnt="0"/>
      <dgm:spPr/>
    </dgm:pt>
    <dgm:pt modelId="{E9478622-BD3B-40B0-9578-C1DFAA8FF405}" type="pres">
      <dgm:prSet presAssocID="{ECAD11C8-BD33-45B5-89CA-5B060BD18EC5}" presName="horzTwo" presStyleCnt="0"/>
      <dgm:spPr/>
    </dgm:pt>
    <dgm:pt modelId="{D3F04418-CCE0-4669-9104-FE003DB00D8C}" type="pres">
      <dgm:prSet presAssocID="{8DF14725-CB24-47B6-AB65-66C3FDF7FA9B}" presName="vertThree" presStyleCnt="0"/>
      <dgm:spPr/>
    </dgm:pt>
    <dgm:pt modelId="{370771F7-8A94-47A4-AE49-76EAB413A21F}" type="pres">
      <dgm:prSet presAssocID="{8DF14725-CB24-47B6-AB65-66C3FDF7FA9B}" presName="txThree" presStyleLbl="node3" presStyleIdx="2" presStyleCnt="3">
        <dgm:presLayoutVars>
          <dgm:chPref val="3"/>
        </dgm:presLayoutVars>
      </dgm:prSet>
      <dgm:spPr/>
    </dgm:pt>
    <dgm:pt modelId="{4D86ED7C-07FB-49D1-9806-EB87C424D702}" type="pres">
      <dgm:prSet presAssocID="{8DF14725-CB24-47B6-AB65-66C3FDF7FA9B}" presName="horzThree" presStyleCnt="0"/>
      <dgm:spPr/>
    </dgm:pt>
  </dgm:ptLst>
  <dgm:cxnLst>
    <dgm:cxn modelId="{442EAF23-55BD-4237-A041-224B924A44D6}" type="presOf" srcId="{ECAD11C8-BD33-45B5-89CA-5B060BD18EC5}" destId="{4045E643-72B6-481D-96CF-AB811113D397}" srcOrd="0" destOrd="0" presId="urn:microsoft.com/office/officeart/2005/8/layout/hierarchy4"/>
    <dgm:cxn modelId="{A873DC3A-5B17-4B18-9DD7-A17E7FD1F79F}" type="presOf" srcId="{C4C6845A-A05E-4384-A5FE-12E83CB3B80D}" destId="{0B82A399-D4B9-4656-BBB2-5B154DD9C33D}" srcOrd="0" destOrd="0" presId="urn:microsoft.com/office/officeart/2005/8/layout/hierarchy4"/>
    <dgm:cxn modelId="{27DF815C-65F6-4AEC-B9B1-E070682C4587}" srcId="{C4C6845A-A05E-4384-A5FE-12E83CB3B80D}" destId="{E0C66E11-FBB5-464D-9421-4FC4A2B58A55}" srcOrd="1" destOrd="0" parTransId="{ED2BDE15-708F-448E-9519-AF4E2197B9CA}" sibTransId="{55B73061-2953-42CA-91A5-3C533DEF2155}"/>
    <dgm:cxn modelId="{DA222D44-09ED-4BFF-8C8F-3A9BD64B50F1}" srcId="{A76AFD69-ACE5-4D10-9D74-0899B4DD6D0A}" destId="{E5DB3154-76A9-4349-A48C-0BF1714C234C}" srcOrd="0" destOrd="0" parTransId="{FE27E215-625D-43B6-811A-040BA38CD887}" sibTransId="{279BE1F7-1A5B-40B5-9EE2-509A808B4144}"/>
    <dgm:cxn modelId="{D344E965-021D-4FB8-963C-970580E0E81C}" srcId="{ECAD11C8-BD33-45B5-89CA-5B060BD18EC5}" destId="{8DF14725-CB24-47B6-AB65-66C3FDF7FA9B}" srcOrd="0" destOrd="0" parTransId="{CECB6830-DFC0-4CBB-AC88-41F2EEAE9B24}" sibTransId="{D553C16C-4F0B-4C32-85E7-E1F6E3684564}"/>
    <dgm:cxn modelId="{9A3B664E-C01B-4890-AEDF-13C8765EB00D}" srcId="{C4C6845A-A05E-4384-A5FE-12E83CB3B80D}" destId="{651E73B8-12EF-4B7A-800F-1BA574CE3D43}" srcOrd="0" destOrd="0" parTransId="{A2236C2D-999B-46C0-A530-F462C2C0BA8E}" sibTransId="{8FDA207C-53FE-41F4-B030-F32B4E827599}"/>
    <dgm:cxn modelId="{BEDD0F72-B0E3-4827-836A-1A974829E3FB}" type="presOf" srcId="{8DF14725-CB24-47B6-AB65-66C3FDF7FA9B}" destId="{370771F7-8A94-47A4-AE49-76EAB413A21F}" srcOrd="0" destOrd="0" presId="urn:microsoft.com/office/officeart/2005/8/layout/hierarchy4"/>
    <dgm:cxn modelId="{F297F955-D509-42A2-890E-BDBBEECAEC89}" type="presOf" srcId="{E5DB3154-76A9-4349-A48C-0BF1714C234C}" destId="{15759F62-8B33-43F5-8056-34B9CE936E90}" srcOrd="0" destOrd="0" presId="urn:microsoft.com/office/officeart/2005/8/layout/hierarchy4"/>
    <dgm:cxn modelId="{E2B04EA5-B9BC-4767-9E44-39ADD25D6628}" type="presOf" srcId="{651E73B8-12EF-4B7A-800F-1BA574CE3D43}" destId="{FC4C098D-BF20-473F-BCE0-B42167126A66}" srcOrd="0" destOrd="0" presId="urn:microsoft.com/office/officeart/2005/8/layout/hierarchy4"/>
    <dgm:cxn modelId="{AF0BB9B3-28EA-4207-BA6E-4F5F57AD288D}" type="presOf" srcId="{E0C66E11-FBB5-464D-9421-4FC4A2B58A55}" destId="{AFDAA4C1-6F4F-4FE6-8FB1-5DA6E1E5461E}" srcOrd="0" destOrd="0" presId="urn:microsoft.com/office/officeart/2005/8/layout/hierarchy4"/>
    <dgm:cxn modelId="{B7DA59DC-813E-4BB0-A7DD-DE65CEEF3F05}" srcId="{E5DB3154-76A9-4349-A48C-0BF1714C234C}" destId="{C4C6845A-A05E-4384-A5FE-12E83CB3B80D}" srcOrd="0" destOrd="0" parTransId="{9EAC9E9F-2168-4581-932F-5E11CB3D0ACF}" sibTransId="{88ED592A-00B8-4402-9E04-9FD9B1891F6D}"/>
    <dgm:cxn modelId="{34E879E9-AD0F-4E0D-A35B-D592DBA0C47A}" srcId="{E5DB3154-76A9-4349-A48C-0BF1714C234C}" destId="{ECAD11C8-BD33-45B5-89CA-5B060BD18EC5}" srcOrd="1" destOrd="0" parTransId="{C937AFCD-F8B1-4FA1-A658-30357F0C7F8C}" sibTransId="{664EF331-6693-4E7D-90CA-C3A41ADB2D2E}"/>
    <dgm:cxn modelId="{85561EFF-20A5-4FF6-993D-32E75CAABB64}" type="presOf" srcId="{A76AFD69-ACE5-4D10-9D74-0899B4DD6D0A}" destId="{23EC6E48-6CF8-4A3D-B940-06FFD6B0F133}" srcOrd="0" destOrd="0" presId="urn:microsoft.com/office/officeart/2005/8/layout/hierarchy4"/>
    <dgm:cxn modelId="{B6325061-D202-428D-9DB5-CEFB5B453B36}" type="presParOf" srcId="{23EC6E48-6CF8-4A3D-B940-06FFD6B0F133}" destId="{E21DCFAE-9C3D-48DE-8965-89C5CBF9F95F}" srcOrd="0" destOrd="0" presId="urn:microsoft.com/office/officeart/2005/8/layout/hierarchy4"/>
    <dgm:cxn modelId="{D4396334-B109-42DE-89AC-4E96B06A1ACF}" type="presParOf" srcId="{E21DCFAE-9C3D-48DE-8965-89C5CBF9F95F}" destId="{15759F62-8B33-43F5-8056-34B9CE936E90}" srcOrd="0" destOrd="0" presId="urn:microsoft.com/office/officeart/2005/8/layout/hierarchy4"/>
    <dgm:cxn modelId="{9D3BBB56-985E-4C4F-842A-3A13F48FAC6D}" type="presParOf" srcId="{E21DCFAE-9C3D-48DE-8965-89C5CBF9F95F}" destId="{612C71C3-3EFB-4D5C-A910-FB789AE74CF2}" srcOrd="1" destOrd="0" presId="urn:microsoft.com/office/officeart/2005/8/layout/hierarchy4"/>
    <dgm:cxn modelId="{5D2B1207-657F-4CB6-827C-5ADCF90E20B5}" type="presParOf" srcId="{E21DCFAE-9C3D-48DE-8965-89C5CBF9F95F}" destId="{A0461929-6BD3-421E-A752-D087F7F6AF59}" srcOrd="2" destOrd="0" presId="urn:microsoft.com/office/officeart/2005/8/layout/hierarchy4"/>
    <dgm:cxn modelId="{03A50762-3CCE-44CE-900A-20D9504B46B9}" type="presParOf" srcId="{A0461929-6BD3-421E-A752-D087F7F6AF59}" destId="{AD60A660-B7B0-4F27-9E1E-7AD6EB8EF086}" srcOrd="0" destOrd="0" presId="urn:microsoft.com/office/officeart/2005/8/layout/hierarchy4"/>
    <dgm:cxn modelId="{D1B4ABF9-FCE7-4354-9FF6-CC27DFBC1B36}" type="presParOf" srcId="{AD60A660-B7B0-4F27-9E1E-7AD6EB8EF086}" destId="{0B82A399-D4B9-4656-BBB2-5B154DD9C33D}" srcOrd="0" destOrd="0" presId="urn:microsoft.com/office/officeart/2005/8/layout/hierarchy4"/>
    <dgm:cxn modelId="{AAC0E796-9C2A-4BD0-B8CB-32D15B1AD471}" type="presParOf" srcId="{AD60A660-B7B0-4F27-9E1E-7AD6EB8EF086}" destId="{70D9C0F3-8228-46F5-BB62-3CA27BA4A35A}" srcOrd="1" destOrd="0" presId="urn:microsoft.com/office/officeart/2005/8/layout/hierarchy4"/>
    <dgm:cxn modelId="{A657701F-6C5E-452D-A10A-7C33AF154DC3}" type="presParOf" srcId="{AD60A660-B7B0-4F27-9E1E-7AD6EB8EF086}" destId="{9269EFCD-1566-4BC3-90F3-4EDB27AEF9F2}" srcOrd="2" destOrd="0" presId="urn:microsoft.com/office/officeart/2005/8/layout/hierarchy4"/>
    <dgm:cxn modelId="{C6DAFC9C-F10F-4A6E-B7A4-92A56EDC6774}" type="presParOf" srcId="{9269EFCD-1566-4BC3-90F3-4EDB27AEF9F2}" destId="{032F53DB-D05E-442A-9428-41AFBBF5F52E}" srcOrd="0" destOrd="0" presId="urn:microsoft.com/office/officeart/2005/8/layout/hierarchy4"/>
    <dgm:cxn modelId="{694F5FBF-2E85-4E8C-8C85-9FD165148BA3}" type="presParOf" srcId="{032F53DB-D05E-442A-9428-41AFBBF5F52E}" destId="{FC4C098D-BF20-473F-BCE0-B42167126A66}" srcOrd="0" destOrd="0" presId="urn:microsoft.com/office/officeart/2005/8/layout/hierarchy4"/>
    <dgm:cxn modelId="{D8FBBDB3-B339-4188-9A83-D69D892C1B25}" type="presParOf" srcId="{032F53DB-D05E-442A-9428-41AFBBF5F52E}" destId="{7F3CCEC6-6E8A-4BFB-94F6-15FA6D05F3EA}" srcOrd="1" destOrd="0" presId="urn:microsoft.com/office/officeart/2005/8/layout/hierarchy4"/>
    <dgm:cxn modelId="{AAE8D3D6-0694-4AF8-B1D4-09EEDA1A8EA2}" type="presParOf" srcId="{9269EFCD-1566-4BC3-90F3-4EDB27AEF9F2}" destId="{ED97F6BD-71D4-4EF9-AB4B-7C56A233192C}" srcOrd="1" destOrd="0" presId="urn:microsoft.com/office/officeart/2005/8/layout/hierarchy4"/>
    <dgm:cxn modelId="{746D192C-FCE8-4B93-AB4A-7E38CC050802}" type="presParOf" srcId="{9269EFCD-1566-4BC3-90F3-4EDB27AEF9F2}" destId="{25C091FE-8543-4688-B493-243E78C180AE}" srcOrd="2" destOrd="0" presId="urn:microsoft.com/office/officeart/2005/8/layout/hierarchy4"/>
    <dgm:cxn modelId="{EB91B2DC-8E35-402E-8E2F-544688DC966C}" type="presParOf" srcId="{25C091FE-8543-4688-B493-243E78C180AE}" destId="{AFDAA4C1-6F4F-4FE6-8FB1-5DA6E1E5461E}" srcOrd="0" destOrd="0" presId="urn:microsoft.com/office/officeart/2005/8/layout/hierarchy4"/>
    <dgm:cxn modelId="{E413BDC2-3A5A-4D08-B902-813324D86E46}" type="presParOf" srcId="{25C091FE-8543-4688-B493-243E78C180AE}" destId="{EB9B635B-6B33-4848-9A07-134F3397AD62}" srcOrd="1" destOrd="0" presId="urn:microsoft.com/office/officeart/2005/8/layout/hierarchy4"/>
    <dgm:cxn modelId="{92F1659F-8509-4F44-9E28-1AE00FAB4F64}" type="presParOf" srcId="{A0461929-6BD3-421E-A752-D087F7F6AF59}" destId="{D9AB04EE-2170-41A4-81FF-A87548F15E0C}" srcOrd="1" destOrd="0" presId="urn:microsoft.com/office/officeart/2005/8/layout/hierarchy4"/>
    <dgm:cxn modelId="{D5AC9785-43F7-481B-A4BF-B40025A11687}" type="presParOf" srcId="{A0461929-6BD3-421E-A752-D087F7F6AF59}" destId="{D40EFC42-0DB8-4883-9FC5-2D7270BD1A9A}" srcOrd="2" destOrd="0" presId="urn:microsoft.com/office/officeart/2005/8/layout/hierarchy4"/>
    <dgm:cxn modelId="{28A56561-CE8B-42A3-8826-43395E1E5967}" type="presParOf" srcId="{D40EFC42-0DB8-4883-9FC5-2D7270BD1A9A}" destId="{4045E643-72B6-481D-96CF-AB811113D397}" srcOrd="0" destOrd="0" presId="urn:microsoft.com/office/officeart/2005/8/layout/hierarchy4"/>
    <dgm:cxn modelId="{E1C56B3A-6126-4D85-90AB-2754B5008981}" type="presParOf" srcId="{D40EFC42-0DB8-4883-9FC5-2D7270BD1A9A}" destId="{D1C6B798-9169-42C9-A8BD-38AA34E58581}" srcOrd="1" destOrd="0" presId="urn:microsoft.com/office/officeart/2005/8/layout/hierarchy4"/>
    <dgm:cxn modelId="{7AEA794C-832F-46D3-97C7-3E1FB812D6AB}" type="presParOf" srcId="{D40EFC42-0DB8-4883-9FC5-2D7270BD1A9A}" destId="{E9478622-BD3B-40B0-9578-C1DFAA8FF405}" srcOrd="2" destOrd="0" presId="urn:microsoft.com/office/officeart/2005/8/layout/hierarchy4"/>
    <dgm:cxn modelId="{2F8DA8A8-B76E-4B3B-B176-79ADFCD2FF40}" type="presParOf" srcId="{E9478622-BD3B-40B0-9578-C1DFAA8FF405}" destId="{D3F04418-CCE0-4669-9104-FE003DB00D8C}" srcOrd="0" destOrd="0" presId="urn:microsoft.com/office/officeart/2005/8/layout/hierarchy4"/>
    <dgm:cxn modelId="{F3F0B0A7-F4B7-424D-8624-8A9BB365B970}" type="presParOf" srcId="{D3F04418-CCE0-4669-9104-FE003DB00D8C}" destId="{370771F7-8A94-47A4-AE49-76EAB413A21F}" srcOrd="0" destOrd="0" presId="urn:microsoft.com/office/officeart/2005/8/layout/hierarchy4"/>
    <dgm:cxn modelId="{FD70132A-5BBC-440C-9D4A-7DC54355F025}" type="presParOf" srcId="{D3F04418-CCE0-4669-9104-FE003DB00D8C}" destId="{4D86ED7C-07FB-49D1-9806-EB87C424D702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A106AB-C841-4DFA-B8CB-66EF761E0A2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8A5E630-09F2-4900-B423-47B4C9851FC0}">
      <dgm:prSet phldrT="[Text]" phldr="0"/>
      <dgm:spPr/>
      <dgm:t>
        <a:bodyPr/>
        <a:lstStyle/>
        <a:p>
          <a:r>
            <a:rPr lang="en-GB" dirty="0"/>
            <a:t>30%</a:t>
          </a:r>
        </a:p>
        <a:p>
          <a:r>
            <a:rPr lang="en-GB" dirty="0"/>
            <a:t>Drop in in-store sales</a:t>
          </a:r>
        </a:p>
      </dgm:t>
    </dgm:pt>
    <dgm:pt modelId="{C0C9E7E1-B970-4125-99BD-9CB810EE0181}" type="parTrans" cxnId="{DB2D95B7-20DB-4D37-8B48-43A87F40ED89}">
      <dgm:prSet/>
      <dgm:spPr/>
      <dgm:t>
        <a:bodyPr/>
        <a:lstStyle/>
        <a:p>
          <a:endParaRPr lang="en-GB"/>
        </a:p>
      </dgm:t>
    </dgm:pt>
    <dgm:pt modelId="{8B1CBF96-3758-4B4A-8E44-FA4CDAB13800}" type="sibTrans" cxnId="{DB2D95B7-20DB-4D37-8B48-43A87F40ED89}">
      <dgm:prSet/>
      <dgm:spPr/>
      <dgm:t>
        <a:bodyPr/>
        <a:lstStyle/>
        <a:p>
          <a:endParaRPr lang="en-GB"/>
        </a:p>
      </dgm:t>
    </dgm:pt>
    <dgm:pt modelId="{F3F2B47E-222E-4A55-8471-6E5E6B1BD128}">
      <dgm:prSet phldrT="[Text]" phldr="0"/>
      <dgm:spPr/>
      <dgm:t>
        <a:bodyPr/>
        <a:lstStyle/>
        <a:p>
          <a:r>
            <a:rPr lang="en-GB" dirty="0"/>
            <a:t>Foot Traffic</a:t>
          </a:r>
        </a:p>
        <a:p>
          <a:r>
            <a:rPr lang="en-GB" dirty="0"/>
            <a:t>Hight street closures and a shift to online shopping have cut walk-ins significantly</a:t>
          </a:r>
        </a:p>
      </dgm:t>
    </dgm:pt>
    <dgm:pt modelId="{6F69EC43-17D2-4CD1-B911-450411A61638}" type="parTrans" cxnId="{DBD7C86D-81CD-471E-A35D-C21EDB1D2939}">
      <dgm:prSet/>
      <dgm:spPr/>
      <dgm:t>
        <a:bodyPr/>
        <a:lstStyle/>
        <a:p>
          <a:endParaRPr lang="en-GB"/>
        </a:p>
      </dgm:t>
    </dgm:pt>
    <dgm:pt modelId="{00BF54AE-A988-4092-94E4-DA07D89EE07B}" type="sibTrans" cxnId="{DBD7C86D-81CD-471E-A35D-C21EDB1D2939}">
      <dgm:prSet/>
      <dgm:spPr/>
      <dgm:t>
        <a:bodyPr/>
        <a:lstStyle/>
        <a:p>
          <a:endParaRPr lang="en-GB"/>
        </a:p>
      </dgm:t>
    </dgm:pt>
    <dgm:pt modelId="{54E36E61-A18B-4FA7-BC3D-AE4E277B123C}">
      <dgm:prSet phldrT="[Text]" phldr="0"/>
      <dgm:spPr/>
      <dgm:t>
        <a:bodyPr/>
        <a:lstStyle/>
        <a:p>
          <a:r>
            <a:rPr lang="en-GB" dirty="0"/>
            <a:t>Rising costs</a:t>
          </a:r>
        </a:p>
        <a:p>
          <a:r>
            <a:rPr lang="en-GB" dirty="0"/>
            <a:t>Import flowers price and eco-packing have risen sharply due to supply chain pressures</a:t>
          </a:r>
        </a:p>
      </dgm:t>
    </dgm:pt>
    <dgm:pt modelId="{B7BA9530-AB73-459D-9E94-C8351AD45570}" type="parTrans" cxnId="{F1B57E5A-369C-4711-AA2B-6EE702C2DACC}">
      <dgm:prSet/>
      <dgm:spPr/>
      <dgm:t>
        <a:bodyPr/>
        <a:lstStyle/>
        <a:p>
          <a:endParaRPr lang="en-GB"/>
        </a:p>
      </dgm:t>
    </dgm:pt>
    <dgm:pt modelId="{81A890D4-FD24-4871-8510-C424B75B6B5E}" type="sibTrans" cxnId="{F1B57E5A-369C-4711-AA2B-6EE702C2DACC}">
      <dgm:prSet/>
      <dgm:spPr/>
      <dgm:t>
        <a:bodyPr/>
        <a:lstStyle/>
        <a:p>
          <a:endParaRPr lang="en-GB"/>
        </a:p>
      </dgm:t>
    </dgm:pt>
    <dgm:pt modelId="{92D8EA0F-B6E8-4DE0-996D-2756AA4EC9C4}">
      <dgm:prSet phldrT="[Text]" phldr="0"/>
      <dgm:spPr/>
      <dgm:t>
        <a:bodyPr/>
        <a:lstStyle/>
        <a:p>
          <a:r>
            <a:rPr lang="en-GB" dirty="0"/>
            <a:t>Week Digital</a:t>
          </a:r>
        </a:p>
        <a:p>
          <a:r>
            <a:rPr lang="en-GB" dirty="0"/>
            <a:t>The website is outdated and social media is inconstant ,leaving customers hard to reach.</a:t>
          </a:r>
        </a:p>
      </dgm:t>
    </dgm:pt>
    <dgm:pt modelId="{AA136B0A-1532-4605-9D4A-3C7B5EDC46B8}" type="parTrans" cxnId="{E577A33C-CA0E-41E6-ABF3-8AC8735B1D72}">
      <dgm:prSet/>
      <dgm:spPr/>
      <dgm:t>
        <a:bodyPr/>
        <a:lstStyle/>
        <a:p>
          <a:endParaRPr lang="en-GB"/>
        </a:p>
      </dgm:t>
    </dgm:pt>
    <dgm:pt modelId="{2B325C29-7B51-490F-BC09-DD46B8248D11}" type="sibTrans" cxnId="{E577A33C-CA0E-41E6-ABF3-8AC8735B1D72}">
      <dgm:prSet/>
      <dgm:spPr/>
      <dgm:t>
        <a:bodyPr/>
        <a:lstStyle/>
        <a:p>
          <a:endParaRPr lang="en-GB"/>
        </a:p>
      </dgm:t>
    </dgm:pt>
    <dgm:pt modelId="{28D0CC4B-A7D2-43CB-BD06-2464C304431B}">
      <dgm:prSet phldrT="[Text]" phldr="0"/>
      <dgm:spPr/>
      <dgm:t>
        <a:bodyPr/>
        <a:lstStyle/>
        <a:p>
          <a:r>
            <a:rPr lang="en-GB" dirty="0"/>
            <a:t>New Competition</a:t>
          </a:r>
        </a:p>
        <a:p>
          <a:r>
            <a:rPr lang="en-GB" dirty="0"/>
            <a:t>A boutique Instagram florists and a national chain with same-day delivery are in the local market.</a:t>
          </a:r>
        </a:p>
      </dgm:t>
    </dgm:pt>
    <dgm:pt modelId="{1AD0FF09-CB9A-4989-A68C-6789F7770B06}" type="parTrans" cxnId="{80E19566-44C1-4244-ACD8-3E59B805DD62}">
      <dgm:prSet/>
      <dgm:spPr/>
      <dgm:t>
        <a:bodyPr/>
        <a:lstStyle/>
        <a:p>
          <a:endParaRPr lang="en-GB"/>
        </a:p>
      </dgm:t>
    </dgm:pt>
    <dgm:pt modelId="{8476F057-B817-47CE-ADDC-B04D93A03951}" type="sibTrans" cxnId="{80E19566-44C1-4244-ACD8-3E59B805DD62}">
      <dgm:prSet/>
      <dgm:spPr/>
      <dgm:t>
        <a:bodyPr/>
        <a:lstStyle/>
        <a:p>
          <a:endParaRPr lang="en-GB"/>
        </a:p>
      </dgm:t>
    </dgm:pt>
    <dgm:pt modelId="{9E3429D9-1DBC-4415-8EE5-95BDBB70C8C6}" type="pres">
      <dgm:prSet presAssocID="{38A106AB-C841-4DFA-B8CB-66EF761E0A28}" presName="diagram" presStyleCnt="0">
        <dgm:presLayoutVars>
          <dgm:dir/>
          <dgm:resizeHandles val="exact"/>
        </dgm:presLayoutVars>
      </dgm:prSet>
      <dgm:spPr/>
    </dgm:pt>
    <dgm:pt modelId="{F914F944-5018-4414-B975-3D241E7B99D0}" type="pres">
      <dgm:prSet presAssocID="{78A5E630-09F2-4900-B423-47B4C9851FC0}" presName="node" presStyleLbl="node1" presStyleIdx="0" presStyleCnt="5">
        <dgm:presLayoutVars>
          <dgm:bulletEnabled val="1"/>
        </dgm:presLayoutVars>
      </dgm:prSet>
      <dgm:spPr/>
    </dgm:pt>
    <dgm:pt modelId="{4ED4B876-6FE6-4EEF-9A6F-E8E8BFBD4CF1}" type="pres">
      <dgm:prSet presAssocID="{8B1CBF96-3758-4B4A-8E44-FA4CDAB13800}" presName="sibTrans" presStyleCnt="0"/>
      <dgm:spPr/>
    </dgm:pt>
    <dgm:pt modelId="{1BAA86AB-5565-4396-B06F-BCEDD1A86EE7}" type="pres">
      <dgm:prSet presAssocID="{F3F2B47E-222E-4A55-8471-6E5E6B1BD128}" presName="node" presStyleLbl="node1" presStyleIdx="1" presStyleCnt="5">
        <dgm:presLayoutVars>
          <dgm:bulletEnabled val="1"/>
        </dgm:presLayoutVars>
      </dgm:prSet>
      <dgm:spPr/>
    </dgm:pt>
    <dgm:pt modelId="{3E27AD70-2591-4DE3-9CF9-956F17DE2326}" type="pres">
      <dgm:prSet presAssocID="{00BF54AE-A988-4092-94E4-DA07D89EE07B}" presName="sibTrans" presStyleCnt="0"/>
      <dgm:spPr/>
    </dgm:pt>
    <dgm:pt modelId="{6624B4DA-9E2F-4056-8815-56386CE55451}" type="pres">
      <dgm:prSet presAssocID="{54E36E61-A18B-4FA7-BC3D-AE4E277B123C}" presName="node" presStyleLbl="node1" presStyleIdx="2" presStyleCnt="5">
        <dgm:presLayoutVars>
          <dgm:bulletEnabled val="1"/>
        </dgm:presLayoutVars>
      </dgm:prSet>
      <dgm:spPr/>
    </dgm:pt>
    <dgm:pt modelId="{17BA59D3-DCC2-464B-AAF2-62D1373EE1FC}" type="pres">
      <dgm:prSet presAssocID="{81A890D4-FD24-4871-8510-C424B75B6B5E}" presName="sibTrans" presStyleCnt="0"/>
      <dgm:spPr/>
    </dgm:pt>
    <dgm:pt modelId="{C8C05C98-7B59-4058-B9E9-4768BD35630D}" type="pres">
      <dgm:prSet presAssocID="{92D8EA0F-B6E8-4DE0-996D-2756AA4EC9C4}" presName="node" presStyleLbl="node1" presStyleIdx="3" presStyleCnt="5">
        <dgm:presLayoutVars>
          <dgm:bulletEnabled val="1"/>
        </dgm:presLayoutVars>
      </dgm:prSet>
      <dgm:spPr/>
    </dgm:pt>
    <dgm:pt modelId="{2E4476F2-C729-4CED-8704-25DF460C3139}" type="pres">
      <dgm:prSet presAssocID="{2B325C29-7B51-490F-BC09-DD46B8248D11}" presName="sibTrans" presStyleCnt="0"/>
      <dgm:spPr/>
    </dgm:pt>
    <dgm:pt modelId="{15E46742-BB94-4A76-88F4-561C9BEF0144}" type="pres">
      <dgm:prSet presAssocID="{28D0CC4B-A7D2-43CB-BD06-2464C304431B}" presName="node" presStyleLbl="node1" presStyleIdx="4" presStyleCnt="5">
        <dgm:presLayoutVars>
          <dgm:bulletEnabled val="1"/>
        </dgm:presLayoutVars>
      </dgm:prSet>
      <dgm:spPr/>
    </dgm:pt>
  </dgm:ptLst>
  <dgm:cxnLst>
    <dgm:cxn modelId="{E577A33C-CA0E-41E6-ABF3-8AC8735B1D72}" srcId="{38A106AB-C841-4DFA-B8CB-66EF761E0A28}" destId="{92D8EA0F-B6E8-4DE0-996D-2756AA4EC9C4}" srcOrd="3" destOrd="0" parTransId="{AA136B0A-1532-4605-9D4A-3C7B5EDC46B8}" sibTransId="{2B325C29-7B51-490F-BC09-DD46B8248D11}"/>
    <dgm:cxn modelId="{80E19566-44C1-4244-ACD8-3E59B805DD62}" srcId="{38A106AB-C841-4DFA-B8CB-66EF761E0A28}" destId="{28D0CC4B-A7D2-43CB-BD06-2464C304431B}" srcOrd="4" destOrd="0" parTransId="{1AD0FF09-CB9A-4989-A68C-6789F7770B06}" sibTransId="{8476F057-B817-47CE-ADDC-B04D93A03951}"/>
    <dgm:cxn modelId="{9B928869-86BC-4442-90D6-EC4C5001FD6C}" type="presOf" srcId="{38A106AB-C841-4DFA-B8CB-66EF761E0A28}" destId="{9E3429D9-1DBC-4415-8EE5-95BDBB70C8C6}" srcOrd="0" destOrd="0" presId="urn:microsoft.com/office/officeart/2005/8/layout/default"/>
    <dgm:cxn modelId="{1F843A4C-1F4E-45CC-AC81-C217992CA4A8}" type="presOf" srcId="{54E36E61-A18B-4FA7-BC3D-AE4E277B123C}" destId="{6624B4DA-9E2F-4056-8815-56386CE55451}" srcOrd="0" destOrd="0" presId="urn:microsoft.com/office/officeart/2005/8/layout/default"/>
    <dgm:cxn modelId="{DBD7C86D-81CD-471E-A35D-C21EDB1D2939}" srcId="{38A106AB-C841-4DFA-B8CB-66EF761E0A28}" destId="{F3F2B47E-222E-4A55-8471-6E5E6B1BD128}" srcOrd="1" destOrd="0" parTransId="{6F69EC43-17D2-4CD1-B911-450411A61638}" sibTransId="{00BF54AE-A988-4092-94E4-DA07D89EE07B}"/>
    <dgm:cxn modelId="{F1B57E5A-369C-4711-AA2B-6EE702C2DACC}" srcId="{38A106AB-C841-4DFA-B8CB-66EF761E0A28}" destId="{54E36E61-A18B-4FA7-BC3D-AE4E277B123C}" srcOrd="2" destOrd="0" parTransId="{B7BA9530-AB73-459D-9E94-C8351AD45570}" sibTransId="{81A890D4-FD24-4871-8510-C424B75B6B5E}"/>
    <dgm:cxn modelId="{7EB0F29F-7BF8-4263-B0D8-5A331FCA23F7}" type="presOf" srcId="{92D8EA0F-B6E8-4DE0-996D-2756AA4EC9C4}" destId="{C8C05C98-7B59-4058-B9E9-4768BD35630D}" srcOrd="0" destOrd="0" presId="urn:microsoft.com/office/officeart/2005/8/layout/default"/>
    <dgm:cxn modelId="{914FF0B4-0F8F-40A7-8FDE-999C5AB52184}" type="presOf" srcId="{F3F2B47E-222E-4A55-8471-6E5E6B1BD128}" destId="{1BAA86AB-5565-4396-B06F-BCEDD1A86EE7}" srcOrd="0" destOrd="0" presId="urn:microsoft.com/office/officeart/2005/8/layout/default"/>
    <dgm:cxn modelId="{DB2D95B7-20DB-4D37-8B48-43A87F40ED89}" srcId="{38A106AB-C841-4DFA-B8CB-66EF761E0A28}" destId="{78A5E630-09F2-4900-B423-47B4C9851FC0}" srcOrd="0" destOrd="0" parTransId="{C0C9E7E1-B970-4125-99BD-9CB810EE0181}" sibTransId="{8B1CBF96-3758-4B4A-8E44-FA4CDAB13800}"/>
    <dgm:cxn modelId="{824B12DF-FEA9-4A53-8D1C-1AA264068104}" type="presOf" srcId="{78A5E630-09F2-4900-B423-47B4C9851FC0}" destId="{F914F944-5018-4414-B975-3D241E7B99D0}" srcOrd="0" destOrd="0" presId="urn:microsoft.com/office/officeart/2005/8/layout/default"/>
    <dgm:cxn modelId="{4B9253FA-AC7D-41E0-98C9-74DB21A589A0}" type="presOf" srcId="{28D0CC4B-A7D2-43CB-BD06-2464C304431B}" destId="{15E46742-BB94-4A76-88F4-561C9BEF0144}" srcOrd="0" destOrd="0" presId="urn:microsoft.com/office/officeart/2005/8/layout/default"/>
    <dgm:cxn modelId="{ACE0D6B3-39F0-45D1-B4D7-B5679C2A66CC}" type="presParOf" srcId="{9E3429D9-1DBC-4415-8EE5-95BDBB70C8C6}" destId="{F914F944-5018-4414-B975-3D241E7B99D0}" srcOrd="0" destOrd="0" presId="urn:microsoft.com/office/officeart/2005/8/layout/default"/>
    <dgm:cxn modelId="{B241BCA6-F69D-4FF9-8A96-9A48260576A0}" type="presParOf" srcId="{9E3429D9-1DBC-4415-8EE5-95BDBB70C8C6}" destId="{4ED4B876-6FE6-4EEF-9A6F-E8E8BFBD4CF1}" srcOrd="1" destOrd="0" presId="urn:microsoft.com/office/officeart/2005/8/layout/default"/>
    <dgm:cxn modelId="{D50A18C7-EA2F-4BDE-AE4A-0F96395AF680}" type="presParOf" srcId="{9E3429D9-1DBC-4415-8EE5-95BDBB70C8C6}" destId="{1BAA86AB-5565-4396-B06F-BCEDD1A86EE7}" srcOrd="2" destOrd="0" presId="urn:microsoft.com/office/officeart/2005/8/layout/default"/>
    <dgm:cxn modelId="{C28D0926-D399-40F0-A6CF-D9B2986F4EAF}" type="presParOf" srcId="{9E3429D9-1DBC-4415-8EE5-95BDBB70C8C6}" destId="{3E27AD70-2591-4DE3-9CF9-956F17DE2326}" srcOrd="3" destOrd="0" presId="urn:microsoft.com/office/officeart/2005/8/layout/default"/>
    <dgm:cxn modelId="{85A55D59-1113-41E2-8AA2-AD0ECDC41FA1}" type="presParOf" srcId="{9E3429D9-1DBC-4415-8EE5-95BDBB70C8C6}" destId="{6624B4DA-9E2F-4056-8815-56386CE55451}" srcOrd="4" destOrd="0" presId="urn:microsoft.com/office/officeart/2005/8/layout/default"/>
    <dgm:cxn modelId="{C1BBF30E-0B05-4A81-8C1F-56382498F367}" type="presParOf" srcId="{9E3429D9-1DBC-4415-8EE5-95BDBB70C8C6}" destId="{17BA59D3-DCC2-464B-AAF2-62D1373EE1FC}" srcOrd="5" destOrd="0" presId="urn:microsoft.com/office/officeart/2005/8/layout/default"/>
    <dgm:cxn modelId="{B465E692-CB90-4C25-90F6-2DE25165A526}" type="presParOf" srcId="{9E3429D9-1DBC-4415-8EE5-95BDBB70C8C6}" destId="{C8C05C98-7B59-4058-B9E9-4768BD35630D}" srcOrd="6" destOrd="0" presId="urn:microsoft.com/office/officeart/2005/8/layout/default"/>
    <dgm:cxn modelId="{2D13ACD9-34C4-4A3F-A3E9-81F2C78410F5}" type="presParOf" srcId="{9E3429D9-1DBC-4415-8EE5-95BDBB70C8C6}" destId="{2E4476F2-C729-4CED-8704-25DF460C3139}" srcOrd="7" destOrd="0" presId="urn:microsoft.com/office/officeart/2005/8/layout/default"/>
    <dgm:cxn modelId="{BA5C3BF0-D0EF-4551-8E1C-9DEB88E6D246}" type="presParOf" srcId="{9E3429D9-1DBC-4415-8EE5-95BDBB70C8C6}" destId="{15E46742-BB94-4A76-88F4-561C9BEF014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3CC71F-3D1F-4B1D-8514-10A4B40C1955}">
      <dsp:nvSpPr>
        <dsp:cNvPr id="0" name=""/>
        <dsp:cNvSpPr/>
      </dsp:nvSpPr>
      <dsp:spPr>
        <a:xfrm>
          <a:off x="3607286" y="2354264"/>
          <a:ext cx="2992372" cy="258852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CONTEXT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Who Green Haven Florists are and what they are facing .</a:t>
          </a:r>
        </a:p>
      </dsp:txBody>
      <dsp:txXfrm>
        <a:off x="4103164" y="2783219"/>
        <a:ext cx="2000616" cy="1730613"/>
      </dsp:txXfrm>
    </dsp:sp>
    <dsp:sp modelId="{A93E89F6-D952-4F33-B9D0-182499A22D91}">
      <dsp:nvSpPr>
        <dsp:cNvPr id="0" name=""/>
        <dsp:cNvSpPr/>
      </dsp:nvSpPr>
      <dsp:spPr>
        <a:xfrm>
          <a:off x="5481086" y="1115830"/>
          <a:ext cx="1129013" cy="972794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03FCD7-427D-4FA9-A86C-8178B76C1772}">
      <dsp:nvSpPr>
        <dsp:cNvPr id="0" name=""/>
        <dsp:cNvSpPr/>
      </dsp:nvSpPr>
      <dsp:spPr>
        <a:xfrm>
          <a:off x="3777849" y="58382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NATURE&amp;SCOPE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The key issues impacting their in-store sales  </a:t>
          </a:r>
        </a:p>
      </dsp:txBody>
      <dsp:txXfrm>
        <a:off x="4184236" y="409954"/>
        <a:ext cx="1639454" cy="1418321"/>
      </dsp:txXfrm>
    </dsp:sp>
    <dsp:sp modelId="{B43B2894-11AF-4136-876D-638F58B5A6C8}">
      <dsp:nvSpPr>
        <dsp:cNvPr id="0" name=""/>
        <dsp:cNvSpPr/>
      </dsp:nvSpPr>
      <dsp:spPr>
        <a:xfrm>
          <a:off x="6798733" y="2934438"/>
          <a:ext cx="1129013" cy="972794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9E59DE-68E2-4B4F-B52C-3503D2DC9D5B}">
      <dsp:nvSpPr>
        <dsp:cNvPr id="0" name=""/>
        <dsp:cNvSpPr/>
      </dsp:nvSpPr>
      <dsp:spPr>
        <a:xfrm>
          <a:off x="6131905" y="1304843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5W2H MODEL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 structured breakdown of the core problem </a:t>
          </a:r>
        </a:p>
      </dsp:txBody>
      <dsp:txXfrm>
        <a:off x="6538292" y="1656415"/>
        <a:ext cx="1639454" cy="1418321"/>
      </dsp:txXfrm>
    </dsp:sp>
    <dsp:sp modelId="{97C3305A-BF72-498A-A1D8-021B9DF66C1C}">
      <dsp:nvSpPr>
        <dsp:cNvPr id="0" name=""/>
        <dsp:cNvSpPr/>
      </dsp:nvSpPr>
      <dsp:spPr>
        <a:xfrm>
          <a:off x="5883410" y="4987304"/>
          <a:ext cx="1129013" cy="972794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72E8F2-6E51-4BDD-B4D3-95A37011D6D8}">
      <dsp:nvSpPr>
        <dsp:cNvPr id="0" name=""/>
        <dsp:cNvSpPr/>
      </dsp:nvSpPr>
      <dsp:spPr>
        <a:xfrm>
          <a:off x="6131905" y="3870013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KEY FINDINGS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What this all means where the strengths lie .</a:t>
          </a:r>
        </a:p>
      </dsp:txBody>
      <dsp:txXfrm>
        <a:off x="6538292" y="4221585"/>
        <a:ext cx="1639454" cy="1418321"/>
      </dsp:txXfrm>
    </dsp:sp>
    <dsp:sp modelId="{40F799AA-0E36-46C1-813F-9E9974911F68}">
      <dsp:nvSpPr>
        <dsp:cNvPr id="0" name=""/>
        <dsp:cNvSpPr/>
      </dsp:nvSpPr>
      <dsp:spPr>
        <a:xfrm>
          <a:off x="3612855" y="5200399"/>
          <a:ext cx="1129013" cy="972794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1D12CA-2A72-4B3B-987A-EAFB3F6B2DBB}">
      <dsp:nvSpPr>
        <dsp:cNvPr id="0" name=""/>
        <dsp:cNvSpPr/>
      </dsp:nvSpPr>
      <dsp:spPr>
        <a:xfrm>
          <a:off x="3882927" y="5176316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THIS Presentation covers six areas ,starting with the business background and finishing with my key findings.</a:t>
          </a:r>
        </a:p>
      </dsp:txBody>
      <dsp:txXfrm>
        <a:off x="4289314" y="5527888"/>
        <a:ext cx="1639454" cy="1418321"/>
      </dsp:txXfrm>
    </dsp:sp>
    <dsp:sp modelId="{7CC807C7-6D66-493E-AD78-1A5ED9324D47}">
      <dsp:nvSpPr>
        <dsp:cNvPr id="0" name=""/>
        <dsp:cNvSpPr/>
      </dsp:nvSpPr>
      <dsp:spPr>
        <a:xfrm>
          <a:off x="2273631" y="3382521"/>
          <a:ext cx="1129013" cy="972794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6726FD-F05E-47BC-A2C2-1A5F9B3D0894}">
      <dsp:nvSpPr>
        <dsp:cNvPr id="0" name=""/>
        <dsp:cNvSpPr/>
      </dsp:nvSpPr>
      <dsp:spPr>
        <a:xfrm>
          <a:off x="1623508" y="3871473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FISHBONE DIAGRAM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Root causes behind the 30%sales decline .</a:t>
          </a:r>
        </a:p>
      </dsp:txBody>
      <dsp:txXfrm>
        <a:off x="2029895" y="4223045"/>
        <a:ext cx="1639454" cy="1418321"/>
      </dsp:txXfrm>
    </dsp:sp>
    <dsp:sp modelId="{BDDE6905-767B-4D04-B6BE-7485217D52A4}">
      <dsp:nvSpPr>
        <dsp:cNvPr id="0" name=""/>
        <dsp:cNvSpPr/>
      </dsp:nvSpPr>
      <dsp:spPr>
        <a:xfrm>
          <a:off x="1623508" y="1301924"/>
          <a:ext cx="2452228" cy="212146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PESTEL ANALYSIS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External forces shaping the business environment</a:t>
          </a:r>
        </a:p>
      </dsp:txBody>
      <dsp:txXfrm>
        <a:off x="2029895" y="1653496"/>
        <a:ext cx="1639454" cy="1418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59F62-8B33-43F5-8056-34B9CE936E90}">
      <dsp:nvSpPr>
        <dsp:cNvPr id="0" name=""/>
        <dsp:cNvSpPr/>
      </dsp:nvSpPr>
      <dsp:spPr>
        <a:xfrm>
          <a:off x="1054" y="3771"/>
          <a:ext cx="9187611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LOCATION </a:t>
          </a:r>
        </a:p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NORWICH,UK- independent high street florist</a:t>
          </a:r>
        </a:p>
      </dsp:txBody>
      <dsp:txXfrm>
        <a:off x="49261" y="51978"/>
        <a:ext cx="9091197" cy="1549505"/>
      </dsp:txXfrm>
    </dsp:sp>
    <dsp:sp modelId="{0B82A399-D4B9-4656-BBB2-5B154DD9C33D}">
      <dsp:nvSpPr>
        <dsp:cNvPr id="0" name=""/>
        <dsp:cNvSpPr/>
      </dsp:nvSpPr>
      <dsp:spPr>
        <a:xfrm>
          <a:off x="0" y="1842518"/>
          <a:ext cx="6001632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FOUNDED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By Liam and Priya Patel</a:t>
          </a:r>
        </a:p>
      </dsp:txBody>
      <dsp:txXfrm>
        <a:off x="48207" y="1890725"/>
        <a:ext cx="5905218" cy="1549505"/>
      </dsp:txXfrm>
    </dsp:sp>
    <dsp:sp modelId="{FC4C098D-BF20-473F-BCE0-B42167126A66}">
      <dsp:nvSpPr>
        <dsp:cNvPr id="0" name=""/>
        <dsp:cNvSpPr/>
      </dsp:nvSpPr>
      <dsp:spPr>
        <a:xfrm>
          <a:off x="1054" y="3617252"/>
          <a:ext cx="2939095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Customers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Walk-ins, corporate clients and weddings</a:t>
          </a:r>
        </a:p>
      </dsp:txBody>
      <dsp:txXfrm>
        <a:off x="49261" y="3665459"/>
        <a:ext cx="2842681" cy="1549505"/>
      </dsp:txXfrm>
    </dsp:sp>
    <dsp:sp modelId="{AFDAA4C1-6F4F-4FE6-8FB1-5DA6E1E5461E}">
      <dsp:nvSpPr>
        <dsp:cNvPr id="0" name=""/>
        <dsp:cNvSpPr/>
      </dsp:nvSpPr>
      <dsp:spPr>
        <a:xfrm>
          <a:off x="3063591" y="3617252"/>
          <a:ext cx="2939095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THE PROBLEM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30% drop in ,in-store  </a:t>
          </a:r>
        </a:p>
      </dsp:txBody>
      <dsp:txXfrm>
        <a:off x="3111798" y="3665459"/>
        <a:ext cx="2842681" cy="1549505"/>
      </dsp:txXfrm>
    </dsp:sp>
    <dsp:sp modelId="{4045E643-72B6-481D-96CF-AB811113D397}">
      <dsp:nvSpPr>
        <dsp:cNvPr id="0" name=""/>
        <dsp:cNvSpPr/>
      </dsp:nvSpPr>
      <dsp:spPr>
        <a:xfrm>
          <a:off x="6249570" y="1810512"/>
          <a:ext cx="2939095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Known for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Bespoke arrangements and eco-friendly packing</a:t>
          </a:r>
        </a:p>
      </dsp:txBody>
      <dsp:txXfrm>
        <a:off x="6297777" y="1858719"/>
        <a:ext cx="2842681" cy="1549505"/>
      </dsp:txXfrm>
    </dsp:sp>
    <dsp:sp modelId="{370771F7-8A94-47A4-AE49-76EAB413A21F}">
      <dsp:nvSpPr>
        <dsp:cNvPr id="0" name=""/>
        <dsp:cNvSpPr/>
      </dsp:nvSpPr>
      <dsp:spPr>
        <a:xfrm>
          <a:off x="6249570" y="3617252"/>
          <a:ext cx="2939095" cy="1645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Rising costs squeezing margins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Competition from online &amp; local rivals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Outdated digital presence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Struggling to stay profitable </a:t>
          </a:r>
        </a:p>
      </dsp:txBody>
      <dsp:txXfrm>
        <a:off x="6297777" y="3665459"/>
        <a:ext cx="2842681" cy="15495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14F944-5018-4414-B975-3D241E7B99D0}">
      <dsp:nvSpPr>
        <dsp:cNvPr id="0" name=""/>
        <dsp:cNvSpPr/>
      </dsp:nvSpPr>
      <dsp:spPr>
        <a:xfrm>
          <a:off x="0" y="827060"/>
          <a:ext cx="3174999" cy="1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30%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Drop in in-store sales</a:t>
          </a:r>
        </a:p>
      </dsp:txBody>
      <dsp:txXfrm>
        <a:off x="0" y="827060"/>
        <a:ext cx="3174999" cy="1904999"/>
      </dsp:txXfrm>
    </dsp:sp>
    <dsp:sp modelId="{1BAA86AB-5565-4396-B06F-BCEDD1A86EE7}">
      <dsp:nvSpPr>
        <dsp:cNvPr id="0" name=""/>
        <dsp:cNvSpPr/>
      </dsp:nvSpPr>
      <dsp:spPr>
        <a:xfrm>
          <a:off x="3492500" y="827060"/>
          <a:ext cx="3174999" cy="1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Foot Traffic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Hight street closures and a shift to online shopping have cut walk-ins significantly</a:t>
          </a:r>
        </a:p>
      </dsp:txBody>
      <dsp:txXfrm>
        <a:off x="3492500" y="827060"/>
        <a:ext cx="3174999" cy="1904999"/>
      </dsp:txXfrm>
    </dsp:sp>
    <dsp:sp modelId="{6624B4DA-9E2F-4056-8815-56386CE55451}">
      <dsp:nvSpPr>
        <dsp:cNvPr id="0" name=""/>
        <dsp:cNvSpPr/>
      </dsp:nvSpPr>
      <dsp:spPr>
        <a:xfrm>
          <a:off x="6985000" y="827060"/>
          <a:ext cx="3174999" cy="1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Rising costs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Import flowers price and eco-packing have risen sharply due to supply chain pressures</a:t>
          </a:r>
        </a:p>
      </dsp:txBody>
      <dsp:txXfrm>
        <a:off x="6985000" y="827060"/>
        <a:ext cx="3174999" cy="1904999"/>
      </dsp:txXfrm>
    </dsp:sp>
    <dsp:sp modelId="{C8C05C98-7B59-4058-B9E9-4768BD35630D}">
      <dsp:nvSpPr>
        <dsp:cNvPr id="0" name=""/>
        <dsp:cNvSpPr/>
      </dsp:nvSpPr>
      <dsp:spPr>
        <a:xfrm>
          <a:off x="1746250" y="3049560"/>
          <a:ext cx="3174999" cy="1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Week Digital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 website is outdated and social media is inconstant ,leaving customers hard to reach.</a:t>
          </a:r>
        </a:p>
      </dsp:txBody>
      <dsp:txXfrm>
        <a:off x="1746250" y="3049560"/>
        <a:ext cx="3174999" cy="1904999"/>
      </dsp:txXfrm>
    </dsp:sp>
    <dsp:sp modelId="{15E46742-BB94-4A76-88F4-561C9BEF0144}">
      <dsp:nvSpPr>
        <dsp:cNvPr id="0" name=""/>
        <dsp:cNvSpPr/>
      </dsp:nvSpPr>
      <dsp:spPr>
        <a:xfrm>
          <a:off x="5238750" y="3049559"/>
          <a:ext cx="3174999" cy="1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New Competition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 boutique Instagram florists and a national chain with same-day delivery are in the local market.</a:t>
          </a:r>
        </a:p>
      </dsp:txBody>
      <dsp:txXfrm>
        <a:off x="5238750" y="3049559"/>
        <a:ext cx="3174999" cy="1904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07T16:35:14.699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07T16:35:15.733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6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37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034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710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77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56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600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504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540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823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198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14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2602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45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662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261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88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C18859-9320-47B1-B84A-5AD18E8F8F05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983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  <p:sldLayoutId id="2147484255" r:id="rId12"/>
    <p:sldLayoutId id="2147484256" r:id="rId13"/>
    <p:sldLayoutId id="2147484257" r:id="rId14"/>
    <p:sldLayoutId id="2147484258" r:id="rId15"/>
    <p:sldLayoutId id="2147484259" r:id="rId16"/>
    <p:sldLayoutId id="21474842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image" Target="../media/image6.svg"/><Relationship Id="rId26" Type="http://schemas.openxmlformats.org/officeDocument/2006/relationships/image" Target="../media/image14.svg"/><Relationship Id="rId3" Type="http://schemas.openxmlformats.org/officeDocument/2006/relationships/diagramLayout" Target="../diagrams/layout2.xml"/><Relationship Id="rId21" Type="http://schemas.openxmlformats.org/officeDocument/2006/relationships/image" Target="../media/image9.png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5.png"/><Relationship Id="rId25" Type="http://schemas.openxmlformats.org/officeDocument/2006/relationships/image" Target="../media/image13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image" Target="../media/image8.svg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image" Target="../media/image12.svg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image" Target="../media/image11.png"/><Relationship Id="rId28" Type="http://schemas.openxmlformats.org/officeDocument/2006/relationships/image" Target="../media/image16.svg"/><Relationship Id="rId10" Type="http://schemas.openxmlformats.org/officeDocument/2006/relationships/diagramColors" Target="../diagrams/colors3.xml"/><Relationship Id="rId19" Type="http://schemas.openxmlformats.org/officeDocument/2006/relationships/image" Target="../media/image7.png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image" Target="../media/image10.svg"/><Relationship Id="rId27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pexels.com/photo/close-up-photography-of-purple-petaled-flower-133464/" TargetMode="Externa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customXml" Target="../ink/ink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28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libreshot.com/lotus-flower/" TargetMode="External"/><Relationship Id="rId11" Type="http://schemas.openxmlformats.org/officeDocument/2006/relationships/image" Target="../media/image27.png"/><Relationship Id="rId5" Type="http://schemas.openxmlformats.org/officeDocument/2006/relationships/image" Target="../media/image24.jpg"/><Relationship Id="rId10" Type="http://schemas.openxmlformats.org/officeDocument/2006/relationships/image" Target="../media/image26.svg"/><Relationship Id="rId4" Type="http://schemas.openxmlformats.org/officeDocument/2006/relationships/image" Target="../media/image23.sv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3.svg"/><Relationship Id="rId4" Type="http://schemas.openxmlformats.org/officeDocument/2006/relationships/image" Target="../media/image28.sv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92" y="384049"/>
            <a:ext cx="10012680" cy="385876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"/>
              </a:rPr>
              <a:t>MODULE NAME :Problem Solving and Decision Making(CERTHE Business Skills for the Workplace)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:LCLM4004_LON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 :Florin Alexandru Merian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 :2511418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LECTURER: Mohammad Rahman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 GREEN HAVEN FLORISTS</a:t>
            </a:r>
            <a:br>
              <a:rPr lang="en-GB" sz="3200" dirty="0">
                <a:latin typeface="A"/>
              </a:rPr>
            </a:br>
            <a:endParaRPr lang="en-GB" sz="3200" dirty="0">
              <a:latin typeface="A"/>
            </a:endParaRP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2" y="100584"/>
            <a:ext cx="11392217" cy="7772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Presentation Overview Green Haven Florists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6E59F697-B613-3EB0-ACEB-43055B6C5E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44196" y="877825"/>
            <a:ext cx="1088139" cy="704088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AB29FDB2-FA1B-D232-5AD8-9B9260758E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1881122"/>
              </p:ext>
            </p:extLst>
          </p:nvPr>
        </p:nvGraphicFramePr>
        <p:xfrm>
          <a:off x="121921" y="794658"/>
          <a:ext cx="10207642" cy="7297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3" name="Picture 32" descr="Fresh cut tulips in peach to bright orange tones">
            <a:extLst>
              <a:ext uri="{FF2B5EF4-FFF2-40B4-BE49-F238E27FC236}">
                <a16:creationId xmlns:a16="http://schemas.microsoft.com/office/drawing/2014/main" id="{BC44590A-0C13-ECBD-F1C5-5AF3868538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307" y="794658"/>
            <a:ext cx="1624693" cy="232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1168"/>
            <a:ext cx="11047411" cy="667512"/>
          </a:xfrm>
        </p:spPr>
        <p:txBody>
          <a:bodyPr>
            <a:noAutofit/>
          </a:bodyPr>
          <a:lstStyle/>
          <a:p>
            <a:r>
              <a:rPr lang="en-GB" b="1" dirty="0"/>
              <a:t>WHO ARE GREEN HAVEN FLORISTA?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BEAD791-963A-21D2-1BF9-F783022A0A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6225396"/>
              </p:ext>
            </p:extLst>
          </p:nvPr>
        </p:nvGraphicFramePr>
        <p:xfrm>
          <a:off x="0" y="1298448"/>
          <a:ext cx="6181344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AC5DD741-34C9-3E97-F20F-33D1D9937B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431453"/>
              </p:ext>
            </p:extLst>
          </p:nvPr>
        </p:nvGraphicFramePr>
        <p:xfrm>
          <a:off x="0" y="960120"/>
          <a:ext cx="12335256" cy="5824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ED56771-1808-F3AB-A175-1FAE6F4E8E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089875"/>
              </p:ext>
            </p:extLst>
          </p:nvPr>
        </p:nvGraphicFramePr>
        <p:xfrm>
          <a:off x="0" y="1088136"/>
          <a:ext cx="9189720" cy="5266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2" name="Graphic 11" descr="Marker with solid fill">
            <a:extLst>
              <a:ext uri="{FF2B5EF4-FFF2-40B4-BE49-F238E27FC236}">
                <a16:creationId xmlns:a16="http://schemas.microsoft.com/office/drawing/2014/main" id="{4400F83F-52B4-6C1D-B26F-1E7C6FB72A3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895600" y="1161288"/>
            <a:ext cx="542544" cy="640080"/>
          </a:xfrm>
          <a:prstGeom prst="rect">
            <a:avLst/>
          </a:prstGeom>
        </p:spPr>
      </p:pic>
      <p:pic>
        <p:nvPicPr>
          <p:cNvPr id="14" name="Graphic 13" descr="Daily calendar with solid fill">
            <a:extLst>
              <a:ext uri="{FF2B5EF4-FFF2-40B4-BE49-F238E27FC236}">
                <a16:creationId xmlns:a16="http://schemas.microsoft.com/office/drawing/2014/main" id="{94D6FE45-0CB2-514A-91D4-90E62B53A78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432560" y="3044952"/>
            <a:ext cx="542544" cy="603504"/>
          </a:xfrm>
          <a:prstGeom prst="rect">
            <a:avLst/>
          </a:prstGeom>
        </p:spPr>
      </p:pic>
      <p:pic>
        <p:nvPicPr>
          <p:cNvPr id="16" name="Graphic 15" descr="Atom with solid fill">
            <a:extLst>
              <a:ext uri="{FF2B5EF4-FFF2-40B4-BE49-F238E27FC236}">
                <a16:creationId xmlns:a16="http://schemas.microsoft.com/office/drawing/2014/main" id="{D1EF8B6C-0FC3-1C28-B011-7CEE24DB17F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461760" y="2962656"/>
            <a:ext cx="542544" cy="603504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C8A52906-27CE-A6D9-8DE5-31DC1755D41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335280" y="4837176"/>
            <a:ext cx="457200" cy="457200"/>
          </a:xfrm>
          <a:prstGeom prst="rect">
            <a:avLst/>
          </a:prstGeom>
        </p:spPr>
      </p:pic>
      <p:pic>
        <p:nvPicPr>
          <p:cNvPr id="20" name="Graphic 19" descr="Arrow Right with solid fill">
            <a:extLst>
              <a:ext uri="{FF2B5EF4-FFF2-40B4-BE49-F238E27FC236}">
                <a16:creationId xmlns:a16="http://schemas.microsoft.com/office/drawing/2014/main" id="{FC1200D4-87FC-7647-B2EF-88820F9B07A9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flipV="1">
            <a:off x="5638800" y="3566159"/>
            <a:ext cx="597877" cy="420624"/>
          </a:xfrm>
          <a:prstGeom prst="rect">
            <a:avLst/>
          </a:prstGeom>
        </p:spPr>
      </p:pic>
      <p:pic>
        <p:nvPicPr>
          <p:cNvPr id="22" name="Graphic 21" descr="Artificial Intelligence with solid fill">
            <a:extLst>
              <a:ext uri="{FF2B5EF4-FFF2-40B4-BE49-F238E27FC236}">
                <a16:creationId xmlns:a16="http://schemas.microsoft.com/office/drawing/2014/main" id="{B3904A8B-EDC7-0A51-6490-9B4175D1E770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3438144" y="4965193"/>
            <a:ext cx="457200" cy="32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219456"/>
            <a:ext cx="10809667" cy="856923"/>
          </a:xfrm>
        </p:spPr>
        <p:txBody>
          <a:bodyPr>
            <a:normAutofit/>
          </a:bodyPr>
          <a:lstStyle/>
          <a:p>
            <a:r>
              <a:rPr lang="en-GB" b="1" dirty="0"/>
              <a:t>NATURE &amp; SCOPE OF THE ISSUES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792224"/>
            <a:ext cx="11504611" cy="4178808"/>
          </a:xfrm>
        </p:spPr>
        <p:txBody>
          <a:bodyPr/>
          <a:lstStyle/>
          <a:p>
            <a:r>
              <a:rPr lang="en-GB" sz="2400" b="1" dirty="0"/>
              <a:t>Green Haven Florists</a:t>
            </a:r>
            <a:endParaRPr lang="en-GB" sz="2400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/>
          </a:p>
          <a:p>
            <a:pPr marL="342900" indent="-342900">
              <a:buFont typeface="Arial" charset="2"/>
              <a:buChar char="•"/>
            </a:pPr>
            <a:endParaRPr lang="en-GB" b="1" dirty="0"/>
          </a:p>
          <a:p>
            <a:pPr marL="342900" indent="-342900">
              <a:buFont typeface="Arial" charset="2"/>
              <a:buChar char="•"/>
            </a:pPr>
            <a:endParaRPr lang="en-GB" b="1" dirty="0"/>
          </a:p>
          <a:p>
            <a:pPr marL="342900" indent="-342900">
              <a:buFont typeface="Arial" charset="2"/>
              <a:buChar char="•"/>
            </a:pPr>
            <a:endParaRPr lang="en-GB" b="1" dirty="0">
              <a:ea typeface="+mn-lt"/>
              <a:cs typeface="+mn-lt"/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B23434B-BF31-947D-414A-85A265575F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0762385"/>
              </p:ext>
            </p:extLst>
          </p:nvPr>
        </p:nvGraphicFramePr>
        <p:xfrm>
          <a:off x="0" y="1076380"/>
          <a:ext cx="10160000" cy="5781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73152"/>
            <a:ext cx="11504612" cy="102935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5W2H –What ,Who, Where, When ,Why ,How , How much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0897" y="1102505"/>
            <a:ext cx="11448936" cy="5755495"/>
          </a:xfrm>
        </p:spPr>
        <p:txBody>
          <a:bodyPr>
            <a:normAutofit lnSpcReduction="10000"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ANALYSIS 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What?:In –store sales have dropped 30%over the past 12 month .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Who?: </a:t>
            </a: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Liam and Priya Patel and their long-standing costumers base.</a:t>
            </a: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Where?:The physical shop on the hight street in </a:t>
            </a:r>
            <a:r>
              <a:rPr lang="en-GB" sz="2800" dirty="0" err="1">
                <a:solidFill>
                  <a:schemeClr val="tx1"/>
                </a:solidFill>
              </a:rPr>
              <a:t>Norwich,UK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When?:Progressively over the last 12 month 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Why?:Rising costs, weaker footfall, pool digital tools stronger competitors 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How?:Customers are moving to online retailers and new local competitors 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 much?: 30%sales drop ,higher supply costs and unsustainable overheads .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-55180"/>
            <a:ext cx="9988449" cy="141101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 part 1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704088"/>
            <a:ext cx="12089501" cy="6080760"/>
          </a:xfrm>
        </p:spPr>
        <p:txBody>
          <a:bodyPr>
            <a:normAutofit lnSpcReduction="10000"/>
          </a:bodyPr>
          <a:lstStyle/>
          <a:p>
            <a:endParaRPr lang="en-GB" b="1" dirty="0"/>
          </a:p>
          <a:p>
            <a:r>
              <a:rPr lang="en-GB" b="1" dirty="0"/>
              <a:t>          POLITICAL </a:t>
            </a:r>
          </a:p>
          <a:p>
            <a:r>
              <a:rPr lang="en-GB" b="1" dirty="0"/>
              <a:t>Post-Brexit import rules have raised the cost and complexity of sourcing European flowers like orchids and tulips.          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            ECONOMIC</a:t>
            </a:r>
          </a:p>
          <a:p>
            <a:r>
              <a:rPr lang="en-GB" b="1" dirty="0"/>
              <a:t>The cost- of- living crisis is cutting consumer spending on non-essentials.</a:t>
            </a:r>
          </a:p>
          <a:p>
            <a:r>
              <a:rPr lang="en-GB" b="1" dirty="0"/>
              <a:t>Flowers are often the first thing people cut from their budget.   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           SOCIAL</a:t>
            </a:r>
          </a:p>
          <a:p>
            <a:r>
              <a:rPr lang="en-GB" b="1" dirty="0"/>
              <a:t>Customers increasingly prefer online shopping and same –day delivery over visiting physical store-and this shift is long-term.  </a:t>
            </a:r>
          </a:p>
          <a:p>
            <a:r>
              <a:rPr lang="en-GB" b="1" dirty="0"/>
              <a:t>Sources: </a:t>
            </a:r>
            <a:r>
              <a:rPr lang="en-GB" b="1" dirty="0" err="1"/>
              <a:t>ons</a:t>
            </a:r>
            <a:r>
              <a:rPr lang="en-GB" b="1" dirty="0"/>
              <a:t>(2024); </a:t>
            </a:r>
            <a:r>
              <a:rPr lang="en-GB" b="1" dirty="0" err="1"/>
              <a:t>u.k.</a:t>
            </a:r>
            <a:r>
              <a:rPr lang="en-GB" b="1" dirty="0"/>
              <a:t> gov Brexit trade report(2023)</a:t>
            </a:r>
          </a:p>
        </p:txBody>
      </p:sp>
      <p:pic>
        <p:nvPicPr>
          <p:cNvPr id="5" name="Graphic 4" descr="Back with solid fill">
            <a:extLst>
              <a:ext uri="{FF2B5EF4-FFF2-40B4-BE49-F238E27FC236}">
                <a16:creationId xmlns:a16="http://schemas.microsoft.com/office/drawing/2014/main" id="{A3A4D783-7B49-74FD-5C52-75566EF4E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900342"/>
            <a:ext cx="707571" cy="479400"/>
          </a:xfrm>
          <a:prstGeom prst="rect">
            <a:avLst/>
          </a:prstGeom>
        </p:spPr>
      </p:pic>
      <p:pic>
        <p:nvPicPr>
          <p:cNvPr id="7" name="Graphic 6" descr="Back with solid fill">
            <a:extLst>
              <a:ext uri="{FF2B5EF4-FFF2-40B4-BE49-F238E27FC236}">
                <a16:creationId xmlns:a16="http://schemas.microsoft.com/office/drawing/2014/main" id="{31FC5748-0C57-F202-C440-C884BA060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888" y="2717670"/>
            <a:ext cx="914400" cy="479401"/>
          </a:xfrm>
          <a:prstGeom prst="rect">
            <a:avLst/>
          </a:prstGeom>
        </p:spPr>
      </p:pic>
      <p:pic>
        <p:nvPicPr>
          <p:cNvPr id="9" name="Graphic 8" descr="Back with solid fill">
            <a:extLst>
              <a:ext uri="{FF2B5EF4-FFF2-40B4-BE49-F238E27FC236}">
                <a16:creationId xmlns:a16="http://schemas.microsoft.com/office/drawing/2014/main" id="{2EE3D1A5-0C05-A0AB-6BFC-2EAE41D28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691602"/>
            <a:ext cx="914400" cy="5987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47D78F-1E5B-4ADA-EC85-696053951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602686" y="28434"/>
            <a:ext cx="1589314" cy="135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05838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 part 2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82496"/>
            <a:ext cx="11421009" cy="5175504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TECHNOLOGICAL</a:t>
            </a:r>
          </a:p>
          <a:p>
            <a:r>
              <a:rPr lang="en-GB" b="1" dirty="0"/>
              <a:t>Competitors with strong e-commerce sites and active social media are winning customers that Green Haven Florists cannot reach digitally.</a:t>
            </a:r>
          </a:p>
          <a:p>
            <a:endParaRPr lang="en-GB" b="1" dirty="0"/>
          </a:p>
          <a:p>
            <a:r>
              <a:rPr lang="en-GB" b="1" dirty="0"/>
              <a:t>LEGAL</a:t>
            </a:r>
          </a:p>
          <a:p>
            <a:r>
              <a:rPr lang="en-GB" b="1" dirty="0"/>
              <a:t>Employment law, GDPR for online orders ,and health and safety rules all and compliance responsibilities to a small team.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ENVIRONMENTAL </a:t>
            </a:r>
          </a:p>
          <a:p>
            <a:r>
              <a:rPr lang="en-GB" b="1" dirty="0"/>
              <a:t>Green havens sustainable ethos resonates with eco-conscious buyers –a genuine strength .But biodegradable materials cost more </a:t>
            </a:r>
          </a:p>
          <a:p>
            <a:r>
              <a:rPr lang="en-GB" b="1" dirty="0"/>
              <a:t>“Looking at the external environment ,Green Haven Florists is being hit by post-Brexit import costs pushing up flowers price ,the cost –of- living crisis's reducing what people spending on non-</a:t>
            </a:r>
            <a:r>
              <a:rPr lang="en-GB" b="1" dirty="0" err="1"/>
              <a:t>enssentials</a:t>
            </a:r>
            <a:r>
              <a:rPr lang="en-GB" b="1" dirty="0"/>
              <a:t> ,and a long-term shift in how people shop”  </a:t>
            </a:r>
          </a:p>
          <a:p>
            <a:r>
              <a:rPr lang="en-GB" b="1" dirty="0"/>
              <a:t>Source Statista U.K. Floral Market (2024);IGO GDPR Guidance(2023).</a:t>
            </a:r>
          </a:p>
          <a:p>
            <a:pPr marL="0" indent="0">
              <a:buNone/>
            </a:pPr>
            <a:r>
              <a:rPr lang="en-GB" b="1" dirty="0"/>
              <a:t>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AEC8809-B9D4-891A-2132-9E0E0A1A7044}"/>
                  </a:ext>
                </a:extLst>
              </p14:cNvPr>
              <p14:cNvContentPartPr/>
              <p14:nvPr/>
            </p14:nvContentPartPr>
            <p14:xfrm>
              <a:off x="-795816" y="2294928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AEC8809-B9D4-891A-2132-9E0E0A1A704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801936" y="2288808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081622D-AD51-712B-D6C3-E2F628FF214D}"/>
                  </a:ext>
                </a:extLst>
              </p14:cNvPr>
              <p14:cNvContentPartPr/>
              <p14:nvPr/>
            </p14:nvContentPartPr>
            <p14:xfrm>
              <a:off x="13185144" y="923328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081622D-AD51-712B-D6C3-E2F628FF214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179024" y="917208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18" descr="Vintage hand drawn dog rose">
            <a:extLst>
              <a:ext uri="{FF2B5EF4-FFF2-40B4-BE49-F238E27FC236}">
                <a16:creationId xmlns:a16="http://schemas.microsoft.com/office/drawing/2014/main" id="{24DBFD68-B01D-0386-C54D-2894EB2DDE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775" y="0"/>
            <a:ext cx="1275499" cy="27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16" y="73299"/>
            <a:ext cx="10087707" cy="1055808"/>
          </a:xfrm>
        </p:spPr>
        <p:txBody>
          <a:bodyPr>
            <a:normAutofit/>
          </a:bodyPr>
          <a:lstStyle/>
          <a:p>
            <a:r>
              <a:rPr lang="en-GB" sz="3200" b="1" dirty="0"/>
              <a:t>Cause and effect analysis: Fishbone diagram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159790" y="521983"/>
            <a:ext cx="12287075" cy="641798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                            Competition</a:t>
            </a:r>
          </a:p>
          <a:p>
            <a:r>
              <a:rPr lang="en-US" dirty="0"/>
              <a:t>                          Instagram boutique florist</a:t>
            </a:r>
          </a:p>
          <a:p>
            <a:r>
              <a:rPr lang="en-US" dirty="0"/>
              <a:t>                     National chain pricing</a:t>
            </a:r>
          </a:p>
          <a:p>
            <a:r>
              <a:rPr lang="en-US" dirty="0"/>
              <a:t>                 Digital Gap</a:t>
            </a:r>
          </a:p>
          <a:p>
            <a:r>
              <a:rPr lang="en-US" dirty="0"/>
              <a:t>               Website is outdated</a:t>
            </a:r>
          </a:p>
          <a:p>
            <a:r>
              <a:rPr lang="en-US" dirty="0"/>
              <a:t>               Minimal social media</a:t>
            </a:r>
          </a:p>
          <a:p>
            <a:r>
              <a:rPr lang="en-US" dirty="0"/>
              <a:t>               Location</a:t>
            </a:r>
          </a:p>
          <a:p>
            <a:r>
              <a:rPr lang="en-US" dirty="0"/>
              <a:t>        Nearby shops closed</a:t>
            </a:r>
          </a:p>
          <a:p>
            <a:r>
              <a:rPr lang="en-US" dirty="0"/>
              <a:t>     Reduced footfall</a:t>
            </a:r>
          </a:p>
          <a:p>
            <a:r>
              <a:rPr lang="en-US" dirty="0"/>
              <a:t>          Rising Costs</a:t>
            </a:r>
          </a:p>
          <a:p>
            <a:r>
              <a:rPr lang="en-US" dirty="0"/>
              <a:t>      Supply chain inflation</a:t>
            </a:r>
          </a:p>
          <a:p>
            <a:r>
              <a:rPr lang="en-US" dirty="0"/>
              <a:t>      Eco packaging costs</a:t>
            </a:r>
          </a:p>
          <a:p>
            <a:r>
              <a:rPr lang="en-US" dirty="0"/>
              <a:t>     Customer Habits</a:t>
            </a:r>
          </a:p>
          <a:p>
            <a:r>
              <a:rPr lang="en-US" dirty="0"/>
              <a:t>       Prefer online convenience</a:t>
            </a:r>
          </a:p>
          <a:p>
            <a:r>
              <a:rPr lang="en-US" dirty="0"/>
              <a:t>         Seeking discounts</a:t>
            </a:r>
          </a:p>
          <a:p>
            <a:r>
              <a:rPr lang="en-US" dirty="0"/>
              <a:t>        Operations</a:t>
            </a:r>
          </a:p>
          <a:p>
            <a:r>
              <a:rPr lang="en-US" dirty="0"/>
              <a:t>       No delivery options</a:t>
            </a:r>
          </a:p>
          <a:p>
            <a:r>
              <a:rPr lang="en-US" dirty="0"/>
              <a:t>    No subscription offend </a:t>
            </a:r>
          </a:p>
          <a:p>
            <a:r>
              <a:rPr lang="en-US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4A592D-5834-500D-1141-EF3EE8D0ADC5}"/>
              </a:ext>
            </a:extLst>
          </p:cNvPr>
          <p:cNvSpPr txBox="1"/>
          <p:nvPr/>
        </p:nvSpPr>
        <p:spPr>
          <a:xfrm>
            <a:off x="10317535" y="3105834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30% Drop</a:t>
            </a:r>
          </a:p>
          <a:p>
            <a:r>
              <a:rPr lang="en-GB" dirty="0"/>
              <a:t>in Sales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71E4AC-68F8-D8BD-4154-32ECC06B60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202277" y="1528374"/>
            <a:ext cx="6568972" cy="459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Graphic 17" descr="Back outline">
            <a:extLst>
              <a:ext uri="{FF2B5EF4-FFF2-40B4-BE49-F238E27FC236}">
                <a16:creationId xmlns:a16="http://schemas.microsoft.com/office/drawing/2014/main" id="{4D5EC749-4E66-44BB-8721-6722D8B71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6562" y="521983"/>
            <a:ext cx="914400" cy="5987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4FDBA2-B078-F9F8-2354-989A91BBE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241696" y="64889"/>
            <a:ext cx="1874104" cy="2092866"/>
          </a:xfrm>
          <a:prstGeom prst="rect">
            <a:avLst/>
          </a:prstGeom>
        </p:spPr>
      </p:pic>
      <p:pic>
        <p:nvPicPr>
          <p:cNvPr id="8" name="Graphic 7" descr="Marker with solid fill">
            <a:extLst>
              <a:ext uri="{FF2B5EF4-FFF2-40B4-BE49-F238E27FC236}">
                <a16:creationId xmlns:a16="http://schemas.microsoft.com/office/drawing/2014/main" id="{4814379D-88BA-7BAF-CB05-25FC23D1C3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9588" y="2544010"/>
            <a:ext cx="457200" cy="402020"/>
          </a:xfrm>
          <a:prstGeom prst="rect">
            <a:avLst/>
          </a:prstGeom>
        </p:spPr>
      </p:pic>
      <p:pic>
        <p:nvPicPr>
          <p:cNvPr id="10" name="Graphic 9" descr="Online Network with solid fill">
            <a:extLst>
              <a:ext uri="{FF2B5EF4-FFF2-40B4-BE49-F238E27FC236}">
                <a16:creationId xmlns:a16="http://schemas.microsoft.com/office/drawing/2014/main" id="{1AC5A9D7-AE27-A076-0667-96D78EF9FE3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2779" y="2157755"/>
            <a:ext cx="394009" cy="386255"/>
          </a:xfrm>
          <a:prstGeom prst="rect">
            <a:avLst/>
          </a:prstGeom>
        </p:spPr>
      </p:pic>
      <p:pic>
        <p:nvPicPr>
          <p:cNvPr id="12" name="Graphic 11" descr="Internet with solid fill">
            <a:extLst>
              <a:ext uri="{FF2B5EF4-FFF2-40B4-BE49-F238E27FC236}">
                <a16:creationId xmlns:a16="http://schemas.microsoft.com/office/drawing/2014/main" id="{458A1B08-B05A-B6CB-3A5D-E970EDBDFD3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62779" y="1684762"/>
            <a:ext cx="394009" cy="51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6593" y="299356"/>
            <a:ext cx="5525293" cy="729343"/>
          </a:xfrm>
        </p:spPr>
        <p:txBody>
          <a:bodyPr>
            <a:normAutofit/>
          </a:bodyPr>
          <a:lstStyle/>
          <a:p>
            <a:r>
              <a:rPr lang="en-GB" b="1" dirty="0"/>
              <a:t>Conclusion</a:t>
            </a:r>
          </a:p>
        </p:txBody>
      </p:sp>
      <p:pic>
        <p:nvPicPr>
          <p:cNvPr id="7" name="Picture 6" descr="A red rose on a wooden floor">
            <a:extLst>
              <a:ext uri="{FF2B5EF4-FFF2-40B4-BE49-F238E27FC236}">
                <a16:creationId xmlns:a16="http://schemas.microsoft.com/office/drawing/2014/main" id="{A44F3E2F-D1E1-108B-2F80-CF5399B56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48" y="299356"/>
            <a:ext cx="1891689" cy="615043"/>
          </a:xfrm>
          <a:prstGeom prst="rect">
            <a:avLst/>
          </a:prstGeom>
        </p:spPr>
      </p:pic>
      <p:pic>
        <p:nvPicPr>
          <p:cNvPr id="5" name="Graphic 4" descr="Internet with solid fill">
            <a:extLst>
              <a:ext uri="{FF2B5EF4-FFF2-40B4-BE49-F238E27FC236}">
                <a16:creationId xmlns:a16="http://schemas.microsoft.com/office/drawing/2014/main" id="{8DA623EE-4E4E-B238-1C4A-37D5740AC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85" y="1807028"/>
            <a:ext cx="620486" cy="566057"/>
          </a:xfrm>
          <a:prstGeom prst="rect">
            <a:avLst/>
          </a:prstGeom>
        </p:spPr>
      </p:pic>
      <p:pic>
        <p:nvPicPr>
          <p:cNvPr id="8" name="Graphic 7" descr="Online Network with solid fill">
            <a:extLst>
              <a:ext uri="{FF2B5EF4-FFF2-40B4-BE49-F238E27FC236}">
                <a16:creationId xmlns:a16="http://schemas.microsoft.com/office/drawing/2014/main" id="{3BBE1971-CA70-E928-09B7-73468D55D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2514" y="2645229"/>
            <a:ext cx="631371" cy="566057"/>
          </a:xfrm>
          <a:prstGeom prst="rect">
            <a:avLst/>
          </a:prstGeom>
        </p:spPr>
      </p:pic>
      <p:pic>
        <p:nvPicPr>
          <p:cNvPr id="10" name="Graphic 9" descr="Delivery with solid fill">
            <a:extLst>
              <a:ext uri="{FF2B5EF4-FFF2-40B4-BE49-F238E27FC236}">
                <a16:creationId xmlns:a16="http://schemas.microsoft.com/office/drawing/2014/main" id="{679E0F12-3F92-ACD6-16F3-1B255B5E26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74170" y="4025754"/>
            <a:ext cx="664029" cy="457200"/>
          </a:xfrm>
          <a:prstGeom prst="rect">
            <a:avLst/>
          </a:prstGeom>
        </p:spPr>
      </p:pic>
      <p:pic>
        <p:nvPicPr>
          <p:cNvPr id="12" name="Graphic 11" descr="Cherry Blossom with solid fill">
            <a:extLst>
              <a:ext uri="{FF2B5EF4-FFF2-40B4-BE49-F238E27FC236}">
                <a16:creationId xmlns:a16="http://schemas.microsoft.com/office/drawing/2014/main" id="{176DBD8E-C015-6737-C560-FB6CFAF89E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6184" y="5264765"/>
            <a:ext cx="631371" cy="674914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4B134D0-835E-5844-F483-E326AB4BA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85" y="1127234"/>
            <a:ext cx="12135830" cy="5975132"/>
          </a:xfrm>
        </p:spPr>
        <p:txBody>
          <a:bodyPr/>
          <a:lstStyle/>
          <a:p>
            <a:r>
              <a:rPr lang="en-GB" dirty="0"/>
              <a:t>      </a:t>
            </a:r>
          </a:p>
          <a:p>
            <a:endParaRPr lang="en-GB" dirty="0"/>
          </a:p>
          <a:p>
            <a:r>
              <a:rPr lang="en-GB" dirty="0"/>
              <a:t>          REBUILD THE WEBSITE  ---Make it easy to browser, order and book- this single most urgent fix </a:t>
            </a:r>
          </a:p>
          <a:p>
            <a:endParaRPr lang="en-GB" dirty="0"/>
          </a:p>
          <a:p>
            <a:r>
              <a:rPr lang="en-GB" dirty="0"/>
              <a:t>                 get active on social media ---regular posts showing arrangements and the story behind the shop will build a loyal following</a:t>
            </a:r>
          </a:p>
          <a:p>
            <a:endParaRPr lang="en-GB" dirty="0"/>
          </a:p>
          <a:p>
            <a:r>
              <a:rPr lang="en-GB" dirty="0"/>
              <a:t>              introduce delivery ---even local same –day delivery would directly address what competitors are wining on </a:t>
            </a:r>
          </a:p>
          <a:p>
            <a:endParaRPr lang="en-GB" dirty="0"/>
          </a:p>
          <a:p>
            <a:r>
              <a:rPr lang="en-GB" dirty="0"/>
              <a:t>                   lean into sustainability ---turn the eco-ethos into a clear marketing message –it genuinely   matters to customers today  </a:t>
            </a:r>
          </a:p>
          <a:p>
            <a:r>
              <a:rPr lang="en-GB" dirty="0"/>
              <a:t>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8608" y="735432"/>
            <a:ext cx="2880361" cy="64617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591056"/>
            <a:ext cx="11504611" cy="4727448"/>
          </a:xfrm>
        </p:spPr>
        <p:txBody>
          <a:bodyPr/>
          <a:lstStyle/>
          <a:p>
            <a:endParaRPr lang="en-GB" b="1" dirty="0">
              <a:latin typeface="Arial"/>
              <a:ea typeface="Roboto"/>
              <a:cs typeface="Roboto"/>
            </a:endParaRPr>
          </a:p>
          <a:p>
            <a:r>
              <a:rPr lang="en-GB" b="1" dirty="0">
                <a:solidFill>
                  <a:srgbClr val="FF0000"/>
                </a:solidFill>
                <a:latin typeface="Arial"/>
                <a:ea typeface="Roboto"/>
                <a:cs typeface="Roboto"/>
              </a:rPr>
              <a:t>5 sources</a:t>
            </a:r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08E3ED-235C-044A-BD5B-77FEEC90D5B1}"/>
              </a:ext>
            </a:extLst>
          </p:cNvPr>
          <p:cNvSpPr txBox="1"/>
          <p:nvPr/>
        </p:nvSpPr>
        <p:spPr>
          <a:xfrm>
            <a:off x="576072" y="2778080"/>
            <a:ext cx="913011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1)  Green Haven Florists Case Study — UWTSD Module Brief (provided course material)</a:t>
            </a:r>
          </a:p>
          <a:p>
            <a:r>
              <a:rPr lang="en-GB" dirty="0"/>
              <a:t>2)  Office for National Statistics (ONS) (2024) Retail Sales in Great Britain. Available at: www.ons.gov.uk [Accessed: March 2026]</a:t>
            </a:r>
          </a:p>
          <a:p>
            <a:r>
              <a:rPr lang="en-GB" dirty="0"/>
              <a:t>3)  Statista (2024) Floral and gardening market in the United Kingdom. Available at: www.statista.com [Accessed: March 2026]</a:t>
            </a:r>
          </a:p>
          <a:p>
            <a:r>
              <a:rPr lang="en-GB" dirty="0"/>
              <a:t>4)  UK Government (2023) UK Trade Post-Brexit: Horticulture and Fresh Produce. Available at: www.gov.uk [Accessed: March 2026]</a:t>
            </a:r>
          </a:p>
          <a:p>
            <a:r>
              <a:rPr lang="en-GB" dirty="0"/>
              <a:t>5)  Ishikawa, K. (1990) Introduction to Quality Control. 3rd ed. Tokyo: 3A Corporation</a:t>
            </a:r>
          </a:p>
          <a:p>
            <a:r>
              <a:rPr lang="en-GB" dirty="0"/>
              <a:t>6)  ICO (2023) Guide to the UK GDPR. Available at: www.ico.org.uk [Accessed: March 2026]</a:t>
            </a:r>
          </a:p>
          <a:p>
            <a:r>
              <a:rPr lang="en-GB" dirty="0"/>
              <a:t>7)  Mind Tools (2024) The 5W2H Framework for Problem Analysis. Available at: www.mindtools.com [Accessed:01 March 2026. </a:t>
            </a: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115424"/>
            <a:ext cx="11494008" cy="74257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100" dirty="0"/>
              <a:t>		</a:t>
            </a:r>
            <a:r>
              <a:rPr lang="en-US" sz="5400" dirty="0"/>
              <a:t> Sincerely Florin Alexandru Merian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3224819" y="742576"/>
            <a:ext cx="4213521" cy="515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0</TotalTime>
  <Words>962</Words>
  <Application>Microsoft Office PowerPoint</Application>
  <PresentationFormat>Widescreen</PresentationFormat>
  <Paragraphs>126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</vt:lpstr>
      <vt:lpstr>Aptos</vt:lpstr>
      <vt:lpstr>Arial</vt:lpstr>
      <vt:lpstr>Calibri</vt:lpstr>
      <vt:lpstr>Calibri Light</vt:lpstr>
      <vt:lpstr>Roboto</vt:lpstr>
      <vt:lpstr>Celestial</vt:lpstr>
      <vt:lpstr>MODULE NAME :Problem Solving and Decision Making(CERTHE Business Skills for the Workplace) MODULE CODE :LCLM4004_LON  STUDENT NAME :Florin Alexandru Merian STUDENT ID :2511418 LECTURER: Mohammad Rahman Assignment 1: Presentation GREEN HAVEN FLORISTS </vt:lpstr>
      <vt:lpstr>Presentation Overview Green Haven Florists </vt:lpstr>
      <vt:lpstr>WHO ARE GREEN HAVEN FLORISTA?</vt:lpstr>
      <vt:lpstr>NATURE &amp; SCOPE OF THE ISSUES </vt:lpstr>
      <vt:lpstr>5W2H –What ,Who, Where, When ,Why ,How , How much</vt:lpstr>
      <vt:lpstr>PESTLE ANALYSIS: Green Haven Florists part 1 </vt:lpstr>
      <vt:lpstr>PESTLE ANALYSIS: Green Haven Florists part 2 </vt:lpstr>
      <vt:lpstr>Cause and effect analysis: Fishbone diagram </vt:lpstr>
      <vt:lpstr>Conclusion</vt:lpstr>
      <vt:lpstr>References </vt:lpstr>
      <vt:lpstr>   Sincerely Florin Alexandru Merian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Florin Alexandru Merian</cp:lastModifiedBy>
  <cp:revision>92</cp:revision>
  <dcterms:created xsi:type="dcterms:W3CDTF">2024-10-08T15:58:04Z</dcterms:created>
  <dcterms:modified xsi:type="dcterms:W3CDTF">2026-03-13T21:39:00Z</dcterms:modified>
</cp:coreProperties>
</file>