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79" r:id="rId13"/>
    <p:sldId id="267" r:id="rId14"/>
    <p:sldId id="268" r:id="rId15"/>
    <p:sldId id="269" r:id="rId16"/>
    <p:sldId id="270" r:id="rId17"/>
    <p:sldId id="271" r:id="rId18"/>
    <p:sldId id="272" r:id="rId19"/>
    <p:sldId id="273" r:id="rId20"/>
    <p:sldId id="277" r:id="rId21"/>
    <p:sldId id="278" r:id="rId22"/>
    <p:sldId id="274" r:id="rId23"/>
    <p:sldId id="276" r:id="rId24"/>
  </p:sldIdLst>
  <p:sldSz cx="9144000" cy="5143500" type="screen16x9"/>
  <p:notesSz cx="6858000" cy="9144000"/>
  <p:embeddedFontLst>
    <p:embeddedFont>
      <p:font typeface="Arial Black" panose="020B0A04020102020204" pitchFamily="34" charset="0"/>
      <p:regular r:id="rId26"/>
      <p:bold r:id="rId27"/>
    </p:embeddedFont>
    <p:embeddedFont>
      <p:font typeface="EB Garamond" panose="00000500000000000000" pitchFamily="2" charset="0"/>
      <p:regular r:id="rId28"/>
      <p:bold r:id="rId29"/>
      <p:italic r:id="rId30"/>
      <p:boldItalic r:id="rId31"/>
    </p:embeddedFont>
    <p:embeddedFont>
      <p:font typeface="Lato" panose="020F0502020204030203" pitchFamily="34" charset="0"/>
      <p:regular r:id="rId32"/>
      <p:bold r:id="rId33"/>
      <p:italic r:id="rId34"/>
      <p:boldItalic r:id="rId35"/>
    </p:embeddedFont>
    <p:embeddedFont>
      <p:font typeface="Raleway" pitchFamily="2"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0" roundtripDataSignature="AMtx7mj8/Bb0pLOG7ZRCnUk/csz9Zc38m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9" Type="http://schemas.openxmlformats.org/officeDocument/2006/relationships/font" Target="fonts/font14.fntdata"/><Relationship Id="rId21" Type="http://schemas.openxmlformats.org/officeDocument/2006/relationships/slide" Target="slides/slide20.xml"/><Relationship Id="rId34" Type="http://schemas.openxmlformats.org/officeDocument/2006/relationships/font" Target="fonts/font9.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37" Type="http://schemas.openxmlformats.org/officeDocument/2006/relationships/font" Target="fonts/font12.fntdata"/><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f7fb5bb4f5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g3f7fb5bb4f5_0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world appreciates Ørsted due to its role in the development of offshore wind energy and renewable transition strategies. Sustainable infrastructure investments and technological innovation are other ways that the organisation is growing internationally. Its international growth indicates growing environmental initiatives and renewable policy. As a key matter shaping the global multinational renewable investment strategies, offshore wind development contributes to the target of energy transition and sustainable environmental use (Bilgili and Alphan, 2022).</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f7fb5bb4f5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g3f7fb5bb4f5_0_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introduction, the rationale behind creating a virtual enterprise network based on Check Point Gaia is elaborated. It emphasises the need to manage security centrally and how virtualisation opens up an opportunity to deploy enterprise cybersecurity technologies practically within a safe testing environment (De Benedictis, 2020).</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7" name="Google Shape;9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virtual lab offers a perfect platform to test enterprise security setups and security settings prior to rollout in production networks. Check Point Gaia allows an administrator to simplify firewall policies and assets of the enterprise and address security risks via centralisation of management (Arefin et al., 2021).</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well-designed virtual infrastructure offers the capability to test enterprise security solutions and decreases the cost of deployment. Network segmentation and resource allocation enhance stability in a system and enable administrators to test the capabilities of the enterprise communication safely prior to its application in the production environment (De Benedictis, 2020).</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f7fb5bb4f5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g3f7fb5bb4f5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application of the Security Management Server will form the basis of the security management of the enterprise. The appropriate installation, maintenance, and checkingof thef service will help to maintain good communication with the security gateways as well as allow administrators to generate policies, track network flows, and ensure the maintenance of protection of the enterprise in general (Bringhenti et al., 2022).</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f7fb5bb4f5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g3f7fb5bb4f5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Web management is a key constituent of administration of the enterprise network since it secures the management traffic against unauthorised interception. Administered access is encrypted, and configuration operations and security policy provisions are carried out over a secure communication channel (Gopinathan, 2023).</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f7fb5bb4f5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g3f7fb5bb4f5_0_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Authentication is the initial level of defence of the enterprise management systems as it ensures an authenticated user before authorisation is granted. Appropriate authentication controls enhance the overall security in addition to aiding accountability and safeguarding vital network administration capabilities (Kabier et al., 2023).</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f7fb5bb4f5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g3f7fb5bb4f5_0_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configuration wizard is used to simplify the process of the first deployment by verifying the system configurations, enabling required services, and preparing management functions. By successfully done it is so that, the security platform is properly set before firewall policies have been developed and handed out throughout the enterprise network (Adler-Nissen &amp; Eggeling, 2024).</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f7fb5bb4f5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7" name="Google Shape;157;g3f7fb5bb4f5_0_5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SmartConsole is the main administration tool used in Check Point environments where the policy management page, monitoring, and reporting are combined into one system. Centralised administration eases administration processes in the enterprise, enhances uniformity, visibility, and administrative oversight (Chandramouli, 2022).</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a:extLst>
            <a:ext uri="{FF2B5EF4-FFF2-40B4-BE49-F238E27FC236}">
              <a16:creationId xmlns:a16="http://schemas.microsoft.com/office/drawing/2014/main" id="{81BCD025-4ECD-F2D6-3E74-DB275F0CCACE}"/>
            </a:ext>
          </a:extLst>
        </p:cNvPr>
        <p:cNvGrpSpPr/>
        <p:nvPr/>
      </p:nvGrpSpPr>
      <p:grpSpPr>
        <a:xfrm>
          <a:off x="0" y="0"/>
          <a:ext cx="0" cy="0"/>
          <a:chOff x="0" y="0"/>
          <a:chExt cx="0" cy="0"/>
        </a:xfrm>
      </p:grpSpPr>
      <p:sp>
        <p:nvSpPr>
          <p:cNvPr id="156" name="Google Shape;156;g3f7fb5bb4f5_0_52:notes">
            <a:extLst>
              <a:ext uri="{FF2B5EF4-FFF2-40B4-BE49-F238E27FC236}">
                <a16:creationId xmlns:a16="http://schemas.microsoft.com/office/drawing/2014/main" id="{50AD980C-75BD-1619-EF1D-0B3652A2C0C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7" name="Google Shape;157;g3f7fb5bb4f5_0_52:notes">
            <a:extLst>
              <a:ext uri="{FF2B5EF4-FFF2-40B4-BE49-F238E27FC236}">
                <a16:creationId xmlns:a16="http://schemas.microsoft.com/office/drawing/2014/main" id="{B1019B2B-111F-9ED3-FDF1-9A31172E331A}"/>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SmartConsole is the main administration tool used in Check Point environments where the policy management page, monitoring, and reporting are combined into one system. Centralised administration eases administration processes in the enterprise, enhances uniformity, visibility, and administrative oversight (Chandramouli, 2022).</a:t>
            </a:r>
            <a:endParaRPr/>
          </a:p>
        </p:txBody>
      </p:sp>
    </p:spTree>
    <p:extLst>
      <p:ext uri="{BB962C8B-B14F-4D97-AF65-F5344CB8AC3E}">
        <p14:creationId xmlns:p14="http://schemas.microsoft.com/office/powerpoint/2010/main" val="1304918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f7fb5bb4f5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6" name="Google Shape;166;g3f7fb5bb4f5_0_5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Security Gateway is the main implementation point of enterprise security that inspects traffic on the network and enforces firewall policy. Secure Internal Communication is a trusted connection with the management server, ensuring consistent protection across the virtual enterprise environment and reliable policy distribution (Seechurn et al., 2021).</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f7fb5bb4f5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9" name="Google Shape;179;g3f7fb5bb4f5_0_6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Enterprise network security policies are based on firewall policies, which are used to regulate traffic between trusted and non-trusted networks. The least-privilege access approach minimizes the attack surface without impacting the functionality and safety of authorised users and applications (Bringhenti et al., 2022).</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f7fb5bb4f5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8" name="Google Shape;188;g3f7fb5bb4f5_0_7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Policy deployment will ensure that firewall settings that are generated on the management server are active on the Security Gateway. Effective validation allows assuring that the integrity of communications is achieved and that the enterprise security policies are operating properly to defend organisational systems and network services (Gopinathan,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f7fb5bb4f5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9" name="Google Shape;199;g3f7fb5bb4f5_0_8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API verification enhances enterprise security management to ensure that vital management services are in place to run before it is deployed in production. Early detection of connectivity problems will allow administrators to fix configuration issues successfully and retain strong management functionality (De Benedictis, 2020).</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3f7fb5bb4f5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8" name="Google Shape;208;g3f7fb5bb4f5_0_8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RBAC enhances cybersecurity of the enterprise by restricting administrative access based on organisational roles. Role-based assignments can enhance governance, mitigate insider security threats, and support the maintenance of effective enterprise security infrastructures (Kabier et al.,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f7fb5bb4f5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9" name="Google Shape;219;g3f7fb5bb4f5_0_9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conduct of continuous monitoring allows administrators to detect abnormal behaviour and investigate security events, as well as understand whether the deployed firewall policies are effective. The security logs can be useful for operational intelligence, which is helpful in detecting threats, compliance needs, and continuous enhancement of enterprise network security (Seechurn et al., 2021).</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8" name="Google Shape;228;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implementation showed that Check Point Gaia is an efficient approach to protect the enterprise network via centralised management, firewall enforcement, and 24/7 monitoring. This can be enhanced in the future with more sophisticated threat prevention tools and more stringent identity-based security measures that can further reinforce organisational resilience (Arefin et al., 2021).</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BAE96686-693F-C694-B9DB-589EDE25A10C}"/>
            </a:ext>
          </a:extLst>
        </p:cNvPr>
        <p:cNvGrpSpPr/>
        <p:nvPr/>
      </p:nvGrpSpPr>
      <p:grpSpPr>
        <a:xfrm>
          <a:off x="0" y="0"/>
          <a:ext cx="0" cy="0"/>
          <a:chOff x="0" y="0"/>
          <a:chExt cx="0" cy="0"/>
        </a:xfrm>
      </p:grpSpPr>
      <p:sp>
        <p:nvSpPr>
          <p:cNvPr id="227" name="Google Shape;227;p17:notes">
            <a:extLst>
              <a:ext uri="{FF2B5EF4-FFF2-40B4-BE49-F238E27FC236}">
                <a16:creationId xmlns:a16="http://schemas.microsoft.com/office/drawing/2014/main" id="{B163209A-EB2E-0FEF-747C-340A91F568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8" name="Google Shape;228;p17:notes">
            <a:extLst>
              <a:ext uri="{FF2B5EF4-FFF2-40B4-BE49-F238E27FC236}">
                <a16:creationId xmlns:a16="http://schemas.microsoft.com/office/drawing/2014/main" id="{14F087EC-47EC-02EB-7F50-4D6803BC0619}"/>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implementation showed that Check Point Gaia is an efficient approach to protect the enterprise network via centralised management, firewall enforcement, and 24/7 monitoring. This can be enhanced in the future with more sophisticated threat prevention tools and more stringent identity-based security measures that can further reinforce organisational resilience (Arefin et al., 2021).</a:t>
            </a:r>
            <a:endParaRPr/>
          </a:p>
        </p:txBody>
      </p:sp>
    </p:spTree>
    <p:extLst>
      <p:ext uri="{BB962C8B-B14F-4D97-AF65-F5344CB8AC3E}">
        <p14:creationId xmlns:p14="http://schemas.microsoft.com/office/powerpoint/2010/main" val="13063179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8E68AF91-78F9-B804-9EFA-68A2B6FF7A4D}"/>
            </a:ext>
          </a:extLst>
        </p:cNvPr>
        <p:cNvGrpSpPr/>
        <p:nvPr/>
      </p:nvGrpSpPr>
      <p:grpSpPr>
        <a:xfrm>
          <a:off x="0" y="0"/>
          <a:ext cx="0" cy="0"/>
          <a:chOff x="0" y="0"/>
          <a:chExt cx="0" cy="0"/>
        </a:xfrm>
      </p:grpSpPr>
      <p:sp>
        <p:nvSpPr>
          <p:cNvPr id="227" name="Google Shape;227;p17:notes">
            <a:extLst>
              <a:ext uri="{FF2B5EF4-FFF2-40B4-BE49-F238E27FC236}">
                <a16:creationId xmlns:a16="http://schemas.microsoft.com/office/drawing/2014/main" id="{C06B7C9A-D9DF-2D13-CB5C-DECC07CC7DC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8" name="Google Shape;228;p17:notes">
            <a:extLst>
              <a:ext uri="{FF2B5EF4-FFF2-40B4-BE49-F238E27FC236}">
                <a16:creationId xmlns:a16="http://schemas.microsoft.com/office/drawing/2014/main" id="{D3557DC8-AABC-DAAE-6A46-BCD1A83DFD4C}"/>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implementation showed that Check Point Gaia is an efficient approach to protect the enterprise network via centralised management, firewall enforcement, and 24/7 monitoring. This can be enhanced in the future with more sophisticated threat prevention tools and more stringent identity-based security measures that can further reinforce organisational resilience (Arefin et al., 2021).</a:t>
            </a:r>
            <a:endParaRPr/>
          </a:p>
        </p:txBody>
      </p:sp>
    </p:spTree>
    <p:extLst>
      <p:ext uri="{BB962C8B-B14F-4D97-AF65-F5344CB8AC3E}">
        <p14:creationId xmlns:p14="http://schemas.microsoft.com/office/powerpoint/2010/main" val="17802066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5" name="Google Shape;235;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solidFill>
                  <a:schemeClr val="dk1"/>
                </a:solidFill>
                <a:latin typeface="Times New Roman"/>
                <a:ea typeface="Times New Roman"/>
                <a:cs typeface="Times New Roman"/>
                <a:sym typeface="Times New Roman"/>
              </a:rPr>
              <a:t>Future renewable development is based on the emerging market renewable infrastructural development. O- Sea wind power technology enhances the renewable energy potential. Project sustainability is underpinned by the local supply chain. Constant research investments promote renewable innovation and sustainable global competitiveness (Cranmer and Baker, 2020).</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3" name="Google Shape;253;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2"/>
          <p:cNvCxnSpPr/>
          <p:nvPr/>
        </p:nvCxnSpPr>
        <p:spPr>
          <a:xfrm>
            <a:off x="2477724" y="415650"/>
            <a:ext cx="6244200" cy="0"/>
          </a:xfrm>
          <a:prstGeom prst="straightConnector1">
            <a:avLst/>
          </a:prstGeom>
          <a:noFill/>
          <a:ln w="38100" cap="flat" cmpd="sng">
            <a:solidFill>
              <a:schemeClr val="lt1"/>
            </a:solidFill>
            <a:prstDash val="solid"/>
            <a:round/>
            <a:headEnd type="none" w="sm" len="sm"/>
            <a:tailEnd type="none" w="sm" len="sm"/>
          </a:ln>
        </p:spPr>
      </p:cxnSp>
      <p:cxnSp>
        <p:nvCxnSpPr>
          <p:cNvPr id="11" name="Google Shape;11;p22"/>
          <p:cNvCxnSpPr/>
          <p:nvPr/>
        </p:nvCxnSpPr>
        <p:spPr>
          <a:xfrm>
            <a:off x="2477724" y="4740000"/>
            <a:ext cx="6244200" cy="0"/>
          </a:xfrm>
          <a:prstGeom prst="straightConnector1">
            <a:avLst/>
          </a:prstGeom>
          <a:noFill/>
          <a:ln w="19050" cap="flat" cmpd="sng">
            <a:solidFill>
              <a:schemeClr val="lt1"/>
            </a:solidFill>
            <a:prstDash val="solid"/>
            <a:round/>
            <a:headEnd type="none" w="sm" len="sm"/>
            <a:tailEnd type="none" w="sm" len="sm"/>
          </a:ln>
        </p:spPr>
      </p:cxnSp>
      <p:cxnSp>
        <p:nvCxnSpPr>
          <p:cNvPr id="12" name="Google Shape;12;p22"/>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13" name="Google Shape;13;p22"/>
          <p:cNvSpPr txBox="1">
            <a:spLocks noGrp="1"/>
          </p:cNvSpPr>
          <p:nvPr>
            <p:ph type="ctrTitle"/>
          </p:nvPr>
        </p:nvSpPr>
        <p:spPr>
          <a:xfrm>
            <a:off x="2371725" y="630225"/>
            <a:ext cx="6331500" cy="1542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14" name="Google Shape;14;p22"/>
          <p:cNvSpPr txBox="1">
            <a:spLocks noGrp="1"/>
          </p:cNvSpPr>
          <p:nvPr>
            <p:ph type="subTitle" idx="1"/>
          </p:nvPr>
        </p:nvSpPr>
        <p:spPr>
          <a:xfrm>
            <a:off x="2390267" y="3238450"/>
            <a:ext cx="6331500" cy="1241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800"/>
              <a:buNone/>
              <a:defRPr sz="1800">
                <a:solidFill>
                  <a:schemeClr val="lt1"/>
                </a:solidFill>
              </a:defRPr>
            </a:lvl2pPr>
            <a:lvl3pPr lvl="2" algn="l">
              <a:lnSpc>
                <a:spcPct val="100000"/>
              </a:lnSpc>
              <a:spcBef>
                <a:spcPts val="0"/>
              </a:spcBef>
              <a:spcAft>
                <a:spcPts val="0"/>
              </a:spcAft>
              <a:buClr>
                <a:schemeClr val="lt1"/>
              </a:buClr>
              <a:buSzPts val="1800"/>
              <a:buNone/>
              <a:defRPr sz="1800">
                <a:solidFill>
                  <a:schemeClr val="lt1"/>
                </a:solidFill>
              </a:defRPr>
            </a:lvl3pPr>
            <a:lvl4pPr lvl="3" algn="l">
              <a:lnSpc>
                <a:spcPct val="100000"/>
              </a:lnSpc>
              <a:spcBef>
                <a:spcPts val="0"/>
              </a:spcBef>
              <a:spcAft>
                <a:spcPts val="0"/>
              </a:spcAft>
              <a:buClr>
                <a:schemeClr val="lt1"/>
              </a:buClr>
              <a:buSzPts val="1800"/>
              <a:buNone/>
              <a:defRPr sz="1800">
                <a:solidFill>
                  <a:schemeClr val="lt1"/>
                </a:solidFill>
              </a:defRPr>
            </a:lvl4pPr>
            <a:lvl5pPr lvl="4" algn="l">
              <a:lnSpc>
                <a:spcPct val="100000"/>
              </a:lnSpc>
              <a:spcBef>
                <a:spcPts val="0"/>
              </a:spcBef>
              <a:spcAft>
                <a:spcPts val="0"/>
              </a:spcAft>
              <a:buClr>
                <a:schemeClr val="lt1"/>
              </a:buClr>
              <a:buSzPts val="1800"/>
              <a:buNone/>
              <a:defRPr sz="1800">
                <a:solidFill>
                  <a:schemeClr val="lt1"/>
                </a:solidFill>
              </a:defRPr>
            </a:lvl5pPr>
            <a:lvl6pPr lvl="5" algn="l">
              <a:lnSpc>
                <a:spcPct val="100000"/>
              </a:lnSpc>
              <a:spcBef>
                <a:spcPts val="0"/>
              </a:spcBef>
              <a:spcAft>
                <a:spcPts val="0"/>
              </a:spcAft>
              <a:buClr>
                <a:schemeClr val="lt1"/>
              </a:buClr>
              <a:buSzPts val="1800"/>
              <a:buNone/>
              <a:defRPr sz="1800">
                <a:solidFill>
                  <a:schemeClr val="lt1"/>
                </a:solidFill>
              </a:defRPr>
            </a:lvl6pPr>
            <a:lvl7pPr lvl="6" algn="l">
              <a:lnSpc>
                <a:spcPct val="100000"/>
              </a:lnSpc>
              <a:spcBef>
                <a:spcPts val="0"/>
              </a:spcBef>
              <a:spcAft>
                <a:spcPts val="0"/>
              </a:spcAft>
              <a:buClr>
                <a:schemeClr val="lt1"/>
              </a:buClr>
              <a:buSzPts val="1800"/>
              <a:buNone/>
              <a:defRPr sz="1800">
                <a:solidFill>
                  <a:schemeClr val="lt1"/>
                </a:solidFill>
              </a:defRPr>
            </a:lvl7pPr>
            <a:lvl8pPr lvl="7" algn="l">
              <a:lnSpc>
                <a:spcPct val="100000"/>
              </a:lnSpc>
              <a:spcBef>
                <a:spcPts val="0"/>
              </a:spcBef>
              <a:spcAft>
                <a:spcPts val="0"/>
              </a:spcAft>
              <a:buClr>
                <a:schemeClr val="lt1"/>
              </a:buClr>
              <a:buSzPts val="1800"/>
              <a:buNone/>
              <a:defRPr sz="1800">
                <a:solidFill>
                  <a:schemeClr val="lt1"/>
                </a:solidFill>
              </a:defRPr>
            </a:lvl8pPr>
            <a:lvl9pPr lvl="8" algn="l">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22"/>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
        <p:cNvGrpSpPr/>
        <p:nvPr/>
      </p:nvGrpSpPr>
      <p:grpSpPr>
        <a:xfrm>
          <a:off x="0" y="0"/>
          <a:ext cx="0" cy="0"/>
          <a:chOff x="0" y="0"/>
          <a:chExt cx="0" cy="0"/>
        </a:xfrm>
      </p:grpSpPr>
      <p:sp>
        <p:nvSpPr>
          <p:cNvPr id="17" name="Google Shape;17;p23"/>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rgbClr val="353535"/>
        </a:solidFill>
        <a:effectLst/>
      </p:bgPr>
    </p:bg>
    <p:spTree>
      <p:nvGrpSpPr>
        <p:cNvPr id="1" name="Shape 18"/>
        <p:cNvGrpSpPr/>
        <p:nvPr/>
      </p:nvGrpSpPr>
      <p:grpSpPr>
        <a:xfrm>
          <a:off x="0" y="0"/>
          <a:ext cx="0" cy="0"/>
          <a:chOff x="0" y="0"/>
          <a:chExt cx="0" cy="0"/>
        </a:xfrm>
      </p:grpSpPr>
      <p:cxnSp>
        <p:nvCxnSpPr>
          <p:cNvPr id="19" name="Google Shape;19;p24"/>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20" name="Google Shape;20;p24"/>
          <p:cNvSpPr txBox="1">
            <a:spLocks noGrp="1"/>
          </p:cNvSpPr>
          <p:nvPr>
            <p:ph type="title"/>
          </p:nvPr>
        </p:nvSpPr>
        <p:spPr>
          <a:xfrm>
            <a:off x="283103" y="712141"/>
            <a:ext cx="6244200" cy="38355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21" name="Google Shape;21;p24"/>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2"/>
        <p:cNvGrpSpPr/>
        <p:nvPr/>
      </p:nvGrpSpPr>
      <p:grpSpPr>
        <a:xfrm>
          <a:off x="0" y="0"/>
          <a:ext cx="0" cy="0"/>
          <a:chOff x="0" y="0"/>
          <a:chExt cx="0" cy="0"/>
        </a:xfrm>
      </p:grpSpPr>
      <p:cxnSp>
        <p:nvCxnSpPr>
          <p:cNvPr id="23" name="Google Shape;23;p25"/>
          <p:cNvCxnSpPr/>
          <p:nvPr/>
        </p:nvCxnSpPr>
        <p:spPr>
          <a:xfrm>
            <a:off x="425200" y="415650"/>
            <a:ext cx="8296800" cy="0"/>
          </a:xfrm>
          <a:prstGeom prst="straightConnector1">
            <a:avLst/>
          </a:prstGeom>
          <a:noFill/>
          <a:ln w="38100" cap="flat" cmpd="sng">
            <a:solidFill>
              <a:schemeClr val="lt1"/>
            </a:solidFill>
            <a:prstDash val="solid"/>
            <a:round/>
            <a:headEnd type="none" w="sm" len="sm"/>
            <a:tailEnd type="none" w="sm" len="sm"/>
          </a:ln>
        </p:spPr>
      </p:cxnSp>
      <p:cxnSp>
        <p:nvCxnSpPr>
          <p:cNvPr id="24" name="Google Shape;24;p25"/>
          <p:cNvCxnSpPr/>
          <p:nvPr/>
        </p:nvCxnSpPr>
        <p:spPr>
          <a:xfrm>
            <a:off x="425200" y="4740000"/>
            <a:ext cx="8296800" cy="0"/>
          </a:xfrm>
          <a:prstGeom prst="straightConnector1">
            <a:avLst/>
          </a:prstGeom>
          <a:noFill/>
          <a:ln w="19050" cap="flat" cmpd="sng">
            <a:solidFill>
              <a:schemeClr val="lt1"/>
            </a:solidFill>
            <a:prstDash val="solid"/>
            <a:round/>
            <a:headEnd type="none" w="sm" len="sm"/>
            <a:tailEnd type="none" w="sm" len="sm"/>
          </a:ln>
        </p:spPr>
      </p:cxnSp>
      <p:sp>
        <p:nvSpPr>
          <p:cNvPr id="25" name="Google Shape;25;p25"/>
          <p:cNvSpPr txBox="1">
            <a:spLocks noGrp="1"/>
          </p:cNvSpPr>
          <p:nvPr>
            <p:ph type="title"/>
          </p:nvPr>
        </p:nvSpPr>
        <p:spPr>
          <a:xfrm>
            <a:off x="406425" y="1806825"/>
            <a:ext cx="8296800" cy="1542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4800"/>
              <a:buNone/>
              <a:defRPr sz="4800">
                <a:solidFill>
                  <a:schemeClr val="lt1"/>
                </a:solidFill>
              </a:defRPr>
            </a:lvl1pPr>
            <a:lvl2pPr lvl="1" algn="ctr">
              <a:lnSpc>
                <a:spcPct val="100000"/>
              </a:lnSpc>
              <a:spcBef>
                <a:spcPts val="0"/>
              </a:spcBef>
              <a:spcAft>
                <a:spcPts val="0"/>
              </a:spcAft>
              <a:buClr>
                <a:schemeClr val="lt1"/>
              </a:buClr>
              <a:buSzPts val="4800"/>
              <a:buNone/>
              <a:defRPr sz="4800">
                <a:solidFill>
                  <a:schemeClr val="lt1"/>
                </a:solidFill>
              </a:defRPr>
            </a:lvl2pPr>
            <a:lvl3pPr lvl="2" algn="ctr">
              <a:lnSpc>
                <a:spcPct val="100000"/>
              </a:lnSpc>
              <a:spcBef>
                <a:spcPts val="0"/>
              </a:spcBef>
              <a:spcAft>
                <a:spcPts val="0"/>
              </a:spcAft>
              <a:buClr>
                <a:schemeClr val="lt1"/>
              </a:buClr>
              <a:buSzPts val="4800"/>
              <a:buNone/>
              <a:defRPr sz="4800">
                <a:solidFill>
                  <a:schemeClr val="lt1"/>
                </a:solidFill>
              </a:defRPr>
            </a:lvl3pPr>
            <a:lvl4pPr lvl="3" algn="ctr">
              <a:lnSpc>
                <a:spcPct val="100000"/>
              </a:lnSpc>
              <a:spcBef>
                <a:spcPts val="0"/>
              </a:spcBef>
              <a:spcAft>
                <a:spcPts val="0"/>
              </a:spcAft>
              <a:buClr>
                <a:schemeClr val="lt1"/>
              </a:buClr>
              <a:buSzPts val="4800"/>
              <a:buNone/>
              <a:defRPr sz="4800">
                <a:solidFill>
                  <a:schemeClr val="lt1"/>
                </a:solidFill>
              </a:defRPr>
            </a:lvl4pPr>
            <a:lvl5pPr lvl="4" algn="ctr">
              <a:lnSpc>
                <a:spcPct val="100000"/>
              </a:lnSpc>
              <a:spcBef>
                <a:spcPts val="0"/>
              </a:spcBef>
              <a:spcAft>
                <a:spcPts val="0"/>
              </a:spcAft>
              <a:buClr>
                <a:schemeClr val="lt1"/>
              </a:buClr>
              <a:buSzPts val="4800"/>
              <a:buNone/>
              <a:defRPr sz="4800">
                <a:solidFill>
                  <a:schemeClr val="lt1"/>
                </a:solidFill>
              </a:defRPr>
            </a:lvl5pPr>
            <a:lvl6pPr lvl="5" algn="ctr">
              <a:lnSpc>
                <a:spcPct val="100000"/>
              </a:lnSpc>
              <a:spcBef>
                <a:spcPts val="0"/>
              </a:spcBef>
              <a:spcAft>
                <a:spcPts val="0"/>
              </a:spcAft>
              <a:buClr>
                <a:schemeClr val="lt1"/>
              </a:buClr>
              <a:buSzPts val="4800"/>
              <a:buNone/>
              <a:defRPr sz="4800">
                <a:solidFill>
                  <a:schemeClr val="lt1"/>
                </a:solidFill>
              </a:defRPr>
            </a:lvl6pPr>
            <a:lvl7pPr lvl="6" algn="ctr">
              <a:lnSpc>
                <a:spcPct val="100000"/>
              </a:lnSpc>
              <a:spcBef>
                <a:spcPts val="0"/>
              </a:spcBef>
              <a:spcAft>
                <a:spcPts val="0"/>
              </a:spcAft>
              <a:buClr>
                <a:schemeClr val="lt1"/>
              </a:buClr>
              <a:buSzPts val="4800"/>
              <a:buNone/>
              <a:defRPr sz="4800">
                <a:solidFill>
                  <a:schemeClr val="lt1"/>
                </a:solidFill>
              </a:defRPr>
            </a:lvl7pPr>
            <a:lvl8pPr lvl="7" algn="ctr">
              <a:lnSpc>
                <a:spcPct val="100000"/>
              </a:lnSpc>
              <a:spcBef>
                <a:spcPts val="0"/>
              </a:spcBef>
              <a:spcAft>
                <a:spcPts val="0"/>
              </a:spcAft>
              <a:buClr>
                <a:schemeClr val="lt1"/>
              </a:buClr>
              <a:buSzPts val="4800"/>
              <a:buNone/>
              <a:defRPr sz="4800">
                <a:solidFill>
                  <a:schemeClr val="lt1"/>
                </a:solidFill>
              </a:defRPr>
            </a:lvl8pPr>
            <a:lvl9pPr lvl="8" algn="ctr">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26" name="Google Shape;26;p25"/>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7"/>
        <p:cNvGrpSpPr/>
        <p:nvPr/>
      </p:nvGrpSpPr>
      <p:grpSpPr>
        <a:xfrm>
          <a:off x="0" y="0"/>
          <a:ext cx="0" cy="0"/>
          <a:chOff x="0" y="0"/>
          <a:chExt cx="0" cy="0"/>
        </a:xfrm>
      </p:grpSpPr>
      <p:cxnSp>
        <p:nvCxnSpPr>
          <p:cNvPr id="28" name="Google Shape;28;p26"/>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29" name="Google Shape;29;p26"/>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0" name="Google Shape;30;p26"/>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1" name="Google Shape;31;p26"/>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2" name="Google Shape;32;p26"/>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33" name="Google Shape;33;p26"/>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4"/>
        <p:cNvGrpSpPr/>
        <p:nvPr/>
      </p:nvGrpSpPr>
      <p:grpSpPr>
        <a:xfrm>
          <a:off x="0" y="0"/>
          <a:ext cx="0" cy="0"/>
          <a:chOff x="0" y="0"/>
          <a:chExt cx="0" cy="0"/>
        </a:xfrm>
      </p:grpSpPr>
      <p:cxnSp>
        <p:nvCxnSpPr>
          <p:cNvPr id="35" name="Google Shape;35;p27"/>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36" name="Google Shape;36;p27"/>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7" name="Google Shape;37;p27"/>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8" name="Google Shape;38;p27"/>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9" name="Google Shape;39;p27"/>
          <p:cNvSpPr txBox="1">
            <a:spLocks noGrp="1"/>
          </p:cNvSpPr>
          <p:nvPr>
            <p:ph type="body" idx="1"/>
          </p:nvPr>
        </p:nvSpPr>
        <p:spPr>
          <a:xfrm>
            <a:off x="2400303" y="1602675"/>
            <a:ext cx="3071400" cy="3002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40" name="Google Shape;40;p27"/>
          <p:cNvSpPr txBox="1">
            <a:spLocks noGrp="1"/>
          </p:cNvSpPr>
          <p:nvPr>
            <p:ph type="body" idx="2"/>
          </p:nvPr>
        </p:nvSpPr>
        <p:spPr>
          <a:xfrm>
            <a:off x="5650572" y="1602675"/>
            <a:ext cx="3071400" cy="3002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41" name="Google Shape;41;p27"/>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28"/>
          <p:cNvSpPr txBox="1">
            <a:spLocks noGrp="1"/>
          </p:cNvSpPr>
          <p:nvPr>
            <p:ph type="title"/>
          </p:nvPr>
        </p:nvSpPr>
        <p:spPr>
          <a:xfrm>
            <a:off x="303300" y="411575"/>
            <a:ext cx="8520600" cy="639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4" name="Google Shape;44;p28"/>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5"/>
        <p:cNvGrpSpPr/>
        <p:nvPr/>
      </p:nvGrpSpPr>
      <p:grpSpPr>
        <a:xfrm>
          <a:off x="0" y="0"/>
          <a:ext cx="0" cy="0"/>
          <a:chOff x="0" y="0"/>
          <a:chExt cx="0" cy="0"/>
        </a:xfrm>
      </p:grpSpPr>
      <p:cxnSp>
        <p:nvCxnSpPr>
          <p:cNvPr id="46" name="Google Shape;46;p29"/>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47" name="Google Shape;47;p29"/>
          <p:cNvSpPr txBox="1">
            <a:spLocks noGrp="1"/>
          </p:cNvSpPr>
          <p:nvPr>
            <p:ph type="title"/>
          </p:nvPr>
        </p:nvSpPr>
        <p:spPr>
          <a:xfrm>
            <a:off x="319500" y="936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8" name="Google Shape;48;p29"/>
          <p:cNvSpPr txBox="1">
            <a:spLocks noGrp="1"/>
          </p:cNvSpPr>
          <p:nvPr>
            <p:ph type="body" idx="1"/>
          </p:nvPr>
        </p:nvSpPr>
        <p:spPr>
          <a:xfrm>
            <a:off x="319500" y="1846804"/>
            <a:ext cx="2808000" cy="28062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49" name="Google Shape;49;p29"/>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0"/>
        <p:cNvGrpSpPr/>
        <p:nvPr/>
      </p:nvGrpSpPr>
      <p:grpSpPr>
        <a:xfrm>
          <a:off x="0" y="0"/>
          <a:ext cx="0" cy="0"/>
          <a:chOff x="0" y="0"/>
          <a:chExt cx="0" cy="0"/>
        </a:xfrm>
      </p:grpSpPr>
      <p:sp>
        <p:nvSpPr>
          <p:cNvPr id="51" name="Google Shape;51;p30"/>
          <p:cNvSpPr/>
          <p:nvPr/>
        </p:nvSpPr>
        <p:spPr>
          <a:xfrm>
            <a:off x="4572000" y="1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52" name="Google Shape;52;p30"/>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53" name="Google Shape;53;p30"/>
          <p:cNvSpPr txBox="1">
            <a:spLocks noGrp="1"/>
          </p:cNvSpPr>
          <p:nvPr>
            <p:ph type="title"/>
          </p:nvPr>
        </p:nvSpPr>
        <p:spPr>
          <a:xfrm>
            <a:off x="265500" y="1397350"/>
            <a:ext cx="4045200" cy="13182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3600"/>
              <a:buNone/>
              <a:defRPr sz="3600">
                <a:solidFill>
                  <a:schemeClr val="dk1"/>
                </a:solidFill>
              </a:defRPr>
            </a:lvl1pPr>
            <a:lvl2pPr lvl="1" algn="ctr">
              <a:lnSpc>
                <a:spcPct val="100000"/>
              </a:lnSpc>
              <a:spcBef>
                <a:spcPts val="0"/>
              </a:spcBef>
              <a:spcAft>
                <a:spcPts val="0"/>
              </a:spcAft>
              <a:buClr>
                <a:schemeClr val="dk1"/>
              </a:buClr>
              <a:buSzPts val="3600"/>
              <a:buNone/>
              <a:defRPr sz="3600">
                <a:solidFill>
                  <a:schemeClr val="dk1"/>
                </a:solidFill>
              </a:defRPr>
            </a:lvl2pPr>
            <a:lvl3pPr lvl="2" algn="ctr">
              <a:lnSpc>
                <a:spcPct val="100000"/>
              </a:lnSpc>
              <a:spcBef>
                <a:spcPts val="0"/>
              </a:spcBef>
              <a:spcAft>
                <a:spcPts val="0"/>
              </a:spcAft>
              <a:buClr>
                <a:schemeClr val="dk1"/>
              </a:buClr>
              <a:buSzPts val="3600"/>
              <a:buNone/>
              <a:defRPr sz="3600">
                <a:solidFill>
                  <a:schemeClr val="dk1"/>
                </a:solidFill>
              </a:defRPr>
            </a:lvl3pPr>
            <a:lvl4pPr lvl="3" algn="ctr">
              <a:lnSpc>
                <a:spcPct val="100000"/>
              </a:lnSpc>
              <a:spcBef>
                <a:spcPts val="0"/>
              </a:spcBef>
              <a:spcAft>
                <a:spcPts val="0"/>
              </a:spcAft>
              <a:buClr>
                <a:schemeClr val="dk1"/>
              </a:buClr>
              <a:buSzPts val="3600"/>
              <a:buNone/>
              <a:defRPr sz="3600">
                <a:solidFill>
                  <a:schemeClr val="dk1"/>
                </a:solidFill>
              </a:defRPr>
            </a:lvl4pPr>
            <a:lvl5pPr lvl="4" algn="ctr">
              <a:lnSpc>
                <a:spcPct val="100000"/>
              </a:lnSpc>
              <a:spcBef>
                <a:spcPts val="0"/>
              </a:spcBef>
              <a:spcAft>
                <a:spcPts val="0"/>
              </a:spcAft>
              <a:buClr>
                <a:schemeClr val="dk1"/>
              </a:buClr>
              <a:buSzPts val="3600"/>
              <a:buNone/>
              <a:defRPr sz="3600">
                <a:solidFill>
                  <a:schemeClr val="dk1"/>
                </a:solidFill>
              </a:defRPr>
            </a:lvl5pPr>
            <a:lvl6pPr lvl="5" algn="ctr">
              <a:lnSpc>
                <a:spcPct val="100000"/>
              </a:lnSpc>
              <a:spcBef>
                <a:spcPts val="0"/>
              </a:spcBef>
              <a:spcAft>
                <a:spcPts val="0"/>
              </a:spcAft>
              <a:buClr>
                <a:schemeClr val="dk1"/>
              </a:buClr>
              <a:buSzPts val="3600"/>
              <a:buNone/>
              <a:defRPr sz="3600">
                <a:solidFill>
                  <a:schemeClr val="dk1"/>
                </a:solidFill>
              </a:defRPr>
            </a:lvl6pPr>
            <a:lvl7pPr lvl="6" algn="ctr">
              <a:lnSpc>
                <a:spcPct val="100000"/>
              </a:lnSpc>
              <a:spcBef>
                <a:spcPts val="0"/>
              </a:spcBef>
              <a:spcAft>
                <a:spcPts val="0"/>
              </a:spcAft>
              <a:buClr>
                <a:schemeClr val="dk1"/>
              </a:buClr>
              <a:buSzPts val="3600"/>
              <a:buNone/>
              <a:defRPr sz="3600">
                <a:solidFill>
                  <a:schemeClr val="dk1"/>
                </a:solidFill>
              </a:defRPr>
            </a:lvl7pPr>
            <a:lvl8pPr lvl="7" algn="ctr">
              <a:lnSpc>
                <a:spcPct val="100000"/>
              </a:lnSpc>
              <a:spcBef>
                <a:spcPts val="0"/>
              </a:spcBef>
              <a:spcAft>
                <a:spcPts val="0"/>
              </a:spcAft>
              <a:buClr>
                <a:schemeClr val="dk1"/>
              </a:buClr>
              <a:buSzPts val="3600"/>
              <a:buNone/>
              <a:defRPr sz="3600">
                <a:solidFill>
                  <a:schemeClr val="dk1"/>
                </a:solidFill>
              </a:defRPr>
            </a:lvl8pPr>
            <a:lvl9pPr lvl="8" algn="ctr">
              <a:lnSpc>
                <a:spcPct val="100000"/>
              </a:lnSpc>
              <a:spcBef>
                <a:spcPts val="0"/>
              </a:spcBef>
              <a:spcAft>
                <a:spcPts val="0"/>
              </a:spcAft>
              <a:buClr>
                <a:schemeClr val="dk1"/>
              </a:buClr>
              <a:buSzPts val="3600"/>
              <a:buNone/>
              <a:defRPr sz="3600">
                <a:solidFill>
                  <a:schemeClr val="dk1"/>
                </a:solidFill>
              </a:defRPr>
            </a:lvl9pPr>
          </a:lstStyle>
          <a:p>
            <a:endParaRPr/>
          </a:p>
        </p:txBody>
      </p:sp>
      <p:sp>
        <p:nvSpPr>
          <p:cNvPr id="54" name="Google Shape;54;p30"/>
          <p:cNvSpPr txBox="1">
            <a:spLocks noGrp="1"/>
          </p:cNvSpPr>
          <p:nvPr>
            <p:ph type="subTitle" idx="1"/>
          </p:nvPr>
        </p:nvSpPr>
        <p:spPr>
          <a:xfrm>
            <a:off x="265500" y="2735371"/>
            <a:ext cx="4045200" cy="1345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5" name="Google Shape;55;p30"/>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1600"/>
              </a:spcBef>
              <a:spcAft>
                <a:spcPts val="0"/>
              </a:spcAft>
              <a:buClr>
                <a:schemeClr val="lt1"/>
              </a:buClr>
              <a:buSzPts val="1400"/>
              <a:buChar char="○"/>
              <a:defRPr>
                <a:solidFill>
                  <a:schemeClr val="lt1"/>
                </a:solidFill>
              </a:defRPr>
            </a:lvl2pPr>
            <a:lvl3pPr marL="1371600" lvl="2" indent="-317500" algn="l">
              <a:lnSpc>
                <a:spcPct val="115000"/>
              </a:lnSpc>
              <a:spcBef>
                <a:spcPts val="1600"/>
              </a:spcBef>
              <a:spcAft>
                <a:spcPts val="0"/>
              </a:spcAft>
              <a:buClr>
                <a:schemeClr val="lt1"/>
              </a:buClr>
              <a:buSzPts val="1400"/>
              <a:buChar char="■"/>
              <a:defRPr>
                <a:solidFill>
                  <a:schemeClr val="lt1"/>
                </a:solidFill>
              </a:defRPr>
            </a:lvl3pPr>
            <a:lvl4pPr marL="1828800" lvl="3" indent="-317500" algn="l">
              <a:lnSpc>
                <a:spcPct val="115000"/>
              </a:lnSpc>
              <a:spcBef>
                <a:spcPts val="1600"/>
              </a:spcBef>
              <a:spcAft>
                <a:spcPts val="0"/>
              </a:spcAft>
              <a:buClr>
                <a:schemeClr val="lt1"/>
              </a:buClr>
              <a:buSzPts val="1400"/>
              <a:buChar char="●"/>
              <a:defRPr>
                <a:solidFill>
                  <a:schemeClr val="lt1"/>
                </a:solidFill>
              </a:defRPr>
            </a:lvl4pPr>
            <a:lvl5pPr marL="2286000" lvl="4" indent="-317500" algn="l">
              <a:lnSpc>
                <a:spcPct val="115000"/>
              </a:lnSpc>
              <a:spcBef>
                <a:spcPts val="1600"/>
              </a:spcBef>
              <a:spcAft>
                <a:spcPts val="0"/>
              </a:spcAft>
              <a:buClr>
                <a:schemeClr val="lt1"/>
              </a:buClr>
              <a:buSzPts val="1400"/>
              <a:buChar char="○"/>
              <a:defRPr>
                <a:solidFill>
                  <a:schemeClr val="lt1"/>
                </a:solidFill>
              </a:defRPr>
            </a:lvl5pPr>
            <a:lvl6pPr marL="2743200" lvl="5" indent="-317500" algn="l">
              <a:lnSpc>
                <a:spcPct val="115000"/>
              </a:lnSpc>
              <a:spcBef>
                <a:spcPts val="1600"/>
              </a:spcBef>
              <a:spcAft>
                <a:spcPts val="0"/>
              </a:spcAft>
              <a:buClr>
                <a:schemeClr val="lt1"/>
              </a:buClr>
              <a:buSzPts val="1400"/>
              <a:buChar char="■"/>
              <a:defRPr>
                <a:solidFill>
                  <a:schemeClr val="lt1"/>
                </a:solidFill>
              </a:defRPr>
            </a:lvl6pPr>
            <a:lvl7pPr marL="3200400" lvl="6" indent="-317500" algn="l">
              <a:lnSpc>
                <a:spcPct val="115000"/>
              </a:lnSpc>
              <a:spcBef>
                <a:spcPts val="1600"/>
              </a:spcBef>
              <a:spcAft>
                <a:spcPts val="0"/>
              </a:spcAft>
              <a:buClr>
                <a:schemeClr val="lt1"/>
              </a:buClr>
              <a:buSzPts val="1400"/>
              <a:buChar char="●"/>
              <a:defRPr>
                <a:solidFill>
                  <a:schemeClr val="lt1"/>
                </a:solidFill>
              </a:defRPr>
            </a:lvl7pPr>
            <a:lvl8pPr marL="3657600" lvl="7" indent="-317500" algn="l">
              <a:lnSpc>
                <a:spcPct val="115000"/>
              </a:lnSpc>
              <a:spcBef>
                <a:spcPts val="1600"/>
              </a:spcBef>
              <a:spcAft>
                <a:spcPts val="0"/>
              </a:spcAft>
              <a:buClr>
                <a:schemeClr val="lt1"/>
              </a:buClr>
              <a:buSzPts val="1400"/>
              <a:buChar char="○"/>
              <a:defRPr>
                <a:solidFill>
                  <a:schemeClr val="lt1"/>
                </a:solidFill>
              </a:defRPr>
            </a:lvl8pPr>
            <a:lvl9pPr marL="4114800" lvl="8" indent="-317500" algn="l">
              <a:lnSpc>
                <a:spcPct val="115000"/>
              </a:lnSpc>
              <a:spcBef>
                <a:spcPts val="1600"/>
              </a:spcBef>
              <a:spcAft>
                <a:spcPts val="1600"/>
              </a:spcAft>
              <a:buClr>
                <a:schemeClr val="lt1"/>
              </a:buClr>
              <a:buSzPts val="1400"/>
              <a:buChar char="■"/>
              <a:defRPr>
                <a:solidFill>
                  <a:schemeClr val="lt1"/>
                </a:solidFill>
              </a:defRPr>
            </a:lvl9pPr>
          </a:lstStyle>
          <a:p>
            <a:endParaRPr/>
          </a:p>
        </p:txBody>
      </p:sp>
      <p:sp>
        <p:nvSpPr>
          <p:cNvPr id="56" name="Google Shape;56;p30"/>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7"/>
        <p:cNvGrpSpPr/>
        <p:nvPr/>
      </p:nvGrpSpPr>
      <p:grpSpPr>
        <a:xfrm>
          <a:off x="0" y="0"/>
          <a:ext cx="0" cy="0"/>
          <a:chOff x="0" y="0"/>
          <a:chExt cx="0" cy="0"/>
        </a:xfrm>
      </p:grpSpPr>
      <p:cxnSp>
        <p:nvCxnSpPr>
          <p:cNvPr id="58" name="Google Shape;58;p31"/>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59" name="Google Shape;59;p31"/>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60" name="Google Shape;60;p31"/>
          <p:cNvSpPr txBox="1">
            <a:spLocks noGrp="1"/>
          </p:cNvSpPr>
          <p:nvPr>
            <p:ph type="body" idx="1"/>
          </p:nvPr>
        </p:nvSpPr>
        <p:spPr>
          <a:xfrm>
            <a:off x="328017" y="4226025"/>
            <a:ext cx="8388600" cy="3936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stStyle>
          <a:p>
            <a:endParaRPr/>
          </a:p>
        </p:txBody>
      </p:sp>
      <p:sp>
        <p:nvSpPr>
          <p:cNvPr id="61" name="Google Shape;61;p3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2"/>
        <p:cNvGrpSpPr/>
        <p:nvPr/>
      </p:nvGrpSpPr>
      <p:grpSpPr>
        <a:xfrm>
          <a:off x="0" y="0"/>
          <a:ext cx="0" cy="0"/>
          <a:chOff x="0" y="0"/>
          <a:chExt cx="0" cy="0"/>
        </a:xfrm>
      </p:grpSpPr>
      <p:cxnSp>
        <p:nvCxnSpPr>
          <p:cNvPr id="63" name="Google Shape;63;p32"/>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64" name="Google Shape;64;p32"/>
          <p:cNvCxnSpPr/>
          <p:nvPr/>
        </p:nvCxnSpPr>
        <p:spPr>
          <a:xfrm>
            <a:off x="425200" y="415650"/>
            <a:ext cx="8296800" cy="0"/>
          </a:xfrm>
          <a:prstGeom prst="straightConnector1">
            <a:avLst/>
          </a:prstGeom>
          <a:noFill/>
          <a:ln w="38100" cap="flat" cmpd="sng">
            <a:solidFill>
              <a:schemeClr val="dk2"/>
            </a:solidFill>
            <a:prstDash val="solid"/>
            <a:round/>
            <a:headEnd type="none" w="sm" len="sm"/>
            <a:tailEnd type="none" w="sm" len="sm"/>
          </a:ln>
        </p:spPr>
      </p:cxnSp>
      <p:sp>
        <p:nvSpPr>
          <p:cNvPr id="65" name="Google Shape;65;p32"/>
          <p:cNvSpPr txBox="1">
            <a:spLocks noGrp="1"/>
          </p:cNvSpPr>
          <p:nvPr>
            <p:ph type="title" hasCustomPrompt="1"/>
          </p:nvPr>
        </p:nvSpPr>
        <p:spPr>
          <a:xfrm>
            <a:off x="853950" y="1304850"/>
            <a:ext cx="7436100" cy="15384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lnSpc>
                <a:spcPct val="100000"/>
              </a:lnSpc>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6" name="Google Shape;66;p32"/>
          <p:cNvSpPr txBox="1">
            <a:spLocks noGrp="1"/>
          </p:cNvSpPr>
          <p:nvPr>
            <p:ph type="body" idx="1"/>
          </p:nvPr>
        </p:nvSpPr>
        <p:spPr>
          <a:xfrm>
            <a:off x="853950" y="2919450"/>
            <a:ext cx="7436100" cy="10716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67" name="Google Shape;67;p32"/>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wiss-2">
    <p:bg>
      <p:bgPr>
        <a:solidFill>
          <a:schemeClr val="lt1"/>
        </a:solidFill>
        <a:effectLst/>
      </p:bgPr>
    </p:bg>
    <p:spTree>
      <p:nvGrpSpPr>
        <p:cNvPr id="1" name="Shape 5"/>
        <p:cNvGrpSpPr/>
        <p:nvPr/>
      </p:nvGrpSpPr>
      <p:grpSpPr>
        <a:xfrm>
          <a:off x="0" y="0"/>
          <a:ext cx="0" cy="0"/>
          <a:chOff x="0" y="0"/>
          <a:chExt cx="0" cy="0"/>
        </a:xfrm>
      </p:grpSpPr>
      <p:sp>
        <p:nvSpPr>
          <p:cNvPr id="6" name="Google Shape;6;p21"/>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3000"/>
              <a:buFont typeface="Raleway"/>
              <a:buNone/>
              <a:defRPr sz="3000" b="1" i="0" u="none" strike="noStrike" cap="none">
                <a:solidFill>
                  <a:schemeClr val="dk2"/>
                </a:solidFill>
                <a:latin typeface="Raleway"/>
                <a:ea typeface="Raleway"/>
                <a:cs typeface="Raleway"/>
                <a:sym typeface="Raleway"/>
              </a:defRPr>
            </a:lvl9pPr>
          </a:lstStyle>
          <a:p>
            <a:endParaRPr/>
          </a:p>
        </p:txBody>
      </p:sp>
      <p:sp>
        <p:nvSpPr>
          <p:cNvPr id="7" name="Google Shape;7;p21"/>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Lato"/>
              <a:buChar char="●"/>
              <a:defRPr sz="1800" b="0" i="0" u="none" strike="noStrike" cap="none">
                <a:solidFill>
                  <a:schemeClr val="dk2"/>
                </a:solidFill>
                <a:latin typeface="Lato"/>
                <a:ea typeface="Lato"/>
                <a:cs typeface="Lato"/>
                <a:sym typeface="Lato"/>
              </a:defRPr>
            </a:lvl1pPr>
            <a:lvl2pPr marL="914400" marR="0" lvl="1"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2pPr>
            <a:lvl3pPr marL="1371600" marR="0" lvl="2"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3pPr>
            <a:lvl4pPr marL="1828800" marR="0" lvl="3"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4pPr>
            <a:lvl5pPr marL="2286000" marR="0" lvl="4"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5pPr>
            <a:lvl6pPr marL="2743200" marR="0" lvl="5"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6pPr>
            <a:lvl7pPr marL="3200400" marR="0" lvl="6"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7pPr>
            <a:lvl8pPr marL="3657600" marR="0" lvl="7" indent="-317500" algn="l" rtl="0">
              <a:lnSpc>
                <a:spcPct val="115000"/>
              </a:lnSpc>
              <a:spcBef>
                <a:spcPts val="1600"/>
              </a:spcBef>
              <a:spcAft>
                <a:spcPts val="0"/>
              </a:spcAft>
              <a:buClr>
                <a:schemeClr val="dk2"/>
              </a:buClr>
              <a:buSzPts val="1400"/>
              <a:buFont typeface="Lato"/>
              <a:buChar char="○"/>
              <a:defRPr sz="1400" b="0" i="0" u="none" strike="noStrike" cap="none">
                <a:solidFill>
                  <a:schemeClr val="dk2"/>
                </a:solidFill>
                <a:latin typeface="Lato"/>
                <a:ea typeface="Lato"/>
                <a:cs typeface="Lato"/>
                <a:sym typeface="Lato"/>
              </a:defRPr>
            </a:lvl8pPr>
            <a:lvl9pPr marL="4114800" marR="0" lvl="8" indent="-317500" algn="l" rtl="0">
              <a:lnSpc>
                <a:spcPct val="115000"/>
              </a:lnSpc>
              <a:spcBef>
                <a:spcPts val="1600"/>
              </a:spcBef>
              <a:spcAft>
                <a:spcPts val="1600"/>
              </a:spcAft>
              <a:buClr>
                <a:schemeClr val="dk2"/>
              </a:buClr>
              <a:buSzPts val="1400"/>
              <a:buFont typeface="Lato"/>
              <a:buChar char="■"/>
              <a:defRPr sz="1400" b="0" i="0" u="none" strike="noStrike" cap="none">
                <a:solidFill>
                  <a:schemeClr val="dk2"/>
                </a:solidFill>
                <a:latin typeface="Lato"/>
                <a:ea typeface="Lato"/>
                <a:cs typeface="Lato"/>
                <a:sym typeface="Lato"/>
              </a:defRPr>
            </a:lvl9pPr>
          </a:lstStyle>
          <a:p>
            <a:endParaRPr/>
          </a:p>
        </p:txBody>
      </p:sp>
      <p:sp>
        <p:nvSpPr>
          <p:cNvPr id="8" name="Google Shape;8;p2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18.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ieeexplore.ieee.org/iel7/6287639/6514899/10327710.pdf" TargetMode="External"/><Relationship Id="rId13" Type="http://schemas.openxmlformats.org/officeDocument/2006/relationships/hyperlink" Target="https://www.academia.edu/download/108207882/585.pdf" TargetMode="External"/><Relationship Id="rId3" Type="http://schemas.openxmlformats.org/officeDocument/2006/relationships/image" Target="../media/image3.png"/><Relationship Id="rId7" Type="http://schemas.openxmlformats.org/officeDocument/2006/relationships/hyperlink" Target="https://ieeexplore.ieee.org/iel7/8858/4358699/09737389.pdf" TargetMode="External"/><Relationship Id="rId12" Type="http://schemas.openxmlformats.org/officeDocument/2006/relationships/hyperlink" Target="https://www.researchgate.net/profile/Maha-Kadhim-Kabier/publication/368894781_Towards_for_Designing_Educational_System_Using_Role-Based_Access_Control/links/63ff96960cf1030a56611560/Towards-for-Designing-Educational-System-Using-Role-Based-Access-Control.pdf" TargetMode="External"/><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hyperlink" Target="https://www.researchgate.net/profile/Sanjukta-Mohanty-4/publication/352614796_Malignant_Web_Sites_Recognition_Utilizing_Distinctive_Machine_Learning_Techniques/links/668fae62c1cf0d77ffcc3d17/Malignant-Web-Sites-Recognition-Utilizing-Distinctive-Machine-Learning-Techniques.pdf#page=749" TargetMode="External"/><Relationship Id="rId11" Type="http://schemas.openxmlformats.org/officeDocument/2006/relationships/hyperlink" Target="https://ijrai.org/index.php/ijrai/article/download/467/433" TargetMode="External"/><Relationship Id="rId5" Type="http://schemas.openxmlformats.org/officeDocument/2006/relationships/hyperlink" Target="https://onlinelibrary.wiley.com/doi/pdfdirect/10.1111/jcms.13594" TargetMode="External"/><Relationship Id="rId10" Type="http://schemas.openxmlformats.org/officeDocument/2006/relationships/hyperlink" Target="https://tesidottorato.depositolegale.it/bitstream/20.500.14242/125830/1/phd-thesis.pdf" TargetMode="External"/><Relationship Id="rId4" Type="http://schemas.openxmlformats.org/officeDocument/2006/relationships/image" Target="../media/image5.png"/><Relationship Id="rId9" Type="http://schemas.openxmlformats.org/officeDocument/2006/relationships/hyperlink" Target="https://a51.nl/sites/default/files/pdf/NIST.SP.800-215%20%281%29.pdf"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
          <p:cNvSpPr txBox="1">
            <a:spLocks noGrp="1"/>
          </p:cNvSpPr>
          <p:nvPr>
            <p:ph type="ctrTitle"/>
          </p:nvPr>
        </p:nvSpPr>
        <p:spPr>
          <a:xfrm>
            <a:off x="0" y="1961700"/>
            <a:ext cx="9144000" cy="1285200"/>
          </a:xfrm>
          <a:prstGeom prst="rect">
            <a:avLst/>
          </a:prstGeom>
          <a:gradFill>
            <a:gsLst>
              <a:gs pos="0">
                <a:srgbClr val="FDECDB"/>
              </a:gs>
              <a:gs pos="100000">
                <a:srgbClr val="F0AA63"/>
              </a:gs>
            </a:gsLst>
            <a:lin ang="5400012" scaled="0"/>
          </a:grad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500">
                <a:solidFill>
                  <a:schemeClr val="dk2"/>
                </a:solidFill>
                <a:latin typeface="Times New Roman"/>
                <a:ea typeface="Times New Roman"/>
                <a:cs typeface="Times New Roman"/>
                <a:sym typeface="Times New Roman"/>
              </a:rPr>
              <a:t>Implementation and Security Management of Check Point Gaia R81.20 within a Virtual Enterprise Network</a:t>
            </a:r>
            <a:endParaRPr sz="2500">
              <a:solidFill>
                <a:schemeClr val="dk2"/>
              </a:solidFill>
              <a:latin typeface="Times New Roman"/>
              <a:ea typeface="Times New Roman"/>
              <a:cs typeface="Times New Roman"/>
              <a:sym typeface="Times New Roman"/>
            </a:endParaRPr>
          </a:p>
        </p:txBody>
      </p:sp>
      <p:sp>
        <p:nvSpPr>
          <p:cNvPr id="73" name="Google Shape;73;p1"/>
          <p:cNvSpPr/>
          <p:nvPr/>
        </p:nvSpPr>
        <p:spPr>
          <a:xfrm>
            <a:off x="2259982" y="3940854"/>
            <a:ext cx="5746594" cy="6462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800"/>
              <a:buFont typeface="Arial"/>
              <a:buNone/>
            </a:pPr>
            <a:r>
              <a:rPr lang="en" sz="1800" b="0" i="0" u="none" strike="noStrike" cap="none" dirty="0">
                <a:solidFill>
                  <a:schemeClr val="lt1"/>
                </a:solidFill>
                <a:latin typeface="EB Garamond"/>
                <a:ea typeface="EB Garamond"/>
                <a:cs typeface="EB Garamond"/>
                <a:sym typeface="EB Garamond"/>
              </a:rPr>
              <a:t>STUDENT NAME : Sameer Rajubhai Panchal</a:t>
            </a:r>
            <a:br>
              <a:rPr lang="en" sz="1800" b="0" i="0" u="none" strike="noStrike" cap="none" dirty="0">
                <a:solidFill>
                  <a:schemeClr val="lt1"/>
                </a:solidFill>
                <a:latin typeface="EB Garamond"/>
                <a:ea typeface="EB Garamond"/>
                <a:cs typeface="EB Garamond"/>
                <a:sym typeface="EB Garamond"/>
              </a:rPr>
            </a:br>
            <a:r>
              <a:rPr lang="en" sz="1800" b="0" i="0" u="none" strike="noStrike" cap="none" dirty="0">
                <a:solidFill>
                  <a:schemeClr val="lt1"/>
                </a:solidFill>
                <a:latin typeface="EB Garamond"/>
                <a:ea typeface="EB Garamond"/>
                <a:cs typeface="EB Garamond"/>
                <a:sym typeface="EB Garamond"/>
              </a:rPr>
              <a:t>STUDENT ID : 2516024</a:t>
            </a:r>
            <a:endParaRPr sz="1400" b="0" i="0" u="none" strike="noStrike" cap="none" dirty="0">
              <a:solidFill>
                <a:schemeClr val="lt1"/>
              </a:solidFill>
              <a:latin typeface="Arial"/>
              <a:ea typeface="Arial"/>
              <a:cs typeface="Arial"/>
              <a:sym typeface="Arial"/>
            </a:endParaRPr>
          </a:p>
        </p:txBody>
      </p:sp>
      <p:sp>
        <p:nvSpPr>
          <p:cNvPr id="74" name="Google Shape;74;p1"/>
          <p:cNvSpPr txBox="1"/>
          <p:nvPr/>
        </p:nvSpPr>
        <p:spPr>
          <a:xfrm>
            <a:off x="1698581" y="463834"/>
            <a:ext cx="6097500" cy="3693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1800"/>
              <a:buFont typeface="Arial"/>
              <a:buNone/>
            </a:pPr>
            <a:r>
              <a:rPr lang="en" sz="1800" b="1" i="0" u="none" strike="noStrike" cap="none">
                <a:solidFill>
                  <a:schemeClr val="lt1"/>
                </a:solidFill>
                <a:latin typeface="Times New Roman"/>
                <a:ea typeface="Times New Roman"/>
                <a:cs typeface="Times New Roman"/>
                <a:sym typeface="Times New Roman"/>
              </a:rPr>
              <a:t> University of Trinity Saint David</a:t>
            </a:r>
            <a:endParaRPr sz="1400" b="0" i="0" u="none" strike="noStrike" cap="none">
              <a:solidFill>
                <a:schemeClr val="lt1"/>
              </a:solidFill>
              <a:latin typeface="Arial"/>
              <a:ea typeface="Arial"/>
              <a:cs typeface="Arial"/>
              <a:sym typeface="Arial"/>
            </a:endParaRPr>
          </a:p>
        </p:txBody>
      </p:sp>
      <p:sp>
        <p:nvSpPr>
          <p:cNvPr id="75" name="Google Shape;75;p1"/>
          <p:cNvSpPr/>
          <p:nvPr/>
        </p:nvSpPr>
        <p:spPr>
          <a:xfrm>
            <a:off x="1915973" y="819007"/>
            <a:ext cx="5880000" cy="3387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000000"/>
              </a:buClr>
              <a:buSzPts val="1600"/>
              <a:buFont typeface="Arial"/>
              <a:buNone/>
            </a:pPr>
            <a:r>
              <a:rPr lang="en" sz="1600" b="0" i="0" u="none" strike="noStrike" cap="none">
                <a:solidFill>
                  <a:schemeClr val="lt1"/>
                </a:solidFill>
                <a:latin typeface="Times New Roman"/>
                <a:ea typeface="Times New Roman"/>
                <a:cs typeface="Times New Roman"/>
                <a:sym typeface="Times New Roman"/>
              </a:rPr>
              <a:t>Course: MSc Cybersecurity and Digital Forensics</a:t>
            </a:r>
            <a:endParaRPr sz="1400" b="0" i="0" u="none" strike="noStrike" cap="none">
              <a:solidFill>
                <a:schemeClr val="lt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pic>
        <p:nvPicPr>
          <p:cNvPr id="80" name="Google Shape;80;g3f7fb5bb4f5_0_3"/>
          <p:cNvPicPr preferRelativeResize="0"/>
          <p:nvPr/>
        </p:nvPicPr>
        <p:blipFill>
          <a:blip r:embed="rId3">
            <a:alphaModFix/>
          </a:blip>
          <a:stretch>
            <a:fillRect/>
          </a:stretch>
        </p:blipFill>
        <p:spPr>
          <a:xfrm>
            <a:off x="0" y="0"/>
            <a:ext cx="9166376" cy="51435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2"/>
          <p:cNvSpPr txBox="1"/>
          <p:nvPr/>
        </p:nvSpPr>
        <p:spPr>
          <a:xfrm>
            <a:off x="3789131" y="206525"/>
            <a:ext cx="1894500" cy="444000"/>
          </a:xfrm>
          <a:prstGeom prst="rect">
            <a:avLst/>
          </a:prstGeom>
          <a:noFill/>
          <a:ln>
            <a:noFill/>
          </a:ln>
        </p:spPr>
        <p:txBody>
          <a:bodyPr spcFirstLastPara="1" wrap="square" lIns="91425" tIns="0" rIns="91425" bIns="0" anchor="b" anchorCtr="0">
            <a:noAutofit/>
          </a:bodyPr>
          <a:lstStyle/>
          <a:p>
            <a:pPr marL="0" lvl="0" indent="0" algn="l" rtl="0">
              <a:spcBef>
                <a:spcPts val="0"/>
              </a:spcBef>
              <a:spcAft>
                <a:spcPts val="0"/>
              </a:spcAft>
              <a:buNone/>
            </a:pPr>
            <a:r>
              <a:rPr lang="en" sz="2800" b="1">
                <a:solidFill>
                  <a:schemeClr val="dk1"/>
                </a:solidFill>
                <a:latin typeface="Arial Black"/>
                <a:ea typeface="Arial Black"/>
                <a:cs typeface="Arial Black"/>
                <a:sym typeface="Arial Black"/>
              </a:rPr>
              <a:t>AGENDA</a:t>
            </a:r>
            <a:endParaRPr sz="3600" b="1">
              <a:solidFill>
                <a:schemeClr val="dk1"/>
              </a:solidFill>
              <a:latin typeface="Arial Black"/>
              <a:ea typeface="Arial Black"/>
              <a:cs typeface="Arial Black"/>
              <a:sym typeface="Arial Black"/>
            </a:endParaRPr>
          </a:p>
        </p:txBody>
      </p:sp>
      <p:sp>
        <p:nvSpPr>
          <p:cNvPr id="86" name="Google Shape;86;p2"/>
          <p:cNvSpPr txBox="1"/>
          <p:nvPr/>
        </p:nvSpPr>
        <p:spPr>
          <a:xfrm>
            <a:off x="1805400" y="753800"/>
            <a:ext cx="5533200" cy="4163700"/>
          </a:xfrm>
          <a:prstGeom prst="rect">
            <a:avLst/>
          </a:prstGeom>
          <a:noFill/>
          <a:ln>
            <a:noFill/>
          </a:ln>
        </p:spPr>
        <p:txBody>
          <a:bodyPr spcFirstLastPara="1" wrap="square" lIns="91425" tIns="91425" rIns="91425" bIns="91425" anchor="t" anchorCtr="0">
            <a:spAutoFit/>
          </a:bodyPr>
          <a:lstStyle/>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Introduction</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Project Overview and Virtual Security Environment</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Enterprise Virtual Infrastructure Design</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Deployment of the Check Point Security Management Server</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Establishing Secure Administrative Access to Gaia</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Administrator Authentication and System Access</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Initial System Configuration Using the Setup Wizard</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SmartConsole Installation and Centralised Administration</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Configuration of the Enterprise Security Gateway</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Enterprise Firewall Rule Design and Access Control</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Deployment and Validation of Security Policies</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API Connectivity and Management Service Validation</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Access Management Using Role-Based Permissions</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Security Log Monitoring and Threat Analysis</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Font typeface="EB Garamond"/>
              <a:buAutoNum type="arabicPeriod"/>
            </a:pPr>
            <a:r>
              <a:rPr lang="en" sz="1100">
                <a:solidFill>
                  <a:schemeClr val="dk1"/>
                </a:solidFill>
                <a:latin typeface="EB Garamond"/>
                <a:ea typeface="EB Garamond"/>
                <a:cs typeface="EB Garamond"/>
                <a:sym typeface="EB Garamond"/>
              </a:rPr>
              <a:t>Conclusion</a:t>
            </a:r>
            <a:endParaRPr sz="1100">
              <a:solidFill>
                <a:schemeClr val="dk1"/>
              </a:solidFill>
              <a:latin typeface="EB Garamond"/>
              <a:ea typeface="EB Garamond"/>
              <a:cs typeface="EB Garamond"/>
              <a:sym typeface="EB Garamond"/>
            </a:endParaRPr>
          </a:p>
          <a:p>
            <a:pPr marL="457200" lvl="0" indent="-298450" algn="l" rtl="0">
              <a:lnSpc>
                <a:spcPct val="150000"/>
              </a:lnSpc>
              <a:spcBef>
                <a:spcPts val="0"/>
              </a:spcBef>
              <a:spcAft>
                <a:spcPts val="0"/>
              </a:spcAft>
              <a:buClr>
                <a:schemeClr val="dk1"/>
              </a:buClr>
              <a:buSzPts val="1100"/>
              <a:buAutoNum type="arabicPeriod"/>
            </a:pPr>
            <a:r>
              <a:rPr lang="en" sz="1100">
                <a:solidFill>
                  <a:schemeClr val="dk1"/>
                </a:solidFill>
                <a:latin typeface="EB Garamond"/>
                <a:ea typeface="EB Garamond"/>
                <a:cs typeface="EB Garamond"/>
                <a:sym typeface="EB Garamond"/>
              </a:rPr>
              <a:t>Reference List</a:t>
            </a:r>
            <a:endParaRPr sz="1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g3f7fb5bb4f5_0_11"/>
          <p:cNvSpPr txBox="1">
            <a:spLocks noGrp="1"/>
          </p:cNvSpPr>
          <p:nvPr>
            <p:ph type="title" idx="4294967295"/>
          </p:nvPr>
        </p:nvSpPr>
        <p:spPr>
          <a:xfrm>
            <a:off x="1553250" y="1222"/>
            <a:ext cx="6037500" cy="4632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100">
                <a:solidFill>
                  <a:schemeClr val="dk1"/>
                </a:solidFill>
                <a:latin typeface="Times New Roman"/>
                <a:ea typeface="Times New Roman"/>
                <a:cs typeface="Times New Roman"/>
                <a:sym typeface="Times New Roman"/>
              </a:rPr>
              <a:t>Introduction</a:t>
            </a:r>
            <a:endParaRPr sz="2100">
              <a:latin typeface="Times New Roman"/>
              <a:ea typeface="Times New Roman"/>
              <a:cs typeface="Times New Roman"/>
              <a:sym typeface="Times New Roman"/>
            </a:endParaRPr>
          </a:p>
        </p:txBody>
      </p:sp>
      <p:sp>
        <p:nvSpPr>
          <p:cNvPr id="92" name="Google Shape;92;g3f7fb5bb4f5_0_11"/>
          <p:cNvSpPr txBox="1">
            <a:spLocks noGrp="1"/>
          </p:cNvSpPr>
          <p:nvPr>
            <p:ph type="title" idx="4294967295"/>
          </p:nvPr>
        </p:nvSpPr>
        <p:spPr>
          <a:xfrm>
            <a:off x="66043" y="980627"/>
            <a:ext cx="5196900" cy="38868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b="0" dirty="0">
                <a:latin typeface="Times New Roman"/>
                <a:ea typeface="Times New Roman"/>
                <a:cs typeface="Times New Roman"/>
                <a:sym typeface="Times New Roman"/>
              </a:rPr>
              <a:t>This initiative is based on creating a virtual enterprise security lab to deploy and test enterprise Halo network security solutions in a simulated setting (8).</a:t>
            </a:r>
            <a:endParaRPr sz="1200" b="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0" dirty="0">
                <a:latin typeface="Times New Roman"/>
                <a:ea typeface="Times New Roman"/>
                <a:cs typeface="Times New Roman"/>
                <a:sym typeface="Times New Roman"/>
              </a:rPr>
              <a:t>The enterprise network is meant to facilitate secure communication among the networked systems and shield the organisational resources against cyber attacks.</a:t>
            </a:r>
            <a:endParaRPr sz="1200" b="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0" dirty="0">
                <a:latin typeface="Times New Roman"/>
                <a:ea typeface="Times New Roman"/>
                <a:cs typeface="Times New Roman"/>
                <a:sym typeface="Times New Roman"/>
              </a:rPr>
              <a:t>Check Point Gaia R81.20 is a centralised console to manage firewall policies, user authentication, and monitoring security throughout the virtual infrastructure.</a:t>
            </a:r>
            <a:endParaRPr sz="1200" b="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b="0" dirty="0">
                <a:latin typeface="Times New Roman"/>
                <a:ea typeface="Times New Roman"/>
                <a:cs typeface="Times New Roman"/>
                <a:sym typeface="Times New Roman"/>
              </a:rPr>
              <a:t>The presentation details the deployment, configuration, verification, and management of the essential security services that are necessary to secure a virtual enterprise environment.</a:t>
            </a:r>
            <a:endParaRPr sz="1200" b="0" dirty="0">
              <a:latin typeface="Times New Roman"/>
              <a:ea typeface="Times New Roman"/>
              <a:cs typeface="Times New Roman"/>
              <a:sym typeface="Times New Roman"/>
            </a:endParaRPr>
          </a:p>
        </p:txBody>
      </p:sp>
      <p:pic>
        <p:nvPicPr>
          <p:cNvPr id="93" name="Google Shape;93;g3f7fb5bb4f5_0_11"/>
          <p:cNvPicPr preferRelativeResize="0"/>
          <p:nvPr/>
        </p:nvPicPr>
        <p:blipFill>
          <a:blip r:embed="rId3">
            <a:alphaModFix/>
          </a:blip>
          <a:stretch>
            <a:fillRect/>
          </a:stretch>
        </p:blipFill>
        <p:spPr>
          <a:xfrm>
            <a:off x="5748875" y="1175951"/>
            <a:ext cx="2910600" cy="2910600"/>
          </a:xfrm>
          <a:prstGeom prst="rect">
            <a:avLst/>
          </a:prstGeom>
          <a:noFill/>
          <a:ln>
            <a:noFill/>
          </a:ln>
        </p:spPr>
      </p:pic>
      <p:sp>
        <p:nvSpPr>
          <p:cNvPr id="94" name="Google Shape;94;g3f7fb5bb4f5_0_11"/>
          <p:cNvSpPr txBox="1"/>
          <p:nvPr/>
        </p:nvSpPr>
        <p:spPr>
          <a:xfrm>
            <a:off x="5201675" y="4233825"/>
            <a:ext cx="40050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300">
                <a:solidFill>
                  <a:srgbClr val="1F2C8F"/>
                </a:solidFill>
                <a:latin typeface="Times New Roman"/>
                <a:ea typeface="Times New Roman"/>
                <a:cs typeface="Times New Roman"/>
                <a:sym typeface="Times New Roman"/>
              </a:rPr>
              <a:t>Figure 1 :- ORACLE VIRTUAL BOX</a:t>
            </a:r>
            <a:endParaRPr sz="2100">
              <a:solidFill>
                <a:srgbClr val="1F2C8F"/>
              </a:solidFill>
              <a:latin typeface="EB Garamond"/>
              <a:ea typeface="EB Garamond"/>
              <a:cs typeface="EB Garamond"/>
              <a:sym typeface="EB Garamon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8"/>
        <p:cNvGrpSpPr/>
        <p:nvPr/>
      </p:nvGrpSpPr>
      <p:grpSpPr>
        <a:xfrm>
          <a:off x="0" y="0"/>
          <a:ext cx="0" cy="0"/>
          <a:chOff x="0" y="0"/>
          <a:chExt cx="0" cy="0"/>
        </a:xfrm>
      </p:grpSpPr>
      <p:pic>
        <p:nvPicPr>
          <p:cNvPr id="99" name="Google Shape;99;p3"/>
          <p:cNvPicPr preferRelativeResize="0"/>
          <p:nvPr/>
        </p:nvPicPr>
        <p:blipFill rotWithShape="1">
          <a:blip r:embed="rId3">
            <a:alphaModFix/>
          </a:blip>
          <a:srcRect/>
          <a:stretch/>
        </p:blipFill>
        <p:spPr>
          <a:xfrm>
            <a:off x="-334756" y="-161650"/>
            <a:ext cx="9818100" cy="5466800"/>
          </a:xfrm>
          <a:prstGeom prst="rect">
            <a:avLst/>
          </a:prstGeom>
          <a:noFill/>
          <a:ln>
            <a:noFill/>
          </a:ln>
        </p:spPr>
      </p:pic>
      <p:sp>
        <p:nvSpPr>
          <p:cNvPr id="100" name="Google Shape;100;p3"/>
          <p:cNvSpPr txBox="1">
            <a:spLocks noGrp="1"/>
          </p:cNvSpPr>
          <p:nvPr>
            <p:ph type="body" idx="4294967295"/>
          </p:nvPr>
        </p:nvSpPr>
        <p:spPr>
          <a:xfrm>
            <a:off x="4400001" y="1003350"/>
            <a:ext cx="4460700" cy="33279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virtual security lab has been created as a simulation of an enterprise network in which security technologies can be implemented, verified, and evaluated without impacting production systems (5).</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business world is a combination of various virtual machines that simulate servers, workstations, management systems,s and security gateways to create a realistic organisational infrastructure.</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Network security is essential in safeguarding digital resources, upholding service provision, and during unauthorised access within enterprise settings.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CheckPoint Gaia R81.20 offers complete firewall management, policy enactment, secure communications, and constant surveillance via a centralised administration facility.</a:t>
            </a:r>
            <a:endParaRPr sz="1200" dirty="0">
              <a:latin typeface="Times New Roman"/>
              <a:ea typeface="Times New Roman"/>
              <a:cs typeface="Times New Roman"/>
              <a:sym typeface="Times New Roman"/>
            </a:endParaRPr>
          </a:p>
        </p:txBody>
      </p:sp>
      <p:sp>
        <p:nvSpPr>
          <p:cNvPr id="101" name="Google Shape;101;p3"/>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Project Overview and Virtual Security Environment</a:t>
            </a:r>
            <a:endParaRPr sz="2000">
              <a:latin typeface="Times New Roman"/>
              <a:ea typeface="Times New Roman"/>
              <a:cs typeface="Times New Roman"/>
              <a:sym typeface="Times New Roman"/>
            </a:endParaRPr>
          </a:p>
        </p:txBody>
      </p:sp>
      <p:pic>
        <p:nvPicPr>
          <p:cNvPr id="102" name="Google Shape;102;p3"/>
          <p:cNvPicPr preferRelativeResize="0"/>
          <p:nvPr/>
        </p:nvPicPr>
        <p:blipFill>
          <a:blip r:embed="rId4">
            <a:alphaModFix/>
          </a:blip>
          <a:stretch>
            <a:fillRect/>
          </a:stretch>
        </p:blipFill>
        <p:spPr>
          <a:xfrm>
            <a:off x="197975" y="1352188"/>
            <a:ext cx="4147476" cy="2764974"/>
          </a:xfrm>
          <a:prstGeom prst="rect">
            <a:avLst/>
          </a:prstGeom>
          <a:noFill/>
          <a:ln>
            <a:noFill/>
          </a:ln>
        </p:spPr>
      </p:pic>
      <p:sp>
        <p:nvSpPr>
          <p:cNvPr id="103" name="Google Shape;103;p3"/>
          <p:cNvSpPr txBox="1"/>
          <p:nvPr/>
        </p:nvSpPr>
        <p:spPr>
          <a:xfrm>
            <a:off x="104922" y="4417450"/>
            <a:ext cx="42405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300">
                <a:solidFill>
                  <a:schemeClr val="dk1"/>
                </a:solidFill>
                <a:latin typeface="Times New Roman"/>
                <a:ea typeface="Times New Roman"/>
                <a:cs typeface="Times New Roman"/>
                <a:sym typeface="Times New Roman"/>
              </a:rPr>
              <a:t>Figure 2 :- VM inventory</a:t>
            </a:r>
            <a:endParaRPr sz="2100">
              <a:solidFill>
                <a:schemeClr val="dk1"/>
              </a:solidFill>
              <a:latin typeface="EB Garamond"/>
              <a:ea typeface="EB Garamond"/>
              <a:cs typeface="EB Garamond"/>
              <a:sym typeface="EB Garamon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grpSp>
        <p:nvGrpSpPr>
          <p:cNvPr id="108" name="Google Shape;108;p4"/>
          <p:cNvGrpSpPr/>
          <p:nvPr/>
        </p:nvGrpSpPr>
        <p:grpSpPr>
          <a:xfrm>
            <a:off x="-314350" y="-80325"/>
            <a:ext cx="9747752" cy="5327899"/>
            <a:chOff x="6803277" y="395365"/>
            <a:chExt cx="2167178" cy="2587615"/>
          </a:xfrm>
        </p:grpSpPr>
        <p:pic>
          <p:nvPicPr>
            <p:cNvPr id="109" name="Google Shape;109;p4"/>
            <p:cNvPicPr preferRelativeResize="0"/>
            <p:nvPr/>
          </p:nvPicPr>
          <p:blipFill rotWithShape="1">
            <a:blip r:embed="rId3">
              <a:alphaModFix/>
            </a:blip>
            <a:srcRect/>
            <a:stretch/>
          </p:blipFill>
          <p:spPr>
            <a:xfrm>
              <a:off x="6803277" y="395365"/>
              <a:ext cx="2167178" cy="2587615"/>
            </a:xfrm>
            <a:prstGeom prst="rect">
              <a:avLst/>
            </a:prstGeom>
            <a:noFill/>
            <a:ln>
              <a:noFill/>
            </a:ln>
          </p:spPr>
        </p:pic>
        <p:pic>
          <p:nvPicPr>
            <p:cNvPr id="110" name="Google Shape;110;p4" descr="Piece of duct tape sticking a note to the slide"/>
            <p:cNvPicPr preferRelativeResize="0"/>
            <p:nvPr/>
          </p:nvPicPr>
          <p:blipFill rotWithShape="1">
            <a:blip r:embed="rId4">
              <a:alphaModFix/>
            </a:blip>
            <a:srcRect l="9244" t="5926" r="2118" b="10011"/>
            <a:stretch/>
          </p:blipFill>
          <p:spPr>
            <a:xfrm rot="154828">
              <a:off x="7283676" y="424148"/>
              <a:ext cx="1288940" cy="457878"/>
            </a:xfrm>
            <a:prstGeom prst="rect">
              <a:avLst/>
            </a:prstGeom>
            <a:noFill/>
            <a:ln>
              <a:noFill/>
            </a:ln>
          </p:spPr>
        </p:pic>
        <p:sp>
          <p:nvSpPr>
            <p:cNvPr id="111" name="Google Shape;111;p4"/>
            <p:cNvSpPr txBox="1"/>
            <p:nvPr/>
          </p:nvSpPr>
          <p:spPr>
            <a:xfrm>
              <a:off x="6836111" y="817719"/>
              <a:ext cx="1131000" cy="2042700"/>
            </a:xfrm>
            <a:prstGeom prst="rect">
              <a:avLst/>
            </a:prstGeom>
            <a:noFill/>
            <a:ln>
              <a:noFill/>
            </a:ln>
          </p:spPr>
          <p:txBody>
            <a:bodyPr spcFirstLastPara="1" wrap="square" lIns="186975" tIns="186975" rIns="186975" bIns="186975" anchor="t" anchorCtr="0">
              <a:noAutofit/>
            </a:bodyPr>
            <a:lstStyle/>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virtualisation platform chosen was Oracle VirtualBox since it can run a variety of operating systems and isolated network environments that can be used to test the security of an enterprise (8).</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individual virtual machines were assigned special processing power, memory space, storage space, and network interfaces based on their operating functions.</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There was to be an internal and external virtual network that would simulate organisational communication and which would be independent of each other to allow isolation between various segments of an enterprise.</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In the deployment of firewall policies, administrative services, authentication systems, and enterprise network applications, security among the virtual machines is possible, even in realistic deployments.</a:t>
              </a:r>
              <a:endParaRPr sz="1207" dirty="0">
                <a:solidFill>
                  <a:schemeClr val="dk2"/>
                </a:solidFill>
                <a:latin typeface="Times New Roman"/>
                <a:ea typeface="Times New Roman"/>
                <a:cs typeface="Times New Roman"/>
                <a:sym typeface="Times New Roman"/>
              </a:endParaRPr>
            </a:p>
          </p:txBody>
        </p:sp>
      </p:grpSp>
      <p:sp>
        <p:nvSpPr>
          <p:cNvPr id="112" name="Google Shape;112;p4"/>
          <p:cNvSpPr txBox="1">
            <a:spLocks noGrp="1"/>
          </p:cNvSpPr>
          <p:nvPr>
            <p:ph type="title"/>
          </p:nvPr>
        </p:nvSpPr>
        <p:spPr>
          <a:xfrm>
            <a:off x="1298750" y="232272"/>
            <a:ext cx="6698700" cy="684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000">
                <a:solidFill>
                  <a:schemeClr val="dk2"/>
                </a:solidFill>
                <a:latin typeface="Times New Roman"/>
                <a:ea typeface="Times New Roman"/>
                <a:cs typeface="Times New Roman"/>
                <a:sym typeface="Times New Roman"/>
              </a:rPr>
              <a:t>Enterprise Virtual Infrastructure Design</a:t>
            </a:r>
            <a:endParaRPr sz="2000">
              <a:solidFill>
                <a:schemeClr val="dk2"/>
              </a:solidFill>
              <a:latin typeface="Times New Roman"/>
              <a:ea typeface="Times New Roman"/>
              <a:cs typeface="Times New Roman"/>
              <a:sym typeface="Times New Roman"/>
            </a:endParaRPr>
          </a:p>
        </p:txBody>
      </p:sp>
      <p:pic>
        <p:nvPicPr>
          <p:cNvPr id="113" name="Google Shape;113;p4"/>
          <p:cNvPicPr preferRelativeResize="0"/>
          <p:nvPr/>
        </p:nvPicPr>
        <p:blipFill>
          <a:blip r:embed="rId5">
            <a:alphaModFix/>
          </a:blip>
          <a:stretch>
            <a:fillRect/>
          </a:stretch>
        </p:blipFill>
        <p:spPr>
          <a:xfrm>
            <a:off x="4948625" y="1560475"/>
            <a:ext cx="3959174" cy="2639475"/>
          </a:xfrm>
          <a:prstGeom prst="rect">
            <a:avLst/>
          </a:prstGeom>
          <a:noFill/>
          <a:ln>
            <a:noFill/>
          </a:ln>
        </p:spPr>
      </p:pic>
      <p:sp>
        <p:nvSpPr>
          <p:cNvPr id="114" name="Google Shape;114;p4"/>
          <p:cNvSpPr txBox="1"/>
          <p:nvPr/>
        </p:nvSpPr>
        <p:spPr>
          <a:xfrm>
            <a:off x="4673200" y="4351775"/>
            <a:ext cx="43035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300">
                <a:solidFill>
                  <a:schemeClr val="dk2"/>
                </a:solidFill>
                <a:latin typeface="Times New Roman"/>
                <a:ea typeface="Times New Roman"/>
                <a:cs typeface="Times New Roman"/>
                <a:sym typeface="Times New Roman"/>
              </a:rPr>
              <a:t>Figure 3 :- Oracle VirtualBox All Machines</a:t>
            </a:r>
            <a:endParaRPr sz="1300">
              <a:solidFill>
                <a:schemeClr val="dk2"/>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18"/>
        <p:cNvGrpSpPr/>
        <p:nvPr/>
      </p:nvGrpSpPr>
      <p:grpSpPr>
        <a:xfrm>
          <a:off x="0" y="0"/>
          <a:ext cx="0" cy="0"/>
          <a:chOff x="0" y="0"/>
          <a:chExt cx="0" cy="0"/>
        </a:xfrm>
      </p:grpSpPr>
      <p:pic>
        <p:nvPicPr>
          <p:cNvPr id="119" name="Google Shape;119;g3f7fb5bb4f5_0_24"/>
          <p:cNvPicPr preferRelativeResize="0"/>
          <p:nvPr/>
        </p:nvPicPr>
        <p:blipFill rotWithShape="1">
          <a:blip r:embed="rId3">
            <a:alphaModFix/>
          </a:blip>
          <a:srcRect/>
          <a:stretch/>
        </p:blipFill>
        <p:spPr>
          <a:xfrm>
            <a:off x="-334756" y="-161650"/>
            <a:ext cx="9818100" cy="5466800"/>
          </a:xfrm>
          <a:prstGeom prst="rect">
            <a:avLst/>
          </a:prstGeom>
          <a:noFill/>
          <a:ln>
            <a:noFill/>
          </a:ln>
        </p:spPr>
      </p:pic>
      <p:sp>
        <p:nvSpPr>
          <p:cNvPr id="120" name="Google Shape;120;g3f7fb5bb4f5_0_24"/>
          <p:cNvSpPr txBox="1">
            <a:spLocks noGrp="1"/>
          </p:cNvSpPr>
          <p:nvPr>
            <p:ph type="body" idx="4294967295"/>
          </p:nvPr>
        </p:nvSpPr>
        <p:spPr>
          <a:xfrm>
            <a:off x="4138340" y="750890"/>
            <a:ext cx="4917300" cy="41409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Check Point Gaia R81.20 was successfully installed on the Security Management Server to enable it to offer centralised administrative control of the enterprise network security (1).</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IP addresses of the management server were set to static, and administrator credentials were created to establish a trusted communication between the management server and other enterprise security tools.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Management services were confirmed at an early stage to make sure that the policy administration, user authentication, and gateway communications were functioning properly before they were deployed.</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Security Management Server would be the control centre where enterprise firewall security policies would be created and managed, published, and distributed.</a:t>
            </a:r>
            <a:endParaRPr sz="1200" dirty="0">
              <a:latin typeface="Times New Roman"/>
              <a:ea typeface="Times New Roman"/>
              <a:cs typeface="Times New Roman"/>
              <a:sym typeface="Times New Roman"/>
            </a:endParaRPr>
          </a:p>
        </p:txBody>
      </p:sp>
      <p:sp>
        <p:nvSpPr>
          <p:cNvPr id="121" name="Google Shape;121;g3f7fb5bb4f5_0_24"/>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Deployment of the Check Point Security Management Server</a:t>
            </a:r>
            <a:endParaRPr sz="2000">
              <a:latin typeface="Times New Roman"/>
              <a:ea typeface="Times New Roman"/>
              <a:cs typeface="Times New Roman"/>
              <a:sym typeface="Times New Roman"/>
            </a:endParaRPr>
          </a:p>
        </p:txBody>
      </p:sp>
      <p:pic>
        <p:nvPicPr>
          <p:cNvPr id="122" name="Google Shape;122;g3f7fb5bb4f5_0_24"/>
          <p:cNvPicPr preferRelativeResize="0"/>
          <p:nvPr/>
        </p:nvPicPr>
        <p:blipFill>
          <a:blip r:embed="rId4">
            <a:alphaModFix/>
          </a:blip>
          <a:stretch>
            <a:fillRect/>
          </a:stretch>
        </p:blipFill>
        <p:spPr>
          <a:xfrm>
            <a:off x="140597" y="1311226"/>
            <a:ext cx="4028099" cy="2685376"/>
          </a:xfrm>
          <a:prstGeom prst="rect">
            <a:avLst/>
          </a:prstGeom>
          <a:noFill/>
          <a:ln>
            <a:noFill/>
          </a:ln>
        </p:spPr>
      </p:pic>
      <p:sp>
        <p:nvSpPr>
          <p:cNvPr id="123" name="Google Shape;123;g3f7fb5bb4f5_0_24"/>
          <p:cNvSpPr txBox="1"/>
          <p:nvPr/>
        </p:nvSpPr>
        <p:spPr>
          <a:xfrm>
            <a:off x="140600" y="4191150"/>
            <a:ext cx="4028100" cy="300900"/>
          </a:xfrm>
          <a:prstGeom prst="rect">
            <a:avLst/>
          </a:prstGeom>
          <a:noFill/>
          <a:ln>
            <a:noFill/>
          </a:ln>
        </p:spPr>
        <p:txBody>
          <a:bodyPr spcFirstLastPara="1" wrap="square" lIns="91425" tIns="0" rIns="91425" bIns="0" anchor="t" anchorCtr="0">
            <a:normAutofit fontScale="85000" lnSpcReduction="20000"/>
          </a:bodyPr>
          <a:lstStyle/>
          <a:p>
            <a:pPr marL="0" lvl="0" indent="0" algn="ctr" rtl="0">
              <a:spcBef>
                <a:spcPts val="0"/>
              </a:spcBef>
              <a:spcAft>
                <a:spcPts val="0"/>
              </a:spcAft>
              <a:buNone/>
            </a:pPr>
            <a:r>
              <a:rPr lang="en">
                <a:solidFill>
                  <a:schemeClr val="dk1"/>
                </a:solidFill>
                <a:latin typeface="Times New Roman"/>
                <a:ea typeface="Times New Roman"/>
                <a:cs typeface="Times New Roman"/>
                <a:sym typeface="Times New Roman"/>
              </a:rPr>
              <a:t>Figure  4:- A-SMS Gaia R81.20 management interface configuration</a:t>
            </a:r>
            <a:endParaRPr sz="2200">
              <a:solidFill>
                <a:schemeClr val="dk1"/>
              </a:solidFill>
              <a:latin typeface="EB Garamond"/>
              <a:ea typeface="EB Garamond"/>
              <a:cs typeface="EB Garamond"/>
              <a:sym typeface="EB Garamon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grpSp>
        <p:nvGrpSpPr>
          <p:cNvPr id="128" name="Google Shape;128;g3f7fb5bb4f5_0_30"/>
          <p:cNvGrpSpPr/>
          <p:nvPr/>
        </p:nvGrpSpPr>
        <p:grpSpPr>
          <a:xfrm>
            <a:off x="-314350" y="-72891"/>
            <a:ext cx="9747752" cy="5327899"/>
            <a:chOff x="6803277" y="395365"/>
            <a:chExt cx="2167178" cy="2587615"/>
          </a:xfrm>
        </p:grpSpPr>
        <p:pic>
          <p:nvPicPr>
            <p:cNvPr id="129" name="Google Shape;129;g3f7fb5bb4f5_0_30"/>
            <p:cNvPicPr preferRelativeResize="0"/>
            <p:nvPr/>
          </p:nvPicPr>
          <p:blipFill rotWithShape="1">
            <a:blip r:embed="rId3">
              <a:alphaModFix/>
            </a:blip>
            <a:srcRect/>
            <a:stretch/>
          </p:blipFill>
          <p:spPr>
            <a:xfrm>
              <a:off x="6803277" y="395365"/>
              <a:ext cx="2167178" cy="2587615"/>
            </a:xfrm>
            <a:prstGeom prst="rect">
              <a:avLst/>
            </a:prstGeom>
            <a:noFill/>
            <a:ln>
              <a:noFill/>
            </a:ln>
          </p:spPr>
        </p:pic>
        <p:pic>
          <p:nvPicPr>
            <p:cNvPr id="130" name="Google Shape;130;g3f7fb5bb4f5_0_30" descr="Piece of duct tape sticking a note to the slide"/>
            <p:cNvPicPr preferRelativeResize="0"/>
            <p:nvPr/>
          </p:nvPicPr>
          <p:blipFill rotWithShape="1">
            <a:blip r:embed="rId4">
              <a:alphaModFix/>
            </a:blip>
            <a:srcRect l="9245" t="5926" r="2118" b="10012"/>
            <a:stretch/>
          </p:blipFill>
          <p:spPr>
            <a:xfrm rot="154828">
              <a:off x="7283676" y="424148"/>
              <a:ext cx="1288940" cy="457878"/>
            </a:xfrm>
            <a:prstGeom prst="rect">
              <a:avLst/>
            </a:prstGeom>
            <a:noFill/>
            <a:ln>
              <a:noFill/>
            </a:ln>
          </p:spPr>
        </p:pic>
        <p:sp>
          <p:nvSpPr>
            <p:cNvPr id="131" name="Google Shape;131;g3f7fb5bb4f5_0_30"/>
            <p:cNvSpPr txBox="1"/>
            <p:nvPr/>
          </p:nvSpPr>
          <p:spPr>
            <a:xfrm>
              <a:off x="6836111" y="817719"/>
              <a:ext cx="1131000" cy="2042700"/>
            </a:xfrm>
            <a:prstGeom prst="rect">
              <a:avLst/>
            </a:prstGeom>
            <a:noFill/>
            <a:ln>
              <a:noFill/>
            </a:ln>
          </p:spPr>
          <p:txBody>
            <a:bodyPr spcFirstLastPara="1" wrap="square" lIns="186975" tIns="186975" rIns="186975" bIns="186975" anchor="t" anchorCtr="0">
              <a:noAutofit/>
            </a:bodyPr>
            <a:lstStyle/>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To secure the management communications, secure administrative access was implemented using the Gaia Web Portal with the configured management IP address over the HTTPS protocol (5).</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browser showed a warning of the self-signed certificate during the first connection, which is normal behaviour prior to the deployment of the trusted digital certificate.</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web-based management interface offers administrators a safe zone of configuring firewall settings, monitoring services, and enterprise security.</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Efforts to counteract administrative session interception: Administration of web-based access is secured using encrypted protocols to facilitate secure remote access to the enterprise network resources.</a:t>
              </a:r>
              <a:endParaRPr sz="1207" dirty="0">
                <a:solidFill>
                  <a:schemeClr val="dk2"/>
                </a:solidFill>
                <a:latin typeface="Times New Roman"/>
                <a:ea typeface="Times New Roman"/>
                <a:cs typeface="Times New Roman"/>
                <a:sym typeface="Times New Roman"/>
              </a:endParaRPr>
            </a:p>
          </p:txBody>
        </p:sp>
      </p:grpSp>
      <p:sp>
        <p:nvSpPr>
          <p:cNvPr id="132" name="Google Shape;132;g3f7fb5bb4f5_0_30"/>
          <p:cNvSpPr txBox="1">
            <a:spLocks noGrp="1"/>
          </p:cNvSpPr>
          <p:nvPr>
            <p:ph type="title"/>
          </p:nvPr>
        </p:nvSpPr>
        <p:spPr>
          <a:xfrm>
            <a:off x="1390557" y="232272"/>
            <a:ext cx="6698700" cy="684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000">
                <a:solidFill>
                  <a:schemeClr val="dk2"/>
                </a:solidFill>
                <a:latin typeface="Times New Roman"/>
                <a:ea typeface="Times New Roman"/>
                <a:cs typeface="Times New Roman"/>
                <a:sym typeface="Times New Roman"/>
              </a:rPr>
              <a:t>Establishing Secure Administrative Access to Gaia</a:t>
            </a:r>
            <a:endParaRPr sz="2000">
              <a:solidFill>
                <a:schemeClr val="dk2"/>
              </a:solidFill>
              <a:latin typeface="Times New Roman"/>
              <a:ea typeface="Times New Roman"/>
              <a:cs typeface="Times New Roman"/>
              <a:sym typeface="Times New Roman"/>
            </a:endParaRPr>
          </a:p>
        </p:txBody>
      </p:sp>
      <p:pic>
        <p:nvPicPr>
          <p:cNvPr id="133" name="Google Shape;133;g3f7fb5bb4f5_0_30"/>
          <p:cNvPicPr preferRelativeResize="0"/>
          <p:nvPr/>
        </p:nvPicPr>
        <p:blipFill>
          <a:blip r:embed="rId5">
            <a:alphaModFix/>
          </a:blip>
          <a:stretch>
            <a:fillRect/>
          </a:stretch>
        </p:blipFill>
        <p:spPr>
          <a:xfrm>
            <a:off x="4983050" y="1327900"/>
            <a:ext cx="3924551" cy="2943424"/>
          </a:xfrm>
          <a:prstGeom prst="rect">
            <a:avLst/>
          </a:prstGeom>
          <a:noFill/>
          <a:ln>
            <a:noFill/>
          </a:ln>
        </p:spPr>
      </p:pic>
      <p:sp>
        <p:nvSpPr>
          <p:cNvPr id="134" name="Google Shape;134;g3f7fb5bb4f5_0_30"/>
          <p:cNvSpPr txBox="1"/>
          <p:nvPr/>
        </p:nvSpPr>
        <p:spPr>
          <a:xfrm>
            <a:off x="4891250" y="4474650"/>
            <a:ext cx="4088400" cy="300900"/>
          </a:xfrm>
          <a:prstGeom prst="rect">
            <a:avLst/>
          </a:prstGeom>
          <a:noFill/>
          <a:ln>
            <a:noFill/>
          </a:ln>
        </p:spPr>
        <p:txBody>
          <a:bodyPr spcFirstLastPara="1" wrap="square" lIns="91425" tIns="0" rIns="91425" bIns="0" anchor="t" anchorCtr="0">
            <a:normAutofit fontScale="92500"/>
          </a:bodyPr>
          <a:lstStyle/>
          <a:p>
            <a:pPr marL="0" lvl="0" indent="0" algn="ctr" rtl="0">
              <a:spcBef>
                <a:spcPts val="0"/>
              </a:spcBef>
              <a:spcAft>
                <a:spcPts val="0"/>
              </a:spcAft>
              <a:buNone/>
            </a:pPr>
            <a:r>
              <a:rPr lang="en" sz="1200">
                <a:solidFill>
                  <a:schemeClr val="dk2"/>
                </a:solidFill>
                <a:latin typeface="Times New Roman"/>
                <a:ea typeface="Times New Roman"/>
                <a:cs typeface="Times New Roman"/>
                <a:sym typeface="Times New Roman"/>
              </a:rPr>
              <a:t>Figure  5:- Browser privacy warning when reaching https://10.1.1.1</a:t>
            </a:r>
            <a:endParaRPr sz="1200">
              <a:solidFill>
                <a:schemeClr val="dk2"/>
              </a:solidFill>
              <a:latin typeface="EB Garamond"/>
              <a:ea typeface="EB Garamond"/>
              <a:cs typeface="EB Garamond"/>
              <a:sym typeface="EB Garamon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38"/>
        <p:cNvGrpSpPr/>
        <p:nvPr/>
      </p:nvGrpSpPr>
      <p:grpSpPr>
        <a:xfrm>
          <a:off x="0" y="0"/>
          <a:ext cx="0" cy="0"/>
          <a:chOff x="0" y="0"/>
          <a:chExt cx="0" cy="0"/>
        </a:xfrm>
      </p:grpSpPr>
      <p:pic>
        <p:nvPicPr>
          <p:cNvPr id="139" name="Google Shape;139;g3f7fb5bb4f5_0_38"/>
          <p:cNvPicPr preferRelativeResize="0"/>
          <p:nvPr/>
        </p:nvPicPr>
        <p:blipFill rotWithShape="1">
          <a:blip r:embed="rId3">
            <a:alphaModFix/>
          </a:blip>
          <a:srcRect/>
          <a:stretch/>
        </p:blipFill>
        <p:spPr>
          <a:xfrm>
            <a:off x="-327322" y="-161650"/>
            <a:ext cx="9818100" cy="5466800"/>
          </a:xfrm>
          <a:prstGeom prst="rect">
            <a:avLst/>
          </a:prstGeom>
          <a:noFill/>
          <a:ln>
            <a:noFill/>
          </a:ln>
        </p:spPr>
      </p:pic>
      <p:sp>
        <p:nvSpPr>
          <p:cNvPr id="140" name="Google Shape;140;g3f7fb5bb4f5_0_38"/>
          <p:cNvSpPr txBox="1">
            <a:spLocks noGrp="1"/>
          </p:cNvSpPr>
          <p:nvPr>
            <p:ph type="body" idx="4294967295"/>
          </p:nvPr>
        </p:nvSpPr>
        <p:spPr>
          <a:xfrm>
            <a:off x="4434426" y="636125"/>
            <a:ext cx="4552200" cy="41409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Credential authentication was done successfully, and authorised access was verified to ensure security management activities were carried out (4).</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Plugged-in authentication schemes allow access to the management services within the enterprise only to authorised users and no others.</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Having been successfully authenticated, administrators obtained access to the Gaia management dashboard to administer policies and monitor the system.</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heightened levels of authentication increase the security of the enterprise as it supports senior management operations and minimises risks of misusing privileges.</a:t>
            </a:r>
            <a:endParaRPr sz="1200" dirty="0">
              <a:latin typeface="Times New Roman"/>
              <a:ea typeface="Times New Roman"/>
              <a:cs typeface="Times New Roman"/>
              <a:sym typeface="Times New Roman"/>
            </a:endParaRPr>
          </a:p>
        </p:txBody>
      </p:sp>
      <p:sp>
        <p:nvSpPr>
          <p:cNvPr id="141" name="Google Shape;141;g3f7fb5bb4f5_0_38"/>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Administrator Authentication and System Access</a:t>
            </a:r>
            <a:endParaRPr sz="2000">
              <a:latin typeface="Times New Roman"/>
              <a:ea typeface="Times New Roman"/>
              <a:cs typeface="Times New Roman"/>
              <a:sym typeface="Times New Roman"/>
            </a:endParaRPr>
          </a:p>
        </p:txBody>
      </p:sp>
      <p:sp>
        <p:nvSpPr>
          <p:cNvPr id="143" name="Google Shape;143;g3f7fb5bb4f5_0_38"/>
          <p:cNvSpPr txBox="1"/>
          <p:nvPr/>
        </p:nvSpPr>
        <p:spPr>
          <a:xfrm>
            <a:off x="117654" y="4140925"/>
            <a:ext cx="4371900" cy="300900"/>
          </a:xfrm>
          <a:prstGeom prst="rect">
            <a:avLst/>
          </a:prstGeom>
          <a:noFill/>
          <a:ln>
            <a:noFill/>
          </a:ln>
        </p:spPr>
        <p:txBody>
          <a:bodyPr spcFirstLastPara="1" wrap="square" lIns="91425" tIns="0" rIns="91425" bIns="0" anchor="t" anchorCtr="0">
            <a:normAutofit fontScale="85000" lnSpcReduction="20000"/>
          </a:bodyPr>
          <a:lstStyle/>
          <a:p>
            <a:pPr marL="0" lvl="0" indent="0" algn="ctr" rtl="0">
              <a:spcBef>
                <a:spcPts val="0"/>
              </a:spcBef>
              <a:spcAft>
                <a:spcPts val="0"/>
              </a:spcAft>
              <a:buNone/>
            </a:pPr>
            <a:r>
              <a:rPr lang="en">
                <a:solidFill>
                  <a:schemeClr val="dk1"/>
                </a:solidFill>
                <a:latin typeface="Times New Roman"/>
                <a:ea typeface="Times New Roman"/>
                <a:cs typeface="Times New Roman"/>
                <a:sym typeface="Times New Roman"/>
              </a:rPr>
              <a:t>Figure 6 :- SmartConsole R81.20 login screen on the A-GUI workstation</a:t>
            </a:r>
            <a:endParaRPr sz="2200">
              <a:solidFill>
                <a:schemeClr val="dk1"/>
              </a:solidFill>
              <a:latin typeface="EB Garamond"/>
              <a:ea typeface="EB Garamond"/>
              <a:cs typeface="EB Garamond"/>
              <a:sym typeface="EB Garamond"/>
            </a:endParaRPr>
          </a:p>
        </p:txBody>
      </p:sp>
      <p:pic>
        <p:nvPicPr>
          <p:cNvPr id="3" name="Picture 2">
            <a:extLst>
              <a:ext uri="{FF2B5EF4-FFF2-40B4-BE49-F238E27FC236}">
                <a16:creationId xmlns:a16="http://schemas.microsoft.com/office/drawing/2014/main" id="{00B9AA62-A1AA-CA88-F725-EC9D5EF01B71}"/>
              </a:ext>
            </a:extLst>
          </p:cNvPr>
          <p:cNvPicPr>
            <a:picLocks noChangeAspect="1"/>
          </p:cNvPicPr>
          <p:nvPr/>
        </p:nvPicPr>
        <p:blipFill>
          <a:blip r:embed="rId4"/>
          <a:stretch>
            <a:fillRect/>
          </a:stretch>
        </p:blipFill>
        <p:spPr>
          <a:xfrm>
            <a:off x="117654" y="854926"/>
            <a:ext cx="4454346" cy="316694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grpSp>
        <p:nvGrpSpPr>
          <p:cNvPr id="148" name="Google Shape;148;g3f7fb5bb4f5_0_44"/>
          <p:cNvGrpSpPr/>
          <p:nvPr/>
        </p:nvGrpSpPr>
        <p:grpSpPr>
          <a:xfrm>
            <a:off x="-314350" y="-80325"/>
            <a:ext cx="9747752" cy="5385396"/>
            <a:chOff x="6803277" y="395365"/>
            <a:chExt cx="2167178" cy="2615540"/>
          </a:xfrm>
        </p:grpSpPr>
        <p:pic>
          <p:nvPicPr>
            <p:cNvPr id="149" name="Google Shape;149;g3f7fb5bb4f5_0_44"/>
            <p:cNvPicPr preferRelativeResize="0"/>
            <p:nvPr/>
          </p:nvPicPr>
          <p:blipFill rotWithShape="1">
            <a:blip r:embed="rId3">
              <a:alphaModFix/>
            </a:blip>
            <a:srcRect/>
            <a:stretch/>
          </p:blipFill>
          <p:spPr>
            <a:xfrm>
              <a:off x="6803277" y="395365"/>
              <a:ext cx="2167178" cy="2587615"/>
            </a:xfrm>
            <a:prstGeom prst="rect">
              <a:avLst/>
            </a:prstGeom>
            <a:noFill/>
            <a:ln>
              <a:noFill/>
            </a:ln>
          </p:spPr>
        </p:pic>
        <p:pic>
          <p:nvPicPr>
            <p:cNvPr id="150" name="Google Shape;150;g3f7fb5bb4f5_0_44" descr="Piece of duct tape sticking a note to the slide"/>
            <p:cNvPicPr preferRelativeResize="0"/>
            <p:nvPr/>
          </p:nvPicPr>
          <p:blipFill rotWithShape="1">
            <a:blip r:embed="rId4">
              <a:alphaModFix/>
            </a:blip>
            <a:srcRect l="9245" t="5926" r="2118" b="10012"/>
            <a:stretch/>
          </p:blipFill>
          <p:spPr>
            <a:xfrm rot="154828">
              <a:off x="7283676" y="424148"/>
              <a:ext cx="1288940" cy="457878"/>
            </a:xfrm>
            <a:prstGeom prst="rect">
              <a:avLst/>
            </a:prstGeom>
            <a:noFill/>
            <a:ln>
              <a:noFill/>
            </a:ln>
          </p:spPr>
        </p:pic>
        <p:sp>
          <p:nvSpPr>
            <p:cNvPr id="151" name="Google Shape;151;g3f7fb5bb4f5_0_44"/>
            <p:cNvSpPr txBox="1"/>
            <p:nvPr/>
          </p:nvSpPr>
          <p:spPr>
            <a:xfrm>
              <a:off x="6843765" y="968204"/>
              <a:ext cx="1131000" cy="2042700"/>
            </a:xfrm>
            <a:prstGeom prst="rect">
              <a:avLst/>
            </a:prstGeom>
            <a:noFill/>
            <a:ln>
              <a:noFill/>
            </a:ln>
          </p:spPr>
          <p:txBody>
            <a:bodyPr spcFirstLastPara="1" wrap="square" lIns="186975" tIns="186975" rIns="186975" bIns="186975" anchor="t" anchorCtr="0">
              <a:noAutofit/>
            </a:bodyPr>
            <a:lstStyle/>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To prepare the platform to begin enterprise deployment, the First-Time Configuration Wizard was filled out to initialise the Security Management Server (3).</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software packages, management services, and licensing components required were set up so that the system could run properly.</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System verification was used to ensure that all the necessary services had been up and running before the security policy implementation began.</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process of completing the setup wizard created a stable management space that could be used to administer a secure enterprise firewall.</a:t>
              </a:r>
              <a:endParaRPr sz="1207" dirty="0">
                <a:solidFill>
                  <a:schemeClr val="dk2"/>
                </a:solidFill>
                <a:latin typeface="Times New Roman"/>
                <a:ea typeface="Times New Roman"/>
                <a:cs typeface="Times New Roman"/>
                <a:sym typeface="Times New Roman"/>
              </a:endParaRPr>
            </a:p>
          </p:txBody>
        </p:sp>
      </p:grpSp>
      <p:sp>
        <p:nvSpPr>
          <p:cNvPr id="152" name="Google Shape;152;g3f7fb5bb4f5_0_44"/>
          <p:cNvSpPr txBox="1">
            <a:spLocks noGrp="1"/>
          </p:cNvSpPr>
          <p:nvPr>
            <p:ph type="title"/>
          </p:nvPr>
        </p:nvSpPr>
        <p:spPr>
          <a:xfrm>
            <a:off x="1390557" y="232272"/>
            <a:ext cx="6698700" cy="684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000">
                <a:solidFill>
                  <a:schemeClr val="dk2"/>
                </a:solidFill>
                <a:latin typeface="Times New Roman"/>
                <a:ea typeface="Times New Roman"/>
                <a:cs typeface="Times New Roman"/>
                <a:sym typeface="Times New Roman"/>
              </a:rPr>
              <a:t>Initial System Configuration Using the Setup Wizard</a:t>
            </a:r>
            <a:endParaRPr sz="2000">
              <a:solidFill>
                <a:schemeClr val="dk2"/>
              </a:solidFill>
              <a:latin typeface="Times New Roman"/>
              <a:ea typeface="Times New Roman"/>
              <a:cs typeface="Times New Roman"/>
              <a:sym typeface="Times New Roman"/>
            </a:endParaRPr>
          </a:p>
        </p:txBody>
      </p:sp>
      <p:pic>
        <p:nvPicPr>
          <p:cNvPr id="153" name="Google Shape;153;g3f7fb5bb4f5_0_44"/>
          <p:cNvPicPr preferRelativeResize="0"/>
          <p:nvPr/>
        </p:nvPicPr>
        <p:blipFill>
          <a:blip r:embed="rId5">
            <a:alphaModFix/>
          </a:blip>
          <a:stretch>
            <a:fillRect/>
          </a:stretch>
        </p:blipFill>
        <p:spPr>
          <a:xfrm>
            <a:off x="5006300" y="1465050"/>
            <a:ext cx="3933999" cy="2622674"/>
          </a:xfrm>
          <a:prstGeom prst="rect">
            <a:avLst/>
          </a:prstGeom>
          <a:noFill/>
          <a:ln>
            <a:noFill/>
          </a:ln>
        </p:spPr>
      </p:pic>
      <p:sp>
        <p:nvSpPr>
          <p:cNvPr id="154" name="Google Shape;154;g3f7fb5bb4f5_0_44"/>
          <p:cNvSpPr txBox="1"/>
          <p:nvPr/>
        </p:nvSpPr>
        <p:spPr>
          <a:xfrm>
            <a:off x="4875181" y="4179051"/>
            <a:ext cx="4223100" cy="300900"/>
          </a:xfrm>
          <a:prstGeom prst="rect">
            <a:avLst/>
          </a:prstGeom>
          <a:noFill/>
          <a:ln>
            <a:noFill/>
          </a:ln>
        </p:spPr>
        <p:txBody>
          <a:bodyPr spcFirstLastPara="1" wrap="square" lIns="91425" tIns="0" rIns="91425" bIns="0" anchor="t" anchorCtr="0">
            <a:normAutofit fontScale="92500" lnSpcReduction="20000"/>
          </a:bodyPr>
          <a:lstStyle/>
          <a:p>
            <a:pPr marL="0" lvl="0" indent="0" algn="ctr" rtl="0">
              <a:spcBef>
                <a:spcPts val="0"/>
              </a:spcBef>
              <a:spcAft>
                <a:spcPts val="0"/>
              </a:spcAft>
              <a:buNone/>
            </a:pPr>
            <a:r>
              <a:rPr lang="en" sz="1300">
                <a:solidFill>
                  <a:schemeClr val="dk2"/>
                </a:solidFill>
                <a:latin typeface="Times New Roman"/>
                <a:ea typeface="Times New Roman"/>
                <a:cs typeface="Times New Roman"/>
                <a:sym typeface="Times New Roman"/>
              </a:rPr>
              <a:t>Figure  7:- First Time Configuration Wizard completed successfully</a:t>
            </a:r>
            <a:endParaRPr sz="2100">
              <a:solidFill>
                <a:schemeClr val="dk2"/>
              </a:solidFill>
              <a:latin typeface="EB Garamond"/>
              <a:ea typeface="EB Garamond"/>
              <a:cs typeface="EB Garamond"/>
              <a:sym typeface="EB Garamon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58"/>
        <p:cNvGrpSpPr/>
        <p:nvPr/>
      </p:nvGrpSpPr>
      <p:grpSpPr>
        <a:xfrm>
          <a:off x="0" y="0"/>
          <a:ext cx="0" cy="0"/>
          <a:chOff x="0" y="0"/>
          <a:chExt cx="0" cy="0"/>
        </a:xfrm>
      </p:grpSpPr>
      <p:pic>
        <p:nvPicPr>
          <p:cNvPr id="159" name="Google Shape;159;g3f7fb5bb4f5_0_52"/>
          <p:cNvPicPr preferRelativeResize="0"/>
          <p:nvPr/>
        </p:nvPicPr>
        <p:blipFill rotWithShape="1">
          <a:blip r:embed="rId3">
            <a:alphaModFix/>
          </a:blip>
          <a:srcRect/>
          <a:stretch/>
        </p:blipFill>
        <p:spPr>
          <a:xfrm>
            <a:off x="-334756" y="-161650"/>
            <a:ext cx="9818100" cy="5466800"/>
          </a:xfrm>
          <a:prstGeom prst="rect">
            <a:avLst/>
          </a:prstGeom>
          <a:noFill/>
          <a:ln>
            <a:noFill/>
          </a:ln>
        </p:spPr>
      </p:pic>
      <p:sp>
        <p:nvSpPr>
          <p:cNvPr id="160" name="Google Shape;160;g3f7fb5bb4f5_0_52"/>
          <p:cNvSpPr txBox="1">
            <a:spLocks noGrp="1"/>
          </p:cNvSpPr>
          <p:nvPr>
            <p:ph type="body" idx="4294967295"/>
          </p:nvPr>
        </p:nvSpPr>
        <p:spPr>
          <a:xfrm>
            <a:off x="4356950" y="819750"/>
            <a:ext cx="4503600" cy="41409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They were configured to install on the administrator workstation to allow control over the operations of enterprise security in a centralised manner (2).</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application was bound to the Security Management Server via its special management IP address.</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Using SmartConsole, administrators were able to set firewall policies, administer objects in the network, and track security events in an interface.</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efficiency of centralised administration is that security configurations can be realized throughout the enterprise infrastructure.</a:t>
            </a:r>
            <a:endParaRPr sz="1200" dirty="0">
              <a:latin typeface="Times New Roman"/>
              <a:ea typeface="Times New Roman"/>
              <a:cs typeface="Times New Roman"/>
              <a:sym typeface="Times New Roman"/>
            </a:endParaRPr>
          </a:p>
        </p:txBody>
      </p:sp>
      <p:sp>
        <p:nvSpPr>
          <p:cNvPr id="161" name="Google Shape;161;g3f7fb5bb4f5_0_52"/>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SmartConsole Installation and Centralised Administration</a:t>
            </a:r>
            <a:endParaRPr sz="2000">
              <a:latin typeface="Times New Roman"/>
              <a:ea typeface="Times New Roman"/>
              <a:cs typeface="Times New Roman"/>
              <a:sym typeface="Times New Roman"/>
            </a:endParaRPr>
          </a:p>
        </p:txBody>
      </p:sp>
      <p:sp>
        <p:nvSpPr>
          <p:cNvPr id="163" name="Google Shape;163;g3f7fb5bb4f5_0_52"/>
          <p:cNvSpPr txBox="1"/>
          <p:nvPr/>
        </p:nvSpPr>
        <p:spPr>
          <a:xfrm>
            <a:off x="4" y="4393375"/>
            <a:ext cx="45036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SzPts val="1018"/>
              <a:buNone/>
            </a:pPr>
            <a:r>
              <a:rPr lang="en" sz="1280">
                <a:solidFill>
                  <a:schemeClr val="dk1"/>
                </a:solidFill>
                <a:latin typeface="Times New Roman"/>
                <a:ea typeface="Times New Roman"/>
                <a:cs typeface="Times New Roman"/>
                <a:sym typeface="Times New Roman"/>
              </a:rPr>
              <a:t>Figure  8:- Check Point Gaia Portal R81.20 login screen</a:t>
            </a:r>
            <a:endParaRPr sz="1280">
              <a:solidFill>
                <a:schemeClr val="dk1"/>
              </a:solidFill>
              <a:latin typeface="Times New Roman"/>
              <a:ea typeface="Times New Roman"/>
              <a:cs typeface="Times New Roman"/>
              <a:sym typeface="Times New Roman"/>
            </a:endParaRPr>
          </a:p>
        </p:txBody>
      </p:sp>
      <p:pic>
        <p:nvPicPr>
          <p:cNvPr id="5" name="Picture 4">
            <a:extLst>
              <a:ext uri="{FF2B5EF4-FFF2-40B4-BE49-F238E27FC236}">
                <a16:creationId xmlns:a16="http://schemas.microsoft.com/office/drawing/2014/main" id="{36E1E44A-F1A1-47AF-9B77-8ECE100195B9}"/>
              </a:ext>
            </a:extLst>
          </p:cNvPr>
          <p:cNvPicPr>
            <a:picLocks noChangeAspect="1"/>
          </p:cNvPicPr>
          <p:nvPr/>
        </p:nvPicPr>
        <p:blipFill>
          <a:blip r:embed="rId4"/>
          <a:stretch>
            <a:fillRect/>
          </a:stretch>
        </p:blipFill>
        <p:spPr>
          <a:xfrm>
            <a:off x="178420" y="1002600"/>
            <a:ext cx="4325185" cy="332115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8">
          <a:extLst>
            <a:ext uri="{FF2B5EF4-FFF2-40B4-BE49-F238E27FC236}">
              <a16:creationId xmlns:a16="http://schemas.microsoft.com/office/drawing/2014/main" id="{5A592336-6EAE-932B-D2F6-D5AFD95B4823}"/>
            </a:ext>
          </a:extLst>
        </p:cNvPr>
        <p:cNvGrpSpPr/>
        <p:nvPr/>
      </p:nvGrpSpPr>
      <p:grpSpPr>
        <a:xfrm>
          <a:off x="0" y="0"/>
          <a:ext cx="0" cy="0"/>
          <a:chOff x="0" y="0"/>
          <a:chExt cx="0" cy="0"/>
        </a:xfrm>
      </p:grpSpPr>
      <p:pic>
        <p:nvPicPr>
          <p:cNvPr id="159" name="Google Shape;159;g3f7fb5bb4f5_0_52">
            <a:extLst>
              <a:ext uri="{FF2B5EF4-FFF2-40B4-BE49-F238E27FC236}">
                <a16:creationId xmlns:a16="http://schemas.microsoft.com/office/drawing/2014/main" id="{D96516CD-5789-4C4B-9D50-23A14A291945}"/>
              </a:ext>
            </a:extLst>
          </p:cNvPr>
          <p:cNvPicPr preferRelativeResize="0"/>
          <p:nvPr/>
        </p:nvPicPr>
        <p:blipFill rotWithShape="1">
          <a:blip r:embed="rId3">
            <a:alphaModFix/>
          </a:blip>
          <a:srcRect/>
          <a:stretch/>
        </p:blipFill>
        <p:spPr>
          <a:xfrm>
            <a:off x="-337050" y="449225"/>
            <a:ext cx="9818100" cy="5466800"/>
          </a:xfrm>
          <a:prstGeom prst="rect">
            <a:avLst/>
          </a:prstGeom>
          <a:noFill/>
          <a:ln>
            <a:noFill/>
          </a:ln>
        </p:spPr>
      </p:pic>
      <p:sp>
        <p:nvSpPr>
          <p:cNvPr id="160" name="Google Shape;160;g3f7fb5bb4f5_0_52">
            <a:extLst>
              <a:ext uri="{FF2B5EF4-FFF2-40B4-BE49-F238E27FC236}">
                <a16:creationId xmlns:a16="http://schemas.microsoft.com/office/drawing/2014/main" id="{FE860181-3165-34AB-7F6F-18B868F4558F}"/>
              </a:ext>
            </a:extLst>
          </p:cNvPr>
          <p:cNvSpPr txBox="1">
            <a:spLocks noGrp="1"/>
          </p:cNvSpPr>
          <p:nvPr>
            <p:ph type="body" idx="4294967295"/>
          </p:nvPr>
        </p:nvSpPr>
        <p:spPr>
          <a:xfrm>
            <a:off x="4430751" y="1876938"/>
            <a:ext cx="4503600" cy="41409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IN" sz="1200" dirty="0">
                <a:latin typeface="Times New Roman"/>
                <a:ea typeface="Times New Roman"/>
                <a:cs typeface="Times New Roman"/>
                <a:sym typeface="Times New Roman"/>
              </a:rPr>
              <a:t>Both A-GW and A-SMS visible and managed very well in the licencing Part .</a:t>
            </a:r>
            <a:endParaRPr sz="1200" dirty="0">
              <a:latin typeface="Times New Roman"/>
              <a:ea typeface="Times New Roman"/>
              <a:cs typeface="Times New Roman"/>
              <a:sym typeface="Times New Roman"/>
            </a:endParaRPr>
          </a:p>
        </p:txBody>
      </p:sp>
      <p:sp>
        <p:nvSpPr>
          <p:cNvPr id="161" name="Google Shape;161;g3f7fb5bb4f5_0_52">
            <a:extLst>
              <a:ext uri="{FF2B5EF4-FFF2-40B4-BE49-F238E27FC236}">
                <a16:creationId xmlns:a16="http://schemas.microsoft.com/office/drawing/2014/main" id="{66F42278-3DF6-28ED-1E04-655EB8477AFA}"/>
              </a:ext>
            </a:extLst>
          </p:cNvPr>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dirty="0">
                <a:solidFill>
                  <a:schemeClr val="dk1"/>
                </a:solidFill>
                <a:latin typeface="Times New Roman"/>
                <a:ea typeface="Times New Roman"/>
                <a:cs typeface="Times New Roman"/>
                <a:sym typeface="Times New Roman"/>
              </a:rPr>
              <a:t>Gateway &amp; Servers – SIC Trust Estlablished</a:t>
            </a:r>
            <a:endParaRPr sz="2000" dirty="0">
              <a:latin typeface="Times New Roman"/>
              <a:ea typeface="Times New Roman"/>
              <a:cs typeface="Times New Roman"/>
              <a:sym typeface="Times New Roman"/>
            </a:endParaRPr>
          </a:p>
        </p:txBody>
      </p:sp>
      <p:sp>
        <p:nvSpPr>
          <p:cNvPr id="163" name="Google Shape;163;g3f7fb5bb4f5_0_52">
            <a:extLst>
              <a:ext uri="{FF2B5EF4-FFF2-40B4-BE49-F238E27FC236}">
                <a16:creationId xmlns:a16="http://schemas.microsoft.com/office/drawing/2014/main" id="{4CA148F3-FCEE-2E91-F847-AE34684DEEB1}"/>
              </a:ext>
            </a:extLst>
          </p:cNvPr>
          <p:cNvSpPr txBox="1"/>
          <p:nvPr/>
        </p:nvSpPr>
        <p:spPr>
          <a:xfrm>
            <a:off x="4" y="4393375"/>
            <a:ext cx="45036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SzPts val="1018"/>
              <a:buNone/>
            </a:pPr>
            <a:r>
              <a:rPr lang="en" sz="1280">
                <a:solidFill>
                  <a:schemeClr val="dk1"/>
                </a:solidFill>
                <a:latin typeface="Times New Roman"/>
                <a:ea typeface="Times New Roman"/>
                <a:cs typeface="Times New Roman"/>
                <a:sym typeface="Times New Roman"/>
              </a:rPr>
              <a:t>Figure  8:- Check Point Gaia Portal R81.20 login screen</a:t>
            </a:r>
            <a:endParaRPr sz="1280">
              <a:solidFill>
                <a:schemeClr val="dk1"/>
              </a:solidFill>
              <a:latin typeface="Times New Roman"/>
              <a:ea typeface="Times New Roman"/>
              <a:cs typeface="Times New Roman"/>
              <a:sym typeface="Times New Roman"/>
            </a:endParaRPr>
          </a:p>
        </p:txBody>
      </p:sp>
      <p:pic>
        <p:nvPicPr>
          <p:cNvPr id="3" name="Picture 2">
            <a:extLst>
              <a:ext uri="{FF2B5EF4-FFF2-40B4-BE49-F238E27FC236}">
                <a16:creationId xmlns:a16="http://schemas.microsoft.com/office/drawing/2014/main" id="{DD39B468-4683-889A-12F7-8BC376746C84}"/>
              </a:ext>
            </a:extLst>
          </p:cNvPr>
          <p:cNvPicPr>
            <a:picLocks noChangeAspect="1"/>
          </p:cNvPicPr>
          <p:nvPr/>
        </p:nvPicPr>
        <p:blipFill>
          <a:blip r:embed="rId4"/>
          <a:stretch>
            <a:fillRect/>
          </a:stretch>
        </p:blipFill>
        <p:spPr>
          <a:xfrm>
            <a:off x="226925" y="931461"/>
            <a:ext cx="4203826" cy="2989576"/>
          </a:xfrm>
          <a:prstGeom prst="rect">
            <a:avLst/>
          </a:prstGeom>
        </p:spPr>
      </p:pic>
    </p:spTree>
    <p:extLst>
      <p:ext uri="{BB962C8B-B14F-4D97-AF65-F5344CB8AC3E}">
        <p14:creationId xmlns:p14="http://schemas.microsoft.com/office/powerpoint/2010/main" val="1841968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grpSp>
        <p:nvGrpSpPr>
          <p:cNvPr id="168" name="Google Shape;168;g3f7fb5bb4f5_0_58"/>
          <p:cNvGrpSpPr/>
          <p:nvPr/>
        </p:nvGrpSpPr>
        <p:grpSpPr>
          <a:xfrm>
            <a:off x="-314345" y="-111744"/>
            <a:ext cx="9747752" cy="5359468"/>
            <a:chOff x="6803277" y="395365"/>
            <a:chExt cx="2167178" cy="2587615"/>
          </a:xfrm>
        </p:grpSpPr>
        <p:pic>
          <p:nvPicPr>
            <p:cNvPr id="169" name="Google Shape;169;g3f7fb5bb4f5_0_58"/>
            <p:cNvPicPr preferRelativeResize="0"/>
            <p:nvPr/>
          </p:nvPicPr>
          <p:blipFill rotWithShape="1">
            <a:blip r:embed="rId3">
              <a:alphaModFix/>
            </a:blip>
            <a:srcRect/>
            <a:stretch/>
          </p:blipFill>
          <p:spPr>
            <a:xfrm>
              <a:off x="6803277" y="395365"/>
              <a:ext cx="2167178" cy="2587615"/>
            </a:xfrm>
            <a:prstGeom prst="rect">
              <a:avLst/>
            </a:prstGeom>
            <a:noFill/>
            <a:ln>
              <a:noFill/>
            </a:ln>
          </p:spPr>
        </p:pic>
        <p:pic>
          <p:nvPicPr>
            <p:cNvPr id="170" name="Google Shape;170;g3f7fb5bb4f5_0_58" descr="Piece of duct tape sticking a note to the slide"/>
            <p:cNvPicPr preferRelativeResize="0"/>
            <p:nvPr/>
          </p:nvPicPr>
          <p:blipFill rotWithShape="1">
            <a:blip r:embed="rId4">
              <a:alphaModFix/>
            </a:blip>
            <a:srcRect l="9245" t="5926" r="2118" b="10012"/>
            <a:stretch/>
          </p:blipFill>
          <p:spPr>
            <a:xfrm rot="154828">
              <a:off x="7283676" y="424148"/>
              <a:ext cx="1288940" cy="457878"/>
            </a:xfrm>
            <a:prstGeom prst="rect">
              <a:avLst/>
            </a:prstGeom>
            <a:noFill/>
            <a:ln>
              <a:noFill/>
            </a:ln>
          </p:spPr>
        </p:pic>
        <p:sp>
          <p:nvSpPr>
            <p:cNvPr id="171" name="Google Shape;171;g3f7fb5bb4f5_0_58"/>
            <p:cNvSpPr txBox="1"/>
            <p:nvPr/>
          </p:nvSpPr>
          <p:spPr>
            <a:xfrm>
              <a:off x="6843763" y="1952949"/>
              <a:ext cx="2032800" cy="1017300"/>
            </a:xfrm>
            <a:prstGeom prst="rect">
              <a:avLst/>
            </a:prstGeom>
            <a:noFill/>
            <a:ln>
              <a:noFill/>
            </a:ln>
          </p:spPr>
          <p:txBody>
            <a:bodyPr spcFirstLastPara="1" wrap="square" lIns="186975" tIns="186975" rIns="186975" bIns="186975" anchor="t" anchorCtr="0">
              <a:noAutofit/>
            </a:bodyPr>
            <a:lstStyle/>
            <a:p>
              <a:pPr marL="492027" marR="0" lvl="0" indent="-316285" algn="just" rtl="0">
                <a:lnSpc>
                  <a:spcPct val="150000"/>
                </a:lnSpc>
                <a:spcBef>
                  <a:spcPts val="0"/>
                </a:spcBef>
                <a:spcAft>
                  <a:spcPts val="0"/>
                </a:spcAft>
                <a:buClr>
                  <a:schemeClr val="dk2"/>
                </a:buClr>
                <a:buSzPts val="1107"/>
                <a:buFont typeface="Times New Roman"/>
                <a:buChar char="●"/>
              </a:pPr>
              <a:r>
                <a:rPr lang="en" sz="1107" dirty="0">
                  <a:solidFill>
                    <a:schemeClr val="dk2"/>
                  </a:solidFill>
                  <a:latin typeface="Times New Roman"/>
                  <a:ea typeface="Times New Roman"/>
                  <a:cs typeface="Times New Roman"/>
                  <a:sym typeface="Times New Roman"/>
                </a:rPr>
                <a:t>Deperimetering between internal and external network segments was implemented with the use of the Security Gateway to check network traffic and apply enterprise firewall policies (6).</a:t>
              </a:r>
              <a:endParaRPr sz="1107" dirty="0">
                <a:solidFill>
                  <a:schemeClr val="dk2"/>
                </a:solidFill>
                <a:latin typeface="Times New Roman"/>
                <a:ea typeface="Times New Roman"/>
                <a:cs typeface="Times New Roman"/>
                <a:sym typeface="Times New Roman"/>
              </a:endParaRPr>
            </a:p>
            <a:p>
              <a:pPr marL="492027" marR="0" lvl="0" indent="-316285" algn="just" rtl="0">
                <a:lnSpc>
                  <a:spcPct val="150000"/>
                </a:lnSpc>
                <a:spcBef>
                  <a:spcPts val="0"/>
                </a:spcBef>
                <a:spcAft>
                  <a:spcPts val="0"/>
                </a:spcAft>
                <a:buClr>
                  <a:schemeClr val="dk2"/>
                </a:buClr>
                <a:buSzPts val="1107"/>
                <a:buFont typeface="Times New Roman"/>
                <a:buChar char="●"/>
              </a:pPr>
              <a:r>
                <a:rPr lang="en" sz="1107" dirty="0">
                  <a:solidFill>
                    <a:schemeClr val="dk2"/>
                  </a:solidFill>
                  <a:latin typeface="Times New Roman"/>
                  <a:ea typeface="Times New Roman"/>
                  <a:cs typeface="Times New Roman"/>
                  <a:sym typeface="Times New Roman"/>
                </a:rPr>
                <a:t>The internal communication between the Security Management Server and Security Gateway was established successfully using secure Internal Communication (SIC) in order to facilitate the distribution of the trusted policies.</a:t>
              </a:r>
              <a:endParaRPr sz="1107" dirty="0">
                <a:solidFill>
                  <a:schemeClr val="dk2"/>
                </a:solidFill>
                <a:latin typeface="Times New Roman"/>
                <a:ea typeface="Times New Roman"/>
                <a:cs typeface="Times New Roman"/>
                <a:sym typeface="Times New Roman"/>
              </a:endParaRPr>
            </a:p>
            <a:p>
              <a:pPr marL="492027" marR="0" lvl="0" indent="-316285" algn="just" rtl="0">
                <a:lnSpc>
                  <a:spcPct val="150000"/>
                </a:lnSpc>
                <a:spcBef>
                  <a:spcPts val="0"/>
                </a:spcBef>
                <a:spcAft>
                  <a:spcPts val="0"/>
                </a:spcAft>
                <a:buClr>
                  <a:schemeClr val="dk2"/>
                </a:buClr>
                <a:buSzPts val="1107"/>
                <a:buFont typeface="Times New Roman"/>
                <a:buChar char="●"/>
              </a:pPr>
              <a:r>
                <a:rPr lang="en" sz="1107" dirty="0">
                  <a:solidFill>
                    <a:schemeClr val="dk2"/>
                  </a:solidFill>
                  <a:latin typeface="Times New Roman"/>
                  <a:ea typeface="Times New Roman"/>
                  <a:cs typeface="Times New Roman"/>
                  <a:sym typeface="Times New Roman"/>
                </a:rPr>
                <a:t>The gateway interfaces were set up and tested to ensure the connectivity was steady throughout all the integrated enterprise networks.</a:t>
              </a:r>
              <a:endParaRPr sz="1107" dirty="0">
                <a:solidFill>
                  <a:schemeClr val="dk2"/>
                </a:solidFill>
                <a:latin typeface="Times New Roman"/>
                <a:ea typeface="Times New Roman"/>
                <a:cs typeface="Times New Roman"/>
                <a:sym typeface="Times New Roman"/>
              </a:endParaRPr>
            </a:p>
            <a:p>
              <a:pPr marL="492027" marR="0" lvl="0" indent="-316285" algn="just" rtl="0">
                <a:lnSpc>
                  <a:spcPct val="150000"/>
                </a:lnSpc>
                <a:spcBef>
                  <a:spcPts val="0"/>
                </a:spcBef>
                <a:spcAft>
                  <a:spcPts val="0"/>
                </a:spcAft>
                <a:buClr>
                  <a:schemeClr val="dk2"/>
                </a:buClr>
                <a:buSzPts val="1107"/>
                <a:buFont typeface="Times New Roman"/>
                <a:buChar char="●"/>
              </a:pPr>
              <a:r>
                <a:rPr lang="en" sz="1107" dirty="0">
                  <a:solidFill>
                    <a:schemeClr val="dk2"/>
                  </a:solidFill>
                  <a:latin typeface="Times New Roman"/>
                  <a:ea typeface="Times New Roman"/>
                  <a:cs typeface="Times New Roman"/>
                  <a:sym typeface="Times New Roman"/>
                </a:rPr>
                <a:t>The registration of a successful gateway made it possible to deploy security policies centrally, as well as ensuring continuous protection of the enterprise network resources.</a:t>
              </a:r>
              <a:endParaRPr sz="1107" dirty="0">
                <a:solidFill>
                  <a:schemeClr val="dk2"/>
                </a:solidFill>
                <a:latin typeface="Times New Roman"/>
                <a:ea typeface="Times New Roman"/>
                <a:cs typeface="Times New Roman"/>
                <a:sym typeface="Times New Roman"/>
              </a:endParaRPr>
            </a:p>
          </p:txBody>
        </p:sp>
      </p:grpSp>
      <p:sp>
        <p:nvSpPr>
          <p:cNvPr id="172" name="Google Shape;172;g3f7fb5bb4f5_0_58"/>
          <p:cNvSpPr txBox="1">
            <a:spLocks noGrp="1"/>
          </p:cNvSpPr>
          <p:nvPr>
            <p:ph type="title"/>
          </p:nvPr>
        </p:nvSpPr>
        <p:spPr>
          <a:xfrm>
            <a:off x="1390557" y="232272"/>
            <a:ext cx="6698700" cy="684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000">
                <a:solidFill>
                  <a:schemeClr val="dk2"/>
                </a:solidFill>
                <a:latin typeface="Times New Roman"/>
                <a:ea typeface="Times New Roman"/>
                <a:cs typeface="Times New Roman"/>
                <a:sym typeface="Times New Roman"/>
              </a:rPr>
              <a:t>Configuration of the Enterprise Security Gateway</a:t>
            </a:r>
            <a:endParaRPr sz="2000">
              <a:solidFill>
                <a:schemeClr val="dk2"/>
              </a:solidFill>
              <a:latin typeface="Times New Roman"/>
              <a:ea typeface="Times New Roman"/>
              <a:cs typeface="Times New Roman"/>
              <a:sym typeface="Times New Roman"/>
            </a:endParaRPr>
          </a:p>
          <a:p>
            <a:pPr marL="0" lvl="0" indent="0" algn="ctr" rtl="0">
              <a:lnSpc>
                <a:spcPct val="100000"/>
              </a:lnSpc>
              <a:spcBef>
                <a:spcPts val="0"/>
              </a:spcBef>
              <a:spcAft>
                <a:spcPts val="0"/>
              </a:spcAft>
              <a:buSzPts val="4800"/>
              <a:buNone/>
            </a:pPr>
            <a:endParaRPr sz="2000">
              <a:solidFill>
                <a:schemeClr val="dk2"/>
              </a:solidFill>
              <a:latin typeface="Times New Roman"/>
              <a:ea typeface="Times New Roman"/>
              <a:cs typeface="Times New Roman"/>
              <a:sym typeface="Times New Roman"/>
            </a:endParaRPr>
          </a:p>
        </p:txBody>
      </p:sp>
      <p:pic>
        <p:nvPicPr>
          <p:cNvPr id="173" name="Google Shape;173;g3f7fb5bb4f5_0_58"/>
          <p:cNvPicPr preferRelativeResize="0"/>
          <p:nvPr/>
        </p:nvPicPr>
        <p:blipFill>
          <a:blip r:embed="rId5">
            <a:alphaModFix/>
          </a:blip>
          <a:stretch>
            <a:fillRect/>
          </a:stretch>
        </p:blipFill>
        <p:spPr>
          <a:xfrm>
            <a:off x="645150" y="748358"/>
            <a:ext cx="3520827" cy="2094725"/>
          </a:xfrm>
          <a:prstGeom prst="rect">
            <a:avLst/>
          </a:prstGeom>
          <a:noFill/>
          <a:ln>
            <a:noFill/>
          </a:ln>
        </p:spPr>
      </p:pic>
      <p:pic>
        <p:nvPicPr>
          <p:cNvPr id="174" name="Google Shape;174;g3f7fb5bb4f5_0_58"/>
          <p:cNvPicPr preferRelativeResize="0"/>
          <p:nvPr/>
        </p:nvPicPr>
        <p:blipFill>
          <a:blip r:embed="rId6">
            <a:alphaModFix/>
          </a:blip>
          <a:stretch>
            <a:fillRect/>
          </a:stretch>
        </p:blipFill>
        <p:spPr>
          <a:xfrm>
            <a:off x="4572000" y="748358"/>
            <a:ext cx="3739000" cy="2094725"/>
          </a:xfrm>
          <a:prstGeom prst="rect">
            <a:avLst/>
          </a:prstGeom>
          <a:noFill/>
          <a:ln>
            <a:noFill/>
          </a:ln>
        </p:spPr>
      </p:pic>
      <p:sp>
        <p:nvSpPr>
          <p:cNvPr id="175" name="Google Shape;175;g3f7fb5bb4f5_0_58"/>
          <p:cNvSpPr txBox="1"/>
          <p:nvPr/>
        </p:nvSpPr>
        <p:spPr>
          <a:xfrm>
            <a:off x="739328" y="2960204"/>
            <a:ext cx="33441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100">
                <a:solidFill>
                  <a:schemeClr val="dk2"/>
                </a:solidFill>
                <a:latin typeface="Times New Roman"/>
                <a:ea typeface="Times New Roman"/>
                <a:cs typeface="Times New Roman"/>
                <a:sym typeface="Times New Roman"/>
              </a:rPr>
              <a:t>Figure 9 :- Adapter 3 in Internal Network: IntSwa</a:t>
            </a:r>
            <a:endParaRPr sz="1100">
              <a:solidFill>
                <a:schemeClr val="dk2"/>
              </a:solidFill>
              <a:latin typeface="EB Garamond"/>
              <a:ea typeface="EB Garamond"/>
              <a:cs typeface="EB Garamond"/>
              <a:sym typeface="EB Garamond"/>
            </a:endParaRPr>
          </a:p>
        </p:txBody>
      </p:sp>
      <p:sp>
        <p:nvSpPr>
          <p:cNvPr id="176" name="Google Shape;176;g3f7fb5bb4f5_0_58"/>
          <p:cNvSpPr txBox="1"/>
          <p:nvPr/>
        </p:nvSpPr>
        <p:spPr>
          <a:xfrm>
            <a:off x="4419423" y="2960204"/>
            <a:ext cx="3891600" cy="300900"/>
          </a:xfrm>
          <a:prstGeom prst="rect">
            <a:avLst/>
          </a:prstGeom>
          <a:noFill/>
          <a:ln>
            <a:noFill/>
          </a:ln>
        </p:spPr>
        <p:txBody>
          <a:bodyPr spcFirstLastPara="1" wrap="square" lIns="91425" tIns="0" rIns="91425" bIns="0" anchor="t" anchorCtr="0">
            <a:normAutofit/>
          </a:bodyPr>
          <a:lstStyle/>
          <a:p>
            <a:pPr marL="0" marR="0" lvl="0" indent="0" algn="ctr" rtl="0">
              <a:lnSpc>
                <a:spcPct val="100000"/>
              </a:lnSpc>
              <a:spcBef>
                <a:spcPts val="0"/>
              </a:spcBef>
              <a:spcAft>
                <a:spcPts val="0"/>
              </a:spcAft>
              <a:buClr>
                <a:srgbClr val="1F2C8F"/>
              </a:buClr>
              <a:buSzPts val="1600"/>
              <a:buFont typeface="Arial"/>
              <a:buNone/>
            </a:pPr>
            <a:r>
              <a:rPr lang="en" sz="1100" b="0" u="none" strike="noStrike" cap="none">
                <a:solidFill>
                  <a:schemeClr val="dk2"/>
                </a:solidFill>
                <a:latin typeface="Times New Roman"/>
                <a:ea typeface="Times New Roman"/>
                <a:cs typeface="Times New Roman"/>
                <a:sym typeface="Times New Roman"/>
              </a:rPr>
              <a:t>Figure </a:t>
            </a:r>
            <a:r>
              <a:rPr lang="en" sz="1100">
                <a:solidFill>
                  <a:schemeClr val="dk2"/>
                </a:solidFill>
                <a:latin typeface="Times New Roman"/>
                <a:ea typeface="Times New Roman"/>
                <a:cs typeface="Times New Roman"/>
                <a:sym typeface="Times New Roman"/>
              </a:rPr>
              <a:t>10</a:t>
            </a:r>
            <a:r>
              <a:rPr lang="en" sz="1100" b="0" u="none" strike="noStrike" cap="none">
                <a:solidFill>
                  <a:schemeClr val="dk2"/>
                </a:solidFill>
                <a:latin typeface="Times New Roman"/>
                <a:ea typeface="Times New Roman"/>
                <a:cs typeface="Times New Roman"/>
                <a:sym typeface="Times New Roman"/>
              </a:rPr>
              <a:t> :- Adapter 4 </a:t>
            </a:r>
            <a:r>
              <a:rPr lang="en" sz="1100">
                <a:solidFill>
                  <a:schemeClr val="dk2"/>
                </a:solidFill>
                <a:latin typeface="Times New Roman"/>
                <a:ea typeface="Times New Roman"/>
                <a:cs typeface="Times New Roman"/>
                <a:sym typeface="Times New Roman"/>
              </a:rPr>
              <a:t>in</a:t>
            </a:r>
            <a:r>
              <a:rPr lang="en" sz="1100" b="0" u="none" strike="noStrike" cap="none">
                <a:solidFill>
                  <a:schemeClr val="dk2"/>
                </a:solidFill>
                <a:latin typeface="Times New Roman"/>
                <a:ea typeface="Times New Roman"/>
                <a:cs typeface="Times New Roman"/>
                <a:sym typeface="Times New Roman"/>
              </a:rPr>
              <a:t> Internal Network: ExtLCD</a:t>
            </a:r>
            <a:endParaRPr sz="900" b="0" u="none" strike="noStrike" cap="none">
              <a:solidFill>
                <a:schemeClr val="dk2"/>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80"/>
        <p:cNvGrpSpPr/>
        <p:nvPr/>
      </p:nvGrpSpPr>
      <p:grpSpPr>
        <a:xfrm>
          <a:off x="0" y="0"/>
          <a:ext cx="0" cy="0"/>
          <a:chOff x="0" y="0"/>
          <a:chExt cx="0" cy="0"/>
        </a:xfrm>
      </p:grpSpPr>
      <p:pic>
        <p:nvPicPr>
          <p:cNvPr id="181" name="Google Shape;181;g3f7fb5bb4f5_0_66"/>
          <p:cNvPicPr preferRelativeResize="0"/>
          <p:nvPr/>
        </p:nvPicPr>
        <p:blipFill rotWithShape="1">
          <a:blip r:embed="rId3">
            <a:alphaModFix/>
          </a:blip>
          <a:srcRect/>
          <a:stretch/>
        </p:blipFill>
        <p:spPr>
          <a:xfrm>
            <a:off x="-334756" y="-161650"/>
            <a:ext cx="9818100" cy="5466800"/>
          </a:xfrm>
          <a:prstGeom prst="rect">
            <a:avLst/>
          </a:prstGeom>
          <a:noFill/>
          <a:ln>
            <a:noFill/>
          </a:ln>
        </p:spPr>
      </p:pic>
      <p:sp>
        <p:nvSpPr>
          <p:cNvPr id="182" name="Google Shape;182;g3f7fb5bb4f5_0_66"/>
          <p:cNvSpPr txBox="1">
            <a:spLocks noGrp="1"/>
          </p:cNvSpPr>
          <p:nvPr>
            <p:ph type="body" idx="4294967295"/>
          </p:nvPr>
        </p:nvSpPr>
        <p:spPr>
          <a:xfrm>
            <a:off x="3943250" y="613176"/>
            <a:ext cx="4917300" cy="48753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Access control policy: Firewall access control policies have been designed to control both receiving and passing network traffic according to the security needs of organisations (2).</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Security policies were also set to permit authorised services and block unauthorised communication using protocols like ICMP, HTTP, HTTPS, SSH, FTP, and Telnet.</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network objects and service groups were designed to make it easier to administer the firewall as well as generate uniformity in policy implementation throughout the infrastructure of the enterprise.</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Only the minimum of network access required by users and required services to do authorised tasks was obtained and applied as the least-privilege principle.</a:t>
            </a:r>
            <a:endParaRPr sz="1200" dirty="0">
              <a:latin typeface="Times New Roman"/>
              <a:ea typeface="Times New Roman"/>
              <a:cs typeface="Times New Roman"/>
              <a:sym typeface="Times New Roman"/>
            </a:endParaRPr>
          </a:p>
        </p:txBody>
      </p:sp>
      <p:sp>
        <p:nvSpPr>
          <p:cNvPr id="183" name="Google Shape;183;g3f7fb5bb4f5_0_66"/>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Enterprise Firewall Rule Design and Access Control</a:t>
            </a:r>
            <a:endParaRPr sz="2000">
              <a:latin typeface="Times New Roman"/>
              <a:ea typeface="Times New Roman"/>
              <a:cs typeface="Times New Roman"/>
              <a:sym typeface="Times New Roman"/>
            </a:endParaRPr>
          </a:p>
        </p:txBody>
      </p:sp>
      <p:pic>
        <p:nvPicPr>
          <p:cNvPr id="184" name="Google Shape;184;g3f7fb5bb4f5_0_66"/>
          <p:cNvPicPr preferRelativeResize="0"/>
          <p:nvPr/>
        </p:nvPicPr>
        <p:blipFill>
          <a:blip r:embed="rId4">
            <a:alphaModFix/>
          </a:blip>
          <a:stretch>
            <a:fillRect/>
          </a:stretch>
        </p:blipFill>
        <p:spPr>
          <a:xfrm>
            <a:off x="174725" y="1412700"/>
            <a:ext cx="3768526" cy="2153458"/>
          </a:xfrm>
          <a:prstGeom prst="rect">
            <a:avLst/>
          </a:prstGeom>
          <a:noFill/>
          <a:ln>
            <a:noFill/>
          </a:ln>
        </p:spPr>
      </p:pic>
      <p:sp>
        <p:nvSpPr>
          <p:cNvPr id="185" name="Google Shape;185;g3f7fb5bb4f5_0_66"/>
          <p:cNvSpPr txBox="1"/>
          <p:nvPr/>
        </p:nvSpPr>
        <p:spPr>
          <a:xfrm>
            <a:off x="5" y="3674700"/>
            <a:ext cx="39432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300">
                <a:solidFill>
                  <a:schemeClr val="dk1"/>
                </a:solidFill>
                <a:latin typeface="Times New Roman"/>
                <a:ea typeface="Times New Roman"/>
                <a:cs typeface="Times New Roman"/>
                <a:sym typeface="Times New Roman"/>
              </a:rPr>
              <a:t>Figure 11 :- Firewall Configuration</a:t>
            </a:r>
            <a:endParaRPr sz="2100">
              <a:solidFill>
                <a:schemeClr val="dk1"/>
              </a:solidFill>
              <a:latin typeface="EB Garamond"/>
              <a:ea typeface="EB Garamond"/>
              <a:cs typeface="EB Garamond"/>
              <a:sym typeface="EB Garamon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grpSp>
        <p:nvGrpSpPr>
          <p:cNvPr id="190" name="Google Shape;190;g3f7fb5bb4f5_0_72"/>
          <p:cNvGrpSpPr/>
          <p:nvPr/>
        </p:nvGrpSpPr>
        <p:grpSpPr>
          <a:xfrm>
            <a:off x="-314350" y="-80325"/>
            <a:ext cx="9747752" cy="5327899"/>
            <a:chOff x="6803277" y="395365"/>
            <a:chExt cx="2167178" cy="2587615"/>
          </a:xfrm>
        </p:grpSpPr>
        <p:pic>
          <p:nvPicPr>
            <p:cNvPr id="191" name="Google Shape;191;g3f7fb5bb4f5_0_72"/>
            <p:cNvPicPr preferRelativeResize="0"/>
            <p:nvPr/>
          </p:nvPicPr>
          <p:blipFill rotWithShape="1">
            <a:blip r:embed="rId3">
              <a:alphaModFix/>
            </a:blip>
            <a:srcRect/>
            <a:stretch/>
          </p:blipFill>
          <p:spPr>
            <a:xfrm>
              <a:off x="6803277" y="395365"/>
              <a:ext cx="2167178" cy="2587615"/>
            </a:xfrm>
            <a:prstGeom prst="rect">
              <a:avLst/>
            </a:prstGeom>
            <a:noFill/>
            <a:ln>
              <a:noFill/>
            </a:ln>
          </p:spPr>
        </p:pic>
        <p:pic>
          <p:nvPicPr>
            <p:cNvPr id="192" name="Google Shape;192;g3f7fb5bb4f5_0_72" descr="Piece of duct tape sticking a note to the slide"/>
            <p:cNvPicPr preferRelativeResize="0"/>
            <p:nvPr/>
          </p:nvPicPr>
          <p:blipFill rotWithShape="1">
            <a:blip r:embed="rId4">
              <a:alphaModFix/>
            </a:blip>
            <a:srcRect l="9245" t="5926" r="2118" b="10012"/>
            <a:stretch/>
          </p:blipFill>
          <p:spPr>
            <a:xfrm rot="154828">
              <a:off x="7283676" y="424148"/>
              <a:ext cx="1288940" cy="457878"/>
            </a:xfrm>
            <a:prstGeom prst="rect">
              <a:avLst/>
            </a:prstGeom>
            <a:noFill/>
            <a:ln>
              <a:noFill/>
            </a:ln>
          </p:spPr>
        </p:pic>
        <p:sp>
          <p:nvSpPr>
            <p:cNvPr id="193" name="Google Shape;193;g3f7fb5bb4f5_0_72"/>
            <p:cNvSpPr txBox="1"/>
            <p:nvPr/>
          </p:nvSpPr>
          <p:spPr>
            <a:xfrm>
              <a:off x="6843765" y="912469"/>
              <a:ext cx="1131000" cy="2042700"/>
            </a:xfrm>
            <a:prstGeom prst="rect">
              <a:avLst/>
            </a:prstGeom>
            <a:noFill/>
            <a:ln>
              <a:noFill/>
            </a:ln>
          </p:spPr>
          <p:txBody>
            <a:bodyPr spcFirstLastPara="1" wrap="square" lIns="186975" tIns="186975" rIns="186975" bIns="186975" anchor="t" anchorCtr="0">
              <a:noAutofit/>
            </a:bodyPr>
            <a:lstStyle/>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finished firewall setup was posted in the Security Management Server prior to being deployed in the enterprise Security Gateway (5).</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security policies were deployed successfully, and the gateway was able to implement the set access control rules across the virtual enterprise network.</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Verification of communication between the Security Management Server and the Security Gateway was ensured to make sure that policy deployment was successful without configuration.</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It was validated that the firewall policies are running well and securing enterprise network resources as expected and recommended by the formulated security requirements.</a:t>
              </a:r>
              <a:endParaRPr sz="1207" dirty="0">
                <a:solidFill>
                  <a:schemeClr val="dk2"/>
                </a:solidFill>
                <a:latin typeface="Times New Roman"/>
                <a:ea typeface="Times New Roman"/>
                <a:cs typeface="Times New Roman"/>
                <a:sym typeface="Times New Roman"/>
              </a:endParaRPr>
            </a:p>
          </p:txBody>
        </p:sp>
      </p:grpSp>
      <p:sp>
        <p:nvSpPr>
          <p:cNvPr id="194" name="Google Shape;194;g3f7fb5bb4f5_0_72"/>
          <p:cNvSpPr txBox="1">
            <a:spLocks noGrp="1"/>
          </p:cNvSpPr>
          <p:nvPr>
            <p:ph type="title"/>
          </p:nvPr>
        </p:nvSpPr>
        <p:spPr>
          <a:xfrm>
            <a:off x="1390557" y="232272"/>
            <a:ext cx="6698700" cy="684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000">
                <a:solidFill>
                  <a:schemeClr val="dk2"/>
                </a:solidFill>
                <a:latin typeface="Times New Roman"/>
                <a:ea typeface="Times New Roman"/>
                <a:cs typeface="Times New Roman"/>
                <a:sym typeface="Times New Roman"/>
              </a:rPr>
              <a:t>Deployment and Validation of Security Policies</a:t>
            </a:r>
            <a:endParaRPr sz="2000">
              <a:solidFill>
                <a:schemeClr val="dk2"/>
              </a:solidFill>
              <a:latin typeface="Times New Roman"/>
              <a:ea typeface="Times New Roman"/>
              <a:cs typeface="Times New Roman"/>
              <a:sym typeface="Times New Roman"/>
            </a:endParaRPr>
          </a:p>
        </p:txBody>
      </p:sp>
      <p:pic>
        <p:nvPicPr>
          <p:cNvPr id="195" name="Google Shape;195;g3f7fb5bb4f5_0_72"/>
          <p:cNvPicPr preferRelativeResize="0"/>
          <p:nvPr/>
        </p:nvPicPr>
        <p:blipFill>
          <a:blip r:embed="rId5">
            <a:alphaModFix/>
          </a:blip>
          <a:stretch>
            <a:fillRect/>
          </a:stretch>
        </p:blipFill>
        <p:spPr>
          <a:xfrm>
            <a:off x="4896295" y="1483400"/>
            <a:ext cx="4127577" cy="2753500"/>
          </a:xfrm>
          <a:prstGeom prst="rect">
            <a:avLst/>
          </a:prstGeom>
          <a:noFill/>
          <a:ln>
            <a:noFill/>
          </a:ln>
        </p:spPr>
      </p:pic>
      <p:sp>
        <p:nvSpPr>
          <p:cNvPr id="196" name="Google Shape;196;g3f7fb5bb4f5_0_72"/>
          <p:cNvSpPr txBox="1"/>
          <p:nvPr/>
        </p:nvSpPr>
        <p:spPr>
          <a:xfrm>
            <a:off x="5368651" y="4305879"/>
            <a:ext cx="36228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300">
                <a:solidFill>
                  <a:schemeClr val="dk2"/>
                </a:solidFill>
                <a:latin typeface="Times New Roman"/>
                <a:ea typeface="Times New Roman"/>
                <a:cs typeface="Times New Roman"/>
                <a:sym typeface="Times New Roman"/>
              </a:rPr>
              <a:t>Figure 12 :- Security Policy Installation</a:t>
            </a:r>
            <a:endParaRPr sz="2100">
              <a:solidFill>
                <a:schemeClr val="dk2"/>
              </a:solidFill>
              <a:latin typeface="EB Garamond"/>
              <a:ea typeface="EB Garamond"/>
              <a:cs typeface="EB Garamond"/>
              <a:sym typeface="EB Garamon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0"/>
        <p:cNvGrpSpPr/>
        <p:nvPr/>
      </p:nvGrpSpPr>
      <p:grpSpPr>
        <a:xfrm>
          <a:off x="0" y="0"/>
          <a:ext cx="0" cy="0"/>
          <a:chOff x="0" y="0"/>
          <a:chExt cx="0" cy="0"/>
        </a:xfrm>
      </p:grpSpPr>
      <p:pic>
        <p:nvPicPr>
          <p:cNvPr id="201" name="Google Shape;201;g3f7fb5bb4f5_0_80"/>
          <p:cNvPicPr preferRelativeResize="0"/>
          <p:nvPr/>
        </p:nvPicPr>
        <p:blipFill rotWithShape="1">
          <a:blip r:embed="rId3">
            <a:alphaModFix/>
          </a:blip>
          <a:srcRect/>
          <a:stretch/>
        </p:blipFill>
        <p:spPr>
          <a:xfrm>
            <a:off x="-334756" y="-161650"/>
            <a:ext cx="9818100" cy="5466800"/>
          </a:xfrm>
          <a:prstGeom prst="rect">
            <a:avLst/>
          </a:prstGeom>
          <a:noFill/>
          <a:ln>
            <a:noFill/>
          </a:ln>
        </p:spPr>
      </p:pic>
      <p:sp>
        <p:nvSpPr>
          <p:cNvPr id="202" name="Google Shape;202;g3f7fb5bb4f5_0_80"/>
          <p:cNvSpPr txBox="1">
            <a:spLocks noGrp="1"/>
          </p:cNvSpPr>
          <p:nvPr>
            <p:ph type="body" idx="4294967295"/>
          </p:nvPr>
        </p:nvSpPr>
        <p:spPr>
          <a:xfrm>
            <a:off x="4216391" y="613175"/>
            <a:ext cx="4850700" cy="41523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Gaia Application Programming Interface (API) service was checked to confirm the service status and the availability of the management services (1).</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API preparedness tests showed that management services were operating properly and could perform secure administrative services.</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Connectivity testing helped to troubleshoot possible configuration problems prior to implementation, enhancing the reliability of the system and minimizing operational risks.</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Management service validation complemented the capabilities of troubleshooting since it supplied the administrator with details about the operation of the service and service diagnostics.</a:t>
            </a:r>
            <a:endParaRPr sz="1200" dirty="0">
              <a:latin typeface="Times New Roman"/>
              <a:ea typeface="Times New Roman"/>
              <a:cs typeface="Times New Roman"/>
              <a:sym typeface="Times New Roman"/>
            </a:endParaRPr>
          </a:p>
        </p:txBody>
      </p:sp>
      <p:sp>
        <p:nvSpPr>
          <p:cNvPr id="203" name="Google Shape;203;g3f7fb5bb4f5_0_80"/>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API Connectivity and Management Service Validation</a:t>
            </a:r>
            <a:endParaRPr sz="2000">
              <a:latin typeface="Times New Roman"/>
              <a:ea typeface="Times New Roman"/>
              <a:cs typeface="Times New Roman"/>
              <a:sym typeface="Times New Roman"/>
            </a:endParaRPr>
          </a:p>
        </p:txBody>
      </p:sp>
      <p:pic>
        <p:nvPicPr>
          <p:cNvPr id="204" name="Google Shape;204;g3f7fb5bb4f5_0_80"/>
          <p:cNvPicPr preferRelativeResize="0"/>
          <p:nvPr/>
        </p:nvPicPr>
        <p:blipFill>
          <a:blip r:embed="rId4">
            <a:alphaModFix/>
          </a:blip>
          <a:stretch>
            <a:fillRect/>
          </a:stretch>
        </p:blipFill>
        <p:spPr>
          <a:xfrm>
            <a:off x="177500" y="1132812"/>
            <a:ext cx="4038900" cy="2694356"/>
          </a:xfrm>
          <a:prstGeom prst="rect">
            <a:avLst/>
          </a:prstGeom>
          <a:noFill/>
          <a:ln>
            <a:noFill/>
          </a:ln>
        </p:spPr>
      </p:pic>
      <p:sp>
        <p:nvSpPr>
          <p:cNvPr id="205" name="Google Shape;205;g3f7fb5bb4f5_0_80"/>
          <p:cNvSpPr txBox="1"/>
          <p:nvPr/>
        </p:nvSpPr>
        <p:spPr>
          <a:xfrm>
            <a:off x="271497" y="4106200"/>
            <a:ext cx="3738300" cy="300900"/>
          </a:xfrm>
          <a:prstGeom prst="rect">
            <a:avLst/>
          </a:prstGeom>
          <a:noFill/>
          <a:ln>
            <a:noFill/>
          </a:ln>
        </p:spPr>
        <p:txBody>
          <a:bodyPr spcFirstLastPara="1" wrap="square" lIns="91425" tIns="0" rIns="91425" bIns="0" anchor="t" anchorCtr="0">
            <a:normAutofit fontScale="92500" lnSpcReduction="20000"/>
          </a:bodyPr>
          <a:lstStyle/>
          <a:p>
            <a:pPr marL="0" lvl="0" indent="0" algn="ctr" rtl="0">
              <a:spcBef>
                <a:spcPts val="0"/>
              </a:spcBef>
              <a:spcAft>
                <a:spcPts val="0"/>
              </a:spcAft>
              <a:buSzPct val="79492"/>
              <a:buNone/>
            </a:pPr>
            <a:r>
              <a:rPr lang="en" sz="1280">
                <a:solidFill>
                  <a:schemeClr val="dk1"/>
                </a:solidFill>
                <a:latin typeface="Times New Roman"/>
                <a:ea typeface="Times New Roman"/>
                <a:cs typeface="Times New Roman"/>
                <a:sym typeface="Times New Roman"/>
              </a:rPr>
              <a:t>Figure  13:- Gaia terminal output showing API status started and readiness failure</a:t>
            </a:r>
            <a:endParaRPr sz="2020">
              <a:solidFill>
                <a:schemeClr val="dk1"/>
              </a:solidFill>
              <a:latin typeface="EB Garamond"/>
              <a:ea typeface="EB Garamond"/>
              <a:cs typeface="EB Garamond"/>
              <a:sym typeface="EB Garamon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pSp>
        <p:nvGrpSpPr>
          <p:cNvPr id="210" name="Google Shape;210;g3f7fb5bb4f5_0_86"/>
          <p:cNvGrpSpPr/>
          <p:nvPr/>
        </p:nvGrpSpPr>
        <p:grpSpPr>
          <a:xfrm>
            <a:off x="-314350" y="-80325"/>
            <a:ext cx="9747752" cy="5327899"/>
            <a:chOff x="6803277" y="395365"/>
            <a:chExt cx="2167178" cy="2587615"/>
          </a:xfrm>
        </p:grpSpPr>
        <p:pic>
          <p:nvPicPr>
            <p:cNvPr id="211" name="Google Shape;211;g3f7fb5bb4f5_0_86"/>
            <p:cNvPicPr preferRelativeResize="0"/>
            <p:nvPr/>
          </p:nvPicPr>
          <p:blipFill rotWithShape="1">
            <a:blip r:embed="rId3">
              <a:alphaModFix/>
            </a:blip>
            <a:srcRect/>
            <a:stretch/>
          </p:blipFill>
          <p:spPr>
            <a:xfrm>
              <a:off x="6803277" y="395365"/>
              <a:ext cx="2167178" cy="2587615"/>
            </a:xfrm>
            <a:prstGeom prst="rect">
              <a:avLst/>
            </a:prstGeom>
            <a:noFill/>
            <a:ln>
              <a:noFill/>
            </a:ln>
          </p:spPr>
        </p:pic>
        <p:pic>
          <p:nvPicPr>
            <p:cNvPr id="212" name="Google Shape;212;g3f7fb5bb4f5_0_86" descr="Piece of duct tape sticking a note to the slide"/>
            <p:cNvPicPr preferRelativeResize="0"/>
            <p:nvPr/>
          </p:nvPicPr>
          <p:blipFill rotWithShape="1">
            <a:blip r:embed="rId4">
              <a:alphaModFix/>
            </a:blip>
            <a:srcRect l="9245" t="5926" r="2118" b="10012"/>
            <a:stretch/>
          </p:blipFill>
          <p:spPr>
            <a:xfrm rot="154828">
              <a:off x="7283676" y="424148"/>
              <a:ext cx="1288940" cy="457878"/>
            </a:xfrm>
            <a:prstGeom prst="rect">
              <a:avLst/>
            </a:prstGeom>
            <a:noFill/>
            <a:ln>
              <a:noFill/>
            </a:ln>
          </p:spPr>
        </p:pic>
        <p:sp>
          <p:nvSpPr>
            <p:cNvPr id="213" name="Google Shape;213;g3f7fb5bb4f5_0_86"/>
            <p:cNvSpPr txBox="1"/>
            <p:nvPr/>
          </p:nvSpPr>
          <p:spPr>
            <a:xfrm>
              <a:off x="6843763" y="912472"/>
              <a:ext cx="1075500" cy="2042700"/>
            </a:xfrm>
            <a:prstGeom prst="rect">
              <a:avLst/>
            </a:prstGeom>
            <a:noFill/>
            <a:ln>
              <a:noFill/>
            </a:ln>
          </p:spPr>
          <p:txBody>
            <a:bodyPr spcFirstLastPara="1" wrap="square" lIns="186975" tIns="186975" rIns="186975" bIns="186975" anchor="t" anchorCtr="0">
              <a:noAutofit/>
            </a:bodyPr>
            <a:lstStyle/>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Role-Based Access Control (RBAC) was introduced to grant administrative privileges based on organisational roles and not based on individual users (4).</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Varied permission profiles were developed to make sure that administrators could only access the resources they required to perform their operational roles in the area they were assigned.</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The least-privilege principle minimized the opportunity to change configuration inadvertently and enhanced general security management in the enterprise.</a:t>
              </a:r>
              <a:endParaRPr sz="1207" dirty="0">
                <a:solidFill>
                  <a:schemeClr val="dk2"/>
                </a:solidFill>
                <a:latin typeface="Times New Roman"/>
                <a:ea typeface="Times New Roman"/>
                <a:cs typeface="Times New Roman"/>
                <a:sym typeface="Times New Roman"/>
              </a:endParaRPr>
            </a:p>
            <a:p>
              <a:pPr marL="492027" marR="0" lvl="0" indent="-322635" algn="just" rtl="0">
                <a:lnSpc>
                  <a:spcPct val="150000"/>
                </a:lnSpc>
                <a:spcBef>
                  <a:spcPts val="0"/>
                </a:spcBef>
                <a:spcAft>
                  <a:spcPts val="0"/>
                </a:spcAft>
                <a:buClr>
                  <a:schemeClr val="dk2"/>
                </a:buClr>
                <a:buSzPts val="1207"/>
                <a:buFont typeface="Times New Roman"/>
                <a:buChar char="●"/>
              </a:pPr>
              <a:r>
                <a:rPr lang="en" sz="1207" dirty="0">
                  <a:solidFill>
                    <a:schemeClr val="dk2"/>
                  </a:solidFill>
                  <a:latin typeface="Times New Roman"/>
                  <a:ea typeface="Times New Roman"/>
                  <a:cs typeface="Times New Roman"/>
                  <a:sym typeface="Times New Roman"/>
                </a:rPr>
                <a:t>Technologically enhanced access control enhanced accountability through clarity of responsibilities of users as well as safeguarding important enterprise security resources.</a:t>
              </a:r>
              <a:endParaRPr sz="1207" dirty="0">
                <a:solidFill>
                  <a:schemeClr val="dk2"/>
                </a:solidFill>
                <a:latin typeface="Times New Roman"/>
                <a:ea typeface="Times New Roman"/>
                <a:cs typeface="Times New Roman"/>
                <a:sym typeface="Times New Roman"/>
              </a:endParaRPr>
            </a:p>
          </p:txBody>
        </p:sp>
      </p:grpSp>
      <p:sp>
        <p:nvSpPr>
          <p:cNvPr id="214" name="Google Shape;214;g3f7fb5bb4f5_0_86"/>
          <p:cNvSpPr txBox="1">
            <a:spLocks noGrp="1"/>
          </p:cNvSpPr>
          <p:nvPr>
            <p:ph type="title"/>
          </p:nvPr>
        </p:nvSpPr>
        <p:spPr>
          <a:xfrm>
            <a:off x="1390557" y="232272"/>
            <a:ext cx="6698700" cy="684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000">
                <a:solidFill>
                  <a:schemeClr val="dk2"/>
                </a:solidFill>
                <a:latin typeface="Times New Roman"/>
                <a:ea typeface="Times New Roman"/>
                <a:cs typeface="Times New Roman"/>
                <a:sym typeface="Times New Roman"/>
              </a:rPr>
              <a:t>Access Management Using Role-Based Permissions</a:t>
            </a:r>
            <a:endParaRPr sz="2000">
              <a:solidFill>
                <a:schemeClr val="dk2"/>
              </a:solidFill>
              <a:latin typeface="Times New Roman"/>
              <a:ea typeface="Times New Roman"/>
              <a:cs typeface="Times New Roman"/>
              <a:sym typeface="Times New Roman"/>
            </a:endParaRPr>
          </a:p>
        </p:txBody>
      </p:sp>
      <p:pic>
        <p:nvPicPr>
          <p:cNvPr id="215" name="Google Shape;215;g3f7fb5bb4f5_0_86"/>
          <p:cNvPicPr preferRelativeResize="0"/>
          <p:nvPr/>
        </p:nvPicPr>
        <p:blipFill>
          <a:blip r:embed="rId5">
            <a:alphaModFix/>
          </a:blip>
          <a:stretch>
            <a:fillRect/>
          </a:stretch>
        </p:blipFill>
        <p:spPr>
          <a:xfrm>
            <a:off x="4758595" y="1437500"/>
            <a:ext cx="4161976" cy="2776451"/>
          </a:xfrm>
          <a:prstGeom prst="rect">
            <a:avLst/>
          </a:prstGeom>
          <a:noFill/>
          <a:ln>
            <a:noFill/>
          </a:ln>
        </p:spPr>
      </p:pic>
      <p:sp>
        <p:nvSpPr>
          <p:cNvPr id="216" name="Google Shape;216;g3f7fb5bb4f5_0_86"/>
          <p:cNvSpPr txBox="1"/>
          <p:nvPr/>
        </p:nvSpPr>
        <p:spPr>
          <a:xfrm>
            <a:off x="5523638" y="4334500"/>
            <a:ext cx="2631900" cy="300900"/>
          </a:xfrm>
          <a:prstGeom prst="rect">
            <a:avLst/>
          </a:prstGeom>
          <a:noFill/>
          <a:ln>
            <a:noFill/>
          </a:ln>
        </p:spPr>
        <p:txBody>
          <a:bodyPr spcFirstLastPara="1" wrap="square" lIns="91425" tIns="0" rIns="91425" bIns="0" anchor="t" anchorCtr="0">
            <a:normAutofit fontScale="92500"/>
          </a:bodyPr>
          <a:lstStyle/>
          <a:p>
            <a:pPr marL="0" lvl="0" indent="0" algn="ctr" rtl="0">
              <a:spcBef>
                <a:spcPts val="0"/>
              </a:spcBef>
              <a:spcAft>
                <a:spcPts val="0"/>
              </a:spcAft>
              <a:buNone/>
            </a:pPr>
            <a:r>
              <a:rPr lang="en" sz="1300">
                <a:solidFill>
                  <a:schemeClr val="dk2"/>
                </a:solidFill>
                <a:latin typeface="Times New Roman"/>
                <a:ea typeface="Times New Roman"/>
                <a:cs typeface="Times New Roman"/>
                <a:sym typeface="Times New Roman"/>
              </a:rPr>
              <a:t>Figure  14:- Role-Based Access Control</a:t>
            </a:r>
            <a:endParaRPr sz="2100">
              <a:solidFill>
                <a:schemeClr val="dk2"/>
              </a:solidFill>
              <a:latin typeface="EB Garamond"/>
              <a:ea typeface="EB Garamond"/>
              <a:cs typeface="EB Garamond"/>
              <a:sym typeface="EB Garamon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0"/>
        <p:cNvGrpSpPr/>
        <p:nvPr/>
      </p:nvGrpSpPr>
      <p:grpSpPr>
        <a:xfrm>
          <a:off x="0" y="0"/>
          <a:ext cx="0" cy="0"/>
          <a:chOff x="0" y="0"/>
          <a:chExt cx="0" cy="0"/>
        </a:xfrm>
      </p:grpSpPr>
      <p:pic>
        <p:nvPicPr>
          <p:cNvPr id="221" name="Google Shape;221;g3f7fb5bb4f5_0_94"/>
          <p:cNvPicPr preferRelativeResize="0"/>
          <p:nvPr/>
        </p:nvPicPr>
        <p:blipFill rotWithShape="1">
          <a:blip r:embed="rId3">
            <a:alphaModFix/>
          </a:blip>
          <a:srcRect/>
          <a:stretch/>
        </p:blipFill>
        <p:spPr>
          <a:xfrm>
            <a:off x="-334756" y="-161650"/>
            <a:ext cx="9818100" cy="5466800"/>
          </a:xfrm>
          <a:prstGeom prst="rect">
            <a:avLst/>
          </a:prstGeom>
          <a:noFill/>
          <a:ln>
            <a:noFill/>
          </a:ln>
        </p:spPr>
      </p:pic>
      <p:sp>
        <p:nvSpPr>
          <p:cNvPr id="222" name="Google Shape;222;g3f7fb5bb4f5_0_94"/>
          <p:cNvSpPr txBox="1">
            <a:spLocks noGrp="1"/>
          </p:cNvSpPr>
          <p:nvPr>
            <p:ph type="body" idx="4294967295"/>
          </p:nvPr>
        </p:nvSpPr>
        <p:spPr>
          <a:xfrm>
            <a:off x="3943250" y="613176"/>
            <a:ext cx="4917300" cy="48753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SmartLog was deployed to track the activity of the enterprise network in real time and provide real-time visibility when there were blocked or authorised traffic events (7).</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Security logs allowed administrators to detect suspicious activity, investigate incidents, and determine the effectiveness of firewall policies installed.</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Traffic inspection assisted in active threat prevention by tracing information of network sessions, user activities, and security events in detail.</a:t>
            </a:r>
            <a:endParaRPr sz="1200" dirty="0">
              <a:latin typeface="Times New Roman"/>
              <a:ea typeface="Times New Roman"/>
              <a:cs typeface="Times New Roman"/>
              <a:sym typeface="Times New Roman"/>
            </a:endParaRPr>
          </a:p>
          <a:p>
            <a:pPr marL="457200" lvl="0" indent="-304800" algn="just" rtl="0">
              <a:lnSpc>
                <a:spcPct val="2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Ongoing log analysis improved security in the enterprise by aiding with incident response, compliance monitoring, and long-term security improvement measures.</a:t>
            </a:r>
            <a:endParaRPr sz="1200" dirty="0">
              <a:latin typeface="Times New Roman"/>
              <a:ea typeface="Times New Roman"/>
              <a:cs typeface="Times New Roman"/>
              <a:sym typeface="Times New Roman"/>
            </a:endParaRPr>
          </a:p>
        </p:txBody>
      </p:sp>
      <p:sp>
        <p:nvSpPr>
          <p:cNvPr id="223" name="Google Shape;223;g3f7fb5bb4f5_0_94"/>
          <p:cNvSpPr txBox="1">
            <a:spLocks noGrp="1"/>
          </p:cNvSpPr>
          <p:nvPr>
            <p:ph type="title" idx="4294967295"/>
          </p:nvPr>
        </p:nvSpPr>
        <p:spPr>
          <a:xfrm>
            <a:off x="885875" y="-14088"/>
            <a:ext cx="7537500" cy="361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000">
                <a:solidFill>
                  <a:schemeClr val="dk1"/>
                </a:solidFill>
                <a:latin typeface="Times New Roman"/>
                <a:ea typeface="Times New Roman"/>
                <a:cs typeface="Times New Roman"/>
                <a:sym typeface="Times New Roman"/>
              </a:rPr>
              <a:t>Security Log Monitoring and Threat Analysis</a:t>
            </a:r>
            <a:endParaRPr sz="2000">
              <a:latin typeface="Times New Roman"/>
              <a:ea typeface="Times New Roman"/>
              <a:cs typeface="Times New Roman"/>
              <a:sym typeface="Times New Roman"/>
            </a:endParaRPr>
          </a:p>
        </p:txBody>
      </p:sp>
      <p:pic>
        <p:nvPicPr>
          <p:cNvPr id="224" name="Google Shape;224;g3f7fb5bb4f5_0_94"/>
          <p:cNvPicPr preferRelativeResize="0"/>
          <p:nvPr/>
        </p:nvPicPr>
        <p:blipFill>
          <a:blip r:embed="rId4">
            <a:alphaModFix/>
          </a:blip>
          <a:stretch>
            <a:fillRect/>
          </a:stretch>
        </p:blipFill>
        <p:spPr>
          <a:xfrm>
            <a:off x="191625" y="1437525"/>
            <a:ext cx="3671401" cy="2443625"/>
          </a:xfrm>
          <a:prstGeom prst="rect">
            <a:avLst/>
          </a:prstGeom>
          <a:noFill/>
          <a:ln>
            <a:noFill/>
          </a:ln>
        </p:spPr>
      </p:pic>
      <p:sp>
        <p:nvSpPr>
          <p:cNvPr id="225" name="Google Shape;225;g3f7fb5bb4f5_0_94"/>
          <p:cNvSpPr txBox="1"/>
          <p:nvPr/>
        </p:nvSpPr>
        <p:spPr>
          <a:xfrm>
            <a:off x="40907" y="4112436"/>
            <a:ext cx="4111200" cy="300900"/>
          </a:xfrm>
          <a:prstGeom prst="rect">
            <a:avLst/>
          </a:prstGeom>
          <a:noFill/>
          <a:ln>
            <a:noFill/>
          </a:ln>
        </p:spPr>
        <p:txBody>
          <a:bodyPr spcFirstLastPara="1" wrap="square" lIns="91425" tIns="0" rIns="91425" bIns="0" anchor="t" anchorCtr="0">
            <a:normAutofit/>
          </a:bodyPr>
          <a:lstStyle/>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Figure  15:- Log Monitoring and Security Event Analysis.</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9"/>
        <p:cNvGrpSpPr/>
        <p:nvPr/>
      </p:nvGrpSpPr>
      <p:grpSpPr>
        <a:xfrm>
          <a:off x="0" y="0"/>
          <a:ext cx="0" cy="0"/>
          <a:chOff x="0" y="0"/>
          <a:chExt cx="0" cy="0"/>
        </a:xfrm>
      </p:grpSpPr>
      <p:pic>
        <p:nvPicPr>
          <p:cNvPr id="230" name="Google Shape;230;p17"/>
          <p:cNvPicPr preferRelativeResize="0"/>
          <p:nvPr/>
        </p:nvPicPr>
        <p:blipFill rotWithShape="1">
          <a:blip r:embed="rId3">
            <a:alphaModFix/>
          </a:blip>
          <a:srcRect/>
          <a:stretch/>
        </p:blipFill>
        <p:spPr>
          <a:xfrm>
            <a:off x="-66675" y="-77250"/>
            <a:ext cx="9000475" cy="5058024"/>
          </a:xfrm>
          <a:prstGeom prst="rect">
            <a:avLst/>
          </a:prstGeom>
          <a:noFill/>
          <a:ln>
            <a:noFill/>
          </a:ln>
        </p:spPr>
      </p:pic>
      <p:sp>
        <p:nvSpPr>
          <p:cNvPr id="231" name="Google Shape;231;p17"/>
          <p:cNvSpPr txBox="1">
            <a:spLocks noGrp="1"/>
          </p:cNvSpPr>
          <p:nvPr>
            <p:ph type="body" idx="4294967295"/>
          </p:nvPr>
        </p:nvSpPr>
        <p:spPr>
          <a:xfrm>
            <a:off x="1010316" y="1002189"/>
            <a:ext cx="6451800" cy="33279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Check Point Gaia was deployed and configured in a virtual environment to successfully provide security to the enterprise network by requesting R81.20 (5).</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The ability to communicate in a secure manner between the elements of the management as well as the Security Gateway effectively facilitated centralised administration and implemented policies.</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Firewall policies, Role-Based Access Control, and continuous monitoring worked together to enhance network protection of the enterprise against unauthorised access.</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dirty="0">
                <a:latin typeface="Times New Roman"/>
                <a:ea typeface="Times New Roman"/>
                <a:cs typeface="Times New Roman"/>
                <a:sym typeface="Times New Roman"/>
              </a:rPr>
              <a:t>Real-world use revealed that virtual enterprise, as a platform, is a good means of testing and validating advanced cybersecurity options.</a:t>
            </a:r>
            <a:endParaRPr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endParaRPr sz="1400" dirty="0">
              <a:latin typeface="Times New Roman"/>
              <a:ea typeface="Times New Roman"/>
              <a:cs typeface="Times New Roman"/>
              <a:sym typeface="Times New Roman"/>
            </a:endParaRPr>
          </a:p>
          <a:p>
            <a:pPr marL="0" lvl="0" indent="0" algn="just" rtl="0">
              <a:lnSpc>
                <a:spcPct val="150000"/>
              </a:lnSpc>
              <a:spcBef>
                <a:spcPts val="1200"/>
              </a:spcBef>
              <a:spcAft>
                <a:spcPts val="1200"/>
              </a:spcAft>
              <a:buSzPts val="1800"/>
              <a:buNone/>
            </a:pPr>
            <a:endParaRPr sz="1400" dirty="0">
              <a:latin typeface="Times New Roman"/>
              <a:ea typeface="Times New Roman"/>
              <a:cs typeface="Times New Roman"/>
              <a:sym typeface="Times New Roman"/>
            </a:endParaRPr>
          </a:p>
        </p:txBody>
      </p:sp>
      <p:sp>
        <p:nvSpPr>
          <p:cNvPr id="232" name="Google Shape;232;p17"/>
          <p:cNvSpPr txBox="1">
            <a:spLocks noGrp="1"/>
          </p:cNvSpPr>
          <p:nvPr>
            <p:ph type="title" idx="4294967295"/>
          </p:nvPr>
        </p:nvSpPr>
        <p:spPr>
          <a:xfrm>
            <a:off x="467466" y="351504"/>
            <a:ext cx="7537500" cy="7680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500" dirty="0">
                <a:solidFill>
                  <a:schemeClr val="dk1"/>
                </a:solidFill>
                <a:latin typeface="Times New Roman"/>
                <a:ea typeface="Times New Roman"/>
                <a:cs typeface="Times New Roman"/>
                <a:sym typeface="Times New Roman"/>
              </a:rPr>
              <a:t>Conclusion</a:t>
            </a:r>
            <a:endParaRPr sz="2500" dirty="0">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3E3F652A-A16B-09A7-F857-32D3E508D6B8}"/>
            </a:ext>
          </a:extLst>
        </p:cNvPr>
        <p:cNvGrpSpPr/>
        <p:nvPr/>
      </p:nvGrpSpPr>
      <p:grpSpPr>
        <a:xfrm>
          <a:off x="0" y="0"/>
          <a:ext cx="0" cy="0"/>
          <a:chOff x="0" y="0"/>
          <a:chExt cx="0" cy="0"/>
        </a:xfrm>
      </p:grpSpPr>
      <p:pic>
        <p:nvPicPr>
          <p:cNvPr id="230" name="Google Shape;230;p17">
            <a:extLst>
              <a:ext uri="{FF2B5EF4-FFF2-40B4-BE49-F238E27FC236}">
                <a16:creationId xmlns:a16="http://schemas.microsoft.com/office/drawing/2014/main" id="{0E9DF51D-90AB-31A3-F111-BA164B6117B1}"/>
              </a:ext>
            </a:extLst>
          </p:cNvPr>
          <p:cNvPicPr preferRelativeResize="0"/>
          <p:nvPr/>
        </p:nvPicPr>
        <p:blipFill rotWithShape="1">
          <a:blip r:embed="rId3">
            <a:alphaModFix/>
          </a:blip>
          <a:srcRect/>
          <a:stretch/>
        </p:blipFill>
        <p:spPr>
          <a:xfrm>
            <a:off x="-66675" y="-77250"/>
            <a:ext cx="9000475" cy="5058024"/>
          </a:xfrm>
          <a:prstGeom prst="rect">
            <a:avLst/>
          </a:prstGeom>
          <a:noFill/>
          <a:ln>
            <a:noFill/>
          </a:ln>
        </p:spPr>
      </p:pic>
      <p:sp>
        <p:nvSpPr>
          <p:cNvPr id="231" name="Google Shape;231;p17">
            <a:extLst>
              <a:ext uri="{FF2B5EF4-FFF2-40B4-BE49-F238E27FC236}">
                <a16:creationId xmlns:a16="http://schemas.microsoft.com/office/drawing/2014/main" id="{47E57132-E7CB-D108-91FD-206C0F4FBD00}"/>
              </a:ext>
            </a:extLst>
          </p:cNvPr>
          <p:cNvSpPr txBox="1">
            <a:spLocks noGrp="1"/>
          </p:cNvSpPr>
          <p:nvPr>
            <p:ph type="body" idx="4294967295"/>
          </p:nvPr>
        </p:nvSpPr>
        <p:spPr>
          <a:xfrm>
            <a:off x="1010316" y="1002189"/>
            <a:ext cx="6451800" cy="33279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IN" sz="1400" dirty="0">
                <a:latin typeface="Times New Roman"/>
                <a:ea typeface="Times New Roman"/>
                <a:cs typeface="Times New Roman"/>
                <a:sym typeface="Times New Roman"/>
              </a:rPr>
              <a:t>First, we relied on a self-signed certificate for web access, which is susceptible to interception in a real-world scenario.</a:t>
            </a:r>
          </a:p>
          <a:p>
            <a:pPr marL="457200" lvl="0" indent="-317500" algn="just" rtl="0">
              <a:lnSpc>
                <a:spcPct val="150000"/>
              </a:lnSpc>
              <a:spcBef>
                <a:spcPts val="0"/>
              </a:spcBef>
              <a:spcAft>
                <a:spcPts val="0"/>
              </a:spcAft>
              <a:buSzPts val="1400"/>
              <a:buFont typeface="Times New Roman"/>
              <a:buChar char="➔"/>
            </a:pPr>
            <a:r>
              <a:rPr lang="en-IN" sz="1400" dirty="0">
                <a:latin typeface="Times New Roman"/>
                <a:ea typeface="Times New Roman"/>
                <a:cs typeface="Times New Roman"/>
                <a:sym typeface="Times New Roman"/>
              </a:rPr>
              <a:t>Second, the environment currently has a single point of failure. If our sole security gateway goes offline, network traffic halts.</a:t>
            </a:r>
          </a:p>
          <a:p>
            <a:pPr marL="457200" lvl="0" indent="-317500" algn="just" rtl="0">
              <a:lnSpc>
                <a:spcPct val="150000"/>
              </a:lnSpc>
              <a:spcBef>
                <a:spcPts val="0"/>
              </a:spcBef>
              <a:spcAft>
                <a:spcPts val="0"/>
              </a:spcAft>
              <a:buSzPts val="1400"/>
              <a:buFont typeface="Times New Roman"/>
              <a:buChar char="➔"/>
            </a:pPr>
            <a:r>
              <a:rPr lang="en-IN" sz="1400" dirty="0">
                <a:latin typeface="Times New Roman"/>
                <a:ea typeface="Times New Roman"/>
                <a:cs typeface="Times New Roman"/>
                <a:sym typeface="Times New Roman"/>
              </a:rPr>
              <a:t>Lastly, running this on a type-2 hypervisor like VirtualBox introduces performance overhead that wouldn’t exist in a true enterprise data </a:t>
            </a:r>
            <a:r>
              <a:rPr lang="en-IN" sz="1400" dirty="0" err="1">
                <a:latin typeface="Times New Roman"/>
                <a:ea typeface="Times New Roman"/>
                <a:cs typeface="Times New Roman"/>
                <a:sym typeface="Times New Roman"/>
              </a:rPr>
              <a:t>center</a:t>
            </a:r>
            <a:r>
              <a:rPr lang="en-IN" sz="1400" dirty="0">
                <a:latin typeface="Times New Roman"/>
                <a:ea typeface="Times New Roman"/>
                <a:cs typeface="Times New Roman"/>
                <a:sym typeface="Times New Roman"/>
              </a:rPr>
              <a:t>.</a:t>
            </a:r>
            <a:endParaRPr sz="1400" dirty="0">
              <a:latin typeface="Times New Roman"/>
              <a:ea typeface="Times New Roman"/>
              <a:cs typeface="Times New Roman"/>
              <a:sym typeface="Times New Roman"/>
            </a:endParaRPr>
          </a:p>
          <a:p>
            <a:pPr marL="0" lvl="0" indent="0" algn="just" rtl="0">
              <a:lnSpc>
                <a:spcPct val="150000"/>
              </a:lnSpc>
              <a:spcBef>
                <a:spcPts val="1200"/>
              </a:spcBef>
              <a:spcAft>
                <a:spcPts val="1200"/>
              </a:spcAft>
              <a:buSzPts val="1800"/>
              <a:buNone/>
            </a:pPr>
            <a:endParaRPr sz="1400" dirty="0">
              <a:latin typeface="Times New Roman"/>
              <a:ea typeface="Times New Roman"/>
              <a:cs typeface="Times New Roman"/>
              <a:sym typeface="Times New Roman"/>
            </a:endParaRPr>
          </a:p>
        </p:txBody>
      </p:sp>
      <p:sp>
        <p:nvSpPr>
          <p:cNvPr id="232" name="Google Shape;232;p17">
            <a:extLst>
              <a:ext uri="{FF2B5EF4-FFF2-40B4-BE49-F238E27FC236}">
                <a16:creationId xmlns:a16="http://schemas.microsoft.com/office/drawing/2014/main" id="{B912272E-CEF7-CC3B-8C6C-03F69DEFC1B8}"/>
              </a:ext>
            </a:extLst>
          </p:cNvPr>
          <p:cNvSpPr txBox="1">
            <a:spLocks noGrp="1"/>
          </p:cNvSpPr>
          <p:nvPr>
            <p:ph type="title" idx="4294967295"/>
          </p:nvPr>
        </p:nvSpPr>
        <p:spPr>
          <a:xfrm>
            <a:off x="467466" y="351504"/>
            <a:ext cx="7537500" cy="7680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500" dirty="0">
                <a:solidFill>
                  <a:schemeClr val="dk1"/>
                </a:solidFill>
                <a:latin typeface="Times New Roman"/>
                <a:ea typeface="Times New Roman"/>
                <a:cs typeface="Times New Roman"/>
                <a:sym typeface="Times New Roman"/>
              </a:rPr>
              <a:t>Limitations</a:t>
            </a:r>
            <a:endParaRPr sz="2500"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984665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095824B6-0310-0954-2B58-E63DE511F79F}"/>
            </a:ext>
          </a:extLst>
        </p:cNvPr>
        <p:cNvGrpSpPr/>
        <p:nvPr/>
      </p:nvGrpSpPr>
      <p:grpSpPr>
        <a:xfrm>
          <a:off x="0" y="0"/>
          <a:ext cx="0" cy="0"/>
          <a:chOff x="0" y="0"/>
          <a:chExt cx="0" cy="0"/>
        </a:xfrm>
      </p:grpSpPr>
      <p:pic>
        <p:nvPicPr>
          <p:cNvPr id="230" name="Google Shape;230;p17">
            <a:extLst>
              <a:ext uri="{FF2B5EF4-FFF2-40B4-BE49-F238E27FC236}">
                <a16:creationId xmlns:a16="http://schemas.microsoft.com/office/drawing/2014/main" id="{CA06A5D8-1674-AA49-85A3-EB49C77FFF9E}"/>
              </a:ext>
            </a:extLst>
          </p:cNvPr>
          <p:cNvPicPr preferRelativeResize="0"/>
          <p:nvPr/>
        </p:nvPicPr>
        <p:blipFill rotWithShape="1">
          <a:blip r:embed="rId3">
            <a:alphaModFix/>
          </a:blip>
          <a:srcRect/>
          <a:stretch/>
        </p:blipFill>
        <p:spPr>
          <a:xfrm>
            <a:off x="-66675" y="-77250"/>
            <a:ext cx="9000475" cy="5058024"/>
          </a:xfrm>
          <a:prstGeom prst="rect">
            <a:avLst/>
          </a:prstGeom>
          <a:noFill/>
          <a:ln>
            <a:noFill/>
          </a:ln>
        </p:spPr>
      </p:pic>
      <p:sp>
        <p:nvSpPr>
          <p:cNvPr id="231" name="Google Shape;231;p17">
            <a:extLst>
              <a:ext uri="{FF2B5EF4-FFF2-40B4-BE49-F238E27FC236}">
                <a16:creationId xmlns:a16="http://schemas.microsoft.com/office/drawing/2014/main" id="{36664225-D216-1857-B581-8B923B980F80}"/>
              </a:ext>
            </a:extLst>
          </p:cNvPr>
          <p:cNvSpPr txBox="1">
            <a:spLocks noGrp="1"/>
          </p:cNvSpPr>
          <p:nvPr>
            <p:ph type="body" idx="4294967295"/>
          </p:nvPr>
        </p:nvSpPr>
        <p:spPr>
          <a:xfrm>
            <a:off x="1010316" y="1247515"/>
            <a:ext cx="6451800" cy="33279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US" sz="1400" dirty="0">
                <a:latin typeface="Times New Roman"/>
                <a:ea typeface="Times New Roman"/>
                <a:cs typeface="Times New Roman"/>
                <a:sym typeface="Times New Roman"/>
              </a:rPr>
              <a:t>To improve this architecture for a production environment, I would recommend three things :</a:t>
            </a:r>
          </a:p>
          <a:p>
            <a:pPr marL="457200" lvl="0" indent="-317500" algn="just" rtl="0">
              <a:lnSpc>
                <a:spcPct val="150000"/>
              </a:lnSpc>
              <a:spcBef>
                <a:spcPts val="0"/>
              </a:spcBef>
              <a:spcAft>
                <a:spcPts val="0"/>
              </a:spcAft>
              <a:buSzPts val="1400"/>
              <a:buFont typeface="Times New Roman"/>
              <a:buChar char="➔"/>
            </a:pPr>
            <a:r>
              <a:rPr lang="en-US" sz="1400" dirty="0">
                <a:latin typeface="Times New Roman"/>
                <a:ea typeface="Times New Roman"/>
                <a:cs typeface="Times New Roman"/>
                <a:sym typeface="Times New Roman"/>
              </a:rPr>
              <a:t>Deploying a Public Key Infrastructure (PKI) to issue trusted digital </a:t>
            </a:r>
            <a:r>
              <a:rPr lang="en-US" sz="1400" dirty="0" err="1">
                <a:latin typeface="Times New Roman"/>
                <a:ea typeface="Times New Roman"/>
                <a:cs typeface="Times New Roman"/>
                <a:sym typeface="Times New Roman"/>
              </a:rPr>
              <a:t>Cerificates</a:t>
            </a:r>
            <a:endParaRPr lang="en-US" sz="1400" dirty="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US" sz="1400" dirty="0">
                <a:latin typeface="Times New Roman"/>
                <a:ea typeface="Times New Roman"/>
                <a:cs typeface="Times New Roman"/>
                <a:sym typeface="Times New Roman"/>
              </a:rPr>
              <a:t>Implementing a High Availability (HA) cluster with a secondary security gateway to ensure continues uptime.</a:t>
            </a:r>
          </a:p>
          <a:p>
            <a:pPr marL="457200" lvl="0" indent="-317500" algn="just" rtl="0">
              <a:lnSpc>
                <a:spcPct val="150000"/>
              </a:lnSpc>
              <a:spcBef>
                <a:spcPts val="0"/>
              </a:spcBef>
              <a:spcAft>
                <a:spcPts val="0"/>
              </a:spcAft>
              <a:buSzPts val="1400"/>
              <a:buFont typeface="Times New Roman"/>
              <a:buChar char="➔"/>
            </a:pPr>
            <a:r>
              <a:rPr lang="en-US" sz="1400" dirty="0">
                <a:latin typeface="Times New Roman"/>
                <a:ea typeface="Times New Roman"/>
                <a:cs typeface="Times New Roman"/>
                <a:sym typeface="Times New Roman"/>
              </a:rPr>
              <a:t>And finally, migrating the environment to a bare-metal type-1 hypervisor for better enterprise grade performance.</a:t>
            </a:r>
            <a:endParaRPr dirty="0">
              <a:latin typeface="Times New Roman"/>
              <a:ea typeface="Times New Roman"/>
              <a:cs typeface="Times New Roman"/>
              <a:sym typeface="Times New Roman"/>
            </a:endParaRPr>
          </a:p>
        </p:txBody>
      </p:sp>
      <p:sp>
        <p:nvSpPr>
          <p:cNvPr id="232" name="Google Shape;232;p17">
            <a:extLst>
              <a:ext uri="{FF2B5EF4-FFF2-40B4-BE49-F238E27FC236}">
                <a16:creationId xmlns:a16="http://schemas.microsoft.com/office/drawing/2014/main" id="{B2DA02B2-76E6-8071-C815-0386B27BD737}"/>
              </a:ext>
            </a:extLst>
          </p:cNvPr>
          <p:cNvSpPr txBox="1">
            <a:spLocks noGrp="1"/>
          </p:cNvSpPr>
          <p:nvPr>
            <p:ph type="title" idx="4294967295"/>
          </p:nvPr>
        </p:nvSpPr>
        <p:spPr>
          <a:xfrm>
            <a:off x="467466" y="351504"/>
            <a:ext cx="7537500" cy="7680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1600"/>
              </a:spcAft>
              <a:buSzPts val="3000"/>
              <a:buNone/>
            </a:pPr>
            <a:r>
              <a:rPr lang="en" sz="2500" dirty="0">
                <a:solidFill>
                  <a:schemeClr val="dk1"/>
                </a:solidFill>
                <a:latin typeface="Times New Roman"/>
                <a:ea typeface="Times New Roman"/>
                <a:cs typeface="Times New Roman"/>
                <a:sym typeface="Times New Roman"/>
              </a:rPr>
              <a:t>What can be Improved ?</a:t>
            </a:r>
            <a:endParaRPr sz="2500"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538640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grpSp>
        <p:nvGrpSpPr>
          <p:cNvPr id="237" name="Google Shape;237;p18"/>
          <p:cNvGrpSpPr/>
          <p:nvPr/>
        </p:nvGrpSpPr>
        <p:grpSpPr>
          <a:xfrm>
            <a:off x="-300569" y="-180537"/>
            <a:ext cx="9754477" cy="5462325"/>
            <a:chOff x="6803275" y="390286"/>
            <a:chExt cx="2212050" cy="2542153"/>
          </a:xfrm>
        </p:grpSpPr>
        <p:pic>
          <p:nvPicPr>
            <p:cNvPr id="238" name="Google Shape;238;p18"/>
            <p:cNvPicPr preferRelativeResize="0"/>
            <p:nvPr/>
          </p:nvPicPr>
          <p:blipFill rotWithShape="1">
            <a:blip r:embed="rId3">
              <a:alphaModFix/>
            </a:blip>
            <a:srcRect/>
            <a:stretch/>
          </p:blipFill>
          <p:spPr>
            <a:xfrm>
              <a:off x="6803275" y="427445"/>
              <a:ext cx="2212050" cy="2504994"/>
            </a:xfrm>
            <a:prstGeom prst="rect">
              <a:avLst/>
            </a:prstGeom>
            <a:noFill/>
            <a:ln>
              <a:noFill/>
            </a:ln>
          </p:spPr>
        </p:pic>
        <p:pic>
          <p:nvPicPr>
            <p:cNvPr id="239" name="Google Shape;239;p18" descr="Piece of duct tape sticking a note to the slide"/>
            <p:cNvPicPr preferRelativeResize="0"/>
            <p:nvPr/>
          </p:nvPicPr>
          <p:blipFill rotWithShape="1">
            <a:blip r:embed="rId4">
              <a:alphaModFix/>
            </a:blip>
            <a:srcRect l="9244" t="5926" r="2118" b="10011"/>
            <a:stretch/>
          </p:blipFill>
          <p:spPr>
            <a:xfrm rot="154827">
              <a:off x="7171570" y="425851"/>
              <a:ext cx="1589190" cy="412107"/>
            </a:xfrm>
            <a:prstGeom prst="rect">
              <a:avLst/>
            </a:prstGeom>
            <a:noFill/>
            <a:ln>
              <a:noFill/>
            </a:ln>
          </p:spPr>
        </p:pic>
        <p:sp>
          <p:nvSpPr>
            <p:cNvPr id="240" name="Google Shape;240;p18"/>
            <p:cNvSpPr txBox="1"/>
            <p:nvPr/>
          </p:nvSpPr>
          <p:spPr>
            <a:xfrm>
              <a:off x="6900797" y="781493"/>
              <a:ext cx="2025000" cy="1996200"/>
            </a:xfrm>
            <a:prstGeom prst="rect">
              <a:avLst/>
            </a:prstGeom>
            <a:noFill/>
            <a:ln>
              <a:noFill/>
            </a:ln>
          </p:spPr>
          <p:txBody>
            <a:bodyPr spcFirstLastPara="1" wrap="square" lIns="183825" tIns="183825" rIns="183825" bIns="183825" anchor="t" anchorCtr="0">
              <a:noAutofit/>
            </a:bodyPr>
            <a:lstStyle/>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Adler‐Nissen, R. and Eggeling, K.A., 2024. The discursive struggle for digital sovereignty: Security, economy, rights and the cloud project Gaia‐X. </a:t>
              </a:r>
              <a:r>
                <a:rPr lang="en" sz="800" i="1" dirty="0">
                  <a:solidFill>
                    <a:schemeClr val="dk2"/>
                  </a:solidFill>
                  <a:latin typeface="Times New Roman"/>
                  <a:ea typeface="Times New Roman"/>
                  <a:cs typeface="Times New Roman"/>
                  <a:sym typeface="Times New Roman"/>
                </a:rPr>
                <a:t>JCMS: Journal of Common Market Studies</a:t>
              </a:r>
              <a:r>
                <a:rPr lang="en" sz="800" dirty="0">
                  <a:solidFill>
                    <a:schemeClr val="dk2"/>
                  </a:solidFill>
                  <a:latin typeface="Times New Roman"/>
                  <a:ea typeface="Times New Roman"/>
                  <a:cs typeface="Times New Roman"/>
                  <a:sym typeface="Times New Roman"/>
                </a:rPr>
                <a:t>, </a:t>
              </a:r>
              <a:r>
                <a:rPr lang="en" sz="800" i="1" dirty="0">
                  <a:solidFill>
                    <a:schemeClr val="dk2"/>
                  </a:solidFill>
                  <a:latin typeface="Times New Roman"/>
                  <a:ea typeface="Times New Roman"/>
                  <a:cs typeface="Times New Roman"/>
                  <a:sym typeface="Times New Roman"/>
                </a:rPr>
                <a:t>62</a:t>
              </a:r>
              <a:r>
                <a:rPr lang="en" sz="800" dirty="0">
                  <a:solidFill>
                    <a:schemeClr val="dk2"/>
                  </a:solidFill>
                  <a:latin typeface="Times New Roman"/>
                  <a:ea typeface="Times New Roman"/>
                  <a:cs typeface="Times New Roman"/>
                  <a:sym typeface="Times New Roman"/>
                </a:rPr>
                <a:t>(4), pp.993-1011.</a:t>
              </a:r>
              <a:r>
                <a:rPr lang="en" sz="800" dirty="0">
                  <a:solidFill>
                    <a:schemeClr val="dk2"/>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https://onlinelibrary.wiley.com/doi/pdfdirect/10.1111/jcms.13594</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Arefin, M.T., Uddin, M.R., Evan, N.A. and Alam, M.R., 2021. Enterprise network: Security enhancement and policy management using next-generation firewall (NGFW). In </a:t>
              </a:r>
              <a:r>
                <a:rPr lang="en" sz="800" i="1" dirty="0">
                  <a:solidFill>
                    <a:schemeClr val="dk2"/>
                  </a:solidFill>
                  <a:latin typeface="Times New Roman"/>
                  <a:ea typeface="Times New Roman"/>
                  <a:cs typeface="Times New Roman"/>
                  <a:sym typeface="Times New Roman"/>
                </a:rPr>
                <a:t>Computer Networks, Big Data and IoT: Proceedings of ICCBI 2020</a:t>
              </a:r>
              <a:r>
                <a:rPr lang="en" sz="800" dirty="0">
                  <a:solidFill>
                    <a:schemeClr val="dk2"/>
                  </a:solidFill>
                  <a:latin typeface="Times New Roman"/>
                  <a:ea typeface="Times New Roman"/>
                  <a:cs typeface="Times New Roman"/>
                  <a:sym typeface="Times New Roman"/>
                </a:rPr>
                <a:t> (pp. 753-769). Singapore: Springer Singapore.</a:t>
              </a:r>
              <a:r>
                <a:rPr lang="en" sz="800" dirty="0">
                  <a:solidFill>
                    <a:schemeClr val="dk2"/>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researchgate.net/profile/Sanjukta-Mohanty-4/publication/352614796_Malignant_Web_Sites_Recognition_Utilizing_Distinctive_Machine_Learning_Techniques/links/668fae62c1cf0d77ffcc3d17/Malignant-Web-Sites-Recognition-Utilizing-Distinctive-Machine-Learning-Techniques.pdf#page=749</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Bringhenti, D., Marchetto, G., Sisto, R., Valenza, F. and Yusupov, J., 2022. Automated firewall configuration in virtual networks. </a:t>
              </a:r>
              <a:r>
                <a:rPr lang="en" sz="800" i="1" dirty="0">
                  <a:solidFill>
                    <a:schemeClr val="dk2"/>
                  </a:solidFill>
                  <a:latin typeface="Times New Roman"/>
                  <a:ea typeface="Times New Roman"/>
                  <a:cs typeface="Times New Roman"/>
                  <a:sym typeface="Times New Roman"/>
                </a:rPr>
                <a:t>IEEE Transactions on Dependable and Secure Computing</a:t>
              </a:r>
              <a:r>
                <a:rPr lang="en" sz="800" dirty="0">
                  <a:solidFill>
                    <a:schemeClr val="dk2"/>
                  </a:solidFill>
                  <a:latin typeface="Times New Roman"/>
                  <a:ea typeface="Times New Roman"/>
                  <a:cs typeface="Times New Roman"/>
                  <a:sym typeface="Times New Roman"/>
                </a:rPr>
                <a:t>, </a:t>
              </a:r>
              <a:r>
                <a:rPr lang="en" sz="800" i="1" dirty="0">
                  <a:solidFill>
                    <a:schemeClr val="dk2"/>
                  </a:solidFill>
                  <a:latin typeface="Times New Roman"/>
                  <a:ea typeface="Times New Roman"/>
                  <a:cs typeface="Times New Roman"/>
                  <a:sym typeface="Times New Roman"/>
                </a:rPr>
                <a:t>20</a:t>
              </a:r>
              <a:r>
                <a:rPr lang="en" sz="800" dirty="0">
                  <a:solidFill>
                    <a:schemeClr val="dk2"/>
                  </a:solidFill>
                  <a:latin typeface="Times New Roman"/>
                  <a:ea typeface="Times New Roman"/>
                  <a:cs typeface="Times New Roman"/>
                  <a:sym typeface="Times New Roman"/>
                </a:rPr>
                <a:t>(2), pp.1559-1576.</a:t>
              </a:r>
              <a:r>
                <a:rPr lang="en" sz="800" dirty="0">
                  <a:solidFill>
                    <a:schemeClr val="dk2"/>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https://ieeexplore.ieee.org/iel7/8858/4358699/09737389.pdf</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Butt, A.U.R., Mahmood, T., Saba, T., Bahaj, S.A.O., Alamri, F.S., Iqbal, M.W. and Khan, A.R., 2023. An optimized role-based access control using trust mechanism in e-health cloud environment. </a:t>
              </a:r>
              <a:r>
                <a:rPr lang="en" sz="800" i="1" dirty="0">
                  <a:solidFill>
                    <a:schemeClr val="dk2"/>
                  </a:solidFill>
                  <a:latin typeface="Times New Roman"/>
                  <a:ea typeface="Times New Roman"/>
                  <a:cs typeface="Times New Roman"/>
                  <a:sym typeface="Times New Roman"/>
                </a:rPr>
                <a:t>IEEE Access</a:t>
              </a:r>
              <a:r>
                <a:rPr lang="en" sz="800" dirty="0">
                  <a:solidFill>
                    <a:schemeClr val="dk2"/>
                  </a:solidFill>
                  <a:latin typeface="Times New Roman"/>
                  <a:ea typeface="Times New Roman"/>
                  <a:cs typeface="Times New Roman"/>
                  <a:sym typeface="Times New Roman"/>
                </a:rPr>
                <a:t>, </a:t>
              </a:r>
              <a:r>
                <a:rPr lang="en" sz="800" i="1" dirty="0">
                  <a:solidFill>
                    <a:schemeClr val="dk2"/>
                  </a:solidFill>
                  <a:latin typeface="Times New Roman"/>
                  <a:ea typeface="Times New Roman"/>
                  <a:cs typeface="Times New Roman"/>
                  <a:sym typeface="Times New Roman"/>
                </a:rPr>
                <a:t>11</a:t>
              </a:r>
              <a:r>
                <a:rPr lang="en" sz="800" dirty="0">
                  <a:solidFill>
                    <a:schemeClr val="dk2"/>
                  </a:solidFill>
                  <a:latin typeface="Times New Roman"/>
                  <a:ea typeface="Times New Roman"/>
                  <a:cs typeface="Times New Roman"/>
                  <a:sym typeface="Times New Roman"/>
                </a:rPr>
                <a:t>, pp.138813-138826.</a:t>
              </a:r>
              <a:r>
                <a:rPr lang="en" sz="800" dirty="0">
                  <a:solidFill>
                    <a:schemeClr val="dk2"/>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https://ieeexplore.ieee.org/iel7/6287639/6514899/10327710.pdf</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Chandramouli, R. and Chandramouli, R., 2022. </a:t>
              </a:r>
              <a:r>
                <a:rPr lang="en" sz="800" i="1" dirty="0">
                  <a:solidFill>
                    <a:schemeClr val="dk2"/>
                  </a:solidFill>
                  <a:latin typeface="Times New Roman"/>
                  <a:ea typeface="Times New Roman"/>
                  <a:cs typeface="Times New Roman"/>
                  <a:sym typeface="Times New Roman"/>
                </a:rPr>
                <a:t>Guide to a secure enterprise network landscape</a:t>
              </a:r>
              <a:r>
                <a:rPr lang="en" sz="800" dirty="0">
                  <a:solidFill>
                    <a:schemeClr val="dk2"/>
                  </a:solidFill>
                  <a:latin typeface="Times New Roman"/>
                  <a:ea typeface="Times New Roman"/>
                  <a:cs typeface="Times New Roman"/>
                  <a:sym typeface="Times New Roman"/>
                </a:rPr>
                <a:t>. Gaithersburg, MD, USA: US Department of Commerce, National Institute of Standards and Technology.</a:t>
              </a:r>
              <a:r>
                <a:rPr lang="en" sz="800" dirty="0">
                  <a:solidFill>
                    <a:schemeClr val="dk2"/>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https://a51.nl/sites/default/files/pdf/NIST.SP.800-215%20%281%29.pdf</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De Benedictis, M., 2020. Security and trust in a Network Functions Virtualisation infrastructure.</a:t>
              </a:r>
              <a:r>
                <a:rPr lang="en" sz="800" dirty="0">
                  <a:solidFill>
                    <a:schemeClr val="dk2"/>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https://tesidottorato.depositolegale.it/bitstream/20.500.14242/125830/1/phd-thesis.pdf</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Gopinathan, V.R., 2023. Cloud-first AI security architecture for protecting enterprise digital ecosystems and financial networks. </a:t>
              </a:r>
              <a:r>
                <a:rPr lang="en" sz="800" i="1" dirty="0">
                  <a:solidFill>
                    <a:schemeClr val="dk2"/>
                  </a:solidFill>
                  <a:latin typeface="Times New Roman"/>
                  <a:ea typeface="Times New Roman"/>
                  <a:cs typeface="Times New Roman"/>
                  <a:sym typeface="Times New Roman"/>
                </a:rPr>
                <a:t>International Journal of Research and Applied Innovations</a:t>
              </a:r>
              <a:r>
                <a:rPr lang="en" sz="800" dirty="0">
                  <a:solidFill>
                    <a:schemeClr val="dk2"/>
                  </a:solidFill>
                  <a:latin typeface="Times New Roman"/>
                  <a:ea typeface="Times New Roman"/>
                  <a:cs typeface="Times New Roman"/>
                  <a:sym typeface="Times New Roman"/>
                </a:rPr>
                <a:t>, </a:t>
              </a:r>
              <a:r>
                <a:rPr lang="en" sz="800" i="1" dirty="0">
                  <a:solidFill>
                    <a:schemeClr val="dk2"/>
                  </a:solidFill>
                  <a:latin typeface="Times New Roman"/>
                  <a:ea typeface="Times New Roman"/>
                  <a:cs typeface="Times New Roman"/>
                  <a:sym typeface="Times New Roman"/>
                </a:rPr>
                <a:t>6</a:t>
              </a:r>
              <a:r>
                <a:rPr lang="en" sz="800" dirty="0">
                  <a:solidFill>
                    <a:schemeClr val="dk2"/>
                  </a:solidFill>
                  <a:latin typeface="Times New Roman"/>
                  <a:ea typeface="Times New Roman"/>
                  <a:cs typeface="Times New Roman"/>
                  <a:sym typeface="Times New Roman"/>
                </a:rPr>
                <a:t>(6), pp.10031-10039.</a:t>
              </a:r>
              <a:r>
                <a:rPr lang="en" sz="800" dirty="0">
                  <a:solidFill>
                    <a:schemeClr val="dk2"/>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https://ijrai.org/index.php/ijrai/article/download/467/433</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Kabier, M.K., Yassin, A.A. and Abduljabbar, Z.A., 2023. Towards designing an educational system using role-based access control. </a:t>
              </a:r>
              <a:r>
                <a:rPr lang="en" sz="800" i="1" dirty="0">
                  <a:solidFill>
                    <a:schemeClr val="dk2"/>
                  </a:solidFill>
                  <a:latin typeface="Times New Roman"/>
                  <a:ea typeface="Times New Roman"/>
                  <a:cs typeface="Times New Roman"/>
                  <a:sym typeface="Times New Roman"/>
                </a:rPr>
                <a:t>International Journal of Intelligent Engineering and Systems</a:t>
              </a:r>
              <a:r>
                <a:rPr lang="en" sz="800" dirty="0">
                  <a:solidFill>
                    <a:schemeClr val="dk2"/>
                  </a:solidFill>
                  <a:latin typeface="Times New Roman"/>
                  <a:ea typeface="Times New Roman"/>
                  <a:cs typeface="Times New Roman"/>
                  <a:sym typeface="Times New Roman"/>
                </a:rPr>
                <a:t>, </a:t>
              </a:r>
              <a:r>
                <a:rPr lang="en" sz="800" i="1" dirty="0">
                  <a:solidFill>
                    <a:schemeClr val="dk2"/>
                  </a:solidFill>
                  <a:latin typeface="Times New Roman"/>
                  <a:ea typeface="Times New Roman"/>
                  <a:cs typeface="Times New Roman"/>
                  <a:sym typeface="Times New Roman"/>
                </a:rPr>
                <a:t>16</a:t>
              </a:r>
              <a:r>
                <a:rPr lang="en" sz="800" dirty="0">
                  <a:solidFill>
                    <a:schemeClr val="dk2"/>
                  </a:solidFill>
                  <a:latin typeface="Times New Roman"/>
                  <a:ea typeface="Times New Roman"/>
                  <a:cs typeface="Times New Roman"/>
                  <a:sym typeface="Times New Roman"/>
                </a:rPr>
                <a:t>(2), pp.50-59.</a:t>
              </a:r>
              <a:r>
                <a:rPr lang="en" sz="800" dirty="0">
                  <a:solidFill>
                    <a:schemeClr val="dk2"/>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https://www.researchgate.net/profile/Maha-Kadhim-Kabier/publication/368894781_Towards_for_Designing_Educational_System_Using_Role-Based_Access_Control/links/63ff96960cf1030a56611560/Towards-for-Designing-Educational-System-Using-Role-Based-Access-Control.pdf</a:t>
              </a:r>
              <a:endParaRPr sz="800" u="sng" dirty="0">
                <a:solidFill>
                  <a:srgbClr val="1155CC"/>
                </a:solidFill>
                <a:latin typeface="Times New Roman"/>
                <a:ea typeface="Times New Roman"/>
                <a:cs typeface="Times New Roman"/>
                <a:sym typeface="Times New Roman"/>
              </a:endParaRPr>
            </a:p>
            <a:p>
              <a:pPr marL="483674" lvl="0" indent="-292637" algn="just" rtl="0">
                <a:lnSpc>
                  <a:spcPct val="150000"/>
                </a:lnSpc>
                <a:spcBef>
                  <a:spcPts val="0"/>
                </a:spcBef>
                <a:spcAft>
                  <a:spcPts val="0"/>
                </a:spcAft>
                <a:buClr>
                  <a:schemeClr val="dk2"/>
                </a:buClr>
                <a:buSzPts val="800"/>
                <a:buFont typeface="+mj-lt"/>
                <a:buAutoNum type="arabicPeriod"/>
              </a:pPr>
              <a:r>
                <a:rPr lang="en" sz="800" dirty="0">
                  <a:solidFill>
                    <a:schemeClr val="dk2"/>
                  </a:solidFill>
                  <a:latin typeface="Times New Roman"/>
                  <a:ea typeface="Times New Roman"/>
                  <a:cs typeface="Times New Roman"/>
                  <a:sym typeface="Times New Roman"/>
                </a:rPr>
                <a:t>Seechurn, N.T., Mungur, A., Armoogum, S. and Pudaruth, S., 2021. Issues and challenges for network virtualisation. </a:t>
              </a:r>
              <a:r>
                <a:rPr lang="en" sz="800" i="1" dirty="0">
                  <a:solidFill>
                    <a:schemeClr val="dk2"/>
                  </a:solidFill>
                  <a:latin typeface="Times New Roman"/>
                  <a:ea typeface="Times New Roman"/>
                  <a:cs typeface="Times New Roman"/>
                  <a:sym typeface="Times New Roman"/>
                </a:rPr>
                <a:t>International Journal of Communication Networks and Information Security</a:t>
              </a:r>
              <a:r>
                <a:rPr lang="en" sz="800" dirty="0">
                  <a:solidFill>
                    <a:schemeClr val="dk2"/>
                  </a:solidFill>
                  <a:latin typeface="Times New Roman"/>
                  <a:ea typeface="Times New Roman"/>
                  <a:cs typeface="Times New Roman"/>
                  <a:sym typeface="Times New Roman"/>
                </a:rPr>
                <a:t>, </a:t>
              </a:r>
              <a:r>
                <a:rPr lang="en" sz="800" i="1" dirty="0">
                  <a:solidFill>
                    <a:schemeClr val="dk2"/>
                  </a:solidFill>
                  <a:latin typeface="Times New Roman"/>
                  <a:ea typeface="Times New Roman"/>
                  <a:cs typeface="Times New Roman"/>
                  <a:sym typeface="Times New Roman"/>
                </a:rPr>
                <a:t>13</a:t>
              </a:r>
              <a:r>
                <a:rPr lang="en" sz="800" dirty="0">
                  <a:solidFill>
                    <a:schemeClr val="dk2"/>
                  </a:solidFill>
                  <a:latin typeface="Times New Roman"/>
                  <a:ea typeface="Times New Roman"/>
                  <a:cs typeface="Times New Roman"/>
                  <a:sym typeface="Times New Roman"/>
                </a:rPr>
                <a:t>(2), pp.206-214.</a:t>
              </a:r>
              <a:r>
                <a:rPr lang="en" sz="800" dirty="0">
                  <a:solidFill>
                    <a:schemeClr val="dk2"/>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 </a:t>
              </a:r>
              <a:r>
                <a:rPr lang="en" sz="800" u="sng" dirty="0">
                  <a:solidFill>
                    <a:srgbClr val="1155CC"/>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https://www.academia.edu/download/108207882/585.pdf</a:t>
              </a:r>
              <a:endParaRPr sz="800" dirty="0">
                <a:solidFill>
                  <a:schemeClr val="dk2"/>
                </a:solidFill>
                <a:latin typeface="Times New Roman"/>
                <a:ea typeface="Times New Roman"/>
                <a:cs typeface="Times New Roman"/>
                <a:sym typeface="Times New Roman"/>
              </a:endParaRPr>
            </a:p>
          </p:txBody>
        </p:sp>
      </p:grpSp>
      <p:sp>
        <p:nvSpPr>
          <p:cNvPr id="241" name="Google Shape;241;p18"/>
          <p:cNvSpPr txBox="1">
            <a:spLocks noGrp="1"/>
          </p:cNvSpPr>
          <p:nvPr>
            <p:ph type="title"/>
          </p:nvPr>
        </p:nvSpPr>
        <p:spPr>
          <a:xfrm>
            <a:off x="1287275" y="41025"/>
            <a:ext cx="6698700" cy="4671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4800"/>
              <a:buNone/>
            </a:pPr>
            <a:r>
              <a:rPr lang="en" sz="2500" dirty="0">
                <a:solidFill>
                  <a:schemeClr val="dk2"/>
                </a:solidFill>
                <a:latin typeface="Times New Roman"/>
                <a:ea typeface="Times New Roman"/>
                <a:cs typeface="Times New Roman"/>
                <a:sym typeface="Times New Roman"/>
              </a:rPr>
              <a:t>Reference List:</a:t>
            </a:r>
            <a:endParaRPr sz="2500" dirty="0">
              <a:solidFill>
                <a:schemeClr val="dk2"/>
              </a:solidFill>
              <a:latin typeface="Times New Roman"/>
              <a:ea typeface="Times New Roman"/>
              <a:cs typeface="Times New Roman"/>
              <a:sym typeface="Times New Roman"/>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54"/>
        <p:cNvGrpSpPr/>
        <p:nvPr/>
      </p:nvGrpSpPr>
      <p:grpSpPr>
        <a:xfrm>
          <a:off x="0" y="0"/>
          <a:ext cx="0" cy="0"/>
          <a:chOff x="0" y="0"/>
          <a:chExt cx="0" cy="0"/>
        </a:xfrm>
      </p:grpSpPr>
      <p:pic>
        <p:nvPicPr>
          <p:cNvPr id="255" name="Google Shape;255;p20"/>
          <p:cNvPicPr preferRelativeResize="0"/>
          <p:nvPr/>
        </p:nvPicPr>
        <p:blipFill rotWithShape="1">
          <a:blip r:embed="rId3">
            <a:alphaModFix/>
          </a:blip>
          <a:srcRect/>
          <a:stretch/>
        </p:blipFill>
        <p:spPr>
          <a:xfrm>
            <a:off x="267375" y="162725"/>
            <a:ext cx="8672750" cy="4818049"/>
          </a:xfrm>
          <a:prstGeom prst="rect">
            <a:avLst/>
          </a:prstGeom>
          <a:noFill/>
          <a:ln>
            <a:noFill/>
          </a:ln>
        </p:spPr>
      </p:pic>
      <p:pic>
        <p:nvPicPr>
          <p:cNvPr id="256" name="Google Shape;256;p20" descr="Piece of duct tape sticking a note to the slide"/>
          <p:cNvPicPr preferRelativeResize="0"/>
          <p:nvPr/>
        </p:nvPicPr>
        <p:blipFill rotWithShape="1">
          <a:blip r:embed="rId4">
            <a:alphaModFix/>
          </a:blip>
          <a:srcRect l="9244" t="5926" r="2118" b="10011"/>
          <a:stretch/>
        </p:blipFill>
        <p:spPr>
          <a:xfrm rot="154828">
            <a:off x="3536000" y="147301"/>
            <a:ext cx="2072000" cy="736050"/>
          </a:xfrm>
          <a:prstGeom prst="rect">
            <a:avLst/>
          </a:prstGeom>
          <a:noFill/>
          <a:ln>
            <a:noFill/>
          </a:ln>
        </p:spPr>
      </p:pic>
      <p:sp>
        <p:nvSpPr>
          <p:cNvPr id="257" name="Google Shape;257;p20"/>
          <p:cNvSpPr txBox="1"/>
          <p:nvPr/>
        </p:nvSpPr>
        <p:spPr>
          <a:xfrm>
            <a:off x="2887300" y="2091072"/>
            <a:ext cx="3432900" cy="762600"/>
          </a:xfrm>
          <a:prstGeom prst="rect">
            <a:avLst/>
          </a:prstGeom>
          <a:noFill/>
          <a:ln>
            <a:noFill/>
          </a:ln>
        </p:spPr>
        <p:txBody>
          <a:bodyPr spcFirstLastPara="1" wrap="square" lIns="91425" tIns="91425" rIns="91425" bIns="91425" anchor="b" anchorCtr="0">
            <a:noAutofit/>
          </a:bodyPr>
          <a:lstStyle/>
          <a:p>
            <a:pPr marL="0" marR="0" lvl="0" indent="0" algn="ctr" rtl="0">
              <a:lnSpc>
                <a:spcPct val="100000"/>
              </a:lnSpc>
              <a:spcBef>
                <a:spcPts val="0"/>
              </a:spcBef>
              <a:spcAft>
                <a:spcPts val="0"/>
              </a:spcAft>
              <a:buClr>
                <a:srgbClr val="000000"/>
              </a:buClr>
              <a:buSzPts val="3000"/>
              <a:buFont typeface="Arial"/>
              <a:buNone/>
            </a:pPr>
            <a:r>
              <a:rPr lang="en" sz="3000" b="1" i="0" u="none" strike="noStrike" cap="none">
                <a:solidFill>
                  <a:schemeClr val="lt2"/>
                </a:solidFill>
                <a:latin typeface="Times New Roman"/>
                <a:ea typeface="Times New Roman"/>
                <a:cs typeface="Times New Roman"/>
                <a:sym typeface="Times New Roman"/>
              </a:rPr>
              <a:t>Thank You</a:t>
            </a:r>
            <a:endParaRPr sz="3000" b="1" i="0" u="none" strike="noStrike" cap="none">
              <a:solidFill>
                <a:schemeClr val="lt2"/>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3704</Words>
  <Application>Microsoft Office PowerPoint</Application>
  <PresentationFormat>On-screen Show (16:9)</PresentationFormat>
  <Paragraphs>154</Paragraphs>
  <Slides>23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Raleway</vt:lpstr>
      <vt:lpstr>Times New Roman</vt:lpstr>
      <vt:lpstr>Lato</vt:lpstr>
      <vt:lpstr>EB Garamond</vt:lpstr>
      <vt:lpstr>Swiss</vt:lpstr>
      <vt:lpstr>Implementation and Security Management of Check Point Gaia R81.20 within a Virtual Enterprise Network</vt:lpstr>
      <vt:lpstr>PowerPoint Presentation</vt:lpstr>
      <vt:lpstr>PowerPoint Presentation</vt:lpstr>
      <vt:lpstr>Introduction</vt:lpstr>
      <vt:lpstr>Project Overview and Virtual Security Environment</vt:lpstr>
      <vt:lpstr>Enterprise Virtual Infrastructure Design</vt:lpstr>
      <vt:lpstr>Deployment of the Check Point Security Management Server</vt:lpstr>
      <vt:lpstr>Establishing Secure Administrative Access to Gaia</vt:lpstr>
      <vt:lpstr>Administrator Authentication and System Access</vt:lpstr>
      <vt:lpstr>Initial System Configuration Using the Setup Wizard</vt:lpstr>
      <vt:lpstr>SmartConsole Installation and Centralised Administration</vt:lpstr>
      <vt:lpstr>Gateway &amp; Servers – SIC Trust Estlablished</vt:lpstr>
      <vt:lpstr>Configuration of the Enterprise Security Gateway </vt:lpstr>
      <vt:lpstr>Enterprise Firewall Rule Design and Access Control</vt:lpstr>
      <vt:lpstr>Deployment and Validation of Security Policies</vt:lpstr>
      <vt:lpstr>API Connectivity and Management Service Validation</vt:lpstr>
      <vt:lpstr>Access Management Using Role-Based Permissions</vt:lpstr>
      <vt:lpstr>Security Log Monitoring and Threat Analysis</vt:lpstr>
      <vt:lpstr>Conclusion</vt:lpstr>
      <vt:lpstr>Limitations</vt:lpstr>
      <vt:lpstr>What can be Improved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Sameer Rajubhai Panchal (2516024)</cp:lastModifiedBy>
  <cp:revision>7</cp:revision>
  <dcterms:modified xsi:type="dcterms:W3CDTF">2026-08-14T11:09:00Z</dcterms:modified>
</cp:coreProperties>
</file>