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392" r:id="rId2"/>
    <p:sldId id="369" r:id="rId3"/>
    <p:sldId id="394" r:id="rId4"/>
    <p:sldId id="395" r:id="rId5"/>
    <p:sldId id="410" r:id="rId6"/>
    <p:sldId id="396" r:id="rId7"/>
    <p:sldId id="411" r:id="rId8"/>
    <p:sldId id="398" r:id="rId9"/>
    <p:sldId id="399" r:id="rId10"/>
    <p:sldId id="400" r:id="rId11"/>
    <p:sldId id="401" r:id="rId12"/>
    <p:sldId id="404" r:id="rId13"/>
    <p:sldId id="405" r:id="rId14"/>
    <p:sldId id="406" r:id="rId15"/>
    <p:sldId id="408" r:id="rId16"/>
    <p:sldId id="402" r:id="rId17"/>
    <p:sldId id="393" r:id="rId18"/>
    <p:sldId id="403" r:id="rId1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BB1A29-B3D4-4E23-8D94-2392D8B9659D}" v="488" dt="2023-03-20T19:45:13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76BB1A29-B3D4-4E23-8D94-2392D8B9659D}"/>
    <pc:docChg chg="undo custSel addSld delSld modSld">
      <pc:chgData name="Mohamed Asim" userId="463e8671-0eec-4074-8616-21d10d9d1eab" providerId="ADAL" clId="{76BB1A29-B3D4-4E23-8D94-2392D8B9659D}" dt="2023-03-20T19:45:32.202" v="921" actId="2696"/>
      <pc:docMkLst>
        <pc:docMk/>
      </pc:docMkLst>
      <pc:sldChg chg="modSp mod modAnim">
        <pc:chgData name="Mohamed Asim" userId="463e8671-0eec-4074-8616-21d10d9d1eab" providerId="ADAL" clId="{76BB1A29-B3D4-4E23-8D94-2392D8B9659D}" dt="2023-03-20T19:25:06.219" v="338" actId="20577"/>
        <pc:sldMkLst>
          <pc:docMk/>
          <pc:sldMk cId="2539968842" sldId="369"/>
        </pc:sldMkLst>
        <pc:spChg chg="mod">
          <ac:chgData name="Mohamed Asim" userId="463e8671-0eec-4074-8616-21d10d9d1eab" providerId="ADAL" clId="{76BB1A29-B3D4-4E23-8D94-2392D8B9659D}" dt="2023-03-20T19:25:06.219" v="338" actId="20577"/>
          <ac:spMkLst>
            <pc:docMk/>
            <pc:sldMk cId="2539968842" sldId="369"/>
            <ac:spMk id="6" creationId="{306D15D3-654F-4F14-ADD5-0B3B44EA8CC7}"/>
          </ac:spMkLst>
        </pc:spChg>
        <pc:spChg chg="mod">
          <ac:chgData name="Mohamed Asim" userId="463e8671-0eec-4074-8616-21d10d9d1eab" providerId="ADAL" clId="{76BB1A29-B3D4-4E23-8D94-2392D8B9659D}" dt="2023-03-20T16:30:46.647" v="32" actId="20577"/>
          <ac:spMkLst>
            <pc:docMk/>
            <pc:sldMk cId="2539968842" sldId="369"/>
            <ac:spMk id="7171" creationId="{00000000-0000-0000-0000-000000000000}"/>
          </ac:spMkLst>
        </pc:spChg>
      </pc:sldChg>
      <pc:sldChg chg="modSp">
        <pc:chgData name="Mohamed Asim" userId="463e8671-0eec-4074-8616-21d10d9d1eab" providerId="ADAL" clId="{76BB1A29-B3D4-4E23-8D94-2392D8B9659D}" dt="2023-03-20T19:27:53.858" v="513" actId="20577"/>
        <pc:sldMkLst>
          <pc:docMk/>
          <pc:sldMk cId="2590245879" sldId="395"/>
        </pc:sldMkLst>
        <pc:spChg chg="mod">
          <ac:chgData name="Mohamed Asim" userId="463e8671-0eec-4074-8616-21d10d9d1eab" providerId="ADAL" clId="{76BB1A29-B3D4-4E23-8D94-2392D8B9659D}" dt="2023-03-20T19:27:53.858" v="513" actId="20577"/>
          <ac:spMkLst>
            <pc:docMk/>
            <pc:sldMk cId="2590245879" sldId="395"/>
            <ac:spMk id="6" creationId="{306D15D3-654F-4F14-ADD5-0B3B44EA8CC7}"/>
          </ac:spMkLst>
        </pc:spChg>
      </pc:sldChg>
      <pc:sldChg chg="modSp mod">
        <pc:chgData name="Mohamed Asim" userId="463e8671-0eec-4074-8616-21d10d9d1eab" providerId="ADAL" clId="{76BB1A29-B3D4-4E23-8D94-2392D8B9659D}" dt="2023-03-20T19:40:20.331" v="909" actId="20577"/>
        <pc:sldMkLst>
          <pc:docMk/>
          <pc:sldMk cId="2094962859" sldId="398"/>
        </pc:sldMkLst>
        <pc:graphicFrameChg chg="modGraphic">
          <ac:chgData name="Mohamed Asim" userId="463e8671-0eec-4074-8616-21d10d9d1eab" providerId="ADAL" clId="{76BB1A29-B3D4-4E23-8D94-2392D8B9659D}" dt="2023-03-20T19:40:20.331" v="909" actId="20577"/>
          <ac:graphicFrameMkLst>
            <pc:docMk/>
            <pc:sldMk cId="2094962859" sldId="398"/>
            <ac:graphicFrameMk id="4" creationId="{16239EAC-A8F1-42D0-879F-690D9A0EE096}"/>
          </ac:graphicFrameMkLst>
        </pc:graphicFrameChg>
      </pc:sldChg>
      <pc:sldChg chg="modSp">
        <pc:chgData name="Mohamed Asim" userId="463e8671-0eec-4074-8616-21d10d9d1eab" providerId="ADAL" clId="{76BB1A29-B3D4-4E23-8D94-2392D8B9659D}" dt="2023-03-20T19:44:40.474" v="918" actId="5793"/>
        <pc:sldMkLst>
          <pc:docMk/>
          <pc:sldMk cId="2071618853" sldId="401"/>
        </pc:sldMkLst>
        <pc:spChg chg="mod">
          <ac:chgData name="Mohamed Asim" userId="463e8671-0eec-4074-8616-21d10d9d1eab" providerId="ADAL" clId="{76BB1A29-B3D4-4E23-8D94-2392D8B9659D}" dt="2023-03-20T19:44:40.474" v="918" actId="5793"/>
          <ac:spMkLst>
            <pc:docMk/>
            <pc:sldMk cId="2071618853" sldId="401"/>
            <ac:spMk id="6" creationId="{306D15D3-654F-4F14-ADD5-0B3B44EA8CC7}"/>
          </ac:spMkLst>
        </pc:spChg>
      </pc:sldChg>
      <pc:sldChg chg="modSp">
        <pc:chgData name="Mohamed Asim" userId="463e8671-0eec-4074-8616-21d10d9d1eab" providerId="ADAL" clId="{76BB1A29-B3D4-4E23-8D94-2392D8B9659D}" dt="2023-03-20T19:45:13.010" v="920" actId="20577"/>
        <pc:sldMkLst>
          <pc:docMk/>
          <pc:sldMk cId="3796412418" sldId="406"/>
        </pc:sldMkLst>
        <pc:spChg chg="mod">
          <ac:chgData name="Mohamed Asim" userId="463e8671-0eec-4074-8616-21d10d9d1eab" providerId="ADAL" clId="{76BB1A29-B3D4-4E23-8D94-2392D8B9659D}" dt="2023-03-20T19:45:13.010" v="920" actId="20577"/>
          <ac:spMkLst>
            <pc:docMk/>
            <pc:sldMk cId="3796412418" sldId="406"/>
            <ac:spMk id="6" creationId="{306D15D3-654F-4F14-ADD5-0B3B44EA8CC7}"/>
          </ac:spMkLst>
        </pc:spChg>
      </pc:sldChg>
      <pc:sldChg chg="del">
        <pc:chgData name="Mohamed Asim" userId="463e8671-0eec-4074-8616-21d10d9d1eab" providerId="ADAL" clId="{76BB1A29-B3D4-4E23-8D94-2392D8B9659D}" dt="2023-03-20T19:45:32.202" v="921" actId="2696"/>
        <pc:sldMkLst>
          <pc:docMk/>
          <pc:sldMk cId="3730460290" sldId="407"/>
        </pc:sldMkLst>
      </pc:sldChg>
      <pc:sldChg chg="new del">
        <pc:chgData name="Mohamed Asim" userId="463e8671-0eec-4074-8616-21d10d9d1eab" providerId="ADAL" clId="{76BB1A29-B3D4-4E23-8D94-2392D8B9659D}" dt="2023-03-20T19:28:13.720" v="515" actId="680"/>
        <pc:sldMkLst>
          <pc:docMk/>
          <pc:sldMk cId="1137508538" sldId="409"/>
        </pc:sldMkLst>
      </pc:sldChg>
      <pc:sldChg chg="new del">
        <pc:chgData name="Mohamed Asim" userId="463e8671-0eec-4074-8616-21d10d9d1eab" providerId="ADAL" clId="{76BB1A29-B3D4-4E23-8D94-2392D8B9659D}" dt="2023-03-20T19:28:20.320" v="517" actId="680"/>
        <pc:sldMkLst>
          <pc:docMk/>
          <pc:sldMk cId="2837416836" sldId="409"/>
        </pc:sldMkLst>
      </pc:sldChg>
      <pc:sldChg chg="new del">
        <pc:chgData name="Mohamed Asim" userId="463e8671-0eec-4074-8616-21d10d9d1eab" providerId="ADAL" clId="{76BB1A29-B3D4-4E23-8D94-2392D8B9659D}" dt="2023-03-20T19:30:32.188" v="522" actId="2696"/>
        <pc:sldMkLst>
          <pc:docMk/>
          <pc:sldMk cId="3863916514" sldId="409"/>
        </pc:sldMkLst>
      </pc:sldChg>
      <pc:sldChg chg="modSp new mod">
        <pc:chgData name="Mohamed Asim" userId="463e8671-0eec-4074-8616-21d10d9d1eab" providerId="ADAL" clId="{76BB1A29-B3D4-4E23-8D94-2392D8B9659D}" dt="2023-03-20T19:32:33.256" v="676" actId="5793"/>
        <pc:sldMkLst>
          <pc:docMk/>
          <pc:sldMk cId="1281858266" sldId="410"/>
        </pc:sldMkLst>
        <pc:spChg chg="mod">
          <ac:chgData name="Mohamed Asim" userId="463e8671-0eec-4074-8616-21d10d9d1eab" providerId="ADAL" clId="{76BB1A29-B3D4-4E23-8D94-2392D8B9659D}" dt="2023-03-20T19:32:27.685" v="672" actId="20577"/>
          <ac:spMkLst>
            <pc:docMk/>
            <pc:sldMk cId="1281858266" sldId="410"/>
            <ac:spMk id="2" creationId="{8869B32A-7758-716C-ABF5-9C1DB8A010AF}"/>
          </ac:spMkLst>
        </pc:spChg>
        <pc:spChg chg="mod">
          <ac:chgData name="Mohamed Asim" userId="463e8671-0eec-4074-8616-21d10d9d1eab" providerId="ADAL" clId="{76BB1A29-B3D4-4E23-8D94-2392D8B9659D}" dt="2023-03-20T19:32:33.256" v="676" actId="5793"/>
          <ac:spMkLst>
            <pc:docMk/>
            <pc:sldMk cId="1281858266" sldId="410"/>
            <ac:spMk id="3" creationId="{9384E2CD-C4A3-A519-BE37-07869DE1CE4F}"/>
          </ac:spMkLst>
        </pc:spChg>
      </pc:sldChg>
      <pc:sldChg chg="new del">
        <pc:chgData name="Mohamed Asim" userId="463e8671-0eec-4074-8616-21d10d9d1eab" providerId="ADAL" clId="{76BB1A29-B3D4-4E23-8D94-2392D8B9659D}" dt="2023-03-20T19:29:29.677" v="520" actId="680"/>
        <pc:sldMkLst>
          <pc:docMk/>
          <pc:sldMk cId="1479476925" sldId="410"/>
        </pc:sldMkLst>
      </pc:sldChg>
      <pc:sldChg chg="new del">
        <pc:chgData name="Mohamed Asim" userId="463e8671-0eec-4074-8616-21d10d9d1eab" providerId="ADAL" clId="{76BB1A29-B3D4-4E23-8D94-2392D8B9659D}" dt="2023-03-20T19:36:55.356" v="680" actId="680"/>
        <pc:sldMkLst>
          <pc:docMk/>
          <pc:sldMk cId="17238793" sldId="411"/>
        </pc:sldMkLst>
      </pc:sldChg>
      <pc:sldChg chg="new del">
        <pc:chgData name="Mohamed Asim" userId="463e8671-0eec-4074-8616-21d10d9d1eab" providerId="ADAL" clId="{76BB1A29-B3D4-4E23-8D94-2392D8B9659D}" dt="2023-03-20T19:36:45.134" v="678" actId="680"/>
        <pc:sldMkLst>
          <pc:docMk/>
          <pc:sldMk cId="676909624" sldId="411"/>
        </pc:sldMkLst>
      </pc:sldChg>
      <pc:sldChg chg="modSp new mod">
        <pc:chgData name="Mohamed Asim" userId="463e8671-0eec-4074-8616-21d10d9d1eab" providerId="ADAL" clId="{76BB1A29-B3D4-4E23-8D94-2392D8B9659D}" dt="2023-03-20T19:38:19.309" v="777" actId="20577"/>
        <pc:sldMkLst>
          <pc:docMk/>
          <pc:sldMk cId="3603018484" sldId="411"/>
        </pc:sldMkLst>
        <pc:spChg chg="mod">
          <ac:chgData name="Mohamed Asim" userId="463e8671-0eec-4074-8616-21d10d9d1eab" providerId="ADAL" clId="{76BB1A29-B3D4-4E23-8D94-2392D8B9659D}" dt="2023-03-20T19:38:19.309" v="777" actId="20577"/>
          <ac:spMkLst>
            <pc:docMk/>
            <pc:sldMk cId="3603018484" sldId="411"/>
            <ac:spMk id="2" creationId="{97E31512-34C1-9F48-3982-B1BBDB136B11}"/>
          </ac:spMkLst>
        </pc:spChg>
        <pc:spChg chg="mod">
          <ac:chgData name="Mohamed Asim" userId="463e8671-0eec-4074-8616-21d10d9d1eab" providerId="ADAL" clId="{76BB1A29-B3D4-4E23-8D94-2392D8B9659D}" dt="2023-03-20T19:38:06.902" v="730" actId="20577"/>
          <ac:spMkLst>
            <pc:docMk/>
            <pc:sldMk cId="3603018484" sldId="411"/>
            <ac:spMk id="3" creationId="{778FE9BA-FC06-D5EF-DEEC-85A312A4C77C}"/>
          </ac:spMkLst>
        </pc:spChg>
      </pc:sldChg>
      <pc:sldChg chg="modSp new del mod">
        <pc:chgData name="Mohamed Asim" userId="463e8671-0eec-4074-8616-21d10d9d1eab" providerId="ADAL" clId="{76BB1A29-B3D4-4E23-8D94-2392D8B9659D}" dt="2023-03-20T19:39:34.332" v="824" actId="2696"/>
        <pc:sldMkLst>
          <pc:docMk/>
          <pc:sldMk cId="390866242" sldId="412"/>
        </pc:sldMkLst>
        <pc:spChg chg="mod">
          <ac:chgData name="Mohamed Asim" userId="463e8671-0eec-4074-8616-21d10d9d1eab" providerId="ADAL" clId="{76BB1A29-B3D4-4E23-8D94-2392D8B9659D}" dt="2023-03-20T19:38:45.052" v="823" actId="20577"/>
          <ac:spMkLst>
            <pc:docMk/>
            <pc:sldMk cId="390866242" sldId="412"/>
            <ac:spMk id="2" creationId="{0BAC68E5-3B60-DA51-4286-44E7E60D696D}"/>
          </ac:spMkLst>
        </pc:spChg>
      </pc:sldChg>
      <pc:sldChg chg="modSp new del mod">
        <pc:chgData name="Mohamed Asim" userId="463e8671-0eec-4074-8616-21d10d9d1eab" providerId="ADAL" clId="{76BB1A29-B3D4-4E23-8D94-2392D8B9659D}" dt="2023-03-20T19:43:54.590" v="913" actId="680"/>
        <pc:sldMkLst>
          <pc:docMk/>
          <pc:sldMk cId="2345872392" sldId="412"/>
        </pc:sldMkLst>
        <pc:spChg chg="mod">
          <ac:chgData name="Mohamed Asim" userId="463e8671-0eec-4074-8616-21d10d9d1eab" providerId="ADAL" clId="{76BB1A29-B3D4-4E23-8D94-2392D8B9659D}" dt="2023-03-20T19:43:52.826" v="912"/>
          <ac:spMkLst>
            <pc:docMk/>
            <pc:sldMk cId="2345872392" sldId="412"/>
            <ac:spMk id="3" creationId="{79FC2658-723A-74A3-7776-046EF1C9A18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3646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47009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81604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56392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5880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3129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53124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151384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5890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14077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8806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15207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27309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Integrating Learning and Performance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556792"/>
            <a:ext cx="10657184" cy="4104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Understand the meaning of the </a:t>
            </a:r>
            <a:r>
              <a:rPr lang="en-GB" sz="3200" dirty="0" err="1">
                <a:solidFill>
                  <a:prstClr val="black"/>
                </a:solidFill>
                <a:latin typeface="Arial"/>
                <a:cs typeface="Times New Roman"/>
              </a:rPr>
              <a:t>termsm</a:t>
            </a: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- learning, training, development and competencies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Assess the link between these and organisational strategy and performance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Discuss training needs analysis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Understand the importance of talent management as a PM and HR development tool</a:t>
            </a:r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Definitions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90872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lvl="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Training: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enhance work performance and current or special personal knowledge, skills and attitudes (</a:t>
            </a:r>
            <a:r>
              <a:rPr lang="en-GB" sz="2800" dirty="0" err="1">
                <a:solidFill>
                  <a:prstClr val="black"/>
                </a:solidFill>
                <a:latin typeface="Arial" pitchFamily="34" charset="0"/>
              </a:rPr>
              <a:t>Romanowska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, 1993).</a:t>
            </a:r>
          </a:p>
          <a:p>
            <a:pPr lvl="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Learning: 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qualitative and permanent change </a:t>
            </a: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</a:t>
            </a:r>
            <a:r>
              <a:rPr lang="en-GB" sz="2800" dirty="0" err="1">
                <a:solidFill>
                  <a:prstClr val="black"/>
                </a:solidFill>
                <a:latin typeface="Arial" pitchFamily="34" charset="0"/>
              </a:rPr>
              <a:t>Marton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and Ramsden, 1988).</a:t>
            </a:r>
          </a:p>
          <a:p>
            <a:pPr lvl="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Development: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longer term concept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uncertain future  (Nadler and Wiggs, 1986).</a:t>
            </a:r>
          </a:p>
        </p:txBody>
      </p:sp>
    </p:spTree>
    <p:extLst>
      <p:ext uri="{BB962C8B-B14F-4D97-AF65-F5344CB8AC3E}">
        <p14:creationId xmlns:p14="http://schemas.microsoft.com/office/powerpoint/2010/main" val="22667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Competences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980728"/>
            <a:ext cx="10657184" cy="468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Defined:</a:t>
            </a:r>
          </a:p>
          <a:p>
            <a:pPr marL="457200" lvl="1" indent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‘Behaviours … when undertaking job-relevant tasks effectively within an organisational context’ (</a:t>
            </a:r>
            <a:r>
              <a:rPr lang="en-GB" sz="2800" dirty="0" err="1">
                <a:solidFill>
                  <a:prstClr val="black"/>
                </a:solidFill>
                <a:latin typeface="Arial" pitchFamily="34" charset="0"/>
              </a:rPr>
              <a:t>Whiddet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and </a:t>
            </a:r>
            <a:r>
              <a:rPr lang="en-GB" sz="2800" dirty="0" err="1">
                <a:solidFill>
                  <a:prstClr val="black"/>
                </a:solidFill>
                <a:latin typeface="Arial" pitchFamily="34" charset="0"/>
              </a:rPr>
              <a:t>Hollyforde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, 2003).</a:t>
            </a:r>
          </a:p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Types: 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natural competencies – linked to personalities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acquired competencies – knowledge &amp; skills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adapting competencies –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</a:rPr>
              <a:t>how natural talents &amp; skills can be adapted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performing competencies – observable behaviours/outcomes (Roberts, 1997). </a:t>
            </a:r>
          </a:p>
        </p:txBody>
      </p:sp>
    </p:spTree>
    <p:extLst>
      <p:ext uri="{BB962C8B-B14F-4D97-AF65-F5344CB8AC3E}">
        <p14:creationId xmlns:p14="http://schemas.microsoft.com/office/powerpoint/2010/main" val="259024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9B32A-7758-716C-ABF5-9C1DB8A01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Competencies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4E2CD-C4A3-A519-BE37-07869DE1C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Core competencies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Technical competencies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Common competencies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858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Training, Learning, Development (TLD) and the Organisation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628800"/>
            <a:ext cx="10657184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From:</a:t>
            </a:r>
            <a:r>
              <a:rPr lang="en-GB" sz="2800" b="1" i="1" dirty="0">
                <a:solidFill>
                  <a:prstClr val="black"/>
                </a:solidFill>
                <a:latin typeface="Arial" pitchFamily="34" charset="0"/>
              </a:rPr>
              <a:t> 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Time specific behavioural change.</a:t>
            </a:r>
          </a:p>
          <a:p>
            <a:pPr marL="342900" lvl="0" indent="-34290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   (Nadler, 1970)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endParaRPr lang="en-GB" sz="2800" dirty="0">
              <a:solidFill>
                <a:prstClr val="black"/>
              </a:solidFill>
              <a:latin typeface="Arial" pitchFamily="34" charset="0"/>
            </a:endParaRPr>
          </a:p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To: 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Strategic Human Resource Development for long term future and business strategy. </a:t>
            </a:r>
          </a:p>
          <a:p>
            <a:pPr lvl="0" algn="r" eaLnBrk="1" fontAlgn="auto" hangingPunct="1">
              <a:spcAft>
                <a:spcPts val="0"/>
              </a:spcAft>
              <a:buClrTx/>
              <a:buSzTx/>
              <a:buNone/>
            </a:pP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(Hall, 1984)</a:t>
            </a:r>
          </a:p>
        </p:txBody>
      </p:sp>
    </p:spTree>
    <p:extLst>
      <p:ext uri="{BB962C8B-B14F-4D97-AF65-F5344CB8AC3E}">
        <p14:creationId xmlns:p14="http://schemas.microsoft.com/office/powerpoint/2010/main" val="79595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31512-34C1-9F48-3982-B1BBDB136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FE9BA-FC06-D5EF-DEEC-85A312A4C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gaps may not be gaps in the ability of the employee but shortcomings elsewhere within the organisation.</a:t>
            </a:r>
          </a:p>
          <a:p>
            <a:r>
              <a:rPr lang="en-GB" dirty="0"/>
              <a:t>It has already been noted that performance is an outcome of ability, motivation and opportunity</a:t>
            </a:r>
          </a:p>
        </p:txBody>
      </p:sp>
    </p:spTree>
    <p:extLst>
      <p:ext uri="{BB962C8B-B14F-4D97-AF65-F5344CB8AC3E}">
        <p14:creationId xmlns:p14="http://schemas.microsoft.com/office/powerpoint/2010/main" val="3603018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Reasons for Performance Gaps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6239EAC-A8F1-42D0-879F-690D9A0EE09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8939027"/>
              </p:ext>
            </p:extLst>
          </p:nvPr>
        </p:nvGraphicFramePr>
        <p:xfrm>
          <a:off x="551384" y="1143000"/>
          <a:ext cx="11089232" cy="5525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335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556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70602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Learning and Development Reasons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Non Learning and Development Reasons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55088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Weaknesses in:</a:t>
                      </a:r>
                    </a:p>
                    <a:p>
                      <a:endParaRPr lang="en-GB" sz="28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selection</a:t>
                      </a: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 and i</a:t>
                      </a: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nduction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setting</a:t>
                      </a: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 performance standards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Diagnosis, delivery and evaluation of training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manager support  post learning.</a:t>
                      </a:r>
                      <a:endParaRPr lang="en-GB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Weaknesses in:</a:t>
                      </a:r>
                    </a:p>
                    <a:p>
                      <a:endParaRPr lang="en-GB" sz="28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performance feedback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poor management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low motivation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equipment/IT support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dirty="0">
                          <a:latin typeface="Arial" pitchFamily="34" charset="0"/>
                          <a:cs typeface="Arial" pitchFamily="34" charset="0"/>
                        </a:rPr>
                        <a:t>job</a:t>
                      </a: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 design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communication</a:t>
                      </a:r>
                    </a:p>
                    <a:p>
                      <a:pPr marL="457200" indent="-457200">
                        <a:buFont typeface="Arial"/>
                        <a:buChar char="•"/>
                      </a:pPr>
                      <a:r>
                        <a:rPr lang="en-GB" sz="2800" baseline="0" dirty="0">
                          <a:latin typeface="Arial" pitchFamily="34" charset="0"/>
                          <a:cs typeface="Arial" pitchFamily="34" charset="0"/>
                        </a:rPr>
                        <a:t>cultures and relationships.</a:t>
                      </a:r>
                      <a:endParaRPr lang="en-GB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4962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Knowledge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Knowledge – only key to sustainable competitive advantage. </a:t>
            </a: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						(Drucker,1993)</a:t>
            </a:r>
          </a:p>
          <a:p>
            <a:pPr lvl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SECI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model: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socialised knowledge 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externalised knowledge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combined knowledge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internalised knowledge. </a:t>
            </a: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endParaRPr lang="en-GB" sz="2800" dirty="0">
              <a:solidFill>
                <a:prstClr val="black"/>
              </a:solidFill>
              <a:latin typeface="Arial" pitchFamily="34" charset="0"/>
            </a:endParaRPr>
          </a:p>
          <a:p>
            <a:pPr marL="457200" lvl="1" indent="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(Nonaka and Takeuchi, 1995)</a:t>
            </a:r>
          </a:p>
        </p:txBody>
      </p:sp>
    </p:spTree>
    <p:extLst>
      <p:ext uri="{BB962C8B-B14F-4D97-AF65-F5344CB8AC3E}">
        <p14:creationId xmlns:p14="http://schemas.microsoft.com/office/powerpoint/2010/main" val="319997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Organisational Learning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Definition: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…process an entity ...employs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…enabling abilities to create permanent cognitive and behavioural change within a system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…needs to be embedded in the fabric of the organisation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...will be evident in the organisational memory.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None/>
            </a:pPr>
            <a:endParaRPr lang="en-GB" sz="2800" dirty="0">
              <a:solidFill>
                <a:prstClr val="black"/>
              </a:solidFill>
              <a:latin typeface="Arial" pitchFamily="34" charset="0"/>
            </a:endParaRPr>
          </a:p>
          <a:p>
            <a:pPr marL="342900" lvl="0" indent="-34290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(Swart et al, 2005 P 46)</a:t>
            </a:r>
          </a:p>
        </p:txBody>
      </p:sp>
    </p:spTree>
    <p:extLst>
      <p:ext uri="{BB962C8B-B14F-4D97-AF65-F5344CB8AC3E}">
        <p14:creationId xmlns:p14="http://schemas.microsoft.com/office/powerpoint/2010/main" val="104265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Training: Needs Analysis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Plan, design, implement and evaluate</a:t>
            </a:r>
          </a:p>
          <a:p>
            <a:pPr lvl="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None/>
            </a:pPr>
            <a:endParaRPr lang="en-GB" sz="3200" dirty="0">
              <a:solidFill>
                <a:prstClr val="black"/>
              </a:solidFill>
              <a:latin typeface="Arial"/>
              <a:cs typeface="Times New Roman"/>
            </a:endParaRP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Level of analysis: </a:t>
            </a:r>
          </a:p>
          <a:p>
            <a:pPr marL="919163" lvl="1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/>
                <a:cs typeface="Times New Roman"/>
              </a:rPr>
              <a:t>organisation; team/function; individual </a:t>
            </a:r>
          </a:p>
        </p:txBody>
      </p:sp>
    </p:spTree>
    <p:extLst>
      <p:ext uri="{BB962C8B-B14F-4D97-AF65-F5344CB8AC3E}">
        <p14:creationId xmlns:p14="http://schemas.microsoft.com/office/powerpoint/2010/main" val="207161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Training Design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What: 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job analysis</a:t>
            </a:r>
          </a:p>
          <a:p>
            <a:pPr marL="457200" lvl="1" indent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Job observation, work diaries, interviews, and work questionnaires and checklists.</a:t>
            </a:r>
          </a:p>
          <a:p>
            <a:pPr marL="742950" lvl="1" indent="-28575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  (Marchington and Wilkinson 2012) </a:t>
            </a:r>
          </a:p>
          <a:p>
            <a:pPr marL="742950" lvl="1" indent="-285750" eaLnBrk="1" fontAlgn="auto" hangingPunct="1">
              <a:spcAft>
                <a:spcPts val="0"/>
              </a:spcAft>
              <a:buClrTx/>
              <a:buSzTx/>
              <a:buNone/>
            </a:pPr>
            <a:endParaRPr lang="en-GB" sz="2800" dirty="0">
              <a:solidFill>
                <a:prstClr val="black"/>
              </a:solidFill>
              <a:latin typeface="Arial" pitchFamily="34" charset="0"/>
            </a:endParaRP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How: 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learning styles</a:t>
            </a:r>
          </a:p>
          <a:p>
            <a:pPr marL="457200" lvl="1" indent="0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Activist; reflector; pragmatist; theorist. </a:t>
            </a:r>
          </a:p>
          <a:p>
            <a:pPr marL="457200" lvl="1" indent="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(Honey and Mumford,1989)</a:t>
            </a:r>
          </a:p>
        </p:txBody>
      </p:sp>
    </p:spTree>
    <p:extLst>
      <p:ext uri="{BB962C8B-B14F-4D97-AF65-F5344CB8AC3E}">
        <p14:creationId xmlns:p14="http://schemas.microsoft.com/office/powerpoint/2010/main" val="396102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Training Delivery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on-the-job training (OJT)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formal courses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action learning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coaching and mentoring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continuing professional development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e-learning </a:t>
            </a:r>
          </a:p>
          <a:p>
            <a:pPr marL="342900" lvl="0" indent="-342900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preferences for learning approaches.</a:t>
            </a:r>
          </a:p>
        </p:txBody>
      </p:sp>
    </p:spTree>
    <p:extLst>
      <p:ext uri="{BB962C8B-B14F-4D97-AF65-F5344CB8AC3E}">
        <p14:creationId xmlns:p14="http://schemas.microsoft.com/office/powerpoint/2010/main" val="252600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Training Evaluation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432" y="1144595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TLD as an investment or a cost? </a:t>
            </a:r>
          </a:p>
        </p:txBody>
      </p:sp>
    </p:spTree>
    <p:extLst>
      <p:ext uri="{BB962C8B-B14F-4D97-AF65-F5344CB8AC3E}">
        <p14:creationId xmlns:p14="http://schemas.microsoft.com/office/powerpoint/2010/main" val="379641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Talent Management (TM) and Learning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304764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Definition: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   Identifying, nurturing, progressing, rewarding and retaining key individuals for the development of future organisational sustainability </a:t>
            </a: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			(Marchington and Wilkinson, 2012) 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integration with: performance management </a:t>
            </a:r>
            <a:br>
              <a:rPr lang="en-GB" sz="2800" dirty="0">
                <a:solidFill>
                  <a:prstClr val="black"/>
                </a:solidFill>
                <a:latin typeface="Arial" pitchFamily="34" charset="0"/>
              </a:rPr>
            </a:b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(Blass 2007); competence frameworks; succession planning and HRD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but TM has its critics...</a:t>
            </a:r>
          </a:p>
        </p:txBody>
      </p:sp>
    </p:spTree>
    <p:extLst>
      <p:ext uri="{BB962C8B-B14F-4D97-AF65-F5344CB8AC3E}">
        <p14:creationId xmlns:p14="http://schemas.microsoft.com/office/powerpoint/2010/main" val="404403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interdependence: performance improvement has learning at its heart (</a:t>
            </a:r>
            <a:r>
              <a:rPr lang="en-GB" sz="3200" i="1" dirty="0">
                <a:solidFill>
                  <a:prstClr val="black"/>
                </a:solidFill>
                <a:latin typeface="Arial" pitchFamily="34" charset="0"/>
              </a:rPr>
              <a:t>Brinkerhoff, 2006</a:t>
            </a: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)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strategic perspective of HRD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approaches to analysis, delivery, and evaluation of TLD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role of line manager in successful TLD  through performance management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talent management.</a:t>
            </a:r>
          </a:p>
        </p:txBody>
      </p:sp>
    </p:spTree>
    <p:extLst>
      <p:ext uri="{BB962C8B-B14F-4D97-AF65-F5344CB8AC3E}">
        <p14:creationId xmlns:p14="http://schemas.microsoft.com/office/powerpoint/2010/main" val="135198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9099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770</Words>
  <Application>Microsoft Office PowerPoint</Application>
  <PresentationFormat>Widescreen</PresentationFormat>
  <Paragraphs>138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Myriad Pro</vt:lpstr>
      <vt:lpstr>Aharoni</vt:lpstr>
      <vt:lpstr>Arial</vt:lpstr>
      <vt:lpstr>Candara</vt:lpstr>
      <vt:lpstr>Symbol</vt:lpstr>
      <vt:lpstr>Verdana</vt:lpstr>
      <vt:lpstr>20140311PresentationUWTSDTemplate</vt:lpstr>
      <vt:lpstr>LCMB7013</vt:lpstr>
      <vt:lpstr>Learning Outcomes</vt:lpstr>
      <vt:lpstr>Definitions</vt:lpstr>
      <vt:lpstr>Competences</vt:lpstr>
      <vt:lpstr>Competencies in the workplace</vt:lpstr>
      <vt:lpstr>Training, Learning, Development (TLD) and the Organisation</vt:lpstr>
      <vt:lpstr>Performance gaps</vt:lpstr>
      <vt:lpstr>Reasons for Performance Gaps</vt:lpstr>
      <vt:lpstr>Knowledge Management</vt:lpstr>
      <vt:lpstr>Organisational Learning</vt:lpstr>
      <vt:lpstr>Training: Needs Analysis</vt:lpstr>
      <vt:lpstr>Training Design</vt:lpstr>
      <vt:lpstr>Training Delivery</vt:lpstr>
      <vt:lpstr>Training Evaluation</vt:lpstr>
      <vt:lpstr>Talent Management (TM) and Learning</vt:lpstr>
      <vt:lpstr>Conclusion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66</cp:revision>
  <dcterms:created xsi:type="dcterms:W3CDTF">2020-09-30T03:06:41Z</dcterms:created>
  <dcterms:modified xsi:type="dcterms:W3CDTF">2023-03-20T19:45:42Z</dcterms:modified>
</cp:coreProperties>
</file>