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8F664B-2D7B-00F4-B124-DE86D10E20FA}" v="216" dt="2026-07-02T14:43:54.976"/>
    <p1510:client id="{92F3874E-C9A1-79BC-00A7-A2C3D04900DB}" v="161" dt="2026-07-02T15:43:56.695"/>
    <p1510:client id="{E59CC64A-D6BB-13BE-1B6A-24C1FD879F45}" v="1896" dt="2026-07-01T09:32:12.3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tableStyles" Target="tableStyles.xml" Id="rId17" /><Relationship Type="http://schemas.openxmlformats.org/officeDocument/2006/relationships/slide" Target="slides/slide1.xml" Id="rId2" /><Relationship Type="http://schemas.openxmlformats.org/officeDocument/2006/relationships/theme" Target="theme/theme1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viewProps" Target="viewProps.xml" Id="rId15" /><Relationship Type="http://schemas.openxmlformats.org/officeDocument/2006/relationships/slide" Target="slides/slide9.xml" Id="rId10" /><Relationship Type="http://schemas.microsoft.com/office/2015/10/relationships/revisionInfo" Target="revisionInfo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presProps" Target="presProps.xml" Id="rId1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long-read/virtual-wards-enabled-by-technology-guidance-on-selecting-and-procuring-a-technology-platform/" TargetMode="External"/><Relationship Id="rId13" Type="http://schemas.openxmlformats.org/officeDocument/2006/relationships/hyperlink" Target="https://doi.org/10.1002/widm.1485" TargetMode="External"/><Relationship Id="rId3" Type="http://schemas.openxmlformats.org/officeDocument/2006/relationships/hyperlink" Target="https://doi.org/10.1093/intqhc/mzaf06" TargetMode="External"/><Relationship Id="rId7" Type="http://schemas.openxmlformats.org/officeDocument/2006/relationships/hyperlink" Target="https://www.england.nhs.uk/virtual-wards/" TargetMode="External"/><Relationship Id="rId12" Type="http://schemas.openxmlformats.org/officeDocument/2006/relationships/hyperlink" Target="https://doi.org/10.7812/TPP/23.022" TargetMode="External"/><Relationship Id="rId2" Type="http://schemas.openxmlformats.org/officeDocument/2006/relationships/hyperlink" Target="https://doi.org/10.7759/cureus.97487" TargetMode="External"/><Relationship Id="rId16" Type="http://schemas.openxmlformats.org/officeDocument/2006/relationships/hyperlink" Target="https://doi.org/10.1093/ageing/afae03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24083/apjhm.v20i3.4695" TargetMode="External"/><Relationship Id="rId11" Type="http://schemas.openxmlformats.org/officeDocument/2006/relationships/hyperlink" Target="https://doi.org/10.1145/3652953" TargetMode="External"/><Relationship Id="rId5" Type="http://schemas.openxmlformats.org/officeDocument/2006/relationships/hyperlink" Target="https://doi.org/10.1089/tmj.2019.0066" TargetMode="External"/><Relationship Id="rId15" Type="http://schemas.openxmlformats.org/officeDocument/2006/relationships/hyperlink" Target="https://emap-moon-prod.s3.eu-west-1.amazonaws.com/wp-content/uploads/sites/3/2024/09/240916-Virtual-wards-benefits-challenges-and-required-skills--1.pdf" TargetMode="External"/><Relationship Id="rId10" Type="http://schemas.openxmlformats.org/officeDocument/2006/relationships/hyperlink" Target="https://doi.org/10.2196/78780" TargetMode="External"/><Relationship Id="rId4" Type="http://schemas.openxmlformats.org/officeDocument/2006/relationships/hyperlink" Target="https://doi.org/10.2196/51234" TargetMode="External"/><Relationship Id="rId9" Type="http://schemas.openxmlformats.org/officeDocument/2006/relationships/hyperlink" Target="https://www.england.nhs.uk/long-read/remote-consulting/" TargetMode="External"/><Relationship Id="rId14" Type="http://schemas.openxmlformats.org/officeDocument/2006/relationships/hyperlink" Target="https://doi.org/10.1186/s12913-025-12427-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9200" y="345849"/>
            <a:ext cx="9144000" cy="2387600"/>
          </a:xfrm>
        </p:spPr>
        <p:txBody>
          <a:bodyPr/>
          <a:lstStyle/>
          <a:p>
            <a:r>
              <a:rPr lang="en-US">
                <a:solidFill>
                  <a:srgbClr val="00B050"/>
                </a:solidFill>
              </a:rPr>
              <a:t>Viva voce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5556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Name: Sayo </a:t>
            </a:r>
            <a:r>
              <a:rPr lang="en-US" err="1"/>
              <a:t>Adedini</a:t>
            </a:r>
            <a:endParaRPr lang="en-US"/>
          </a:p>
          <a:p>
            <a:r>
              <a:rPr lang="en-US"/>
              <a:t>Module: Digital Transformation in the Health and Care Professional</a:t>
            </a:r>
          </a:p>
          <a:p>
            <a:r>
              <a:rPr lang="en-US"/>
              <a:t>Module code: BMHP 6029</a:t>
            </a:r>
          </a:p>
          <a:p>
            <a:r>
              <a:rPr lang="en-US"/>
              <a:t>Lecturer's name: Tomy </a:t>
            </a:r>
            <a:r>
              <a:rPr lang="en-US" err="1"/>
              <a:t>Adattu</a:t>
            </a:r>
            <a:endParaRPr lang="en-US"/>
          </a:p>
          <a:p>
            <a:r>
              <a:rPr lang="en-US"/>
              <a:t>Assignment tittle: Component 2: Viva Voce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DD4AC-0F24-727C-D22B-7F87245C5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50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6412C-5383-1F2A-B24A-EDB6EA6C0B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300" b="1">
                <a:latin typeface="Avenir Next LT Pro"/>
                <a:cs typeface="Arial"/>
              </a:rPr>
              <a:t>What are Remote Patient Monitoring and Virtual Wards: Transforming Healthcare Delivery </a:t>
            </a:r>
            <a:endParaRPr lang="en-US" b="1"/>
          </a:p>
          <a:p>
            <a:pPr marL="0" indent="0">
              <a:buNone/>
            </a:pPr>
            <a:endParaRPr lang="en-GB" sz="3300">
              <a:solidFill>
                <a:schemeClr val="accent3">
                  <a:lumMod val="76000"/>
                </a:schemeClr>
              </a:solidFill>
              <a:latin typeface="Avenir Next LT Pro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Remote Patient Monitoring (RPM) and Virtual Wards are key digital innovations transforming healthcare delivery in the UK by improving access, efficiency, and patient-centred care (NHS, 2025).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59426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EF245-0CFE-879F-EEBE-3985A3671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300">
                <a:solidFill>
                  <a:srgbClr val="00B050"/>
                </a:solidFill>
                <a:latin typeface="Avenir Next LT Pro"/>
              </a:rPr>
              <a:t>What are Remote Patient Monitoring and Virtual Wards? </a:t>
            </a:r>
            <a:endParaRPr lang="en-GB" sz="1600">
              <a:solidFill>
                <a:srgbClr val="00B050"/>
              </a:solidFill>
              <a:highlight>
                <a:srgbClr val="FFFF00"/>
              </a:highlight>
              <a:latin typeface="Avenir Next LT Pro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2AA20-BBE2-953B-E27D-F63EED9996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b="1">
                <a:latin typeface="Arial"/>
                <a:ea typeface="Calibri"/>
                <a:cs typeface="Arial"/>
              </a:rPr>
              <a:t>Remote Patient Monitory (RPM)</a:t>
            </a:r>
            <a:endParaRPr lang="en-US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3200">
              <a:latin typeface="Arial"/>
              <a:ea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</a:pPr>
            <a:r>
              <a:rPr lang="en-GB" sz="2000">
                <a:latin typeface="Arial"/>
                <a:ea typeface="Calibri"/>
                <a:cs typeface="Arial"/>
              </a:rPr>
              <a:t>Uses digital devices to monitor patients' health while remain at home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>
              <a:latin typeface="Arial"/>
              <a:ea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</a:pPr>
            <a:r>
              <a:rPr lang="en-GB" sz="2000">
                <a:latin typeface="Arial"/>
                <a:ea typeface="Calibri"/>
                <a:cs typeface="Arial"/>
              </a:rPr>
              <a:t>Health information is sent electronically to healthcare professionals.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>
              <a:latin typeface="Arial"/>
              <a:ea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>
                <a:latin typeface="Arial"/>
                <a:ea typeface="Calibri"/>
                <a:cs typeface="Arial"/>
              </a:rPr>
              <a:t>(</a:t>
            </a:r>
            <a:r>
              <a:rPr lang="en-GB" sz="2200">
                <a:latin typeface="Arial"/>
                <a:ea typeface="Source Sans Pro"/>
                <a:cs typeface="Arial"/>
              </a:rPr>
              <a:t>(</a:t>
            </a:r>
            <a:r>
              <a:rPr lang="en-GB" sz="2200">
                <a:latin typeface="Arial"/>
                <a:ea typeface="Calibri"/>
                <a:cs typeface="Arial"/>
              </a:rPr>
              <a:t>Shaik et al., 2023; </a:t>
            </a:r>
            <a:r>
              <a:rPr lang="en-GB" sz="2000"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Claggett et al., 2024)</a:t>
            </a:r>
            <a:endParaRPr lang="en-GB" sz="2000">
              <a:latin typeface="Arial"/>
              <a:ea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</a:pPr>
            <a:endParaRPr lang="en-GB" sz="2000">
              <a:latin typeface="Arial"/>
              <a:ea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b="1">
                <a:latin typeface="Arial"/>
                <a:ea typeface="Calibri"/>
                <a:cs typeface="Arial"/>
              </a:rPr>
              <a:t>Virtual Wards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b="1">
              <a:latin typeface="Arial"/>
              <a:ea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</a:pPr>
            <a:r>
              <a:rPr lang="en-GB" sz="2000">
                <a:latin typeface="Arial"/>
                <a:ea typeface="Calibri"/>
                <a:cs typeface="Arial"/>
              </a:rPr>
              <a:t>Provide hospital-level care to suitable patients in them own homes.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</a:pPr>
            <a:endParaRPr lang="en-GB" sz="2000">
              <a:latin typeface="Arial"/>
              <a:ea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</a:pPr>
            <a:r>
              <a:rPr lang="en-GB" sz="2000">
                <a:latin typeface="Arial"/>
                <a:ea typeface="Calibri"/>
                <a:cs typeface="Arial"/>
              </a:rPr>
              <a:t>Patients are monitored remotely by a multidisciplinary healthcare team.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>
              <a:latin typeface="Arial"/>
              <a:ea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>
                <a:latin typeface="Arial"/>
                <a:ea typeface="Calibri"/>
                <a:cs typeface="Arial"/>
              </a:rPr>
              <a:t>(NHS England, 2024).</a:t>
            </a:r>
          </a:p>
        </p:txBody>
      </p:sp>
    </p:spTree>
    <p:extLst>
      <p:ext uri="{BB962C8B-B14F-4D97-AF65-F5344CB8AC3E}">
        <p14:creationId xmlns:p14="http://schemas.microsoft.com/office/powerpoint/2010/main" val="30741426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5C220-B46C-4959-16BD-4B82FC308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50"/>
                </a:solidFill>
              </a:rPr>
              <a:t>How Remote Patient Monitoring and Virtual Wards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5EC1F-3E13-C169-0B5F-B399B3F725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Patient is assessed for suitability.</a:t>
            </a:r>
          </a:p>
          <a:p>
            <a:r>
              <a:rPr lang="en-US"/>
              <a:t>Monitoring equipment is provided.</a:t>
            </a:r>
          </a:p>
          <a:p>
            <a:r>
              <a:rPr lang="en-US"/>
              <a:t>Health data is transmitted securely.</a:t>
            </a:r>
          </a:p>
          <a:p>
            <a:r>
              <a:rPr lang="en-US"/>
              <a:t>Healthcare professionals review the information.</a:t>
            </a:r>
          </a:p>
          <a:p>
            <a:r>
              <a:rPr lang="en-US"/>
              <a:t>Early intervention occurs if deterioration is detected.</a:t>
            </a:r>
          </a:p>
          <a:p>
            <a:r>
              <a:rPr lang="en-US"/>
              <a:t>Patient is discharged when stable.</a:t>
            </a:r>
          </a:p>
          <a:p>
            <a:pPr marL="0" indent="0">
              <a:buNone/>
            </a:pPr>
            <a:r>
              <a:rPr lang="en-US"/>
              <a:t>(Jaranka et al., 2025; Farias et al., 2020; Westby et al., 2024; ).</a:t>
            </a:r>
          </a:p>
        </p:txBody>
      </p:sp>
    </p:spTree>
    <p:extLst>
      <p:ext uri="{BB962C8B-B14F-4D97-AF65-F5344CB8AC3E}">
        <p14:creationId xmlns:p14="http://schemas.microsoft.com/office/powerpoint/2010/main" val="22109706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E15CA-DBE5-2385-EF2F-8CC31F9DA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50"/>
                </a:solidFill>
              </a:rPr>
              <a:t>Technologies Used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C8805-90B6-4D8C-D53B-AD900EB9F5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Pulse oximeters.</a:t>
            </a:r>
          </a:p>
          <a:p>
            <a:r>
              <a:rPr lang="en-US" sz="2000"/>
              <a:t>Blood pressure monitor.</a:t>
            </a:r>
          </a:p>
          <a:p>
            <a:r>
              <a:rPr lang="en-US" sz="2000"/>
              <a:t>Blood glucose monitors.</a:t>
            </a:r>
          </a:p>
          <a:p>
            <a:r>
              <a:rPr lang="en-US" sz="2000"/>
              <a:t>Wearable devices.</a:t>
            </a:r>
          </a:p>
          <a:p>
            <a:r>
              <a:rPr lang="en-US" sz="2000"/>
              <a:t>Smartphone application.</a:t>
            </a:r>
          </a:p>
          <a:p>
            <a:r>
              <a:rPr lang="en-US" sz="2000"/>
              <a:t>Video consultants.</a:t>
            </a:r>
          </a:p>
          <a:p>
            <a:r>
              <a:rPr lang="en-US" sz="2000"/>
              <a:t>Electronic Health Records (EHRs).</a:t>
            </a:r>
          </a:p>
          <a:p>
            <a:r>
              <a:rPr lang="en-US" sz="2000"/>
              <a:t>Artificial Intelligence (AI).</a:t>
            </a:r>
          </a:p>
          <a:p>
            <a:pPr marL="0" indent="0">
              <a:buNone/>
            </a:pPr>
            <a:r>
              <a:rPr lang="en-US" sz="2000"/>
              <a:t>(World Health Organization, 2021).</a:t>
            </a:r>
          </a:p>
        </p:txBody>
      </p:sp>
    </p:spTree>
    <p:extLst>
      <p:ext uri="{BB962C8B-B14F-4D97-AF65-F5344CB8AC3E}">
        <p14:creationId xmlns:p14="http://schemas.microsoft.com/office/powerpoint/2010/main" val="21323635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C6C7-AC4D-E7A5-8460-B1C9381D6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50"/>
                </a:solidFill>
              </a:rPr>
              <a:t>Benefit for Patients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5864A-12DF-60D4-E1B5-77AD02541C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Receive care in the comfort of home.</a:t>
            </a:r>
          </a:p>
          <a:p>
            <a:r>
              <a:rPr lang="en-US"/>
              <a:t>Faster recovery.</a:t>
            </a:r>
          </a:p>
          <a:p>
            <a:r>
              <a:rPr lang="en-US"/>
              <a:t>Reduced hospital admissions.</a:t>
            </a:r>
          </a:p>
          <a:p>
            <a:r>
              <a:rPr lang="en-US"/>
              <a:t>Greater independence.</a:t>
            </a:r>
          </a:p>
          <a:p>
            <a:r>
              <a:rPr lang="en-US"/>
              <a:t>Improved quality of life. </a:t>
            </a:r>
          </a:p>
          <a:p>
            <a:r>
              <a:rPr lang="en-US"/>
              <a:t>Lower risk of hospital-acquired infection.</a:t>
            </a:r>
          </a:p>
          <a:p>
            <a:r>
              <a:rPr lang="en-US"/>
              <a:t>Increased patient satisfaction.</a:t>
            </a:r>
          </a:p>
          <a:p>
            <a:pPr marL="0" indent="0">
              <a:buNone/>
            </a:pPr>
            <a:r>
              <a:rPr lang="en-US"/>
              <a:t>(NHS, 2025; </a:t>
            </a:r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Akinluyi et al., 2025; Wells and Gatfield, 2024</a:t>
            </a:r>
            <a:r>
              <a:rPr lang="en-US"/>
              <a:t>).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327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BA8D8-44B8-2052-4BD2-4D26AADA5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50"/>
                </a:solidFill>
              </a:rPr>
              <a:t>Benefits for Healthcare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845DA-7001-1736-D541-9B0BF2A4F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Reduces pressure on hospital.</a:t>
            </a:r>
          </a:p>
          <a:p>
            <a:r>
              <a:rPr lang="en-US"/>
              <a:t>Frees hospital beds.</a:t>
            </a:r>
          </a:p>
          <a:p>
            <a:r>
              <a:rPr lang="en-US"/>
              <a:t>Improves patient flow.</a:t>
            </a:r>
          </a:p>
          <a:p>
            <a:r>
              <a:rPr lang="en-US"/>
              <a:t>Earlier discharge. </a:t>
            </a:r>
          </a:p>
          <a:p>
            <a:r>
              <a:rPr lang="en-US"/>
              <a:t>Better resource allocation.</a:t>
            </a:r>
          </a:p>
          <a:p>
            <a:r>
              <a:rPr lang="en-US"/>
              <a:t>Supports multidisciplinary working.</a:t>
            </a:r>
          </a:p>
          <a:p>
            <a:r>
              <a:rPr lang="en-US"/>
              <a:t>Reduces healthcare costs.</a:t>
            </a:r>
          </a:p>
          <a:p>
            <a:pPr marL="0" indent="0">
              <a:buNone/>
            </a:pPr>
            <a:r>
              <a:rPr lang="en-US"/>
              <a:t>(Hareem et al., 2025).</a:t>
            </a:r>
          </a:p>
        </p:txBody>
      </p:sp>
    </p:spTree>
    <p:extLst>
      <p:ext uri="{BB962C8B-B14F-4D97-AF65-F5344CB8AC3E}">
        <p14:creationId xmlns:p14="http://schemas.microsoft.com/office/powerpoint/2010/main" val="4279048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90C54-F5BA-B060-E68C-AF054FD04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50"/>
                </a:solidFill>
              </a:rPr>
              <a:t>Challenges and Limitation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248AF-5F13-8C9C-073B-8C7CF6D09E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Digital exclusion.</a:t>
            </a:r>
          </a:p>
          <a:p>
            <a:r>
              <a:rPr lang="en-US"/>
              <a:t>Limitation internet access.</a:t>
            </a:r>
          </a:p>
          <a:p>
            <a:r>
              <a:rPr lang="en-US"/>
              <a:t>Patient confidence with technology.</a:t>
            </a:r>
          </a:p>
          <a:p>
            <a:r>
              <a:rPr lang="en-US"/>
              <a:t>Cybersecurity risks.</a:t>
            </a:r>
          </a:p>
          <a:p>
            <a:r>
              <a:rPr lang="en-US"/>
              <a:t>Data privacy concerns.</a:t>
            </a:r>
          </a:p>
          <a:p>
            <a:r>
              <a:rPr lang="en-US"/>
              <a:t>Equipment costs.</a:t>
            </a:r>
          </a:p>
          <a:p>
            <a:r>
              <a:rPr lang="en-US"/>
              <a:t>Staff training requirements.</a:t>
            </a:r>
          </a:p>
          <a:p>
            <a:pPr marL="0" indent="0">
              <a:buNone/>
            </a:pPr>
            <a:r>
              <a:rPr lang="en-US"/>
              <a:t>(Serrano et al., 2023; </a:t>
            </a:r>
            <a:r>
              <a:rPr lang="en-US" err="1"/>
              <a:t>Cucurachi</a:t>
            </a:r>
            <a:r>
              <a:rPr lang="en-US"/>
              <a:t> et al., 2025; Tagne et al.,2025).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4361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05BB9-3FC6-5448-BBBD-C8C9D406B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50"/>
                </a:solidFill>
              </a:rPr>
              <a:t>NHS Example: Current NHS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60577-7293-F28F-0045-3C71E8EF71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Covid-19 Oximetry at home</a:t>
            </a:r>
          </a:p>
          <a:p>
            <a:r>
              <a:rPr lang="en-US"/>
              <a:t>Virtual Respiratory Wards</a:t>
            </a:r>
          </a:p>
          <a:p>
            <a:r>
              <a:rPr lang="en-US"/>
              <a:t>Heart Failure Monitoring</a:t>
            </a:r>
          </a:p>
          <a:p>
            <a:r>
              <a:rPr lang="en-US"/>
              <a:t>Chronic Obstructive Pulmonary Disease (COPD ) Monitory</a:t>
            </a:r>
          </a:p>
          <a:p>
            <a:r>
              <a:rPr lang="en-US"/>
              <a:t>Frailty Virtual Wards</a:t>
            </a:r>
          </a:p>
          <a:p>
            <a:pPr marL="0" indent="0">
              <a:buNone/>
            </a:pPr>
            <a:r>
              <a:rPr lang="en-US"/>
              <a:t>(NHS England, 2025)</a:t>
            </a:r>
          </a:p>
        </p:txBody>
      </p:sp>
    </p:spTree>
    <p:extLst>
      <p:ext uri="{BB962C8B-B14F-4D97-AF65-F5344CB8AC3E}">
        <p14:creationId xmlns:p14="http://schemas.microsoft.com/office/powerpoint/2010/main" val="6236252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A7F90-9A86-6420-1CC3-8A4ED289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50"/>
                </a:solidFill>
              </a:rPr>
              <a:t>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4DCC5-780B-FF27-9226-DFC0A791DA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Invest in secure digital infrastructure and reliable internet access.</a:t>
            </a:r>
          </a:p>
          <a:p>
            <a:r>
              <a:rPr lang="en-US" sz="2000"/>
              <a:t>Provide ongoing training for healthcare professionals and patents</a:t>
            </a:r>
          </a:p>
          <a:p>
            <a:r>
              <a:rPr lang="en-US" sz="2000"/>
              <a:t>Strengthen cybersecurity to protect patient data.</a:t>
            </a:r>
          </a:p>
          <a:p>
            <a:r>
              <a:rPr lang="en-US" sz="2000"/>
              <a:t>Expand Remote Patient Monitoring and Virtual Wards to improve  and reduce hospital pressure</a:t>
            </a:r>
          </a:p>
          <a:p>
            <a:pPr marL="0" indent="0">
              <a:buNone/>
            </a:pPr>
            <a:r>
              <a:rPr lang="en-US" sz="2000"/>
              <a:t>(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Segovia-Ferreira et al., 2024)</a:t>
            </a: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217671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A8129-670D-765F-71FF-C762D8310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50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8CA76-A35D-C51E-9802-7DBCFE7A58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Remote Patient Monitoring and Virtual Wards are transforming healthcare delivery within the NHS.</a:t>
            </a:r>
          </a:p>
          <a:p>
            <a:r>
              <a:rPr lang="en-US"/>
              <a:t>They improve patient outcomes, increase patient satisfaction and reduce pressure on hospitals.</a:t>
            </a:r>
          </a:p>
          <a:p>
            <a:r>
              <a:rPr lang="en-US"/>
              <a:t>Despite challenges such as digital exclusion, cybersecurity risks and </a:t>
            </a:r>
            <a:r>
              <a:rPr lang="en-US" err="1"/>
              <a:t>implementatio</a:t>
            </a:r>
            <a:r>
              <a:rPr lang="en-US"/>
              <a:t>n costs the benefits outweigh the limitations.</a:t>
            </a:r>
          </a:p>
          <a:p>
            <a:r>
              <a:rPr lang="en-US"/>
              <a:t>Continued investment, staff training and patient support will ensure these innovations plays a key role in the future of </a:t>
            </a:r>
            <a:r>
              <a:rPr lang="en-US" err="1"/>
              <a:t>hea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5852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CB574-DDF5-8C96-93DA-BA92EC4AF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342" y="365125"/>
            <a:ext cx="10370458" cy="636135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rgbClr val="00B050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AD297-648C-084F-E950-0FBB1872A8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983796"/>
            <a:ext cx="11241314" cy="5853567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900">
              <a:solidFill>
                <a:srgbClr val="3A3A3A"/>
              </a:solidFill>
              <a:highlight>
                <a:srgbClr val="FFFFFF"/>
              </a:highlight>
              <a:latin typeface="Arial"/>
              <a:ea typeface="Source Sans Pro"/>
              <a:cs typeface="Arial"/>
            </a:endParaRPr>
          </a:p>
          <a:p>
            <a:pPr>
              <a:buNone/>
            </a:pPr>
            <a:r>
              <a:rPr lang="en-GB" sz="900">
                <a:solidFill>
                  <a:srgbClr val="3A3A3A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•     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Akinluyi, A., Ogunfusika, O.H. and Brown, A., (2025) The Effectiveness of Virtual Wards Compared to Inpatient Beds in Clinical Outcomes of Frail Older Patients With Chronic Conditions: A Systematic Review. </a:t>
            </a:r>
            <a:r>
              <a:rPr lang="en-GB" sz="9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Cureus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, </a:t>
            </a:r>
            <a:r>
              <a:rPr lang="en-GB" sz="9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17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(11). Available at: 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  <a:hlinkClick r:id="rId2"/>
              </a:rPr>
              <a:t>https://doi.org/</a:t>
            </a:r>
            <a:r>
              <a:rPr lang="en-GB" sz="9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  <a:hlinkClick r:id="rId2"/>
              </a:rPr>
              <a:t>10.7759/cureus.97487</a:t>
            </a:r>
            <a:r>
              <a:rPr lang="en-GB" sz="9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 </a:t>
            </a:r>
            <a:endParaRPr lang="en-GB" sz="900">
              <a:latin typeface="Arial"/>
              <a:cs typeface="Arial"/>
            </a:endParaRPr>
          </a:p>
          <a:p>
            <a:pPr>
              <a:buNone/>
            </a:pPr>
            <a:r>
              <a:rPr lang="en-GB" sz="900">
                <a:solidFill>
                  <a:srgbClr val="3A3A3A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•     </a:t>
            </a:r>
            <a:r>
              <a:rPr lang="en-GB" sz="9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Cucurachi, S., Lydon, S., Moens, L.L., Manser, T. and O’Connor, P., (2025) Barriers and facilitators to the use of virtual wards: a systematic review of the qualitative evidence. </a:t>
            </a:r>
            <a:r>
              <a:rPr lang="en-GB" sz="900" i="1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International Journal For Quality In Health Care</a:t>
            </a:r>
            <a:r>
              <a:rPr lang="en-GB" sz="9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, </a:t>
            </a:r>
            <a:r>
              <a:rPr lang="en-GB" sz="900" i="1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37</a:t>
            </a:r>
            <a:r>
              <a:rPr lang="en-GB" sz="9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(3), p.mzaf065.Available at:</a:t>
            </a:r>
            <a:r>
              <a:rPr lang="en-GB" sz="900">
                <a:solidFill>
                  <a:srgbClr val="006FB7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 </a:t>
            </a:r>
            <a:r>
              <a:rPr lang="en-GB" sz="900">
                <a:solidFill>
                  <a:srgbClr val="006FB7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  <a:hlinkClick r:id="rId3"/>
              </a:rPr>
              <a:t>https://doi.org/10.1093/intqhc/mzaf06</a:t>
            </a:r>
            <a:r>
              <a:rPr lang="en-GB" sz="900">
                <a:solidFill>
                  <a:srgbClr val="006FB7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  </a:t>
            </a:r>
            <a:endParaRPr lang="en-GB" sz="900">
              <a:latin typeface="Arial"/>
              <a:cs typeface="Arial"/>
            </a:endParaRPr>
          </a:p>
          <a:p>
            <a:r>
              <a:rPr lang="en-GB" sz="900">
                <a:solidFill>
                  <a:srgbClr val="3A3A3A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Claggett, J., Petter, S., Joshi, A., Ponzio, T., Kirkendall, E. (2024) “An Infrastructure Framework for Remote Patient Monitoring Interventions and Research,” </a:t>
            </a:r>
            <a:r>
              <a:rPr lang="en-GB" sz="900" i="1">
                <a:solidFill>
                  <a:srgbClr val="3A3A3A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Journal of medical Internet research</a:t>
            </a:r>
            <a:r>
              <a:rPr lang="en-GB" sz="900">
                <a:solidFill>
                  <a:srgbClr val="3A3A3A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, 26(9), p. e51234. Available at: </a:t>
            </a:r>
            <a:r>
              <a:rPr lang="en-GB" sz="900">
                <a:solidFill>
                  <a:srgbClr val="3A3A3A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  <a:hlinkClick r:id="rId4"/>
              </a:rPr>
              <a:t>https://doi.org/10.2196/51234</a:t>
            </a:r>
            <a:r>
              <a:rPr lang="en-GB" sz="900">
                <a:solidFill>
                  <a:srgbClr val="3A3A3A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. </a:t>
            </a:r>
            <a:endParaRPr lang="en-GB" sz="900">
              <a:solidFill>
                <a:srgbClr val="333333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900">
                <a:solidFill>
                  <a:srgbClr val="3A3A3A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F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arias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, F.A.C.D., Dagostini, C.M., Bicca, Y.D.A., Falavigna, V.F. and Falavigna, A., (2020) Remote patient monitoring: a systematic review. </a:t>
            </a:r>
            <a:r>
              <a:rPr lang="en-GB" sz="9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Telemedicine and e-Health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, </a:t>
            </a:r>
            <a:r>
              <a:rPr lang="en-GB" sz="9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26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(5), pp.576-583. </a:t>
            </a:r>
            <a:r>
              <a:rPr lang="en-GB" sz="90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Availabe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 at: </a:t>
            </a:r>
            <a:r>
              <a:rPr lang="en-GB" sz="900">
                <a:solidFill>
                  <a:srgbClr val="1554B2"/>
                </a:solidFill>
                <a:highlight>
                  <a:srgbClr val="FFFFFF"/>
                </a:highlight>
                <a:latin typeface="Arial"/>
                <a:ea typeface="Open Sans"/>
                <a:cs typeface="Arial"/>
                <a:hlinkClick r:id="rId5"/>
              </a:rPr>
              <a:t> https://doi.org/10.1089/tmj.2019.0066</a:t>
            </a:r>
            <a:endParaRPr lang="en-GB" sz="900">
              <a:solidFill>
                <a:srgbClr val="3A3A3A"/>
              </a:solidFill>
              <a:highlight>
                <a:srgbClr val="FFFFFF"/>
              </a:highlight>
              <a:latin typeface="Arial"/>
              <a:ea typeface="Source Sans Pro"/>
              <a:cs typeface="Arial"/>
            </a:endParaRPr>
          </a:p>
          <a:p>
            <a:r>
              <a:rPr lang="en-GB" sz="900">
                <a:solidFill>
                  <a:srgbClr val="3A3A3A"/>
                </a:solidFill>
                <a:highlight>
                  <a:srgbClr val="FFFFFF"/>
                </a:highlight>
                <a:latin typeface="Arial"/>
                <a:cs typeface="Arial"/>
              </a:rPr>
              <a:t>Hareem, A., Stevens, J. E., Park, J.S., Stupans, I., Gilmartin-Thomas, J., Wang, Kate</a:t>
            </a:r>
            <a:r>
              <a:rPr lang="en-GB" sz="900" i="1">
                <a:solidFill>
                  <a:srgbClr val="3A3A3A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r>
              <a:rPr lang="en-GB" sz="900">
                <a:solidFill>
                  <a:srgbClr val="3A3A3A"/>
                </a:solidFill>
                <a:highlight>
                  <a:srgbClr val="FFFFFF"/>
                </a:highlight>
                <a:latin typeface="Arial"/>
                <a:cs typeface="Arial"/>
              </a:rPr>
              <a:t> (2025) “Implementing Electronic Health Records in Community Pharmacy Practice: Insights from developed health systems,” </a:t>
            </a:r>
            <a:r>
              <a:rPr lang="en-GB" sz="900" i="1">
                <a:solidFill>
                  <a:srgbClr val="3A3A3A"/>
                </a:solidFill>
                <a:highlight>
                  <a:srgbClr val="FFFFFF"/>
                </a:highlight>
                <a:latin typeface="Arial"/>
                <a:cs typeface="Arial"/>
              </a:rPr>
              <a:t>Asia Pacific journal of health management</a:t>
            </a:r>
            <a:r>
              <a:rPr lang="en-GB" sz="900">
                <a:solidFill>
                  <a:srgbClr val="3A3A3A"/>
                </a:solidFill>
                <a:highlight>
                  <a:srgbClr val="FFFFFF"/>
                </a:highlight>
                <a:latin typeface="Arial"/>
                <a:cs typeface="Arial"/>
              </a:rPr>
              <a:t>, 20(3). Available at: </a:t>
            </a:r>
            <a:r>
              <a:rPr lang="en-GB" sz="900" u="sng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https://doi.org/10.24083/apjhm.v20i3.4695</a:t>
            </a:r>
            <a:r>
              <a:rPr lang="en-GB" sz="900">
                <a:solidFill>
                  <a:srgbClr val="3A3A3A"/>
                </a:solidFill>
                <a:highlight>
                  <a:srgbClr val="FFFFFF"/>
                </a:highlight>
                <a:latin typeface="Arial"/>
                <a:cs typeface="Arial"/>
              </a:rPr>
              <a:t>. </a:t>
            </a:r>
            <a:endParaRPr lang="en-GB" sz="900">
              <a:solidFill>
                <a:srgbClr val="3A3A3A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900">
                <a:solidFill>
                  <a:srgbClr val="3A3A3A"/>
                </a:solidFill>
                <a:highlight>
                  <a:srgbClr val="FFFFFF"/>
                </a:highlight>
                <a:latin typeface="Arial"/>
                <a:cs typeface="Arial"/>
              </a:rPr>
              <a:t>National Health Service (2024) </a:t>
            </a:r>
            <a:r>
              <a:rPr lang="en-GB" sz="900" i="1">
                <a:solidFill>
                  <a:srgbClr val="3A3A3A"/>
                </a:solidFill>
                <a:highlight>
                  <a:srgbClr val="FFFFFF"/>
                </a:highlight>
                <a:latin typeface="Arial"/>
                <a:cs typeface="Arial"/>
              </a:rPr>
              <a:t>Virtual wards. </a:t>
            </a:r>
            <a:r>
              <a:rPr lang="en-GB" sz="900">
                <a:solidFill>
                  <a:srgbClr val="3A3A3A"/>
                </a:solidFill>
                <a:highlight>
                  <a:srgbClr val="FFFFFF"/>
                </a:highlight>
                <a:latin typeface="Arial"/>
                <a:cs typeface="Arial"/>
              </a:rPr>
              <a:t>Available at: </a:t>
            </a:r>
            <a:r>
              <a:rPr lang="en-GB" sz="900" u="sng">
                <a:solidFill>
                  <a:srgbClr val="3A3A3A"/>
                </a:solidFill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https://www.england.nhs.uk/virtual-wards/</a:t>
            </a:r>
            <a:r>
              <a:rPr lang="en-GB" sz="9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 (Access: 2 July 2026).</a:t>
            </a:r>
            <a:endParaRPr lang="en-GB" sz="900">
              <a:solidFill>
                <a:srgbClr val="000000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900">
                <a:highlight>
                  <a:srgbClr val="FFFFFF"/>
                </a:highlight>
                <a:latin typeface="Arial"/>
                <a:cs typeface="Arial"/>
              </a:rPr>
              <a:t>National Health Service (2025) </a:t>
            </a:r>
            <a:r>
              <a:rPr lang="en-GB" sz="900" i="1">
                <a:solidFill>
                  <a:schemeClr val="tx1">
                    <a:lumMod val="65000"/>
                    <a:lumOff val="3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Virtual wards enabled by technology: Guidance on selecting and procuring a technology platform</a:t>
            </a:r>
            <a:r>
              <a:rPr lang="en-GB" sz="900">
                <a:solidFill>
                  <a:schemeClr val="tx1">
                    <a:lumMod val="65000"/>
                    <a:lumOff val="3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. Available</a:t>
            </a:r>
            <a:r>
              <a:rPr lang="en-GB" sz="900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 at:</a:t>
            </a:r>
            <a:r>
              <a:rPr lang="en-GB" sz="900"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GB" sz="900" u="sng">
                <a:highlight>
                  <a:srgbClr val="FFFFFF"/>
                </a:highlight>
                <a:latin typeface="Arial"/>
                <a:cs typeface="Arial"/>
                <a:hlinkClick r:id="rId8"/>
              </a:rPr>
              <a:t>https://www.england.nhs.uk/long-read/virtual-wards-enabled-by-technology-guidance-on-selecting-and-procuring-a-technology-platform/</a:t>
            </a:r>
            <a:r>
              <a:rPr lang="en-GB" sz="900"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GB" sz="900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18 May 26).</a:t>
            </a:r>
            <a:endParaRPr lang="en-GB" sz="900">
              <a:latin typeface="Arial"/>
              <a:cs typeface="Arial"/>
            </a:endParaRPr>
          </a:p>
          <a:p>
            <a:r>
              <a:rPr lang="en-GB" sz="900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NHS England (2025) </a:t>
            </a:r>
            <a:r>
              <a:rPr lang="en-GB" sz="900" i="1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Remote consulting</a:t>
            </a:r>
            <a:r>
              <a:rPr lang="en-GB" sz="900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sz="900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  <a:hlinkClick r:id="rId9"/>
              </a:rPr>
              <a:t>https://www.england.nhs.uk/long-read/remote-consulting/</a:t>
            </a:r>
            <a:r>
              <a:rPr lang="en-GB" sz="900">
                <a:solidFill>
                  <a:srgbClr val="333333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8 June 2026). </a:t>
            </a:r>
          </a:p>
          <a:p>
            <a:r>
              <a:rPr lang="en-GB" sz="900" err="1"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Jaranka</a:t>
            </a:r>
            <a:r>
              <a:rPr lang="en-GB" sz="900"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, A., Nilsson, G., Stenfors, T., Hägglund, M., Papachristou, P., </a:t>
            </a:r>
            <a:r>
              <a:rPr lang="en-GB" sz="900" err="1"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Taloyan</a:t>
            </a:r>
            <a:r>
              <a:rPr lang="en-GB" sz="900"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., M</a:t>
            </a:r>
            <a:r>
              <a:rPr lang="en-GB" sz="900" i="1"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.</a:t>
            </a:r>
            <a:r>
              <a:rPr lang="en-GB" sz="900"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 (2025) “Patient’s Perceptions of a Centralized Virtual Ward for Remote Patient Monitoring in Primary Care: Qualitative Study,” </a:t>
            </a:r>
            <a:r>
              <a:rPr lang="en-GB" sz="900" i="1"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JMIR human factors</a:t>
            </a:r>
            <a:r>
              <a:rPr lang="en-GB" sz="900"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, 12, pp. e78780–e78780. Available at: </a:t>
            </a:r>
            <a:r>
              <a:rPr lang="en-GB" sz="900">
                <a:solidFill>
                  <a:srgbClr val="3A3A3A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  <a:hlinkClick r:id="rId10"/>
              </a:rPr>
              <a:t>https://doi.org/10.2196/78780</a:t>
            </a:r>
            <a:r>
              <a:rPr lang="en-GB" sz="900">
                <a:solidFill>
                  <a:srgbClr val="3A3A3A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.</a:t>
            </a:r>
            <a:endParaRPr lang="en-GB" sz="900">
              <a:solidFill>
                <a:srgbClr val="333333"/>
              </a:solidFill>
              <a:highlight>
                <a:srgbClr val="FFFFFF"/>
              </a:highlight>
              <a:latin typeface="Arial"/>
              <a:ea typeface="Source Sans Pro"/>
              <a:cs typeface="Arial"/>
            </a:endParaRPr>
          </a:p>
          <a:p>
            <a:r>
              <a:rPr lang="en-GB" sz="900"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Segovia-Ferreira, M., Rubio-Hernan, J., Cavalli, A., Garcia-Alfaro, J.</a:t>
            </a:r>
            <a:r>
              <a:rPr lang="en-GB" sz="900" i="1"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 </a:t>
            </a:r>
            <a:r>
              <a:rPr lang="en-GB" sz="900"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(2024) “A Survey on Cyber-Resilience Approaches for Cyber-Physical Systems,” </a:t>
            </a:r>
            <a:r>
              <a:rPr lang="en-GB" sz="900" i="1"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ACM computing surveys</a:t>
            </a:r>
            <a:r>
              <a:rPr lang="en-GB" sz="900"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, 56(8). Available at:</a:t>
            </a:r>
            <a:r>
              <a:rPr lang="en-GB" sz="900">
                <a:solidFill>
                  <a:schemeClr val="tx1">
                    <a:lumMod val="49000"/>
                    <a:lumOff val="51000"/>
                  </a:schemeClr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 </a:t>
            </a:r>
            <a:r>
              <a:rPr lang="en-GB" sz="900" u="sng">
                <a:solidFill>
                  <a:srgbClr val="3A3A3A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  <a:hlinkClick r:id="rId11"/>
              </a:rPr>
              <a:t>https://doi.org/10.1145/3652953</a:t>
            </a:r>
            <a:r>
              <a:rPr lang="en-GB" sz="9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. </a:t>
            </a:r>
            <a:endParaRPr lang="en-GB" sz="900">
              <a:solidFill>
                <a:srgbClr val="000000"/>
              </a:solidFill>
              <a:highlight>
                <a:srgbClr val="C6C6C6"/>
              </a:highlight>
              <a:latin typeface="Arial"/>
              <a:ea typeface="Source Sans Pro"/>
              <a:cs typeface="Arial"/>
            </a:endParaRPr>
          </a:p>
          <a:p>
            <a:r>
              <a:rPr lang="en-GB" sz="900">
                <a:solidFill>
                  <a:srgbClr val="1B1B1B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Serrano, L. P., Maita, K. C., Avila, F. R., Torres-Guzman, R. A., Garcia, J. P., </a:t>
            </a:r>
            <a:r>
              <a:rPr lang="en-GB" sz="900" err="1">
                <a:solidFill>
                  <a:srgbClr val="1B1B1B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Eldaly</a:t>
            </a:r>
            <a:r>
              <a:rPr lang="en-GB" sz="900">
                <a:solidFill>
                  <a:srgbClr val="1B1B1B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, A. S., Haider, C. R., Felton, C. L., Paulson, M. R., Maniaci, M. J., &amp; Forte, A. J. (2023). Benefits and Challenges of Remote Patient Monitoring as Perceived by Health Care Practitioners: A Systematic Review. </a:t>
            </a:r>
            <a:r>
              <a:rPr lang="en-GB" sz="900" i="1">
                <a:solidFill>
                  <a:srgbClr val="1B1B1B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The Permanente journal</a:t>
            </a:r>
            <a:r>
              <a:rPr lang="en-GB" sz="900">
                <a:solidFill>
                  <a:srgbClr val="1B1B1B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, </a:t>
            </a:r>
            <a:r>
              <a:rPr lang="en-GB" sz="900" i="1">
                <a:solidFill>
                  <a:srgbClr val="1B1B1B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27</a:t>
            </a:r>
            <a:r>
              <a:rPr lang="en-GB" sz="900">
                <a:solidFill>
                  <a:srgbClr val="1B1B1B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(4), 100–111. </a:t>
            </a:r>
            <a:r>
              <a:rPr lang="en-GB" sz="900">
                <a:solidFill>
                  <a:srgbClr val="1B1B1B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12"/>
              </a:rPr>
              <a:t>https://doi.org/10.7812/TPP/23.022</a:t>
            </a:r>
            <a:r>
              <a:rPr lang="en-GB" sz="900">
                <a:solidFill>
                  <a:srgbClr val="1B1B1B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 </a:t>
            </a:r>
          </a:p>
          <a:p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Shaik, T., Tao, X., Higgins, N., Li, L., Gururajan, R., Zhou, X. and Acharya, U.R., (2023) Remote patient monitoring using artificial intelligence: Current state, applications, and challenges. </a:t>
            </a:r>
            <a:r>
              <a:rPr lang="en-GB" sz="9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Wiley Interdisciplinary Reviews: Data Mining and Knowledge Discovery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, </a:t>
            </a:r>
            <a:r>
              <a:rPr lang="en-GB" sz="9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13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(2), p.e1485. Available at: 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  <a:hlinkClick r:id="rId13"/>
              </a:rPr>
              <a:t>https://doi.org/10.1002/widm.1485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 </a:t>
            </a:r>
            <a:endParaRPr lang="en-GB" sz="900">
              <a:solidFill>
                <a:srgbClr val="1B1B1B"/>
              </a:solidFill>
              <a:highlight>
                <a:srgbClr val="FFFFFF"/>
              </a:highlight>
              <a:latin typeface="Arial"/>
              <a:ea typeface="Source Sans Pro"/>
              <a:cs typeface="Arial"/>
            </a:endParaRPr>
          </a:p>
          <a:p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Tagne, J.F., Burns, K., </a:t>
            </a:r>
            <a:r>
              <a:rPr lang="en-GB" sz="90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O’Brein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, T., Chapman, W., Cornell, P., Huckvale, K., Ameen, I., Bishop, J., Buccheri, A., Reid, J. and Shee, A.W., (2025) Challenges for remote patient monitoring programs in rural and regional areas: a qualitative study. </a:t>
            </a:r>
            <a:r>
              <a:rPr lang="en-GB" sz="9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BMC health services research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, </a:t>
            </a:r>
            <a:r>
              <a:rPr lang="en-GB" sz="9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25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(1), p.374. Available at: 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  <a:hlinkClick r:id="rId14"/>
              </a:rPr>
              <a:t>https://doi.org/10.1186/s12913-025-12427-z</a:t>
            </a:r>
            <a:r>
              <a:rPr lang="en-GB" sz="9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 </a:t>
            </a:r>
            <a:endParaRPr lang="en-GB" sz="900">
              <a:latin typeface="Arial"/>
              <a:cs typeface="Arial"/>
            </a:endParaRPr>
          </a:p>
          <a:p>
            <a:r>
              <a:rPr lang="en-GB" sz="9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Wells, E. and Gatfield, T., (2024) Virtual wards: benefits, challenges and required skills. </a:t>
            </a:r>
            <a:r>
              <a:rPr lang="en-GB" sz="900" i="1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Nursing Times</a:t>
            </a:r>
            <a:r>
              <a:rPr lang="en-GB" sz="9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, </a:t>
            </a:r>
            <a:r>
              <a:rPr lang="en-GB" sz="900" i="1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120</a:t>
            </a:r>
            <a:r>
              <a:rPr lang="en-GB" sz="9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(10), pp.18-21. Available at: </a:t>
            </a:r>
            <a:r>
              <a:rPr lang="en-GB" sz="9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  <a:hlinkClick r:id="rId15"/>
              </a:rPr>
              <a:t>240916-Virtual-wards-benefits-challenges-and-required-skills--1.pdf</a:t>
            </a:r>
            <a:r>
              <a:rPr lang="en-GB" sz="9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 (Accessed 02 July 2026)</a:t>
            </a:r>
            <a:endParaRPr lang="en-GB" sz="900">
              <a:solidFill>
                <a:srgbClr val="222222"/>
              </a:solidFill>
              <a:highlight>
                <a:srgbClr val="FFFFFF"/>
              </a:highlight>
              <a:latin typeface="Arial"/>
              <a:ea typeface="Source Sans Pro"/>
              <a:cs typeface="Arial"/>
            </a:endParaRPr>
          </a:p>
          <a:p>
            <a:r>
              <a:rPr lang="en-GB" sz="9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Westby, M., Ijaz, S., Savović, J., McLeod, H., Dawson, S., Welsh, T., Le Roux, H., Walsh, N. and Bradley, N., (2024) Virtual wards for people with frailty: what works, for whom, how and why—a rapid realist review. </a:t>
            </a:r>
            <a:r>
              <a:rPr lang="en-GB" sz="900" i="1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Age and ageing</a:t>
            </a:r>
            <a:r>
              <a:rPr lang="en-GB" sz="9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, </a:t>
            </a:r>
            <a:r>
              <a:rPr lang="en-GB" sz="900" i="1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53</a:t>
            </a:r>
            <a:r>
              <a:rPr lang="en-GB" sz="9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(3), p.afae039.Available at: </a:t>
            </a:r>
            <a:r>
              <a:rPr lang="en-GB" sz="900">
                <a:solidFill>
                  <a:srgbClr val="006FB7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  <a:hlinkClick r:id="rId16"/>
              </a:rPr>
              <a:t>https://doi.org/10.1093/ageing/afae039</a:t>
            </a:r>
            <a:endParaRPr lang="en-GB" sz="900"/>
          </a:p>
          <a:p>
            <a:endParaRPr lang="en-GB" sz="1000">
              <a:solidFill>
                <a:srgbClr val="006FB7"/>
              </a:solidFill>
              <a:highlight>
                <a:srgbClr val="FFFFFF"/>
              </a:highlight>
              <a:latin typeface="Arial"/>
              <a:ea typeface="Source Sans Pro"/>
              <a:cs typeface="Arial"/>
            </a:endParaRPr>
          </a:p>
          <a:p>
            <a:endParaRPr lang="en-GB" sz="1000">
              <a:solidFill>
                <a:srgbClr val="222222"/>
              </a:solidFill>
              <a:highlight>
                <a:srgbClr val="FFFFFF"/>
              </a:highlight>
              <a:latin typeface="Arial"/>
              <a:ea typeface="Source Sans Pro"/>
              <a:cs typeface="Arial"/>
            </a:endParaRPr>
          </a:p>
          <a:p>
            <a:endParaRPr lang="en-GB" sz="1000">
              <a:solidFill>
                <a:srgbClr val="1B1B1B"/>
              </a:solidFill>
              <a:highlight>
                <a:srgbClr val="FFFFFF"/>
              </a:highlight>
              <a:latin typeface="Aptos"/>
              <a:ea typeface="Source Sans Pr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518676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Viva voce presentation</vt:lpstr>
      <vt:lpstr>Introduction</vt:lpstr>
      <vt:lpstr>What are Remote Patient Monitoring and Virtual Wards? </vt:lpstr>
      <vt:lpstr>How Remote Patient Monitoring and Virtual Wards Work</vt:lpstr>
      <vt:lpstr>Technologies Used</vt:lpstr>
      <vt:lpstr>Benefit for Patients</vt:lpstr>
      <vt:lpstr>Benefits for Healthcare Services</vt:lpstr>
      <vt:lpstr>Challenges and Limitation</vt:lpstr>
      <vt:lpstr>NHS Example: Current NHS Services</vt:lpstr>
      <vt:lpstr>Recommendation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2026-07-01T07:55:08Z</dcterms:created>
  <dcterms:modified xsi:type="dcterms:W3CDTF">2026-07-02T15:44:36Z</dcterms:modified>
</cp:coreProperties>
</file>