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Lst>
  <p:notesMasterIdLst>
    <p:notesMasterId r:id="rId69"/>
  </p:notesMasterIdLst>
  <p:handoutMasterIdLst>
    <p:handoutMasterId r:id="rId70"/>
  </p:handoutMasterIdLst>
  <p:sldIdLst>
    <p:sldId id="422" r:id="rId21"/>
    <p:sldId id="423" r:id="rId22"/>
    <p:sldId id="265" r:id="rId23"/>
    <p:sldId id="474" r:id="rId24"/>
    <p:sldId id="258" r:id="rId25"/>
    <p:sldId id="468" r:id="rId26"/>
    <p:sldId id="464" r:id="rId27"/>
    <p:sldId id="373" r:id="rId28"/>
    <p:sldId id="268" r:id="rId29"/>
    <p:sldId id="374" r:id="rId30"/>
    <p:sldId id="375" r:id="rId31"/>
    <p:sldId id="381" r:id="rId32"/>
    <p:sldId id="293" r:id="rId33"/>
    <p:sldId id="473" r:id="rId34"/>
    <p:sldId id="470" r:id="rId35"/>
    <p:sldId id="260" r:id="rId36"/>
    <p:sldId id="261" r:id="rId37"/>
    <p:sldId id="469" r:id="rId38"/>
    <p:sldId id="376" r:id="rId39"/>
    <p:sldId id="279" r:id="rId40"/>
    <p:sldId id="395" r:id="rId41"/>
    <p:sldId id="386" r:id="rId42"/>
    <p:sldId id="396" r:id="rId43"/>
    <p:sldId id="466" r:id="rId44"/>
    <p:sldId id="419" r:id="rId45"/>
    <p:sldId id="471" r:id="rId46"/>
    <p:sldId id="262" r:id="rId47"/>
    <p:sldId id="263" r:id="rId48"/>
    <p:sldId id="275" r:id="rId49"/>
    <p:sldId id="264" r:id="rId50"/>
    <p:sldId id="398" r:id="rId51"/>
    <p:sldId id="400" r:id="rId52"/>
    <p:sldId id="399" r:id="rId53"/>
    <p:sldId id="402" r:id="rId54"/>
    <p:sldId id="410" r:id="rId55"/>
    <p:sldId id="411" r:id="rId56"/>
    <p:sldId id="412" r:id="rId57"/>
    <p:sldId id="413" r:id="rId58"/>
    <p:sldId id="414" r:id="rId59"/>
    <p:sldId id="406" r:id="rId60"/>
    <p:sldId id="401" r:id="rId61"/>
    <p:sldId id="421" r:id="rId62"/>
    <p:sldId id="407" r:id="rId63"/>
    <p:sldId id="408" r:id="rId64"/>
    <p:sldId id="409" r:id="rId65"/>
    <p:sldId id="416" r:id="rId66"/>
    <p:sldId id="365" r:id="rId67"/>
    <p:sldId id="426" r:id="rId6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73D502-F337-4D6D-8110-380589A3A5DC}" v="25" dt="2022-11-03T08:57:23.0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90307" autoAdjust="0"/>
  </p:normalViewPr>
  <p:slideViewPr>
    <p:cSldViewPr>
      <p:cViewPr varScale="1">
        <p:scale>
          <a:sx n="98" d="100"/>
          <a:sy n="98" d="100"/>
        </p:scale>
        <p:origin x="183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42" Type="http://schemas.openxmlformats.org/officeDocument/2006/relationships/slide" Target="slides/slide22.xml"/><Relationship Id="rId47" Type="http://schemas.openxmlformats.org/officeDocument/2006/relationships/slide" Target="slides/slide27.xml"/><Relationship Id="rId63" Type="http://schemas.openxmlformats.org/officeDocument/2006/relationships/slide" Target="slides/slide43.xml"/><Relationship Id="rId68" Type="http://schemas.openxmlformats.org/officeDocument/2006/relationships/slide" Target="slides/slide48.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slide" Target="slides/slide38.xml"/><Relationship Id="rId66" Type="http://schemas.openxmlformats.org/officeDocument/2006/relationships/slide" Target="slides/slide46.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4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slide" Target="slides/slide44.xml"/><Relationship Id="rId69" Type="http://schemas.openxmlformats.org/officeDocument/2006/relationships/notesMaster" Target="notesMasters/notesMaster1.xml"/><Relationship Id="rId77"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31.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slide" Target="slides/slide39.xml"/><Relationship Id="rId67" Type="http://schemas.openxmlformats.org/officeDocument/2006/relationships/slide" Target="slides/slide47.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slide" Target="slides/slide42.xml"/><Relationship Id="rId70" Type="http://schemas.openxmlformats.org/officeDocument/2006/relationships/handoutMaster" Target="handoutMasters/handout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slide" Target="slides/slide40.xml"/><Relationship Id="rId65" Type="http://schemas.openxmlformats.org/officeDocument/2006/relationships/slide" Target="slides/slide45.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9.xml"/><Relationship Id="rId34" Type="http://schemas.openxmlformats.org/officeDocument/2006/relationships/slide" Target="slides/slide14.xml"/><Relationship Id="rId50" Type="http://schemas.openxmlformats.org/officeDocument/2006/relationships/slide" Target="slides/slide30.xml"/><Relationship Id="rId55" Type="http://schemas.openxmlformats.org/officeDocument/2006/relationships/slide" Target="slides/slide35.xml"/><Relationship Id="rId76" Type="http://schemas.microsoft.com/office/2016/11/relationships/changesInfo" Target="changesInfos/changesInfo1.xml"/><Relationship Id="rId7" Type="http://schemas.openxmlformats.org/officeDocument/2006/relationships/slideMaster" Target="slideMasters/slideMaster4.xml"/><Relationship Id="rId71" Type="http://schemas.openxmlformats.org/officeDocument/2006/relationships/commentAuthors" Target="commentAuthors.xml"/><Relationship Id="rId2" Type="http://schemas.openxmlformats.org/officeDocument/2006/relationships/customXml" Target="../customXml/item2.xml"/><Relationship Id="rId29" Type="http://schemas.openxmlformats.org/officeDocument/2006/relationships/slide" Target="slides/slide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4C73D502-F337-4D6D-8110-380589A3A5DC}"/>
    <pc:docChg chg="undo custSel addSld delSld modSld">
      <pc:chgData name="Christopher Wilkin" userId="10363294-769d-46d1-9962-1839b2820248" providerId="ADAL" clId="{4C73D502-F337-4D6D-8110-380589A3A5DC}" dt="2022-11-03T08:58:30.512" v="866" actId="47"/>
      <pc:docMkLst>
        <pc:docMk/>
      </pc:docMkLst>
      <pc:sldChg chg="addSp delSp modSp">
        <pc:chgData name="Christopher Wilkin" userId="10363294-769d-46d1-9962-1839b2820248" providerId="ADAL" clId="{4C73D502-F337-4D6D-8110-380589A3A5DC}" dt="2022-10-29T11:03:51.222" v="8" actId="1076"/>
        <pc:sldMkLst>
          <pc:docMk/>
          <pc:sldMk cId="0" sldId="263"/>
        </pc:sldMkLst>
        <pc:picChg chg="add mod">
          <ac:chgData name="Christopher Wilkin" userId="10363294-769d-46d1-9962-1839b2820248" providerId="ADAL" clId="{4C73D502-F337-4D6D-8110-380589A3A5DC}" dt="2022-10-29T11:03:51.222" v="8" actId="1076"/>
          <ac:picMkLst>
            <pc:docMk/>
            <pc:sldMk cId="0" sldId="263"/>
            <ac:picMk id="1026" creationId="{CABA5F07-65F5-A722-C8BA-290C7A4EF03F}"/>
          </ac:picMkLst>
        </pc:picChg>
        <pc:picChg chg="del mod">
          <ac:chgData name="Christopher Wilkin" userId="10363294-769d-46d1-9962-1839b2820248" providerId="ADAL" clId="{4C73D502-F337-4D6D-8110-380589A3A5DC}" dt="2022-10-29T11:03:40.803" v="1" actId="478"/>
          <ac:picMkLst>
            <pc:docMk/>
            <pc:sldMk cId="0" sldId="263"/>
            <ac:picMk id="7172" creationId="{0A564E39-8D48-2DB8-6EFA-31E809D8F3A8}"/>
          </ac:picMkLst>
        </pc:picChg>
      </pc:sldChg>
      <pc:sldChg chg="delSp modSp add mod setBg modAnim delDesignElem modNotesTx">
        <pc:chgData name="Christopher Wilkin" userId="10363294-769d-46d1-9962-1839b2820248" providerId="ADAL" clId="{4C73D502-F337-4D6D-8110-380589A3A5DC}" dt="2022-11-03T08:57:23.027" v="864"/>
        <pc:sldMkLst>
          <pc:docMk/>
          <pc:sldMk cId="968460120" sldId="275"/>
        </pc:sldMkLst>
        <pc:spChg chg="mod">
          <ac:chgData name="Christopher Wilkin" userId="10363294-769d-46d1-9962-1839b2820248" providerId="ADAL" clId="{4C73D502-F337-4D6D-8110-380589A3A5DC}" dt="2022-10-29T11:17:10.466" v="128" actId="1076"/>
          <ac:spMkLst>
            <pc:docMk/>
            <pc:sldMk cId="968460120" sldId="275"/>
            <ac:spMk id="19458" creationId="{00000000-0000-0000-0000-000000000000}"/>
          </ac:spMkLst>
        </pc:spChg>
        <pc:spChg chg="mod">
          <ac:chgData name="Christopher Wilkin" userId="10363294-769d-46d1-9962-1839b2820248" providerId="ADAL" clId="{4C73D502-F337-4D6D-8110-380589A3A5DC}" dt="2022-10-29T11:17:14.543" v="136" actId="20577"/>
          <ac:spMkLst>
            <pc:docMk/>
            <pc:sldMk cId="968460120" sldId="275"/>
            <ac:spMk id="19459" creationId="{00000000-0000-0000-0000-000000000000}"/>
          </ac:spMkLst>
        </pc:spChg>
        <pc:spChg chg="del">
          <ac:chgData name="Christopher Wilkin" userId="10363294-769d-46d1-9962-1839b2820248" providerId="ADAL" clId="{4C73D502-F337-4D6D-8110-380589A3A5DC}" dt="2022-10-29T11:11:54.752" v="11"/>
          <ac:spMkLst>
            <pc:docMk/>
            <pc:sldMk cId="968460120" sldId="275"/>
            <ac:spMk id="19495" creationId="{08CB54FC-0B2A-4107-9A70-958B90B76585}"/>
          </ac:spMkLst>
        </pc:spChg>
        <pc:spChg chg="del">
          <ac:chgData name="Christopher Wilkin" userId="10363294-769d-46d1-9962-1839b2820248" providerId="ADAL" clId="{4C73D502-F337-4D6D-8110-380589A3A5DC}" dt="2022-10-29T11:11:54.752" v="11"/>
          <ac:spMkLst>
            <pc:docMk/>
            <pc:sldMk cId="968460120" sldId="275"/>
            <ac:spMk id="19499" creationId="{9AA76026-5689-4584-8D93-D71D739E61B5}"/>
          </ac:spMkLst>
        </pc:spChg>
        <pc:cxnChg chg="del">
          <ac:chgData name="Christopher Wilkin" userId="10363294-769d-46d1-9962-1839b2820248" providerId="ADAL" clId="{4C73D502-F337-4D6D-8110-380589A3A5DC}" dt="2022-10-29T11:11:54.752" v="11"/>
          <ac:cxnSpMkLst>
            <pc:docMk/>
            <pc:sldMk cId="968460120" sldId="275"/>
            <ac:cxnSpMk id="19497" creationId="{7855A9B5-1710-4B19-B0F1-CDFDD4ED5B7E}"/>
          </ac:cxnSpMkLst>
        </pc:cxnChg>
      </pc:sldChg>
      <pc:sldChg chg="modSp">
        <pc:chgData name="Christopher Wilkin" userId="10363294-769d-46d1-9962-1839b2820248" providerId="ADAL" clId="{4C73D502-F337-4D6D-8110-380589A3A5DC}" dt="2022-10-31T23:25:57.684" v="712" actId="20577"/>
        <pc:sldMkLst>
          <pc:docMk/>
          <pc:sldMk cId="2735909762" sldId="293"/>
        </pc:sldMkLst>
        <pc:spChg chg="mod">
          <ac:chgData name="Christopher Wilkin" userId="10363294-769d-46d1-9962-1839b2820248" providerId="ADAL" clId="{4C73D502-F337-4D6D-8110-380589A3A5DC}" dt="2022-10-31T23:25:57.684" v="712" actId="20577"/>
          <ac:spMkLst>
            <pc:docMk/>
            <pc:sldMk cId="2735909762" sldId="293"/>
            <ac:spMk id="5" creationId="{49C048EE-7DC0-49AC-B8C2-62C7E41877FE}"/>
          </ac:spMkLst>
        </pc:spChg>
      </pc:sldChg>
      <pc:sldChg chg="addSp delSp add del setBg delDesignElem">
        <pc:chgData name="Christopher Wilkin" userId="10363294-769d-46d1-9962-1839b2820248" providerId="ADAL" clId="{4C73D502-F337-4D6D-8110-380589A3A5DC}" dt="2022-10-29T11:14:53.689" v="109"/>
        <pc:sldMkLst>
          <pc:docMk/>
          <pc:sldMk cId="1959521772" sldId="304"/>
        </pc:sldMkLst>
        <pc:spChg chg="add del">
          <ac:chgData name="Christopher Wilkin" userId="10363294-769d-46d1-9962-1839b2820248" providerId="ADAL" clId="{4C73D502-F337-4D6D-8110-380589A3A5DC}" dt="2022-10-29T11:14:53.689" v="109"/>
          <ac:spMkLst>
            <pc:docMk/>
            <pc:sldMk cId="1959521772" sldId="304"/>
            <ac:spMk id="18" creationId="{E844E128-FF69-4E9F-8327-6B504B3C5AE1}"/>
          </ac:spMkLst>
        </pc:spChg>
        <pc:cxnChg chg="add del">
          <ac:chgData name="Christopher Wilkin" userId="10363294-769d-46d1-9962-1839b2820248" providerId="ADAL" clId="{4C73D502-F337-4D6D-8110-380589A3A5DC}" dt="2022-10-29T11:14:53.689" v="109"/>
          <ac:cxnSpMkLst>
            <pc:docMk/>
            <pc:sldMk cId="1959521772" sldId="304"/>
            <ac:cxnSpMk id="20" creationId="{055CEADF-09EA-423C-8C45-F94AF44D5AF0}"/>
          </ac:cxnSpMkLst>
        </pc:cxnChg>
      </pc:sldChg>
      <pc:sldChg chg="addSp delSp add del setBg delDesignElem">
        <pc:chgData name="Christopher Wilkin" userId="10363294-769d-46d1-9962-1839b2820248" providerId="ADAL" clId="{4C73D502-F337-4D6D-8110-380589A3A5DC}" dt="2022-10-29T11:14:53.689" v="109"/>
        <pc:sldMkLst>
          <pc:docMk/>
          <pc:sldMk cId="1703414378" sldId="307"/>
        </pc:sldMkLst>
        <pc:spChg chg="add del">
          <ac:chgData name="Christopher Wilkin" userId="10363294-769d-46d1-9962-1839b2820248" providerId="ADAL" clId="{4C73D502-F337-4D6D-8110-380589A3A5DC}" dt="2022-10-29T11:14:53.689" v="109"/>
          <ac:spMkLst>
            <pc:docMk/>
            <pc:sldMk cId="1703414378" sldId="307"/>
            <ac:spMk id="18" creationId="{E844E128-FF69-4E9F-8327-6B504B3C5AE1}"/>
          </ac:spMkLst>
        </pc:spChg>
        <pc:cxnChg chg="add del">
          <ac:chgData name="Christopher Wilkin" userId="10363294-769d-46d1-9962-1839b2820248" providerId="ADAL" clId="{4C73D502-F337-4D6D-8110-380589A3A5DC}" dt="2022-10-29T11:14:53.689" v="109"/>
          <ac:cxnSpMkLst>
            <pc:docMk/>
            <pc:sldMk cId="1703414378" sldId="307"/>
            <ac:cxnSpMk id="20" creationId="{055CEADF-09EA-423C-8C45-F94AF44D5AF0}"/>
          </ac:cxnSpMkLst>
        </pc:cxnChg>
      </pc:sldChg>
      <pc:sldChg chg="addSp delSp add del setBg delDesignElem">
        <pc:chgData name="Christopher Wilkin" userId="10363294-769d-46d1-9962-1839b2820248" providerId="ADAL" clId="{4C73D502-F337-4D6D-8110-380589A3A5DC}" dt="2022-10-29T11:14:53.689" v="109"/>
        <pc:sldMkLst>
          <pc:docMk/>
          <pc:sldMk cId="2380139782" sldId="308"/>
        </pc:sldMkLst>
        <pc:spChg chg="add del">
          <ac:chgData name="Christopher Wilkin" userId="10363294-769d-46d1-9962-1839b2820248" providerId="ADAL" clId="{4C73D502-F337-4D6D-8110-380589A3A5DC}" dt="2022-10-29T11:14:53.689" v="109"/>
          <ac:spMkLst>
            <pc:docMk/>
            <pc:sldMk cId="2380139782" sldId="308"/>
            <ac:spMk id="18" creationId="{E844E128-FF69-4E9F-8327-6B504B3C5AE1}"/>
          </ac:spMkLst>
        </pc:spChg>
        <pc:cxnChg chg="add del">
          <ac:chgData name="Christopher Wilkin" userId="10363294-769d-46d1-9962-1839b2820248" providerId="ADAL" clId="{4C73D502-F337-4D6D-8110-380589A3A5DC}" dt="2022-10-29T11:14:53.689" v="109"/>
          <ac:cxnSpMkLst>
            <pc:docMk/>
            <pc:sldMk cId="2380139782" sldId="308"/>
            <ac:cxnSpMk id="20" creationId="{055CEADF-09EA-423C-8C45-F94AF44D5AF0}"/>
          </ac:cxnSpMkLst>
        </pc:cxnChg>
      </pc:sldChg>
      <pc:sldChg chg="add del">
        <pc:chgData name="Christopher Wilkin" userId="10363294-769d-46d1-9962-1839b2820248" providerId="ADAL" clId="{4C73D502-F337-4D6D-8110-380589A3A5DC}" dt="2022-10-29T11:14:53.689" v="109"/>
        <pc:sldMkLst>
          <pc:docMk/>
          <pc:sldMk cId="1415853277" sldId="309"/>
        </pc:sldMkLst>
      </pc:sldChg>
      <pc:sldChg chg="add del">
        <pc:chgData name="Christopher Wilkin" userId="10363294-769d-46d1-9962-1839b2820248" providerId="ADAL" clId="{4C73D502-F337-4D6D-8110-380589A3A5DC}" dt="2022-10-29T11:14:53.689" v="109"/>
        <pc:sldMkLst>
          <pc:docMk/>
          <pc:sldMk cId="3312717218" sldId="311"/>
        </pc:sldMkLst>
      </pc:sldChg>
      <pc:sldChg chg="add del">
        <pc:chgData name="Christopher Wilkin" userId="10363294-769d-46d1-9962-1839b2820248" providerId="ADAL" clId="{4C73D502-F337-4D6D-8110-380589A3A5DC}" dt="2022-10-29T11:14:53.689" v="109"/>
        <pc:sldMkLst>
          <pc:docMk/>
          <pc:sldMk cId="496574770" sldId="312"/>
        </pc:sldMkLst>
      </pc:sldChg>
      <pc:sldChg chg="add del">
        <pc:chgData name="Christopher Wilkin" userId="10363294-769d-46d1-9962-1839b2820248" providerId="ADAL" clId="{4C73D502-F337-4D6D-8110-380589A3A5DC}" dt="2022-10-29T11:16:06.430" v="124" actId="47"/>
        <pc:sldMkLst>
          <pc:docMk/>
          <pc:sldMk cId="1974863679" sldId="399"/>
        </pc:sldMkLst>
      </pc:sldChg>
      <pc:sldChg chg="add del">
        <pc:chgData name="Christopher Wilkin" userId="10363294-769d-46d1-9962-1839b2820248" providerId="ADAL" clId="{4C73D502-F337-4D6D-8110-380589A3A5DC}" dt="2022-10-29T11:15:58.763" v="123" actId="47"/>
        <pc:sldMkLst>
          <pc:docMk/>
          <pc:sldMk cId="4266901388" sldId="402"/>
        </pc:sldMkLst>
      </pc:sldChg>
      <pc:sldChg chg="del">
        <pc:chgData name="Christopher Wilkin" userId="10363294-769d-46d1-9962-1839b2820248" providerId="ADAL" clId="{4C73D502-F337-4D6D-8110-380589A3A5DC}" dt="2022-11-03T08:58:30.512" v="866" actId="47"/>
        <pc:sldMkLst>
          <pc:docMk/>
          <pc:sldMk cId="308429798" sldId="404"/>
        </pc:sldMkLst>
      </pc:sldChg>
      <pc:sldChg chg="del">
        <pc:chgData name="Christopher Wilkin" userId="10363294-769d-46d1-9962-1839b2820248" providerId="ADAL" clId="{4C73D502-F337-4D6D-8110-380589A3A5DC}" dt="2022-11-03T08:58:12.335" v="865" actId="47"/>
        <pc:sldMkLst>
          <pc:docMk/>
          <pc:sldMk cId="2407746346" sldId="405"/>
        </pc:sldMkLst>
      </pc:sldChg>
      <pc:sldChg chg="modAnim">
        <pc:chgData name="Christopher Wilkin" userId="10363294-769d-46d1-9962-1839b2820248" providerId="ADAL" clId="{4C73D502-F337-4D6D-8110-380589A3A5DC}" dt="2022-10-29T11:04:47.676" v="9"/>
        <pc:sldMkLst>
          <pc:docMk/>
          <pc:sldMk cId="441035410" sldId="406"/>
        </pc:sldMkLst>
      </pc:sldChg>
      <pc:sldChg chg="add del">
        <pc:chgData name="Christopher Wilkin" userId="10363294-769d-46d1-9962-1839b2820248" providerId="ADAL" clId="{4C73D502-F337-4D6D-8110-380589A3A5DC}" dt="2022-10-29T11:15:57.561" v="122" actId="47"/>
        <pc:sldMkLst>
          <pc:docMk/>
          <pc:sldMk cId="2328810463" sldId="410"/>
        </pc:sldMkLst>
      </pc:sldChg>
      <pc:sldChg chg="add del">
        <pc:chgData name="Christopher Wilkin" userId="10363294-769d-46d1-9962-1839b2820248" providerId="ADAL" clId="{4C73D502-F337-4D6D-8110-380589A3A5DC}" dt="2022-10-29T11:15:57.360" v="121" actId="47"/>
        <pc:sldMkLst>
          <pc:docMk/>
          <pc:sldMk cId="3943225860" sldId="411"/>
        </pc:sldMkLst>
      </pc:sldChg>
      <pc:sldChg chg="add del">
        <pc:chgData name="Christopher Wilkin" userId="10363294-769d-46d1-9962-1839b2820248" providerId="ADAL" clId="{4C73D502-F337-4D6D-8110-380589A3A5DC}" dt="2022-10-29T11:15:57.187" v="120" actId="47"/>
        <pc:sldMkLst>
          <pc:docMk/>
          <pc:sldMk cId="738465128" sldId="412"/>
        </pc:sldMkLst>
      </pc:sldChg>
      <pc:sldChg chg="add del">
        <pc:chgData name="Christopher Wilkin" userId="10363294-769d-46d1-9962-1839b2820248" providerId="ADAL" clId="{4C73D502-F337-4D6D-8110-380589A3A5DC}" dt="2022-10-29T11:15:56.983" v="119" actId="47"/>
        <pc:sldMkLst>
          <pc:docMk/>
          <pc:sldMk cId="860984524" sldId="413"/>
        </pc:sldMkLst>
      </pc:sldChg>
      <pc:sldChg chg="add del">
        <pc:chgData name="Christopher Wilkin" userId="10363294-769d-46d1-9962-1839b2820248" providerId="ADAL" clId="{4C73D502-F337-4D6D-8110-380589A3A5DC}" dt="2022-10-29T11:15:56.743" v="118" actId="47"/>
        <pc:sldMkLst>
          <pc:docMk/>
          <pc:sldMk cId="1308736711" sldId="414"/>
        </pc:sldMkLst>
      </pc:sldChg>
      <pc:sldChg chg="add del">
        <pc:chgData name="Christopher Wilkin" userId="10363294-769d-46d1-9962-1839b2820248" providerId="ADAL" clId="{4C73D502-F337-4D6D-8110-380589A3A5DC}" dt="2022-10-29T11:16:09.904" v="126" actId="47"/>
        <pc:sldMkLst>
          <pc:docMk/>
          <pc:sldMk cId="1729910840" sldId="420"/>
        </pc:sldMkLst>
      </pc:sldChg>
      <pc:sldChg chg="modSp mod">
        <pc:chgData name="Christopher Wilkin" userId="10363294-769d-46d1-9962-1839b2820248" providerId="ADAL" clId="{4C73D502-F337-4D6D-8110-380589A3A5DC}" dt="2022-11-03T08:55:55.652" v="862" actId="20577"/>
        <pc:sldMkLst>
          <pc:docMk/>
          <pc:sldMk cId="1299397552" sldId="473"/>
        </pc:sldMkLst>
        <pc:spChg chg="mod">
          <ac:chgData name="Christopher Wilkin" userId="10363294-769d-46d1-9962-1839b2820248" providerId="ADAL" clId="{4C73D502-F337-4D6D-8110-380589A3A5DC}" dt="2022-11-03T08:55:55.652" v="862" actId="20577"/>
          <ac:spMkLst>
            <pc:docMk/>
            <pc:sldMk cId="1299397552" sldId="473"/>
            <ac:spMk id="13" creationId="{C19C7C60-F697-0B8B-7286-78068D033448}"/>
          </ac:spMkLst>
        </pc:spChg>
      </pc:sldChg>
      <pc:sldChg chg="addSp modSp new mod modAnim">
        <pc:chgData name="Christopher Wilkin" userId="10363294-769d-46d1-9962-1839b2820248" providerId="ADAL" clId="{4C73D502-F337-4D6D-8110-380589A3A5DC}" dt="2022-10-31T23:34:48.165" v="843"/>
        <pc:sldMkLst>
          <pc:docMk/>
          <pc:sldMk cId="676426191" sldId="474"/>
        </pc:sldMkLst>
        <pc:spChg chg="mod">
          <ac:chgData name="Christopher Wilkin" userId="10363294-769d-46d1-9962-1839b2820248" providerId="ADAL" clId="{4C73D502-F337-4D6D-8110-380589A3A5DC}" dt="2022-10-31T23:18:52.153" v="164" actId="20577"/>
          <ac:spMkLst>
            <pc:docMk/>
            <pc:sldMk cId="676426191" sldId="474"/>
            <ac:spMk id="2" creationId="{F1B5D46C-2A9E-9359-1AA8-04D54247C30F}"/>
          </ac:spMkLst>
        </pc:spChg>
        <pc:spChg chg="mod">
          <ac:chgData name="Christopher Wilkin" userId="10363294-769d-46d1-9962-1839b2820248" providerId="ADAL" clId="{4C73D502-F337-4D6D-8110-380589A3A5DC}" dt="2022-10-31T23:32:44.937" v="815" actId="1076"/>
          <ac:spMkLst>
            <pc:docMk/>
            <pc:sldMk cId="676426191" sldId="474"/>
            <ac:spMk id="3" creationId="{F3571120-15D5-B0A9-CBC6-EC9B3A92D846}"/>
          </ac:spMkLst>
        </pc:spChg>
        <pc:spChg chg="mod">
          <ac:chgData name="Christopher Wilkin" userId="10363294-769d-46d1-9962-1839b2820248" providerId="ADAL" clId="{4C73D502-F337-4D6D-8110-380589A3A5DC}" dt="2022-10-31T23:34:05.974" v="835" actId="20577"/>
          <ac:spMkLst>
            <pc:docMk/>
            <pc:sldMk cId="676426191" sldId="474"/>
            <ac:spMk id="4" creationId="{76C08CFD-7DD8-30ED-BBE6-AAE1A71CA8EF}"/>
          </ac:spMkLst>
        </pc:spChg>
        <pc:picChg chg="add mod ord">
          <ac:chgData name="Christopher Wilkin" userId="10363294-769d-46d1-9962-1839b2820248" providerId="ADAL" clId="{4C73D502-F337-4D6D-8110-380589A3A5DC}" dt="2022-10-31T23:30:10.253" v="722" actId="14100"/>
          <ac:picMkLst>
            <pc:docMk/>
            <pc:sldMk cId="676426191" sldId="474"/>
            <ac:picMk id="5" creationId="{C5FEA074-216E-597A-69FC-B5C56D13FB7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632162-9C8C-4AB2-958D-4A8F87644776}"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F50B400D-E5E4-4431-96ED-B1F356AFDE69}">
      <dgm:prSet/>
      <dgm:spPr/>
      <dgm:t>
        <a:bodyPr/>
        <a:lstStyle/>
        <a:p>
          <a:r>
            <a:rPr lang="en-GB" dirty="0"/>
            <a:t>sincerity (honest, sincere, friendly)</a:t>
          </a:r>
          <a:endParaRPr lang="en-US" dirty="0"/>
        </a:p>
      </dgm:t>
    </dgm:pt>
    <dgm:pt modelId="{CAA70F85-5906-4D9D-928C-23C3C9E7D5A5}" type="parTrans" cxnId="{3033B47F-290D-40BD-BEBA-173454EE8B3B}">
      <dgm:prSet/>
      <dgm:spPr/>
      <dgm:t>
        <a:bodyPr/>
        <a:lstStyle/>
        <a:p>
          <a:endParaRPr lang="en-US"/>
        </a:p>
      </dgm:t>
    </dgm:pt>
    <dgm:pt modelId="{459CB679-F24D-4B67-9EF5-6A1200A34450}" type="sibTrans" cxnId="{3033B47F-290D-40BD-BEBA-173454EE8B3B}">
      <dgm:prSet/>
      <dgm:spPr/>
      <dgm:t>
        <a:bodyPr/>
        <a:lstStyle/>
        <a:p>
          <a:endParaRPr lang="en-US"/>
        </a:p>
      </dgm:t>
    </dgm:pt>
    <dgm:pt modelId="{9EA3FB67-6AFE-4D6E-A057-DED19B35DFAB}">
      <dgm:prSet/>
      <dgm:spPr/>
      <dgm:t>
        <a:bodyPr/>
        <a:lstStyle/>
        <a:p>
          <a:r>
            <a:rPr lang="en-GB"/>
            <a:t>excitement (trendy, spirited, innovative)</a:t>
          </a:r>
          <a:endParaRPr lang="en-US"/>
        </a:p>
      </dgm:t>
    </dgm:pt>
    <dgm:pt modelId="{69C98A51-CD5D-47A7-A99E-3A34FA79388F}" type="parTrans" cxnId="{301B3EFA-F874-4D53-AFA0-9EB66AB440F2}">
      <dgm:prSet/>
      <dgm:spPr/>
      <dgm:t>
        <a:bodyPr/>
        <a:lstStyle/>
        <a:p>
          <a:endParaRPr lang="en-US"/>
        </a:p>
      </dgm:t>
    </dgm:pt>
    <dgm:pt modelId="{12EF5754-860A-43A0-A42E-DD455BE80DA9}" type="sibTrans" cxnId="{301B3EFA-F874-4D53-AFA0-9EB66AB440F2}">
      <dgm:prSet/>
      <dgm:spPr/>
      <dgm:t>
        <a:bodyPr/>
        <a:lstStyle/>
        <a:p>
          <a:endParaRPr lang="en-US"/>
        </a:p>
      </dgm:t>
    </dgm:pt>
    <dgm:pt modelId="{4C2CD95B-8F4B-4C62-B05F-0B881C06ABE2}">
      <dgm:prSet/>
      <dgm:spPr/>
      <dgm:t>
        <a:bodyPr/>
        <a:lstStyle/>
        <a:p>
          <a:r>
            <a:rPr lang="en-GB"/>
            <a:t>competence (reliable, secure, successful)</a:t>
          </a:r>
          <a:endParaRPr lang="en-US"/>
        </a:p>
      </dgm:t>
    </dgm:pt>
    <dgm:pt modelId="{8442BDC3-CB10-41C0-B2DF-7F069F3ECE91}" type="parTrans" cxnId="{3148621A-20C9-4542-B918-F9835CD1069B}">
      <dgm:prSet/>
      <dgm:spPr/>
      <dgm:t>
        <a:bodyPr/>
        <a:lstStyle/>
        <a:p>
          <a:endParaRPr lang="en-US"/>
        </a:p>
      </dgm:t>
    </dgm:pt>
    <dgm:pt modelId="{44262C02-4FA3-48DE-988D-716D5E6D8165}" type="sibTrans" cxnId="{3148621A-20C9-4542-B918-F9835CD1069B}">
      <dgm:prSet/>
      <dgm:spPr/>
      <dgm:t>
        <a:bodyPr/>
        <a:lstStyle/>
        <a:p>
          <a:endParaRPr lang="en-US"/>
        </a:p>
      </dgm:t>
    </dgm:pt>
    <dgm:pt modelId="{999A54C4-9E15-4BD4-9AF1-5CAF0FA12B88}">
      <dgm:prSet/>
      <dgm:spPr/>
      <dgm:t>
        <a:bodyPr/>
        <a:lstStyle/>
        <a:p>
          <a:r>
            <a:rPr lang="en-GB"/>
            <a:t>sophistication (upper class, prestigious)</a:t>
          </a:r>
          <a:endParaRPr lang="en-US"/>
        </a:p>
      </dgm:t>
    </dgm:pt>
    <dgm:pt modelId="{8D080A54-AC1B-4476-A2E3-1860DFA5432B}" type="parTrans" cxnId="{1C90092C-AC76-4A59-916A-644E80412BDD}">
      <dgm:prSet/>
      <dgm:spPr/>
      <dgm:t>
        <a:bodyPr/>
        <a:lstStyle/>
        <a:p>
          <a:endParaRPr lang="en-US"/>
        </a:p>
      </dgm:t>
    </dgm:pt>
    <dgm:pt modelId="{7347B8F6-394F-48DE-AF6A-24ACD0606DC2}" type="sibTrans" cxnId="{1C90092C-AC76-4A59-916A-644E80412BDD}">
      <dgm:prSet/>
      <dgm:spPr/>
      <dgm:t>
        <a:bodyPr/>
        <a:lstStyle/>
        <a:p>
          <a:endParaRPr lang="en-US"/>
        </a:p>
      </dgm:t>
    </dgm:pt>
    <dgm:pt modelId="{EDD9BF13-63A3-40FE-8C30-05B382EBCD26}">
      <dgm:prSet/>
      <dgm:spPr/>
      <dgm:t>
        <a:bodyPr/>
        <a:lstStyle/>
        <a:p>
          <a:r>
            <a:rPr lang="en-GB"/>
            <a:t>ruggedness (tough, masculine)</a:t>
          </a:r>
          <a:endParaRPr lang="en-US"/>
        </a:p>
      </dgm:t>
    </dgm:pt>
    <dgm:pt modelId="{DE7A4346-C311-4F87-A378-BEA898848997}" type="parTrans" cxnId="{E5BA06A7-0AF0-4776-8099-4FEDE8A9FA44}">
      <dgm:prSet/>
      <dgm:spPr/>
      <dgm:t>
        <a:bodyPr/>
        <a:lstStyle/>
        <a:p>
          <a:endParaRPr lang="en-US"/>
        </a:p>
      </dgm:t>
    </dgm:pt>
    <dgm:pt modelId="{B9203F30-54CB-4F56-AF42-8FAD04EDC741}" type="sibTrans" cxnId="{E5BA06A7-0AF0-4776-8099-4FEDE8A9FA44}">
      <dgm:prSet/>
      <dgm:spPr/>
      <dgm:t>
        <a:bodyPr/>
        <a:lstStyle/>
        <a:p>
          <a:endParaRPr lang="en-US"/>
        </a:p>
      </dgm:t>
    </dgm:pt>
    <dgm:pt modelId="{12C0CBAD-E50C-4F41-A039-D74C8BA62302}" type="pres">
      <dgm:prSet presAssocID="{5F632162-9C8C-4AB2-958D-4A8F87644776}" presName="linear" presStyleCnt="0">
        <dgm:presLayoutVars>
          <dgm:dir/>
          <dgm:animLvl val="lvl"/>
          <dgm:resizeHandles val="exact"/>
        </dgm:presLayoutVars>
      </dgm:prSet>
      <dgm:spPr/>
    </dgm:pt>
    <dgm:pt modelId="{678B6AF9-4DEB-4883-A3AF-0D85359089BE}" type="pres">
      <dgm:prSet presAssocID="{F50B400D-E5E4-4431-96ED-B1F356AFDE69}" presName="parentLin" presStyleCnt="0"/>
      <dgm:spPr/>
    </dgm:pt>
    <dgm:pt modelId="{BB82E314-514D-4ADD-B7A8-DE9E1DF90D4B}" type="pres">
      <dgm:prSet presAssocID="{F50B400D-E5E4-4431-96ED-B1F356AFDE69}" presName="parentLeftMargin" presStyleLbl="node1" presStyleIdx="0" presStyleCnt="5"/>
      <dgm:spPr/>
    </dgm:pt>
    <dgm:pt modelId="{944E3370-FC18-4584-AB80-5860243413AE}" type="pres">
      <dgm:prSet presAssocID="{F50B400D-E5E4-4431-96ED-B1F356AFDE69}" presName="parentText" presStyleLbl="node1" presStyleIdx="0" presStyleCnt="5">
        <dgm:presLayoutVars>
          <dgm:chMax val="0"/>
          <dgm:bulletEnabled val="1"/>
        </dgm:presLayoutVars>
      </dgm:prSet>
      <dgm:spPr/>
    </dgm:pt>
    <dgm:pt modelId="{BCE49A6B-14C3-4A72-96CA-D8FEDAC9C2FB}" type="pres">
      <dgm:prSet presAssocID="{F50B400D-E5E4-4431-96ED-B1F356AFDE69}" presName="negativeSpace" presStyleCnt="0"/>
      <dgm:spPr/>
    </dgm:pt>
    <dgm:pt modelId="{84B82781-F49C-44B3-9AD1-9C4B0E0F7561}" type="pres">
      <dgm:prSet presAssocID="{F50B400D-E5E4-4431-96ED-B1F356AFDE69}" presName="childText" presStyleLbl="conFgAcc1" presStyleIdx="0" presStyleCnt="5">
        <dgm:presLayoutVars>
          <dgm:bulletEnabled val="1"/>
        </dgm:presLayoutVars>
      </dgm:prSet>
      <dgm:spPr/>
    </dgm:pt>
    <dgm:pt modelId="{AD7703CF-CDD8-4950-A51E-E8BE71770D7A}" type="pres">
      <dgm:prSet presAssocID="{459CB679-F24D-4B67-9EF5-6A1200A34450}" presName="spaceBetweenRectangles" presStyleCnt="0"/>
      <dgm:spPr/>
    </dgm:pt>
    <dgm:pt modelId="{8F8A838F-3FC9-4360-9BAD-E577FEDE6108}" type="pres">
      <dgm:prSet presAssocID="{9EA3FB67-6AFE-4D6E-A057-DED19B35DFAB}" presName="parentLin" presStyleCnt="0"/>
      <dgm:spPr/>
    </dgm:pt>
    <dgm:pt modelId="{13512BC3-A571-4BE5-99F5-E9BE5BCB0B2E}" type="pres">
      <dgm:prSet presAssocID="{9EA3FB67-6AFE-4D6E-A057-DED19B35DFAB}" presName="parentLeftMargin" presStyleLbl="node1" presStyleIdx="0" presStyleCnt="5"/>
      <dgm:spPr/>
    </dgm:pt>
    <dgm:pt modelId="{6C2DA105-9A2C-466A-8BC3-1863BC0D83C1}" type="pres">
      <dgm:prSet presAssocID="{9EA3FB67-6AFE-4D6E-A057-DED19B35DFAB}" presName="parentText" presStyleLbl="node1" presStyleIdx="1" presStyleCnt="5">
        <dgm:presLayoutVars>
          <dgm:chMax val="0"/>
          <dgm:bulletEnabled val="1"/>
        </dgm:presLayoutVars>
      </dgm:prSet>
      <dgm:spPr/>
    </dgm:pt>
    <dgm:pt modelId="{B55F6ADA-EE27-4D19-9CA5-46062CFFBF4D}" type="pres">
      <dgm:prSet presAssocID="{9EA3FB67-6AFE-4D6E-A057-DED19B35DFAB}" presName="negativeSpace" presStyleCnt="0"/>
      <dgm:spPr/>
    </dgm:pt>
    <dgm:pt modelId="{A85D9B9F-2462-4466-A3BD-5B734A9946D8}" type="pres">
      <dgm:prSet presAssocID="{9EA3FB67-6AFE-4D6E-A057-DED19B35DFAB}" presName="childText" presStyleLbl="conFgAcc1" presStyleIdx="1" presStyleCnt="5">
        <dgm:presLayoutVars>
          <dgm:bulletEnabled val="1"/>
        </dgm:presLayoutVars>
      </dgm:prSet>
      <dgm:spPr/>
    </dgm:pt>
    <dgm:pt modelId="{5AE39576-8ACE-4BD5-B446-3A615636F7E6}" type="pres">
      <dgm:prSet presAssocID="{12EF5754-860A-43A0-A42E-DD455BE80DA9}" presName="spaceBetweenRectangles" presStyleCnt="0"/>
      <dgm:spPr/>
    </dgm:pt>
    <dgm:pt modelId="{7E7082FD-675A-4BDF-98B7-0CABABB04D01}" type="pres">
      <dgm:prSet presAssocID="{4C2CD95B-8F4B-4C62-B05F-0B881C06ABE2}" presName="parentLin" presStyleCnt="0"/>
      <dgm:spPr/>
    </dgm:pt>
    <dgm:pt modelId="{A437934F-B14C-4392-BFAF-D267727EFFED}" type="pres">
      <dgm:prSet presAssocID="{4C2CD95B-8F4B-4C62-B05F-0B881C06ABE2}" presName="parentLeftMargin" presStyleLbl="node1" presStyleIdx="1" presStyleCnt="5"/>
      <dgm:spPr/>
    </dgm:pt>
    <dgm:pt modelId="{B6FBFE61-C270-41A5-8CDA-D49B1470A65D}" type="pres">
      <dgm:prSet presAssocID="{4C2CD95B-8F4B-4C62-B05F-0B881C06ABE2}" presName="parentText" presStyleLbl="node1" presStyleIdx="2" presStyleCnt="5">
        <dgm:presLayoutVars>
          <dgm:chMax val="0"/>
          <dgm:bulletEnabled val="1"/>
        </dgm:presLayoutVars>
      </dgm:prSet>
      <dgm:spPr/>
    </dgm:pt>
    <dgm:pt modelId="{F2134E78-0D69-4B42-9E80-52B1F04AB218}" type="pres">
      <dgm:prSet presAssocID="{4C2CD95B-8F4B-4C62-B05F-0B881C06ABE2}" presName="negativeSpace" presStyleCnt="0"/>
      <dgm:spPr/>
    </dgm:pt>
    <dgm:pt modelId="{1970BC3A-E4E6-418C-9B2F-B4C2652A1358}" type="pres">
      <dgm:prSet presAssocID="{4C2CD95B-8F4B-4C62-B05F-0B881C06ABE2}" presName="childText" presStyleLbl="conFgAcc1" presStyleIdx="2" presStyleCnt="5">
        <dgm:presLayoutVars>
          <dgm:bulletEnabled val="1"/>
        </dgm:presLayoutVars>
      </dgm:prSet>
      <dgm:spPr/>
    </dgm:pt>
    <dgm:pt modelId="{92047B1F-75E5-4A1B-8D00-37F3F7E80313}" type="pres">
      <dgm:prSet presAssocID="{44262C02-4FA3-48DE-988D-716D5E6D8165}" presName="spaceBetweenRectangles" presStyleCnt="0"/>
      <dgm:spPr/>
    </dgm:pt>
    <dgm:pt modelId="{644A33F4-7B55-4E4E-AFF8-C1828BB18DFF}" type="pres">
      <dgm:prSet presAssocID="{999A54C4-9E15-4BD4-9AF1-5CAF0FA12B88}" presName="parentLin" presStyleCnt="0"/>
      <dgm:spPr/>
    </dgm:pt>
    <dgm:pt modelId="{990332A3-D074-4635-BB35-969D56642C77}" type="pres">
      <dgm:prSet presAssocID="{999A54C4-9E15-4BD4-9AF1-5CAF0FA12B88}" presName="parentLeftMargin" presStyleLbl="node1" presStyleIdx="2" presStyleCnt="5"/>
      <dgm:spPr/>
    </dgm:pt>
    <dgm:pt modelId="{D8494D15-B881-4B33-862D-4B891AEA6A49}" type="pres">
      <dgm:prSet presAssocID="{999A54C4-9E15-4BD4-9AF1-5CAF0FA12B88}" presName="parentText" presStyleLbl="node1" presStyleIdx="3" presStyleCnt="5">
        <dgm:presLayoutVars>
          <dgm:chMax val="0"/>
          <dgm:bulletEnabled val="1"/>
        </dgm:presLayoutVars>
      </dgm:prSet>
      <dgm:spPr/>
    </dgm:pt>
    <dgm:pt modelId="{7A735397-7D58-4206-9B37-07F6C6A38D12}" type="pres">
      <dgm:prSet presAssocID="{999A54C4-9E15-4BD4-9AF1-5CAF0FA12B88}" presName="negativeSpace" presStyleCnt="0"/>
      <dgm:spPr/>
    </dgm:pt>
    <dgm:pt modelId="{482FEB3C-A341-43ED-A0B8-6874CD3C59F7}" type="pres">
      <dgm:prSet presAssocID="{999A54C4-9E15-4BD4-9AF1-5CAF0FA12B88}" presName="childText" presStyleLbl="conFgAcc1" presStyleIdx="3" presStyleCnt="5">
        <dgm:presLayoutVars>
          <dgm:bulletEnabled val="1"/>
        </dgm:presLayoutVars>
      </dgm:prSet>
      <dgm:spPr/>
    </dgm:pt>
    <dgm:pt modelId="{6B824016-0EB4-4082-9CCC-11C52816E34D}" type="pres">
      <dgm:prSet presAssocID="{7347B8F6-394F-48DE-AF6A-24ACD0606DC2}" presName="spaceBetweenRectangles" presStyleCnt="0"/>
      <dgm:spPr/>
    </dgm:pt>
    <dgm:pt modelId="{BC364EC6-3D43-472C-8698-624B2EE4941A}" type="pres">
      <dgm:prSet presAssocID="{EDD9BF13-63A3-40FE-8C30-05B382EBCD26}" presName="parentLin" presStyleCnt="0"/>
      <dgm:spPr/>
    </dgm:pt>
    <dgm:pt modelId="{3F90ECD4-3336-4AF4-BFBD-F547161AE737}" type="pres">
      <dgm:prSet presAssocID="{EDD9BF13-63A3-40FE-8C30-05B382EBCD26}" presName="parentLeftMargin" presStyleLbl="node1" presStyleIdx="3" presStyleCnt="5"/>
      <dgm:spPr/>
    </dgm:pt>
    <dgm:pt modelId="{9042C143-7C38-4A74-8AB7-8F9AB6EB142D}" type="pres">
      <dgm:prSet presAssocID="{EDD9BF13-63A3-40FE-8C30-05B382EBCD26}" presName="parentText" presStyleLbl="node1" presStyleIdx="4" presStyleCnt="5">
        <dgm:presLayoutVars>
          <dgm:chMax val="0"/>
          <dgm:bulletEnabled val="1"/>
        </dgm:presLayoutVars>
      </dgm:prSet>
      <dgm:spPr/>
    </dgm:pt>
    <dgm:pt modelId="{52685816-8A83-49D5-B62E-50858BB9EECC}" type="pres">
      <dgm:prSet presAssocID="{EDD9BF13-63A3-40FE-8C30-05B382EBCD26}" presName="negativeSpace" presStyleCnt="0"/>
      <dgm:spPr/>
    </dgm:pt>
    <dgm:pt modelId="{F0BEC07E-03AD-43C1-B4B1-0EEC12394F39}" type="pres">
      <dgm:prSet presAssocID="{EDD9BF13-63A3-40FE-8C30-05B382EBCD26}" presName="childText" presStyleLbl="conFgAcc1" presStyleIdx="4" presStyleCnt="5">
        <dgm:presLayoutVars>
          <dgm:bulletEnabled val="1"/>
        </dgm:presLayoutVars>
      </dgm:prSet>
      <dgm:spPr/>
    </dgm:pt>
  </dgm:ptLst>
  <dgm:cxnLst>
    <dgm:cxn modelId="{3148621A-20C9-4542-B918-F9835CD1069B}" srcId="{5F632162-9C8C-4AB2-958D-4A8F87644776}" destId="{4C2CD95B-8F4B-4C62-B05F-0B881C06ABE2}" srcOrd="2" destOrd="0" parTransId="{8442BDC3-CB10-41C0-B2DF-7F069F3ECE91}" sibTransId="{44262C02-4FA3-48DE-988D-716D5E6D8165}"/>
    <dgm:cxn modelId="{92255624-488D-4D8C-BCE9-4EE342D09372}" type="presOf" srcId="{F50B400D-E5E4-4431-96ED-B1F356AFDE69}" destId="{944E3370-FC18-4584-AB80-5860243413AE}" srcOrd="1" destOrd="0" presId="urn:microsoft.com/office/officeart/2005/8/layout/list1"/>
    <dgm:cxn modelId="{1C90092C-AC76-4A59-916A-644E80412BDD}" srcId="{5F632162-9C8C-4AB2-958D-4A8F87644776}" destId="{999A54C4-9E15-4BD4-9AF1-5CAF0FA12B88}" srcOrd="3" destOrd="0" parTransId="{8D080A54-AC1B-4476-A2E3-1860DFA5432B}" sibTransId="{7347B8F6-394F-48DE-AF6A-24ACD0606DC2}"/>
    <dgm:cxn modelId="{38DE782F-6EEC-459B-9B1C-281625A565D0}" type="presOf" srcId="{999A54C4-9E15-4BD4-9AF1-5CAF0FA12B88}" destId="{D8494D15-B881-4B33-862D-4B891AEA6A49}" srcOrd="1" destOrd="0" presId="urn:microsoft.com/office/officeart/2005/8/layout/list1"/>
    <dgm:cxn modelId="{EA3C3F36-6C94-47AF-B78A-EC6F6405F0B2}" type="presOf" srcId="{5F632162-9C8C-4AB2-958D-4A8F87644776}" destId="{12C0CBAD-E50C-4F41-A039-D74C8BA62302}" srcOrd="0" destOrd="0" presId="urn:microsoft.com/office/officeart/2005/8/layout/list1"/>
    <dgm:cxn modelId="{C4D63A37-B3A3-4DD8-B38D-B248DA0062CD}" type="presOf" srcId="{EDD9BF13-63A3-40FE-8C30-05B382EBCD26}" destId="{3F90ECD4-3336-4AF4-BFBD-F547161AE737}" srcOrd="0" destOrd="0" presId="urn:microsoft.com/office/officeart/2005/8/layout/list1"/>
    <dgm:cxn modelId="{529F2439-3E95-4ECF-85B7-8F37C730405E}" type="presOf" srcId="{F50B400D-E5E4-4431-96ED-B1F356AFDE69}" destId="{BB82E314-514D-4ADD-B7A8-DE9E1DF90D4B}" srcOrd="0" destOrd="0" presId="urn:microsoft.com/office/officeart/2005/8/layout/list1"/>
    <dgm:cxn modelId="{3033B47F-290D-40BD-BEBA-173454EE8B3B}" srcId="{5F632162-9C8C-4AB2-958D-4A8F87644776}" destId="{F50B400D-E5E4-4431-96ED-B1F356AFDE69}" srcOrd="0" destOrd="0" parTransId="{CAA70F85-5906-4D9D-928C-23C3C9E7D5A5}" sibTransId="{459CB679-F24D-4B67-9EF5-6A1200A34450}"/>
    <dgm:cxn modelId="{7F0E928E-604B-4CE7-A9FF-E57067F48E5B}" type="presOf" srcId="{4C2CD95B-8F4B-4C62-B05F-0B881C06ABE2}" destId="{B6FBFE61-C270-41A5-8CDA-D49B1470A65D}" srcOrd="1" destOrd="0" presId="urn:microsoft.com/office/officeart/2005/8/layout/list1"/>
    <dgm:cxn modelId="{E5BA06A7-0AF0-4776-8099-4FEDE8A9FA44}" srcId="{5F632162-9C8C-4AB2-958D-4A8F87644776}" destId="{EDD9BF13-63A3-40FE-8C30-05B382EBCD26}" srcOrd="4" destOrd="0" parTransId="{DE7A4346-C311-4F87-A378-BEA898848997}" sibTransId="{B9203F30-54CB-4F56-AF42-8FAD04EDC741}"/>
    <dgm:cxn modelId="{FCCC50C3-79CB-4DAF-91C5-1EB14E0594A3}" type="presOf" srcId="{4C2CD95B-8F4B-4C62-B05F-0B881C06ABE2}" destId="{A437934F-B14C-4392-BFAF-D267727EFFED}" srcOrd="0" destOrd="0" presId="urn:microsoft.com/office/officeart/2005/8/layout/list1"/>
    <dgm:cxn modelId="{B4136FCD-8064-471E-ACC3-3DBD005C6D2A}" type="presOf" srcId="{EDD9BF13-63A3-40FE-8C30-05B382EBCD26}" destId="{9042C143-7C38-4A74-8AB7-8F9AB6EB142D}" srcOrd="1" destOrd="0" presId="urn:microsoft.com/office/officeart/2005/8/layout/list1"/>
    <dgm:cxn modelId="{388F83CD-3F96-4183-B7CB-2A099936DE66}" type="presOf" srcId="{999A54C4-9E15-4BD4-9AF1-5CAF0FA12B88}" destId="{990332A3-D074-4635-BB35-969D56642C77}" srcOrd="0" destOrd="0" presId="urn:microsoft.com/office/officeart/2005/8/layout/list1"/>
    <dgm:cxn modelId="{BA8CD7F1-4210-423C-8619-E16D7A4FC2B0}" type="presOf" srcId="{9EA3FB67-6AFE-4D6E-A057-DED19B35DFAB}" destId="{13512BC3-A571-4BE5-99F5-E9BE5BCB0B2E}" srcOrd="0" destOrd="0" presId="urn:microsoft.com/office/officeart/2005/8/layout/list1"/>
    <dgm:cxn modelId="{301B3EFA-F874-4D53-AFA0-9EB66AB440F2}" srcId="{5F632162-9C8C-4AB2-958D-4A8F87644776}" destId="{9EA3FB67-6AFE-4D6E-A057-DED19B35DFAB}" srcOrd="1" destOrd="0" parTransId="{69C98A51-CD5D-47A7-A99E-3A34FA79388F}" sibTransId="{12EF5754-860A-43A0-A42E-DD455BE80DA9}"/>
    <dgm:cxn modelId="{25FF4BFC-9A02-4899-8E92-8B1B6F183290}" type="presOf" srcId="{9EA3FB67-6AFE-4D6E-A057-DED19B35DFAB}" destId="{6C2DA105-9A2C-466A-8BC3-1863BC0D83C1}" srcOrd="1" destOrd="0" presId="urn:microsoft.com/office/officeart/2005/8/layout/list1"/>
    <dgm:cxn modelId="{32E22D4C-4127-46EB-854B-EFEC4232D854}" type="presParOf" srcId="{12C0CBAD-E50C-4F41-A039-D74C8BA62302}" destId="{678B6AF9-4DEB-4883-A3AF-0D85359089BE}" srcOrd="0" destOrd="0" presId="urn:microsoft.com/office/officeart/2005/8/layout/list1"/>
    <dgm:cxn modelId="{8913E931-B086-46BE-976A-D11BD58B86A4}" type="presParOf" srcId="{678B6AF9-4DEB-4883-A3AF-0D85359089BE}" destId="{BB82E314-514D-4ADD-B7A8-DE9E1DF90D4B}" srcOrd="0" destOrd="0" presId="urn:microsoft.com/office/officeart/2005/8/layout/list1"/>
    <dgm:cxn modelId="{B94497E4-BDA8-49CE-B5C2-B2ABBC1B944D}" type="presParOf" srcId="{678B6AF9-4DEB-4883-A3AF-0D85359089BE}" destId="{944E3370-FC18-4584-AB80-5860243413AE}" srcOrd="1" destOrd="0" presId="urn:microsoft.com/office/officeart/2005/8/layout/list1"/>
    <dgm:cxn modelId="{C4D2C39C-DA4F-49A2-8AEE-11A587755A88}" type="presParOf" srcId="{12C0CBAD-E50C-4F41-A039-D74C8BA62302}" destId="{BCE49A6B-14C3-4A72-96CA-D8FEDAC9C2FB}" srcOrd="1" destOrd="0" presId="urn:microsoft.com/office/officeart/2005/8/layout/list1"/>
    <dgm:cxn modelId="{4153E1BE-A03D-417D-B2ED-89AACDFCD867}" type="presParOf" srcId="{12C0CBAD-E50C-4F41-A039-D74C8BA62302}" destId="{84B82781-F49C-44B3-9AD1-9C4B0E0F7561}" srcOrd="2" destOrd="0" presId="urn:microsoft.com/office/officeart/2005/8/layout/list1"/>
    <dgm:cxn modelId="{D3F21856-53BD-4FAB-8655-7B79579606C9}" type="presParOf" srcId="{12C0CBAD-E50C-4F41-A039-D74C8BA62302}" destId="{AD7703CF-CDD8-4950-A51E-E8BE71770D7A}" srcOrd="3" destOrd="0" presId="urn:microsoft.com/office/officeart/2005/8/layout/list1"/>
    <dgm:cxn modelId="{85031926-6FC4-4782-9E50-283155EC5A66}" type="presParOf" srcId="{12C0CBAD-E50C-4F41-A039-D74C8BA62302}" destId="{8F8A838F-3FC9-4360-9BAD-E577FEDE6108}" srcOrd="4" destOrd="0" presId="urn:microsoft.com/office/officeart/2005/8/layout/list1"/>
    <dgm:cxn modelId="{5C2BB2EF-3107-4557-B3D7-B30BE053FB07}" type="presParOf" srcId="{8F8A838F-3FC9-4360-9BAD-E577FEDE6108}" destId="{13512BC3-A571-4BE5-99F5-E9BE5BCB0B2E}" srcOrd="0" destOrd="0" presId="urn:microsoft.com/office/officeart/2005/8/layout/list1"/>
    <dgm:cxn modelId="{F8DBE0AD-CB5E-411E-8A1B-4F862980F609}" type="presParOf" srcId="{8F8A838F-3FC9-4360-9BAD-E577FEDE6108}" destId="{6C2DA105-9A2C-466A-8BC3-1863BC0D83C1}" srcOrd="1" destOrd="0" presId="urn:microsoft.com/office/officeart/2005/8/layout/list1"/>
    <dgm:cxn modelId="{4D8F475B-FC1D-4F06-838F-8612EDB087EE}" type="presParOf" srcId="{12C0CBAD-E50C-4F41-A039-D74C8BA62302}" destId="{B55F6ADA-EE27-4D19-9CA5-46062CFFBF4D}" srcOrd="5" destOrd="0" presId="urn:microsoft.com/office/officeart/2005/8/layout/list1"/>
    <dgm:cxn modelId="{D43172B3-2A62-4B9D-8281-5FA659389FB8}" type="presParOf" srcId="{12C0CBAD-E50C-4F41-A039-D74C8BA62302}" destId="{A85D9B9F-2462-4466-A3BD-5B734A9946D8}" srcOrd="6" destOrd="0" presId="urn:microsoft.com/office/officeart/2005/8/layout/list1"/>
    <dgm:cxn modelId="{2A50658C-AAD2-4D6F-A91C-97C71D93B432}" type="presParOf" srcId="{12C0CBAD-E50C-4F41-A039-D74C8BA62302}" destId="{5AE39576-8ACE-4BD5-B446-3A615636F7E6}" srcOrd="7" destOrd="0" presId="urn:microsoft.com/office/officeart/2005/8/layout/list1"/>
    <dgm:cxn modelId="{FB33EE1D-2805-40FB-96FC-89D9B34CABC6}" type="presParOf" srcId="{12C0CBAD-E50C-4F41-A039-D74C8BA62302}" destId="{7E7082FD-675A-4BDF-98B7-0CABABB04D01}" srcOrd="8" destOrd="0" presId="urn:microsoft.com/office/officeart/2005/8/layout/list1"/>
    <dgm:cxn modelId="{F426328F-2308-4794-8A3E-FC61515F6FA7}" type="presParOf" srcId="{7E7082FD-675A-4BDF-98B7-0CABABB04D01}" destId="{A437934F-B14C-4392-BFAF-D267727EFFED}" srcOrd="0" destOrd="0" presId="urn:microsoft.com/office/officeart/2005/8/layout/list1"/>
    <dgm:cxn modelId="{9C928CDD-AAA7-4A1D-8B24-EE47D20CEAB0}" type="presParOf" srcId="{7E7082FD-675A-4BDF-98B7-0CABABB04D01}" destId="{B6FBFE61-C270-41A5-8CDA-D49B1470A65D}" srcOrd="1" destOrd="0" presId="urn:microsoft.com/office/officeart/2005/8/layout/list1"/>
    <dgm:cxn modelId="{A2D13648-FACE-49C5-83E0-C4B212F4084C}" type="presParOf" srcId="{12C0CBAD-E50C-4F41-A039-D74C8BA62302}" destId="{F2134E78-0D69-4B42-9E80-52B1F04AB218}" srcOrd="9" destOrd="0" presId="urn:microsoft.com/office/officeart/2005/8/layout/list1"/>
    <dgm:cxn modelId="{578B9E96-2661-4772-BAB8-B2CDF2983041}" type="presParOf" srcId="{12C0CBAD-E50C-4F41-A039-D74C8BA62302}" destId="{1970BC3A-E4E6-418C-9B2F-B4C2652A1358}" srcOrd="10" destOrd="0" presId="urn:microsoft.com/office/officeart/2005/8/layout/list1"/>
    <dgm:cxn modelId="{0A9449F7-4385-49A8-8957-83EC77BB8439}" type="presParOf" srcId="{12C0CBAD-E50C-4F41-A039-D74C8BA62302}" destId="{92047B1F-75E5-4A1B-8D00-37F3F7E80313}" srcOrd="11" destOrd="0" presId="urn:microsoft.com/office/officeart/2005/8/layout/list1"/>
    <dgm:cxn modelId="{A574CEE3-3500-47A3-A5CE-4EAC34F8AA92}" type="presParOf" srcId="{12C0CBAD-E50C-4F41-A039-D74C8BA62302}" destId="{644A33F4-7B55-4E4E-AFF8-C1828BB18DFF}" srcOrd="12" destOrd="0" presId="urn:microsoft.com/office/officeart/2005/8/layout/list1"/>
    <dgm:cxn modelId="{9DF32296-8194-47D3-80B0-423F9D5269F4}" type="presParOf" srcId="{644A33F4-7B55-4E4E-AFF8-C1828BB18DFF}" destId="{990332A3-D074-4635-BB35-969D56642C77}" srcOrd="0" destOrd="0" presId="urn:microsoft.com/office/officeart/2005/8/layout/list1"/>
    <dgm:cxn modelId="{F1FB5A75-BBF4-4630-87F1-B1202C5C3013}" type="presParOf" srcId="{644A33F4-7B55-4E4E-AFF8-C1828BB18DFF}" destId="{D8494D15-B881-4B33-862D-4B891AEA6A49}" srcOrd="1" destOrd="0" presId="urn:microsoft.com/office/officeart/2005/8/layout/list1"/>
    <dgm:cxn modelId="{4A2B891C-594D-4C41-9019-894AAE61FCE2}" type="presParOf" srcId="{12C0CBAD-E50C-4F41-A039-D74C8BA62302}" destId="{7A735397-7D58-4206-9B37-07F6C6A38D12}" srcOrd="13" destOrd="0" presId="urn:microsoft.com/office/officeart/2005/8/layout/list1"/>
    <dgm:cxn modelId="{77FCE114-EC3D-4734-9630-292F26A4833C}" type="presParOf" srcId="{12C0CBAD-E50C-4F41-A039-D74C8BA62302}" destId="{482FEB3C-A341-43ED-A0B8-6874CD3C59F7}" srcOrd="14" destOrd="0" presId="urn:microsoft.com/office/officeart/2005/8/layout/list1"/>
    <dgm:cxn modelId="{31A6545A-418C-41F0-BEEE-FE0AB374CF33}" type="presParOf" srcId="{12C0CBAD-E50C-4F41-A039-D74C8BA62302}" destId="{6B824016-0EB4-4082-9CCC-11C52816E34D}" srcOrd="15" destOrd="0" presId="urn:microsoft.com/office/officeart/2005/8/layout/list1"/>
    <dgm:cxn modelId="{17BB0201-4E05-47F1-963A-F9E86F0ED7CB}" type="presParOf" srcId="{12C0CBAD-E50C-4F41-A039-D74C8BA62302}" destId="{BC364EC6-3D43-472C-8698-624B2EE4941A}" srcOrd="16" destOrd="0" presId="urn:microsoft.com/office/officeart/2005/8/layout/list1"/>
    <dgm:cxn modelId="{C76561C6-1909-4093-B1FE-8B885B0DD9AE}" type="presParOf" srcId="{BC364EC6-3D43-472C-8698-624B2EE4941A}" destId="{3F90ECD4-3336-4AF4-BFBD-F547161AE737}" srcOrd="0" destOrd="0" presId="urn:microsoft.com/office/officeart/2005/8/layout/list1"/>
    <dgm:cxn modelId="{9724134B-89D2-4411-94B7-72344A32465D}" type="presParOf" srcId="{BC364EC6-3D43-472C-8698-624B2EE4941A}" destId="{9042C143-7C38-4A74-8AB7-8F9AB6EB142D}" srcOrd="1" destOrd="0" presId="urn:microsoft.com/office/officeart/2005/8/layout/list1"/>
    <dgm:cxn modelId="{F8C43AE9-1AE4-46B3-AC00-F18F449AA789}" type="presParOf" srcId="{12C0CBAD-E50C-4F41-A039-D74C8BA62302}" destId="{52685816-8A83-49D5-B62E-50858BB9EECC}" srcOrd="17" destOrd="0" presId="urn:microsoft.com/office/officeart/2005/8/layout/list1"/>
    <dgm:cxn modelId="{D147E8F2-A100-4216-9FF6-5FF01E537343}" type="presParOf" srcId="{12C0CBAD-E50C-4F41-A039-D74C8BA62302}" destId="{F0BEC07E-03AD-43C1-B4B1-0EEC12394F39}"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25D8C4-413A-4A3C-B139-85BC17C2E50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A123525-34D9-4C8C-8DF1-48686F37B2C0}">
      <dgm:prSet/>
      <dgm:spPr/>
      <dgm:t>
        <a:bodyPr/>
        <a:lstStyle/>
        <a:p>
          <a:r>
            <a:rPr lang="en-US" dirty="0"/>
            <a:t>The power of brands is determined in the mind of the consumer, based on what they learn and experience of the brand over time </a:t>
          </a:r>
          <a:r>
            <a:rPr lang="en-US" i="1" dirty="0"/>
            <a:t>(Tuominen, 1995)</a:t>
          </a:r>
          <a:r>
            <a:rPr lang="en-US" dirty="0"/>
            <a:t>.</a:t>
          </a:r>
        </a:p>
      </dgm:t>
    </dgm:pt>
    <dgm:pt modelId="{3A7B8D9A-A6E4-42D7-9D47-A3D8E8D87024}" type="parTrans" cxnId="{6C5AA950-301C-48B9-8282-1A8BE936681E}">
      <dgm:prSet/>
      <dgm:spPr/>
      <dgm:t>
        <a:bodyPr/>
        <a:lstStyle/>
        <a:p>
          <a:endParaRPr lang="en-US"/>
        </a:p>
      </dgm:t>
    </dgm:pt>
    <dgm:pt modelId="{A7B8E535-DBE4-49FC-8925-8BEC0D0F1A2D}" type="sibTrans" cxnId="{6C5AA950-301C-48B9-8282-1A8BE936681E}">
      <dgm:prSet/>
      <dgm:spPr/>
      <dgm:t>
        <a:bodyPr/>
        <a:lstStyle/>
        <a:p>
          <a:endParaRPr lang="en-US"/>
        </a:p>
      </dgm:t>
    </dgm:pt>
    <dgm:pt modelId="{9F3D37FA-B63A-4562-9A66-5D600A1CEA06}">
      <dgm:prSet/>
      <dgm:spPr/>
      <dgm:t>
        <a:bodyPr/>
        <a:lstStyle/>
        <a:p>
          <a:r>
            <a:rPr lang="en-US"/>
            <a:t>Brands can allow an organisation to differentiate itself from its competitors, (USP’s) target specific groups and gain competitive advantage. </a:t>
          </a:r>
        </a:p>
      </dgm:t>
    </dgm:pt>
    <dgm:pt modelId="{8D78FBB8-8E06-4E03-A1C9-D75D16634108}" type="parTrans" cxnId="{69593A8C-CEF4-4CCC-A746-263351BA0BB3}">
      <dgm:prSet/>
      <dgm:spPr/>
      <dgm:t>
        <a:bodyPr/>
        <a:lstStyle/>
        <a:p>
          <a:endParaRPr lang="en-US"/>
        </a:p>
      </dgm:t>
    </dgm:pt>
    <dgm:pt modelId="{DC884C88-E5F1-42FE-8F04-9515C3E5318A}" type="sibTrans" cxnId="{69593A8C-CEF4-4CCC-A746-263351BA0BB3}">
      <dgm:prSet/>
      <dgm:spPr/>
      <dgm:t>
        <a:bodyPr/>
        <a:lstStyle/>
        <a:p>
          <a:endParaRPr lang="en-US"/>
        </a:p>
      </dgm:t>
    </dgm:pt>
    <dgm:pt modelId="{2EA52F2F-B89A-44CE-89BA-4D805EEC8F8F}">
      <dgm:prSet/>
      <dgm:spPr/>
      <dgm:t>
        <a:bodyPr/>
        <a:lstStyle/>
        <a:p>
          <a:r>
            <a:rPr lang="en-US" dirty="0"/>
            <a:t>Brand equity is the value of the brand, defined as "a customer's subjective and intangible assessment of the brand above and beyond its objectively perceived value” </a:t>
          </a:r>
          <a:r>
            <a:rPr lang="en-US" i="1" dirty="0"/>
            <a:t>(Lemon et al.; 2001, p.22)</a:t>
          </a:r>
          <a:r>
            <a:rPr lang="en-US" dirty="0"/>
            <a:t>.</a:t>
          </a:r>
        </a:p>
      </dgm:t>
    </dgm:pt>
    <dgm:pt modelId="{54AF33C2-5E0B-4EE7-A989-BB880F7915A5}" type="parTrans" cxnId="{763F6426-C4FD-42D5-8CB4-7053224FE856}">
      <dgm:prSet/>
      <dgm:spPr/>
      <dgm:t>
        <a:bodyPr/>
        <a:lstStyle/>
        <a:p>
          <a:endParaRPr lang="en-US"/>
        </a:p>
      </dgm:t>
    </dgm:pt>
    <dgm:pt modelId="{FF2F32BA-F914-40F9-9788-DDFD91F6F147}" type="sibTrans" cxnId="{763F6426-C4FD-42D5-8CB4-7053224FE856}">
      <dgm:prSet/>
      <dgm:spPr/>
      <dgm:t>
        <a:bodyPr/>
        <a:lstStyle/>
        <a:p>
          <a:endParaRPr lang="en-US"/>
        </a:p>
      </dgm:t>
    </dgm:pt>
    <dgm:pt modelId="{226A26AB-6889-4C5B-8653-7E249EFD7241}" type="pres">
      <dgm:prSet presAssocID="{5F25D8C4-413A-4A3C-B139-85BC17C2E507}" presName="linear" presStyleCnt="0">
        <dgm:presLayoutVars>
          <dgm:animLvl val="lvl"/>
          <dgm:resizeHandles val="exact"/>
        </dgm:presLayoutVars>
      </dgm:prSet>
      <dgm:spPr/>
    </dgm:pt>
    <dgm:pt modelId="{F016DE92-5BF8-492B-A1A6-391B132DF734}" type="pres">
      <dgm:prSet presAssocID="{CA123525-34D9-4C8C-8DF1-48686F37B2C0}" presName="parentText" presStyleLbl="node1" presStyleIdx="0" presStyleCnt="3" custLinFactNeighborX="-535" custLinFactNeighborY="-29004">
        <dgm:presLayoutVars>
          <dgm:chMax val="0"/>
          <dgm:bulletEnabled val="1"/>
        </dgm:presLayoutVars>
      </dgm:prSet>
      <dgm:spPr/>
    </dgm:pt>
    <dgm:pt modelId="{FAA86C52-B555-4E29-8346-03152BDECA37}" type="pres">
      <dgm:prSet presAssocID="{A7B8E535-DBE4-49FC-8925-8BEC0D0F1A2D}" presName="spacer" presStyleCnt="0"/>
      <dgm:spPr/>
    </dgm:pt>
    <dgm:pt modelId="{729CBB86-6A80-4EC1-9CC0-4A0598CB4D8E}" type="pres">
      <dgm:prSet presAssocID="{9F3D37FA-B63A-4562-9A66-5D600A1CEA06}" presName="parentText" presStyleLbl="node1" presStyleIdx="1" presStyleCnt="3">
        <dgm:presLayoutVars>
          <dgm:chMax val="0"/>
          <dgm:bulletEnabled val="1"/>
        </dgm:presLayoutVars>
      </dgm:prSet>
      <dgm:spPr/>
    </dgm:pt>
    <dgm:pt modelId="{1872C644-75D4-4FB2-9E9F-DA4625F198F3}" type="pres">
      <dgm:prSet presAssocID="{DC884C88-E5F1-42FE-8F04-9515C3E5318A}" presName="spacer" presStyleCnt="0"/>
      <dgm:spPr/>
    </dgm:pt>
    <dgm:pt modelId="{15517F6E-8DBF-4F94-84E6-9467D61A3760}" type="pres">
      <dgm:prSet presAssocID="{2EA52F2F-B89A-44CE-89BA-4D805EEC8F8F}" presName="parentText" presStyleLbl="node1" presStyleIdx="2" presStyleCnt="3">
        <dgm:presLayoutVars>
          <dgm:chMax val="0"/>
          <dgm:bulletEnabled val="1"/>
        </dgm:presLayoutVars>
      </dgm:prSet>
      <dgm:spPr/>
    </dgm:pt>
  </dgm:ptLst>
  <dgm:cxnLst>
    <dgm:cxn modelId="{102A7B03-FF3C-4159-B272-AF6548078E13}" type="presOf" srcId="{2EA52F2F-B89A-44CE-89BA-4D805EEC8F8F}" destId="{15517F6E-8DBF-4F94-84E6-9467D61A3760}" srcOrd="0" destOrd="0" presId="urn:microsoft.com/office/officeart/2005/8/layout/vList2"/>
    <dgm:cxn modelId="{763F6426-C4FD-42D5-8CB4-7053224FE856}" srcId="{5F25D8C4-413A-4A3C-B139-85BC17C2E507}" destId="{2EA52F2F-B89A-44CE-89BA-4D805EEC8F8F}" srcOrd="2" destOrd="0" parTransId="{54AF33C2-5E0B-4EE7-A989-BB880F7915A5}" sibTransId="{FF2F32BA-F914-40F9-9788-DDFD91F6F147}"/>
    <dgm:cxn modelId="{3646A32B-6F6C-4983-8D82-FC4F615E5CC5}" type="presOf" srcId="{9F3D37FA-B63A-4562-9A66-5D600A1CEA06}" destId="{729CBB86-6A80-4EC1-9CC0-4A0598CB4D8E}" srcOrd="0" destOrd="0" presId="urn:microsoft.com/office/officeart/2005/8/layout/vList2"/>
    <dgm:cxn modelId="{74184E4F-92D0-4CAF-ADF0-C221C9ADA3E7}" type="presOf" srcId="{5F25D8C4-413A-4A3C-B139-85BC17C2E507}" destId="{226A26AB-6889-4C5B-8653-7E249EFD7241}" srcOrd="0" destOrd="0" presId="urn:microsoft.com/office/officeart/2005/8/layout/vList2"/>
    <dgm:cxn modelId="{6C5AA950-301C-48B9-8282-1A8BE936681E}" srcId="{5F25D8C4-413A-4A3C-B139-85BC17C2E507}" destId="{CA123525-34D9-4C8C-8DF1-48686F37B2C0}" srcOrd="0" destOrd="0" parTransId="{3A7B8D9A-A6E4-42D7-9D47-A3D8E8D87024}" sibTransId="{A7B8E535-DBE4-49FC-8925-8BEC0D0F1A2D}"/>
    <dgm:cxn modelId="{69593A8C-CEF4-4CCC-A746-263351BA0BB3}" srcId="{5F25D8C4-413A-4A3C-B139-85BC17C2E507}" destId="{9F3D37FA-B63A-4562-9A66-5D600A1CEA06}" srcOrd="1" destOrd="0" parTransId="{8D78FBB8-8E06-4E03-A1C9-D75D16634108}" sibTransId="{DC884C88-E5F1-42FE-8F04-9515C3E5318A}"/>
    <dgm:cxn modelId="{2618019D-D070-49F0-B4E4-9B1B4C6BB934}" type="presOf" srcId="{CA123525-34D9-4C8C-8DF1-48686F37B2C0}" destId="{F016DE92-5BF8-492B-A1A6-391B132DF734}" srcOrd="0" destOrd="0" presId="urn:microsoft.com/office/officeart/2005/8/layout/vList2"/>
    <dgm:cxn modelId="{21399411-ED22-4307-846E-D91CD84BF55D}" type="presParOf" srcId="{226A26AB-6889-4C5B-8653-7E249EFD7241}" destId="{F016DE92-5BF8-492B-A1A6-391B132DF734}" srcOrd="0" destOrd="0" presId="urn:microsoft.com/office/officeart/2005/8/layout/vList2"/>
    <dgm:cxn modelId="{E1779268-8AEC-462E-92F0-967BFEA2E6FA}" type="presParOf" srcId="{226A26AB-6889-4C5B-8653-7E249EFD7241}" destId="{FAA86C52-B555-4E29-8346-03152BDECA37}" srcOrd="1" destOrd="0" presId="urn:microsoft.com/office/officeart/2005/8/layout/vList2"/>
    <dgm:cxn modelId="{E06F8616-2119-4E5F-93B2-ADC84054D055}" type="presParOf" srcId="{226A26AB-6889-4C5B-8653-7E249EFD7241}" destId="{729CBB86-6A80-4EC1-9CC0-4A0598CB4D8E}" srcOrd="2" destOrd="0" presId="urn:microsoft.com/office/officeart/2005/8/layout/vList2"/>
    <dgm:cxn modelId="{F50138BA-F08D-4E1B-8C56-6C3A68015C29}" type="presParOf" srcId="{226A26AB-6889-4C5B-8653-7E249EFD7241}" destId="{1872C644-75D4-4FB2-9E9F-DA4625F198F3}" srcOrd="3" destOrd="0" presId="urn:microsoft.com/office/officeart/2005/8/layout/vList2"/>
    <dgm:cxn modelId="{8FFD9C4A-91C5-4419-9EC7-208A93A63C77}" type="presParOf" srcId="{226A26AB-6889-4C5B-8653-7E249EFD7241}" destId="{15517F6E-8DBF-4F94-84E6-9467D61A376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82781-F49C-44B3-9AD1-9C4B0E0F7561}">
      <dsp:nvSpPr>
        <dsp:cNvPr id="0" name=""/>
        <dsp:cNvSpPr/>
      </dsp:nvSpPr>
      <dsp:spPr>
        <a:xfrm>
          <a:off x="0" y="313314"/>
          <a:ext cx="6624736" cy="453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4E3370-FC18-4584-AB80-5860243413AE}">
      <dsp:nvSpPr>
        <dsp:cNvPr id="0" name=""/>
        <dsp:cNvSpPr/>
      </dsp:nvSpPr>
      <dsp:spPr>
        <a:xfrm>
          <a:off x="331236" y="47634"/>
          <a:ext cx="4637315" cy="53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79" tIns="0" rIns="175279" bIns="0" numCol="1" spcCol="1270" anchor="ctr" anchorCtr="0">
          <a:noAutofit/>
        </a:bodyPr>
        <a:lstStyle/>
        <a:p>
          <a:pPr marL="0" lvl="0" indent="0" algn="l" defTabSz="800100">
            <a:lnSpc>
              <a:spcPct val="90000"/>
            </a:lnSpc>
            <a:spcBef>
              <a:spcPct val="0"/>
            </a:spcBef>
            <a:spcAft>
              <a:spcPct val="35000"/>
            </a:spcAft>
            <a:buNone/>
          </a:pPr>
          <a:r>
            <a:rPr lang="en-GB" sz="1800" kern="1200" dirty="0"/>
            <a:t>sincerity (honest, sincere, friendly)</a:t>
          </a:r>
          <a:endParaRPr lang="en-US" sz="1800" kern="1200" dirty="0"/>
        </a:p>
      </dsp:txBody>
      <dsp:txXfrm>
        <a:off x="357175" y="73573"/>
        <a:ext cx="4585437" cy="479482"/>
      </dsp:txXfrm>
    </dsp:sp>
    <dsp:sp modelId="{A85D9B9F-2462-4466-A3BD-5B734A9946D8}">
      <dsp:nvSpPr>
        <dsp:cNvPr id="0" name=""/>
        <dsp:cNvSpPr/>
      </dsp:nvSpPr>
      <dsp:spPr>
        <a:xfrm>
          <a:off x="0" y="1129794"/>
          <a:ext cx="6624736" cy="453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2DA105-9A2C-466A-8BC3-1863BC0D83C1}">
      <dsp:nvSpPr>
        <dsp:cNvPr id="0" name=""/>
        <dsp:cNvSpPr/>
      </dsp:nvSpPr>
      <dsp:spPr>
        <a:xfrm>
          <a:off x="331236" y="864114"/>
          <a:ext cx="4637315" cy="5313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79" tIns="0" rIns="175279" bIns="0" numCol="1" spcCol="1270" anchor="ctr" anchorCtr="0">
          <a:noAutofit/>
        </a:bodyPr>
        <a:lstStyle/>
        <a:p>
          <a:pPr marL="0" lvl="0" indent="0" algn="l" defTabSz="800100">
            <a:lnSpc>
              <a:spcPct val="90000"/>
            </a:lnSpc>
            <a:spcBef>
              <a:spcPct val="0"/>
            </a:spcBef>
            <a:spcAft>
              <a:spcPct val="35000"/>
            </a:spcAft>
            <a:buNone/>
          </a:pPr>
          <a:r>
            <a:rPr lang="en-GB" sz="1800" kern="1200"/>
            <a:t>excitement (trendy, spirited, innovative)</a:t>
          </a:r>
          <a:endParaRPr lang="en-US" sz="1800" kern="1200"/>
        </a:p>
      </dsp:txBody>
      <dsp:txXfrm>
        <a:off x="357175" y="890053"/>
        <a:ext cx="4585437" cy="479482"/>
      </dsp:txXfrm>
    </dsp:sp>
    <dsp:sp modelId="{1970BC3A-E4E6-418C-9B2F-B4C2652A1358}">
      <dsp:nvSpPr>
        <dsp:cNvPr id="0" name=""/>
        <dsp:cNvSpPr/>
      </dsp:nvSpPr>
      <dsp:spPr>
        <a:xfrm>
          <a:off x="0" y="1946274"/>
          <a:ext cx="6624736" cy="453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FBFE61-C270-41A5-8CDA-D49B1470A65D}">
      <dsp:nvSpPr>
        <dsp:cNvPr id="0" name=""/>
        <dsp:cNvSpPr/>
      </dsp:nvSpPr>
      <dsp:spPr>
        <a:xfrm>
          <a:off x="331236" y="1680594"/>
          <a:ext cx="4637315" cy="5313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79" tIns="0" rIns="175279" bIns="0" numCol="1" spcCol="1270" anchor="ctr" anchorCtr="0">
          <a:noAutofit/>
        </a:bodyPr>
        <a:lstStyle/>
        <a:p>
          <a:pPr marL="0" lvl="0" indent="0" algn="l" defTabSz="800100">
            <a:lnSpc>
              <a:spcPct val="90000"/>
            </a:lnSpc>
            <a:spcBef>
              <a:spcPct val="0"/>
            </a:spcBef>
            <a:spcAft>
              <a:spcPct val="35000"/>
            </a:spcAft>
            <a:buNone/>
          </a:pPr>
          <a:r>
            <a:rPr lang="en-GB" sz="1800" kern="1200"/>
            <a:t>competence (reliable, secure, successful)</a:t>
          </a:r>
          <a:endParaRPr lang="en-US" sz="1800" kern="1200"/>
        </a:p>
      </dsp:txBody>
      <dsp:txXfrm>
        <a:off x="357175" y="1706533"/>
        <a:ext cx="4585437" cy="479482"/>
      </dsp:txXfrm>
    </dsp:sp>
    <dsp:sp modelId="{482FEB3C-A341-43ED-A0B8-6874CD3C59F7}">
      <dsp:nvSpPr>
        <dsp:cNvPr id="0" name=""/>
        <dsp:cNvSpPr/>
      </dsp:nvSpPr>
      <dsp:spPr>
        <a:xfrm>
          <a:off x="0" y="2762754"/>
          <a:ext cx="6624736" cy="453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494D15-B881-4B33-862D-4B891AEA6A49}">
      <dsp:nvSpPr>
        <dsp:cNvPr id="0" name=""/>
        <dsp:cNvSpPr/>
      </dsp:nvSpPr>
      <dsp:spPr>
        <a:xfrm>
          <a:off x="331236" y="2497074"/>
          <a:ext cx="4637315" cy="5313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79" tIns="0" rIns="175279" bIns="0" numCol="1" spcCol="1270" anchor="ctr" anchorCtr="0">
          <a:noAutofit/>
        </a:bodyPr>
        <a:lstStyle/>
        <a:p>
          <a:pPr marL="0" lvl="0" indent="0" algn="l" defTabSz="800100">
            <a:lnSpc>
              <a:spcPct val="90000"/>
            </a:lnSpc>
            <a:spcBef>
              <a:spcPct val="0"/>
            </a:spcBef>
            <a:spcAft>
              <a:spcPct val="35000"/>
            </a:spcAft>
            <a:buNone/>
          </a:pPr>
          <a:r>
            <a:rPr lang="en-GB" sz="1800" kern="1200"/>
            <a:t>sophistication (upper class, prestigious)</a:t>
          </a:r>
          <a:endParaRPr lang="en-US" sz="1800" kern="1200"/>
        </a:p>
      </dsp:txBody>
      <dsp:txXfrm>
        <a:off x="357175" y="2523013"/>
        <a:ext cx="4585437" cy="479482"/>
      </dsp:txXfrm>
    </dsp:sp>
    <dsp:sp modelId="{F0BEC07E-03AD-43C1-B4B1-0EEC12394F39}">
      <dsp:nvSpPr>
        <dsp:cNvPr id="0" name=""/>
        <dsp:cNvSpPr/>
      </dsp:nvSpPr>
      <dsp:spPr>
        <a:xfrm>
          <a:off x="0" y="3579234"/>
          <a:ext cx="6624736" cy="4536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42C143-7C38-4A74-8AB7-8F9AB6EB142D}">
      <dsp:nvSpPr>
        <dsp:cNvPr id="0" name=""/>
        <dsp:cNvSpPr/>
      </dsp:nvSpPr>
      <dsp:spPr>
        <a:xfrm>
          <a:off x="331236" y="3313554"/>
          <a:ext cx="4637315" cy="53136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79" tIns="0" rIns="175279" bIns="0" numCol="1" spcCol="1270" anchor="ctr" anchorCtr="0">
          <a:noAutofit/>
        </a:bodyPr>
        <a:lstStyle/>
        <a:p>
          <a:pPr marL="0" lvl="0" indent="0" algn="l" defTabSz="800100">
            <a:lnSpc>
              <a:spcPct val="90000"/>
            </a:lnSpc>
            <a:spcBef>
              <a:spcPct val="0"/>
            </a:spcBef>
            <a:spcAft>
              <a:spcPct val="35000"/>
            </a:spcAft>
            <a:buNone/>
          </a:pPr>
          <a:r>
            <a:rPr lang="en-GB" sz="1800" kern="1200"/>
            <a:t>ruggedness (tough, masculine)</a:t>
          </a:r>
          <a:endParaRPr lang="en-US" sz="1800" kern="1200"/>
        </a:p>
      </dsp:txBody>
      <dsp:txXfrm>
        <a:off x="357175" y="3339493"/>
        <a:ext cx="4585437" cy="479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16DE92-5BF8-492B-A1A6-391B132DF734}">
      <dsp:nvSpPr>
        <dsp:cNvPr id="0" name=""/>
        <dsp:cNvSpPr/>
      </dsp:nvSpPr>
      <dsp:spPr>
        <a:xfrm>
          <a:off x="0" y="67611"/>
          <a:ext cx="4869065" cy="1197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power of brands is determined in the mind of the consumer, based on what they learn and experience of the brand over time </a:t>
          </a:r>
          <a:r>
            <a:rPr lang="en-US" sz="1700" i="1" kern="1200" dirty="0"/>
            <a:t>(Tuominen, 1995)</a:t>
          </a:r>
          <a:r>
            <a:rPr lang="en-US" sz="1700" kern="1200" dirty="0"/>
            <a:t>.</a:t>
          </a:r>
        </a:p>
      </dsp:txBody>
      <dsp:txXfrm>
        <a:off x="58469" y="126080"/>
        <a:ext cx="4752127" cy="1080812"/>
      </dsp:txXfrm>
    </dsp:sp>
    <dsp:sp modelId="{729CBB86-6A80-4EC1-9CC0-4A0598CB4D8E}">
      <dsp:nvSpPr>
        <dsp:cNvPr id="0" name=""/>
        <dsp:cNvSpPr/>
      </dsp:nvSpPr>
      <dsp:spPr>
        <a:xfrm>
          <a:off x="0" y="1328522"/>
          <a:ext cx="4869065" cy="1197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Brands can allow an organisation to differentiate itself from its competitors, (USP’s) target specific groups and gain competitive advantage. </a:t>
          </a:r>
        </a:p>
      </dsp:txBody>
      <dsp:txXfrm>
        <a:off x="58469" y="1386991"/>
        <a:ext cx="4752127" cy="1080812"/>
      </dsp:txXfrm>
    </dsp:sp>
    <dsp:sp modelId="{15517F6E-8DBF-4F94-84E6-9467D61A3760}">
      <dsp:nvSpPr>
        <dsp:cNvPr id="0" name=""/>
        <dsp:cNvSpPr/>
      </dsp:nvSpPr>
      <dsp:spPr>
        <a:xfrm>
          <a:off x="0" y="2575233"/>
          <a:ext cx="4869065" cy="1197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Brand equity is the value of the brand, defined as "a customer's subjective and intangible assessment of the brand above and beyond its objectively perceived value” </a:t>
          </a:r>
          <a:r>
            <a:rPr lang="en-US" sz="1700" i="1" kern="1200" dirty="0"/>
            <a:t>(Lemon et al.; 2001, p.22)</a:t>
          </a:r>
          <a:r>
            <a:rPr lang="en-US" sz="1700" kern="1200" dirty="0"/>
            <a:t>.</a:t>
          </a:r>
        </a:p>
      </dsp:txBody>
      <dsp:txXfrm>
        <a:off x="58469" y="2633702"/>
        <a:ext cx="4752127" cy="108081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31/10/2022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5D1B73-ECC7-403E-8EF2-6CE9192EEF99}" type="datetimeFigureOut">
              <a:rPr lang="en-GB" smtClean="0"/>
              <a:t>31/10/2022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5F47EB-818E-438A-89B1-FE76ABB8B4F3}" type="slidenum">
              <a:rPr lang="en-GB" smtClean="0"/>
              <a:t>‹#›</a:t>
            </a:fld>
            <a:endParaRPr lang="en-GB"/>
          </a:p>
        </p:txBody>
      </p:sp>
    </p:spTree>
    <p:extLst>
      <p:ext uri="{BB962C8B-B14F-4D97-AF65-F5344CB8AC3E}">
        <p14:creationId xmlns:p14="http://schemas.microsoft.com/office/powerpoint/2010/main" val="4152760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5F47EB-818E-438A-89B1-FE76ABB8B4F3}" type="slidenum">
              <a:rPr lang="en-GB" smtClean="0"/>
              <a:t>4</a:t>
            </a:fld>
            <a:endParaRPr lang="en-GB"/>
          </a:p>
        </p:txBody>
      </p:sp>
    </p:spTree>
    <p:extLst>
      <p:ext uri="{BB962C8B-B14F-4D97-AF65-F5344CB8AC3E}">
        <p14:creationId xmlns:p14="http://schemas.microsoft.com/office/powerpoint/2010/main" val="1049407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Emerged as a means of ensuring quality and consistency, Differentiation from competitors. </a:t>
            </a:r>
          </a:p>
        </p:txBody>
      </p:sp>
      <p:sp>
        <p:nvSpPr>
          <p:cNvPr id="4" name="Slide Number Placeholder 3"/>
          <p:cNvSpPr>
            <a:spLocks noGrp="1"/>
          </p:cNvSpPr>
          <p:nvPr>
            <p:ph type="sldNum" sz="quarter" idx="5"/>
          </p:nvPr>
        </p:nvSpPr>
        <p:spPr/>
        <p:txBody>
          <a:bodyPr/>
          <a:lstStyle/>
          <a:p>
            <a:fld id="{885F47EB-818E-438A-89B1-FE76ABB8B4F3}" type="slidenum">
              <a:rPr lang="en-GB" smtClean="0"/>
              <a:t>7</a:t>
            </a:fld>
            <a:endParaRPr lang="en-GB"/>
          </a:p>
        </p:txBody>
      </p:sp>
    </p:spTree>
    <p:extLst>
      <p:ext uri="{BB962C8B-B14F-4D97-AF65-F5344CB8AC3E}">
        <p14:creationId xmlns:p14="http://schemas.microsoft.com/office/powerpoint/2010/main" val="792504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Brand development across the years and the reason for that </a:t>
            </a:r>
          </a:p>
          <a:p>
            <a:r>
              <a:rPr lang="en-GB" dirty="0"/>
              <a:t>How does this effect brands and the message</a:t>
            </a:r>
          </a:p>
          <a:p>
            <a:r>
              <a:rPr lang="en-GB" dirty="0"/>
              <a:t>Positioning of the brand ? – STP ?</a:t>
            </a:r>
          </a:p>
          <a:p>
            <a:endParaRPr lang="en-GB" dirty="0"/>
          </a:p>
        </p:txBody>
      </p:sp>
      <p:sp>
        <p:nvSpPr>
          <p:cNvPr id="4" name="Slide Number Placeholder 3"/>
          <p:cNvSpPr>
            <a:spLocks noGrp="1"/>
          </p:cNvSpPr>
          <p:nvPr>
            <p:ph type="sldNum" sz="quarter" idx="5"/>
          </p:nvPr>
        </p:nvSpPr>
        <p:spPr/>
        <p:txBody>
          <a:bodyPr/>
          <a:lstStyle/>
          <a:p>
            <a:fld id="{885F47EB-818E-438A-89B1-FE76ABB8B4F3}" type="slidenum">
              <a:rPr lang="en-GB" smtClean="0"/>
              <a:t>8</a:t>
            </a:fld>
            <a:endParaRPr lang="en-GB"/>
          </a:p>
        </p:txBody>
      </p:sp>
    </p:spTree>
    <p:extLst>
      <p:ext uri="{BB962C8B-B14F-4D97-AF65-F5344CB8AC3E}">
        <p14:creationId xmlns:p14="http://schemas.microsoft.com/office/powerpoint/2010/main" val="2188782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Holiday inn changes of branding </a:t>
            </a:r>
          </a:p>
        </p:txBody>
      </p:sp>
      <p:sp>
        <p:nvSpPr>
          <p:cNvPr id="4" name="Slide Number Placeholder 3"/>
          <p:cNvSpPr>
            <a:spLocks noGrp="1"/>
          </p:cNvSpPr>
          <p:nvPr>
            <p:ph type="sldNum" sz="quarter" idx="5"/>
          </p:nvPr>
        </p:nvSpPr>
        <p:spPr/>
        <p:txBody>
          <a:bodyPr/>
          <a:lstStyle/>
          <a:p>
            <a:fld id="{885F47EB-818E-438A-89B1-FE76ABB8B4F3}" type="slidenum">
              <a:rPr lang="en-GB" smtClean="0"/>
              <a:t>10</a:t>
            </a:fld>
            <a:endParaRPr lang="en-GB"/>
          </a:p>
        </p:txBody>
      </p:sp>
    </p:spTree>
    <p:extLst>
      <p:ext uri="{BB962C8B-B14F-4D97-AF65-F5344CB8AC3E}">
        <p14:creationId xmlns:p14="http://schemas.microsoft.com/office/powerpoint/2010/main" val="2835598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the Ritz Carlton brand has over 3000 brand standards across the 90 properties worldwide.</a:t>
            </a:r>
          </a:p>
          <a:p>
            <a:r>
              <a:rPr lang="en-GB" dirty="0"/>
              <a:t>The Marriott has a brand standard that the pen on the desk in the room must be positioned at a 45 degree angle.</a:t>
            </a:r>
          </a:p>
          <a:p>
            <a:r>
              <a:rPr lang="en-GB" dirty="0"/>
              <a:t>Six Senses: The best hotel brand in the world</a:t>
            </a:r>
          </a:p>
          <a:p>
            <a:r>
              <a:rPr lang="en-GB" dirty="0"/>
              <a:t>Every year, Travel + Leisure magazine surveys over 300,000 respondents to weigh in on travel experiences around the globe. The publication boasts a monthly circulation of over 950,000 readers and has been considered the leading travel authority since first hitting the news stands in 1937. In the ‘World’s Best Brands’ survey, readers rate hotel brands on their locations, rooms and facilities, food, service, and overall value.</a:t>
            </a:r>
          </a:p>
          <a:p>
            <a:endParaRPr lang="en-GB" dirty="0"/>
          </a:p>
          <a:p>
            <a:r>
              <a:rPr lang="en-GB" dirty="0"/>
              <a:t>In 2017, Six Senses hotels, resorts, and spas came out on top, followed by the </a:t>
            </a:r>
            <a:r>
              <a:rPr lang="en-GB" dirty="0" err="1"/>
              <a:t>Oetker</a:t>
            </a:r>
            <a:r>
              <a:rPr lang="en-GB" dirty="0"/>
              <a:t> Collection and Auberge Resorts.</a:t>
            </a:r>
          </a:p>
          <a:p>
            <a:endParaRPr lang="en-GB" dirty="0"/>
          </a:p>
          <a:p>
            <a:r>
              <a:rPr lang="en-GB" dirty="0"/>
              <a:t>Six Senses was founded in 1995 and has built a reputation of creating a sense of sustainability and wellness. All of these things are top-of-mind for modern travellers and when guests stay at a Six Senses property they can engage in:</a:t>
            </a:r>
          </a:p>
          <a:p>
            <a:endParaRPr lang="en-GB" dirty="0"/>
          </a:p>
          <a:p>
            <a:r>
              <a:rPr lang="en-GB" dirty="0"/>
              <a:t>Wellness screenings</a:t>
            </a:r>
          </a:p>
          <a:p>
            <a:r>
              <a:rPr lang="en-GB" dirty="0"/>
              <a:t>Sleep and nutrition optimisation</a:t>
            </a:r>
          </a:p>
          <a:p>
            <a:r>
              <a:rPr lang="en-GB" dirty="0"/>
              <a:t>Connection with local surroundings</a:t>
            </a:r>
          </a:p>
          <a:p>
            <a:r>
              <a:rPr lang="en-GB" dirty="0"/>
              <a:t>Energy efficiency</a:t>
            </a:r>
          </a:p>
          <a:p>
            <a:r>
              <a:rPr lang="en-GB" dirty="0"/>
              <a:t>Sustainable waste management</a:t>
            </a:r>
          </a:p>
          <a:p>
            <a:r>
              <a:rPr lang="en-GB" dirty="0"/>
              <a:t>Charity initiatives</a:t>
            </a:r>
          </a:p>
          <a:p>
            <a:r>
              <a:rPr lang="en-GB" dirty="0"/>
              <a:t>This is in addition to a luxurious five-star experience in beautiful locations such as the Maldives, Fiji, and the Seychelles. The brand will also open its first urban hotel in New York’s art district next year.</a:t>
            </a:r>
          </a:p>
          <a:p>
            <a:endParaRPr lang="en-GB" dirty="0"/>
          </a:p>
          <a:p>
            <a:r>
              <a:rPr lang="en-GB" dirty="0"/>
              <a:t>A result like this doesn’t happen overnight. Let’s look at some strategies Six Senses have likely employed that you can use to create a popular and meaningful brand for guests.</a:t>
            </a:r>
          </a:p>
        </p:txBody>
      </p:sp>
      <p:sp>
        <p:nvSpPr>
          <p:cNvPr id="4" name="Slide Number Placeholder 3"/>
          <p:cNvSpPr>
            <a:spLocks noGrp="1"/>
          </p:cNvSpPr>
          <p:nvPr>
            <p:ph type="sldNum" sz="quarter" idx="5"/>
          </p:nvPr>
        </p:nvSpPr>
        <p:spPr/>
        <p:txBody>
          <a:bodyPr/>
          <a:lstStyle/>
          <a:p>
            <a:fld id="{885F47EB-818E-438A-89B1-FE76ABB8B4F3}" type="slidenum">
              <a:rPr lang="en-GB" smtClean="0"/>
              <a:t>12</a:t>
            </a:fld>
            <a:endParaRPr lang="en-GB"/>
          </a:p>
        </p:txBody>
      </p:sp>
    </p:spTree>
    <p:extLst>
      <p:ext uri="{BB962C8B-B14F-4D97-AF65-F5344CB8AC3E}">
        <p14:creationId xmlns:p14="http://schemas.microsoft.com/office/powerpoint/2010/main" val="9955745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2"/>
                </a:solidFill>
              </a:rPr>
              <a:t>Brand Consistency</a:t>
            </a:r>
            <a:r>
              <a:rPr lang="en-GB" sz="1200" dirty="0"/>
              <a:t>. Customers develop certain </a:t>
            </a:r>
            <a:r>
              <a:rPr lang="en-GB" sz="1200" b="1" dirty="0"/>
              <a:t>expectations</a:t>
            </a:r>
            <a:r>
              <a:rPr lang="en-GB" sz="1200" dirty="0"/>
              <a:t> of a brand. While companies try to ensure these are met by developing </a:t>
            </a:r>
            <a:r>
              <a:rPr lang="en-GB" sz="1200" b="1" dirty="0"/>
              <a:t>brand operational and quality standards</a:t>
            </a:r>
            <a:r>
              <a:rPr lang="en-GB" sz="1200" dirty="0"/>
              <a:t>, but a poor experience in one ‘branded’ hotel can influence those within the ‘brand’ or group when franchising this could be a risk – most of the Marriott hotels are owned by a franchise group from Abu Dhabi – the customer does not know that – something goes wrong it is the Marriott brand that can suffer.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885F47EB-818E-438A-89B1-FE76ABB8B4F3}" type="slidenum">
              <a:rPr lang="en-GB" smtClean="0"/>
              <a:t>19</a:t>
            </a:fld>
            <a:endParaRPr lang="en-GB"/>
          </a:p>
        </p:txBody>
      </p:sp>
    </p:spTree>
    <p:extLst>
      <p:ext uri="{BB962C8B-B14F-4D97-AF65-F5344CB8AC3E}">
        <p14:creationId xmlns:p14="http://schemas.microsoft.com/office/powerpoint/2010/main" val="4089950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5F47EB-818E-438A-89B1-FE76ABB8B4F3}" type="slidenum">
              <a:rPr lang="en-GB" smtClean="0"/>
              <a:t>23</a:t>
            </a:fld>
            <a:endParaRPr lang="en-GB"/>
          </a:p>
        </p:txBody>
      </p:sp>
    </p:spTree>
    <p:extLst>
      <p:ext uri="{BB962C8B-B14F-4D97-AF65-F5344CB8AC3E}">
        <p14:creationId xmlns:p14="http://schemas.microsoft.com/office/powerpoint/2010/main" val="2623582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why do they think brands make changes?</a:t>
            </a:r>
          </a:p>
          <a:p>
            <a:r>
              <a:rPr lang="en-GB" dirty="0"/>
              <a:t>Talk about trends and introduce sustainable marketing </a:t>
            </a:r>
          </a:p>
        </p:txBody>
      </p:sp>
      <p:sp>
        <p:nvSpPr>
          <p:cNvPr id="4" name="Slide Number Placeholder 3"/>
          <p:cNvSpPr>
            <a:spLocks noGrp="1"/>
          </p:cNvSpPr>
          <p:nvPr>
            <p:ph type="sldNum" sz="quarter" idx="5"/>
          </p:nvPr>
        </p:nvSpPr>
        <p:spPr/>
        <p:txBody>
          <a:bodyPr/>
          <a:lstStyle/>
          <a:p>
            <a:fld id="{885F47EB-818E-438A-89B1-FE76ABB8B4F3}" type="slidenum">
              <a:rPr lang="en-GB" smtClean="0"/>
              <a:t>24</a:t>
            </a:fld>
            <a:endParaRPr lang="en-GB"/>
          </a:p>
        </p:txBody>
      </p:sp>
    </p:spTree>
    <p:extLst>
      <p:ext uri="{BB962C8B-B14F-4D97-AF65-F5344CB8AC3E}">
        <p14:creationId xmlns:p14="http://schemas.microsoft.com/office/powerpoint/2010/main" val="2718421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hotel one of the first to ever talk about eco tourism practices. </a:t>
            </a:r>
          </a:p>
          <a:p>
            <a:r>
              <a:rPr lang="en-GB" dirty="0"/>
              <a:t>Make notes of all the things that are considered sustainable practices.</a:t>
            </a:r>
          </a:p>
        </p:txBody>
      </p:sp>
      <p:sp>
        <p:nvSpPr>
          <p:cNvPr id="4" name="Slide Number Placeholder 3"/>
          <p:cNvSpPr>
            <a:spLocks noGrp="1"/>
          </p:cNvSpPr>
          <p:nvPr>
            <p:ph type="sldNum" sz="quarter" idx="5"/>
          </p:nvPr>
        </p:nvSpPr>
        <p:spPr/>
        <p:txBody>
          <a:bodyPr/>
          <a:lstStyle/>
          <a:p>
            <a:fld id="{885F47EB-818E-438A-89B1-FE76ABB8B4F3}" type="slidenum">
              <a:rPr lang="en-GB" smtClean="0"/>
              <a:t>25</a:t>
            </a:fld>
            <a:endParaRPr lang="en-GB"/>
          </a:p>
        </p:txBody>
      </p:sp>
    </p:spTree>
    <p:extLst>
      <p:ext uri="{BB962C8B-B14F-4D97-AF65-F5344CB8AC3E}">
        <p14:creationId xmlns:p14="http://schemas.microsoft.com/office/powerpoint/2010/main" val="13600485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Green issues?  </a:t>
            </a:r>
            <a:r>
              <a:rPr lang="en-GB" sz="1800" dirty="0">
                <a:effectLst/>
                <a:latin typeface="Calibri" panose="020F0502020204030204" pitchFamily="34" charset="0"/>
                <a:ea typeface="Calibri" panose="020F0502020204030204" pitchFamily="34" charset="0"/>
                <a:cs typeface="Times New Roman" panose="02020603050405020304" pitchFamily="18" charset="0"/>
              </a:rPr>
              <a:t>Should businesses take steps beyond what the law states in respect to environmental issues? How should we react to competitor actions in this regard.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Energy conservation?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energy was there anyway, they didn’t throw a couple more lumps of coal because I flipped the switch? If they make it why shouldn’t I use it , the butcher and the cow.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Products? </a:t>
            </a:r>
            <a:r>
              <a:rPr lang="en-GB" sz="1800" b="0" dirty="0">
                <a:effectLst/>
                <a:latin typeface="Calibri" panose="020F0502020204030204" pitchFamily="34" charset="0"/>
                <a:ea typeface="Calibri" panose="020F0502020204030204" pitchFamily="34" charset="0"/>
                <a:cs typeface="Times New Roman" panose="02020603050405020304" pitchFamily="18" charset="0"/>
              </a:rPr>
              <a:t>We can look at 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Mcdonalds</a:t>
            </a:r>
            <a:r>
              <a:rPr lang="en-GB" sz="1800" dirty="0">
                <a:effectLst/>
                <a:latin typeface="Calibri" panose="020F0502020204030204" pitchFamily="34" charset="0"/>
                <a:ea typeface="Calibri" panose="020F0502020204030204" pitchFamily="34" charset="0"/>
                <a:cs typeface="Times New Roman" panose="02020603050405020304" pitchFamily="18" charset="0"/>
              </a:rPr>
              <a:t> case where the lady spilt coffee on herself and attempted to sue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mcdonalds</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an organisation responsible for actions of a drunk guest if they served them? ,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Markets and marketing,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Withholding trade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mcdonalds</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russia</a:t>
            </a:r>
            <a:r>
              <a:rPr lang="en-GB" sz="1800" dirty="0">
                <a:effectLst/>
                <a:latin typeface="Calibri" panose="020F0502020204030204" pitchFamily="34" charset="0"/>
                <a:ea typeface="Calibri" panose="020F0502020204030204" pitchFamily="34" charset="0"/>
                <a:cs typeface="Times New Roman" panose="02020603050405020304" pitchFamily="18" charset="0"/>
              </a:rPr>
              <a:t>? (Political motivations political actors through market activities) False claims subliminal misleading information? … shampoo</a:t>
            </a:r>
          </a:p>
          <a:p>
            <a:endParaRPr lang="en-GB" dirty="0"/>
          </a:p>
        </p:txBody>
      </p:sp>
      <p:sp>
        <p:nvSpPr>
          <p:cNvPr id="4" name="Slide Number Placeholder 3"/>
          <p:cNvSpPr>
            <a:spLocks noGrp="1"/>
          </p:cNvSpPr>
          <p:nvPr>
            <p:ph type="sldNum" sz="quarter" idx="5"/>
          </p:nvPr>
        </p:nvSpPr>
        <p:spPr/>
        <p:txBody>
          <a:bodyPr/>
          <a:lstStyle/>
          <a:p>
            <a:fld id="{140F2E4D-4C96-4791-A35B-08D096B3A1A6}" type="slidenum">
              <a:rPr lang="en-GB" smtClean="0"/>
              <a:t>29</a:t>
            </a:fld>
            <a:endParaRPr lang="en-GB"/>
          </a:p>
        </p:txBody>
      </p:sp>
    </p:spTree>
    <p:extLst>
      <p:ext uri="{BB962C8B-B14F-4D97-AF65-F5344CB8AC3E}">
        <p14:creationId xmlns:p14="http://schemas.microsoft.com/office/powerpoint/2010/main" val="9136217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5F47EB-818E-438A-89B1-FE76ABB8B4F3}" type="slidenum">
              <a:rPr lang="en-GB" smtClean="0"/>
              <a:t>32</a:t>
            </a:fld>
            <a:endParaRPr lang="en-GB"/>
          </a:p>
        </p:txBody>
      </p:sp>
    </p:spTree>
    <p:extLst>
      <p:ext uri="{BB962C8B-B14F-4D97-AF65-F5344CB8AC3E}">
        <p14:creationId xmlns:p14="http://schemas.microsoft.com/office/powerpoint/2010/main" val="3773929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1671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00213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5538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986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64063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58251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364864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063855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4476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659365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971529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83248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81672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829132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95309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331892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440400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48366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218682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20000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18805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348955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6863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870175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68336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03034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89789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542975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112677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3212440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36225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88353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413506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36601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373777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313407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32877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140143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802600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521925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5007939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14772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0057118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335298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518802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627170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2697135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7689235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753488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26113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1403494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050266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549322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833097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3897089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28235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77010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708764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426929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6184846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8674616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99503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9945254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9111222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3576322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5567959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481988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02466190"/>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5411194"/>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454100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13328046"/>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66738755"/>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57566336"/>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249438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6321175"/>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1026254"/>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09014443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924276926"/>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6381494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3987959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1135445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9671015"/>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6855155"/>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5.xm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20.xml"/><Relationship Id="rId6" Type="http://schemas.openxmlformats.org/officeDocument/2006/relationships/image" Target="../media/image31.jpeg"/><Relationship Id="rId5" Type="http://schemas.openxmlformats.org/officeDocument/2006/relationships/image" Target="../media/image30.png"/><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5.xml"/><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0.png"/><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7.xml"/><Relationship Id="rId4" Type="http://schemas.openxmlformats.org/officeDocument/2006/relationships/image" Target="../media/image46.png"/></Relationships>
</file>

<file path=ppt/slides/_rels/slide2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image" Target="../media/image52.png"/><Relationship Id="rId5" Type="http://schemas.openxmlformats.org/officeDocument/2006/relationships/image" Target="../media/image51.png"/><Relationship Id="rId10" Type="http://schemas.openxmlformats.org/officeDocument/2006/relationships/image" Target="../media/image56.png"/><Relationship Id="rId4" Type="http://schemas.openxmlformats.org/officeDocument/2006/relationships/image" Target="../media/image50.png"/><Relationship Id="rId9" Type="http://schemas.openxmlformats.org/officeDocument/2006/relationships/image" Target="../media/image55.png"/></Relationships>
</file>

<file path=ppt/slides/_rels/slide2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hyperlink" Target="http://www.thedailymba.com/2016/06/13/refreshing-ideas-for-brand-building-and-increasing-sales/" TargetMode="Externa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5.xml"/><Relationship Id="rId1" Type="http://schemas.openxmlformats.org/officeDocument/2006/relationships/video" Target="https://www.youtube.com/embed/LBwCHi75gcE?feature=oembed" TargetMode="External"/><Relationship Id="rId4" Type="http://schemas.openxmlformats.org/officeDocument/2006/relationships/image" Target="../media/image58.jpeg"/></Relationships>
</file>

<file path=ppt/slides/_rels/slide2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15.xml"/><Relationship Id="rId4" Type="http://schemas.openxmlformats.org/officeDocument/2006/relationships/image" Target="../media/image63.jpeg"/></Relationships>
</file>

<file path=ppt/slides/_rels/slide28.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slideLayout" Target="../slideLayouts/slideLayout15.xml"/><Relationship Id="rId1" Type="http://schemas.openxmlformats.org/officeDocument/2006/relationships/video" Target="https://www.youtube.com/embed/ulWBHjg6-rw?feature=oembed"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2" Type="http://schemas.openxmlformats.org/officeDocument/2006/relationships/hyperlink" Target="http://www.westga.edu/~bquest/2011/greenwashing11.pdf" TargetMode="Externa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52355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2D420-AE02-4694-9487-DA59B1C33482}"/>
              </a:ext>
            </a:extLst>
          </p:cNvPr>
          <p:cNvSpPr>
            <a:spLocks noGrp="1"/>
          </p:cNvSpPr>
          <p:nvPr>
            <p:ph type="title"/>
          </p:nvPr>
        </p:nvSpPr>
        <p:spPr/>
        <p:txBody>
          <a:bodyPr/>
          <a:lstStyle/>
          <a:p>
            <a:pPr algn="ctr"/>
            <a:br>
              <a:rPr lang="en-GB" i="1" dirty="0">
                <a:solidFill>
                  <a:schemeClr val="bg1"/>
                </a:solidFill>
              </a:rPr>
            </a:br>
            <a:r>
              <a:rPr lang="en-GB" i="1" dirty="0">
                <a:solidFill>
                  <a:schemeClr val="bg1"/>
                </a:solidFill>
              </a:rPr>
              <a:t>Marketing Essentials</a:t>
            </a:r>
            <a:br>
              <a:rPr lang="en-GB" i="1" dirty="0">
                <a:solidFill>
                  <a:schemeClr val="bg1"/>
                </a:solidFill>
              </a:rPr>
            </a:br>
            <a:r>
              <a:rPr lang="en-GB" i="1" dirty="0">
                <a:solidFill>
                  <a:schemeClr val="bg1"/>
                </a:solidFill>
              </a:rPr>
              <a:t>BMIH4005</a:t>
            </a:r>
            <a:endParaRPr lang="en-GB" dirty="0"/>
          </a:p>
        </p:txBody>
      </p:sp>
    </p:spTree>
    <p:extLst>
      <p:ext uri="{BB962C8B-B14F-4D97-AF65-F5344CB8AC3E}">
        <p14:creationId xmlns:p14="http://schemas.microsoft.com/office/powerpoint/2010/main" val="131867697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208625" y="1979721"/>
            <a:ext cx="8726749" cy="3863164"/>
          </a:xfrm>
        </p:spPr>
        <p:txBody>
          <a:bodyPr/>
          <a:lstStyle/>
          <a:p>
            <a:pPr marL="0" indent="0" algn="ctr">
              <a:lnSpc>
                <a:spcPct val="90000"/>
              </a:lnSpc>
              <a:buNone/>
            </a:pPr>
            <a:r>
              <a:rPr lang="en-GB" sz="3200" dirty="0">
                <a:solidFill>
                  <a:schemeClr val="bg1"/>
                </a:solidFill>
              </a:rPr>
              <a:t>Before we start</a:t>
            </a:r>
            <a:br>
              <a:rPr lang="en-GB" sz="2000" dirty="0">
                <a:solidFill>
                  <a:schemeClr val="bg1"/>
                </a:solidFill>
              </a:rPr>
            </a:br>
            <a:br>
              <a:rPr lang="en-GB" sz="2000" dirty="0">
                <a:solidFill>
                  <a:schemeClr val="bg1"/>
                </a:solidFill>
              </a:rPr>
            </a:br>
            <a:r>
              <a:rPr lang="en-GB" sz="2000" dirty="0">
                <a:solidFill>
                  <a:schemeClr val="bg1"/>
                </a:solidFill>
              </a:rPr>
              <a:t>As there are quite a few of us here, please ensure that your microphone is muted during all teaching until you are asked a question or there is a group discussion to prevent background noise.</a:t>
            </a:r>
            <a:br>
              <a:rPr lang="en-GB" sz="2000" dirty="0">
                <a:solidFill>
                  <a:schemeClr val="bg1"/>
                </a:solidFill>
              </a:rPr>
            </a:br>
            <a:br>
              <a:rPr lang="en-GB" sz="2000" dirty="0">
                <a:solidFill>
                  <a:schemeClr val="bg1"/>
                </a:solidFill>
              </a:rPr>
            </a:br>
            <a:r>
              <a:rPr lang="en-GB" sz="2000" b="1" dirty="0">
                <a:solidFill>
                  <a:srgbClr val="FF0000"/>
                </a:solidFill>
                <a:highlight>
                  <a:srgbClr val="FFFF00"/>
                </a:highlight>
              </a:rPr>
              <a:t>Your camera must be always on during lectures please.</a:t>
            </a:r>
            <a:br>
              <a:rPr lang="en-GB" sz="2000" b="1" dirty="0">
                <a:solidFill>
                  <a:srgbClr val="FF0000"/>
                </a:solidFill>
                <a:highlight>
                  <a:srgbClr val="FFFF00"/>
                </a:highlight>
              </a:rPr>
            </a:br>
            <a:br>
              <a:rPr lang="en-GB" sz="2000" dirty="0">
                <a:solidFill>
                  <a:schemeClr val="bg1"/>
                </a:solidFill>
              </a:rPr>
            </a:br>
            <a:r>
              <a:rPr lang="en-GB" sz="2000" dirty="0">
                <a:solidFill>
                  <a:schemeClr val="bg1"/>
                </a:solidFill>
              </a:rPr>
              <a:t>This and all sessions will be recorded so that you can watch it again</a:t>
            </a:r>
            <a:br>
              <a:rPr lang="en-GB" sz="2000" dirty="0">
                <a:solidFill>
                  <a:schemeClr val="bg1"/>
                </a:solidFill>
              </a:rPr>
            </a:br>
            <a:endParaRPr lang="en-GB" sz="2000" dirty="0"/>
          </a:p>
        </p:txBody>
      </p:sp>
    </p:spTree>
    <p:extLst>
      <p:ext uri="{BB962C8B-B14F-4D97-AF65-F5344CB8AC3E}">
        <p14:creationId xmlns:p14="http://schemas.microsoft.com/office/powerpoint/2010/main" val="3511822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FEA074-216E-597A-69FC-B5C56D13FB72}"/>
              </a:ext>
            </a:extLst>
          </p:cNvPr>
          <p:cNvPicPr>
            <a:picLocks noChangeAspect="1"/>
          </p:cNvPicPr>
          <p:nvPr/>
        </p:nvPicPr>
        <p:blipFill>
          <a:blip r:embed="rId3">
            <a:alphaModFix amt="20000"/>
          </a:blip>
          <a:stretch>
            <a:fillRect/>
          </a:stretch>
        </p:blipFill>
        <p:spPr>
          <a:xfrm>
            <a:off x="7803" y="0"/>
            <a:ext cx="9136197" cy="6097418"/>
          </a:xfrm>
          <a:prstGeom prst="rect">
            <a:avLst/>
          </a:prstGeom>
        </p:spPr>
      </p:pic>
      <p:sp>
        <p:nvSpPr>
          <p:cNvPr id="2" name="Title 1">
            <a:extLst>
              <a:ext uri="{FF2B5EF4-FFF2-40B4-BE49-F238E27FC236}">
                <a16:creationId xmlns:a16="http://schemas.microsoft.com/office/drawing/2014/main" id="{F1B5D46C-2A9E-9359-1AA8-04D54247C30F}"/>
              </a:ext>
            </a:extLst>
          </p:cNvPr>
          <p:cNvSpPr>
            <a:spLocks noGrp="1"/>
          </p:cNvSpPr>
          <p:nvPr>
            <p:ph type="title"/>
          </p:nvPr>
        </p:nvSpPr>
        <p:spPr/>
        <p:txBody>
          <a:bodyPr/>
          <a:lstStyle/>
          <a:p>
            <a:r>
              <a:rPr lang="en-GB" dirty="0"/>
              <a:t>General assessment feedback</a:t>
            </a:r>
          </a:p>
        </p:txBody>
      </p:sp>
      <p:sp>
        <p:nvSpPr>
          <p:cNvPr id="3" name="Content Placeholder 2">
            <a:extLst>
              <a:ext uri="{FF2B5EF4-FFF2-40B4-BE49-F238E27FC236}">
                <a16:creationId xmlns:a16="http://schemas.microsoft.com/office/drawing/2014/main" id="{F3571120-15D5-B0A9-CBC6-EC9B3A92D846}"/>
              </a:ext>
            </a:extLst>
          </p:cNvPr>
          <p:cNvSpPr>
            <a:spLocks noGrp="1"/>
          </p:cNvSpPr>
          <p:nvPr>
            <p:ph sz="half" idx="1"/>
          </p:nvPr>
        </p:nvSpPr>
        <p:spPr>
          <a:xfrm>
            <a:off x="628650" y="1131782"/>
            <a:ext cx="3867150" cy="4351338"/>
          </a:xfrm>
        </p:spPr>
        <p:txBody>
          <a:bodyPr/>
          <a:lstStyle/>
          <a:p>
            <a:r>
              <a:rPr lang="en-GB" dirty="0"/>
              <a:t>Theory</a:t>
            </a:r>
          </a:p>
          <a:p>
            <a:pPr marL="0" indent="0">
              <a:buNone/>
            </a:pPr>
            <a:r>
              <a:rPr lang="en-GB" sz="2400" dirty="0"/>
              <a:t>STP – Bowmans strategy clock/Perceptual positioning maps, </a:t>
            </a:r>
          </a:p>
          <a:p>
            <a:pPr marL="0" indent="0">
              <a:buNone/>
            </a:pPr>
            <a:r>
              <a:rPr lang="en-GB" sz="2400" dirty="0"/>
              <a:t>4/7P’s – Tangibility/ DRIP/service value chain/ flower (many more!) </a:t>
            </a:r>
          </a:p>
          <a:p>
            <a:pPr marL="0" indent="0">
              <a:buNone/>
            </a:pPr>
            <a:r>
              <a:rPr lang="en-GB" sz="2400" dirty="0"/>
              <a:t>Digital channels - RACE planning Framework, communications mix </a:t>
            </a:r>
          </a:p>
          <a:p>
            <a:pPr marL="0" indent="0">
              <a:buNone/>
            </a:pPr>
            <a:r>
              <a:rPr lang="en-GB" sz="2400" dirty="0"/>
              <a:t>Make recommendations in the conclusion </a:t>
            </a:r>
          </a:p>
          <a:p>
            <a:pPr marL="0" indent="0">
              <a:buNone/>
            </a:pPr>
            <a:endParaRPr lang="en-GB" dirty="0"/>
          </a:p>
        </p:txBody>
      </p:sp>
      <p:sp>
        <p:nvSpPr>
          <p:cNvPr id="4" name="Content Placeholder 3">
            <a:extLst>
              <a:ext uri="{FF2B5EF4-FFF2-40B4-BE49-F238E27FC236}">
                <a16:creationId xmlns:a16="http://schemas.microsoft.com/office/drawing/2014/main" id="{76C08CFD-7DD8-30ED-BBE6-AAE1A71CA8EF}"/>
              </a:ext>
            </a:extLst>
          </p:cNvPr>
          <p:cNvSpPr>
            <a:spLocks noGrp="1"/>
          </p:cNvSpPr>
          <p:nvPr>
            <p:ph sz="half" idx="2"/>
          </p:nvPr>
        </p:nvSpPr>
        <p:spPr>
          <a:xfrm>
            <a:off x="4572000" y="1081295"/>
            <a:ext cx="3867150" cy="4351338"/>
          </a:xfrm>
        </p:spPr>
        <p:txBody>
          <a:bodyPr/>
          <a:lstStyle/>
          <a:p>
            <a:pPr marL="0" indent="0">
              <a:buNone/>
            </a:pPr>
            <a:r>
              <a:rPr lang="en-GB" dirty="0"/>
              <a:t>Examples</a:t>
            </a:r>
          </a:p>
          <a:p>
            <a:pPr marL="0" indent="0">
              <a:buNone/>
            </a:pPr>
            <a:r>
              <a:rPr lang="en-GB" sz="2400" dirty="0"/>
              <a:t>Use examples explore their marketing activities and discuss show posts and pictures to exemplify your points.</a:t>
            </a:r>
          </a:p>
          <a:p>
            <a:pPr marL="0" indent="0">
              <a:buNone/>
            </a:pPr>
            <a:r>
              <a:rPr lang="en-GB" sz="2400" dirty="0"/>
              <a:t>We check references!, if they are not linked to text you will lose credibility and call into question the quality of your work</a:t>
            </a:r>
            <a:r>
              <a:rPr lang="en-GB" dirty="0"/>
              <a:t>.</a:t>
            </a:r>
          </a:p>
          <a:p>
            <a:pPr marL="0" indent="0">
              <a:buNone/>
            </a:pPr>
            <a:r>
              <a:rPr lang="en-GB" sz="2400" dirty="0"/>
              <a:t>This is marketing focus on the marketing!.</a:t>
            </a:r>
          </a:p>
          <a:p>
            <a:pPr marL="0" indent="0">
              <a:buNone/>
            </a:pPr>
            <a:endParaRPr lang="en-GB" dirty="0"/>
          </a:p>
        </p:txBody>
      </p:sp>
    </p:spTree>
    <p:extLst>
      <p:ext uri="{BB962C8B-B14F-4D97-AF65-F5344CB8AC3E}">
        <p14:creationId xmlns:p14="http://schemas.microsoft.com/office/powerpoint/2010/main" val="67642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animEffect transition="in" filter="fade">
                                      <p:cBhvr>
                                        <p:cTn id="27" dur="500"/>
                                        <p:tgtEl>
                                          <p:spTgt spid="4">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1" end="1"/>
                                            </p:txEl>
                                          </p:spTgt>
                                        </p:tgtEl>
                                        <p:attrNameLst>
                                          <p:attrName>style.visibility</p:attrName>
                                        </p:attrNameLst>
                                      </p:cBhvr>
                                      <p:to>
                                        <p:strVal val="visible"/>
                                      </p:to>
                                    </p:set>
                                    <p:animEffect transition="in" filter="fade">
                                      <p:cBhvr>
                                        <p:cTn id="32" dur="500"/>
                                        <p:tgtEl>
                                          <p:spTgt spid="4">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Effect transition="in" filter="fade">
                                      <p:cBhvr>
                                        <p:cTn id="37" dur="500"/>
                                        <p:tgtEl>
                                          <p:spTgt spid="4">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Aims For Today</a:t>
            </a:r>
          </a:p>
        </p:txBody>
      </p:sp>
      <p:sp>
        <p:nvSpPr>
          <p:cNvPr id="3" name="Content Placeholder 2"/>
          <p:cNvSpPr>
            <a:spLocks noGrp="1"/>
          </p:cNvSpPr>
          <p:nvPr>
            <p:ph idx="1"/>
          </p:nvPr>
        </p:nvSpPr>
        <p:spPr>
          <a:xfrm>
            <a:off x="4067944" y="1600201"/>
            <a:ext cx="4618856" cy="3917032"/>
          </a:xfrm>
        </p:spPr>
        <p:txBody>
          <a:bodyPr>
            <a:normAutofit/>
          </a:bodyPr>
          <a:lstStyle/>
          <a:p>
            <a:pPr marL="0" indent="0">
              <a:buNone/>
            </a:pPr>
            <a:r>
              <a:rPr lang="en-GB" sz="2000" dirty="0">
                <a:solidFill>
                  <a:srgbClr val="0070C0"/>
                </a:solidFill>
              </a:rPr>
              <a:t>Today we will discuss</a:t>
            </a:r>
          </a:p>
          <a:p>
            <a:pPr marL="0" indent="0">
              <a:buNone/>
            </a:pPr>
            <a:endParaRPr lang="en-GB" sz="2000" dirty="0">
              <a:solidFill>
                <a:srgbClr val="0070C0"/>
              </a:solidFill>
            </a:endParaRPr>
          </a:p>
          <a:p>
            <a:pPr marL="0" indent="0">
              <a:buNone/>
            </a:pPr>
            <a:r>
              <a:rPr lang="en-GB" sz="2000" dirty="0">
                <a:solidFill>
                  <a:srgbClr val="0070C0"/>
                </a:solidFill>
              </a:rPr>
              <a:t>Branding</a:t>
            </a:r>
          </a:p>
          <a:p>
            <a:pPr marL="0" indent="0">
              <a:buNone/>
            </a:pPr>
            <a:endParaRPr lang="en-GB" sz="2000" dirty="0">
              <a:solidFill>
                <a:srgbClr val="0070C0"/>
              </a:solidFill>
            </a:endParaRPr>
          </a:p>
          <a:p>
            <a:pPr marL="0" indent="0">
              <a:buNone/>
            </a:pPr>
            <a:r>
              <a:rPr lang="en-GB" sz="2000" dirty="0">
                <a:solidFill>
                  <a:srgbClr val="0070C0"/>
                </a:solidFill>
              </a:rPr>
              <a:t>Sustainability within marketing</a:t>
            </a:r>
          </a:p>
          <a:p>
            <a:pPr marL="0" indent="0">
              <a:buNone/>
            </a:pPr>
            <a:endParaRPr lang="en-GB" sz="2000" dirty="0">
              <a:solidFill>
                <a:srgbClr val="0070C0"/>
              </a:solidFill>
            </a:endParaRPr>
          </a:p>
          <a:p>
            <a:pPr marL="0" indent="0">
              <a:buNone/>
            </a:pPr>
            <a:r>
              <a:rPr lang="en-GB" sz="2000" dirty="0">
                <a:solidFill>
                  <a:srgbClr val="0070C0"/>
                </a:solidFill>
              </a:rPr>
              <a:t>How the ever-changing World effects our marketing strategies and techniques.</a:t>
            </a:r>
          </a:p>
          <a:p>
            <a:pPr marL="0" indent="0">
              <a:buNone/>
            </a:pPr>
            <a:endParaRPr lang="en-GB" sz="2000" dirty="0">
              <a:solidFill>
                <a:srgbClr val="0070C0"/>
              </a:solidFill>
            </a:endParaRPr>
          </a:p>
          <a:p>
            <a:pPr marL="0" indent="0">
              <a:buNone/>
            </a:pPr>
            <a:r>
              <a:rPr lang="en-GB" sz="2000" dirty="0">
                <a:solidFill>
                  <a:srgbClr val="0070C0"/>
                </a:solidFill>
              </a:rPr>
              <a:t>Making content matter- greenwashing</a:t>
            </a:r>
          </a:p>
        </p:txBody>
      </p:sp>
      <p:pic>
        <p:nvPicPr>
          <p:cNvPr id="5" name="Picture 4">
            <a:extLst>
              <a:ext uri="{FF2B5EF4-FFF2-40B4-BE49-F238E27FC236}">
                <a16:creationId xmlns:a16="http://schemas.microsoft.com/office/drawing/2014/main" id="{A2F2DC00-6C0D-4912-A71F-5C83EEB8E1AA}"/>
              </a:ext>
            </a:extLst>
          </p:cNvPr>
          <p:cNvPicPr>
            <a:picLocks noChangeAspect="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457200" y="2096852"/>
            <a:ext cx="3394720" cy="2664296"/>
          </a:xfrm>
          <a:prstGeom prst="rect">
            <a:avLst/>
          </a:prstGeom>
        </p:spPr>
      </p:pic>
    </p:spTree>
    <p:extLst>
      <p:ext uri="{BB962C8B-B14F-4D97-AF65-F5344CB8AC3E}">
        <p14:creationId xmlns:p14="http://schemas.microsoft.com/office/powerpoint/2010/main" val="4228389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45C593A4-18BC-44F4-BA98-C17905425CEC}"/>
              </a:ext>
            </a:extLst>
          </p:cNvPr>
          <p:cNvPicPr>
            <a:picLocks noChangeAspect="1"/>
          </p:cNvPicPr>
          <p:nvPr/>
        </p:nvPicPr>
        <p:blipFill>
          <a:blip r:embed="rId2"/>
          <a:stretch>
            <a:fillRect/>
          </a:stretch>
        </p:blipFill>
        <p:spPr>
          <a:xfrm>
            <a:off x="1307309" y="1714352"/>
            <a:ext cx="6529382" cy="3429297"/>
          </a:xfrm>
          <a:prstGeom prst="rect">
            <a:avLst/>
          </a:prstGeom>
        </p:spPr>
      </p:pic>
    </p:spTree>
    <p:extLst>
      <p:ext uri="{BB962C8B-B14F-4D97-AF65-F5344CB8AC3E}">
        <p14:creationId xmlns:p14="http://schemas.microsoft.com/office/powerpoint/2010/main" val="1140115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66BCBBB-3500-ECFC-7132-E8CE53644A6F}"/>
              </a:ext>
            </a:extLst>
          </p:cNvPr>
          <p:cNvPicPr>
            <a:picLocks noChangeAspect="1"/>
          </p:cNvPicPr>
          <p:nvPr/>
        </p:nvPicPr>
        <p:blipFill>
          <a:blip r:embed="rId3"/>
          <a:stretch>
            <a:fillRect/>
          </a:stretch>
        </p:blipFill>
        <p:spPr>
          <a:xfrm>
            <a:off x="453153" y="1441425"/>
            <a:ext cx="2736304" cy="1824202"/>
          </a:xfrm>
          <a:prstGeom prst="rect">
            <a:avLst/>
          </a:prstGeom>
        </p:spPr>
      </p:pic>
      <p:sp>
        <p:nvSpPr>
          <p:cNvPr id="3" name="Title 1">
            <a:extLst>
              <a:ext uri="{FF2B5EF4-FFF2-40B4-BE49-F238E27FC236}">
                <a16:creationId xmlns:a16="http://schemas.microsoft.com/office/drawing/2014/main" id="{E3356540-467C-C339-6657-4A8C50E23D19}"/>
              </a:ext>
            </a:extLst>
          </p:cNvPr>
          <p:cNvSpPr txBox="1">
            <a:spLocks/>
          </p:cNvSpPr>
          <p:nvPr/>
        </p:nvSpPr>
        <p:spPr>
          <a:xfrm>
            <a:off x="457200" y="274638"/>
            <a:ext cx="8229600" cy="634082"/>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rgbClr val="0070C0"/>
                </a:solidFill>
                <a:latin typeface="Arial" panose="020B0604020202020204" pitchFamily="34" charset="0"/>
                <a:cs typeface="Arial" panose="020B0604020202020204" pitchFamily="34" charset="0"/>
              </a:rPr>
              <a:t>Brands, a brief history….</a:t>
            </a:r>
          </a:p>
        </p:txBody>
      </p:sp>
      <p:sp>
        <p:nvSpPr>
          <p:cNvPr id="6" name="TextBox 5">
            <a:extLst>
              <a:ext uri="{FF2B5EF4-FFF2-40B4-BE49-F238E27FC236}">
                <a16:creationId xmlns:a16="http://schemas.microsoft.com/office/drawing/2014/main" id="{A09A3CBD-F4D6-6E2A-4068-A8D159D7211E}"/>
              </a:ext>
            </a:extLst>
          </p:cNvPr>
          <p:cNvSpPr txBox="1"/>
          <p:nvPr/>
        </p:nvSpPr>
        <p:spPr>
          <a:xfrm>
            <a:off x="323528" y="908720"/>
            <a:ext cx="8014355" cy="369332"/>
          </a:xfrm>
          <a:prstGeom prst="rect">
            <a:avLst/>
          </a:prstGeom>
          <a:noFill/>
        </p:spPr>
        <p:txBody>
          <a:bodyPr wrap="square">
            <a:spAutoFit/>
          </a:bodyPr>
          <a:lstStyle/>
          <a:p>
            <a:r>
              <a:rPr lang="en-GB" b="0" i="0" dirty="0">
                <a:solidFill>
                  <a:srgbClr val="313030"/>
                </a:solidFill>
                <a:effectLst/>
                <a:latin typeface="Atlas Grotesk Web"/>
              </a:rPr>
              <a:t>In Ancient Norse, a </a:t>
            </a:r>
            <a:r>
              <a:rPr lang="en-GB" b="0" i="0" dirty="0" err="1">
                <a:solidFill>
                  <a:srgbClr val="313030"/>
                </a:solidFill>
                <a:effectLst/>
                <a:latin typeface="Atlas Grotesk Web"/>
              </a:rPr>
              <a:t>Scandanavian</a:t>
            </a:r>
            <a:r>
              <a:rPr lang="en-GB" b="0" i="0" dirty="0">
                <a:solidFill>
                  <a:srgbClr val="313030"/>
                </a:solidFill>
                <a:effectLst/>
                <a:latin typeface="Atlas Grotesk Web"/>
              </a:rPr>
              <a:t> language, the word “</a:t>
            </a:r>
            <a:r>
              <a:rPr lang="en-GB" b="0" i="0" dirty="0" err="1">
                <a:solidFill>
                  <a:srgbClr val="313030"/>
                </a:solidFill>
                <a:effectLst/>
                <a:latin typeface="Atlas Grotesk Web"/>
              </a:rPr>
              <a:t>brandr</a:t>
            </a:r>
            <a:r>
              <a:rPr lang="en-GB" b="0" i="0" dirty="0">
                <a:solidFill>
                  <a:srgbClr val="313030"/>
                </a:solidFill>
                <a:effectLst/>
                <a:latin typeface="Atlas Grotesk Web"/>
              </a:rPr>
              <a:t>” means “to burn</a:t>
            </a:r>
            <a:endParaRPr lang="en-GB" dirty="0"/>
          </a:p>
        </p:txBody>
      </p:sp>
      <p:pic>
        <p:nvPicPr>
          <p:cNvPr id="8" name="Picture 7">
            <a:extLst>
              <a:ext uri="{FF2B5EF4-FFF2-40B4-BE49-F238E27FC236}">
                <a16:creationId xmlns:a16="http://schemas.microsoft.com/office/drawing/2014/main" id="{CEA17A68-DD60-7665-86D5-AF36681EF268}"/>
              </a:ext>
            </a:extLst>
          </p:cNvPr>
          <p:cNvPicPr>
            <a:picLocks noChangeAspect="1"/>
          </p:cNvPicPr>
          <p:nvPr/>
        </p:nvPicPr>
        <p:blipFill>
          <a:blip r:embed="rId4"/>
          <a:stretch>
            <a:fillRect/>
          </a:stretch>
        </p:blipFill>
        <p:spPr>
          <a:xfrm>
            <a:off x="4860032" y="1391267"/>
            <a:ext cx="3898776" cy="3145454"/>
          </a:xfrm>
          <a:prstGeom prst="rect">
            <a:avLst/>
          </a:prstGeom>
        </p:spPr>
      </p:pic>
      <p:sp>
        <p:nvSpPr>
          <p:cNvPr id="9" name="TextBox 8">
            <a:extLst>
              <a:ext uri="{FF2B5EF4-FFF2-40B4-BE49-F238E27FC236}">
                <a16:creationId xmlns:a16="http://schemas.microsoft.com/office/drawing/2014/main" id="{3563AC50-57A4-DC65-E45F-FBDD16E5DC0B}"/>
              </a:ext>
            </a:extLst>
          </p:cNvPr>
          <p:cNvSpPr txBox="1"/>
          <p:nvPr/>
        </p:nvSpPr>
        <p:spPr>
          <a:xfrm>
            <a:off x="4122036" y="4535003"/>
            <a:ext cx="5184576" cy="1200329"/>
          </a:xfrm>
          <a:prstGeom prst="rect">
            <a:avLst/>
          </a:prstGeom>
          <a:noFill/>
        </p:spPr>
        <p:txBody>
          <a:bodyPr wrap="square">
            <a:spAutoFit/>
          </a:bodyPr>
          <a:lstStyle/>
          <a:p>
            <a:r>
              <a:rPr lang="en-GB" dirty="0">
                <a:solidFill>
                  <a:srgbClr val="313030"/>
                </a:solidFill>
                <a:latin typeface="Atlas Grotesk Web"/>
              </a:rPr>
              <a:t>This cattle branding made a transition with the emergence of mass production and soon brands were burned into wooden crates to show authenticity and quality (much like the cattle brands of the 17/1800’s)</a:t>
            </a:r>
            <a:endParaRPr lang="en-GB" dirty="0"/>
          </a:p>
        </p:txBody>
      </p:sp>
      <p:pic>
        <p:nvPicPr>
          <p:cNvPr id="10" name="Picture 9">
            <a:extLst>
              <a:ext uri="{FF2B5EF4-FFF2-40B4-BE49-F238E27FC236}">
                <a16:creationId xmlns:a16="http://schemas.microsoft.com/office/drawing/2014/main" id="{B44C9A09-1AC5-027E-A71B-FB49A3AE842E}"/>
              </a:ext>
            </a:extLst>
          </p:cNvPr>
          <p:cNvPicPr>
            <a:picLocks noChangeAspect="1"/>
          </p:cNvPicPr>
          <p:nvPr/>
        </p:nvPicPr>
        <p:blipFill>
          <a:blip r:embed="rId5"/>
          <a:stretch>
            <a:fillRect/>
          </a:stretch>
        </p:blipFill>
        <p:spPr>
          <a:xfrm>
            <a:off x="2180903" y="1542802"/>
            <a:ext cx="3250975" cy="2167317"/>
          </a:xfrm>
          <a:prstGeom prst="rect">
            <a:avLst/>
          </a:prstGeom>
        </p:spPr>
      </p:pic>
      <p:pic>
        <p:nvPicPr>
          <p:cNvPr id="1026" name="Picture 2" descr="See the source image">
            <a:extLst>
              <a:ext uri="{FF2B5EF4-FFF2-40B4-BE49-F238E27FC236}">
                <a16:creationId xmlns:a16="http://schemas.microsoft.com/office/drawing/2014/main" id="{E3E66FD2-1E39-1817-7F0E-617A30DCD6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9995" y="3140968"/>
            <a:ext cx="3714750" cy="2471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3068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500"/>
                                        <p:tgtEl>
                                          <p:spTgt spid="10"/>
                                        </p:tgtEl>
                                      </p:cBhvr>
                                    </p:animEffect>
                                  </p:childTnLst>
                                </p:cTn>
                              </p:par>
                            </p:childTnLst>
                          </p:cTn>
                        </p:par>
                        <p:par>
                          <p:cTn id="17" fill="hold">
                            <p:stCondLst>
                              <p:cond delay="1000"/>
                            </p:stCondLst>
                            <p:childTnLst>
                              <p:par>
                                <p:cTn id="18" presetID="10" presetClass="entr" presetSubtype="0" fill="hold"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026"/>
                                        </p:tgtEl>
                                        <p:attrNameLst>
                                          <p:attrName>style.visibility</p:attrName>
                                        </p:attrNameLst>
                                      </p:cBhvr>
                                      <p:to>
                                        <p:strVal val="visible"/>
                                      </p:to>
                                    </p:set>
                                    <p:animEffect transition="in" filter="fade">
                                      <p:cBhvr>
                                        <p:cTn id="25"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1BCB-221C-4380-AC11-5C823A94BB12}"/>
              </a:ext>
            </a:extLst>
          </p:cNvPr>
          <p:cNvSpPr>
            <a:spLocks noGrp="1"/>
          </p:cNvSpPr>
          <p:nvPr>
            <p:ph type="title"/>
          </p:nvPr>
        </p:nvSpPr>
        <p:spPr>
          <a:xfrm>
            <a:off x="457200" y="274638"/>
            <a:ext cx="8229600" cy="634082"/>
          </a:xfrm>
        </p:spPr>
        <p:txBody>
          <a:bodyPr anchor="ctr">
            <a:normAutofit/>
          </a:bodyPr>
          <a:lstStyle/>
          <a:p>
            <a:r>
              <a:rPr lang="en-GB" sz="2800" b="1" dirty="0">
                <a:solidFill>
                  <a:srgbClr val="0070C0"/>
                </a:solidFill>
                <a:latin typeface="Arial" panose="020B0604020202020204" pitchFamily="34" charset="0"/>
                <a:cs typeface="Arial" panose="020B0604020202020204" pitchFamily="34" charset="0"/>
              </a:rPr>
              <a:t>Defining the Brand</a:t>
            </a:r>
          </a:p>
        </p:txBody>
      </p:sp>
      <p:sp>
        <p:nvSpPr>
          <p:cNvPr id="3" name="Content Placeholder 2">
            <a:extLst>
              <a:ext uri="{FF2B5EF4-FFF2-40B4-BE49-F238E27FC236}">
                <a16:creationId xmlns:a16="http://schemas.microsoft.com/office/drawing/2014/main" id="{74DA183B-5147-43AC-A104-AFF58286C046}"/>
              </a:ext>
            </a:extLst>
          </p:cNvPr>
          <p:cNvSpPr>
            <a:spLocks noGrp="1"/>
          </p:cNvSpPr>
          <p:nvPr>
            <p:ph sz="half" idx="1"/>
          </p:nvPr>
        </p:nvSpPr>
        <p:spPr>
          <a:xfrm>
            <a:off x="4513976" y="548680"/>
            <a:ext cx="4495800" cy="5472608"/>
          </a:xfrm>
        </p:spPr>
        <p:txBody>
          <a:bodyPr>
            <a:normAutofit fontScale="77500" lnSpcReduction="20000"/>
          </a:bodyPr>
          <a:lstStyle/>
          <a:p>
            <a:pPr marL="0" indent="0">
              <a:lnSpc>
                <a:spcPct val="90000"/>
              </a:lnSpc>
              <a:buNone/>
            </a:pPr>
            <a:r>
              <a:rPr lang="en-GB" sz="2600" dirty="0"/>
              <a:t>According to Kotler (2003)</a:t>
            </a:r>
          </a:p>
          <a:p>
            <a:pPr marL="0" indent="0">
              <a:lnSpc>
                <a:spcPct val="90000"/>
              </a:lnSpc>
              <a:buNone/>
            </a:pPr>
            <a:r>
              <a:rPr lang="en-GB" sz="2600" dirty="0">
                <a:solidFill>
                  <a:schemeClr val="tx2"/>
                </a:solidFill>
              </a:rPr>
              <a:t> </a:t>
            </a:r>
            <a:r>
              <a:rPr lang="en-GB" sz="2600" b="1" i="1" dirty="0">
                <a:solidFill>
                  <a:schemeClr val="tx2"/>
                </a:solidFill>
              </a:rPr>
              <a:t>‘a brand is a name, symbol, logo, design or image, or any combination of these, which is designed to identify the product or service’ </a:t>
            </a:r>
          </a:p>
          <a:p>
            <a:pPr marL="0" indent="0">
              <a:lnSpc>
                <a:spcPct val="90000"/>
              </a:lnSpc>
              <a:buNone/>
            </a:pPr>
            <a:endParaRPr lang="en-GB" sz="2600" b="1" i="1" dirty="0">
              <a:solidFill>
                <a:schemeClr val="tx2"/>
              </a:solidFill>
            </a:endParaRPr>
          </a:p>
          <a:p>
            <a:pPr marL="0" lvl="0" indent="0" defTabSz="685800">
              <a:spcBef>
                <a:spcPts val="750"/>
              </a:spcBef>
              <a:buNone/>
              <a:defRPr/>
            </a:pPr>
            <a:r>
              <a:rPr lang="en-US" dirty="0">
                <a:solidFill>
                  <a:srgbClr val="000000"/>
                </a:solidFill>
              </a:rPr>
              <a:t>Something that has created a certain amount of awareness, reputation, or prominence in the marketplace.</a:t>
            </a:r>
          </a:p>
          <a:p>
            <a:pPr marL="0" lvl="0" indent="0" defTabSz="685800">
              <a:spcBef>
                <a:spcPts val="750"/>
              </a:spcBef>
              <a:buNone/>
              <a:defRPr/>
            </a:pPr>
            <a:r>
              <a:rPr lang="en-US" altLang="en-US" sz="2000" i="1" dirty="0">
                <a:solidFill>
                  <a:srgbClr val="000000"/>
                </a:solidFill>
              </a:rPr>
              <a:t>(Keller, 2008)</a:t>
            </a:r>
          </a:p>
          <a:p>
            <a:pPr marL="0" lvl="0" indent="0" defTabSz="685800">
              <a:spcBef>
                <a:spcPts val="750"/>
              </a:spcBef>
              <a:buNone/>
              <a:defRPr/>
            </a:pPr>
            <a:endParaRPr lang="en-US" altLang="en-US" i="1" dirty="0">
              <a:solidFill>
                <a:srgbClr val="000000"/>
              </a:solidFill>
            </a:endParaRPr>
          </a:p>
          <a:p>
            <a:pPr marL="0" lvl="0" indent="0" defTabSz="685800">
              <a:spcBef>
                <a:spcPts val="750"/>
              </a:spcBef>
              <a:buNone/>
              <a:defRPr/>
            </a:pPr>
            <a:endParaRPr lang="en-US" altLang="en-US" i="1" dirty="0">
              <a:solidFill>
                <a:srgbClr val="000000"/>
              </a:solidFill>
            </a:endParaRPr>
          </a:p>
          <a:p>
            <a:pPr marL="0" lvl="0" indent="0" defTabSz="685800">
              <a:spcBef>
                <a:spcPts val="750"/>
              </a:spcBef>
              <a:buNone/>
              <a:defRPr/>
            </a:pPr>
            <a:r>
              <a:rPr lang="en-US" dirty="0">
                <a:solidFill>
                  <a:srgbClr val="000000"/>
                </a:solidFill>
              </a:rPr>
              <a:t>Branding is what people say about you when you're not in the room.</a:t>
            </a:r>
          </a:p>
          <a:p>
            <a:pPr marL="0" lvl="0" indent="0" defTabSz="685800">
              <a:spcBef>
                <a:spcPts val="750"/>
              </a:spcBef>
              <a:buNone/>
              <a:defRPr/>
            </a:pPr>
            <a:r>
              <a:rPr lang="en-US" sz="2000" i="1" dirty="0">
                <a:solidFill>
                  <a:srgbClr val="000000"/>
                </a:solidFill>
              </a:rPr>
              <a:t>(Jeff Bezos, Amazon)</a:t>
            </a:r>
            <a:endParaRPr lang="en-GB" altLang="en-US" sz="2000" i="1" dirty="0">
              <a:solidFill>
                <a:srgbClr val="000000"/>
              </a:solidFill>
            </a:endParaRPr>
          </a:p>
          <a:p>
            <a:pPr marL="0" indent="0">
              <a:lnSpc>
                <a:spcPct val="90000"/>
              </a:lnSpc>
              <a:buNone/>
            </a:pPr>
            <a:endParaRPr lang="en-GB" sz="2600" b="1" i="1" dirty="0">
              <a:solidFill>
                <a:schemeClr val="tx2"/>
              </a:solidFill>
            </a:endParaRPr>
          </a:p>
          <a:p>
            <a:pPr marL="0" indent="0">
              <a:lnSpc>
                <a:spcPct val="120000"/>
              </a:lnSpc>
              <a:buNone/>
            </a:pPr>
            <a:r>
              <a:rPr lang="en-GB" sz="2600" dirty="0"/>
              <a:t>Branding is a </a:t>
            </a:r>
            <a:r>
              <a:rPr lang="en-GB" sz="2600" b="1" dirty="0"/>
              <a:t>core focus </a:t>
            </a:r>
            <a:r>
              <a:rPr lang="en-GB" sz="2600" dirty="0"/>
              <a:t>in Hospitality marketing.</a:t>
            </a:r>
          </a:p>
          <a:p>
            <a:pPr marL="0" indent="0">
              <a:lnSpc>
                <a:spcPct val="90000"/>
              </a:lnSpc>
              <a:buNone/>
            </a:pPr>
            <a:endParaRPr lang="en-GB" sz="1500" dirty="0"/>
          </a:p>
        </p:txBody>
      </p:sp>
      <p:pic>
        <p:nvPicPr>
          <p:cNvPr id="7" name="Picture 6">
            <a:extLst>
              <a:ext uri="{FF2B5EF4-FFF2-40B4-BE49-F238E27FC236}">
                <a16:creationId xmlns:a16="http://schemas.microsoft.com/office/drawing/2014/main" id="{AE7D82E0-8D9F-45C9-877F-7F73EA3ACECF}"/>
              </a:ext>
            </a:extLst>
          </p:cNvPr>
          <p:cNvPicPr>
            <a:picLocks noChangeAspect="1"/>
          </p:cNvPicPr>
          <p:nvPr/>
        </p:nvPicPr>
        <p:blipFill rotWithShape="1">
          <a:blip r:embed="rId3"/>
          <a:srcRect b="11384"/>
          <a:stretch/>
        </p:blipFill>
        <p:spPr>
          <a:xfrm>
            <a:off x="323528" y="1484784"/>
            <a:ext cx="4038600" cy="3384376"/>
          </a:xfrm>
          <a:prstGeom prst="rect">
            <a:avLst/>
          </a:prstGeom>
          <a:noFill/>
        </p:spPr>
      </p:pic>
    </p:spTree>
    <p:extLst>
      <p:ext uri="{BB962C8B-B14F-4D97-AF65-F5344CB8AC3E}">
        <p14:creationId xmlns:p14="http://schemas.microsoft.com/office/powerpoint/2010/main" val="1063638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10AC6-2A4B-4352-A37E-46398AC99756}"/>
              </a:ext>
            </a:extLst>
          </p:cNvPr>
          <p:cNvSpPr>
            <a:spLocks noGrp="1"/>
          </p:cNvSpPr>
          <p:nvPr>
            <p:ph type="title"/>
          </p:nvPr>
        </p:nvSpPr>
        <p:spPr>
          <a:xfrm>
            <a:off x="628650" y="1131094"/>
            <a:ext cx="7886700" cy="994172"/>
          </a:xfrm>
        </p:spPr>
        <p:txBody>
          <a:bodyPr/>
          <a:lstStyle/>
          <a:p>
            <a:r>
              <a:rPr lang="en-GB"/>
              <a:t>Brands: The Fundamentals </a:t>
            </a:r>
            <a:endParaRPr lang="en-GB" dirty="0"/>
          </a:p>
        </p:txBody>
      </p:sp>
      <p:sp>
        <p:nvSpPr>
          <p:cNvPr id="3" name="Content Placeholder 2">
            <a:extLst>
              <a:ext uri="{FF2B5EF4-FFF2-40B4-BE49-F238E27FC236}">
                <a16:creationId xmlns:a16="http://schemas.microsoft.com/office/drawing/2014/main" id="{4284E478-75DA-4801-9BAB-ED8D64DD9FA8}"/>
              </a:ext>
            </a:extLst>
          </p:cNvPr>
          <p:cNvSpPr>
            <a:spLocks noGrp="1"/>
          </p:cNvSpPr>
          <p:nvPr>
            <p:ph idx="1"/>
          </p:nvPr>
        </p:nvSpPr>
        <p:spPr>
          <a:xfrm>
            <a:off x="628650" y="2226469"/>
            <a:ext cx="7886700" cy="3263504"/>
          </a:xfrm>
        </p:spPr>
        <p:txBody>
          <a:bodyPr>
            <a:normAutofit fontScale="70000" lnSpcReduction="20000"/>
          </a:bodyPr>
          <a:lstStyle/>
          <a:p>
            <a:r>
              <a:rPr lang="en-GB" dirty="0"/>
              <a:t>A brand includes a unique name, symbol, logo, colour, or registered trademark as well as a unique package design (Foroudi et al., 2017).</a:t>
            </a:r>
          </a:p>
          <a:p>
            <a:r>
              <a:rPr lang="en-GB" dirty="0"/>
              <a:t> A brand plays an important role in notifying consumers about the maker of a product (Jin et al., 2019).  </a:t>
            </a:r>
          </a:p>
          <a:p>
            <a:r>
              <a:rPr lang="en-GB" dirty="0"/>
              <a:t>A brand protects consumers and producers from competitors who attempt to provide similar products in a competitive market. </a:t>
            </a:r>
          </a:p>
          <a:p>
            <a:r>
              <a:rPr lang="en-GB" dirty="0"/>
              <a:t>Kotler and Armstrong (2021) argued that a company defines its brand not only as its own product or service, but also by reference to design, a name, a trademark, or all of these elements that it uses to differentiate its products or services from those of its competitors. </a:t>
            </a:r>
          </a:p>
          <a:p>
            <a:r>
              <a:rPr lang="en-GB" dirty="0"/>
              <a:t>A brand can be described as a “cluster of values” (de </a:t>
            </a:r>
            <a:r>
              <a:rPr lang="en-GB" dirty="0" err="1"/>
              <a:t>Chernatony</a:t>
            </a:r>
            <a:r>
              <a:rPr lang="en-GB" dirty="0"/>
              <a:t>, 2009, p. 104).</a:t>
            </a:r>
          </a:p>
        </p:txBody>
      </p:sp>
    </p:spTree>
    <p:extLst>
      <p:ext uri="{BB962C8B-B14F-4D97-AF65-F5344CB8AC3E}">
        <p14:creationId xmlns:p14="http://schemas.microsoft.com/office/powerpoint/2010/main" val="1859090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CACCA-51C3-44D6-9CE7-61DB7452FC77}"/>
              </a:ext>
            </a:extLst>
          </p:cNvPr>
          <p:cNvSpPr>
            <a:spLocks noGrp="1"/>
          </p:cNvSpPr>
          <p:nvPr>
            <p:ph type="title"/>
          </p:nvPr>
        </p:nvSpPr>
        <p:spPr>
          <a:xfrm>
            <a:off x="457200" y="274638"/>
            <a:ext cx="2890664" cy="1138138"/>
          </a:xfrm>
        </p:spPr>
        <p:txBody>
          <a:bodyPr anchor="ctr">
            <a:normAutofit/>
          </a:bodyPr>
          <a:lstStyle/>
          <a:p>
            <a:r>
              <a:rPr lang="en-GB" sz="2800" b="1" dirty="0">
                <a:solidFill>
                  <a:srgbClr val="0070C0"/>
                </a:solidFill>
                <a:latin typeface="Arial" panose="020B0604020202020204" pitchFamily="34" charset="0"/>
                <a:cs typeface="Arial" panose="020B0604020202020204" pitchFamily="34" charset="0"/>
              </a:rPr>
              <a:t>Advantages to Branding</a:t>
            </a:r>
          </a:p>
        </p:txBody>
      </p:sp>
      <p:sp>
        <p:nvSpPr>
          <p:cNvPr id="3" name="Content Placeholder 2">
            <a:extLst>
              <a:ext uri="{FF2B5EF4-FFF2-40B4-BE49-F238E27FC236}">
                <a16:creationId xmlns:a16="http://schemas.microsoft.com/office/drawing/2014/main" id="{137A4B65-7A2B-4747-9792-A02876D513DF}"/>
              </a:ext>
            </a:extLst>
          </p:cNvPr>
          <p:cNvSpPr>
            <a:spLocks noGrp="1"/>
          </p:cNvSpPr>
          <p:nvPr>
            <p:ph sz="half" idx="1"/>
          </p:nvPr>
        </p:nvSpPr>
        <p:spPr>
          <a:xfrm>
            <a:off x="4038600" y="476672"/>
            <a:ext cx="5105400" cy="5112569"/>
          </a:xfrm>
        </p:spPr>
        <p:txBody>
          <a:bodyPr>
            <a:normAutofit/>
          </a:bodyPr>
          <a:lstStyle/>
          <a:p>
            <a:pPr marL="0" indent="0">
              <a:lnSpc>
                <a:spcPct val="90000"/>
              </a:lnSpc>
              <a:buNone/>
            </a:pPr>
            <a:r>
              <a:rPr lang="en-GB" sz="2000" b="1" dirty="0">
                <a:solidFill>
                  <a:srgbClr val="0070C0"/>
                </a:solidFill>
              </a:rPr>
              <a:t>For the Company</a:t>
            </a:r>
          </a:p>
          <a:p>
            <a:pPr marL="0" indent="0">
              <a:lnSpc>
                <a:spcPct val="90000"/>
              </a:lnSpc>
              <a:buNone/>
            </a:pPr>
            <a:endParaRPr lang="en-GB" sz="1800" b="1" dirty="0">
              <a:solidFill>
                <a:schemeClr val="tx2"/>
              </a:solidFill>
            </a:endParaRPr>
          </a:p>
          <a:p>
            <a:pPr marL="0" indent="0">
              <a:lnSpc>
                <a:spcPct val="100000"/>
              </a:lnSpc>
              <a:buNone/>
            </a:pPr>
            <a:r>
              <a:rPr lang="en-GB" sz="1800" b="1" dirty="0">
                <a:solidFill>
                  <a:schemeClr val="tx2"/>
                </a:solidFill>
              </a:rPr>
              <a:t>A brand is a marketing asset </a:t>
            </a:r>
            <a:r>
              <a:rPr lang="en-GB" sz="1600" dirty="0"/>
              <a:t>that can be legally protected. </a:t>
            </a:r>
            <a:r>
              <a:rPr lang="en-GB" sz="1600" b="1" dirty="0"/>
              <a:t>Legal protection </a:t>
            </a:r>
            <a:r>
              <a:rPr lang="en-GB" sz="1600" dirty="0"/>
              <a:t>of the brand name, logo and design is a defence against imitation. Competitor firms can be prosecuted for infringements - </a:t>
            </a:r>
            <a:r>
              <a:rPr lang="en-GB" sz="1600" b="1" dirty="0"/>
              <a:t>Intellectual Property Rights (IPR)</a:t>
            </a:r>
          </a:p>
          <a:p>
            <a:pPr marL="0" indent="0">
              <a:lnSpc>
                <a:spcPct val="100000"/>
              </a:lnSpc>
              <a:buNone/>
            </a:pPr>
            <a:r>
              <a:rPr lang="en-GB" sz="1800" b="1" dirty="0">
                <a:solidFill>
                  <a:schemeClr val="tx2"/>
                </a:solidFill>
              </a:rPr>
              <a:t>Differentiation from competitor offers </a:t>
            </a:r>
            <a:r>
              <a:rPr lang="en-GB" sz="1600" dirty="0"/>
              <a:t>and a distinct image which can help the </a:t>
            </a:r>
            <a:r>
              <a:rPr lang="en-GB" sz="1600" b="1" dirty="0"/>
              <a:t>brand to stand out </a:t>
            </a:r>
            <a:r>
              <a:rPr lang="en-GB" sz="1600" dirty="0"/>
              <a:t>in a highly competitive marketplace</a:t>
            </a:r>
          </a:p>
          <a:p>
            <a:pPr marL="0" indent="0">
              <a:lnSpc>
                <a:spcPct val="100000"/>
              </a:lnSpc>
              <a:buNone/>
            </a:pPr>
            <a:r>
              <a:rPr lang="en-GB" sz="1800" b="1" dirty="0">
                <a:solidFill>
                  <a:schemeClr val="tx2"/>
                </a:solidFill>
              </a:rPr>
              <a:t>Ability to charge a price premium. </a:t>
            </a:r>
            <a:r>
              <a:rPr lang="en-GB" sz="1600" dirty="0"/>
              <a:t>Consumers who perceive that one brand offers superior value over another are </a:t>
            </a:r>
            <a:r>
              <a:rPr lang="en-GB" sz="1600" b="1" dirty="0"/>
              <a:t>willing to pay more </a:t>
            </a:r>
            <a:r>
              <a:rPr lang="en-GB" sz="1600" dirty="0"/>
              <a:t>to use that brand.</a:t>
            </a:r>
          </a:p>
          <a:p>
            <a:pPr marL="0" indent="0">
              <a:lnSpc>
                <a:spcPct val="100000"/>
              </a:lnSpc>
              <a:buNone/>
            </a:pPr>
            <a:r>
              <a:rPr lang="en-GB" sz="1800" b="1" dirty="0">
                <a:solidFill>
                  <a:schemeClr val="tx2"/>
                </a:solidFill>
              </a:rPr>
              <a:t>Enhanced profitability. </a:t>
            </a:r>
            <a:r>
              <a:rPr lang="en-GB" sz="1600" dirty="0"/>
              <a:t>Brands with high awareness and reputation are likely to </a:t>
            </a:r>
            <a:r>
              <a:rPr lang="en-GB" sz="1600" b="1" dirty="0"/>
              <a:t>capture greater market share and achieve higher profit </a:t>
            </a:r>
            <a:r>
              <a:rPr lang="en-GB" sz="1600" dirty="0"/>
              <a:t>levels.</a:t>
            </a:r>
          </a:p>
        </p:txBody>
      </p:sp>
      <p:pic>
        <p:nvPicPr>
          <p:cNvPr id="7" name="Picture 6">
            <a:extLst>
              <a:ext uri="{FF2B5EF4-FFF2-40B4-BE49-F238E27FC236}">
                <a16:creationId xmlns:a16="http://schemas.microsoft.com/office/drawing/2014/main" id="{D8E7BD0D-F9C5-44FB-AF7A-680133722AFF}"/>
              </a:ext>
            </a:extLst>
          </p:cNvPr>
          <p:cNvPicPr>
            <a:picLocks noChangeAspect="1"/>
          </p:cNvPicPr>
          <p:nvPr/>
        </p:nvPicPr>
        <p:blipFill>
          <a:blip r:embed="rId3"/>
          <a:stretch>
            <a:fillRect/>
          </a:stretch>
        </p:blipFill>
        <p:spPr>
          <a:xfrm>
            <a:off x="251520" y="1791138"/>
            <a:ext cx="3584432" cy="2383647"/>
          </a:xfrm>
          <a:prstGeom prst="rect">
            <a:avLst/>
          </a:prstGeom>
          <a:noFill/>
        </p:spPr>
      </p:pic>
    </p:spTree>
    <p:extLst>
      <p:ext uri="{BB962C8B-B14F-4D97-AF65-F5344CB8AC3E}">
        <p14:creationId xmlns:p14="http://schemas.microsoft.com/office/powerpoint/2010/main" val="2149018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677B8-51C1-4F92-83D4-A58195526EE2}"/>
              </a:ext>
            </a:extLst>
          </p:cNvPr>
          <p:cNvSpPr>
            <a:spLocks noGrp="1"/>
          </p:cNvSpPr>
          <p:nvPr>
            <p:ph type="title"/>
          </p:nvPr>
        </p:nvSpPr>
        <p:spPr>
          <a:xfrm>
            <a:off x="457200" y="274638"/>
            <a:ext cx="3034680" cy="1210146"/>
          </a:xfrm>
        </p:spPr>
        <p:txBody>
          <a:bodyPr anchor="ctr">
            <a:normAutofit/>
          </a:bodyPr>
          <a:lstStyle/>
          <a:p>
            <a:r>
              <a:rPr lang="en-GB" sz="2800" b="1" dirty="0">
                <a:solidFill>
                  <a:srgbClr val="0070C0"/>
                </a:solidFill>
                <a:latin typeface="Arial" panose="020B0604020202020204" pitchFamily="34" charset="0"/>
                <a:cs typeface="Arial" panose="020B0604020202020204" pitchFamily="34" charset="0"/>
              </a:rPr>
              <a:t>Advantages to Branding</a:t>
            </a:r>
          </a:p>
        </p:txBody>
      </p:sp>
      <p:sp>
        <p:nvSpPr>
          <p:cNvPr id="3" name="Content Placeholder 2">
            <a:extLst>
              <a:ext uri="{FF2B5EF4-FFF2-40B4-BE49-F238E27FC236}">
                <a16:creationId xmlns:a16="http://schemas.microsoft.com/office/drawing/2014/main" id="{4FD01DC0-7FEA-4C44-9706-BE1AC12E10C1}"/>
              </a:ext>
            </a:extLst>
          </p:cNvPr>
          <p:cNvSpPr>
            <a:spLocks noGrp="1"/>
          </p:cNvSpPr>
          <p:nvPr>
            <p:ph sz="half" idx="1"/>
          </p:nvPr>
        </p:nvSpPr>
        <p:spPr>
          <a:xfrm>
            <a:off x="4362128" y="188640"/>
            <a:ext cx="4746376" cy="5904656"/>
          </a:xfrm>
        </p:spPr>
        <p:txBody>
          <a:bodyPr>
            <a:noAutofit/>
          </a:bodyPr>
          <a:lstStyle/>
          <a:p>
            <a:pPr marL="0" indent="0">
              <a:lnSpc>
                <a:spcPct val="100000"/>
              </a:lnSpc>
              <a:buNone/>
            </a:pPr>
            <a:r>
              <a:rPr lang="en-GB" sz="2400" b="1" dirty="0">
                <a:solidFill>
                  <a:srgbClr val="0070C0"/>
                </a:solidFill>
              </a:rPr>
              <a:t>For consumers</a:t>
            </a:r>
          </a:p>
          <a:p>
            <a:pPr marL="0" indent="0">
              <a:lnSpc>
                <a:spcPct val="100000"/>
              </a:lnSpc>
              <a:buNone/>
            </a:pPr>
            <a:r>
              <a:rPr lang="en-GB" sz="2000" b="1" dirty="0">
                <a:solidFill>
                  <a:schemeClr val="tx2"/>
                </a:solidFill>
              </a:rPr>
              <a:t>Ease of making purchase decision </a:t>
            </a:r>
            <a:r>
              <a:rPr lang="en-GB" sz="2000" dirty="0"/>
              <a:t>as a brand helps to </a:t>
            </a:r>
            <a:r>
              <a:rPr lang="en-GB" sz="2000" b="1" i="1" dirty="0"/>
              <a:t>differentiate</a:t>
            </a:r>
            <a:r>
              <a:rPr lang="en-GB" sz="2000" dirty="0"/>
              <a:t> the offer.</a:t>
            </a:r>
          </a:p>
          <a:p>
            <a:pPr marL="0" indent="0">
              <a:lnSpc>
                <a:spcPct val="100000"/>
              </a:lnSpc>
              <a:buNone/>
            </a:pPr>
            <a:r>
              <a:rPr lang="en-GB" sz="2000" b="1" dirty="0">
                <a:solidFill>
                  <a:schemeClr val="tx2"/>
                </a:solidFill>
              </a:rPr>
              <a:t>Risk reduction</a:t>
            </a:r>
            <a:r>
              <a:rPr lang="en-GB" sz="2000" dirty="0"/>
              <a:t>. Purchasing a known brand gives </a:t>
            </a:r>
            <a:r>
              <a:rPr lang="en-GB" sz="2000" b="1" dirty="0"/>
              <a:t>consumers confidence </a:t>
            </a:r>
            <a:r>
              <a:rPr lang="en-GB" sz="2000" dirty="0"/>
              <a:t>that their </a:t>
            </a:r>
            <a:r>
              <a:rPr lang="en-GB" sz="2000" b="1" dirty="0"/>
              <a:t>expectation will be met </a:t>
            </a:r>
            <a:r>
              <a:rPr lang="en-GB" sz="2000" dirty="0"/>
              <a:t>as the brand provides a type of ‘</a:t>
            </a:r>
            <a:r>
              <a:rPr lang="en-GB" sz="2000" b="1" dirty="0"/>
              <a:t>unwritten contract</a:t>
            </a:r>
            <a:r>
              <a:rPr lang="en-GB" sz="2000" dirty="0"/>
              <a:t>’. </a:t>
            </a:r>
          </a:p>
          <a:p>
            <a:pPr marL="0" indent="0">
              <a:lnSpc>
                <a:spcPct val="100000"/>
              </a:lnSpc>
              <a:buNone/>
            </a:pPr>
            <a:r>
              <a:rPr lang="en-GB" sz="2000" dirty="0"/>
              <a:t>The brand name and visual identify also provide customers with a </a:t>
            </a:r>
            <a:r>
              <a:rPr lang="en-GB" sz="2000" b="1" dirty="0"/>
              <a:t>degree of quality assurance.</a:t>
            </a:r>
          </a:p>
          <a:p>
            <a:pPr marL="0" indent="0">
              <a:lnSpc>
                <a:spcPct val="100000"/>
              </a:lnSpc>
              <a:buNone/>
            </a:pPr>
            <a:r>
              <a:rPr lang="en-GB" sz="2000" b="1" dirty="0">
                <a:solidFill>
                  <a:schemeClr val="tx2"/>
                </a:solidFill>
              </a:rPr>
              <a:t>Intangible benefits and added value</a:t>
            </a:r>
            <a:r>
              <a:rPr lang="en-GB" sz="2000" dirty="0"/>
              <a:t>. </a:t>
            </a:r>
          </a:p>
          <a:p>
            <a:pPr marL="0" indent="0">
              <a:lnSpc>
                <a:spcPct val="100000"/>
              </a:lnSpc>
              <a:buNone/>
            </a:pPr>
            <a:r>
              <a:rPr lang="en-GB" sz="2000" dirty="0"/>
              <a:t>Purchasing certain brands can provide consumers with </a:t>
            </a:r>
            <a:r>
              <a:rPr lang="en-GB" sz="2000" b="1" dirty="0"/>
              <a:t>a range of intangible benefits</a:t>
            </a:r>
            <a:r>
              <a:rPr lang="en-GB" sz="2000" dirty="0"/>
              <a:t> : </a:t>
            </a:r>
            <a:r>
              <a:rPr lang="en-GB" sz="2000" b="1" dirty="0">
                <a:solidFill>
                  <a:srgbClr val="0070C0"/>
                </a:solidFill>
              </a:rPr>
              <a:t>‘status’ from staying in a luxury hotel or ‘moral conscience’ from staying in a resort run as a social enterprise.</a:t>
            </a:r>
          </a:p>
        </p:txBody>
      </p:sp>
      <p:pic>
        <p:nvPicPr>
          <p:cNvPr id="5" name="Picture 4">
            <a:extLst>
              <a:ext uri="{FF2B5EF4-FFF2-40B4-BE49-F238E27FC236}">
                <a16:creationId xmlns:a16="http://schemas.microsoft.com/office/drawing/2014/main" id="{0E9201AD-FB9C-43E4-B54A-13E34E2B43E3}"/>
              </a:ext>
            </a:extLst>
          </p:cNvPr>
          <p:cNvPicPr>
            <a:picLocks noChangeAspect="1"/>
          </p:cNvPicPr>
          <p:nvPr/>
        </p:nvPicPr>
        <p:blipFill>
          <a:blip r:embed="rId2"/>
          <a:stretch>
            <a:fillRect/>
          </a:stretch>
        </p:blipFill>
        <p:spPr>
          <a:xfrm>
            <a:off x="179512" y="2132856"/>
            <a:ext cx="4038600" cy="2120265"/>
          </a:xfrm>
          <a:prstGeom prst="rect">
            <a:avLst/>
          </a:prstGeom>
          <a:noFill/>
        </p:spPr>
      </p:pic>
    </p:spTree>
    <p:extLst>
      <p:ext uri="{BB962C8B-B14F-4D97-AF65-F5344CB8AC3E}">
        <p14:creationId xmlns:p14="http://schemas.microsoft.com/office/powerpoint/2010/main" val="1024305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58B25-BB93-4316-8401-EEE2BE871488}"/>
              </a:ext>
            </a:extLst>
          </p:cNvPr>
          <p:cNvSpPr>
            <a:spLocks noGrp="1"/>
          </p:cNvSpPr>
          <p:nvPr>
            <p:ph type="title"/>
          </p:nvPr>
        </p:nvSpPr>
        <p:spPr>
          <a:xfrm>
            <a:off x="467544" y="403073"/>
            <a:ext cx="3034680" cy="562074"/>
          </a:xfrm>
        </p:spPr>
        <p:txBody>
          <a:bodyPr anchor="ctr">
            <a:normAutofit fontScale="90000"/>
          </a:bodyPr>
          <a:lstStyle/>
          <a:p>
            <a:r>
              <a:rPr lang="en-GB" sz="2800" b="1" dirty="0">
                <a:solidFill>
                  <a:srgbClr val="0070C0"/>
                </a:solidFill>
                <a:latin typeface="Arial" panose="020B0604020202020204" pitchFamily="34" charset="0"/>
                <a:cs typeface="Arial" panose="020B0604020202020204" pitchFamily="34" charset="0"/>
              </a:rPr>
              <a:t>Brand Standards</a:t>
            </a:r>
          </a:p>
        </p:txBody>
      </p:sp>
      <p:sp>
        <p:nvSpPr>
          <p:cNvPr id="3" name="Content Placeholder 2">
            <a:extLst>
              <a:ext uri="{FF2B5EF4-FFF2-40B4-BE49-F238E27FC236}">
                <a16:creationId xmlns:a16="http://schemas.microsoft.com/office/drawing/2014/main" id="{5FE23474-40BC-4C70-9A05-71B9A5CE583D}"/>
              </a:ext>
            </a:extLst>
          </p:cNvPr>
          <p:cNvSpPr>
            <a:spLocks noGrp="1"/>
          </p:cNvSpPr>
          <p:nvPr>
            <p:ph sz="half" idx="1"/>
          </p:nvPr>
        </p:nvSpPr>
        <p:spPr>
          <a:xfrm>
            <a:off x="4362128" y="764704"/>
            <a:ext cx="4781872" cy="5040560"/>
          </a:xfrm>
        </p:spPr>
        <p:txBody>
          <a:bodyPr>
            <a:normAutofit/>
          </a:bodyPr>
          <a:lstStyle/>
          <a:p>
            <a:pPr marL="0" indent="0" algn="just">
              <a:lnSpc>
                <a:spcPct val="100000"/>
              </a:lnSpc>
              <a:buNone/>
            </a:pPr>
            <a:r>
              <a:rPr lang="en-GB" sz="1800" dirty="0">
                <a:cs typeface="Arial" panose="020B0604020202020204" pitchFamily="34" charset="0"/>
              </a:rPr>
              <a:t>A critical issue for hospitality brands is to ensure that all the </a:t>
            </a:r>
            <a:r>
              <a:rPr lang="en-GB" sz="1800" b="1" dirty="0">
                <a:cs typeface="Arial" panose="020B0604020202020204" pitchFamily="34" charset="0"/>
              </a:rPr>
              <a:t>different elements of the marketing mix contribute to the overall customer experience.</a:t>
            </a:r>
            <a:endParaRPr lang="en-GB" sz="1800" dirty="0">
              <a:cs typeface="Arial" panose="020B0604020202020204" pitchFamily="34" charset="0"/>
            </a:endParaRPr>
          </a:p>
          <a:p>
            <a:pPr marL="0" indent="0" algn="just">
              <a:lnSpc>
                <a:spcPct val="100000"/>
              </a:lnSpc>
              <a:buNone/>
            </a:pPr>
            <a:r>
              <a:rPr lang="en-GB" sz="1800" b="1" dirty="0">
                <a:cs typeface="Arial" panose="020B0604020202020204" pitchFamily="34" charset="0"/>
              </a:rPr>
              <a:t>Brand standards </a:t>
            </a:r>
            <a:r>
              <a:rPr lang="en-GB" sz="1800" dirty="0">
                <a:cs typeface="Arial" panose="020B0604020202020204" pitchFamily="34" charset="0"/>
              </a:rPr>
              <a:t>provide the guidelines for hotel brands to deliver </a:t>
            </a:r>
            <a:r>
              <a:rPr lang="en-GB" sz="1800" b="1" dirty="0">
                <a:cs typeface="Arial" panose="020B0604020202020204" pitchFamily="34" charset="0"/>
              </a:rPr>
              <a:t>the operational and communication</a:t>
            </a:r>
            <a:r>
              <a:rPr lang="en-GB" sz="1800" dirty="0">
                <a:cs typeface="Arial" panose="020B0604020202020204" pitchFamily="34" charset="0"/>
              </a:rPr>
              <a:t> strategies. </a:t>
            </a:r>
          </a:p>
          <a:p>
            <a:pPr marL="0" indent="0" algn="just">
              <a:lnSpc>
                <a:spcPct val="100000"/>
              </a:lnSpc>
              <a:buNone/>
            </a:pPr>
            <a:r>
              <a:rPr lang="en-GB" sz="1800" dirty="0">
                <a:cs typeface="Arial" panose="020B0604020202020204" pitchFamily="34" charset="0"/>
              </a:rPr>
              <a:t>In some hospitality companies the corporate executives are enforcing the brand strategies .</a:t>
            </a:r>
            <a:endParaRPr lang="en-GB" sz="1800" b="1" dirty="0">
              <a:solidFill>
                <a:srgbClr val="0070C0"/>
              </a:solidFill>
              <a:cs typeface="Arial" panose="020B0604020202020204" pitchFamily="34" charset="0"/>
            </a:endParaRPr>
          </a:p>
          <a:p>
            <a:pPr marL="0" indent="0">
              <a:lnSpc>
                <a:spcPct val="100000"/>
              </a:lnSpc>
              <a:buNone/>
            </a:pPr>
            <a:r>
              <a:rPr lang="en-GB" sz="1800" dirty="0">
                <a:cs typeface="Arial" panose="020B0604020202020204" pitchFamily="34" charset="0"/>
              </a:rPr>
              <a:t>Under performance to standards means -</a:t>
            </a:r>
          </a:p>
          <a:p>
            <a:pPr>
              <a:lnSpc>
                <a:spcPct val="100000"/>
              </a:lnSpc>
            </a:pPr>
            <a:r>
              <a:rPr lang="en-GB" sz="1800" dirty="0">
                <a:cs typeface="Arial" panose="020B0604020202020204" pitchFamily="34" charset="0"/>
              </a:rPr>
              <a:t>Managers may be replaced</a:t>
            </a:r>
          </a:p>
          <a:p>
            <a:pPr>
              <a:lnSpc>
                <a:spcPct val="100000"/>
              </a:lnSpc>
            </a:pPr>
            <a:r>
              <a:rPr lang="en-GB" sz="1800" dirty="0">
                <a:cs typeface="Arial" panose="020B0604020202020204" pitchFamily="34" charset="0"/>
              </a:rPr>
              <a:t>Franchisees may have their contracts terminated</a:t>
            </a:r>
          </a:p>
          <a:p>
            <a:pPr>
              <a:lnSpc>
                <a:spcPct val="100000"/>
              </a:lnSpc>
            </a:pPr>
            <a:r>
              <a:rPr lang="en-GB" sz="1800" dirty="0">
                <a:cs typeface="Arial" panose="020B0604020202020204" pitchFamily="34" charset="0"/>
              </a:rPr>
              <a:t>A property may be disposed of.</a:t>
            </a:r>
          </a:p>
        </p:txBody>
      </p:sp>
      <p:pic>
        <p:nvPicPr>
          <p:cNvPr id="5" name="Picture 4">
            <a:extLst>
              <a:ext uri="{FF2B5EF4-FFF2-40B4-BE49-F238E27FC236}">
                <a16:creationId xmlns:a16="http://schemas.microsoft.com/office/drawing/2014/main" id="{77F7CDB2-9D14-402F-A4B4-821FBA0157EF}"/>
              </a:ext>
            </a:extLst>
          </p:cNvPr>
          <p:cNvPicPr>
            <a:picLocks noChangeAspect="1"/>
          </p:cNvPicPr>
          <p:nvPr/>
        </p:nvPicPr>
        <p:blipFill rotWithShape="1">
          <a:blip r:embed="rId3"/>
          <a:srcRect l="26820" r="16231"/>
          <a:stretch/>
        </p:blipFill>
        <p:spPr>
          <a:xfrm>
            <a:off x="323528" y="1289022"/>
            <a:ext cx="4038600" cy="3989040"/>
          </a:xfrm>
          <a:prstGeom prst="rect">
            <a:avLst/>
          </a:prstGeom>
          <a:noFill/>
        </p:spPr>
      </p:pic>
    </p:spTree>
    <p:extLst>
      <p:ext uri="{BB962C8B-B14F-4D97-AF65-F5344CB8AC3E}">
        <p14:creationId xmlns:p14="http://schemas.microsoft.com/office/powerpoint/2010/main" val="812711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4CA4A-EC3E-4374-B683-8945A7F61B15}"/>
              </a:ext>
            </a:extLst>
          </p:cNvPr>
          <p:cNvSpPr>
            <a:spLocks noGrp="1"/>
          </p:cNvSpPr>
          <p:nvPr>
            <p:ph type="title"/>
          </p:nvPr>
        </p:nvSpPr>
        <p:spPr>
          <a:xfrm>
            <a:off x="179512" y="73639"/>
            <a:ext cx="8856984" cy="1138488"/>
          </a:xfrm>
        </p:spPr>
        <p:txBody>
          <a:bodyPr vert="horz" lIns="68580" tIns="34290" rIns="68580" bIns="34290" rtlCol="0" anchor="ctr">
            <a:normAutofit/>
          </a:bodyPr>
          <a:lstStyle/>
          <a:p>
            <a:r>
              <a:rPr lang="en-GB" sz="2800" dirty="0"/>
              <a:t>In breakout groups- 15 mins</a:t>
            </a:r>
            <a:br>
              <a:rPr lang="en-GB" sz="2800" dirty="0"/>
            </a:br>
            <a:r>
              <a:rPr lang="en-US" sz="2550" dirty="0">
                <a:solidFill>
                  <a:srgbClr val="000000"/>
                </a:solidFill>
              </a:rPr>
              <a:t>Name 5 “Brands” in the same industry</a:t>
            </a:r>
          </a:p>
        </p:txBody>
      </p:sp>
      <p:sp>
        <p:nvSpPr>
          <p:cNvPr id="5" name="Title 1">
            <a:extLst>
              <a:ext uri="{FF2B5EF4-FFF2-40B4-BE49-F238E27FC236}">
                <a16:creationId xmlns:a16="http://schemas.microsoft.com/office/drawing/2014/main" id="{49C048EE-7DC0-49AC-B8C2-62C7E41877FE}"/>
              </a:ext>
            </a:extLst>
          </p:cNvPr>
          <p:cNvSpPr txBox="1">
            <a:spLocks/>
          </p:cNvSpPr>
          <p:nvPr/>
        </p:nvSpPr>
        <p:spPr>
          <a:xfrm>
            <a:off x="4716016" y="1412776"/>
            <a:ext cx="4139461" cy="3096344"/>
          </a:xfrm>
          <a:prstGeom prst="rect">
            <a:avLst/>
          </a:prstGeom>
        </p:spPr>
        <p:txBody>
          <a:bodyPr vert="horz" lIns="68580" tIns="34290" rIns="68580" bIns="34290" rtlCol="0" anchor="t">
            <a:normAutofit/>
          </a:bodyPr>
          <a:lstStyle>
            <a:lvl1pPr algn="l" defTabSz="914400" rtl="0" eaLnBrk="1" latinLnBrk="0" hangingPunct="1">
              <a:lnSpc>
                <a:spcPct val="90000"/>
              </a:lnSpc>
              <a:spcBef>
                <a:spcPct val="0"/>
              </a:spcBef>
              <a:buNone/>
              <a:defRPr sz="4200" b="0" kern="1200" cap="all" baseline="0">
                <a:blipFill>
                  <a:blip r:embed="rId2"/>
                  <a:tile tx="6350" ty="-127000" sx="65000" sy="64000" flip="none" algn="tl"/>
                </a:blipFill>
                <a:latin typeface="+mj-lt"/>
                <a:ea typeface="+mj-ea"/>
                <a:cs typeface="+mj-cs"/>
              </a:defRPr>
            </a:lvl1pPr>
          </a:lstStyle>
          <a:p>
            <a:pPr indent="-137160">
              <a:spcAft>
                <a:spcPts val="450"/>
              </a:spcAft>
              <a:buClr>
                <a:schemeClr val="accent1">
                  <a:lumMod val="75000"/>
                </a:schemeClr>
              </a:buClr>
              <a:buSzPct val="85000"/>
              <a:buFont typeface="Wingdings" pitchFamily="2" charset="2"/>
              <a:buChar char="§"/>
              <a:defRPr/>
            </a:pPr>
            <a:r>
              <a:rPr lang="en-US" sz="2000" dirty="0">
                <a:solidFill>
                  <a:srgbClr val="000000"/>
                </a:solidFill>
                <a:latin typeface="+mn-lt"/>
                <a:ea typeface="+mn-ea"/>
                <a:cs typeface="+mn-cs"/>
              </a:rPr>
              <a:t>Where do these sit amongst competitors? Plot these brands in a perceptual positioning map (remember you choose the “axes” factors based on your groups values in association with the brands)</a:t>
            </a:r>
          </a:p>
          <a:p>
            <a:pPr>
              <a:spcAft>
                <a:spcPts val="450"/>
              </a:spcAft>
              <a:buClr>
                <a:schemeClr val="accent1">
                  <a:lumMod val="75000"/>
                </a:schemeClr>
              </a:buClr>
              <a:buSzPct val="85000"/>
              <a:defRPr/>
            </a:pPr>
            <a:endParaRPr lang="en-US" sz="1350" dirty="0">
              <a:solidFill>
                <a:srgbClr val="000000"/>
              </a:solidFill>
              <a:latin typeface="+mn-lt"/>
              <a:ea typeface="+mn-ea"/>
              <a:cs typeface="+mn-cs"/>
            </a:endParaRPr>
          </a:p>
          <a:p>
            <a:pPr indent="-137160">
              <a:spcAft>
                <a:spcPts val="450"/>
              </a:spcAft>
              <a:buClr>
                <a:schemeClr val="accent1">
                  <a:lumMod val="75000"/>
                </a:schemeClr>
              </a:buClr>
              <a:buSzPct val="85000"/>
              <a:buFont typeface="Wingdings" pitchFamily="2" charset="2"/>
              <a:buChar char="§"/>
              <a:defRPr/>
            </a:pPr>
            <a:endParaRPr lang="en-US" sz="1350" dirty="0">
              <a:solidFill>
                <a:srgbClr val="000000"/>
              </a:solidFill>
              <a:latin typeface="+mn-lt"/>
              <a:ea typeface="+mn-ea"/>
              <a:cs typeface="+mn-cs"/>
            </a:endParaRPr>
          </a:p>
          <a:p>
            <a:pPr>
              <a:spcAft>
                <a:spcPts val="450"/>
              </a:spcAft>
              <a:buClr>
                <a:schemeClr val="accent1">
                  <a:lumMod val="75000"/>
                </a:schemeClr>
              </a:buClr>
              <a:buSzPct val="85000"/>
              <a:defRPr/>
            </a:pPr>
            <a:endParaRPr lang="en-US" sz="1350" dirty="0">
              <a:solidFill>
                <a:srgbClr val="000000"/>
              </a:solidFill>
              <a:latin typeface="+mn-lt"/>
              <a:ea typeface="+mn-ea"/>
              <a:cs typeface="+mn-cs"/>
            </a:endParaRPr>
          </a:p>
        </p:txBody>
      </p:sp>
      <p:pic>
        <p:nvPicPr>
          <p:cNvPr id="10" name="Picture 9">
            <a:extLst>
              <a:ext uri="{FF2B5EF4-FFF2-40B4-BE49-F238E27FC236}">
                <a16:creationId xmlns:a16="http://schemas.microsoft.com/office/drawing/2014/main" id="{55F1DB06-C655-64EA-442E-A40E3F83F6E5}"/>
              </a:ext>
            </a:extLst>
          </p:cNvPr>
          <p:cNvPicPr>
            <a:picLocks noChangeAspect="1"/>
          </p:cNvPicPr>
          <p:nvPr/>
        </p:nvPicPr>
        <p:blipFill rotWithShape="1">
          <a:blip r:embed="rId3"/>
          <a:srcRect l="10543" r="11934"/>
          <a:stretch/>
        </p:blipFill>
        <p:spPr>
          <a:xfrm>
            <a:off x="317304" y="1673175"/>
            <a:ext cx="3923437" cy="3036593"/>
          </a:xfrm>
          <a:prstGeom prst="rect">
            <a:avLst/>
          </a:prstGeom>
        </p:spPr>
      </p:pic>
      <p:pic>
        <p:nvPicPr>
          <p:cNvPr id="11" name="Picture 10">
            <a:extLst>
              <a:ext uri="{FF2B5EF4-FFF2-40B4-BE49-F238E27FC236}">
                <a16:creationId xmlns:a16="http://schemas.microsoft.com/office/drawing/2014/main" id="{CF491D80-14DA-540F-AABB-4B22F33FFD35}"/>
              </a:ext>
            </a:extLst>
          </p:cNvPr>
          <p:cNvPicPr>
            <a:picLocks noChangeAspect="1"/>
          </p:cNvPicPr>
          <p:nvPr/>
        </p:nvPicPr>
        <p:blipFill>
          <a:blip r:embed="rId4"/>
          <a:stretch>
            <a:fillRect/>
          </a:stretch>
        </p:blipFill>
        <p:spPr>
          <a:xfrm>
            <a:off x="4815408" y="3406867"/>
            <a:ext cx="4036440" cy="2605803"/>
          </a:xfrm>
          <a:prstGeom prst="rect">
            <a:avLst/>
          </a:prstGeom>
        </p:spPr>
      </p:pic>
    </p:spTree>
    <p:extLst>
      <p:ext uri="{BB962C8B-B14F-4D97-AF65-F5344CB8AC3E}">
        <p14:creationId xmlns:p14="http://schemas.microsoft.com/office/powerpoint/2010/main" val="2735909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4CA4A-EC3E-4374-B683-8945A7F61B15}"/>
              </a:ext>
            </a:extLst>
          </p:cNvPr>
          <p:cNvSpPr>
            <a:spLocks noGrp="1"/>
          </p:cNvSpPr>
          <p:nvPr>
            <p:ph type="title"/>
          </p:nvPr>
        </p:nvSpPr>
        <p:spPr>
          <a:xfrm>
            <a:off x="179512" y="73639"/>
            <a:ext cx="8856984" cy="1138488"/>
          </a:xfrm>
        </p:spPr>
        <p:txBody>
          <a:bodyPr vert="horz" lIns="68580" tIns="34290" rIns="68580" bIns="34290" rtlCol="0" anchor="ctr">
            <a:normAutofit/>
          </a:bodyPr>
          <a:lstStyle/>
          <a:p>
            <a:r>
              <a:rPr lang="en-GB" sz="2800" dirty="0">
                <a:solidFill>
                  <a:srgbClr val="000000"/>
                </a:solidFill>
              </a:rPr>
              <a:t>Continued….</a:t>
            </a:r>
            <a:endParaRPr lang="en-US" sz="2550" dirty="0">
              <a:solidFill>
                <a:srgbClr val="000000"/>
              </a:solidFill>
            </a:endParaRPr>
          </a:p>
        </p:txBody>
      </p:sp>
      <p:graphicFrame>
        <p:nvGraphicFramePr>
          <p:cNvPr id="3" name="Content Placeholder 2">
            <a:extLst>
              <a:ext uri="{FF2B5EF4-FFF2-40B4-BE49-F238E27FC236}">
                <a16:creationId xmlns:a16="http://schemas.microsoft.com/office/drawing/2014/main" id="{8E5334E0-D95C-154D-0B03-88F5991FA158}"/>
              </a:ext>
            </a:extLst>
          </p:cNvPr>
          <p:cNvGraphicFramePr>
            <a:graphicFrameLocks/>
          </p:cNvGraphicFramePr>
          <p:nvPr>
            <p:extLst>
              <p:ext uri="{D42A27DB-BD31-4B8C-83A1-F6EECF244321}">
                <p14:modId xmlns:p14="http://schemas.microsoft.com/office/powerpoint/2010/main" val="3051167159"/>
              </p:ext>
            </p:extLst>
          </p:nvPr>
        </p:nvGraphicFramePr>
        <p:xfrm>
          <a:off x="1475656" y="1700808"/>
          <a:ext cx="6624736" cy="4080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C19C7C60-F697-0B8B-7286-78068D033448}"/>
              </a:ext>
            </a:extLst>
          </p:cNvPr>
          <p:cNvSpPr txBox="1"/>
          <p:nvPr/>
        </p:nvSpPr>
        <p:spPr>
          <a:xfrm>
            <a:off x="467544" y="1182438"/>
            <a:ext cx="8496944" cy="646331"/>
          </a:xfrm>
          <a:prstGeom prst="rect">
            <a:avLst/>
          </a:prstGeom>
          <a:noFill/>
        </p:spPr>
        <p:txBody>
          <a:bodyPr wrap="square">
            <a:spAutoFit/>
          </a:bodyPr>
          <a:lstStyle/>
          <a:p>
            <a:pPr marL="0" marR="0" lvl="0" indent="-137160" algn="l" defTabSz="457200" rtl="0" eaLnBrk="1" fontAlgn="auto" latinLnBrk="0" hangingPunct="1">
              <a:lnSpc>
                <a:spcPct val="100000"/>
              </a:lnSpc>
              <a:spcBef>
                <a:spcPts val="0"/>
              </a:spcBef>
              <a:spcAft>
                <a:spcPts val="450"/>
              </a:spcAft>
              <a:buClr>
                <a:srgbClr val="4472C4">
                  <a:lumMod val="75000"/>
                </a:srgbClr>
              </a:buClr>
              <a:buSzPct val="85000"/>
              <a:buFont typeface="Wingdings" pitchFamily="2" charset="2"/>
              <a:buChar char="§"/>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What words would you use to describe the personality of the brand with “the best” position </a:t>
            </a:r>
          </a:p>
        </p:txBody>
      </p:sp>
    </p:spTree>
    <p:extLst>
      <p:ext uri="{BB962C8B-B14F-4D97-AF65-F5344CB8AC3E}">
        <p14:creationId xmlns:p14="http://schemas.microsoft.com/office/powerpoint/2010/main" val="1299397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1725054E-F466-4BC6-9C7E-115606F93C38}"/>
              </a:ext>
            </a:extLst>
          </p:cNvPr>
          <p:cNvSpPr>
            <a:spLocks noGrp="1"/>
          </p:cNvSpPr>
          <p:nvPr>
            <p:ph idx="1"/>
          </p:nvPr>
        </p:nvSpPr>
        <p:spPr>
          <a:xfrm>
            <a:off x="251520" y="1888561"/>
            <a:ext cx="2656553" cy="3080878"/>
          </a:xfrm>
        </p:spPr>
        <p:txBody>
          <a:bodyPr>
            <a:noAutofit/>
          </a:bodyPr>
          <a:lstStyle/>
          <a:p>
            <a:r>
              <a:rPr lang="en-GB" sz="1600" dirty="0"/>
              <a:t>Brand personality reflects “the set of human characteristics associated with a brand” (Aaker, 1997). </a:t>
            </a:r>
          </a:p>
          <a:p>
            <a:r>
              <a:rPr lang="en-GB" sz="1600" dirty="0"/>
              <a:t>Brand personality forms part of a brand image held by consumers and refers to the </a:t>
            </a:r>
            <a:r>
              <a:rPr lang="en-GB" sz="1600" dirty="0" err="1"/>
              <a:t>anthropomorphisation</a:t>
            </a:r>
            <a:r>
              <a:rPr lang="en-GB" sz="1600" dirty="0"/>
              <a:t> of brands.</a:t>
            </a:r>
          </a:p>
          <a:p>
            <a:r>
              <a:rPr lang="en-GB" sz="1600" dirty="0"/>
              <a:t>Brands are treated like a person with whom one  might like to form a relationship (Bennett and Hill, 2012).</a:t>
            </a:r>
            <a:endParaRPr lang="en-US" sz="1600" dirty="0"/>
          </a:p>
        </p:txBody>
      </p:sp>
      <p:pic>
        <p:nvPicPr>
          <p:cNvPr id="4" name="Content Placeholder 3">
            <a:extLst>
              <a:ext uri="{FF2B5EF4-FFF2-40B4-BE49-F238E27FC236}">
                <a16:creationId xmlns:a16="http://schemas.microsoft.com/office/drawing/2014/main" id="{6E0C5397-C5E8-479B-8A6F-26880C132084}"/>
              </a:ext>
            </a:extLst>
          </p:cNvPr>
          <p:cNvPicPr>
            <a:picLocks noChangeAspect="1"/>
          </p:cNvPicPr>
          <p:nvPr/>
        </p:nvPicPr>
        <p:blipFill rotWithShape="1">
          <a:blip r:embed="rId2"/>
          <a:srcRect r="-1" b="2639"/>
          <a:stretch/>
        </p:blipFill>
        <p:spPr>
          <a:xfrm>
            <a:off x="3203848" y="1484784"/>
            <a:ext cx="5767321" cy="3888432"/>
          </a:xfrm>
          <a:prstGeom prst="rect">
            <a:avLst/>
          </a:prstGeom>
        </p:spPr>
      </p:pic>
      <p:sp>
        <p:nvSpPr>
          <p:cNvPr id="7" name="Title 6">
            <a:extLst>
              <a:ext uri="{FF2B5EF4-FFF2-40B4-BE49-F238E27FC236}">
                <a16:creationId xmlns:a16="http://schemas.microsoft.com/office/drawing/2014/main" id="{950B4359-F602-43C1-2352-8639BA88C8F2}"/>
              </a:ext>
            </a:extLst>
          </p:cNvPr>
          <p:cNvSpPr>
            <a:spLocks noGrp="1"/>
          </p:cNvSpPr>
          <p:nvPr>
            <p:ph type="title"/>
          </p:nvPr>
        </p:nvSpPr>
        <p:spPr/>
        <p:txBody>
          <a:bodyPr/>
          <a:lstStyle/>
          <a:p>
            <a:r>
              <a:rPr lang="en-GB" sz="4400" dirty="0"/>
              <a:t>Aaker’s Brand Personality Dimension Model </a:t>
            </a:r>
            <a:endParaRPr lang="en-GB" dirty="0"/>
          </a:p>
        </p:txBody>
      </p:sp>
    </p:spTree>
    <p:extLst>
      <p:ext uri="{BB962C8B-B14F-4D97-AF65-F5344CB8AC3E}">
        <p14:creationId xmlns:p14="http://schemas.microsoft.com/office/powerpoint/2010/main" val="280719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6859DD8D-CCEE-4080-90F0-C1FB8C52FC98}"/>
              </a:ext>
            </a:extLst>
          </p:cNvPr>
          <p:cNvPicPr>
            <a:picLocks noChangeAspect="1"/>
          </p:cNvPicPr>
          <p:nvPr/>
        </p:nvPicPr>
        <p:blipFill rotWithShape="1">
          <a:blip r:embed="rId2"/>
          <a:srcRect t="11072" b="4658"/>
          <a:stretch/>
        </p:blipFill>
        <p:spPr>
          <a:xfrm>
            <a:off x="5058993" y="624758"/>
            <a:ext cx="3789042" cy="2131336"/>
          </a:xfrm>
          <a:prstGeom prst="rect">
            <a:avLst/>
          </a:prstGeom>
        </p:spPr>
      </p:pic>
      <p:sp>
        <p:nvSpPr>
          <p:cNvPr id="2" name="Title 1">
            <a:extLst>
              <a:ext uri="{FF2B5EF4-FFF2-40B4-BE49-F238E27FC236}">
                <a16:creationId xmlns:a16="http://schemas.microsoft.com/office/drawing/2014/main" id="{F2885C0A-13E4-4227-A0F0-CD15F9B8E651}"/>
              </a:ext>
            </a:extLst>
          </p:cNvPr>
          <p:cNvSpPr>
            <a:spLocks noGrp="1"/>
          </p:cNvSpPr>
          <p:nvPr>
            <p:ph type="title"/>
          </p:nvPr>
        </p:nvSpPr>
        <p:spPr>
          <a:xfrm>
            <a:off x="134982" y="-146854"/>
            <a:ext cx="7543800" cy="1207008"/>
          </a:xfrm>
        </p:spPr>
        <p:txBody>
          <a:bodyPr vert="horz" lIns="68580" tIns="34290" rIns="68580" bIns="34290" rtlCol="0" anchor="ctr">
            <a:normAutofit/>
          </a:bodyPr>
          <a:lstStyle/>
          <a:p>
            <a:r>
              <a:rPr lang="en-US" altLang="en-US" dirty="0">
                <a:solidFill>
                  <a:schemeClr val="tx1"/>
                </a:solidFill>
              </a:rPr>
              <a:t>Insights into branding</a:t>
            </a:r>
            <a:endParaRPr lang="en-US" dirty="0">
              <a:solidFill>
                <a:schemeClr val="tx1"/>
              </a:solidFill>
            </a:endParaRPr>
          </a:p>
        </p:txBody>
      </p:sp>
      <p:grpSp>
        <p:nvGrpSpPr>
          <p:cNvPr id="13" name="Group 12">
            <a:extLst>
              <a:ext uri="{FF2B5EF4-FFF2-40B4-BE49-F238E27FC236}">
                <a16:creationId xmlns:a16="http://schemas.microsoft.com/office/drawing/2014/main" id="{053DFB94-F2DB-43C7-B003-CE326B87984E}"/>
              </a:ext>
            </a:extLst>
          </p:cNvPr>
          <p:cNvGrpSpPr/>
          <p:nvPr/>
        </p:nvGrpSpPr>
        <p:grpSpPr>
          <a:xfrm>
            <a:off x="5460365" y="2996952"/>
            <a:ext cx="3387670" cy="2500739"/>
            <a:chOff x="7287702" y="2825750"/>
            <a:chExt cx="3544888" cy="2139950"/>
          </a:xfrm>
        </p:grpSpPr>
        <p:sp>
          <p:nvSpPr>
            <p:cNvPr id="5" name="Rectangle: Rounded Corners 4">
              <a:extLst>
                <a:ext uri="{FF2B5EF4-FFF2-40B4-BE49-F238E27FC236}">
                  <a16:creationId xmlns:a16="http://schemas.microsoft.com/office/drawing/2014/main" id="{1B243447-245D-4519-9415-76E980C3BE36}"/>
                </a:ext>
              </a:extLst>
            </p:cNvPr>
            <p:cNvSpPr/>
            <p:nvPr/>
          </p:nvSpPr>
          <p:spPr>
            <a:xfrm>
              <a:off x="8068752" y="2825750"/>
              <a:ext cx="1987550" cy="6032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514350">
                <a:spcAft>
                  <a:spcPts val="450"/>
                </a:spcAft>
                <a:defRPr/>
              </a:pPr>
              <a:r>
                <a:rPr lang="en-GB" sz="1013" dirty="0">
                  <a:solidFill>
                    <a:prstClr val="white"/>
                  </a:solidFill>
                </a:rPr>
                <a:t>Brand equity</a:t>
              </a:r>
            </a:p>
          </p:txBody>
        </p:sp>
        <p:sp>
          <p:nvSpPr>
            <p:cNvPr id="6" name="Rectangle: Rounded Corners 5">
              <a:extLst>
                <a:ext uri="{FF2B5EF4-FFF2-40B4-BE49-F238E27FC236}">
                  <a16:creationId xmlns:a16="http://schemas.microsoft.com/office/drawing/2014/main" id="{FE5B0B27-ECFB-43F6-8C9D-C728B2B44BEB}"/>
                </a:ext>
              </a:extLst>
            </p:cNvPr>
            <p:cNvSpPr/>
            <p:nvPr/>
          </p:nvSpPr>
          <p:spPr>
            <a:xfrm>
              <a:off x="9726102" y="3975100"/>
              <a:ext cx="1106488" cy="990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514350">
                <a:spcAft>
                  <a:spcPts val="450"/>
                </a:spcAft>
                <a:defRPr/>
              </a:pPr>
              <a:r>
                <a:rPr lang="en-GB" sz="1013">
                  <a:solidFill>
                    <a:prstClr val="white"/>
                  </a:solidFill>
                </a:rPr>
                <a:t>Brand loyalty</a:t>
              </a:r>
            </a:p>
          </p:txBody>
        </p:sp>
        <p:sp>
          <p:nvSpPr>
            <p:cNvPr id="7" name="Rectangle: Rounded Corners 6">
              <a:extLst>
                <a:ext uri="{FF2B5EF4-FFF2-40B4-BE49-F238E27FC236}">
                  <a16:creationId xmlns:a16="http://schemas.microsoft.com/office/drawing/2014/main" id="{88C42E26-5E54-473E-A0DF-FC31D851ECF0}"/>
                </a:ext>
              </a:extLst>
            </p:cNvPr>
            <p:cNvSpPr/>
            <p:nvPr/>
          </p:nvSpPr>
          <p:spPr>
            <a:xfrm>
              <a:off x="7287702" y="3975100"/>
              <a:ext cx="1104900" cy="990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514350">
                <a:spcAft>
                  <a:spcPts val="450"/>
                </a:spcAft>
                <a:defRPr/>
              </a:pPr>
              <a:r>
                <a:rPr lang="en-GB" sz="1013">
                  <a:solidFill>
                    <a:prstClr val="white"/>
                  </a:solidFill>
                </a:rPr>
                <a:t>Brand awareness and associations</a:t>
              </a:r>
            </a:p>
          </p:txBody>
        </p:sp>
        <p:sp>
          <p:nvSpPr>
            <p:cNvPr id="8" name="Rectangle: Rounded Corners 7">
              <a:extLst>
                <a:ext uri="{FF2B5EF4-FFF2-40B4-BE49-F238E27FC236}">
                  <a16:creationId xmlns:a16="http://schemas.microsoft.com/office/drawing/2014/main" id="{5A75D0C0-9CF6-4BC2-A627-9D082A3BA9A7}"/>
                </a:ext>
              </a:extLst>
            </p:cNvPr>
            <p:cNvSpPr/>
            <p:nvPr/>
          </p:nvSpPr>
          <p:spPr>
            <a:xfrm>
              <a:off x="8506902" y="3975100"/>
              <a:ext cx="1104900" cy="990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514350">
                <a:spcAft>
                  <a:spcPts val="450"/>
                </a:spcAft>
                <a:defRPr/>
              </a:pPr>
              <a:r>
                <a:rPr lang="en-GB" sz="1013">
                  <a:solidFill>
                    <a:prstClr val="white"/>
                  </a:solidFill>
                </a:rPr>
                <a:t>Perceived quality</a:t>
              </a:r>
            </a:p>
          </p:txBody>
        </p:sp>
        <p:cxnSp>
          <p:nvCxnSpPr>
            <p:cNvPr id="9" name="Straight Arrow Connector 8">
              <a:extLst>
                <a:ext uri="{FF2B5EF4-FFF2-40B4-BE49-F238E27FC236}">
                  <a16:creationId xmlns:a16="http://schemas.microsoft.com/office/drawing/2014/main" id="{9E202F31-5FE9-4B84-B5BC-FF763464506E}"/>
                </a:ext>
              </a:extLst>
            </p:cNvPr>
            <p:cNvCxnSpPr>
              <a:stCxn id="5" idx="2"/>
              <a:endCxn id="8" idx="0"/>
            </p:cNvCxnSpPr>
            <p:nvPr/>
          </p:nvCxnSpPr>
          <p:spPr>
            <a:xfrm flipH="1">
              <a:off x="9059352" y="3429000"/>
              <a:ext cx="3175" cy="5461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C04BACDE-97A8-4310-8DF1-9D12E007321F}"/>
                </a:ext>
              </a:extLst>
            </p:cNvPr>
            <p:cNvCxnSpPr/>
            <p:nvPr/>
          </p:nvCxnSpPr>
          <p:spPr>
            <a:xfrm flipH="1">
              <a:off x="8233852" y="3416300"/>
              <a:ext cx="1588" cy="5461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DC0C2115-4314-4021-BF3A-17802138D52B}"/>
                </a:ext>
              </a:extLst>
            </p:cNvPr>
            <p:cNvCxnSpPr/>
            <p:nvPr/>
          </p:nvCxnSpPr>
          <p:spPr>
            <a:xfrm flipH="1">
              <a:off x="9886440" y="3429000"/>
              <a:ext cx="3175" cy="5461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aphicFrame>
        <p:nvGraphicFramePr>
          <p:cNvPr id="26" name="Content Placeholder 2">
            <a:extLst>
              <a:ext uri="{FF2B5EF4-FFF2-40B4-BE49-F238E27FC236}">
                <a16:creationId xmlns:a16="http://schemas.microsoft.com/office/drawing/2014/main" id="{B3B02D08-BC1C-4E08-8D04-03C800C95235}"/>
              </a:ext>
            </a:extLst>
          </p:cNvPr>
          <p:cNvGraphicFramePr/>
          <p:nvPr>
            <p:extLst>
              <p:ext uri="{D42A27DB-BD31-4B8C-83A1-F6EECF244321}">
                <p14:modId xmlns:p14="http://schemas.microsoft.com/office/powerpoint/2010/main" val="3125838525"/>
              </p:ext>
            </p:extLst>
          </p:nvPr>
        </p:nvGraphicFramePr>
        <p:xfrm>
          <a:off x="272710" y="1835758"/>
          <a:ext cx="4869065" cy="38547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83617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09264-9401-451B-AB04-3E27B6F2AF83}"/>
              </a:ext>
            </a:extLst>
          </p:cNvPr>
          <p:cNvSpPr>
            <a:spLocks noGrp="1"/>
          </p:cNvSpPr>
          <p:nvPr>
            <p:ph type="title"/>
          </p:nvPr>
        </p:nvSpPr>
        <p:spPr>
          <a:xfrm>
            <a:off x="107504" y="116632"/>
            <a:ext cx="6840760" cy="4358878"/>
          </a:xfrm>
        </p:spPr>
        <p:txBody>
          <a:bodyPr>
            <a:normAutofit/>
          </a:bodyPr>
          <a:lstStyle/>
          <a:p>
            <a:r>
              <a:rPr lang="en-GB" dirty="0"/>
              <a:t>Understanding Brand Equity </a:t>
            </a:r>
          </a:p>
        </p:txBody>
      </p:sp>
      <p:sp>
        <p:nvSpPr>
          <p:cNvPr id="3" name="Content Placeholder 2">
            <a:extLst>
              <a:ext uri="{FF2B5EF4-FFF2-40B4-BE49-F238E27FC236}">
                <a16:creationId xmlns:a16="http://schemas.microsoft.com/office/drawing/2014/main" id="{D7A62D6E-FD3A-4D6F-A147-4A5988D88CF3}"/>
              </a:ext>
            </a:extLst>
          </p:cNvPr>
          <p:cNvSpPr>
            <a:spLocks noGrp="1"/>
          </p:cNvSpPr>
          <p:nvPr>
            <p:ph idx="1"/>
          </p:nvPr>
        </p:nvSpPr>
        <p:spPr>
          <a:xfrm>
            <a:off x="1259632" y="980728"/>
            <a:ext cx="6624736" cy="4752528"/>
          </a:xfrm>
        </p:spPr>
        <p:txBody>
          <a:bodyPr anchor="ctr">
            <a:normAutofit/>
          </a:bodyPr>
          <a:lstStyle/>
          <a:p>
            <a:pPr marL="0" indent="0">
              <a:buNone/>
            </a:pPr>
            <a:r>
              <a:rPr lang="en-GB" sz="1425" dirty="0"/>
              <a:t>Brand equity occurs when a brand is known and has some strong, </a:t>
            </a:r>
            <a:r>
              <a:rPr lang="en-GB" sz="1425" dirty="0" err="1"/>
              <a:t>favorable</a:t>
            </a:r>
            <a:r>
              <a:rPr lang="en-GB" sz="1425" dirty="0"/>
              <a:t> and unique associations in a consumer’s memory</a:t>
            </a:r>
          </a:p>
          <a:p>
            <a:pPr marL="0" indent="0">
              <a:buNone/>
            </a:pPr>
            <a:r>
              <a:rPr lang="en-GB" sz="1425" dirty="0"/>
              <a:t>According to Keller (2020), the six building blocks are: </a:t>
            </a:r>
          </a:p>
          <a:p>
            <a:pPr marL="385763" indent="-385763">
              <a:buFont typeface="+mj-lt"/>
              <a:buAutoNum type="arabicPeriod"/>
            </a:pPr>
            <a:r>
              <a:rPr lang="en-GB" sz="1425" dirty="0"/>
              <a:t>Brand salience, which relates to how often the brand is evoked in the minds of consumers. </a:t>
            </a:r>
          </a:p>
          <a:p>
            <a:pPr marL="385763" indent="-385763">
              <a:buFont typeface="+mj-lt"/>
              <a:buAutoNum type="arabicPeriod"/>
            </a:pPr>
            <a:r>
              <a:rPr lang="en-GB" sz="1425" dirty="0"/>
              <a:t>Brand performance, the degree to which the mutual fund brand meets the functional needs of customers and consumers </a:t>
            </a:r>
          </a:p>
          <a:p>
            <a:pPr marL="385763" indent="-385763">
              <a:buFont typeface="+mj-lt"/>
              <a:buAutoNum type="arabicPeriod"/>
            </a:pPr>
            <a:r>
              <a:rPr lang="en-GB" sz="1425" dirty="0"/>
              <a:t>Brand imagery, which relates to the extrinsic properties of the Brand </a:t>
            </a:r>
          </a:p>
          <a:p>
            <a:pPr marL="385763" indent="-385763">
              <a:buFont typeface="+mj-lt"/>
              <a:buAutoNum type="arabicPeriod"/>
            </a:pPr>
            <a:r>
              <a:rPr lang="en-GB" sz="1425" dirty="0"/>
              <a:t>Brand judgments, which concentrate on the personal opinions and evaluations of the brand. </a:t>
            </a:r>
          </a:p>
          <a:p>
            <a:pPr marL="385763" indent="-385763">
              <a:buFont typeface="+mj-lt"/>
              <a:buAutoNum type="arabicPeriod"/>
            </a:pPr>
            <a:r>
              <a:rPr lang="en-GB" sz="1425" dirty="0"/>
              <a:t>Brand feelings, which are the emotional responses and reactions of investors of mutual funds toward the brand</a:t>
            </a:r>
          </a:p>
          <a:p>
            <a:pPr marL="385763" indent="-385763">
              <a:buFont typeface="+mj-lt"/>
              <a:buAutoNum type="arabicPeriod"/>
            </a:pPr>
            <a:r>
              <a:rPr lang="en-GB" sz="1425" dirty="0"/>
              <a:t>Brand resonance, which refers to the customer  relationship and the degree to which customers believe </a:t>
            </a:r>
            <a:r>
              <a:rPr lang="en-GB" sz="1425" dirty="0" err="1"/>
              <a:t>lieve</a:t>
            </a:r>
            <a:r>
              <a:rPr lang="en-GB" sz="1425" dirty="0"/>
              <a:t> that they are “in sync” with </a:t>
            </a:r>
            <a:r>
              <a:rPr lang="en-GB" sz="1425" dirty="0">
                <a:solidFill>
                  <a:srgbClr val="FFFFFF"/>
                </a:solidFill>
              </a:rPr>
              <a:t>the brand. </a:t>
            </a:r>
          </a:p>
        </p:txBody>
      </p:sp>
    </p:spTree>
    <p:extLst>
      <p:ext uri="{BB962C8B-B14F-4D97-AF65-F5344CB8AC3E}">
        <p14:creationId xmlns:p14="http://schemas.microsoft.com/office/powerpoint/2010/main" val="35235658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A60FF-5C1F-465B-BD98-2DA435954531}"/>
              </a:ext>
            </a:extLst>
          </p:cNvPr>
          <p:cNvSpPr>
            <a:spLocks noGrp="1"/>
          </p:cNvSpPr>
          <p:nvPr>
            <p:ph type="title"/>
          </p:nvPr>
        </p:nvSpPr>
        <p:spPr>
          <a:xfrm>
            <a:off x="475832" y="188640"/>
            <a:ext cx="2522981" cy="1205295"/>
          </a:xfrm>
          <a:noFill/>
          <a:ln w="19050">
            <a:solidFill>
              <a:schemeClr val="tx1"/>
            </a:solidFill>
          </a:ln>
        </p:spPr>
        <p:txBody>
          <a:bodyPr wrap="square" anchor="ctr">
            <a:normAutofit/>
          </a:bodyPr>
          <a:lstStyle/>
          <a:p>
            <a:pPr algn="ctr"/>
            <a:r>
              <a:rPr lang="en-GB" sz="2100" dirty="0"/>
              <a:t>Keller’s CBBE Model</a:t>
            </a:r>
            <a:br>
              <a:rPr lang="en-GB" sz="2100" dirty="0"/>
            </a:br>
            <a:r>
              <a:rPr lang="en-GB" sz="2100" dirty="0"/>
              <a:t>“Customer based brand equity” </a:t>
            </a:r>
          </a:p>
        </p:txBody>
      </p:sp>
      <p:sp>
        <p:nvSpPr>
          <p:cNvPr id="9" name="Content Placeholder 8">
            <a:extLst>
              <a:ext uri="{FF2B5EF4-FFF2-40B4-BE49-F238E27FC236}">
                <a16:creationId xmlns:a16="http://schemas.microsoft.com/office/drawing/2014/main" id="{2353F050-2455-4EC7-A2B5-355B8A2D193D}"/>
              </a:ext>
            </a:extLst>
          </p:cNvPr>
          <p:cNvSpPr>
            <a:spLocks noGrp="1"/>
          </p:cNvSpPr>
          <p:nvPr>
            <p:ph idx="1"/>
          </p:nvPr>
        </p:nvSpPr>
        <p:spPr>
          <a:xfrm>
            <a:off x="5364088" y="188640"/>
            <a:ext cx="3672408" cy="2561717"/>
          </a:xfrm>
        </p:spPr>
        <p:txBody>
          <a:bodyPr>
            <a:normAutofit/>
          </a:bodyPr>
          <a:lstStyle/>
          <a:p>
            <a:r>
              <a:rPr lang="en-GB" sz="1500" dirty="0"/>
              <a:t>Keller’s CBBE model (Keller, 2020) is built by “sequentially establishing six ‘brand building blocks’ with customers”</a:t>
            </a:r>
            <a:endParaRPr lang="en-US" sz="1500" dirty="0"/>
          </a:p>
        </p:txBody>
      </p:sp>
      <p:pic>
        <p:nvPicPr>
          <p:cNvPr id="5" name="Content Placeholder 4">
            <a:extLst>
              <a:ext uri="{FF2B5EF4-FFF2-40B4-BE49-F238E27FC236}">
                <a16:creationId xmlns:a16="http://schemas.microsoft.com/office/drawing/2014/main" id="{05E90757-90C6-489D-AC4A-024715AA67E5}"/>
              </a:ext>
            </a:extLst>
          </p:cNvPr>
          <p:cNvPicPr>
            <a:picLocks noChangeAspect="1"/>
          </p:cNvPicPr>
          <p:nvPr/>
        </p:nvPicPr>
        <p:blipFill rotWithShape="1">
          <a:blip r:embed="rId2"/>
          <a:srcRect r="997"/>
          <a:stretch/>
        </p:blipFill>
        <p:spPr>
          <a:xfrm>
            <a:off x="323528" y="1587364"/>
            <a:ext cx="5544616" cy="4176464"/>
          </a:xfrm>
          <a:prstGeom prst="rect">
            <a:avLst/>
          </a:prstGeom>
        </p:spPr>
      </p:pic>
      <p:sp>
        <p:nvSpPr>
          <p:cNvPr id="3" name="Content Placeholder 2">
            <a:extLst>
              <a:ext uri="{FF2B5EF4-FFF2-40B4-BE49-F238E27FC236}">
                <a16:creationId xmlns:a16="http://schemas.microsoft.com/office/drawing/2014/main" id="{A6D12F9A-C4A8-384C-0BDD-F590FB692CA3}"/>
              </a:ext>
            </a:extLst>
          </p:cNvPr>
          <p:cNvSpPr txBox="1">
            <a:spLocks/>
          </p:cNvSpPr>
          <p:nvPr/>
        </p:nvSpPr>
        <p:spPr>
          <a:xfrm>
            <a:off x="5979884" y="1937983"/>
            <a:ext cx="3024336" cy="3475225"/>
          </a:xfrm>
          <a:prstGeom prst="rect">
            <a:avLst/>
          </a:prstGeom>
        </p:spPr>
        <p:txBody>
          <a:bodyPr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25" dirty="0"/>
              <a:t>Brand salience, which relates to how often the brand is evoked in the minds of consumers. </a:t>
            </a:r>
          </a:p>
          <a:p>
            <a:pPr marL="0" indent="0">
              <a:buNone/>
            </a:pPr>
            <a:r>
              <a:rPr lang="en-GB" sz="1425" dirty="0"/>
              <a:t>Brand performance, the degree to which the mutual fund brand meets the functional needs of customers and consumers </a:t>
            </a:r>
          </a:p>
          <a:p>
            <a:pPr marL="0" indent="0">
              <a:buNone/>
            </a:pPr>
            <a:r>
              <a:rPr lang="en-GB" sz="1425" dirty="0"/>
              <a:t>Brand imagery, which relates to the extrinsic properties of the Brand </a:t>
            </a:r>
          </a:p>
          <a:p>
            <a:pPr marL="0" indent="0">
              <a:buNone/>
            </a:pPr>
            <a:r>
              <a:rPr lang="en-GB" sz="1425" dirty="0"/>
              <a:t>Brand judgments, which concentrate on the personal opinions and evaluations of the brand. </a:t>
            </a:r>
          </a:p>
          <a:p>
            <a:pPr marL="0" indent="0">
              <a:buNone/>
            </a:pPr>
            <a:r>
              <a:rPr lang="en-GB" sz="1425" dirty="0"/>
              <a:t>Brand feelings, which are the emotional responses and reactions of investors of mutual funds toward the brand</a:t>
            </a:r>
          </a:p>
          <a:p>
            <a:pPr marL="0" indent="0">
              <a:buNone/>
            </a:pPr>
            <a:r>
              <a:rPr lang="en-GB" sz="1425" dirty="0"/>
              <a:t>Brand resonance, which refers to the customer  relationship and the degree to which customers believe </a:t>
            </a:r>
            <a:r>
              <a:rPr lang="en-GB" sz="1425" dirty="0" err="1"/>
              <a:t>lieve</a:t>
            </a:r>
            <a:r>
              <a:rPr lang="en-GB" sz="1425" dirty="0"/>
              <a:t> that they are “in sync” with </a:t>
            </a:r>
            <a:r>
              <a:rPr lang="en-GB" sz="1425" dirty="0">
                <a:solidFill>
                  <a:srgbClr val="FFFFFF"/>
                </a:solidFill>
              </a:rPr>
              <a:t>the brand. </a:t>
            </a:r>
          </a:p>
        </p:txBody>
      </p:sp>
    </p:spTree>
    <p:extLst>
      <p:ext uri="{BB962C8B-B14F-4D97-AF65-F5344CB8AC3E}">
        <p14:creationId xmlns:p14="http://schemas.microsoft.com/office/powerpoint/2010/main" val="4389752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B3A5C-7D73-4DC2-B419-01A9D63C07B1}"/>
              </a:ext>
            </a:extLst>
          </p:cNvPr>
          <p:cNvSpPr>
            <a:spLocks noGrp="1"/>
          </p:cNvSpPr>
          <p:nvPr>
            <p:ph type="title"/>
          </p:nvPr>
        </p:nvSpPr>
        <p:spPr>
          <a:xfrm>
            <a:off x="35275" y="69883"/>
            <a:ext cx="2603408" cy="1080120"/>
          </a:xfrm>
        </p:spPr>
        <p:txBody>
          <a:bodyPr>
            <a:normAutofit/>
          </a:bodyPr>
          <a:lstStyle/>
          <a:p>
            <a:r>
              <a:rPr lang="en-GB" sz="2800" b="1" dirty="0">
                <a:solidFill>
                  <a:srgbClr val="0070C0"/>
                </a:solidFill>
                <a:latin typeface="Arial" panose="020B0604020202020204" pitchFamily="34" charset="0"/>
                <a:cs typeface="Arial" panose="020B0604020202020204" pitchFamily="34" charset="0"/>
              </a:rPr>
              <a:t>Challenges of Branding</a:t>
            </a:r>
          </a:p>
        </p:txBody>
      </p:sp>
      <p:sp>
        <p:nvSpPr>
          <p:cNvPr id="3" name="Content Placeholder 2">
            <a:extLst>
              <a:ext uri="{FF2B5EF4-FFF2-40B4-BE49-F238E27FC236}">
                <a16:creationId xmlns:a16="http://schemas.microsoft.com/office/drawing/2014/main" id="{26141FD6-6BE9-4A15-80BD-67AAE1DA8451}"/>
              </a:ext>
            </a:extLst>
          </p:cNvPr>
          <p:cNvSpPr>
            <a:spLocks noGrp="1"/>
          </p:cNvSpPr>
          <p:nvPr>
            <p:ph idx="1"/>
          </p:nvPr>
        </p:nvSpPr>
        <p:spPr>
          <a:xfrm>
            <a:off x="3103105" y="69883"/>
            <a:ext cx="6040895" cy="6048672"/>
          </a:xfrm>
        </p:spPr>
        <p:txBody>
          <a:bodyPr>
            <a:noAutofit/>
          </a:bodyPr>
          <a:lstStyle/>
          <a:p>
            <a:pPr marL="0" indent="0">
              <a:lnSpc>
                <a:spcPct val="100000"/>
              </a:lnSpc>
              <a:buNone/>
            </a:pPr>
            <a:r>
              <a:rPr lang="en-GB" sz="1800" b="1" dirty="0">
                <a:solidFill>
                  <a:schemeClr val="tx2"/>
                </a:solidFill>
              </a:rPr>
              <a:t>Cost.</a:t>
            </a:r>
            <a:r>
              <a:rPr lang="en-GB" sz="1800" dirty="0"/>
              <a:t> Developing a new brand with a distinctive image and creating associated brand awareness should not be underestimated. Growing the </a:t>
            </a:r>
            <a:r>
              <a:rPr lang="en-GB" sz="1800" b="1" dirty="0"/>
              <a:t>brand internationally </a:t>
            </a:r>
            <a:r>
              <a:rPr lang="en-GB" sz="1800" dirty="0"/>
              <a:t>and </a:t>
            </a:r>
            <a:r>
              <a:rPr lang="en-GB" sz="1800" b="1" dirty="0"/>
              <a:t>attracting both consumers and investors </a:t>
            </a:r>
            <a:r>
              <a:rPr lang="en-GB" sz="1800" dirty="0"/>
              <a:t>is even more costly.</a:t>
            </a:r>
          </a:p>
          <a:p>
            <a:pPr marL="0" indent="0">
              <a:lnSpc>
                <a:spcPct val="100000"/>
              </a:lnSpc>
              <a:buNone/>
            </a:pPr>
            <a:r>
              <a:rPr lang="en-GB" sz="1800" b="1" dirty="0">
                <a:solidFill>
                  <a:schemeClr val="tx2"/>
                </a:solidFill>
              </a:rPr>
              <a:t>Time. </a:t>
            </a:r>
            <a:r>
              <a:rPr lang="en-GB" sz="1800" b="1" dirty="0"/>
              <a:t>Brand development is a lengthy process</a:t>
            </a:r>
            <a:r>
              <a:rPr lang="en-GB" sz="1800" dirty="0"/>
              <a:t>; it takes time to develop a distinctive image and create awareness.</a:t>
            </a:r>
          </a:p>
          <a:p>
            <a:pPr marL="0" indent="0">
              <a:lnSpc>
                <a:spcPct val="100000"/>
              </a:lnSpc>
              <a:buNone/>
            </a:pPr>
            <a:r>
              <a:rPr lang="en-GB" sz="1800" b="1" dirty="0">
                <a:solidFill>
                  <a:schemeClr val="tx2"/>
                </a:solidFill>
              </a:rPr>
              <a:t>Brand Distinctiveness</a:t>
            </a:r>
            <a:r>
              <a:rPr lang="en-GB" sz="1800" dirty="0"/>
              <a:t>. In a competitive environment it is becoming harder to create </a:t>
            </a:r>
            <a:r>
              <a:rPr lang="en-GB" sz="1800" b="1" dirty="0"/>
              <a:t>a truly distinctive brand</a:t>
            </a:r>
            <a:r>
              <a:rPr lang="en-GB" sz="1800" dirty="0"/>
              <a:t>.</a:t>
            </a:r>
          </a:p>
          <a:p>
            <a:pPr marL="0" indent="0">
              <a:lnSpc>
                <a:spcPct val="100000"/>
              </a:lnSpc>
              <a:buNone/>
            </a:pPr>
            <a:r>
              <a:rPr lang="en-GB" sz="1800" b="1" dirty="0">
                <a:solidFill>
                  <a:schemeClr val="tx2"/>
                </a:solidFill>
              </a:rPr>
              <a:t>Brand Consistency</a:t>
            </a:r>
            <a:r>
              <a:rPr lang="en-GB" sz="1800" dirty="0"/>
              <a:t>. Customers develop certain </a:t>
            </a:r>
            <a:r>
              <a:rPr lang="en-GB" sz="1800" b="1" dirty="0"/>
              <a:t>expectations</a:t>
            </a:r>
            <a:r>
              <a:rPr lang="en-GB" sz="1800" dirty="0"/>
              <a:t> of a brand. While companies try to ensure these are met by developing </a:t>
            </a:r>
            <a:r>
              <a:rPr lang="en-GB" sz="1800" b="1" dirty="0"/>
              <a:t>brand operational and quality standards</a:t>
            </a:r>
            <a:r>
              <a:rPr lang="en-GB" sz="1800" dirty="0"/>
              <a:t>, but a poor experience in one ‘branded’ hotel can influence those within the ‘brand’ or group.</a:t>
            </a:r>
          </a:p>
          <a:p>
            <a:pPr marL="0" indent="0">
              <a:lnSpc>
                <a:spcPct val="100000"/>
              </a:lnSpc>
              <a:buNone/>
            </a:pPr>
            <a:r>
              <a:rPr lang="en-GB" sz="1800" b="1" dirty="0">
                <a:solidFill>
                  <a:schemeClr val="tx2"/>
                </a:solidFill>
              </a:rPr>
              <a:t>Brand Reputation</a:t>
            </a:r>
            <a:r>
              <a:rPr lang="en-GB" sz="1800" dirty="0"/>
              <a:t>. The reputation of a brand is strongly </a:t>
            </a:r>
            <a:r>
              <a:rPr lang="en-GB" sz="1800" b="1" dirty="0"/>
              <a:t>influenced by consumers</a:t>
            </a:r>
            <a:r>
              <a:rPr lang="en-GB" sz="1800" dirty="0"/>
              <a:t>. The growth of social media and the development of online brand communities who share their experience and opinions of the brand </a:t>
            </a:r>
            <a:r>
              <a:rPr lang="en-GB" sz="1800" b="1" dirty="0"/>
              <a:t>have increased the potential impact (both positive and negative) of consumers </a:t>
            </a:r>
            <a:r>
              <a:rPr lang="en-GB" sz="1800" dirty="0"/>
              <a:t>to brand reputation.</a:t>
            </a:r>
          </a:p>
        </p:txBody>
      </p:sp>
      <p:pic>
        <p:nvPicPr>
          <p:cNvPr id="5" name="Picture 4">
            <a:extLst>
              <a:ext uri="{FF2B5EF4-FFF2-40B4-BE49-F238E27FC236}">
                <a16:creationId xmlns:a16="http://schemas.microsoft.com/office/drawing/2014/main" id="{EAA0FD11-FC2B-4709-80B0-DAD763F6543D}"/>
              </a:ext>
            </a:extLst>
          </p:cNvPr>
          <p:cNvPicPr>
            <a:picLocks noChangeAspect="1"/>
          </p:cNvPicPr>
          <p:nvPr/>
        </p:nvPicPr>
        <p:blipFill>
          <a:blip r:embed="rId3"/>
          <a:stretch>
            <a:fillRect/>
          </a:stretch>
        </p:blipFill>
        <p:spPr>
          <a:xfrm>
            <a:off x="179512" y="1700808"/>
            <a:ext cx="2603408" cy="2291634"/>
          </a:xfrm>
          <a:prstGeom prst="rect">
            <a:avLst/>
          </a:prstGeom>
        </p:spPr>
      </p:pic>
    </p:spTree>
    <p:extLst>
      <p:ext uri="{BB962C8B-B14F-4D97-AF65-F5344CB8AC3E}">
        <p14:creationId xmlns:p14="http://schemas.microsoft.com/office/powerpoint/2010/main" val="14296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298450" y="352425"/>
            <a:ext cx="8482013" cy="508000"/>
          </a:xfrm>
        </p:spPr>
        <p:txBody>
          <a:bodyPr>
            <a:normAutofit fontScale="90000"/>
          </a:bodyPr>
          <a:lstStyle/>
          <a:p>
            <a:r>
              <a:rPr lang="en-US" sz="4300" dirty="0"/>
              <a:t>Company  Branding Approach</a:t>
            </a:r>
          </a:p>
        </p:txBody>
      </p:sp>
      <p:sp>
        <p:nvSpPr>
          <p:cNvPr id="38915" name="Rectangle 145"/>
          <p:cNvSpPr>
            <a:spLocks noChangeArrowheads="1"/>
          </p:cNvSpPr>
          <p:nvPr/>
        </p:nvSpPr>
        <p:spPr bwMode="auto">
          <a:xfrm>
            <a:off x="530225" y="3481388"/>
            <a:ext cx="2708275" cy="215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bIns="0">
            <a:spAutoFit/>
          </a:bodyPr>
          <a:lstStyle/>
          <a:p>
            <a:pPr marL="285750" indent="-285750">
              <a:lnSpc>
                <a:spcPct val="90000"/>
              </a:lnSpc>
              <a:spcBef>
                <a:spcPct val="50000"/>
              </a:spcBef>
              <a:spcAft>
                <a:spcPts val="400"/>
              </a:spcAft>
              <a:buClr>
                <a:srgbClr val="F66708"/>
              </a:buClr>
              <a:buSzPct val="120000"/>
              <a:buFont typeface="Webdings" pitchFamily="18" charset="2"/>
              <a:buBlip>
                <a:blip r:embed="rId2"/>
              </a:buBlip>
            </a:pPr>
            <a:r>
              <a:rPr lang="en-US" sz="2100" dirty="0">
                <a:solidFill>
                  <a:srgbClr val="5F5F5F"/>
                </a:solidFill>
                <a:latin typeface="Arial Narrow" pitchFamily="34" charset="0"/>
              </a:rPr>
              <a:t>Uses single master brand</a:t>
            </a:r>
          </a:p>
          <a:p>
            <a:pPr marL="285750" indent="-285750">
              <a:lnSpc>
                <a:spcPct val="90000"/>
              </a:lnSpc>
              <a:spcBef>
                <a:spcPct val="50000"/>
              </a:spcBef>
              <a:spcAft>
                <a:spcPts val="400"/>
              </a:spcAft>
              <a:buClr>
                <a:srgbClr val="F66708"/>
              </a:buClr>
              <a:buSzPct val="120000"/>
              <a:buFont typeface="Webdings" pitchFamily="18" charset="2"/>
              <a:buBlip>
                <a:blip r:embed="rId2"/>
              </a:buBlip>
            </a:pPr>
            <a:r>
              <a:rPr lang="en-US" sz="2100" dirty="0">
                <a:solidFill>
                  <a:srgbClr val="5F5F5F"/>
                </a:solidFill>
                <a:latin typeface="Arial Narrow" pitchFamily="34" charset="0"/>
              </a:rPr>
              <a:t>Spans multiple products and services</a:t>
            </a:r>
          </a:p>
          <a:p>
            <a:pPr marL="285750" indent="-285750">
              <a:lnSpc>
                <a:spcPct val="90000"/>
              </a:lnSpc>
              <a:spcBef>
                <a:spcPct val="50000"/>
              </a:spcBef>
              <a:spcAft>
                <a:spcPts val="400"/>
              </a:spcAft>
              <a:buClr>
                <a:srgbClr val="F66708"/>
              </a:buClr>
              <a:buSzPct val="120000"/>
              <a:buFont typeface="Webdings" pitchFamily="18" charset="2"/>
              <a:buBlip>
                <a:blip r:embed="rId2"/>
              </a:buBlip>
            </a:pPr>
            <a:r>
              <a:rPr lang="en-US" sz="2100" dirty="0">
                <a:solidFill>
                  <a:srgbClr val="5F5F5F"/>
                </a:solidFill>
                <a:latin typeface="Arial Narrow" pitchFamily="34" charset="0"/>
              </a:rPr>
              <a:t>Descriptive names used with master brand</a:t>
            </a:r>
          </a:p>
        </p:txBody>
      </p:sp>
      <p:sp>
        <p:nvSpPr>
          <p:cNvPr id="38916" name="Rectangle 146"/>
          <p:cNvSpPr>
            <a:spLocks noChangeArrowheads="1"/>
          </p:cNvSpPr>
          <p:nvPr/>
        </p:nvSpPr>
        <p:spPr bwMode="auto">
          <a:xfrm>
            <a:off x="6537325" y="3481388"/>
            <a:ext cx="2487613" cy="1655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bIns="0">
            <a:spAutoFit/>
          </a:bodyPr>
          <a:lstStyle/>
          <a:p>
            <a:pPr marL="285750" indent="-285750">
              <a:lnSpc>
                <a:spcPct val="90000"/>
              </a:lnSpc>
              <a:spcBef>
                <a:spcPct val="50000"/>
              </a:spcBef>
              <a:spcAft>
                <a:spcPts val="400"/>
              </a:spcAft>
              <a:buClr>
                <a:srgbClr val="F66708"/>
              </a:buClr>
              <a:buSzPct val="120000"/>
              <a:buFont typeface="Webdings" pitchFamily="18" charset="2"/>
              <a:buBlip>
                <a:blip r:embed="rId2"/>
              </a:buBlip>
            </a:pPr>
            <a:r>
              <a:rPr lang="en-US" sz="2100">
                <a:solidFill>
                  <a:srgbClr val="5F5F5F"/>
                </a:solidFill>
                <a:latin typeface="Arial Narrow" pitchFamily="34" charset="0"/>
              </a:rPr>
              <a:t>Combines use of master brand with secondary brands</a:t>
            </a:r>
          </a:p>
          <a:p>
            <a:pPr marL="285750" indent="-285750">
              <a:lnSpc>
                <a:spcPct val="90000"/>
              </a:lnSpc>
              <a:spcBef>
                <a:spcPct val="50000"/>
              </a:spcBef>
              <a:spcAft>
                <a:spcPts val="400"/>
              </a:spcAft>
              <a:buClr>
                <a:srgbClr val="F66708"/>
              </a:buClr>
              <a:buSzPct val="120000"/>
              <a:buFont typeface="Webdings" pitchFamily="18" charset="2"/>
              <a:buBlip>
                <a:blip r:embed="rId2"/>
              </a:buBlip>
            </a:pPr>
            <a:r>
              <a:rPr lang="en-US" sz="2100">
                <a:solidFill>
                  <a:srgbClr val="5F5F5F"/>
                </a:solidFill>
                <a:latin typeface="Arial Narrow" pitchFamily="34" charset="0"/>
              </a:rPr>
              <a:t>Stand-alone brands used strategically</a:t>
            </a:r>
          </a:p>
        </p:txBody>
      </p:sp>
      <p:sp>
        <p:nvSpPr>
          <p:cNvPr id="38917" name="Rectangle 147"/>
          <p:cNvSpPr>
            <a:spLocks noChangeArrowheads="1"/>
          </p:cNvSpPr>
          <p:nvPr/>
        </p:nvSpPr>
        <p:spPr bwMode="auto">
          <a:xfrm>
            <a:off x="3533775" y="3481388"/>
            <a:ext cx="2490788" cy="1366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bIns="0">
            <a:spAutoFit/>
          </a:bodyPr>
          <a:lstStyle/>
          <a:p>
            <a:pPr marL="285750" indent="-285750">
              <a:lnSpc>
                <a:spcPct val="90000"/>
              </a:lnSpc>
              <a:spcBef>
                <a:spcPct val="50000"/>
              </a:spcBef>
              <a:spcAft>
                <a:spcPts val="400"/>
              </a:spcAft>
              <a:buClr>
                <a:srgbClr val="F66708"/>
              </a:buClr>
              <a:buSzPct val="120000"/>
              <a:buFont typeface="Webdings" pitchFamily="18" charset="2"/>
              <a:buBlip>
                <a:blip r:embed="rId2"/>
              </a:buBlip>
            </a:pPr>
            <a:r>
              <a:rPr lang="en-US" sz="2100" dirty="0">
                <a:solidFill>
                  <a:srgbClr val="5F5F5F"/>
                </a:solidFill>
                <a:latin typeface="Arial Narrow" pitchFamily="34" charset="0"/>
              </a:rPr>
              <a:t>Multiple stand-alone brands</a:t>
            </a:r>
          </a:p>
          <a:p>
            <a:pPr marL="285750" indent="-285750">
              <a:lnSpc>
                <a:spcPct val="90000"/>
              </a:lnSpc>
              <a:spcBef>
                <a:spcPct val="50000"/>
              </a:spcBef>
              <a:spcAft>
                <a:spcPts val="400"/>
              </a:spcAft>
              <a:buClr>
                <a:srgbClr val="F66708"/>
              </a:buClr>
              <a:buSzPct val="120000"/>
              <a:buFont typeface="Webdings" pitchFamily="18" charset="2"/>
              <a:buBlip>
                <a:blip r:embed="rId2"/>
              </a:buBlip>
            </a:pPr>
            <a:r>
              <a:rPr lang="en-US" sz="2100" dirty="0">
                <a:solidFill>
                  <a:srgbClr val="5F5F5F"/>
                </a:solidFill>
                <a:latin typeface="Arial Narrow" pitchFamily="34" charset="0"/>
              </a:rPr>
              <a:t>No visible connection of brands to parent</a:t>
            </a:r>
          </a:p>
        </p:txBody>
      </p:sp>
      <p:grpSp>
        <p:nvGrpSpPr>
          <p:cNvPr id="38918" name="Group 197"/>
          <p:cNvGrpSpPr>
            <a:grpSpLocks/>
          </p:cNvGrpSpPr>
          <p:nvPr/>
        </p:nvGrpSpPr>
        <p:grpSpPr bwMode="auto">
          <a:xfrm>
            <a:off x="3403600" y="1654175"/>
            <a:ext cx="2438400" cy="1625600"/>
            <a:chOff x="2144" y="1042"/>
            <a:chExt cx="1536" cy="1024"/>
          </a:xfrm>
        </p:grpSpPr>
        <p:sp>
          <p:nvSpPr>
            <p:cNvPr id="38945" name="Rectangle 158"/>
            <p:cNvSpPr>
              <a:spLocks noChangeArrowheads="1"/>
            </p:cNvSpPr>
            <p:nvPr/>
          </p:nvSpPr>
          <p:spPr bwMode="gray">
            <a:xfrm>
              <a:off x="2382" y="1859"/>
              <a:ext cx="1079" cy="130"/>
            </a:xfrm>
            <a:prstGeom prst="rect">
              <a:avLst/>
            </a:prstGeom>
            <a:noFill/>
            <a:ln>
              <a:noFill/>
            </a:ln>
            <a:effectLst/>
            <a:extLst>
              <a:ext uri="{909E8E84-426E-40DD-AFC4-6F175D3DCCD1}">
                <a14:hiddenFill xmlns:a14="http://schemas.microsoft.com/office/drawing/2010/main">
                  <a:solidFill>
                    <a:srgbClr val="FF6600"/>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p>
              <a:pPr algn="ctr">
                <a:lnSpc>
                  <a:spcPct val="90000"/>
                </a:lnSpc>
              </a:pPr>
              <a:r>
                <a:rPr lang="en-US" sz="1500">
                  <a:solidFill>
                    <a:srgbClr val="5E5E5E"/>
                  </a:solidFill>
                  <a:latin typeface="Arial Black" pitchFamily="34" charset="0"/>
                </a:rPr>
                <a:t>House of Brands</a:t>
              </a:r>
            </a:p>
          </p:txBody>
        </p:sp>
        <p:sp>
          <p:nvSpPr>
            <p:cNvPr id="38946" name="Freeform 159"/>
            <p:cNvSpPr>
              <a:spLocks/>
            </p:cNvSpPr>
            <p:nvPr/>
          </p:nvSpPr>
          <p:spPr bwMode="gray">
            <a:xfrm>
              <a:off x="2187" y="1073"/>
              <a:ext cx="1438" cy="769"/>
            </a:xfrm>
            <a:custGeom>
              <a:avLst/>
              <a:gdLst>
                <a:gd name="T0" fmla="*/ 1362 w 2227"/>
                <a:gd name="T1" fmla="*/ 769 h 1629"/>
                <a:gd name="T2" fmla="*/ 1377 w 2227"/>
                <a:gd name="T3" fmla="*/ 768 h 1629"/>
                <a:gd name="T4" fmla="*/ 1391 w 2227"/>
                <a:gd name="T5" fmla="*/ 765 h 1629"/>
                <a:gd name="T6" fmla="*/ 1404 w 2227"/>
                <a:gd name="T7" fmla="*/ 761 h 1629"/>
                <a:gd name="T8" fmla="*/ 1415 w 2227"/>
                <a:gd name="T9" fmla="*/ 756 h 1629"/>
                <a:gd name="T10" fmla="*/ 1424 w 2227"/>
                <a:gd name="T11" fmla="*/ 751 h 1629"/>
                <a:gd name="T12" fmla="*/ 1432 w 2227"/>
                <a:gd name="T13" fmla="*/ 743 h 1629"/>
                <a:gd name="T14" fmla="*/ 1437 w 2227"/>
                <a:gd name="T15" fmla="*/ 735 h 1629"/>
                <a:gd name="T16" fmla="*/ 1438 w 2227"/>
                <a:gd name="T17" fmla="*/ 727 h 1629"/>
                <a:gd name="T18" fmla="*/ 1438 w 2227"/>
                <a:gd name="T19" fmla="*/ 42 h 1629"/>
                <a:gd name="T20" fmla="*/ 1437 w 2227"/>
                <a:gd name="T21" fmla="*/ 34 h 1629"/>
                <a:gd name="T22" fmla="*/ 1432 w 2227"/>
                <a:gd name="T23" fmla="*/ 25 h 1629"/>
                <a:gd name="T24" fmla="*/ 1424 w 2227"/>
                <a:gd name="T25" fmla="*/ 18 h 1629"/>
                <a:gd name="T26" fmla="*/ 1415 w 2227"/>
                <a:gd name="T27" fmla="*/ 12 h 1629"/>
                <a:gd name="T28" fmla="*/ 1404 w 2227"/>
                <a:gd name="T29" fmla="*/ 7 h 1629"/>
                <a:gd name="T30" fmla="*/ 1391 w 2227"/>
                <a:gd name="T31" fmla="*/ 3 h 1629"/>
                <a:gd name="T32" fmla="*/ 1377 w 2227"/>
                <a:gd name="T33" fmla="*/ 1 h 1629"/>
                <a:gd name="T34" fmla="*/ 1362 w 2227"/>
                <a:gd name="T35" fmla="*/ 0 h 1629"/>
                <a:gd name="T36" fmla="*/ 76 w 2227"/>
                <a:gd name="T37" fmla="*/ 0 h 1629"/>
                <a:gd name="T38" fmla="*/ 61 w 2227"/>
                <a:gd name="T39" fmla="*/ 1 h 1629"/>
                <a:gd name="T40" fmla="*/ 46 w 2227"/>
                <a:gd name="T41" fmla="*/ 3 h 1629"/>
                <a:gd name="T42" fmla="*/ 34 w 2227"/>
                <a:gd name="T43" fmla="*/ 7 h 1629"/>
                <a:gd name="T44" fmla="*/ 23 w 2227"/>
                <a:gd name="T45" fmla="*/ 12 h 1629"/>
                <a:gd name="T46" fmla="*/ 12 w 2227"/>
                <a:gd name="T47" fmla="*/ 18 h 1629"/>
                <a:gd name="T48" fmla="*/ 6 w 2227"/>
                <a:gd name="T49" fmla="*/ 25 h 1629"/>
                <a:gd name="T50" fmla="*/ 1 w 2227"/>
                <a:gd name="T51" fmla="*/ 34 h 1629"/>
                <a:gd name="T52" fmla="*/ 0 w 2227"/>
                <a:gd name="T53" fmla="*/ 42 h 1629"/>
                <a:gd name="T54" fmla="*/ 0 w 2227"/>
                <a:gd name="T55" fmla="*/ 727 h 1629"/>
                <a:gd name="T56" fmla="*/ 1 w 2227"/>
                <a:gd name="T57" fmla="*/ 735 h 1629"/>
                <a:gd name="T58" fmla="*/ 6 w 2227"/>
                <a:gd name="T59" fmla="*/ 743 h 1629"/>
                <a:gd name="T60" fmla="*/ 12 w 2227"/>
                <a:gd name="T61" fmla="*/ 751 h 1629"/>
                <a:gd name="T62" fmla="*/ 23 w 2227"/>
                <a:gd name="T63" fmla="*/ 756 h 1629"/>
                <a:gd name="T64" fmla="*/ 34 w 2227"/>
                <a:gd name="T65" fmla="*/ 761 h 1629"/>
                <a:gd name="T66" fmla="*/ 46 w 2227"/>
                <a:gd name="T67" fmla="*/ 765 h 1629"/>
                <a:gd name="T68" fmla="*/ 61 w 2227"/>
                <a:gd name="T69" fmla="*/ 768 h 1629"/>
                <a:gd name="T70" fmla="*/ 76 w 2227"/>
                <a:gd name="T71" fmla="*/ 769 h 1629"/>
                <a:gd name="T72" fmla="*/ 1362 w 2227"/>
                <a:gd name="T73" fmla="*/ 769 h 162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2227" h="1629">
                  <a:moveTo>
                    <a:pt x="2110" y="1629"/>
                  </a:moveTo>
                  <a:lnTo>
                    <a:pt x="2133" y="1627"/>
                  </a:lnTo>
                  <a:lnTo>
                    <a:pt x="2154" y="1621"/>
                  </a:lnTo>
                  <a:lnTo>
                    <a:pt x="2175" y="1613"/>
                  </a:lnTo>
                  <a:lnTo>
                    <a:pt x="2192" y="1602"/>
                  </a:lnTo>
                  <a:lnTo>
                    <a:pt x="2206" y="1590"/>
                  </a:lnTo>
                  <a:lnTo>
                    <a:pt x="2218" y="1574"/>
                  </a:lnTo>
                  <a:lnTo>
                    <a:pt x="2225" y="1558"/>
                  </a:lnTo>
                  <a:lnTo>
                    <a:pt x="2227" y="1540"/>
                  </a:lnTo>
                  <a:lnTo>
                    <a:pt x="2227" y="89"/>
                  </a:lnTo>
                  <a:lnTo>
                    <a:pt x="2225" y="71"/>
                  </a:lnTo>
                  <a:lnTo>
                    <a:pt x="2218" y="53"/>
                  </a:lnTo>
                  <a:lnTo>
                    <a:pt x="2206" y="39"/>
                  </a:lnTo>
                  <a:lnTo>
                    <a:pt x="2192" y="25"/>
                  </a:lnTo>
                  <a:lnTo>
                    <a:pt x="2175" y="14"/>
                  </a:lnTo>
                  <a:lnTo>
                    <a:pt x="2154" y="7"/>
                  </a:lnTo>
                  <a:lnTo>
                    <a:pt x="2133" y="2"/>
                  </a:lnTo>
                  <a:lnTo>
                    <a:pt x="2110" y="0"/>
                  </a:lnTo>
                  <a:lnTo>
                    <a:pt x="118" y="0"/>
                  </a:lnTo>
                  <a:lnTo>
                    <a:pt x="94" y="2"/>
                  </a:lnTo>
                  <a:lnTo>
                    <a:pt x="71" y="7"/>
                  </a:lnTo>
                  <a:lnTo>
                    <a:pt x="52" y="14"/>
                  </a:lnTo>
                  <a:lnTo>
                    <a:pt x="35" y="25"/>
                  </a:lnTo>
                  <a:lnTo>
                    <a:pt x="19" y="39"/>
                  </a:lnTo>
                  <a:lnTo>
                    <a:pt x="9" y="53"/>
                  </a:lnTo>
                  <a:lnTo>
                    <a:pt x="2" y="71"/>
                  </a:lnTo>
                  <a:lnTo>
                    <a:pt x="0" y="89"/>
                  </a:lnTo>
                  <a:lnTo>
                    <a:pt x="0" y="1540"/>
                  </a:lnTo>
                  <a:lnTo>
                    <a:pt x="2" y="1558"/>
                  </a:lnTo>
                  <a:lnTo>
                    <a:pt x="9" y="1574"/>
                  </a:lnTo>
                  <a:lnTo>
                    <a:pt x="19" y="1590"/>
                  </a:lnTo>
                  <a:lnTo>
                    <a:pt x="35" y="1602"/>
                  </a:lnTo>
                  <a:lnTo>
                    <a:pt x="52" y="1613"/>
                  </a:lnTo>
                  <a:lnTo>
                    <a:pt x="71" y="1621"/>
                  </a:lnTo>
                  <a:lnTo>
                    <a:pt x="94" y="1627"/>
                  </a:lnTo>
                  <a:lnTo>
                    <a:pt x="118" y="1629"/>
                  </a:lnTo>
                  <a:lnTo>
                    <a:pt x="2110" y="162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8947" name="Freeform 160"/>
            <p:cNvSpPr>
              <a:spLocks/>
            </p:cNvSpPr>
            <p:nvPr/>
          </p:nvSpPr>
          <p:spPr bwMode="gray">
            <a:xfrm>
              <a:off x="2144" y="1042"/>
              <a:ext cx="1536" cy="1024"/>
            </a:xfrm>
            <a:custGeom>
              <a:avLst/>
              <a:gdLst>
                <a:gd name="T0" fmla="*/ 1468 w 2378"/>
                <a:gd name="T1" fmla="*/ 29 h 1784"/>
                <a:gd name="T2" fmla="*/ 1436 w 2378"/>
                <a:gd name="T3" fmla="*/ 15 h 1784"/>
                <a:gd name="T4" fmla="*/ 1402 w 2378"/>
                <a:gd name="T5" fmla="*/ 5 h 1784"/>
                <a:gd name="T6" fmla="*/ 1365 w 2378"/>
                <a:gd name="T7" fmla="*/ 1 h 1784"/>
                <a:gd name="T8" fmla="*/ 190 w 2378"/>
                <a:gd name="T9" fmla="*/ 0 h 1784"/>
                <a:gd name="T10" fmla="*/ 116 w 2378"/>
                <a:gd name="T11" fmla="*/ 10 h 1784"/>
                <a:gd name="T12" fmla="*/ 56 w 2378"/>
                <a:gd name="T13" fmla="*/ 37 h 1784"/>
                <a:gd name="T14" fmla="*/ 16 w 2378"/>
                <a:gd name="T15" fmla="*/ 77 h 1784"/>
                <a:gd name="T16" fmla="*/ 0 w 2378"/>
                <a:gd name="T17" fmla="*/ 127 h 1784"/>
                <a:gd name="T18" fmla="*/ 91 w 2378"/>
                <a:gd name="T19" fmla="*/ 486 h 1784"/>
                <a:gd name="T20" fmla="*/ 93 w 2378"/>
                <a:gd name="T21" fmla="*/ 114 h 1784"/>
                <a:gd name="T22" fmla="*/ 108 w 2378"/>
                <a:gd name="T23" fmla="*/ 90 h 1784"/>
                <a:gd name="T24" fmla="*/ 128 w 2378"/>
                <a:gd name="T25" fmla="*/ 75 h 1784"/>
                <a:gd name="T26" fmla="*/ 143 w 2378"/>
                <a:gd name="T27" fmla="*/ 68 h 1784"/>
                <a:gd name="T28" fmla="*/ 161 w 2378"/>
                <a:gd name="T29" fmla="*/ 63 h 1784"/>
                <a:gd name="T30" fmla="*/ 180 w 2378"/>
                <a:gd name="T31" fmla="*/ 60 h 1784"/>
                <a:gd name="T32" fmla="*/ 1347 w 2378"/>
                <a:gd name="T33" fmla="*/ 60 h 1784"/>
                <a:gd name="T34" fmla="*/ 1367 w 2378"/>
                <a:gd name="T35" fmla="*/ 61 h 1784"/>
                <a:gd name="T36" fmla="*/ 1386 w 2378"/>
                <a:gd name="T37" fmla="*/ 65 h 1784"/>
                <a:gd name="T38" fmla="*/ 1402 w 2378"/>
                <a:gd name="T39" fmla="*/ 71 h 1784"/>
                <a:gd name="T40" fmla="*/ 1417 w 2378"/>
                <a:gd name="T41" fmla="*/ 80 h 1784"/>
                <a:gd name="T42" fmla="*/ 1438 w 2378"/>
                <a:gd name="T43" fmla="*/ 102 h 1784"/>
                <a:gd name="T44" fmla="*/ 1446 w 2378"/>
                <a:gd name="T45" fmla="*/ 127 h 1784"/>
                <a:gd name="T46" fmla="*/ 1445 w 2378"/>
                <a:gd name="T47" fmla="*/ 911 h 1784"/>
                <a:gd name="T48" fmla="*/ 1429 w 2378"/>
                <a:gd name="T49" fmla="*/ 934 h 1784"/>
                <a:gd name="T50" fmla="*/ 1402 w 2378"/>
                <a:gd name="T51" fmla="*/ 953 h 1784"/>
                <a:gd name="T52" fmla="*/ 1367 w 2378"/>
                <a:gd name="T53" fmla="*/ 963 h 1784"/>
                <a:gd name="T54" fmla="*/ 190 w 2378"/>
                <a:gd name="T55" fmla="*/ 964 h 1784"/>
                <a:gd name="T56" fmla="*/ 171 w 2378"/>
                <a:gd name="T57" fmla="*/ 963 h 1784"/>
                <a:gd name="T58" fmla="*/ 152 w 2378"/>
                <a:gd name="T59" fmla="*/ 959 h 1784"/>
                <a:gd name="T60" fmla="*/ 136 w 2378"/>
                <a:gd name="T61" fmla="*/ 953 h 1784"/>
                <a:gd name="T62" fmla="*/ 120 w 2378"/>
                <a:gd name="T63" fmla="*/ 945 h 1784"/>
                <a:gd name="T64" fmla="*/ 99 w 2378"/>
                <a:gd name="T65" fmla="*/ 922 h 1784"/>
                <a:gd name="T66" fmla="*/ 91 w 2378"/>
                <a:gd name="T67" fmla="*/ 898 h 1784"/>
                <a:gd name="T68" fmla="*/ 0 w 2378"/>
                <a:gd name="T69" fmla="*/ 486 h 1784"/>
                <a:gd name="T70" fmla="*/ 1 w 2378"/>
                <a:gd name="T71" fmla="*/ 910 h 1784"/>
                <a:gd name="T72" fmla="*/ 8 w 2378"/>
                <a:gd name="T73" fmla="*/ 934 h 1784"/>
                <a:gd name="T74" fmla="*/ 23 w 2378"/>
                <a:gd name="T75" fmla="*/ 957 h 1784"/>
                <a:gd name="T76" fmla="*/ 44 w 2378"/>
                <a:gd name="T77" fmla="*/ 978 h 1784"/>
                <a:gd name="T78" fmla="*/ 70 w 2378"/>
                <a:gd name="T79" fmla="*/ 995 h 1784"/>
                <a:gd name="T80" fmla="*/ 100 w 2378"/>
                <a:gd name="T81" fmla="*/ 1009 h 1784"/>
                <a:gd name="T82" fmla="*/ 136 w 2378"/>
                <a:gd name="T83" fmla="*/ 1019 h 1784"/>
                <a:gd name="T84" fmla="*/ 172 w 2378"/>
                <a:gd name="T85" fmla="*/ 1023 h 1784"/>
                <a:gd name="T86" fmla="*/ 1347 w 2378"/>
                <a:gd name="T87" fmla="*/ 1024 h 1784"/>
                <a:gd name="T88" fmla="*/ 1384 w 2378"/>
                <a:gd name="T89" fmla="*/ 1022 h 1784"/>
                <a:gd name="T90" fmla="*/ 1419 w 2378"/>
                <a:gd name="T91" fmla="*/ 1015 h 1784"/>
                <a:gd name="T92" fmla="*/ 1452 w 2378"/>
                <a:gd name="T93" fmla="*/ 1003 h 1784"/>
                <a:gd name="T94" fmla="*/ 1481 w 2378"/>
                <a:gd name="T95" fmla="*/ 987 h 1784"/>
                <a:gd name="T96" fmla="*/ 1504 w 2378"/>
                <a:gd name="T97" fmla="*/ 968 h 1784"/>
                <a:gd name="T98" fmla="*/ 1522 w 2378"/>
                <a:gd name="T99" fmla="*/ 946 h 1784"/>
                <a:gd name="T100" fmla="*/ 1533 w 2378"/>
                <a:gd name="T101" fmla="*/ 922 h 1784"/>
                <a:gd name="T102" fmla="*/ 1536 w 2378"/>
                <a:gd name="T103" fmla="*/ 898 h 1784"/>
                <a:gd name="T104" fmla="*/ 1535 w 2378"/>
                <a:gd name="T105" fmla="*/ 114 h 1784"/>
                <a:gd name="T106" fmla="*/ 1528 w 2378"/>
                <a:gd name="T107" fmla="*/ 90 h 1784"/>
                <a:gd name="T108" fmla="*/ 1513 w 2378"/>
                <a:gd name="T109" fmla="*/ 67 h 1784"/>
                <a:gd name="T110" fmla="*/ 1493 w 2378"/>
                <a:gd name="T111" fmla="*/ 46 h 178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2378" h="1784">
                  <a:moveTo>
                    <a:pt x="2293" y="65"/>
                  </a:moveTo>
                  <a:lnTo>
                    <a:pt x="2272" y="51"/>
                  </a:lnTo>
                  <a:lnTo>
                    <a:pt x="2248" y="37"/>
                  </a:lnTo>
                  <a:lnTo>
                    <a:pt x="2223" y="26"/>
                  </a:lnTo>
                  <a:lnTo>
                    <a:pt x="2197" y="16"/>
                  </a:lnTo>
                  <a:lnTo>
                    <a:pt x="2171" y="9"/>
                  </a:lnTo>
                  <a:lnTo>
                    <a:pt x="2143" y="4"/>
                  </a:lnTo>
                  <a:lnTo>
                    <a:pt x="2114" y="2"/>
                  </a:lnTo>
                  <a:lnTo>
                    <a:pt x="2086" y="0"/>
                  </a:lnTo>
                  <a:lnTo>
                    <a:pt x="294" y="0"/>
                  </a:lnTo>
                  <a:lnTo>
                    <a:pt x="235" y="5"/>
                  </a:lnTo>
                  <a:lnTo>
                    <a:pt x="179" y="18"/>
                  </a:lnTo>
                  <a:lnTo>
                    <a:pt x="129" y="37"/>
                  </a:lnTo>
                  <a:lnTo>
                    <a:pt x="87" y="65"/>
                  </a:lnTo>
                  <a:lnTo>
                    <a:pt x="49" y="97"/>
                  </a:lnTo>
                  <a:lnTo>
                    <a:pt x="24" y="134"/>
                  </a:lnTo>
                  <a:lnTo>
                    <a:pt x="7" y="177"/>
                  </a:lnTo>
                  <a:lnTo>
                    <a:pt x="0" y="221"/>
                  </a:lnTo>
                  <a:lnTo>
                    <a:pt x="0" y="847"/>
                  </a:lnTo>
                  <a:lnTo>
                    <a:pt x="141" y="847"/>
                  </a:lnTo>
                  <a:lnTo>
                    <a:pt x="141" y="221"/>
                  </a:lnTo>
                  <a:lnTo>
                    <a:pt x="144" y="198"/>
                  </a:lnTo>
                  <a:lnTo>
                    <a:pt x="153" y="177"/>
                  </a:lnTo>
                  <a:lnTo>
                    <a:pt x="167" y="157"/>
                  </a:lnTo>
                  <a:lnTo>
                    <a:pt x="186" y="140"/>
                  </a:lnTo>
                  <a:lnTo>
                    <a:pt x="198" y="131"/>
                  </a:lnTo>
                  <a:lnTo>
                    <a:pt x="210" y="124"/>
                  </a:lnTo>
                  <a:lnTo>
                    <a:pt x="221" y="118"/>
                  </a:lnTo>
                  <a:lnTo>
                    <a:pt x="235" y="113"/>
                  </a:lnTo>
                  <a:lnTo>
                    <a:pt x="250" y="110"/>
                  </a:lnTo>
                  <a:lnTo>
                    <a:pt x="264" y="106"/>
                  </a:lnTo>
                  <a:lnTo>
                    <a:pt x="278" y="104"/>
                  </a:lnTo>
                  <a:lnTo>
                    <a:pt x="294" y="104"/>
                  </a:lnTo>
                  <a:lnTo>
                    <a:pt x="2086" y="104"/>
                  </a:lnTo>
                  <a:lnTo>
                    <a:pt x="2100" y="104"/>
                  </a:lnTo>
                  <a:lnTo>
                    <a:pt x="2117" y="106"/>
                  </a:lnTo>
                  <a:lnTo>
                    <a:pt x="2131" y="110"/>
                  </a:lnTo>
                  <a:lnTo>
                    <a:pt x="2145" y="113"/>
                  </a:lnTo>
                  <a:lnTo>
                    <a:pt x="2157" y="118"/>
                  </a:lnTo>
                  <a:lnTo>
                    <a:pt x="2171" y="124"/>
                  </a:lnTo>
                  <a:lnTo>
                    <a:pt x="2183" y="131"/>
                  </a:lnTo>
                  <a:lnTo>
                    <a:pt x="2194" y="140"/>
                  </a:lnTo>
                  <a:lnTo>
                    <a:pt x="2213" y="157"/>
                  </a:lnTo>
                  <a:lnTo>
                    <a:pt x="2227" y="177"/>
                  </a:lnTo>
                  <a:lnTo>
                    <a:pt x="2237" y="198"/>
                  </a:lnTo>
                  <a:lnTo>
                    <a:pt x="2239" y="221"/>
                  </a:lnTo>
                  <a:lnTo>
                    <a:pt x="2239" y="1565"/>
                  </a:lnTo>
                  <a:lnTo>
                    <a:pt x="2237" y="1588"/>
                  </a:lnTo>
                  <a:lnTo>
                    <a:pt x="2227" y="1609"/>
                  </a:lnTo>
                  <a:lnTo>
                    <a:pt x="2213" y="1628"/>
                  </a:lnTo>
                  <a:lnTo>
                    <a:pt x="2194" y="1646"/>
                  </a:lnTo>
                  <a:lnTo>
                    <a:pt x="2171" y="1660"/>
                  </a:lnTo>
                  <a:lnTo>
                    <a:pt x="2145" y="1671"/>
                  </a:lnTo>
                  <a:lnTo>
                    <a:pt x="2117" y="1678"/>
                  </a:lnTo>
                  <a:lnTo>
                    <a:pt x="2086" y="1680"/>
                  </a:lnTo>
                  <a:lnTo>
                    <a:pt x="294" y="1680"/>
                  </a:lnTo>
                  <a:lnTo>
                    <a:pt x="278" y="1680"/>
                  </a:lnTo>
                  <a:lnTo>
                    <a:pt x="264" y="1678"/>
                  </a:lnTo>
                  <a:lnTo>
                    <a:pt x="250" y="1674"/>
                  </a:lnTo>
                  <a:lnTo>
                    <a:pt x="235" y="1671"/>
                  </a:lnTo>
                  <a:lnTo>
                    <a:pt x="221" y="1666"/>
                  </a:lnTo>
                  <a:lnTo>
                    <a:pt x="210" y="1660"/>
                  </a:lnTo>
                  <a:lnTo>
                    <a:pt x="198" y="1653"/>
                  </a:lnTo>
                  <a:lnTo>
                    <a:pt x="186" y="1646"/>
                  </a:lnTo>
                  <a:lnTo>
                    <a:pt x="167" y="1628"/>
                  </a:lnTo>
                  <a:lnTo>
                    <a:pt x="153" y="1607"/>
                  </a:lnTo>
                  <a:lnTo>
                    <a:pt x="144" y="1588"/>
                  </a:lnTo>
                  <a:lnTo>
                    <a:pt x="141" y="1565"/>
                  </a:lnTo>
                  <a:lnTo>
                    <a:pt x="141" y="847"/>
                  </a:lnTo>
                  <a:lnTo>
                    <a:pt x="0" y="847"/>
                  </a:lnTo>
                  <a:lnTo>
                    <a:pt x="0" y="1565"/>
                  </a:lnTo>
                  <a:lnTo>
                    <a:pt x="2" y="1586"/>
                  </a:lnTo>
                  <a:lnTo>
                    <a:pt x="5" y="1607"/>
                  </a:lnTo>
                  <a:lnTo>
                    <a:pt x="12" y="1628"/>
                  </a:lnTo>
                  <a:lnTo>
                    <a:pt x="24" y="1648"/>
                  </a:lnTo>
                  <a:lnTo>
                    <a:pt x="35" y="1667"/>
                  </a:lnTo>
                  <a:lnTo>
                    <a:pt x="49" y="1687"/>
                  </a:lnTo>
                  <a:lnTo>
                    <a:pt x="68" y="1704"/>
                  </a:lnTo>
                  <a:lnTo>
                    <a:pt x="87" y="1720"/>
                  </a:lnTo>
                  <a:lnTo>
                    <a:pt x="108" y="1734"/>
                  </a:lnTo>
                  <a:lnTo>
                    <a:pt x="132" y="1747"/>
                  </a:lnTo>
                  <a:lnTo>
                    <a:pt x="155" y="1757"/>
                  </a:lnTo>
                  <a:lnTo>
                    <a:pt x="181" y="1768"/>
                  </a:lnTo>
                  <a:lnTo>
                    <a:pt x="210" y="1775"/>
                  </a:lnTo>
                  <a:lnTo>
                    <a:pt x="238" y="1780"/>
                  </a:lnTo>
                  <a:lnTo>
                    <a:pt x="266" y="1782"/>
                  </a:lnTo>
                  <a:lnTo>
                    <a:pt x="294" y="1784"/>
                  </a:lnTo>
                  <a:lnTo>
                    <a:pt x="2086" y="1784"/>
                  </a:lnTo>
                  <a:lnTo>
                    <a:pt x="2114" y="1782"/>
                  </a:lnTo>
                  <a:lnTo>
                    <a:pt x="2143" y="1780"/>
                  </a:lnTo>
                  <a:lnTo>
                    <a:pt x="2171" y="1775"/>
                  </a:lnTo>
                  <a:lnTo>
                    <a:pt x="2197" y="1768"/>
                  </a:lnTo>
                  <a:lnTo>
                    <a:pt x="2223" y="1757"/>
                  </a:lnTo>
                  <a:lnTo>
                    <a:pt x="2248" y="1747"/>
                  </a:lnTo>
                  <a:lnTo>
                    <a:pt x="2272" y="1734"/>
                  </a:lnTo>
                  <a:lnTo>
                    <a:pt x="2293" y="1720"/>
                  </a:lnTo>
                  <a:lnTo>
                    <a:pt x="2312" y="1704"/>
                  </a:lnTo>
                  <a:lnTo>
                    <a:pt x="2329" y="1687"/>
                  </a:lnTo>
                  <a:lnTo>
                    <a:pt x="2343" y="1667"/>
                  </a:lnTo>
                  <a:lnTo>
                    <a:pt x="2357" y="1648"/>
                  </a:lnTo>
                  <a:lnTo>
                    <a:pt x="2366" y="1628"/>
                  </a:lnTo>
                  <a:lnTo>
                    <a:pt x="2373" y="1607"/>
                  </a:lnTo>
                  <a:lnTo>
                    <a:pt x="2376" y="1586"/>
                  </a:lnTo>
                  <a:lnTo>
                    <a:pt x="2378" y="1565"/>
                  </a:lnTo>
                  <a:lnTo>
                    <a:pt x="2378" y="221"/>
                  </a:lnTo>
                  <a:lnTo>
                    <a:pt x="2376" y="198"/>
                  </a:lnTo>
                  <a:lnTo>
                    <a:pt x="2373" y="177"/>
                  </a:lnTo>
                  <a:lnTo>
                    <a:pt x="2366" y="156"/>
                  </a:lnTo>
                  <a:lnTo>
                    <a:pt x="2357" y="136"/>
                  </a:lnTo>
                  <a:lnTo>
                    <a:pt x="2343" y="117"/>
                  </a:lnTo>
                  <a:lnTo>
                    <a:pt x="2329" y="99"/>
                  </a:lnTo>
                  <a:lnTo>
                    <a:pt x="2312" y="81"/>
                  </a:lnTo>
                  <a:lnTo>
                    <a:pt x="2293" y="65"/>
                  </a:lnTo>
                  <a:close/>
                </a:path>
              </a:pathLst>
            </a:custGeom>
            <a:solidFill>
              <a:srgbClr val="5E5E5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8948" name="Rectangle 161"/>
            <p:cNvSpPr>
              <a:spLocks noChangeArrowheads="1"/>
            </p:cNvSpPr>
            <p:nvPr/>
          </p:nvSpPr>
          <p:spPr bwMode="gray">
            <a:xfrm>
              <a:off x="2646" y="1263"/>
              <a:ext cx="550" cy="97"/>
            </a:xfrm>
            <a:prstGeom prst="rect">
              <a:avLst/>
            </a:prstGeom>
            <a:solidFill>
              <a:schemeClr val="tx1"/>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49" name="Rectangle 162"/>
            <p:cNvSpPr>
              <a:spLocks noChangeArrowheads="1"/>
            </p:cNvSpPr>
            <p:nvPr/>
          </p:nvSpPr>
          <p:spPr bwMode="gray">
            <a:xfrm>
              <a:off x="2650" y="1447"/>
              <a:ext cx="549" cy="99"/>
            </a:xfrm>
            <a:prstGeom prst="rect">
              <a:avLst/>
            </a:prstGeom>
            <a:solidFill>
              <a:schemeClr val="tx1"/>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50" name="Rectangle 163"/>
            <p:cNvSpPr>
              <a:spLocks noChangeArrowheads="1"/>
            </p:cNvSpPr>
            <p:nvPr/>
          </p:nvSpPr>
          <p:spPr bwMode="gray">
            <a:xfrm>
              <a:off x="2661" y="1642"/>
              <a:ext cx="549" cy="154"/>
            </a:xfrm>
            <a:prstGeom prst="rect">
              <a:avLst/>
            </a:prstGeom>
            <a:solidFill>
              <a:schemeClr val="tx1"/>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51" name="Freeform 164"/>
            <p:cNvSpPr>
              <a:spLocks/>
            </p:cNvSpPr>
            <p:nvPr/>
          </p:nvSpPr>
          <p:spPr bwMode="gray">
            <a:xfrm>
              <a:off x="2499" y="1421"/>
              <a:ext cx="841" cy="154"/>
            </a:xfrm>
            <a:custGeom>
              <a:avLst/>
              <a:gdLst>
                <a:gd name="T0" fmla="*/ 233 w 1302"/>
                <a:gd name="T1" fmla="*/ 35 h 327"/>
                <a:gd name="T2" fmla="*/ 319 w 1302"/>
                <a:gd name="T3" fmla="*/ 35 h 327"/>
                <a:gd name="T4" fmla="*/ 319 w 1302"/>
                <a:gd name="T5" fmla="*/ 107 h 327"/>
                <a:gd name="T6" fmla="*/ 173 w 1302"/>
                <a:gd name="T7" fmla="*/ 107 h 327"/>
                <a:gd name="T8" fmla="*/ 173 w 1302"/>
                <a:gd name="T9" fmla="*/ 35 h 327"/>
                <a:gd name="T10" fmla="*/ 233 w 1302"/>
                <a:gd name="T11" fmla="*/ 35 h 327"/>
                <a:gd name="T12" fmla="*/ 233 w 1302"/>
                <a:gd name="T13" fmla="*/ 0 h 327"/>
                <a:gd name="T14" fmla="*/ 0 w 1302"/>
                <a:gd name="T15" fmla="*/ 0 h 327"/>
                <a:gd name="T16" fmla="*/ 0 w 1302"/>
                <a:gd name="T17" fmla="*/ 154 h 327"/>
                <a:gd name="T18" fmla="*/ 841 w 1302"/>
                <a:gd name="T19" fmla="*/ 154 h 327"/>
                <a:gd name="T20" fmla="*/ 841 w 1302"/>
                <a:gd name="T21" fmla="*/ 0 h 327"/>
                <a:gd name="T22" fmla="*/ 584 w 1302"/>
                <a:gd name="T23" fmla="*/ 0 h 327"/>
                <a:gd name="T24" fmla="*/ 584 w 1302"/>
                <a:gd name="T25" fmla="*/ 35 h 327"/>
                <a:gd name="T26" fmla="*/ 666 w 1302"/>
                <a:gd name="T27" fmla="*/ 35 h 327"/>
                <a:gd name="T28" fmla="*/ 666 w 1302"/>
                <a:gd name="T29" fmla="*/ 107 h 327"/>
                <a:gd name="T30" fmla="*/ 520 w 1302"/>
                <a:gd name="T31" fmla="*/ 107 h 327"/>
                <a:gd name="T32" fmla="*/ 520 w 1302"/>
                <a:gd name="T33" fmla="*/ 35 h 327"/>
                <a:gd name="T34" fmla="*/ 584 w 1302"/>
                <a:gd name="T35" fmla="*/ 35 h 327"/>
                <a:gd name="T36" fmla="*/ 584 w 1302"/>
                <a:gd name="T37" fmla="*/ 0 h 327"/>
                <a:gd name="T38" fmla="*/ 233 w 1302"/>
                <a:gd name="T39" fmla="*/ 0 h 327"/>
                <a:gd name="T40" fmla="*/ 233 w 1302"/>
                <a:gd name="T41" fmla="*/ 35 h 32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302" h="327">
                  <a:moveTo>
                    <a:pt x="360" y="74"/>
                  </a:moveTo>
                  <a:lnTo>
                    <a:pt x="494" y="74"/>
                  </a:lnTo>
                  <a:lnTo>
                    <a:pt x="494" y="228"/>
                  </a:lnTo>
                  <a:lnTo>
                    <a:pt x="268" y="228"/>
                  </a:lnTo>
                  <a:lnTo>
                    <a:pt x="268" y="74"/>
                  </a:lnTo>
                  <a:lnTo>
                    <a:pt x="360" y="74"/>
                  </a:lnTo>
                  <a:lnTo>
                    <a:pt x="360" y="0"/>
                  </a:lnTo>
                  <a:lnTo>
                    <a:pt x="0" y="0"/>
                  </a:lnTo>
                  <a:lnTo>
                    <a:pt x="0" y="327"/>
                  </a:lnTo>
                  <a:lnTo>
                    <a:pt x="1302" y="327"/>
                  </a:lnTo>
                  <a:lnTo>
                    <a:pt x="1302" y="0"/>
                  </a:lnTo>
                  <a:lnTo>
                    <a:pt x="904" y="0"/>
                  </a:lnTo>
                  <a:lnTo>
                    <a:pt x="904" y="74"/>
                  </a:lnTo>
                  <a:lnTo>
                    <a:pt x="1031" y="74"/>
                  </a:lnTo>
                  <a:lnTo>
                    <a:pt x="1031" y="228"/>
                  </a:lnTo>
                  <a:lnTo>
                    <a:pt x="805" y="228"/>
                  </a:lnTo>
                  <a:lnTo>
                    <a:pt x="805" y="74"/>
                  </a:lnTo>
                  <a:lnTo>
                    <a:pt x="904" y="74"/>
                  </a:lnTo>
                  <a:lnTo>
                    <a:pt x="904" y="0"/>
                  </a:lnTo>
                  <a:lnTo>
                    <a:pt x="360" y="0"/>
                  </a:lnTo>
                  <a:lnTo>
                    <a:pt x="360" y="74"/>
                  </a:lnTo>
                  <a:close/>
                </a:path>
              </a:pathLst>
            </a:custGeom>
            <a:solidFill>
              <a:srgbClr val="F66708"/>
            </a:solidFill>
            <a:ln>
              <a:noFill/>
            </a:ln>
            <a:effectLst/>
            <a:extLst>
              <a:ext uri="{91240B29-F687-4F45-9708-019B960494DF}">
                <a14:hiddenLine xmlns:a14="http://schemas.microsoft.com/office/drawing/2010/main" w="9525" cap="flat" cmpd="sng">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52" name="Freeform 165"/>
            <p:cNvSpPr>
              <a:spLocks/>
            </p:cNvSpPr>
            <p:nvPr/>
          </p:nvSpPr>
          <p:spPr bwMode="gray">
            <a:xfrm>
              <a:off x="2499" y="1604"/>
              <a:ext cx="841" cy="192"/>
            </a:xfrm>
            <a:custGeom>
              <a:avLst/>
              <a:gdLst>
                <a:gd name="T0" fmla="*/ 246 w 1302"/>
                <a:gd name="T1" fmla="*/ 48 h 406"/>
                <a:gd name="T2" fmla="*/ 319 w 1302"/>
                <a:gd name="T3" fmla="*/ 48 h 406"/>
                <a:gd name="T4" fmla="*/ 319 w 1302"/>
                <a:gd name="T5" fmla="*/ 121 h 406"/>
                <a:gd name="T6" fmla="*/ 173 w 1302"/>
                <a:gd name="T7" fmla="*/ 121 h 406"/>
                <a:gd name="T8" fmla="*/ 173 w 1302"/>
                <a:gd name="T9" fmla="*/ 48 h 406"/>
                <a:gd name="T10" fmla="*/ 246 w 1302"/>
                <a:gd name="T11" fmla="*/ 48 h 406"/>
                <a:gd name="T12" fmla="*/ 246 w 1302"/>
                <a:gd name="T13" fmla="*/ 0 h 406"/>
                <a:gd name="T14" fmla="*/ 0 w 1302"/>
                <a:gd name="T15" fmla="*/ 0 h 406"/>
                <a:gd name="T16" fmla="*/ 0 w 1302"/>
                <a:gd name="T17" fmla="*/ 192 h 406"/>
                <a:gd name="T18" fmla="*/ 555 w 1302"/>
                <a:gd name="T19" fmla="*/ 192 h 406"/>
                <a:gd name="T20" fmla="*/ 555 w 1302"/>
                <a:gd name="T21" fmla="*/ 48 h 406"/>
                <a:gd name="T22" fmla="*/ 695 w 1302"/>
                <a:gd name="T23" fmla="*/ 48 h 406"/>
                <a:gd name="T24" fmla="*/ 695 w 1302"/>
                <a:gd name="T25" fmla="*/ 192 h 406"/>
                <a:gd name="T26" fmla="*/ 841 w 1302"/>
                <a:gd name="T27" fmla="*/ 192 h 406"/>
                <a:gd name="T28" fmla="*/ 841 w 1302"/>
                <a:gd name="T29" fmla="*/ 0 h 406"/>
                <a:gd name="T30" fmla="*/ 246 w 1302"/>
                <a:gd name="T31" fmla="*/ 0 h 406"/>
                <a:gd name="T32" fmla="*/ 246 w 1302"/>
                <a:gd name="T33" fmla="*/ 48 h 40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02" h="406">
                  <a:moveTo>
                    <a:pt x="381" y="102"/>
                  </a:moveTo>
                  <a:lnTo>
                    <a:pt x="494" y="102"/>
                  </a:lnTo>
                  <a:lnTo>
                    <a:pt x="494" y="256"/>
                  </a:lnTo>
                  <a:lnTo>
                    <a:pt x="268" y="256"/>
                  </a:lnTo>
                  <a:lnTo>
                    <a:pt x="268" y="102"/>
                  </a:lnTo>
                  <a:lnTo>
                    <a:pt x="381" y="102"/>
                  </a:lnTo>
                  <a:lnTo>
                    <a:pt x="381" y="0"/>
                  </a:lnTo>
                  <a:lnTo>
                    <a:pt x="0" y="0"/>
                  </a:lnTo>
                  <a:lnTo>
                    <a:pt x="0" y="406"/>
                  </a:lnTo>
                  <a:lnTo>
                    <a:pt x="859" y="406"/>
                  </a:lnTo>
                  <a:lnTo>
                    <a:pt x="859" y="102"/>
                  </a:lnTo>
                  <a:lnTo>
                    <a:pt x="1076" y="102"/>
                  </a:lnTo>
                  <a:lnTo>
                    <a:pt x="1076" y="406"/>
                  </a:lnTo>
                  <a:lnTo>
                    <a:pt x="1302" y="406"/>
                  </a:lnTo>
                  <a:lnTo>
                    <a:pt x="1302" y="0"/>
                  </a:lnTo>
                  <a:lnTo>
                    <a:pt x="381" y="0"/>
                  </a:lnTo>
                  <a:lnTo>
                    <a:pt x="381" y="102"/>
                  </a:lnTo>
                  <a:close/>
                </a:path>
              </a:pathLst>
            </a:custGeom>
            <a:solidFill>
              <a:srgbClr val="F66708"/>
            </a:solidFill>
            <a:ln>
              <a:noFill/>
            </a:ln>
            <a:effectLst/>
            <a:extLst>
              <a:ext uri="{91240B29-F687-4F45-9708-019B960494DF}">
                <a14:hiddenLine xmlns:a14="http://schemas.microsoft.com/office/drawing/2010/main" w="9525" cap="flat" cmpd="sng">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53" name="Freeform 166"/>
            <p:cNvSpPr>
              <a:spLocks/>
            </p:cNvSpPr>
            <p:nvPr/>
          </p:nvSpPr>
          <p:spPr bwMode="gray">
            <a:xfrm>
              <a:off x="2426" y="1130"/>
              <a:ext cx="982" cy="260"/>
            </a:xfrm>
            <a:custGeom>
              <a:avLst/>
              <a:gdLst>
                <a:gd name="T0" fmla="*/ 489 w 1521"/>
                <a:gd name="T1" fmla="*/ 0 h 551"/>
                <a:gd name="T2" fmla="*/ 0 w 1521"/>
                <a:gd name="T3" fmla="*/ 133 h 551"/>
                <a:gd name="T4" fmla="*/ 32 w 1521"/>
                <a:gd name="T5" fmla="*/ 162 h 551"/>
                <a:gd name="T6" fmla="*/ 73 w 1521"/>
                <a:gd name="T7" fmla="*/ 153 h 551"/>
                <a:gd name="T8" fmla="*/ 73 w 1521"/>
                <a:gd name="T9" fmla="*/ 260 h 551"/>
                <a:gd name="T10" fmla="*/ 305 w 1521"/>
                <a:gd name="T11" fmla="*/ 260 h 551"/>
                <a:gd name="T12" fmla="*/ 305 w 1521"/>
                <a:gd name="T13" fmla="*/ 217 h 551"/>
                <a:gd name="T14" fmla="*/ 246 w 1521"/>
                <a:gd name="T15" fmla="*/ 217 h 551"/>
                <a:gd name="T16" fmla="*/ 246 w 1521"/>
                <a:gd name="T17" fmla="*/ 144 h 551"/>
                <a:gd name="T18" fmla="*/ 392 w 1521"/>
                <a:gd name="T19" fmla="*/ 144 h 551"/>
                <a:gd name="T20" fmla="*/ 392 w 1521"/>
                <a:gd name="T21" fmla="*/ 217 h 551"/>
                <a:gd name="T22" fmla="*/ 305 w 1521"/>
                <a:gd name="T23" fmla="*/ 217 h 551"/>
                <a:gd name="T24" fmla="*/ 305 w 1521"/>
                <a:gd name="T25" fmla="*/ 260 h 551"/>
                <a:gd name="T26" fmla="*/ 657 w 1521"/>
                <a:gd name="T27" fmla="*/ 260 h 551"/>
                <a:gd name="T28" fmla="*/ 657 w 1521"/>
                <a:gd name="T29" fmla="*/ 217 h 551"/>
                <a:gd name="T30" fmla="*/ 593 w 1521"/>
                <a:gd name="T31" fmla="*/ 217 h 551"/>
                <a:gd name="T32" fmla="*/ 593 w 1521"/>
                <a:gd name="T33" fmla="*/ 144 h 551"/>
                <a:gd name="T34" fmla="*/ 739 w 1521"/>
                <a:gd name="T35" fmla="*/ 144 h 551"/>
                <a:gd name="T36" fmla="*/ 739 w 1521"/>
                <a:gd name="T37" fmla="*/ 217 h 551"/>
                <a:gd name="T38" fmla="*/ 657 w 1521"/>
                <a:gd name="T39" fmla="*/ 217 h 551"/>
                <a:gd name="T40" fmla="*/ 657 w 1521"/>
                <a:gd name="T41" fmla="*/ 260 h 551"/>
                <a:gd name="T42" fmla="*/ 914 w 1521"/>
                <a:gd name="T43" fmla="*/ 260 h 551"/>
                <a:gd name="T44" fmla="*/ 914 w 1521"/>
                <a:gd name="T45" fmla="*/ 153 h 551"/>
                <a:gd name="T46" fmla="*/ 948 w 1521"/>
                <a:gd name="T47" fmla="*/ 163 h 551"/>
                <a:gd name="T48" fmla="*/ 982 w 1521"/>
                <a:gd name="T49" fmla="*/ 134 h 551"/>
                <a:gd name="T50" fmla="*/ 489 w 1521"/>
                <a:gd name="T51" fmla="*/ 0 h 55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521" h="551">
                  <a:moveTo>
                    <a:pt x="758" y="0"/>
                  </a:moveTo>
                  <a:lnTo>
                    <a:pt x="0" y="281"/>
                  </a:lnTo>
                  <a:lnTo>
                    <a:pt x="49" y="344"/>
                  </a:lnTo>
                  <a:lnTo>
                    <a:pt x="113" y="325"/>
                  </a:lnTo>
                  <a:lnTo>
                    <a:pt x="113" y="551"/>
                  </a:lnTo>
                  <a:lnTo>
                    <a:pt x="473" y="551"/>
                  </a:lnTo>
                  <a:lnTo>
                    <a:pt x="473" y="459"/>
                  </a:lnTo>
                  <a:lnTo>
                    <a:pt x="381" y="459"/>
                  </a:lnTo>
                  <a:lnTo>
                    <a:pt x="381" y="305"/>
                  </a:lnTo>
                  <a:lnTo>
                    <a:pt x="607" y="305"/>
                  </a:lnTo>
                  <a:lnTo>
                    <a:pt x="607" y="459"/>
                  </a:lnTo>
                  <a:lnTo>
                    <a:pt x="473" y="459"/>
                  </a:lnTo>
                  <a:lnTo>
                    <a:pt x="473" y="551"/>
                  </a:lnTo>
                  <a:lnTo>
                    <a:pt x="1017" y="551"/>
                  </a:lnTo>
                  <a:lnTo>
                    <a:pt x="1017" y="459"/>
                  </a:lnTo>
                  <a:lnTo>
                    <a:pt x="918" y="459"/>
                  </a:lnTo>
                  <a:lnTo>
                    <a:pt x="918" y="305"/>
                  </a:lnTo>
                  <a:lnTo>
                    <a:pt x="1144" y="305"/>
                  </a:lnTo>
                  <a:lnTo>
                    <a:pt x="1144" y="459"/>
                  </a:lnTo>
                  <a:lnTo>
                    <a:pt x="1017" y="459"/>
                  </a:lnTo>
                  <a:lnTo>
                    <a:pt x="1017" y="551"/>
                  </a:lnTo>
                  <a:lnTo>
                    <a:pt x="1415" y="551"/>
                  </a:lnTo>
                  <a:lnTo>
                    <a:pt x="1415" y="325"/>
                  </a:lnTo>
                  <a:lnTo>
                    <a:pt x="1469" y="346"/>
                  </a:lnTo>
                  <a:lnTo>
                    <a:pt x="1521" y="283"/>
                  </a:lnTo>
                  <a:lnTo>
                    <a:pt x="758" y="0"/>
                  </a:lnTo>
                  <a:close/>
                </a:path>
              </a:pathLst>
            </a:custGeom>
            <a:solidFill>
              <a:srgbClr val="F66708"/>
            </a:solidFill>
            <a:ln>
              <a:noFill/>
            </a:ln>
            <a:effectLst/>
            <a:extLst>
              <a:ext uri="{91240B29-F687-4F45-9708-019B960494DF}">
                <a14:hiddenLine xmlns:a14="http://schemas.microsoft.com/office/drawing/2010/main" w="9525" cap="flat" cmpd="sng">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54" name="Rectangle 167"/>
            <p:cNvSpPr>
              <a:spLocks noChangeArrowheads="1"/>
            </p:cNvSpPr>
            <p:nvPr/>
          </p:nvSpPr>
          <p:spPr bwMode="gray">
            <a:xfrm>
              <a:off x="2559" y="1156"/>
              <a:ext cx="90" cy="86"/>
            </a:xfrm>
            <a:prstGeom prst="rect">
              <a:avLst/>
            </a:prstGeom>
            <a:solidFill>
              <a:srgbClr val="F66708"/>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55" name="Rectangle 168"/>
            <p:cNvSpPr>
              <a:spLocks noChangeArrowheads="1"/>
            </p:cNvSpPr>
            <p:nvPr/>
          </p:nvSpPr>
          <p:spPr bwMode="gray">
            <a:xfrm>
              <a:off x="2532" y="1138"/>
              <a:ext cx="140" cy="27"/>
            </a:xfrm>
            <a:prstGeom prst="rect">
              <a:avLst/>
            </a:prstGeom>
            <a:solidFill>
              <a:srgbClr val="F66708"/>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56" name="Rectangle 169"/>
            <p:cNvSpPr>
              <a:spLocks noChangeArrowheads="1"/>
            </p:cNvSpPr>
            <p:nvPr/>
          </p:nvSpPr>
          <p:spPr bwMode="gray">
            <a:xfrm>
              <a:off x="2226" y="1784"/>
              <a:ext cx="1381" cy="61"/>
            </a:xfrm>
            <a:prstGeom prst="rect">
              <a:avLst/>
            </a:prstGeom>
            <a:solidFill>
              <a:srgbClr val="5E5E5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grpSp>
      <p:grpSp>
        <p:nvGrpSpPr>
          <p:cNvPr id="38919" name="Group 170"/>
          <p:cNvGrpSpPr>
            <a:grpSpLocks/>
          </p:cNvGrpSpPr>
          <p:nvPr/>
        </p:nvGrpSpPr>
        <p:grpSpPr bwMode="auto">
          <a:xfrm>
            <a:off x="390525" y="1654175"/>
            <a:ext cx="2438400" cy="1625600"/>
            <a:chOff x="246" y="1006"/>
            <a:chExt cx="1536" cy="1024"/>
          </a:xfrm>
        </p:grpSpPr>
        <p:sp>
          <p:nvSpPr>
            <p:cNvPr id="38934" name="Freeform 171"/>
            <p:cNvSpPr>
              <a:spLocks/>
            </p:cNvSpPr>
            <p:nvPr/>
          </p:nvSpPr>
          <p:spPr bwMode="gray">
            <a:xfrm>
              <a:off x="289" y="1037"/>
              <a:ext cx="1438" cy="769"/>
            </a:xfrm>
            <a:custGeom>
              <a:avLst/>
              <a:gdLst>
                <a:gd name="T0" fmla="*/ 1362 w 2227"/>
                <a:gd name="T1" fmla="*/ 769 h 1629"/>
                <a:gd name="T2" fmla="*/ 1377 w 2227"/>
                <a:gd name="T3" fmla="*/ 768 h 1629"/>
                <a:gd name="T4" fmla="*/ 1391 w 2227"/>
                <a:gd name="T5" fmla="*/ 765 h 1629"/>
                <a:gd name="T6" fmla="*/ 1404 w 2227"/>
                <a:gd name="T7" fmla="*/ 761 h 1629"/>
                <a:gd name="T8" fmla="*/ 1415 w 2227"/>
                <a:gd name="T9" fmla="*/ 756 h 1629"/>
                <a:gd name="T10" fmla="*/ 1424 w 2227"/>
                <a:gd name="T11" fmla="*/ 751 h 1629"/>
                <a:gd name="T12" fmla="*/ 1432 w 2227"/>
                <a:gd name="T13" fmla="*/ 743 h 1629"/>
                <a:gd name="T14" fmla="*/ 1437 w 2227"/>
                <a:gd name="T15" fmla="*/ 735 h 1629"/>
                <a:gd name="T16" fmla="*/ 1438 w 2227"/>
                <a:gd name="T17" fmla="*/ 727 h 1629"/>
                <a:gd name="T18" fmla="*/ 1438 w 2227"/>
                <a:gd name="T19" fmla="*/ 42 h 1629"/>
                <a:gd name="T20" fmla="*/ 1437 w 2227"/>
                <a:gd name="T21" fmla="*/ 34 h 1629"/>
                <a:gd name="T22" fmla="*/ 1432 w 2227"/>
                <a:gd name="T23" fmla="*/ 25 h 1629"/>
                <a:gd name="T24" fmla="*/ 1424 w 2227"/>
                <a:gd name="T25" fmla="*/ 18 h 1629"/>
                <a:gd name="T26" fmla="*/ 1415 w 2227"/>
                <a:gd name="T27" fmla="*/ 12 h 1629"/>
                <a:gd name="T28" fmla="*/ 1404 w 2227"/>
                <a:gd name="T29" fmla="*/ 7 h 1629"/>
                <a:gd name="T30" fmla="*/ 1391 w 2227"/>
                <a:gd name="T31" fmla="*/ 3 h 1629"/>
                <a:gd name="T32" fmla="*/ 1377 w 2227"/>
                <a:gd name="T33" fmla="*/ 1 h 1629"/>
                <a:gd name="T34" fmla="*/ 1362 w 2227"/>
                <a:gd name="T35" fmla="*/ 0 h 1629"/>
                <a:gd name="T36" fmla="*/ 76 w 2227"/>
                <a:gd name="T37" fmla="*/ 0 h 1629"/>
                <a:gd name="T38" fmla="*/ 61 w 2227"/>
                <a:gd name="T39" fmla="*/ 1 h 1629"/>
                <a:gd name="T40" fmla="*/ 46 w 2227"/>
                <a:gd name="T41" fmla="*/ 3 h 1629"/>
                <a:gd name="T42" fmla="*/ 34 w 2227"/>
                <a:gd name="T43" fmla="*/ 7 h 1629"/>
                <a:gd name="T44" fmla="*/ 23 w 2227"/>
                <a:gd name="T45" fmla="*/ 12 h 1629"/>
                <a:gd name="T46" fmla="*/ 12 w 2227"/>
                <a:gd name="T47" fmla="*/ 18 h 1629"/>
                <a:gd name="T48" fmla="*/ 6 w 2227"/>
                <a:gd name="T49" fmla="*/ 25 h 1629"/>
                <a:gd name="T50" fmla="*/ 1 w 2227"/>
                <a:gd name="T51" fmla="*/ 34 h 1629"/>
                <a:gd name="T52" fmla="*/ 0 w 2227"/>
                <a:gd name="T53" fmla="*/ 42 h 1629"/>
                <a:gd name="T54" fmla="*/ 0 w 2227"/>
                <a:gd name="T55" fmla="*/ 727 h 1629"/>
                <a:gd name="T56" fmla="*/ 1 w 2227"/>
                <a:gd name="T57" fmla="*/ 735 h 1629"/>
                <a:gd name="T58" fmla="*/ 6 w 2227"/>
                <a:gd name="T59" fmla="*/ 743 h 1629"/>
                <a:gd name="T60" fmla="*/ 12 w 2227"/>
                <a:gd name="T61" fmla="*/ 751 h 1629"/>
                <a:gd name="T62" fmla="*/ 23 w 2227"/>
                <a:gd name="T63" fmla="*/ 756 h 1629"/>
                <a:gd name="T64" fmla="*/ 34 w 2227"/>
                <a:gd name="T65" fmla="*/ 761 h 1629"/>
                <a:gd name="T66" fmla="*/ 46 w 2227"/>
                <a:gd name="T67" fmla="*/ 765 h 1629"/>
                <a:gd name="T68" fmla="*/ 61 w 2227"/>
                <a:gd name="T69" fmla="*/ 768 h 1629"/>
                <a:gd name="T70" fmla="*/ 76 w 2227"/>
                <a:gd name="T71" fmla="*/ 769 h 1629"/>
                <a:gd name="T72" fmla="*/ 1362 w 2227"/>
                <a:gd name="T73" fmla="*/ 769 h 162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2227" h="1629">
                  <a:moveTo>
                    <a:pt x="2110" y="1629"/>
                  </a:moveTo>
                  <a:lnTo>
                    <a:pt x="2133" y="1627"/>
                  </a:lnTo>
                  <a:lnTo>
                    <a:pt x="2154" y="1621"/>
                  </a:lnTo>
                  <a:lnTo>
                    <a:pt x="2175" y="1613"/>
                  </a:lnTo>
                  <a:lnTo>
                    <a:pt x="2192" y="1602"/>
                  </a:lnTo>
                  <a:lnTo>
                    <a:pt x="2206" y="1590"/>
                  </a:lnTo>
                  <a:lnTo>
                    <a:pt x="2218" y="1574"/>
                  </a:lnTo>
                  <a:lnTo>
                    <a:pt x="2225" y="1558"/>
                  </a:lnTo>
                  <a:lnTo>
                    <a:pt x="2227" y="1540"/>
                  </a:lnTo>
                  <a:lnTo>
                    <a:pt x="2227" y="89"/>
                  </a:lnTo>
                  <a:lnTo>
                    <a:pt x="2225" y="71"/>
                  </a:lnTo>
                  <a:lnTo>
                    <a:pt x="2218" y="53"/>
                  </a:lnTo>
                  <a:lnTo>
                    <a:pt x="2206" y="39"/>
                  </a:lnTo>
                  <a:lnTo>
                    <a:pt x="2192" y="25"/>
                  </a:lnTo>
                  <a:lnTo>
                    <a:pt x="2175" y="14"/>
                  </a:lnTo>
                  <a:lnTo>
                    <a:pt x="2154" y="7"/>
                  </a:lnTo>
                  <a:lnTo>
                    <a:pt x="2133" y="2"/>
                  </a:lnTo>
                  <a:lnTo>
                    <a:pt x="2110" y="0"/>
                  </a:lnTo>
                  <a:lnTo>
                    <a:pt x="118" y="0"/>
                  </a:lnTo>
                  <a:lnTo>
                    <a:pt x="94" y="2"/>
                  </a:lnTo>
                  <a:lnTo>
                    <a:pt x="71" y="7"/>
                  </a:lnTo>
                  <a:lnTo>
                    <a:pt x="52" y="14"/>
                  </a:lnTo>
                  <a:lnTo>
                    <a:pt x="35" y="25"/>
                  </a:lnTo>
                  <a:lnTo>
                    <a:pt x="19" y="39"/>
                  </a:lnTo>
                  <a:lnTo>
                    <a:pt x="9" y="53"/>
                  </a:lnTo>
                  <a:lnTo>
                    <a:pt x="2" y="71"/>
                  </a:lnTo>
                  <a:lnTo>
                    <a:pt x="0" y="89"/>
                  </a:lnTo>
                  <a:lnTo>
                    <a:pt x="0" y="1540"/>
                  </a:lnTo>
                  <a:lnTo>
                    <a:pt x="2" y="1558"/>
                  </a:lnTo>
                  <a:lnTo>
                    <a:pt x="9" y="1574"/>
                  </a:lnTo>
                  <a:lnTo>
                    <a:pt x="19" y="1590"/>
                  </a:lnTo>
                  <a:lnTo>
                    <a:pt x="35" y="1602"/>
                  </a:lnTo>
                  <a:lnTo>
                    <a:pt x="52" y="1613"/>
                  </a:lnTo>
                  <a:lnTo>
                    <a:pt x="71" y="1621"/>
                  </a:lnTo>
                  <a:lnTo>
                    <a:pt x="94" y="1627"/>
                  </a:lnTo>
                  <a:lnTo>
                    <a:pt x="118" y="1629"/>
                  </a:lnTo>
                  <a:lnTo>
                    <a:pt x="2110" y="162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8935" name="Freeform 172"/>
            <p:cNvSpPr>
              <a:spLocks/>
            </p:cNvSpPr>
            <p:nvPr/>
          </p:nvSpPr>
          <p:spPr bwMode="gray">
            <a:xfrm>
              <a:off x="246" y="1006"/>
              <a:ext cx="1536" cy="1024"/>
            </a:xfrm>
            <a:custGeom>
              <a:avLst/>
              <a:gdLst>
                <a:gd name="T0" fmla="*/ 1468 w 2378"/>
                <a:gd name="T1" fmla="*/ 29 h 1784"/>
                <a:gd name="T2" fmla="*/ 1436 w 2378"/>
                <a:gd name="T3" fmla="*/ 15 h 1784"/>
                <a:gd name="T4" fmla="*/ 1402 w 2378"/>
                <a:gd name="T5" fmla="*/ 5 h 1784"/>
                <a:gd name="T6" fmla="*/ 1365 w 2378"/>
                <a:gd name="T7" fmla="*/ 1 h 1784"/>
                <a:gd name="T8" fmla="*/ 190 w 2378"/>
                <a:gd name="T9" fmla="*/ 0 h 1784"/>
                <a:gd name="T10" fmla="*/ 116 w 2378"/>
                <a:gd name="T11" fmla="*/ 10 h 1784"/>
                <a:gd name="T12" fmla="*/ 56 w 2378"/>
                <a:gd name="T13" fmla="*/ 37 h 1784"/>
                <a:gd name="T14" fmla="*/ 16 w 2378"/>
                <a:gd name="T15" fmla="*/ 77 h 1784"/>
                <a:gd name="T16" fmla="*/ 0 w 2378"/>
                <a:gd name="T17" fmla="*/ 127 h 1784"/>
                <a:gd name="T18" fmla="*/ 91 w 2378"/>
                <a:gd name="T19" fmla="*/ 486 h 1784"/>
                <a:gd name="T20" fmla="*/ 93 w 2378"/>
                <a:gd name="T21" fmla="*/ 114 h 1784"/>
                <a:gd name="T22" fmla="*/ 108 w 2378"/>
                <a:gd name="T23" fmla="*/ 90 h 1784"/>
                <a:gd name="T24" fmla="*/ 128 w 2378"/>
                <a:gd name="T25" fmla="*/ 75 h 1784"/>
                <a:gd name="T26" fmla="*/ 143 w 2378"/>
                <a:gd name="T27" fmla="*/ 68 h 1784"/>
                <a:gd name="T28" fmla="*/ 161 w 2378"/>
                <a:gd name="T29" fmla="*/ 63 h 1784"/>
                <a:gd name="T30" fmla="*/ 180 w 2378"/>
                <a:gd name="T31" fmla="*/ 60 h 1784"/>
                <a:gd name="T32" fmla="*/ 1347 w 2378"/>
                <a:gd name="T33" fmla="*/ 60 h 1784"/>
                <a:gd name="T34" fmla="*/ 1367 w 2378"/>
                <a:gd name="T35" fmla="*/ 61 h 1784"/>
                <a:gd name="T36" fmla="*/ 1386 w 2378"/>
                <a:gd name="T37" fmla="*/ 65 h 1784"/>
                <a:gd name="T38" fmla="*/ 1402 w 2378"/>
                <a:gd name="T39" fmla="*/ 71 h 1784"/>
                <a:gd name="T40" fmla="*/ 1417 w 2378"/>
                <a:gd name="T41" fmla="*/ 80 h 1784"/>
                <a:gd name="T42" fmla="*/ 1438 w 2378"/>
                <a:gd name="T43" fmla="*/ 102 h 1784"/>
                <a:gd name="T44" fmla="*/ 1446 w 2378"/>
                <a:gd name="T45" fmla="*/ 127 h 1784"/>
                <a:gd name="T46" fmla="*/ 1445 w 2378"/>
                <a:gd name="T47" fmla="*/ 911 h 1784"/>
                <a:gd name="T48" fmla="*/ 1429 w 2378"/>
                <a:gd name="T49" fmla="*/ 934 h 1784"/>
                <a:gd name="T50" fmla="*/ 1402 w 2378"/>
                <a:gd name="T51" fmla="*/ 953 h 1784"/>
                <a:gd name="T52" fmla="*/ 1367 w 2378"/>
                <a:gd name="T53" fmla="*/ 963 h 1784"/>
                <a:gd name="T54" fmla="*/ 190 w 2378"/>
                <a:gd name="T55" fmla="*/ 964 h 1784"/>
                <a:gd name="T56" fmla="*/ 171 w 2378"/>
                <a:gd name="T57" fmla="*/ 963 h 1784"/>
                <a:gd name="T58" fmla="*/ 152 w 2378"/>
                <a:gd name="T59" fmla="*/ 959 h 1784"/>
                <a:gd name="T60" fmla="*/ 136 w 2378"/>
                <a:gd name="T61" fmla="*/ 953 h 1784"/>
                <a:gd name="T62" fmla="*/ 120 w 2378"/>
                <a:gd name="T63" fmla="*/ 945 h 1784"/>
                <a:gd name="T64" fmla="*/ 99 w 2378"/>
                <a:gd name="T65" fmla="*/ 922 h 1784"/>
                <a:gd name="T66" fmla="*/ 91 w 2378"/>
                <a:gd name="T67" fmla="*/ 898 h 1784"/>
                <a:gd name="T68" fmla="*/ 0 w 2378"/>
                <a:gd name="T69" fmla="*/ 486 h 1784"/>
                <a:gd name="T70" fmla="*/ 1 w 2378"/>
                <a:gd name="T71" fmla="*/ 910 h 1784"/>
                <a:gd name="T72" fmla="*/ 8 w 2378"/>
                <a:gd name="T73" fmla="*/ 934 h 1784"/>
                <a:gd name="T74" fmla="*/ 23 w 2378"/>
                <a:gd name="T75" fmla="*/ 957 h 1784"/>
                <a:gd name="T76" fmla="*/ 44 w 2378"/>
                <a:gd name="T77" fmla="*/ 978 h 1784"/>
                <a:gd name="T78" fmla="*/ 70 w 2378"/>
                <a:gd name="T79" fmla="*/ 995 h 1784"/>
                <a:gd name="T80" fmla="*/ 100 w 2378"/>
                <a:gd name="T81" fmla="*/ 1009 h 1784"/>
                <a:gd name="T82" fmla="*/ 136 w 2378"/>
                <a:gd name="T83" fmla="*/ 1019 h 1784"/>
                <a:gd name="T84" fmla="*/ 172 w 2378"/>
                <a:gd name="T85" fmla="*/ 1023 h 1784"/>
                <a:gd name="T86" fmla="*/ 1347 w 2378"/>
                <a:gd name="T87" fmla="*/ 1024 h 1784"/>
                <a:gd name="T88" fmla="*/ 1384 w 2378"/>
                <a:gd name="T89" fmla="*/ 1022 h 1784"/>
                <a:gd name="T90" fmla="*/ 1419 w 2378"/>
                <a:gd name="T91" fmla="*/ 1015 h 1784"/>
                <a:gd name="T92" fmla="*/ 1452 w 2378"/>
                <a:gd name="T93" fmla="*/ 1003 h 1784"/>
                <a:gd name="T94" fmla="*/ 1481 w 2378"/>
                <a:gd name="T95" fmla="*/ 987 h 1784"/>
                <a:gd name="T96" fmla="*/ 1504 w 2378"/>
                <a:gd name="T97" fmla="*/ 968 h 1784"/>
                <a:gd name="T98" fmla="*/ 1522 w 2378"/>
                <a:gd name="T99" fmla="*/ 946 h 1784"/>
                <a:gd name="T100" fmla="*/ 1533 w 2378"/>
                <a:gd name="T101" fmla="*/ 922 h 1784"/>
                <a:gd name="T102" fmla="*/ 1536 w 2378"/>
                <a:gd name="T103" fmla="*/ 898 h 1784"/>
                <a:gd name="T104" fmla="*/ 1535 w 2378"/>
                <a:gd name="T105" fmla="*/ 114 h 1784"/>
                <a:gd name="T106" fmla="*/ 1528 w 2378"/>
                <a:gd name="T107" fmla="*/ 90 h 1784"/>
                <a:gd name="T108" fmla="*/ 1513 w 2378"/>
                <a:gd name="T109" fmla="*/ 67 h 1784"/>
                <a:gd name="T110" fmla="*/ 1493 w 2378"/>
                <a:gd name="T111" fmla="*/ 46 h 178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2378" h="1784">
                  <a:moveTo>
                    <a:pt x="2293" y="65"/>
                  </a:moveTo>
                  <a:lnTo>
                    <a:pt x="2272" y="51"/>
                  </a:lnTo>
                  <a:lnTo>
                    <a:pt x="2248" y="37"/>
                  </a:lnTo>
                  <a:lnTo>
                    <a:pt x="2223" y="26"/>
                  </a:lnTo>
                  <a:lnTo>
                    <a:pt x="2197" y="16"/>
                  </a:lnTo>
                  <a:lnTo>
                    <a:pt x="2171" y="9"/>
                  </a:lnTo>
                  <a:lnTo>
                    <a:pt x="2143" y="4"/>
                  </a:lnTo>
                  <a:lnTo>
                    <a:pt x="2114" y="2"/>
                  </a:lnTo>
                  <a:lnTo>
                    <a:pt x="2086" y="0"/>
                  </a:lnTo>
                  <a:lnTo>
                    <a:pt x="294" y="0"/>
                  </a:lnTo>
                  <a:lnTo>
                    <a:pt x="235" y="5"/>
                  </a:lnTo>
                  <a:lnTo>
                    <a:pt x="179" y="18"/>
                  </a:lnTo>
                  <a:lnTo>
                    <a:pt x="129" y="37"/>
                  </a:lnTo>
                  <a:lnTo>
                    <a:pt x="87" y="65"/>
                  </a:lnTo>
                  <a:lnTo>
                    <a:pt x="49" y="97"/>
                  </a:lnTo>
                  <a:lnTo>
                    <a:pt x="24" y="134"/>
                  </a:lnTo>
                  <a:lnTo>
                    <a:pt x="7" y="177"/>
                  </a:lnTo>
                  <a:lnTo>
                    <a:pt x="0" y="221"/>
                  </a:lnTo>
                  <a:lnTo>
                    <a:pt x="0" y="847"/>
                  </a:lnTo>
                  <a:lnTo>
                    <a:pt x="141" y="847"/>
                  </a:lnTo>
                  <a:lnTo>
                    <a:pt x="141" y="221"/>
                  </a:lnTo>
                  <a:lnTo>
                    <a:pt x="144" y="198"/>
                  </a:lnTo>
                  <a:lnTo>
                    <a:pt x="153" y="177"/>
                  </a:lnTo>
                  <a:lnTo>
                    <a:pt x="167" y="157"/>
                  </a:lnTo>
                  <a:lnTo>
                    <a:pt x="186" y="140"/>
                  </a:lnTo>
                  <a:lnTo>
                    <a:pt x="198" y="131"/>
                  </a:lnTo>
                  <a:lnTo>
                    <a:pt x="210" y="124"/>
                  </a:lnTo>
                  <a:lnTo>
                    <a:pt x="221" y="118"/>
                  </a:lnTo>
                  <a:lnTo>
                    <a:pt x="235" y="113"/>
                  </a:lnTo>
                  <a:lnTo>
                    <a:pt x="250" y="110"/>
                  </a:lnTo>
                  <a:lnTo>
                    <a:pt x="264" y="106"/>
                  </a:lnTo>
                  <a:lnTo>
                    <a:pt x="278" y="104"/>
                  </a:lnTo>
                  <a:lnTo>
                    <a:pt x="294" y="104"/>
                  </a:lnTo>
                  <a:lnTo>
                    <a:pt x="2086" y="104"/>
                  </a:lnTo>
                  <a:lnTo>
                    <a:pt x="2100" y="104"/>
                  </a:lnTo>
                  <a:lnTo>
                    <a:pt x="2117" y="106"/>
                  </a:lnTo>
                  <a:lnTo>
                    <a:pt x="2131" y="110"/>
                  </a:lnTo>
                  <a:lnTo>
                    <a:pt x="2145" y="113"/>
                  </a:lnTo>
                  <a:lnTo>
                    <a:pt x="2157" y="118"/>
                  </a:lnTo>
                  <a:lnTo>
                    <a:pt x="2171" y="124"/>
                  </a:lnTo>
                  <a:lnTo>
                    <a:pt x="2183" y="131"/>
                  </a:lnTo>
                  <a:lnTo>
                    <a:pt x="2194" y="140"/>
                  </a:lnTo>
                  <a:lnTo>
                    <a:pt x="2213" y="157"/>
                  </a:lnTo>
                  <a:lnTo>
                    <a:pt x="2227" y="177"/>
                  </a:lnTo>
                  <a:lnTo>
                    <a:pt x="2237" y="198"/>
                  </a:lnTo>
                  <a:lnTo>
                    <a:pt x="2239" y="221"/>
                  </a:lnTo>
                  <a:lnTo>
                    <a:pt x="2239" y="1565"/>
                  </a:lnTo>
                  <a:lnTo>
                    <a:pt x="2237" y="1588"/>
                  </a:lnTo>
                  <a:lnTo>
                    <a:pt x="2227" y="1609"/>
                  </a:lnTo>
                  <a:lnTo>
                    <a:pt x="2213" y="1628"/>
                  </a:lnTo>
                  <a:lnTo>
                    <a:pt x="2194" y="1646"/>
                  </a:lnTo>
                  <a:lnTo>
                    <a:pt x="2171" y="1660"/>
                  </a:lnTo>
                  <a:lnTo>
                    <a:pt x="2145" y="1671"/>
                  </a:lnTo>
                  <a:lnTo>
                    <a:pt x="2117" y="1678"/>
                  </a:lnTo>
                  <a:lnTo>
                    <a:pt x="2086" y="1680"/>
                  </a:lnTo>
                  <a:lnTo>
                    <a:pt x="294" y="1680"/>
                  </a:lnTo>
                  <a:lnTo>
                    <a:pt x="278" y="1680"/>
                  </a:lnTo>
                  <a:lnTo>
                    <a:pt x="264" y="1678"/>
                  </a:lnTo>
                  <a:lnTo>
                    <a:pt x="250" y="1674"/>
                  </a:lnTo>
                  <a:lnTo>
                    <a:pt x="235" y="1671"/>
                  </a:lnTo>
                  <a:lnTo>
                    <a:pt x="221" y="1666"/>
                  </a:lnTo>
                  <a:lnTo>
                    <a:pt x="210" y="1660"/>
                  </a:lnTo>
                  <a:lnTo>
                    <a:pt x="198" y="1653"/>
                  </a:lnTo>
                  <a:lnTo>
                    <a:pt x="186" y="1646"/>
                  </a:lnTo>
                  <a:lnTo>
                    <a:pt x="167" y="1628"/>
                  </a:lnTo>
                  <a:lnTo>
                    <a:pt x="153" y="1607"/>
                  </a:lnTo>
                  <a:lnTo>
                    <a:pt x="144" y="1588"/>
                  </a:lnTo>
                  <a:lnTo>
                    <a:pt x="141" y="1565"/>
                  </a:lnTo>
                  <a:lnTo>
                    <a:pt x="141" y="847"/>
                  </a:lnTo>
                  <a:lnTo>
                    <a:pt x="0" y="847"/>
                  </a:lnTo>
                  <a:lnTo>
                    <a:pt x="0" y="1565"/>
                  </a:lnTo>
                  <a:lnTo>
                    <a:pt x="2" y="1586"/>
                  </a:lnTo>
                  <a:lnTo>
                    <a:pt x="5" y="1607"/>
                  </a:lnTo>
                  <a:lnTo>
                    <a:pt x="12" y="1628"/>
                  </a:lnTo>
                  <a:lnTo>
                    <a:pt x="24" y="1648"/>
                  </a:lnTo>
                  <a:lnTo>
                    <a:pt x="35" y="1667"/>
                  </a:lnTo>
                  <a:lnTo>
                    <a:pt x="49" y="1687"/>
                  </a:lnTo>
                  <a:lnTo>
                    <a:pt x="68" y="1704"/>
                  </a:lnTo>
                  <a:lnTo>
                    <a:pt x="87" y="1720"/>
                  </a:lnTo>
                  <a:lnTo>
                    <a:pt x="108" y="1734"/>
                  </a:lnTo>
                  <a:lnTo>
                    <a:pt x="132" y="1747"/>
                  </a:lnTo>
                  <a:lnTo>
                    <a:pt x="155" y="1757"/>
                  </a:lnTo>
                  <a:lnTo>
                    <a:pt x="181" y="1768"/>
                  </a:lnTo>
                  <a:lnTo>
                    <a:pt x="210" y="1775"/>
                  </a:lnTo>
                  <a:lnTo>
                    <a:pt x="238" y="1780"/>
                  </a:lnTo>
                  <a:lnTo>
                    <a:pt x="266" y="1782"/>
                  </a:lnTo>
                  <a:lnTo>
                    <a:pt x="294" y="1784"/>
                  </a:lnTo>
                  <a:lnTo>
                    <a:pt x="2086" y="1784"/>
                  </a:lnTo>
                  <a:lnTo>
                    <a:pt x="2114" y="1782"/>
                  </a:lnTo>
                  <a:lnTo>
                    <a:pt x="2143" y="1780"/>
                  </a:lnTo>
                  <a:lnTo>
                    <a:pt x="2171" y="1775"/>
                  </a:lnTo>
                  <a:lnTo>
                    <a:pt x="2197" y="1768"/>
                  </a:lnTo>
                  <a:lnTo>
                    <a:pt x="2223" y="1757"/>
                  </a:lnTo>
                  <a:lnTo>
                    <a:pt x="2248" y="1747"/>
                  </a:lnTo>
                  <a:lnTo>
                    <a:pt x="2272" y="1734"/>
                  </a:lnTo>
                  <a:lnTo>
                    <a:pt x="2293" y="1720"/>
                  </a:lnTo>
                  <a:lnTo>
                    <a:pt x="2312" y="1704"/>
                  </a:lnTo>
                  <a:lnTo>
                    <a:pt x="2329" y="1687"/>
                  </a:lnTo>
                  <a:lnTo>
                    <a:pt x="2343" y="1667"/>
                  </a:lnTo>
                  <a:lnTo>
                    <a:pt x="2357" y="1648"/>
                  </a:lnTo>
                  <a:lnTo>
                    <a:pt x="2366" y="1628"/>
                  </a:lnTo>
                  <a:lnTo>
                    <a:pt x="2373" y="1607"/>
                  </a:lnTo>
                  <a:lnTo>
                    <a:pt x="2376" y="1586"/>
                  </a:lnTo>
                  <a:lnTo>
                    <a:pt x="2378" y="1565"/>
                  </a:lnTo>
                  <a:lnTo>
                    <a:pt x="2378" y="221"/>
                  </a:lnTo>
                  <a:lnTo>
                    <a:pt x="2376" y="198"/>
                  </a:lnTo>
                  <a:lnTo>
                    <a:pt x="2373" y="177"/>
                  </a:lnTo>
                  <a:lnTo>
                    <a:pt x="2366" y="156"/>
                  </a:lnTo>
                  <a:lnTo>
                    <a:pt x="2357" y="136"/>
                  </a:lnTo>
                  <a:lnTo>
                    <a:pt x="2343" y="117"/>
                  </a:lnTo>
                  <a:lnTo>
                    <a:pt x="2329" y="99"/>
                  </a:lnTo>
                  <a:lnTo>
                    <a:pt x="2312" y="81"/>
                  </a:lnTo>
                  <a:lnTo>
                    <a:pt x="2293" y="65"/>
                  </a:lnTo>
                  <a:close/>
                </a:path>
              </a:pathLst>
            </a:custGeom>
            <a:solidFill>
              <a:srgbClr val="5E5E5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8936" name="Rectangle 173"/>
            <p:cNvSpPr>
              <a:spLocks noChangeArrowheads="1"/>
            </p:cNvSpPr>
            <p:nvPr/>
          </p:nvSpPr>
          <p:spPr bwMode="gray">
            <a:xfrm>
              <a:off x="601" y="1338"/>
              <a:ext cx="841" cy="439"/>
            </a:xfrm>
            <a:prstGeom prst="rect">
              <a:avLst/>
            </a:prstGeom>
            <a:solidFill>
              <a:srgbClr val="7C9BFF"/>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37" name="Rectangle 174"/>
            <p:cNvSpPr>
              <a:spLocks noChangeArrowheads="1"/>
            </p:cNvSpPr>
            <p:nvPr/>
          </p:nvSpPr>
          <p:spPr bwMode="gray">
            <a:xfrm>
              <a:off x="748" y="1227"/>
              <a:ext cx="550" cy="97"/>
            </a:xfrm>
            <a:prstGeom prst="rect">
              <a:avLst/>
            </a:prstGeom>
            <a:solidFill>
              <a:schemeClr val="tx1"/>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38" name="Rectangle 175"/>
            <p:cNvSpPr>
              <a:spLocks noChangeArrowheads="1"/>
            </p:cNvSpPr>
            <p:nvPr/>
          </p:nvSpPr>
          <p:spPr bwMode="gray">
            <a:xfrm>
              <a:off x="752" y="1389"/>
              <a:ext cx="549" cy="152"/>
            </a:xfrm>
            <a:prstGeom prst="rect">
              <a:avLst/>
            </a:prstGeom>
            <a:solidFill>
              <a:schemeClr val="tx1"/>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39" name="Freeform 176"/>
            <p:cNvSpPr>
              <a:spLocks/>
            </p:cNvSpPr>
            <p:nvPr/>
          </p:nvSpPr>
          <p:spPr bwMode="gray">
            <a:xfrm>
              <a:off x="528" y="1094"/>
              <a:ext cx="982" cy="260"/>
            </a:xfrm>
            <a:custGeom>
              <a:avLst/>
              <a:gdLst>
                <a:gd name="T0" fmla="*/ 489 w 1521"/>
                <a:gd name="T1" fmla="*/ 0 h 551"/>
                <a:gd name="T2" fmla="*/ 0 w 1521"/>
                <a:gd name="T3" fmla="*/ 133 h 551"/>
                <a:gd name="T4" fmla="*/ 32 w 1521"/>
                <a:gd name="T5" fmla="*/ 162 h 551"/>
                <a:gd name="T6" fmla="*/ 73 w 1521"/>
                <a:gd name="T7" fmla="*/ 153 h 551"/>
                <a:gd name="T8" fmla="*/ 73 w 1521"/>
                <a:gd name="T9" fmla="*/ 260 h 551"/>
                <a:gd name="T10" fmla="*/ 305 w 1521"/>
                <a:gd name="T11" fmla="*/ 260 h 551"/>
                <a:gd name="T12" fmla="*/ 305 w 1521"/>
                <a:gd name="T13" fmla="*/ 217 h 551"/>
                <a:gd name="T14" fmla="*/ 246 w 1521"/>
                <a:gd name="T15" fmla="*/ 217 h 551"/>
                <a:gd name="T16" fmla="*/ 246 w 1521"/>
                <a:gd name="T17" fmla="*/ 144 h 551"/>
                <a:gd name="T18" fmla="*/ 392 w 1521"/>
                <a:gd name="T19" fmla="*/ 144 h 551"/>
                <a:gd name="T20" fmla="*/ 392 w 1521"/>
                <a:gd name="T21" fmla="*/ 217 h 551"/>
                <a:gd name="T22" fmla="*/ 305 w 1521"/>
                <a:gd name="T23" fmla="*/ 217 h 551"/>
                <a:gd name="T24" fmla="*/ 305 w 1521"/>
                <a:gd name="T25" fmla="*/ 260 h 551"/>
                <a:gd name="T26" fmla="*/ 657 w 1521"/>
                <a:gd name="T27" fmla="*/ 260 h 551"/>
                <a:gd name="T28" fmla="*/ 657 w 1521"/>
                <a:gd name="T29" fmla="*/ 217 h 551"/>
                <a:gd name="T30" fmla="*/ 593 w 1521"/>
                <a:gd name="T31" fmla="*/ 217 h 551"/>
                <a:gd name="T32" fmla="*/ 593 w 1521"/>
                <a:gd name="T33" fmla="*/ 144 h 551"/>
                <a:gd name="T34" fmla="*/ 739 w 1521"/>
                <a:gd name="T35" fmla="*/ 144 h 551"/>
                <a:gd name="T36" fmla="*/ 739 w 1521"/>
                <a:gd name="T37" fmla="*/ 217 h 551"/>
                <a:gd name="T38" fmla="*/ 657 w 1521"/>
                <a:gd name="T39" fmla="*/ 217 h 551"/>
                <a:gd name="T40" fmla="*/ 657 w 1521"/>
                <a:gd name="T41" fmla="*/ 260 h 551"/>
                <a:gd name="T42" fmla="*/ 914 w 1521"/>
                <a:gd name="T43" fmla="*/ 260 h 551"/>
                <a:gd name="T44" fmla="*/ 914 w 1521"/>
                <a:gd name="T45" fmla="*/ 153 h 551"/>
                <a:gd name="T46" fmla="*/ 948 w 1521"/>
                <a:gd name="T47" fmla="*/ 163 h 551"/>
                <a:gd name="T48" fmla="*/ 982 w 1521"/>
                <a:gd name="T49" fmla="*/ 134 h 551"/>
                <a:gd name="T50" fmla="*/ 489 w 1521"/>
                <a:gd name="T51" fmla="*/ 0 h 55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521" h="551">
                  <a:moveTo>
                    <a:pt x="758" y="0"/>
                  </a:moveTo>
                  <a:lnTo>
                    <a:pt x="0" y="281"/>
                  </a:lnTo>
                  <a:lnTo>
                    <a:pt x="49" y="344"/>
                  </a:lnTo>
                  <a:lnTo>
                    <a:pt x="113" y="325"/>
                  </a:lnTo>
                  <a:lnTo>
                    <a:pt x="113" y="551"/>
                  </a:lnTo>
                  <a:lnTo>
                    <a:pt x="473" y="551"/>
                  </a:lnTo>
                  <a:lnTo>
                    <a:pt x="473" y="459"/>
                  </a:lnTo>
                  <a:lnTo>
                    <a:pt x="381" y="459"/>
                  </a:lnTo>
                  <a:lnTo>
                    <a:pt x="381" y="305"/>
                  </a:lnTo>
                  <a:lnTo>
                    <a:pt x="607" y="305"/>
                  </a:lnTo>
                  <a:lnTo>
                    <a:pt x="607" y="459"/>
                  </a:lnTo>
                  <a:lnTo>
                    <a:pt x="473" y="459"/>
                  </a:lnTo>
                  <a:lnTo>
                    <a:pt x="473" y="551"/>
                  </a:lnTo>
                  <a:lnTo>
                    <a:pt x="1017" y="551"/>
                  </a:lnTo>
                  <a:lnTo>
                    <a:pt x="1017" y="459"/>
                  </a:lnTo>
                  <a:lnTo>
                    <a:pt x="918" y="459"/>
                  </a:lnTo>
                  <a:lnTo>
                    <a:pt x="918" y="305"/>
                  </a:lnTo>
                  <a:lnTo>
                    <a:pt x="1144" y="305"/>
                  </a:lnTo>
                  <a:lnTo>
                    <a:pt x="1144" y="459"/>
                  </a:lnTo>
                  <a:lnTo>
                    <a:pt x="1017" y="459"/>
                  </a:lnTo>
                  <a:lnTo>
                    <a:pt x="1017" y="551"/>
                  </a:lnTo>
                  <a:lnTo>
                    <a:pt x="1415" y="551"/>
                  </a:lnTo>
                  <a:lnTo>
                    <a:pt x="1415" y="325"/>
                  </a:lnTo>
                  <a:lnTo>
                    <a:pt x="1469" y="346"/>
                  </a:lnTo>
                  <a:lnTo>
                    <a:pt x="1521" y="283"/>
                  </a:lnTo>
                  <a:lnTo>
                    <a:pt x="758" y="0"/>
                  </a:lnTo>
                  <a:close/>
                </a:path>
              </a:pathLst>
            </a:custGeom>
            <a:solidFill>
              <a:srgbClr val="7C9BFF"/>
            </a:solidFill>
            <a:ln>
              <a:noFill/>
            </a:ln>
            <a:effectLst/>
            <a:extLst>
              <a:ext uri="{91240B29-F687-4F45-9708-019B960494DF}">
                <a14:hiddenLine xmlns:a14="http://schemas.microsoft.com/office/drawing/2010/main" w="9525" cap="flat" cmpd="sng">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40" name="Rectangle 177"/>
            <p:cNvSpPr>
              <a:spLocks noChangeArrowheads="1"/>
            </p:cNvSpPr>
            <p:nvPr/>
          </p:nvSpPr>
          <p:spPr bwMode="gray">
            <a:xfrm>
              <a:off x="661" y="1120"/>
              <a:ext cx="90" cy="86"/>
            </a:xfrm>
            <a:prstGeom prst="rect">
              <a:avLst/>
            </a:prstGeom>
            <a:solidFill>
              <a:srgbClr val="7C9BFF"/>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41" name="Rectangle 178"/>
            <p:cNvSpPr>
              <a:spLocks noChangeArrowheads="1"/>
            </p:cNvSpPr>
            <p:nvPr/>
          </p:nvSpPr>
          <p:spPr bwMode="gray">
            <a:xfrm>
              <a:off x="634" y="1102"/>
              <a:ext cx="140" cy="27"/>
            </a:xfrm>
            <a:prstGeom prst="rect">
              <a:avLst/>
            </a:prstGeom>
            <a:solidFill>
              <a:srgbClr val="7C9BFF"/>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42" name="Rectangle 179"/>
            <p:cNvSpPr>
              <a:spLocks noChangeArrowheads="1"/>
            </p:cNvSpPr>
            <p:nvPr/>
          </p:nvSpPr>
          <p:spPr bwMode="gray">
            <a:xfrm>
              <a:off x="517" y="1823"/>
              <a:ext cx="999" cy="130"/>
            </a:xfrm>
            <a:prstGeom prst="rect">
              <a:avLst/>
            </a:prstGeom>
            <a:noFill/>
            <a:ln>
              <a:noFill/>
            </a:ln>
            <a:effectLst/>
            <a:extLst>
              <a:ext uri="{909E8E84-426E-40DD-AFC4-6F175D3DCCD1}">
                <a14:hiddenFill xmlns:a14="http://schemas.microsoft.com/office/drawing/2010/main">
                  <a:solidFill>
                    <a:srgbClr val="FF6600"/>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p>
              <a:pPr algn="ctr">
                <a:lnSpc>
                  <a:spcPct val="90000"/>
                </a:lnSpc>
              </a:pPr>
              <a:r>
                <a:rPr lang="en-US" sz="1500">
                  <a:solidFill>
                    <a:srgbClr val="5E5E5E"/>
                  </a:solidFill>
                  <a:latin typeface="Arial Black" pitchFamily="34" charset="0"/>
                </a:rPr>
                <a:t>Branded House</a:t>
              </a:r>
            </a:p>
          </p:txBody>
        </p:sp>
        <p:sp>
          <p:nvSpPr>
            <p:cNvPr id="38943" name="Rectangle 180"/>
            <p:cNvSpPr>
              <a:spLocks noChangeArrowheads="1"/>
            </p:cNvSpPr>
            <p:nvPr/>
          </p:nvSpPr>
          <p:spPr bwMode="gray">
            <a:xfrm>
              <a:off x="752" y="1590"/>
              <a:ext cx="549" cy="151"/>
            </a:xfrm>
            <a:prstGeom prst="rect">
              <a:avLst/>
            </a:prstGeom>
            <a:solidFill>
              <a:schemeClr val="tx1"/>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44" name="Rectangle 181"/>
            <p:cNvSpPr>
              <a:spLocks noChangeArrowheads="1"/>
            </p:cNvSpPr>
            <p:nvPr/>
          </p:nvSpPr>
          <p:spPr bwMode="gray">
            <a:xfrm>
              <a:off x="328" y="1748"/>
              <a:ext cx="1363" cy="61"/>
            </a:xfrm>
            <a:prstGeom prst="rect">
              <a:avLst/>
            </a:prstGeom>
            <a:solidFill>
              <a:srgbClr val="5E5E5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grpSp>
      <p:grpSp>
        <p:nvGrpSpPr>
          <p:cNvPr id="38920" name="Group 196"/>
          <p:cNvGrpSpPr>
            <a:grpSpLocks/>
          </p:cNvGrpSpPr>
          <p:nvPr/>
        </p:nvGrpSpPr>
        <p:grpSpPr bwMode="auto">
          <a:xfrm>
            <a:off x="6415088" y="1654175"/>
            <a:ext cx="2438400" cy="1625600"/>
            <a:chOff x="4041" y="1042"/>
            <a:chExt cx="1536" cy="1024"/>
          </a:xfrm>
        </p:grpSpPr>
        <p:sp>
          <p:nvSpPr>
            <p:cNvPr id="38921" name="Freeform 183"/>
            <p:cNvSpPr>
              <a:spLocks/>
            </p:cNvSpPr>
            <p:nvPr/>
          </p:nvSpPr>
          <p:spPr bwMode="ltGray">
            <a:xfrm>
              <a:off x="4084" y="1073"/>
              <a:ext cx="1438" cy="769"/>
            </a:xfrm>
            <a:custGeom>
              <a:avLst/>
              <a:gdLst>
                <a:gd name="T0" fmla="*/ 1362 w 2227"/>
                <a:gd name="T1" fmla="*/ 769 h 1629"/>
                <a:gd name="T2" fmla="*/ 1377 w 2227"/>
                <a:gd name="T3" fmla="*/ 768 h 1629"/>
                <a:gd name="T4" fmla="*/ 1391 w 2227"/>
                <a:gd name="T5" fmla="*/ 765 h 1629"/>
                <a:gd name="T6" fmla="*/ 1404 w 2227"/>
                <a:gd name="T7" fmla="*/ 761 h 1629"/>
                <a:gd name="T8" fmla="*/ 1415 w 2227"/>
                <a:gd name="T9" fmla="*/ 756 h 1629"/>
                <a:gd name="T10" fmla="*/ 1424 w 2227"/>
                <a:gd name="T11" fmla="*/ 751 h 1629"/>
                <a:gd name="T12" fmla="*/ 1432 w 2227"/>
                <a:gd name="T13" fmla="*/ 743 h 1629"/>
                <a:gd name="T14" fmla="*/ 1437 w 2227"/>
                <a:gd name="T15" fmla="*/ 735 h 1629"/>
                <a:gd name="T16" fmla="*/ 1438 w 2227"/>
                <a:gd name="T17" fmla="*/ 727 h 1629"/>
                <a:gd name="T18" fmla="*/ 1438 w 2227"/>
                <a:gd name="T19" fmla="*/ 42 h 1629"/>
                <a:gd name="T20" fmla="*/ 1437 w 2227"/>
                <a:gd name="T21" fmla="*/ 34 h 1629"/>
                <a:gd name="T22" fmla="*/ 1432 w 2227"/>
                <a:gd name="T23" fmla="*/ 25 h 1629"/>
                <a:gd name="T24" fmla="*/ 1424 w 2227"/>
                <a:gd name="T25" fmla="*/ 18 h 1629"/>
                <a:gd name="T26" fmla="*/ 1415 w 2227"/>
                <a:gd name="T27" fmla="*/ 12 h 1629"/>
                <a:gd name="T28" fmla="*/ 1404 w 2227"/>
                <a:gd name="T29" fmla="*/ 7 h 1629"/>
                <a:gd name="T30" fmla="*/ 1391 w 2227"/>
                <a:gd name="T31" fmla="*/ 3 h 1629"/>
                <a:gd name="T32" fmla="*/ 1377 w 2227"/>
                <a:gd name="T33" fmla="*/ 1 h 1629"/>
                <a:gd name="T34" fmla="*/ 1362 w 2227"/>
                <a:gd name="T35" fmla="*/ 0 h 1629"/>
                <a:gd name="T36" fmla="*/ 76 w 2227"/>
                <a:gd name="T37" fmla="*/ 0 h 1629"/>
                <a:gd name="T38" fmla="*/ 61 w 2227"/>
                <a:gd name="T39" fmla="*/ 1 h 1629"/>
                <a:gd name="T40" fmla="*/ 46 w 2227"/>
                <a:gd name="T41" fmla="*/ 3 h 1629"/>
                <a:gd name="T42" fmla="*/ 34 w 2227"/>
                <a:gd name="T43" fmla="*/ 7 h 1629"/>
                <a:gd name="T44" fmla="*/ 23 w 2227"/>
                <a:gd name="T45" fmla="*/ 12 h 1629"/>
                <a:gd name="T46" fmla="*/ 12 w 2227"/>
                <a:gd name="T47" fmla="*/ 18 h 1629"/>
                <a:gd name="T48" fmla="*/ 6 w 2227"/>
                <a:gd name="T49" fmla="*/ 25 h 1629"/>
                <a:gd name="T50" fmla="*/ 1 w 2227"/>
                <a:gd name="T51" fmla="*/ 34 h 1629"/>
                <a:gd name="T52" fmla="*/ 0 w 2227"/>
                <a:gd name="T53" fmla="*/ 42 h 1629"/>
                <a:gd name="T54" fmla="*/ 0 w 2227"/>
                <a:gd name="T55" fmla="*/ 727 h 1629"/>
                <a:gd name="T56" fmla="*/ 1 w 2227"/>
                <a:gd name="T57" fmla="*/ 735 h 1629"/>
                <a:gd name="T58" fmla="*/ 6 w 2227"/>
                <a:gd name="T59" fmla="*/ 743 h 1629"/>
                <a:gd name="T60" fmla="*/ 12 w 2227"/>
                <a:gd name="T61" fmla="*/ 751 h 1629"/>
                <a:gd name="T62" fmla="*/ 23 w 2227"/>
                <a:gd name="T63" fmla="*/ 756 h 1629"/>
                <a:gd name="T64" fmla="*/ 34 w 2227"/>
                <a:gd name="T65" fmla="*/ 761 h 1629"/>
                <a:gd name="T66" fmla="*/ 46 w 2227"/>
                <a:gd name="T67" fmla="*/ 765 h 1629"/>
                <a:gd name="T68" fmla="*/ 61 w 2227"/>
                <a:gd name="T69" fmla="*/ 768 h 1629"/>
                <a:gd name="T70" fmla="*/ 76 w 2227"/>
                <a:gd name="T71" fmla="*/ 769 h 1629"/>
                <a:gd name="T72" fmla="*/ 1362 w 2227"/>
                <a:gd name="T73" fmla="*/ 769 h 162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2227" h="1629">
                  <a:moveTo>
                    <a:pt x="2110" y="1629"/>
                  </a:moveTo>
                  <a:lnTo>
                    <a:pt x="2133" y="1627"/>
                  </a:lnTo>
                  <a:lnTo>
                    <a:pt x="2154" y="1621"/>
                  </a:lnTo>
                  <a:lnTo>
                    <a:pt x="2175" y="1613"/>
                  </a:lnTo>
                  <a:lnTo>
                    <a:pt x="2192" y="1602"/>
                  </a:lnTo>
                  <a:lnTo>
                    <a:pt x="2206" y="1590"/>
                  </a:lnTo>
                  <a:lnTo>
                    <a:pt x="2218" y="1574"/>
                  </a:lnTo>
                  <a:lnTo>
                    <a:pt x="2225" y="1558"/>
                  </a:lnTo>
                  <a:lnTo>
                    <a:pt x="2227" y="1540"/>
                  </a:lnTo>
                  <a:lnTo>
                    <a:pt x="2227" y="89"/>
                  </a:lnTo>
                  <a:lnTo>
                    <a:pt x="2225" y="71"/>
                  </a:lnTo>
                  <a:lnTo>
                    <a:pt x="2218" y="53"/>
                  </a:lnTo>
                  <a:lnTo>
                    <a:pt x="2206" y="39"/>
                  </a:lnTo>
                  <a:lnTo>
                    <a:pt x="2192" y="25"/>
                  </a:lnTo>
                  <a:lnTo>
                    <a:pt x="2175" y="14"/>
                  </a:lnTo>
                  <a:lnTo>
                    <a:pt x="2154" y="7"/>
                  </a:lnTo>
                  <a:lnTo>
                    <a:pt x="2133" y="2"/>
                  </a:lnTo>
                  <a:lnTo>
                    <a:pt x="2110" y="0"/>
                  </a:lnTo>
                  <a:lnTo>
                    <a:pt x="118" y="0"/>
                  </a:lnTo>
                  <a:lnTo>
                    <a:pt x="94" y="2"/>
                  </a:lnTo>
                  <a:lnTo>
                    <a:pt x="71" y="7"/>
                  </a:lnTo>
                  <a:lnTo>
                    <a:pt x="52" y="14"/>
                  </a:lnTo>
                  <a:lnTo>
                    <a:pt x="35" y="25"/>
                  </a:lnTo>
                  <a:lnTo>
                    <a:pt x="19" y="39"/>
                  </a:lnTo>
                  <a:lnTo>
                    <a:pt x="9" y="53"/>
                  </a:lnTo>
                  <a:lnTo>
                    <a:pt x="2" y="71"/>
                  </a:lnTo>
                  <a:lnTo>
                    <a:pt x="0" y="89"/>
                  </a:lnTo>
                  <a:lnTo>
                    <a:pt x="0" y="1540"/>
                  </a:lnTo>
                  <a:lnTo>
                    <a:pt x="2" y="1558"/>
                  </a:lnTo>
                  <a:lnTo>
                    <a:pt x="9" y="1574"/>
                  </a:lnTo>
                  <a:lnTo>
                    <a:pt x="19" y="1590"/>
                  </a:lnTo>
                  <a:lnTo>
                    <a:pt x="35" y="1602"/>
                  </a:lnTo>
                  <a:lnTo>
                    <a:pt x="52" y="1613"/>
                  </a:lnTo>
                  <a:lnTo>
                    <a:pt x="71" y="1621"/>
                  </a:lnTo>
                  <a:lnTo>
                    <a:pt x="94" y="1627"/>
                  </a:lnTo>
                  <a:lnTo>
                    <a:pt x="118" y="1629"/>
                  </a:lnTo>
                  <a:lnTo>
                    <a:pt x="2110" y="1629"/>
                  </a:lnTo>
                  <a:close/>
                </a:path>
              </a:pathLst>
            </a:custGeom>
            <a:solidFill>
              <a:srgbClr val="7C9BFF"/>
            </a:solidFill>
            <a:ln>
              <a:noFill/>
            </a:ln>
            <a:effectLst/>
            <a:extLst>
              <a:ext uri="{91240B29-F687-4F45-9708-019B960494DF}">
                <a14:hiddenLine xmlns:a14="http://schemas.microsoft.com/office/drawing/2010/main" w="9525" cap="flat" cmpd="sng">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22" name="Freeform 184"/>
            <p:cNvSpPr>
              <a:spLocks/>
            </p:cNvSpPr>
            <p:nvPr/>
          </p:nvSpPr>
          <p:spPr bwMode="gray">
            <a:xfrm>
              <a:off x="4041" y="1042"/>
              <a:ext cx="1536" cy="1024"/>
            </a:xfrm>
            <a:custGeom>
              <a:avLst/>
              <a:gdLst>
                <a:gd name="T0" fmla="*/ 1468 w 2378"/>
                <a:gd name="T1" fmla="*/ 29 h 1784"/>
                <a:gd name="T2" fmla="*/ 1436 w 2378"/>
                <a:gd name="T3" fmla="*/ 15 h 1784"/>
                <a:gd name="T4" fmla="*/ 1402 w 2378"/>
                <a:gd name="T5" fmla="*/ 5 h 1784"/>
                <a:gd name="T6" fmla="*/ 1365 w 2378"/>
                <a:gd name="T7" fmla="*/ 1 h 1784"/>
                <a:gd name="T8" fmla="*/ 190 w 2378"/>
                <a:gd name="T9" fmla="*/ 0 h 1784"/>
                <a:gd name="T10" fmla="*/ 116 w 2378"/>
                <a:gd name="T11" fmla="*/ 10 h 1784"/>
                <a:gd name="T12" fmla="*/ 56 w 2378"/>
                <a:gd name="T13" fmla="*/ 37 h 1784"/>
                <a:gd name="T14" fmla="*/ 16 w 2378"/>
                <a:gd name="T15" fmla="*/ 77 h 1784"/>
                <a:gd name="T16" fmla="*/ 0 w 2378"/>
                <a:gd name="T17" fmla="*/ 127 h 1784"/>
                <a:gd name="T18" fmla="*/ 91 w 2378"/>
                <a:gd name="T19" fmla="*/ 486 h 1784"/>
                <a:gd name="T20" fmla="*/ 93 w 2378"/>
                <a:gd name="T21" fmla="*/ 114 h 1784"/>
                <a:gd name="T22" fmla="*/ 108 w 2378"/>
                <a:gd name="T23" fmla="*/ 90 h 1784"/>
                <a:gd name="T24" fmla="*/ 128 w 2378"/>
                <a:gd name="T25" fmla="*/ 75 h 1784"/>
                <a:gd name="T26" fmla="*/ 143 w 2378"/>
                <a:gd name="T27" fmla="*/ 68 h 1784"/>
                <a:gd name="T28" fmla="*/ 161 w 2378"/>
                <a:gd name="T29" fmla="*/ 63 h 1784"/>
                <a:gd name="T30" fmla="*/ 180 w 2378"/>
                <a:gd name="T31" fmla="*/ 60 h 1784"/>
                <a:gd name="T32" fmla="*/ 1347 w 2378"/>
                <a:gd name="T33" fmla="*/ 60 h 1784"/>
                <a:gd name="T34" fmla="*/ 1367 w 2378"/>
                <a:gd name="T35" fmla="*/ 61 h 1784"/>
                <a:gd name="T36" fmla="*/ 1386 w 2378"/>
                <a:gd name="T37" fmla="*/ 65 h 1784"/>
                <a:gd name="T38" fmla="*/ 1402 w 2378"/>
                <a:gd name="T39" fmla="*/ 71 h 1784"/>
                <a:gd name="T40" fmla="*/ 1417 w 2378"/>
                <a:gd name="T41" fmla="*/ 80 h 1784"/>
                <a:gd name="T42" fmla="*/ 1438 w 2378"/>
                <a:gd name="T43" fmla="*/ 102 h 1784"/>
                <a:gd name="T44" fmla="*/ 1446 w 2378"/>
                <a:gd name="T45" fmla="*/ 127 h 1784"/>
                <a:gd name="T46" fmla="*/ 1445 w 2378"/>
                <a:gd name="T47" fmla="*/ 911 h 1784"/>
                <a:gd name="T48" fmla="*/ 1429 w 2378"/>
                <a:gd name="T49" fmla="*/ 934 h 1784"/>
                <a:gd name="T50" fmla="*/ 1402 w 2378"/>
                <a:gd name="T51" fmla="*/ 953 h 1784"/>
                <a:gd name="T52" fmla="*/ 1367 w 2378"/>
                <a:gd name="T53" fmla="*/ 963 h 1784"/>
                <a:gd name="T54" fmla="*/ 190 w 2378"/>
                <a:gd name="T55" fmla="*/ 964 h 1784"/>
                <a:gd name="T56" fmla="*/ 171 w 2378"/>
                <a:gd name="T57" fmla="*/ 963 h 1784"/>
                <a:gd name="T58" fmla="*/ 152 w 2378"/>
                <a:gd name="T59" fmla="*/ 959 h 1784"/>
                <a:gd name="T60" fmla="*/ 136 w 2378"/>
                <a:gd name="T61" fmla="*/ 953 h 1784"/>
                <a:gd name="T62" fmla="*/ 120 w 2378"/>
                <a:gd name="T63" fmla="*/ 945 h 1784"/>
                <a:gd name="T64" fmla="*/ 99 w 2378"/>
                <a:gd name="T65" fmla="*/ 922 h 1784"/>
                <a:gd name="T66" fmla="*/ 91 w 2378"/>
                <a:gd name="T67" fmla="*/ 898 h 1784"/>
                <a:gd name="T68" fmla="*/ 0 w 2378"/>
                <a:gd name="T69" fmla="*/ 486 h 1784"/>
                <a:gd name="T70" fmla="*/ 1 w 2378"/>
                <a:gd name="T71" fmla="*/ 910 h 1784"/>
                <a:gd name="T72" fmla="*/ 8 w 2378"/>
                <a:gd name="T73" fmla="*/ 934 h 1784"/>
                <a:gd name="T74" fmla="*/ 23 w 2378"/>
                <a:gd name="T75" fmla="*/ 957 h 1784"/>
                <a:gd name="T76" fmla="*/ 44 w 2378"/>
                <a:gd name="T77" fmla="*/ 978 h 1784"/>
                <a:gd name="T78" fmla="*/ 70 w 2378"/>
                <a:gd name="T79" fmla="*/ 995 h 1784"/>
                <a:gd name="T80" fmla="*/ 100 w 2378"/>
                <a:gd name="T81" fmla="*/ 1009 h 1784"/>
                <a:gd name="T82" fmla="*/ 136 w 2378"/>
                <a:gd name="T83" fmla="*/ 1019 h 1784"/>
                <a:gd name="T84" fmla="*/ 172 w 2378"/>
                <a:gd name="T85" fmla="*/ 1023 h 1784"/>
                <a:gd name="T86" fmla="*/ 1347 w 2378"/>
                <a:gd name="T87" fmla="*/ 1024 h 1784"/>
                <a:gd name="T88" fmla="*/ 1384 w 2378"/>
                <a:gd name="T89" fmla="*/ 1022 h 1784"/>
                <a:gd name="T90" fmla="*/ 1419 w 2378"/>
                <a:gd name="T91" fmla="*/ 1015 h 1784"/>
                <a:gd name="T92" fmla="*/ 1452 w 2378"/>
                <a:gd name="T93" fmla="*/ 1003 h 1784"/>
                <a:gd name="T94" fmla="*/ 1481 w 2378"/>
                <a:gd name="T95" fmla="*/ 987 h 1784"/>
                <a:gd name="T96" fmla="*/ 1504 w 2378"/>
                <a:gd name="T97" fmla="*/ 968 h 1784"/>
                <a:gd name="T98" fmla="*/ 1522 w 2378"/>
                <a:gd name="T99" fmla="*/ 946 h 1784"/>
                <a:gd name="T100" fmla="*/ 1533 w 2378"/>
                <a:gd name="T101" fmla="*/ 922 h 1784"/>
                <a:gd name="T102" fmla="*/ 1536 w 2378"/>
                <a:gd name="T103" fmla="*/ 898 h 1784"/>
                <a:gd name="T104" fmla="*/ 1535 w 2378"/>
                <a:gd name="T105" fmla="*/ 114 h 1784"/>
                <a:gd name="T106" fmla="*/ 1528 w 2378"/>
                <a:gd name="T107" fmla="*/ 90 h 1784"/>
                <a:gd name="T108" fmla="*/ 1513 w 2378"/>
                <a:gd name="T109" fmla="*/ 67 h 1784"/>
                <a:gd name="T110" fmla="*/ 1493 w 2378"/>
                <a:gd name="T111" fmla="*/ 46 h 178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2378" h="1784">
                  <a:moveTo>
                    <a:pt x="2293" y="65"/>
                  </a:moveTo>
                  <a:lnTo>
                    <a:pt x="2272" y="51"/>
                  </a:lnTo>
                  <a:lnTo>
                    <a:pt x="2248" y="37"/>
                  </a:lnTo>
                  <a:lnTo>
                    <a:pt x="2223" y="26"/>
                  </a:lnTo>
                  <a:lnTo>
                    <a:pt x="2197" y="16"/>
                  </a:lnTo>
                  <a:lnTo>
                    <a:pt x="2171" y="9"/>
                  </a:lnTo>
                  <a:lnTo>
                    <a:pt x="2143" y="4"/>
                  </a:lnTo>
                  <a:lnTo>
                    <a:pt x="2114" y="2"/>
                  </a:lnTo>
                  <a:lnTo>
                    <a:pt x="2086" y="0"/>
                  </a:lnTo>
                  <a:lnTo>
                    <a:pt x="294" y="0"/>
                  </a:lnTo>
                  <a:lnTo>
                    <a:pt x="235" y="5"/>
                  </a:lnTo>
                  <a:lnTo>
                    <a:pt x="179" y="18"/>
                  </a:lnTo>
                  <a:lnTo>
                    <a:pt x="129" y="37"/>
                  </a:lnTo>
                  <a:lnTo>
                    <a:pt x="87" y="65"/>
                  </a:lnTo>
                  <a:lnTo>
                    <a:pt x="49" y="97"/>
                  </a:lnTo>
                  <a:lnTo>
                    <a:pt x="24" y="134"/>
                  </a:lnTo>
                  <a:lnTo>
                    <a:pt x="7" y="177"/>
                  </a:lnTo>
                  <a:lnTo>
                    <a:pt x="0" y="221"/>
                  </a:lnTo>
                  <a:lnTo>
                    <a:pt x="0" y="847"/>
                  </a:lnTo>
                  <a:lnTo>
                    <a:pt x="141" y="847"/>
                  </a:lnTo>
                  <a:lnTo>
                    <a:pt x="141" y="221"/>
                  </a:lnTo>
                  <a:lnTo>
                    <a:pt x="144" y="198"/>
                  </a:lnTo>
                  <a:lnTo>
                    <a:pt x="153" y="177"/>
                  </a:lnTo>
                  <a:lnTo>
                    <a:pt x="167" y="157"/>
                  </a:lnTo>
                  <a:lnTo>
                    <a:pt x="186" y="140"/>
                  </a:lnTo>
                  <a:lnTo>
                    <a:pt x="198" y="131"/>
                  </a:lnTo>
                  <a:lnTo>
                    <a:pt x="210" y="124"/>
                  </a:lnTo>
                  <a:lnTo>
                    <a:pt x="221" y="118"/>
                  </a:lnTo>
                  <a:lnTo>
                    <a:pt x="235" y="113"/>
                  </a:lnTo>
                  <a:lnTo>
                    <a:pt x="250" y="110"/>
                  </a:lnTo>
                  <a:lnTo>
                    <a:pt x="264" y="106"/>
                  </a:lnTo>
                  <a:lnTo>
                    <a:pt x="278" y="104"/>
                  </a:lnTo>
                  <a:lnTo>
                    <a:pt x="294" y="104"/>
                  </a:lnTo>
                  <a:lnTo>
                    <a:pt x="2086" y="104"/>
                  </a:lnTo>
                  <a:lnTo>
                    <a:pt x="2100" y="104"/>
                  </a:lnTo>
                  <a:lnTo>
                    <a:pt x="2117" y="106"/>
                  </a:lnTo>
                  <a:lnTo>
                    <a:pt x="2131" y="110"/>
                  </a:lnTo>
                  <a:lnTo>
                    <a:pt x="2145" y="113"/>
                  </a:lnTo>
                  <a:lnTo>
                    <a:pt x="2157" y="118"/>
                  </a:lnTo>
                  <a:lnTo>
                    <a:pt x="2171" y="124"/>
                  </a:lnTo>
                  <a:lnTo>
                    <a:pt x="2183" y="131"/>
                  </a:lnTo>
                  <a:lnTo>
                    <a:pt x="2194" y="140"/>
                  </a:lnTo>
                  <a:lnTo>
                    <a:pt x="2213" y="157"/>
                  </a:lnTo>
                  <a:lnTo>
                    <a:pt x="2227" y="177"/>
                  </a:lnTo>
                  <a:lnTo>
                    <a:pt x="2237" y="198"/>
                  </a:lnTo>
                  <a:lnTo>
                    <a:pt x="2239" y="221"/>
                  </a:lnTo>
                  <a:lnTo>
                    <a:pt x="2239" y="1565"/>
                  </a:lnTo>
                  <a:lnTo>
                    <a:pt x="2237" y="1588"/>
                  </a:lnTo>
                  <a:lnTo>
                    <a:pt x="2227" y="1609"/>
                  </a:lnTo>
                  <a:lnTo>
                    <a:pt x="2213" y="1628"/>
                  </a:lnTo>
                  <a:lnTo>
                    <a:pt x="2194" y="1646"/>
                  </a:lnTo>
                  <a:lnTo>
                    <a:pt x="2171" y="1660"/>
                  </a:lnTo>
                  <a:lnTo>
                    <a:pt x="2145" y="1671"/>
                  </a:lnTo>
                  <a:lnTo>
                    <a:pt x="2117" y="1678"/>
                  </a:lnTo>
                  <a:lnTo>
                    <a:pt x="2086" y="1680"/>
                  </a:lnTo>
                  <a:lnTo>
                    <a:pt x="294" y="1680"/>
                  </a:lnTo>
                  <a:lnTo>
                    <a:pt x="278" y="1680"/>
                  </a:lnTo>
                  <a:lnTo>
                    <a:pt x="264" y="1678"/>
                  </a:lnTo>
                  <a:lnTo>
                    <a:pt x="250" y="1674"/>
                  </a:lnTo>
                  <a:lnTo>
                    <a:pt x="235" y="1671"/>
                  </a:lnTo>
                  <a:lnTo>
                    <a:pt x="221" y="1666"/>
                  </a:lnTo>
                  <a:lnTo>
                    <a:pt x="210" y="1660"/>
                  </a:lnTo>
                  <a:lnTo>
                    <a:pt x="198" y="1653"/>
                  </a:lnTo>
                  <a:lnTo>
                    <a:pt x="186" y="1646"/>
                  </a:lnTo>
                  <a:lnTo>
                    <a:pt x="167" y="1628"/>
                  </a:lnTo>
                  <a:lnTo>
                    <a:pt x="153" y="1607"/>
                  </a:lnTo>
                  <a:lnTo>
                    <a:pt x="144" y="1588"/>
                  </a:lnTo>
                  <a:lnTo>
                    <a:pt x="141" y="1565"/>
                  </a:lnTo>
                  <a:lnTo>
                    <a:pt x="141" y="847"/>
                  </a:lnTo>
                  <a:lnTo>
                    <a:pt x="0" y="847"/>
                  </a:lnTo>
                  <a:lnTo>
                    <a:pt x="0" y="1565"/>
                  </a:lnTo>
                  <a:lnTo>
                    <a:pt x="2" y="1586"/>
                  </a:lnTo>
                  <a:lnTo>
                    <a:pt x="5" y="1607"/>
                  </a:lnTo>
                  <a:lnTo>
                    <a:pt x="12" y="1628"/>
                  </a:lnTo>
                  <a:lnTo>
                    <a:pt x="24" y="1648"/>
                  </a:lnTo>
                  <a:lnTo>
                    <a:pt x="35" y="1667"/>
                  </a:lnTo>
                  <a:lnTo>
                    <a:pt x="49" y="1687"/>
                  </a:lnTo>
                  <a:lnTo>
                    <a:pt x="68" y="1704"/>
                  </a:lnTo>
                  <a:lnTo>
                    <a:pt x="87" y="1720"/>
                  </a:lnTo>
                  <a:lnTo>
                    <a:pt x="108" y="1734"/>
                  </a:lnTo>
                  <a:lnTo>
                    <a:pt x="132" y="1747"/>
                  </a:lnTo>
                  <a:lnTo>
                    <a:pt x="155" y="1757"/>
                  </a:lnTo>
                  <a:lnTo>
                    <a:pt x="181" y="1768"/>
                  </a:lnTo>
                  <a:lnTo>
                    <a:pt x="210" y="1775"/>
                  </a:lnTo>
                  <a:lnTo>
                    <a:pt x="238" y="1780"/>
                  </a:lnTo>
                  <a:lnTo>
                    <a:pt x="266" y="1782"/>
                  </a:lnTo>
                  <a:lnTo>
                    <a:pt x="294" y="1784"/>
                  </a:lnTo>
                  <a:lnTo>
                    <a:pt x="2086" y="1784"/>
                  </a:lnTo>
                  <a:lnTo>
                    <a:pt x="2114" y="1782"/>
                  </a:lnTo>
                  <a:lnTo>
                    <a:pt x="2143" y="1780"/>
                  </a:lnTo>
                  <a:lnTo>
                    <a:pt x="2171" y="1775"/>
                  </a:lnTo>
                  <a:lnTo>
                    <a:pt x="2197" y="1768"/>
                  </a:lnTo>
                  <a:lnTo>
                    <a:pt x="2223" y="1757"/>
                  </a:lnTo>
                  <a:lnTo>
                    <a:pt x="2248" y="1747"/>
                  </a:lnTo>
                  <a:lnTo>
                    <a:pt x="2272" y="1734"/>
                  </a:lnTo>
                  <a:lnTo>
                    <a:pt x="2293" y="1720"/>
                  </a:lnTo>
                  <a:lnTo>
                    <a:pt x="2312" y="1704"/>
                  </a:lnTo>
                  <a:lnTo>
                    <a:pt x="2329" y="1687"/>
                  </a:lnTo>
                  <a:lnTo>
                    <a:pt x="2343" y="1667"/>
                  </a:lnTo>
                  <a:lnTo>
                    <a:pt x="2357" y="1648"/>
                  </a:lnTo>
                  <a:lnTo>
                    <a:pt x="2366" y="1628"/>
                  </a:lnTo>
                  <a:lnTo>
                    <a:pt x="2373" y="1607"/>
                  </a:lnTo>
                  <a:lnTo>
                    <a:pt x="2376" y="1586"/>
                  </a:lnTo>
                  <a:lnTo>
                    <a:pt x="2378" y="1565"/>
                  </a:lnTo>
                  <a:lnTo>
                    <a:pt x="2378" y="221"/>
                  </a:lnTo>
                  <a:lnTo>
                    <a:pt x="2376" y="198"/>
                  </a:lnTo>
                  <a:lnTo>
                    <a:pt x="2373" y="177"/>
                  </a:lnTo>
                  <a:lnTo>
                    <a:pt x="2366" y="156"/>
                  </a:lnTo>
                  <a:lnTo>
                    <a:pt x="2357" y="136"/>
                  </a:lnTo>
                  <a:lnTo>
                    <a:pt x="2343" y="117"/>
                  </a:lnTo>
                  <a:lnTo>
                    <a:pt x="2329" y="99"/>
                  </a:lnTo>
                  <a:lnTo>
                    <a:pt x="2312" y="81"/>
                  </a:lnTo>
                  <a:lnTo>
                    <a:pt x="2293" y="65"/>
                  </a:lnTo>
                  <a:close/>
                </a:path>
              </a:pathLst>
            </a:custGeom>
            <a:solidFill>
              <a:srgbClr val="5E5E5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8923" name="Rectangle 185"/>
            <p:cNvSpPr>
              <a:spLocks noChangeArrowheads="1"/>
            </p:cNvSpPr>
            <p:nvPr/>
          </p:nvSpPr>
          <p:spPr bwMode="gray">
            <a:xfrm>
              <a:off x="4396" y="1374"/>
              <a:ext cx="841" cy="439"/>
            </a:xfrm>
            <a:prstGeom prst="rect">
              <a:avLst/>
            </a:prstGeom>
            <a:solidFill>
              <a:srgbClr val="F66708"/>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24" name="Rectangle 186"/>
            <p:cNvSpPr>
              <a:spLocks noChangeArrowheads="1"/>
            </p:cNvSpPr>
            <p:nvPr/>
          </p:nvSpPr>
          <p:spPr bwMode="gray">
            <a:xfrm>
              <a:off x="4543" y="1263"/>
              <a:ext cx="550" cy="97"/>
            </a:xfrm>
            <a:prstGeom prst="rect">
              <a:avLst/>
            </a:prstGeom>
            <a:solidFill>
              <a:schemeClr val="tx1"/>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25" name="Freeform 187"/>
            <p:cNvSpPr>
              <a:spLocks/>
            </p:cNvSpPr>
            <p:nvPr/>
          </p:nvSpPr>
          <p:spPr bwMode="gray">
            <a:xfrm>
              <a:off x="4320" y="1130"/>
              <a:ext cx="985" cy="260"/>
            </a:xfrm>
            <a:custGeom>
              <a:avLst/>
              <a:gdLst>
                <a:gd name="T0" fmla="*/ 491 w 1521"/>
                <a:gd name="T1" fmla="*/ 0 h 551"/>
                <a:gd name="T2" fmla="*/ 0 w 1521"/>
                <a:gd name="T3" fmla="*/ 133 h 551"/>
                <a:gd name="T4" fmla="*/ 32 w 1521"/>
                <a:gd name="T5" fmla="*/ 162 h 551"/>
                <a:gd name="T6" fmla="*/ 73 w 1521"/>
                <a:gd name="T7" fmla="*/ 153 h 551"/>
                <a:gd name="T8" fmla="*/ 73 w 1521"/>
                <a:gd name="T9" fmla="*/ 260 h 551"/>
                <a:gd name="T10" fmla="*/ 306 w 1521"/>
                <a:gd name="T11" fmla="*/ 260 h 551"/>
                <a:gd name="T12" fmla="*/ 306 w 1521"/>
                <a:gd name="T13" fmla="*/ 217 h 551"/>
                <a:gd name="T14" fmla="*/ 247 w 1521"/>
                <a:gd name="T15" fmla="*/ 217 h 551"/>
                <a:gd name="T16" fmla="*/ 247 w 1521"/>
                <a:gd name="T17" fmla="*/ 144 h 551"/>
                <a:gd name="T18" fmla="*/ 393 w 1521"/>
                <a:gd name="T19" fmla="*/ 144 h 551"/>
                <a:gd name="T20" fmla="*/ 393 w 1521"/>
                <a:gd name="T21" fmla="*/ 217 h 551"/>
                <a:gd name="T22" fmla="*/ 306 w 1521"/>
                <a:gd name="T23" fmla="*/ 217 h 551"/>
                <a:gd name="T24" fmla="*/ 306 w 1521"/>
                <a:gd name="T25" fmla="*/ 260 h 551"/>
                <a:gd name="T26" fmla="*/ 659 w 1521"/>
                <a:gd name="T27" fmla="*/ 260 h 551"/>
                <a:gd name="T28" fmla="*/ 659 w 1521"/>
                <a:gd name="T29" fmla="*/ 217 h 551"/>
                <a:gd name="T30" fmla="*/ 594 w 1521"/>
                <a:gd name="T31" fmla="*/ 217 h 551"/>
                <a:gd name="T32" fmla="*/ 594 w 1521"/>
                <a:gd name="T33" fmla="*/ 144 h 551"/>
                <a:gd name="T34" fmla="*/ 741 w 1521"/>
                <a:gd name="T35" fmla="*/ 144 h 551"/>
                <a:gd name="T36" fmla="*/ 741 w 1521"/>
                <a:gd name="T37" fmla="*/ 217 h 551"/>
                <a:gd name="T38" fmla="*/ 659 w 1521"/>
                <a:gd name="T39" fmla="*/ 217 h 551"/>
                <a:gd name="T40" fmla="*/ 659 w 1521"/>
                <a:gd name="T41" fmla="*/ 260 h 551"/>
                <a:gd name="T42" fmla="*/ 916 w 1521"/>
                <a:gd name="T43" fmla="*/ 260 h 551"/>
                <a:gd name="T44" fmla="*/ 916 w 1521"/>
                <a:gd name="T45" fmla="*/ 153 h 551"/>
                <a:gd name="T46" fmla="*/ 951 w 1521"/>
                <a:gd name="T47" fmla="*/ 163 h 551"/>
                <a:gd name="T48" fmla="*/ 985 w 1521"/>
                <a:gd name="T49" fmla="*/ 134 h 551"/>
                <a:gd name="T50" fmla="*/ 491 w 1521"/>
                <a:gd name="T51" fmla="*/ 0 h 55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521" h="551">
                  <a:moveTo>
                    <a:pt x="758" y="0"/>
                  </a:moveTo>
                  <a:lnTo>
                    <a:pt x="0" y="281"/>
                  </a:lnTo>
                  <a:lnTo>
                    <a:pt x="49" y="344"/>
                  </a:lnTo>
                  <a:lnTo>
                    <a:pt x="113" y="325"/>
                  </a:lnTo>
                  <a:lnTo>
                    <a:pt x="113" y="551"/>
                  </a:lnTo>
                  <a:lnTo>
                    <a:pt x="473" y="551"/>
                  </a:lnTo>
                  <a:lnTo>
                    <a:pt x="473" y="459"/>
                  </a:lnTo>
                  <a:lnTo>
                    <a:pt x="381" y="459"/>
                  </a:lnTo>
                  <a:lnTo>
                    <a:pt x="381" y="305"/>
                  </a:lnTo>
                  <a:lnTo>
                    <a:pt x="607" y="305"/>
                  </a:lnTo>
                  <a:lnTo>
                    <a:pt x="607" y="459"/>
                  </a:lnTo>
                  <a:lnTo>
                    <a:pt x="473" y="459"/>
                  </a:lnTo>
                  <a:lnTo>
                    <a:pt x="473" y="551"/>
                  </a:lnTo>
                  <a:lnTo>
                    <a:pt x="1017" y="551"/>
                  </a:lnTo>
                  <a:lnTo>
                    <a:pt x="1017" y="459"/>
                  </a:lnTo>
                  <a:lnTo>
                    <a:pt x="918" y="459"/>
                  </a:lnTo>
                  <a:lnTo>
                    <a:pt x="918" y="305"/>
                  </a:lnTo>
                  <a:lnTo>
                    <a:pt x="1144" y="305"/>
                  </a:lnTo>
                  <a:lnTo>
                    <a:pt x="1144" y="459"/>
                  </a:lnTo>
                  <a:lnTo>
                    <a:pt x="1017" y="459"/>
                  </a:lnTo>
                  <a:lnTo>
                    <a:pt x="1017" y="551"/>
                  </a:lnTo>
                  <a:lnTo>
                    <a:pt x="1415" y="551"/>
                  </a:lnTo>
                  <a:lnTo>
                    <a:pt x="1415" y="325"/>
                  </a:lnTo>
                  <a:lnTo>
                    <a:pt x="1469" y="346"/>
                  </a:lnTo>
                  <a:lnTo>
                    <a:pt x="1521" y="283"/>
                  </a:lnTo>
                  <a:lnTo>
                    <a:pt x="758" y="0"/>
                  </a:lnTo>
                  <a:close/>
                </a:path>
              </a:pathLst>
            </a:custGeom>
            <a:solidFill>
              <a:srgbClr val="F66708"/>
            </a:solidFill>
            <a:ln>
              <a:noFill/>
            </a:ln>
            <a:effectLst/>
            <a:extLst>
              <a:ext uri="{91240B29-F687-4F45-9708-019B960494DF}">
                <a14:hiddenLine xmlns:a14="http://schemas.microsoft.com/office/drawing/2010/main" w="9525" cap="flat" cmpd="sng">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26" name="Rectangle 188"/>
            <p:cNvSpPr>
              <a:spLocks noChangeArrowheads="1"/>
            </p:cNvSpPr>
            <p:nvPr/>
          </p:nvSpPr>
          <p:spPr bwMode="gray">
            <a:xfrm>
              <a:off x="4456" y="1156"/>
              <a:ext cx="90" cy="86"/>
            </a:xfrm>
            <a:prstGeom prst="rect">
              <a:avLst/>
            </a:prstGeom>
            <a:solidFill>
              <a:srgbClr val="F66708"/>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27" name="Rectangle 189"/>
            <p:cNvSpPr>
              <a:spLocks noChangeArrowheads="1"/>
            </p:cNvSpPr>
            <p:nvPr/>
          </p:nvSpPr>
          <p:spPr bwMode="gray">
            <a:xfrm>
              <a:off x="4429" y="1138"/>
              <a:ext cx="140" cy="27"/>
            </a:xfrm>
            <a:prstGeom prst="rect">
              <a:avLst/>
            </a:prstGeom>
            <a:solidFill>
              <a:srgbClr val="F66708"/>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28" name="Rectangle 190"/>
            <p:cNvSpPr>
              <a:spLocks noChangeArrowheads="1"/>
            </p:cNvSpPr>
            <p:nvPr/>
          </p:nvSpPr>
          <p:spPr bwMode="gray">
            <a:xfrm>
              <a:off x="4159" y="1859"/>
              <a:ext cx="1305" cy="130"/>
            </a:xfrm>
            <a:prstGeom prst="rect">
              <a:avLst/>
            </a:prstGeom>
            <a:noFill/>
            <a:ln>
              <a:noFill/>
            </a:ln>
            <a:effectLst/>
            <a:extLst>
              <a:ext uri="{909E8E84-426E-40DD-AFC4-6F175D3DCCD1}">
                <a14:hiddenFill xmlns:a14="http://schemas.microsoft.com/office/drawing/2010/main">
                  <a:solidFill>
                    <a:srgbClr val="FF6600"/>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p>
              <a:pPr algn="ctr">
                <a:lnSpc>
                  <a:spcPct val="90000"/>
                </a:lnSpc>
              </a:pPr>
              <a:r>
                <a:rPr lang="en-US" sz="1500">
                  <a:solidFill>
                    <a:srgbClr val="5E5E5E"/>
                  </a:solidFill>
                  <a:latin typeface="Arial Black" pitchFamily="34" charset="0"/>
                </a:rPr>
                <a:t>Hybrid Brand House</a:t>
              </a:r>
            </a:p>
          </p:txBody>
        </p:sp>
        <p:sp>
          <p:nvSpPr>
            <p:cNvPr id="38929" name="Rectangle 191"/>
            <p:cNvSpPr>
              <a:spLocks noChangeArrowheads="1"/>
            </p:cNvSpPr>
            <p:nvPr/>
          </p:nvSpPr>
          <p:spPr bwMode="gray">
            <a:xfrm>
              <a:off x="4541" y="1447"/>
              <a:ext cx="549" cy="99"/>
            </a:xfrm>
            <a:prstGeom prst="rect">
              <a:avLst/>
            </a:prstGeom>
            <a:solidFill>
              <a:schemeClr val="tx1"/>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30" name="Rectangle 192"/>
            <p:cNvSpPr>
              <a:spLocks noChangeArrowheads="1"/>
            </p:cNvSpPr>
            <p:nvPr/>
          </p:nvSpPr>
          <p:spPr bwMode="gray">
            <a:xfrm>
              <a:off x="4552" y="1642"/>
              <a:ext cx="549" cy="154"/>
            </a:xfrm>
            <a:prstGeom prst="rect">
              <a:avLst/>
            </a:prstGeom>
            <a:solidFill>
              <a:schemeClr val="tx1"/>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31" name="Freeform 193"/>
            <p:cNvSpPr>
              <a:spLocks/>
            </p:cNvSpPr>
            <p:nvPr/>
          </p:nvSpPr>
          <p:spPr bwMode="gray">
            <a:xfrm>
              <a:off x="4399" y="1421"/>
              <a:ext cx="832" cy="154"/>
            </a:xfrm>
            <a:custGeom>
              <a:avLst/>
              <a:gdLst>
                <a:gd name="T0" fmla="*/ 230 w 1302"/>
                <a:gd name="T1" fmla="*/ 35 h 327"/>
                <a:gd name="T2" fmla="*/ 316 w 1302"/>
                <a:gd name="T3" fmla="*/ 35 h 327"/>
                <a:gd name="T4" fmla="*/ 316 w 1302"/>
                <a:gd name="T5" fmla="*/ 107 h 327"/>
                <a:gd name="T6" fmla="*/ 171 w 1302"/>
                <a:gd name="T7" fmla="*/ 107 h 327"/>
                <a:gd name="T8" fmla="*/ 171 w 1302"/>
                <a:gd name="T9" fmla="*/ 35 h 327"/>
                <a:gd name="T10" fmla="*/ 230 w 1302"/>
                <a:gd name="T11" fmla="*/ 35 h 327"/>
                <a:gd name="T12" fmla="*/ 230 w 1302"/>
                <a:gd name="T13" fmla="*/ 0 h 327"/>
                <a:gd name="T14" fmla="*/ 0 w 1302"/>
                <a:gd name="T15" fmla="*/ 0 h 327"/>
                <a:gd name="T16" fmla="*/ 0 w 1302"/>
                <a:gd name="T17" fmla="*/ 154 h 327"/>
                <a:gd name="T18" fmla="*/ 832 w 1302"/>
                <a:gd name="T19" fmla="*/ 154 h 327"/>
                <a:gd name="T20" fmla="*/ 832 w 1302"/>
                <a:gd name="T21" fmla="*/ 0 h 327"/>
                <a:gd name="T22" fmla="*/ 578 w 1302"/>
                <a:gd name="T23" fmla="*/ 0 h 327"/>
                <a:gd name="T24" fmla="*/ 578 w 1302"/>
                <a:gd name="T25" fmla="*/ 35 h 327"/>
                <a:gd name="T26" fmla="*/ 659 w 1302"/>
                <a:gd name="T27" fmla="*/ 35 h 327"/>
                <a:gd name="T28" fmla="*/ 659 w 1302"/>
                <a:gd name="T29" fmla="*/ 107 h 327"/>
                <a:gd name="T30" fmla="*/ 514 w 1302"/>
                <a:gd name="T31" fmla="*/ 107 h 327"/>
                <a:gd name="T32" fmla="*/ 514 w 1302"/>
                <a:gd name="T33" fmla="*/ 35 h 327"/>
                <a:gd name="T34" fmla="*/ 578 w 1302"/>
                <a:gd name="T35" fmla="*/ 35 h 327"/>
                <a:gd name="T36" fmla="*/ 578 w 1302"/>
                <a:gd name="T37" fmla="*/ 0 h 327"/>
                <a:gd name="T38" fmla="*/ 230 w 1302"/>
                <a:gd name="T39" fmla="*/ 0 h 327"/>
                <a:gd name="T40" fmla="*/ 230 w 1302"/>
                <a:gd name="T41" fmla="*/ 35 h 32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302" h="327">
                  <a:moveTo>
                    <a:pt x="360" y="74"/>
                  </a:moveTo>
                  <a:lnTo>
                    <a:pt x="494" y="74"/>
                  </a:lnTo>
                  <a:lnTo>
                    <a:pt x="494" y="228"/>
                  </a:lnTo>
                  <a:lnTo>
                    <a:pt x="268" y="228"/>
                  </a:lnTo>
                  <a:lnTo>
                    <a:pt x="268" y="74"/>
                  </a:lnTo>
                  <a:lnTo>
                    <a:pt x="360" y="74"/>
                  </a:lnTo>
                  <a:lnTo>
                    <a:pt x="360" y="0"/>
                  </a:lnTo>
                  <a:lnTo>
                    <a:pt x="0" y="0"/>
                  </a:lnTo>
                  <a:lnTo>
                    <a:pt x="0" y="327"/>
                  </a:lnTo>
                  <a:lnTo>
                    <a:pt x="1302" y="327"/>
                  </a:lnTo>
                  <a:lnTo>
                    <a:pt x="1302" y="0"/>
                  </a:lnTo>
                  <a:lnTo>
                    <a:pt x="904" y="0"/>
                  </a:lnTo>
                  <a:lnTo>
                    <a:pt x="904" y="74"/>
                  </a:lnTo>
                  <a:lnTo>
                    <a:pt x="1031" y="74"/>
                  </a:lnTo>
                  <a:lnTo>
                    <a:pt x="1031" y="228"/>
                  </a:lnTo>
                  <a:lnTo>
                    <a:pt x="805" y="228"/>
                  </a:lnTo>
                  <a:lnTo>
                    <a:pt x="805" y="74"/>
                  </a:lnTo>
                  <a:lnTo>
                    <a:pt x="904" y="74"/>
                  </a:lnTo>
                  <a:lnTo>
                    <a:pt x="904" y="0"/>
                  </a:lnTo>
                  <a:lnTo>
                    <a:pt x="360" y="0"/>
                  </a:lnTo>
                  <a:lnTo>
                    <a:pt x="360" y="74"/>
                  </a:lnTo>
                  <a:close/>
                </a:path>
              </a:pathLst>
            </a:custGeom>
            <a:solidFill>
              <a:srgbClr val="F66708"/>
            </a:solidFill>
            <a:ln>
              <a:noFill/>
            </a:ln>
            <a:effectLst/>
            <a:extLst>
              <a:ext uri="{91240B29-F687-4F45-9708-019B960494DF}">
                <a14:hiddenLine xmlns:a14="http://schemas.microsoft.com/office/drawing/2010/main" w="9525" cap="flat" cmpd="sng">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32" name="Freeform 194"/>
            <p:cNvSpPr>
              <a:spLocks/>
            </p:cNvSpPr>
            <p:nvPr/>
          </p:nvSpPr>
          <p:spPr bwMode="gray">
            <a:xfrm>
              <a:off x="4396" y="1604"/>
              <a:ext cx="835" cy="192"/>
            </a:xfrm>
            <a:custGeom>
              <a:avLst/>
              <a:gdLst>
                <a:gd name="T0" fmla="*/ 244 w 1302"/>
                <a:gd name="T1" fmla="*/ 48 h 406"/>
                <a:gd name="T2" fmla="*/ 317 w 1302"/>
                <a:gd name="T3" fmla="*/ 48 h 406"/>
                <a:gd name="T4" fmla="*/ 317 w 1302"/>
                <a:gd name="T5" fmla="*/ 121 h 406"/>
                <a:gd name="T6" fmla="*/ 172 w 1302"/>
                <a:gd name="T7" fmla="*/ 121 h 406"/>
                <a:gd name="T8" fmla="*/ 172 w 1302"/>
                <a:gd name="T9" fmla="*/ 48 h 406"/>
                <a:gd name="T10" fmla="*/ 244 w 1302"/>
                <a:gd name="T11" fmla="*/ 48 h 406"/>
                <a:gd name="T12" fmla="*/ 244 w 1302"/>
                <a:gd name="T13" fmla="*/ 0 h 406"/>
                <a:gd name="T14" fmla="*/ 0 w 1302"/>
                <a:gd name="T15" fmla="*/ 0 h 406"/>
                <a:gd name="T16" fmla="*/ 0 w 1302"/>
                <a:gd name="T17" fmla="*/ 192 h 406"/>
                <a:gd name="T18" fmla="*/ 551 w 1302"/>
                <a:gd name="T19" fmla="*/ 192 h 406"/>
                <a:gd name="T20" fmla="*/ 551 w 1302"/>
                <a:gd name="T21" fmla="*/ 48 h 406"/>
                <a:gd name="T22" fmla="*/ 690 w 1302"/>
                <a:gd name="T23" fmla="*/ 48 h 406"/>
                <a:gd name="T24" fmla="*/ 690 w 1302"/>
                <a:gd name="T25" fmla="*/ 192 h 406"/>
                <a:gd name="T26" fmla="*/ 835 w 1302"/>
                <a:gd name="T27" fmla="*/ 192 h 406"/>
                <a:gd name="T28" fmla="*/ 835 w 1302"/>
                <a:gd name="T29" fmla="*/ 0 h 406"/>
                <a:gd name="T30" fmla="*/ 244 w 1302"/>
                <a:gd name="T31" fmla="*/ 0 h 406"/>
                <a:gd name="T32" fmla="*/ 244 w 1302"/>
                <a:gd name="T33" fmla="*/ 48 h 40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02" h="406">
                  <a:moveTo>
                    <a:pt x="381" y="102"/>
                  </a:moveTo>
                  <a:lnTo>
                    <a:pt x="494" y="102"/>
                  </a:lnTo>
                  <a:lnTo>
                    <a:pt x="494" y="256"/>
                  </a:lnTo>
                  <a:lnTo>
                    <a:pt x="268" y="256"/>
                  </a:lnTo>
                  <a:lnTo>
                    <a:pt x="268" y="102"/>
                  </a:lnTo>
                  <a:lnTo>
                    <a:pt x="381" y="102"/>
                  </a:lnTo>
                  <a:lnTo>
                    <a:pt x="381" y="0"/>
                  </a:lnTo>
                  <a:lnTo>
                    <a:pt x="0" y="0"/>
                  </a:lnTo>
                  <a:lnTo>
                    <a:pt x="0" y="406"/>
                  </a:lnTo>
                  <a:lnTo>
                    <a:pt x="859" y="406"/>
                  </a:lnTo>
                  <a:lnTo>
                    <a:pt x="859" y="102"/>
                  </a:lnTo>
                  <a:lnTo>
                    <a:pt x="1076" y="102"/>
                  </a:lnTo>
                  <a:lnTo>
                    <a:pt x="1076" y="406"/>
                  </a:lnTo>
                  <a:lnTo>
                    <a:pt x="1302" y="406"/>
                  </a:lnTo>
                  <a:lnTo>
                    <a:pt x="1302" y="0"/>
                  </a:lnTo>
                  <a:lnTo>
                    <a:pt x="381" y="0"/>
                  </a:lnTo>
                  <a:lnTo>
                    <a:pt x="381" y="102"/>
                  </a:lnTo>
                  <a:close/>
                </a:path>
              </a:pathLst>
            </a:custGeom>
            <a:solidFill>
              <a:srgbClr val="F66708"/>
            </a:solidFill>
            <a:ln>
              <a:noFill/>
            </a:ln>
            <a:effectLst/>
            <a:extLst>
              <a:ext uri="{91240B29-F687-4F45-9708-019B960494DF}">
                <a14:hiddenLine xmlns:a14="http://schemas.microsoft.com/office/drawing/2010/main" w="9525" cap="flat" cmpd="sng">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8933" name="Rectangle 195"/>
            <p:cNvSpPr>
              <a:spLocks noChangeArrowheads="1"/>
            </p:cNvSpPr>
            <p:nvPr/>
          </p:nvSpPr>
          <p:spPr bwMode="gray">
            <a:xfrm>
              <a:off x="4123" y="1783"/>
              <a:ext cx="1387" cy="62"/>
            </a:xfrm>
            <a:prstGeom prst="rect">
              <a:avLst/>
            </a:prstGeom>
            <a:solidFill>
              <a:srgbClr val="5E5E5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grpSp>
    </p:spTree>
    <p:extLst>
      <p:ext uri="{BB962C8B-B14F-4D97-AF65-F5344CB8AC3E}">
        <p14:creationId xmlns:p14="http://schemas.microsoft.com/office/powerpoint/2010/main" val="2019791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3A058-7B66-46FA-87D5-34345131B066}"/>
              </a:ext>
            </a:extLst>
          </p:cNvPr>
          <p:cNvSpPr>
            <a:spLocks noGrp="1"/>
          </p:cNvSpPr>
          <p:nvPr>
            <p:ph type="title"/>
          </p:nvPr>
        </p:nvSpPr>
        <p:spPr>
          <a:xfrm>
            <a:off x="35496" y="332656"/>
            <a:ext cx="6192688" cy="5314602"/>
          </a:xfrm>
        </p:spPr>
        <p:txBody>
          <a:bodyPr anchor="ctr">
            <a:normAutofit/>
          </a:bodyPr>
          <a:lstStyle/>
          <a:p>
            <a:pPr algn="ctr">
              <a:lnSpc>
                <a:spcPct val="100000"/>
              </a:lnSpc>
            </a:pPr>
            <a:r>
              <a:rPr lang="en-GB" sz="2800" b="1" dirty="0">
                <a:solidFill>
                  <a:srgbClr val="0070C0"/>
                </a:solidFill>
                <a:latin typeface="Arial" panose="020B0604020202020204" pitchFamily="34" charset="0"/>
                <a:cs typeface="Arial" panose="020B0604020202020204" pitchFamily="34" charset="0"/>
              </a:rPr>
              <a:t>Branded House strategy</a:t>
            </a:r>
            <a:br>
              <a:rPr lang="en-GB" sz="2800" b="1" dirty="0">
                <a:solidFill>
                  <a:schemeClr val="tx2"/>
                </a:solidFill>
              </a:rPr>
            </a:br>
            <a:br>
              <a:rPr lang="en-GB" sz="2200" dirty="0"/>
            </a:br>
            <a:r>
              <a:rPr lang="en-GB" sz="2200" dirty="0"/>
              <a:t>In this strategy, hotel companies use a single brand name or the corporate name to </a:t>
            </a:r>
            <a:r>
              <a:rPr lang="en-GB" sz="2200" b="1" dirty="0"/>
              <a:t>cover a series of different brands. </a:t>
            </a:r>
            <a:br>
              <a:rPr lang="en-GB" sz="2200" dirty="0"/>
            </a:br>
            <a:br>
              <a:rPr lang="en-GB" sz="2200" dirty="0"/>
            </a:br>
            <a:r>
              <a:rPr lang="en-GB" sz="2200" dirty="0"/>
              <a:t>This strategy is often used </a:t>
            </a:r>
            <a:r>
              <a:rPr lang="en-GB" sz="2200" b="1" dirty="0"/>
              <a:t>for brand extensions</a:t>
            </a:r>
            <a:r>
              <a:rPr lang="en-GB" sz="2200" dirty="0"/>
              <a:t>.</a:t>
            </a:r>
            <a:br>
              <a:rPr lang="en-GB" sz="2200" dirty="0"/>
            </a:br>
            <a:r>
              <a:rPr lang="en-GB" sz="2200" dirty="0"/>
              <a:t>For example, Best Western adopted this approach when it expanded its brand offering to include: </a:t>
            </a:r>
            <a:br>
              <a:rPr lang="en-GB" sz="2200" dirty="0"/>
            </a:br>
            <a:r>
              <a:rPr lang="en-GB" sz="2200" dirty="0"/>
              <a:t>Best Western Premier (upscale)</a:t>
            </a:r>
            <a:br>
              <a:rPr lang="en-GB" sz="2200" dirty="0"/>
            </a:br>
            <a:r>
              <a:rPr lang="en-GB" sz="2200" dirty="0"/>
              <a:t>Best Western Plus (upper midscale) and </a:t>
            </a:r>
            <a:br>
              <a:rPr lang="en-GB" sz="2200" dirty="0"/>
            </a:br>
            <a:r>
              <a:rPr lang="en-GB" sz="2200" dirty="0"/>
              <a:t>Best Western midscale</a:t>
            </a:r>
            <a:endParaRPr lang="en-GB" dirty="0"/>
          </a:p>
        </p:txBody>
      </p:sp>
      <p:pic>
        <p:nvPicPr>
          <p:cNvPr id="5" name="Content Placeholder 4">
            <a:extLst>
              <a:ext uri="{FF2B5EF4-FFF2-40B4-BE49-F238E27FC236}">
                <a16:creationId xmlns:a16="http://schemas.microsoft.com/office/drawing/2014/main" id="{9A1A54E2-3CCD-41C7-A4D2-30B761F2B88E}"/>
              </a:ext>
            </a:extLst>
          </p:cNvPr>
          <p:cNvPicPr>
            <a:picLocks noGrp="1" noChangeAspect="1"/>
          </p:cNvPicPr>
          <p:nvPr>
            <p:ph sz="half" idx="1"/>
          </p:nvPr>
        </p:nvPicPr>
        <p:blipFill>
          <a:blip r:embed="rId2"/>
          <a:stretch>
            <a:fillRect/>
          </a:stretch>
        </p:blipFill>
        <p:spPr>
          <a:xfrm>
            <a:off x="6329090" y="279124"/>
            <a:ext cx="2707406" cy="2152388"/>
          </a:xfrm>
          <a:noFill/>
        </p:spPr>
      </p:pic>
      <p:pic>
        <p:nvPicPr>
          <p:cNvPr id="7" name="Content Placeholder 6">
            <a:extLst>
              <a:ext uri="{FF2B5EF4-FFF2-40B4-BE49-F238E27FC236}">
                <a16:creationId xmlns:a16="http://schemas.microsoft.com/office/drawing/2014/main" id="{8D74C490-8176-4905-B90D-C2D756D4CE70}"/>
              </a:ext>
            </a:extLst>
          </p:cNvPr>
          <p:cNvPicPr>
            <a:picLocks noGrp="1" noChangeAspect="1"/>
          </p:cNvPicPr>
          <p:nvPr>
            <p:ph sz="half" idx="2"/>
          </p:nvPr>
        </p:nvPicPr>
        <p:blipFill>
          <a:blip r:embed="rId3"/>
          <a:stretch>
            <a:fillRect/>
          </a:stretch>
        </p:blipFill>
        <p:spPr>
          <a:xfrm>
            <a:off x="6516216" y="2492896"/>
            <a:ext cx="2520280" cy="1495425"/>
          </a:xfrm>
        </p:spPr>
      </p:pic>
      <p:pic>
        <p:nvPicPr>
          <p:cNvPr id="9" name="Picture 8">
            <a:extLst>
              <a:ext uri="{FF2B5EF4-FFF2-40B4-BE49-F238E27FC236}">
                <a16:creationId xmlns:a16="http://schemas.microsoft.com/office/drawing/2014/main" id="{5C8AA78A-A802-4677-A237-58CFC1E31FC0}"/>
              </a:ext>
            </a:extLst>
          </p:cNvPr>
          <p:cNvPicPr>
            <a:picLocks noChangeAspect="1"/>
          </p:cNvPicPr>
          <p:nvPr/>
        </p:nvPicPr>
        <p:blipFill>
          <a:blip r:embed="rId4"/>
          <a:stretch>
            <a:fillRect/>
          </a:stretch>
        </p:blipFill>
        <p:spPr>
          <a:xfrm>
            <a:off x="6516216" y="4021068"/>
            <a:ext cx="2520280" cy="1664631"/>
          </a:xfrm>
          <a:prstGeom prst="rect">
            <a:avLst/>
          </a:prstGeom>
        </p:spPr>
      </p:pic>
    </p:spTree>
    <p:extLst>
      <p:ext uri="{BB962C8B-B14F-4D97-AF65-F5344CB8AC3E}">
        <p14:creationId xmlns:p14="http://schemas.microsoft.com/office/powerpoint/2010/main" val="18792785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C6E33-BC36-4620-9A57-41F1230A7428}"/>
              </a:ext>
            </a:extLst>
          </p:cNvPr>
          <p:cNvSpPr>
            <a:spLocks noGrp="1"/>
          </p:cNvSpPr>
          <p:nvPr>
            <p:ph type="title"/>
          </p:nvPr>
        </p:nvSpPr>
        <p:spPr>
          <a:xfrm>
            <a:off x="457200" y="188640"/>
            <a:ext cx="8229600" cy="418058"/>
          </a:xfrm>
        </p:spPr>
        <p:txBody>
          <a:bodyPr anchor="ctr">
            <a:normAutofit fontScale="90000"/>
          </a:bodyPr>
          <a:lstStyle/>
          <a:p>
            <a:r>
              <a:rPr lang="en-GB" sz="2800" b="1" dirty="0">
                <a:solidFill>
                  <a:srgbClr val="0070C0"/>
                </a:solidFill>
                <a:latin typeface="Arial" panose="020B0604020202020204" pitchFamily="34" charset="0"/>
                <a:cs typeface="Arial" panose="020B0604020202020204" pitchFamily="34" charset="0"/>
              </a:rPr>
              <a:t>House of brands</a:t>
            </a:r>
          </a:p>
        </p:txBody>
      </p:sp>
      <p:sp>
        <p:nvSpPr>
          <p:cNvPr id="3" name="Content Placeholder 2">
            <a:extLst>
              <a:ext uri="{FF2B5EF4-FFF2-40B4-BE49-F238E27FC236}">
                <a16:creationId xmlns:a16="http://schemas.microsoft.com/office/drawing/2014/main" id="{9F9CFF10-2F72-4A12-BD38-16768D90EBCB}"/>
              </a:ext>
            </a:extLst>
          </p:cNvPr>
          <p:cNvSpPr>
            <a:spLocks noGrp="1"/>
          </p:cNvSpPr>
          <p:nvPr>
            <p:ph sz="half" idx="1"/>
          </p:nvPr>
        </p:nvSpPr>
        <p:spPr>
          <a:xfrm>
            <a:off x="251520" y="836712"/>
            <a:ext cx="4244280" cy="4752529"/>
          </a:xfrm>
        </p:spPr>
        <p:txBody>
          <a:bodyPr>
            <a:noAutofit/>
          </a:bodyPr>
          <a:lstStyle/>
          <a:p>
            <a:pPr marL="0" indent="0">
              <a:lnSpc>
                <a:spcPct val="100000"/>
              </a:lnSpc>
              <a:buNone/>
            </a:pPr>
            <a:r>
              <a:rPr lang="en-GB" sz="1600" b="1" dirty="0"/>
              <a:t>House of Brands strategy applies the core strengths and infrastructure of the parent corporation to a variety of markets through one or more standalone house brands.</a:t>
            </a:r>
          </a:p>
          <a:p>
            <a:pPr marL="0" indent="0">
              <a:lnSpc>
                <a:spcPct val="100000"/>
              </a:lnSpc>
              <a:buNone/>
            </a:pPr>
            <a:r>
              <a:rPr lang="en-GB" sz="1600" dirty="0"/>
              <a:t>They have a </a:t>
            </a:r>
            <a:r>
              <a:rPr lang="en-GB" sz="1600" b="1" dirty="0"/>
              <a:t>group or collection </a:t>
            </a:r>
            <a:r>
              <a:rPr lang="en-GB" sz="1600" dirty="0"/>
              <a:t>of brands that have no clear connection for example Shangri La, Traders, Kerry &amp; Hotel Jen - owned by Shangri La Hotels &amp; Resorts </a:t>
            </a:r>
          </a:p>
          <a:p>
            <a:pPr marL="0" indent="0" algn="ctr">
              <a:lnSpc>
                <a:spcPct val="100000"/>
              </a:lnSpc>
              <a:buNone/>
            </a:pPr>
            <a:r>
              <a:rPr lang="en-GB" sz="1600" dirty="0"/>
              <a:t>or </a:t>
            </a:r>
          </a:p>
          <a:p>
            <a:pPr marL="0" indent="0">
              <a:lnSpc>
                <a:spcPct val="100000"/>
              </a:lnSpc>
              <a:buNone/>
            </a:pPr>
            <a:r>
              <a:rPr lang="en-GB" sz="1600" dirty="0"/>
              <a:t>Hotel F1, Ibis, Motel Mercure or Novotel owned by Accor.</a:t>
            </a:r>
          </a:p>
          <a:p>
            <a:pPr marL="0" indent="0">
              <a:lnSpc>
                <a:spcPct val="100000"/>
              </a:lnSpc>
              <a:buNone/>
            </a:pPr>
            <a:endParaRPr lang="en-GB" sz="1600" dirty="0"/>
          </a:p>
          <a:p>
            <a:pPr marL="0" indent="0" algn="ctr">
              <a:lnSpc>
                <a:spcPct val="100000"/>
              </a:lnSpc>
              <a:buNone/>
            </a:pPr>
            <a:r>
              <a:rPr lang="en-GB" sz="1600" i="1" dirty="0">
                <a:solidFill>
                  <a:srgbClr val="0070C0"/>
                </a:solidFill>
              </a:rPr>
              <a:t>Chains adopt this strategy </a:t>
            </a:r>
            <a:r>
              <a:rPr lang="en-GB" sz="1600" b="1" i="1" dirty="0">
                <a:solidFill>
                  <a:srgbClr val="0070C0"/>
                </a:solidFill>
              </a:rPr>
              <a:t>to prevent cannibalisation,</a:t>
            </a:r>
            <a:r>
              <a:rPr lang="en-GB" sz="1600" i="1" dirty="0">
                <a:solidFill>
                  <a:srgbClr val="0070C0"/>
                </a:solidFill>
              </a:rPr>
              <a:t> as their offering is different within each brand</a:t>
            </a:r>
          </a:p>
        </p:txBody>
      </p:sp>
      <p:pic>
        <p:nvPicPr>
          <p:cNvPr id="5" name="Picture 4">
            <a:extLst>
              <a:ext uri="{FF2B5EF4-FFF2-40B4-BE49-F238E27FC236}">
                <a16:creationId xmlns:a16="http://schemas.microsoft.com/office/drawing/2014/main" id="{82BDE655-BC3A-45E5-ADF9-3DB3A663ACA8}"/>
              </a:ext>
            </a:extLst>
          </p:cNvPr>
          <p:cNvPicPr>
            <a:picLocks noChangeAspect="1"/>
          </p:cNvPicPr>
          <p:nvPr/>
        </p:nvPicPr>
        <p:blipFill rotWithShape="1">
          <a:blip r:embed="rId2"/>
          <a:srcRect l="3787" t="20519" r="4972" b="5777"/>
          <a:stretch/>
        </p:blipFill>
        <p:spPr>
          <a:xfrm>
            <a:off x="4716016" y="1052736"/>
            <a:ext cx="4038600" cy="1835077"/>
          </a:xfrm>
          <a:prstGeom prst="rect">
            <a:avLst/>
          </a:prstGeom>
          <a:noFill/>
        </p:spPr>
      </p:pic>
      <p:pic>
        <p:nvPicPr>
          <p:cNvPr id="7" name="Picture 6">
            <a:extLst>
              <a:ext uri="{FF2B5EF4-FFF2-40B4-BE49-F238E27FC236}">
                <a16:creationId xmlns:a16="http://schemas.microsoft.com/office/drawing/2014/main" id="{B6EAB948-491B-4ECB-B4DC-8546E74CEECE}"/>
              </a:ext>
            </a:extLst>
          </p:cNvPr>
          <p:cNvPicPr>
            <a:picLocks noChangeAspect="1"/>
          </p:cNvPicPr>
          <p:nvPr/>
        </p:nvPicPr>
        <p:blipFill>
          <a:blip r:embed="rId3"/>
          <a:stretch>
            <a:fillRect/>
          </a:stretch>
        </p:blipFill>
        <p:spPr>
          <a:xfrm>
            <a:off x="4663666" y="3682927"/>
            <a:ext cx="4023133" cy="1835076"/>
          </a:xfrm>
          <a:prstGeom prst="rect">
            <a:avLst/>
          </a:prstGeom>
        </p:spPr>
      </p:pic>
    </p:spTree>
    <p:extLst>
      <p:ext uri="{BB962C8B-B14F-4D97-AF65-F5344CB8AC3E}">
        <p14:creationId xmlns:p14="http://schemas.microsoft.com/office/powerpoint/2010/main" val="29447575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EEFF5-4659-4994-9268-A9DD5C079D9B}"/>
              </a:ext>
            </a:extLst>
          </p:cNvPr>
          <p:cNvSpPr>
            <a:spLocks noGrp="1"/>
          </p:cNvSpPr>
          <p:nvPr>
            <p:ph type="title"/>
          </p:nvPr>
        </p:nvSpPr>
        <p:spPr>
          <a:xfrm>
            <a:off x="0" y="422377"/>
            <a:ext cx="4118196" cy="4752528"/>
          </a:xfrm>
        </p:spPr>
        <p:txBody>
          <a:bodyPr anchor="ctr">
            <a:normAutofit fontScale="90000"/>
          </a:bodyPr>
          <a:lstStyle/>
          <a:p>
            <a:pPr algn="ctr">
              <a:lnSpc>
                <a:spcPct val="100000"/>
              </a:lnSpc>
            </a:pPr>
            <a:r>
              <a:rPr lang="en-GB" sz="3100" b="1" dirty="0">
                <a:solidFill>
                  <a:srgbClr val="0070C0"/>
                </a:solidFill>
                <a:latin typeface="Arial" panose="020B0604020202020204" pitchFamily="34" charset="0"/>
                <a:cs typeface="Arial" panose="020B0604020202020204" pitchFamily="34" charset="0"/>
              </a:rPr>
              <a:t>Hybrid strategy</a:t>
            </a:r>
            <a:br>
              <a:rPr lang="en-GB" sz="3100" b="1" dirty="0">
                <a:solidFill>
                  <a:schemeClr val="tx2"/>
                </a:solidFill>
              </a:rPr>
            </a:br>
            <a:br>
              <a:rPr lang="en-GB" sz="2200" dirty="0"/>
            </a:br>
            <a:r>
              <a:rPr lang="en-GB" sz="2200" dirty="0">
                <a:latin typeface="+mn-lt"/>
              </a:rPr>
              <a:t>Firms adopt a mixture of house brands and branded house strategies. For example, </a:t>
            </a:r>
            <a:r>
              <a:rPr lang="en-GB" sz="2200" b="1" dirty="0">
                <a:solidFill>
                  <a:srgbClr val="0070C0"/>
                </a:solidFill>
                <a:latin typeface="+mn-lt"/>
              </a:rPr>
              <a:t>Marriott includes the Marriott name</a:t>
            </a:r>
            <a:r>
              <a:rPr lang="en-GB" sz="2200" dirty="0">
                <a:solidFill>
                  <a:srgbClr val="0070C0"/>
                </a:solidFill>
                <a:latin typeface="+mn-lt"/>
              </a:rPr>
              <a:t> </a:t>
            </a:r>
            <a:r>
              <a:rPr lang="en-GB" sz="2200" dirty="0">
                <a:latin typeface="+mn-lt"/>
              </a:rPr>
              <a:t>for its Residence Inn Courtyard, Marriott, JW Marriott, Fairfield Inns and Suites and Vacation Club;</a:t>
            </a:r>
            <a:br>
              <a:rPr lang="en-GB" sz="2200" dirty="0">
                <a:latin typeface="+mn-lt"/>
              </a:rPr>
            </a:br>
            <a:br>
              <a:rPr lang="en-GB" sz="2200" dirty="0">
                <a:latin typeface="+mn-lt"/>
              </a:rPr>
            </a:br>
            <a:r>
              <a:rPr lang="en-GB" sz="2200" dirty="0">
                <a:latin typeface="+mn-lt"/>
              </a:rPr>
              <a:t>But </a:t>
            </a:r>
            <a:r>
              <a:rPr lang="en-GB" sz="2200" b="1" dirty="0">
                <a:solidFill>
                  <a:srgbClr val="0070C0"/>
                </a:solidFill>
                <a:latin typeface="+mn-lt"/>
              </a:rPr>
              <a:t>does not include </a:t>
            </a:r>
            <a:r>
              <a:rPr lang="en-GB" sz="2200" dirty="0">
                <a:latin typeface="+mn-lt"/>
              </a:rPr>
              <a:t>it next to Ritz Carlton, BVLGARI and Edition Hotel brands. </a:t>
            </a:r>
            <a:br>
              <a:rPr lang="en-GB" sz="2200" dirty="0">
                <a:latin typeface="+mn-lt"/>
              </a:rPr>
            </a:br>
            <a:r>
              <a:rPr lang="en-GB" sz="2200" dirty="0">
                <a:latin typeface="+mn-lt"/>
              </a:rPr>
              <a:t>This an attempt to keep the corporate name removed from the luxury brands to avoid any association with brands within the lower market scale segments.</a:t>
            </a:r>
          </a:p>
        </p:txBody>
      </p:sp>
      <p:pic>
        <p:nvPicPr>
          <p:cNvPr id="5" name="Content Placeholder 4">
            <a:extLst>
              <a:ext uri="{FF2B5EF4-FFF2-40B4-BE49-F238E27FC236}">
                <a16:creationId xmlns:a16="http://schemas.microsoft.com/office/drawing/2014/main" id="{3CD42E84-36FB-4BFB-89DE-D1F6061C2996}"/>
              </a:ext>
            </a:extLst>
          </p:cNvPr>
          <p:cNvPicPr>
            <a:picLocks noGrp="1" noChangeAspect="1"/>
          </p:cNvPicPr>
          <p:nvPr>
            <p:ph sz="half" idx="1"/>
          </p:nvPr>
        </p:nvPicPr>
        <p:blipFill rotWithShape="1">
          <a:blip r:embed="rId3"/>
          <a:srcRect l="12828" t="35067" r="19592" b="-2"/>
          <a:stretch/>
        </p:blipFill>
        <p:spPr>
          <a:xfrm>
            <a:off x="4118196" y="161705"/>
            <a:ext cx="2443795" cy="1567368"/>
          </a:xfrm>
          <a:noFill/>
        </p:spPr>
      </p:pic>
      <p:pic>
        <p:nvPicPr>
          <p:cNvPr id="7" name="Content Placeholder 6">
            <a:extLst>
              <a:ext uri="{FF2B5EF4-FFF2-40B4-BE49-F238E27FC236}">
                <a16:creationId xmlns:a16="http://schemas.microsoft.com/office/drawing/2014/main" id="{EA1D2FE1-EBE0-4B30-9933-10E4E47B5833}"/>
              </a:ext>
            </a:extLst>
          </p:cNvPr>
          <p:cNvPicPr>
            <a:picLocks noGrp="1" noChangeAspect="1"/>
          </p:cNvPicPr>
          <p:nvPr>
            <p:ph sz="half" idx="2"/>
          </p:nvPr>
        </p:nvPicPr>
        <p:blipFill rotWithShape="1">
          <a:blip r:embed="rId4"/>
          <a:srcRect r="27321"/>
          <a:stretch/>
        </p:blipFill>
        <p:spPr>
          <a:xfrm>
            <a:off x="5562563" y="1276119"/>
            <a:ext cx="1723998" cy="1680112"/>
          </a:xfrm>
        </p:spPr>
      </p:pic>
      <p:pic>
        <p:nvPicPr>
          <p:cNvPr id="9" name="Picture 8">
            <a:extLst>
              <a:ext uri="{FF2B5EF4-FFF2-40B4-BE49-F238E27FC236}">
                <a16:creationId xmlns:a16="http://schemas.microsoft.com/office/drawing/2014/main" id="{49A19E3B-BF50-415F-B19D-4E8CB16BDB12}"/>
              </a:ext>
            </a:extLst>
          </p:cNvPr>
          <p:cNvPicPr>
            <a:picLocks noChangeAspect="1"/>
          </p:cNvPicPr>
          <p:nvPr/>
        </p:nvPicPr>
        <p:blipFill rotWithShape="1">
          <a:blip r:embed="rId5"/>
          <a:srcRect l="18466"/>
          <a:stretch/>
        </p:blipFill>
        <p:spPr>
          <a:xfrm>
            <a:off x="7007107" y="1365505"/>
            <a:ext cx="2057294" cy="1590726"/>
          </a:xfrm>
          <a:prstGeom prst="rect">
            <a:avLst/>
          </a:prstGeom>
        </p:spPr>
      </p:pic>
      <p:pic>
        <p:nvPicPr>
          <p:cNvPr id="12" name="Picture 11">
            <a:extLst>
              <a:ext uri="{FF2B5EF4-FFF2-40B4-BE49-F238E27FC236}">
                <a16:creationId xmlns:a16="http://schemas.microsoft.com/office/drawing/2014/main" id="{78A1A07B-EBB1-4CEA-B670-B382F87140E9}"/>
              </a:ext>
            </a:extLst>
          </p:cNvPr>
          <p:cNvPicPr>
            <a:picLocks noChangeAspect="1"/>
          </p:cNvPicPr>
          <p:nvPr/>
        </p:nvPicPr>
        <p:blipFill rotWithShape="1">
          <a:blip r:embed="rId6"/>
          <a:srcRect l="15637" t="19101" r="18386"/>
          <a:stretch/>
        </p:blipFill>
        <p:spPr>
          <a:xfrm>
            <a:off x="4118196" y="1683095"/>
            <a:ext cx="1944217" cy="1273136"/>
          </a:xfrm>
          <a:prstGeom prst="rect">
            <a:avLst/>
          </a:prstGeom>
        </p:spPr>
      </p:pic>
      <p:pic>
        <p:nvPicPr>
          <p:cNvPr id="14" name="Picture 13">
            <a:extLst>
              <a:ext uri="{FF2B5EF4-FFF2-40B4-BE49-F238E27FC236}">
                <a16:creationId xmlns:a16="http://schemas.microsoft.com/office/drawing/2014/main" id="{C3B0B1B3-8C9F-4567-ABFF-90B3B0624178}"/>
              </a:ext>
            </a:extLst>
          </p:cNvPr>
          <p:cNvPicPr>
            <a:picLocks noChangeAspect="1"/>
          </p:cNvPicPr>
          <p:nvPr/>
        </p:nvPicPr>
        <p:blipFill rotWithShape="1">
          <a:blip r:embed="rId7"/>
          <a:srcRect t="15981" r="13146" b="27370"/>
          <a:stretch/>
        </p:blipFill>
        <p:spPr>
          <a:xfrm>
            <a:off x="6556545" y="161705"/>
            <a:ext cx="2502410" cy="1203800"/>
          </a:xfrm>
          <a:prstGeom prst="rect">
            <a:avLst/>
          </a:prstGeom>
        </p:spPr>
      </p:pic>
      <p:pic>
        <p:nvPicPr>
          <p:cNvPr id="16" name="Picture 15">
            <a:extLst>
              <a:ext uri="{FF2B5EF4-FFF2-40B4-BE49-F238E27FC236}">
                <a16:creationId xmlns:a16="http://schemas.microsoft.com/office/drawing/2014/main" id="{8845E0CC-A240-40C8-9F06-B52131F10D50}"/>
              </a:ext>
            </a:extLst>
          </p:cNvPr>
          <p:cNvPicPr>
            <a:picLocks noChangeAspect="1"/>
          </p:cNvPicPr>
          <p:nvPr/>
        </p:nvPicPr>
        <p:blipFill rotWithShape="1">
          <a:blip r:embed="rId8"/>
          <a:srcRect l="8056" t="11347" r="9259" b="3955"/>
          <a:stretch/>
        </p:blipFill>
        <p:spPr>
          <a:xfrm>
            <a:off x="4122433" y="2943655"/>
            <a:ext cx="2321773" cy="1392820"/>
          </a:xfrm>
          <a:prstGeom prst="rect">
            <a:avLst/>
          </a:prstGeom>
        </p:spPr>
      </p:pic>
      <p:pic>
        <p:nvPicPr>
          <p:cNvPr id="18" name="Picture 17">
            <a:extLst>
              <a:ext uri="{FF2B5EF4-FFF2-40B4-BE49-F238E27FC236}">
                <a16:creationId xmlns:a16="http://schemas.microsoft.com/office/drawing/2014/main" id="{400ED72E-4B94-44F6-B2FF-4AAF4709BCD5}"/>
              </a:ext>
            </a:extLst>
          </p:cNvPr>
          <p:cNvPicPr>
            <a:picLocks noChangeAspect="1"/>
          </p:cNvPicPr>
          <p:nvPr/>
        </p:nvPicPr>
        <p:blipFill rotWithShape="1">
          <a:blip r:embed="rId9"/>
          <a:srcRect l="32675" t="2677" b="23972"/>
          <a:stretch/>
        </p:blipFill>
        <p:spPr>
          <a:xfrm>
            <a:off x="6444206" y="2943655"/>
            <a:ext cx="2620194" cy="1383479"/>
          </a:xfrm>
          <a:prstGeom prst="rect">
            <a:avLst/>
          </a:prstGeom>
        </p:spPr>
      </p:pic>
      <p:pic>
        <p:nvPicPr>
          <p:cNvPr id="20" name="Picture 19">
            <a:extLst>
              <a:ext uri="{FF2B5EF4-FFF2-40B4-BE49-F238E27FC236}">
                <a16:creationId xmlns:a16="http://schemas.microsoft.com/office/drawing/2014/main" id="{C75C85EF-3851-448D-BC2E-1835E6955A47}"/>
              </a:ext>
            </a:extLst>
          </p:cNvPr>
          <p:cNvPicPr>
            <a:picLocks noChangeAspect="1"/>
          </p:cNvPicPr>
          <p:nvPr/>
        </p:nvPicPr>
        <p:blipFill rotWithShape="1">
          <a:blip r:embed="rId10"/>
          <a:srcRect l="13170" t="19038"/>
          <a:stretch/>
        </p:blipFill>
        <p:spPr>
          <a:xfrm>
            <a:off x="4118196" y="4216949"/>
            <a:ext cx="4946203" cy="1516307"/>
          </a:xfrm>
          <a:prstGeom prst="rect">
            <a:avLst/>
          </a:prstGeom>
        </p:spPr>
      </p:pic>
    </p:spTree>
    <p:extLst>
      <p:ext uri="{BB962C8B-B14F-4D97-AF65-F5344CB8AC3E}">
        <p14:creationId xmlns:p14="http://schemas.microsoft.com/office/powerpoint/2010/main" val="2836430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 company name&#10;&#10;Description automatically generated">
            <a:extLst>
              <a:ext uri="{FF2B5EF4-FFF2-40B4-BE49-F238E27FC236}">
                <a16:creationId xmlns:a16="http://schemas.microsoft.com/office/drawing/2014/main" id="{A200246E-4A9E-4624-A963-A8153C286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7504" y="3212976"/>
            <a:ext cx="8928992" cy="3384376"/>
          </a:xfrm>
          <a:prstGeom prst="rect">
            <a:avLst/>
          </a:prstGeom>
        </p:spPr>
      </p:pic>
      <p:sp>
        <p:nvSpPr>
          <p:cNvPr id="2" name="Title 1">
            <a:extLst>
              <a:ext uri="{FF2B5EF4-FFF2-40B4-BE49-F238E27FC236}">
                <a16:creationId xmlns:a16="http://schemas.microsoft.com/office/drawing/2014/main" id="{0F3671ED-32ED-4EDA-950B-31182A677B0F}"/>
              </a:ext>
            </a:extLst>
          </p:cNvPr>
          <p:cNvSpPr>
            <a:spLocks noGrp="1"/>
          </p:cNvSpPr>
          <p:nvPr>
            <p:ph type="title"/>
          </p:nvPr>
        </p:nvSpPr>
        <p:spPr>
          <a:xfrm>
            <a:off x="179512" y="29914"/>
            <a:ext cx="7886700" cy="1325563"/>
          </a:xfrm>
        </p:spPr>
        <p:txBody>
          <a:bodyPr/>
          <a:lstStyle/>
          <a:p>
            <a:r>
              <a:rPr lang="en-GB" dirty="0"/>
              <a:t>Brand changes – rebranding??</a:t>
            </a:r>
          </a:p>
        </p:txBody>
      </p:sp>
      <p:sp>
        <p:nvSpPr>
          <p:cNvPr id="3" name="Content Placeholder 2">
            <a:extLst>
              <a:ext uri="{FF2B5EF4-FFF2-40B4-BE49-F238E27FC236}">
                <a16:creationId xmlns:a16="http://schemas.microsoft.com/office/drawing/2014/main" id="{AC52FD07-6BC2-4D17-A9BD-2F4D1F88F1F3}"/>
              </a:ext>
            </a:extLst>
          </p:cNvPr>
          <p:cNvSpPr>
            <a:spLocks noGrp="1"/>
          </p:cNvSpPr>
          <p:nvPr>
            <p:ph idx="1"/>
          </p:nvPr>
        </p:nvSpPr>
        <p:spPr>
          <a:xfrm>
            <a:off x="323528" y="1226916"/>
            <a:ext cx="7886700" cy="4377753"/>
          </a:xfrm>
        </p:spPr>
        <p:txBody>
          <a:bodyPr/>
          <a:lstStyle/>
          <a:p>
            <a:pPr marL="0" indent="0">
              <a:buNone/>
            </a:pPr>
            <a:r>
              <a:rPr lang="en-GB" dirty="0"/>
              <a:t>Does the brand need to change?</a:t>
            </a:r>
            <a:br>
              <a:rPr lang="en-GB" dirty="0"/>
            </a:br>
            <a:br>
              <a:rPr lang="en-GB" dirty="0"/>
            </a:br>
            <a:r>
              <a:rPr lang="en-GB" dirty="0"/>
              <a:t>Trends  – What about sustainable marketing?</a:t>
            </a:r>
            <a:br>
              <a:rPr lang="en-GB" dirty="0"/>
            </a:br>
            <a:br>
              <a:rPr lang="en-GB" dirty="0"/>
            </a:br>
            <a:r>
              <a:rPr lang="en-GB" dirty="0"/>
              <a:t>The move towards green tourism?</a:t>
            </a:r>
          </a:p>
        </p:txBody>
      </p:sp>
    </p:spTree>
    <p:extLst>
      <p:ext uri="{BB962C8B-B14F-4D97-AF65-F5344CB8AC3E}">
        <p14:creationId xmlns:p14="http://schemas.microsoft.com/office/powerpoint/2010/main" val="2807892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Eco Secrets Of One Of The World's Most Sustainable Hotels | EcoCamp Patagonia">
            <a:hlinkClick r:id="" action="ppaction://media"/>
            <a:extLst>
              <a:ext uri="{FF2B5EF4-FFF2-40B4-BE49-F238E27FC236}">
                <a16:creationId xmlns:a16="http://schemas.microsoft.com/office/drawing/2014/main" id="{AA35E39D-3057-46F2-BEEC-410303E38624}"/>
              </a:ext>
            </a:extLst>
          </p:cNvPr>
          <p:cNvPicPr>
            <a:picLocks noGrp="1" noRot="1" noChangeAspect="1"/>
          </p:cNvPicPr>
          <p:nvPr>
            <p:ph idx="1"/>
            <a:videoFile r:link="rId1"/>
          </p:nvPr>
        </p:nvPicPr>
        <p:blipFill>
          <a:blip r:embed="rId4"/>
          <a:stretch>
            <a:fillRect/>
          </a:stretch>
        </p:blipFill>
        <p:spPr>
          <a:xfrm>
            <a:off x="0" y="0"/>
            <a:ext cx="9144000" cy="6021288"/>
          </a:xfrm>
          <a:prstGeom prst="rect">
            <a:avLst/>
          </a:prstGeom>
        </p:spPr>
      </p:pic>
    </p:spTree>
    <p:extLst>
      <p:ext uri="{BB962C8B-B14F-4D97-AF65-F5344CB8AC3E}">
        <p14:creationId xmlns:p14="http://schemas.microsoft.com/office/powerpoint/2010/main" val="42001054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C362491-12FF-FB2F-4C6A-8B5EFD0DAE8B}"/>
              </a:ext>
            </a:extLst>
          </p:cNvPr>
          <p:cNvSpPr>
            <a:spLocks noGrp="1"/>
          </p:cNvSpPr>
          <p:nvPr>
            <p:ph type="title"/>
          </p:nvPr>
        </p:nvSpPr>
        <p:spPr>
          <a:xfrm>
            <a:off x="184583" y="119062"/>
            <a:ext cx="8243887" cy="504825"/>
          </a:xfrm>
        </p:spPr>
        <p:txBody>
          <a:bodyPr/>
          <a:lstStyle/>
          <a:p>
            <a:pPr eaLnBrk="1" hangingPunct="1"/>
            <a:r>
              <a:rPr lang="en-GB" altLang="en-US" dirty="0"/>
              <a:t>Evolution of Marketing &amp; Sustainability</a:t>
            </a:r>
            <a:endParaRPr lang="en-US" altLang="en-US" dirty="0"/>
          </a:p>
        </p:txBody>
      </p:sp>
      <p:sp>
        <p:nvSpPr>
          <p:cNvPr id="5123" name="Rectangle 3">
            <a:extLst>
              <a:ext uri="{FF2B5EF4-FFF2-40B4-BE49-F238E27FC236}">
                <a16:creationId xmlns:a16="http://schemas.microsoft.com/office/drawing/2014/main" id="{158DA0B6-571C-5306-51C5-4D5DADB9AC2A}"/>
              </a:ext>
            </a:extLst>
          </p:cNvPr>
          <p:cNvSpPr>
            <a:spLocks noGrp="1" noChangeArrowheads="1"/>
          </p:cNvSpPr>
          <p:nvPr>
            <p:ph type="body" idx="1"/>
          </p:nvPr>
        </p:nvSpPr>
        <p:spPr>
          <a:xfrm>
            <a:off x="333727" y="1480343"/>
            <a:ext cx="7886700" cy="4351338"/>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Font typeface="Arial" panose="020B0604020202020204" pitchFamily="34" charset="0"/>
              <a:buNone/>
            </a:pPr>
            <a:r>
              <a:rPr lang="en-GB" altLang="en-US" sz="3200" dirty="0"/>
              <a:t>1970s </a:t>
            </a:r>
          </a:p>
          <a:p>
            <a:pPr eaLnBrk="1" hangingPunct="1">
              <a:buFont typeface="Arial" panose="020B0604020202020204" pitchFamily="34" charset="0"/>
              <a:buNone/>
            </a:pPr>
            <a:r>
              <a:rPr lang="en-GB" altLang="en-US" sz="3200" dirty="0"/>
              <a:t> Ecological Marketing: </a:t>
            </a:r>
          </a:p>
          <a:p>
            <a:pPr eaLnBrk="1" hangingPunct="1">
              <a:buFont typeface="Arial" panose="020B0604020202020204" pitchFamily="34" charset="0"/>
              <a:buNone/>
            </a:pPr>
            <a:endParaRPr lang="en-GB" altLang="en-US" sz="3200" dirty="0"/>
          </a:p>
        </p:txBody>
      </p:sp>
      <p:sp>
        <p:nvSpPr>
          <p:cNvPr id="5124" name="Rectangle 4">
            <a:extLst>
              <a:ext uri="{FF2B5EF4-FFF2-40B4-BE49-F238E27FC236}">
                <a16:creationId xmlns:a16="http://schemas.microsoft.com/office/drawing/2014/main" id="{7003CBEC-9F74-8CFC-2C4C-EF61D5484E50}"/>
              </a:ext>
            </a:extLst>
          </p:cNvPr>
          <p:cNvSpPr>
            <a:spLocks noChangeArrowheads="1"/>
          </p:cNvSpPr>
          <p:nvPr/>
        </p:nvSpPr>
        <p:spPr bwMode="auto">
          <a:xfrm>
            <a:off x="5135563" y="3944247"/>
            <a:ext cx="4008437"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Verdana" panose="020B0604030504040204" pitchFamily="34" charset="0"/>
              </a:defRPr>
            </a:lvl1pPr>
            <a:lvl2pPr marL="742950" indent="-285750">
              <a:spcBef>
                <a:spcPct val="20000"/>
              </a:spcBef>
              <a:buFont typeface="Arial" panose="020B0604020202020204" pitchFamily="34" charset="0"/>
              <a:buChar char="–"/>
              <a:defRPr sz="2800">
                <a:solidFill>
                  <a:schemeClr val="tx1"/>
                </a:solidFill>
                <a:latin typeface="Verdana" panose="020B0604030504040204" pitchFamily="34" charset="0"/>
              </a:defRPr>
            </a:lvl2pPr>
            <a:lvl3pPr marL="1143000" indent="-228600">
              <a:spcBef>
                <a:spcPct val="20000"/>
              </a:spcBef>
              <a:buFont typeface="Arial" panose="020B0604020202020204" pitchFamily="34" charset="0"/>
              <a:buChar char="•"/>
              <a:defRPr sz="2400">
                <a:solidFill>
                  <a:schemeClr val="tx1"/>
                </a:solidFill>
                <a:latin typeface="Verdana" panose="020B0604030504040204" pitchFamily="34" charset="0"/>
              </a:defRPr>
            </a:lvl3pPr>
            <a:lvl4pPr marL="1600200" indent="-228600">
              <a:spcBef>
                <a:spcPct val="20000"/>
              </a:spcBef>
              <a:buFont typeface="Arial" panose="020B0604020202020204" pitchFamily="34" charset="0"/>
              <a:buChar char="–"/>
              <a:defRPr sz="2000">
                <a:solidFill>
                  <a:schemeClr val="tx1"/>
                </a:solidFill>
                <a:latin typeface="Verdana" panose="020B0604030504040204" pitchFamily="34" charset="0"/>
              </a:defRPr>
            </a:lvl4pPr>
            <a:lvl5pPr marL="2057400" indent="-228600">
              <a:spcBef>
                <a:spcPct val="20000"/>
              </a:spcBef>
              <a:buFont typeface="Arial" panose="020B0604020202020204" pitchFamily="34" charset="0"/>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9pPr>
          </a:lstStyle>
          <a:p>
            <a:pPr>
              <a:buFontTx/>
              <a:buNone/>
            </a:pPr>
            <a:r>
              <a:rPr lang="en-GB" altLang="en-US" sz="2400" dirty="0"/>
              <a:t>Small number of industries and a small range of understood environmental issues.</a:t>
            </a:r>
          </a:p>
        </p:txBody>
      </p:sp>
      <p:sp>
        <p:nvSpPr>
          <p:cNvPr id="5126" name="TextBox 1">
            <a:extLst>
              <a:ext uri="{FF2B5EF4-FFF2-40B4-BE49-F238E27FC236}">
                <a16:creationId xmlns:a16="http://schemas.microsoft.com/office/drawing/2014/main" id="{69B59D84-0CB6-BD41-FEA3-952623040BCD}"/>
              </a:ext>
            </a:extLst>
          </p:cNvPr>
          <p:cNvSpPr txBox="1">
            <a:spLocks noChangeArrowheads="1"/>
          </p:cNvSpPr>
          <p:nvPr/>
        </p:nvSpPr>
        <p:spPr bwMode="auto">
          <a:xfrm>
            <a:off x="409575" y="6076950"/>
            <a:ext cx="15716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Verdana" panose="020B0604030504040204" pitchFamily="34" charset="0"/>
              </a:defRPr>
            </a:lvl1pPr>
            <a:lvl2pPr marL="742950" indent="-285750">
              <a:spcBef>
                <a:spcPct val="20000"/>
              </a:spcBef>
              <a:buFont typeface="Arial" panose="020B0604020202020204" pitchFamily="34" charset="0"/>
              <a:buChar char="–"/>
              <a:defRPr sz="2800">
                <a:solidFill>
                  <a:schemeClr val="tx1"/>
                </a:solidFill>
                <a:latin typeface="Verdana" panose="020B0604030504040204" pitchFamily="34" charset="0"/>
              </a:defRPr>
            </a:lvl2pPr>
            <a:lvl3pPr marL="1143000" indent="-228600">
              <a:spcBef>
                <a:spcPct val="20000"/>
              </a:spcBef>
              <a:buFont typeface="Arial" panose="020B0604020202020204" pitchFamily="34" charset="0"/>
              <a:buChar char="•"/>
              <a:defRPr sz="2400">
                <a:solidFill>
                  <a:schemeClr val="tx1"/>
                </a:solidFill>
                <a:latin typeface="Verdana" panose="020B0604030504040204" pitchFamily="34" charset="0"/>
              </a:defRPr>
            </a:lvl3pPr>
            <a:lvl4pPr marL="1600200" indent="-228600">
              <a:spcBef>
                <a:spcPct val="20000"/>
              </a:spcBef>
              <a:buFont typeface="Arial" panose="020B0604020202020204" pitchFamily="34" charset="0"/>
              <a:buChar char="–"/>
              <a:defRPr sz="2000">
                <a:solidFill>
                  <a:schemeClr val="tx1"/>
                </a:solidFill>
                <a:latin typeface="Verdana" panose="020B0604030504040204" pitchFamily="34" charset="0"/>
              </a:defRPr>
            </a:lvl4pPr>
            <a:lvl5pPr marL="2057400" indent="-228600">
              <a:spcBef>
                <a:spcPct val="20000"/>
              </a:spcBef>
              <a:buFont typeface="Arial" panose="020B0604020202020204" pitchFamily="34" charset="0"/>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9pPr>
          </a:lstStyle>
          <a:p>
            <a:pPr eaLnBrk="1" hangingPunct="1">
              <a:spcBef>
                <a:spcPct val="0"/>
              </a:spcBef>
              <a:buFontTx/>
              <a:buNone/>
            </a:pPr>
            <a:r>
              <a:rPr lang="en-GB" altLang="en-US" sz="1000">
                <a:solidFill>
                  <a:schemeClr val="bg1"/>
                </a:solidFill>
                <a:latin typeface="Arial" panose="020B0604020202020204" pitchFamily="34" charset="0"/>
              </a:rPr>
              <a:t>Edward Blake (flikr.com)</a:t>
            </a:r>
          </a:p>
        </p:txBody>
      </p:sp>
      <p:pic>
        <p:nvPicPr>
          <p:cNvPr id="5127" name="Picture 8">
            <a:extLst>
              <a:ext uri="{FF2B5EF4-FFF2-40B4-BE49-F238E27FC236}">
                <a16:creationId xmlns:a16="http://schemas.microsoft.com/office/drawing/2014/main" id="{70E02CD3-C9AE-07DF-0758-0D646A7E7E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115" y="977021"/>
            <a:ext cx="3697287" cy="2649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8" name="Picture 7">
            <a:extLst>
              <a:ext uri="{FF2B5EF4-FFF2-40B4-BE49-F238E27FC236}">
                <a16:creationId xmlns:a16="http://schemas.microsoft.com/office/drawing/2014/main" id="{99952A08-3BB2-B606-0B7F-1805EF5D4A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727" y="2807408"/>
            <a:ext cx="4537075" cy="3024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129" name="TextBox 2">
            <a:extLst>
              <a:ext uri="{FF2B5EF4-FFF2-40B4-BE49-F238E27FC236}">
                <a16:creationId xmlns:a16="http://schemas.microsoft.com/office/drawing/2014/main" id="{92CE66A2-354E-69A1-92E7-0589B6E693E1}"/>
              </a:ext>
            </a:extLst>
          </p:cNvPr>
          <p:cNvSpPr txBox="1">
            <a:spLocks noChangeArrowheads="1"/>
          </p:cNvSpPr>
          <p:nvPr/>
        </p:nvSpPr>
        <p:spPr bwMode="auto">
          <a:xfrm>
            <a:off x="6443663" y="3573463"/>
            <a:ext cx="1911350"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Verdana" panose="020B0604030504040204" pitchFamily="34" charset="0"/>
              </a:defRPr>
            </a:lvl1pPr>
            <a:lvl2pPr marL="742950" indent="-285750">
              <a:spcBef>
                <a:spcPct val="20000"/>
              </a:spcBef>
              <a:buFont typeface="Arial" panose="020B0604020202020204" pitchFamily="34" charset="0"/>
              <a:buChar char="–"/>
              <a:defRPr sz="2800">
                <a:solidFill>
                  <a:schemeClr val="tx1"/>
                </a:solidFill>
                <a:latin typeface="Verdana" panose="020B0604030504040204" pitchFamily="34" charset="0"/>
              </a:defRPr>
            </a:lvl2pPr>
            <a:lvl3pPr marL="1143000" indent="-228600">
              <a:spcBef>
                <a:spcPct val="20000"/>
              </a:spcBef>
              <a:buFont typeface="Arial" panose="020B0604020202020204" pitchFamily="34" charset="0"/>
              <a:buChar char="•"/>
              <a:defRPr sz="2400">
                <a:solidFill>
                  <a:schemeClr val="tx1"/>
                </a:solidFill>
                <a:latin typeface="Verdana" panose="020B0604030504040204" pitchFamily="34" charset="0"/>
              </a:defRPr>
            </a:lvl3pPr>
            <a:lvl4pPr marL="1600200" indent="-228600">
              <a:spcBef>
                <a:spcPct val="20000"/>
              </a:spcBef>
              <a:buFont typeface="Arial" panose="020B0604020202020204" pitchFamily="34" charset="0"/>
              <a:buChar char="–"/>
              <a:defRPr sz="2000">
                <a:solidFill>
                  <a:schemeClr val="tx1"/>
                </a:solidFill>
                <a:latin typeface="Verdana" panose="020B0604030504040204" pitchFamily="34" charset="0"/>
              </a:defRPr>
            </a:lvl4pPr>
            <a:lvl5pPr marL="2057400" indent="-228600">
              <a:spcBef>
                <a:spcPct val="20000"/>
              </a:spcBef>
              <a:buFont typeface="Arial" panose="020B0604020202020204" pitchFamily="34" charset="0"/>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9pPr>
          </a:lstStyle>
          <a:p>
            <a:pPr eaLnBrk="1" hangingPunct="1">
              <a:spcBef>
                <a:spcPct val="0"/>
              </a:spcBef>
              <a:buFontTx/>
              <a:buNone/>
            </a:pPr>
            <a:r>
              <a:rPr lang="en-GB" altLang="en-US" sz="1000">
                <a:solidFill>
                  <a:schemeClr val="bg1"/>
                </a:solidFill>
                <a:latin typeface="Arial" panose="020B0604020202020204" pitchFamily="34" charset="0"/>
              </a:rPr>
              <a:t>Archibald Ballantine (flikr.com)</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97A5357-A423-7D7D-5CED-6BF4B1D1F384}"/>
              </a:ext>
            </a:extLst>
          </p:cNvPr>
          <p:cNvSpPr>
            <a:spLocks noGrp="1"/>
          </p:cNvSpPr>
          <p:nvPr>
            <p:ph type="title"/>
          </p:nvPr>
        </p:nvSpPr>
        <p:spPr>
          <a:xfrm>
            <a:off x="271463" y="214313"/>
            <a:ext cx="8243887" cy="504825"/>
          </a:xfrm>
        </p:spPr>
        <p:txBody>
          <a:bodyPr/>
          <a:lstStyle/>
          <a:p>
            <a:pPr eaLnBrk="1" hangingPunct="1"/>
            <a:r>
              <a:rPr lang="en-GB" altLang="en-US" dirty="0"/>
              <a:t>Evolution of Marketing &amp; Sustainability</a:t>
            </a:r>
            <a:endParaRPr lang="en-US" altLang="en-US" dirty="0"/>
          </a:p>
        </p:txBody>
      </p:sp>
      <p:sp>
        <p:nvSpPr>
          <p:cNvPr id="6147" name="Rectangle 3">
            <a:extLst>
              <a:ext uri="{FF2B5EF4-FFF2-40B4-BE49-F238E27FC236}">
                <a16:creationId xmlns:a16="http://schemas.microsoft.com/office/drawing/2014/main" id="{89218D6F-E39B-12F3-683C-270F1C200A61}"/>
              </a:ext>
            </a:extLst>
          </p:cNvPr>
          <p:cNvSpPr>
            <a:spLocks noGrp="1"/>
          </p:cNvSpPr>
          <p:nvPr>
            <p:ph type="body" idx="1"/>
          </p:nvPr>
        </p:nvSpPr>
        <p:spPr/>
        <p:txBody>
          <a:bodyPr/>
          <a:lstStyle/>
          <a:p>
            <a:pPr eaLnBrk="1" hangingPunct="1">
              <a:buFont typeface="Arial" panose="020B0604020202020204" pitchFamily="34" charset="0"/>
              <a:buNone/>
            </a:pPr>
            <a:r>
              <a:rPr lang="en-US" altLang="en-US" sz="3200"/>
              <a:t>1980s:</a:t>
            </a:r>
          </a:p>
          <a:p>
            <a:pPr eaLnBrk="1" hangingPunct="1">
              <a:buFont typeface="Arial" panose="020B0604020202020204" pitchFamily="34" charset="0"/>
              <a:buNone/>
            </a:pPr>
            <a:r>
              <a:rPr lang="en-US" altLang="en-US" sz="3200"/>
              <a:t>Green</a:t>
            </a:r>
          </a:p>
          <a:p>
            <a:pPr eaLnBrk="1" hangingPunct="1">
              <a:buFont typeface="Arial" panose="020B0604020202020204" pitchFamily="34" charset="0"/>
              <a:buNone/>
            </a:pPr>
            <a:r>
              <a:rPr lang="en-US" altLang="en-US" sz="3200"/>
              <a:t>Marketing</a:t>
            </a:r>
          </a:p>
          <a:p>
            <a:pPr eaLnBrk="1" hangingPunct="1">
              <a:buFont typeface="Arial" panose="020B0604020202020204" pitchFamily="34" charset="0"/>
              <a:buNone/>
            </a:pPr>
            <a:endParaRPr lang="en-US" altLang="en-US" sz="3200"/>
          </a:p>
          <a:p>
            <a:pPr eaLnBrk="1" hangingPunct="1">
              <a:buFont typeface="Arial" panose="020B0604020202020204" pitchFamily="34" charset="0"/>
              <a:buNone/>
            </a:pPr>
            <a:r>
              <a:rPr lang="en-GB" altLang="en-US" sz="3200"/>
              <a:t>Emergence of                                 ‘Green Consumers’                              &amp; broadening of                                issues &amp; industries.</a:t>
            </a:r>
          </a:p>
          <a:p>
            <a:pPr eaLnBrk="1" hangingPunct="1">
              <a:buFont typeface="Arial" panose="020B0604020202020204" pitchFamily="34" charset="0"/>
              <a:buNone/>
            </a:pPr>
            <a:endParaRPr lang="en-US" altLang="en-US" sz="3200"/>
          </a:p>
        </p:txBody>
      </p:sp>
      <p:pic>
        <p:nvPicPr>
          <p:cNvPr id="6148" name="Picture 4" descr="Picture of The Body Shop - Free Pictures - FreeFoto.com">
            <a:extLst>
              <a:ext uri="{FF2B5EF4-FFF2-40B4-BE49-F238E27FC236}">
                <a16:creationId xmlns:a16="http://schemas.microsoft.com/office/drawing/2014/main" id="{7F9A6D5B-22AE-0CCA-AEF8-F4B46485B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89" r="-166"/>
          <a:stretch>
            <a:fillRect/>
          </a:stretch>
        </p:blipFill>
        <p:spPr bwMode="auto">
          <a:xfrm>
            <a:off x="5919788" y="1231900"/>
            <a:ext cx="2987675"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5" descr="465255845_d7d51cc302">
            <a:extLst>
              <a:ext uri="{FF2B5EF4-FFF2-40B4-BE49-F238E27FC236}">
                <a16:creationId xmlns:a16="http://schemas.microsoft.com/office/drawing/2014/main" id="{AA6CE089-87D5-9FF1-84BD-433B893E0A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8750" y="3429000"/>
            <a:ext cx="3400425" cy="2551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0" name="Text Box 6">
            <a:extLst>
              <a:ext uri="{FF2B5EF4-FFF2-40B4-BE49-F238E27FC236}">
                <a16:creationId xmlns:a16="http://schemas.microsoft.com/office/drawing/2014/main" id="{0E5165EF-7F9F-D40A-3267-5D1FD64A2A2E}"/>
              </a:ext>
            </a:extLst>
          </p:cNvPr>
          <p:cNvSpPr txBox="1">
            <a:spLocks noChangeArrowheads="1"/>
          </p:cNvSpPr>
          <p:nvPr/>
        </p:nvSpPr>
        <p:spPr bwMode="auto">
          <a:xfrm>
            <a:off x="7621588" y="6188075"/>
            <a:ext cx="1366837" cy="261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7524" tIns="53762" rIns="107524" bIns="53762">
            <a:spAutoFit/>
          </a:bodyPr>
          <a:lstStyle>
            <a:lvl1pPr marL="403225" indent="-403225" defTabSz="1074738">
              <a:spcBef>
                <a:spcPct val="20000"/>
              </a:spcBef>
              <a:buFont typeface="Arial" panose="020B0604020202020204" pitchFamily="34" charset="0"/>
              <a:buChar char="•"/>
              <a:defRPr sz="3200">
                <a:solidFill>
                  <a:schemeClr val="tx1"/>
                </a:solidFill>
                <a:latin typeface="Verdana" panose="020B0604030504040204" pitchFamily="34" charset="0"/>
              </a:defRPr>
            </a:lvl1pPr>
            <a:lvl2pPr marL="742950" indent="-285750" defTabSz="1074738">
              <a:spcBef>
                <a:spcPct val="20000"/>
              </a:spcBef>
              <a:buFont typeface="Arial" panose="020B0604020202020204" pitchFamily="34" charset="0"/>
              <a:buChar char="–"/>
              <a:defRPr sz="2800">
                <a:solidFill>
                  <a:schemeClr val="tx1"/>
                </a:solidFill>
                <a:latin typeface="Verdana" panose="020B0604030504040204" pitchFamily="34" charset="0"/>
              </a:defRPr>
            </a:lvl2pPr>
            <a:lvl3pPr marL="1143000" indent="-228600" defTabSz="1074738">
              <a:spcBef>
                <a:spcPct val="20000"/>
              </a:spcBef>
              <a:buFont typeface="Arial" panose="020B0604020202020204" pitchFamily="34" charset="0"/>
              <a:buChar char="•"/>
              <a:defRPr sz="2400">
                <a:solidFill>
                  <a:schemeClr val="tx1"/>
                </a:solidFill>
                <a:latin typeface="Verdana" panose="020B0604030504040204" pitchFamily="34" charset="0"/>
              </a:defRPr>
            </a:lvl3pPr>
            <a:lvl4pPr marL="1600200" indent="-228600" defTabSz="1074738">
              <a:spcBef>
                <a:spcPct val="20000"/>
              </a:spcBef>
              <a:buFont typeface="Arial" panose="020B0604020202020204" pitchFamily="34" charset="0"/>
              <a:buChar char="–"/>
              <a:defRPr sz="2000">
                <a:solidFill>
                  <a:schemeClr val="tx1"/>
                </a:solidFill>
                <a:latin typeface="Verdana" panose="020B0604030504040204" pitchFamily="34" charset="0"/>
              </a:defRPr>
            </a:lvl4pPr>
            <a:lvl5pPr marL="2057400" indent="-228600" defTabSz="1074738">
              <a:spcBef>
                <a:spcPct val="20000"/>
              </a:spcBef>
              <a:buFont typeface="Arial" panose="020B0604020202020204" pitchFamily="34" charset="0"/>
              <a:buChar char="»"/>
              <a:defRPr sz="2000">
                <a:solidFill>
                  <a:schemeClr val="tx1"/>
                </a:solidFill>
                <a:latin typeface="Verdana" panose="020B0604030504040204" pitchFamily="34" charset="0"/>
              </a:defRPr>
            </a:lvl5pPr>
            <a:lvl6pPr marL="2514600" indent="-228600" defTabSz="1074738"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6pPr>
            <a:lvl7pPr marL="2971800" indent="-228600" defTabSz="1074738"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7pPr>
            <a:lvl8pPr marL="3429000" indent="-228600" defTabSz="1074738"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8pPr>
            <a:lvl9pPr marL="3886200" indent="-228600" defTabSz="1074738" eaLnBrk="0" fontAlgn="base" hangingPunct="0">
              <a:spcBef>
                <a:spcPct val="20000"/>
              </a:spcBef>
              <a:spcAft>
                <a:spcPct val="0"/>
              </a:spcAft>
              <a:buFont typeface="Arial" panose="020B0604020202020204" pitchFamily="34" charset="0"/>
              <a:buChar char="»"/>
              <a:defRPr sz="2000">
                <a:solidFill>
                  <a:schemeClr val="tx1"/>
                </a:solidFill>
                <a:latin typeface="Verdana" panose="020B0604030504040204" pitchFamily="34" charset="0"/>
              </a:defRPr>
            </a:lvl9pPr>
          </a:lstStyle>
          <a:p>
            <a:pPr>
              <a:spcBef>
                <a:spcPct val="50000"/>
              </a:spcBef>
              <a:buFontTx/>
              <a:buNone/>
            </a:pPr>
            <a:r>
              <a:rPr lang="en-GB" altLang="en-US" sz="1000">
                <a:solidFill>
                  <a:schemeClr val="bg1"/>
                </a:solidFill>
                <a:latin typeface="Gill Alt One MT Light"/>
              </a:rPr>
              <a:t>Neubie (flikr.com)</a:t>
            </a:r>
          </a:p>
        </p:txBody>
      </p:sp>
      <p:pic>
        <p:nvPicPr>
          <p:cNvPr id="6151" name="Picture 7" descr="&quot;Ben &amp; Jerry's&quot; &quot;ice cream&quot; &quot;scoop&quot; by osde8info.">
            <a:extLst>
              <a:ext uri="{FF2B5EF4-FFF2-40B4-BE49-F238E27FC236}">
                <a16:creationId xmlns:a16="http://schemas.microsoft.com/office/drawing/2014/main" id="{1785D585-A6C8-EEF5-DD58-93F36F61F9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3175" y="1118394"/>
            <a:ext cx="189230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7704" name="Text Box 8">
            <a:extLst>
              <a:ext uri="{FF2B5EF4-FFF2-40B4-BE49-F238E27FC236}">
                <a16:creationId xmlns:a16="http://schemas.microsoft.com/office/drawing/2014/main" id="{A9EC06DC-01E2-A485-5CCA-19680BBF5418}"/>
              </a:ext>
            </a:extLst>
          </p:cNvPr>
          <p:cNvSpPr txBox="1">
            <a:spLocks noChangeArrowheads="1"/>
          </p:cNvSpPr>
          <p:nvPr/>
        </p:nvSpPr>
        <p:spPr bwMode="auto">
          <a:xfrm>
            <a:off x="4535488" y="3940175"/>
            <a:ext cx="1512887" cy="261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07524" tIns="53762" rIns="107524" bIns="53762">
            <a:spAutoFit/>
          </a:bodyPr>
          <a:lstStyle>
            <a:lvl1pPr marL="403225" indent="-403225" defTabSz="1074738">
              <a:defRPr>
                <a:solidFill>
                  <a:schemeClr val="tx1"/>
                </a:solidFill>
                <a:latin typeface="Calibri" pitchFamily="34" charset="0"/>
              </a:defRPr>
            </a:lvl1pPr>
            <a:lvl2pPr defTabSz="1074738">
              <a:defRPr>
                <a:solidFill>
                  <a:schemeClr val="tx1"/>
                </a:solidFill>
                <a:latin typeface="Calibri" pitchFamily="34" charset="0"/>
              </a:defRPr>
            </a:lvl2pPr>
            <a:lvl3pPr defTabSz="1074738">
              <a:defRPr>
                <a:solidFill>
                  <a:schemeClr val="tx1"/>
                </a:solidFill>
                <a:latin typeface="Calibri" pitchFamily="34" charset="0"/>
              </a:defRPr>
            </a:lvl3pPr>
            <a:lvl4pPr defTabSz="1074738">
              <a:defRPr>
                <a:solidFill>
                  <a:schemeClr val="tx1"/>
                </a:solidFill>
                <a:latin typeface="Calibri" pitchFamily="34" charset="0"/>
              </a:defRPr>
            </a:lvl4pPr>
            <a:lvl5pPr defTabSz="1074738">
              <a:defRPr>
                <a:solidFill>
                  <a:schemeClr val="tx1"/>
                </a:solidFill>
                <a:latin typeface="Calibri" pitchFamily="34" charset="0"/>
              </a:defRPr>
            </a:lvl5pPr>
            <a:lvl6pPr defTabSz="1074738" fontAlgn="base">
              <a:spcBef>
                <a:spcPct val="0"/>
              </a:spcBef>
              <a:spcAft>
                <a:spcPct val="0"/>
              </a:spcAft>
              <a:defRPr>
                <a:solidFill>
                  <a:schemeClr val="tx1"/>
                </a:solidFill>
                <a:latin typeface="Calibri" pitchFamily="34" charset="0"/>
              </a:defRPr>
            </a:lvl6pPr>
            <a:lvl7pPr defTabSz="1074738" fontAlgn="base">
              <a:spcBef>
                <a:spcPct val="0"/>
              </a:spcBef>
              <a:spcAft>
                <a:spcPct val="0"/>
              </a:spcAft>
              <a:defRPr>
                <a:solidFill>
                  <a:schemeClr val="tx1"/>
                </a:solidFill>
                <a:latin typeface="Calibri" pitchFamily="34" charset="0"/>
              </a:defRPr>
            </a:lvl7pPr>
            <a:lvl8pPr defTabSz="1074738" fontAlgn="base">
              <a:spcBef>
                <a:spcPct val="0"/>
              </a:spcBef>
              <a:spcAft>
                <a:spcPct val="0"/>
              </a:spcAft>
              <a:defRPr>
                <a:solidFill>
                  <a:schemeClr val="tx1"/>
                </a:solidFill>
                <a:latin typeface="Calibri" pitchFamily="34" charset="0"/>
              </a:defRPr>
            </a:lvl8pPr>
            <a:lvl9pPr defTabSz="1074738" fontAlgn="base">
              <a:spcBef>
                <a:spcPct val="0"/>
              </a:spcBef>
              <a:spcAft>
                <a:spcPct val="0"/>
              </a:spcAft>
              <a:defRPr>
                <a:solidFill>
                  <a:schemeClr val="tx1"/>
                </a:solidFill>
                <a:latin typeface="Calibri" pitchFamily="34" charset="0"/>
              </a:defRPr>
            </a:lvl9pPr>
          </a:lstStyle>
          <a:p>
            <a:pPr>
              <a:spcBef>
                <a:spcPct val="50000"/>
              </a:spcBef>
              <a:defRPr/>
            </a:pPr>
            <a:r>
              <a:rPr lang="en-GB" sz="1000" dirty="0">
                <a:latin typeface="+mj-lt"/>
              </a:rPr>
              <a:t>OSDE8Info (flikr.com</a:t>
            </a:r>
            <a:r>
              <a:rPr lang="en-GB" sz="1000" dirty="0">
                <a:latin typeface="Gill Alt One MT Light"/>
              </a:rPr>
              <a: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04552E63-D6F6-D230-F79E-417BAF44BC9D}"/>
              </a:ext>
            </a:extLst>
          </p:cNvPr>
          <p:cNvSpPr>
            <a:spLocks noGrp="1"/>
          </p:cNvSpPr>
          <p:nvPr>
            <p:ph type="title"/>
          </p:nvPr>
        </p:nvSpPr>
        <p:spPr>
          <a:xfrm>
            <a:off x="251520" y="150813"/>
            <a:ext cx="8243887" cy="504825"/>
          </a:xfrm>
        </p:spPr>
        <p:txBody>
          <a:bodyPr/>
          <a:lstStyle/>
          <a:p>
            <a:pPr eaLnBrk="1" hangingPunct="1"/>
            <a:r>
              <a:rPr lang="en-GB" altLang="en-US" dirty="0"/>
              <a:t>Evolution of Marketing &amp; Sustainability</a:t>
            </a:r>
            <a:endParaRPr lang="en-US" altLang="en-US" dirty="0"/>
          </a:p>
        </p:txBody>
      </p:sp>
      <p:sp>
        <p:nvSpPr>
          <p:cNvPr id="7171" name="Rectangle 3">
            <a:extLst>
              <a:ext uri="{FF2B5EF4-FFF2-40B4-BE49-F238E27FC236}">
                <a16:creationId xmlns:a16="http://schemas.microsoft.com/office/drawing/2014/main" id="{681D627F-4655-019A-AED8-78D3F75C40C8}"/>
              </a:ext>
            </a:extLst>
          </p:cNvPr>
          <p:cNvSpPr>
            <a:spLocks noGrp="1"/>
          </p:cNvSpPr>
          <p:nvPr>
            <p:ph type="body" idx="1"/>
          </p:nvPr>
        </p:nvSpPr>
        <p:spPr>
          <a:xfrm>
            <a:off x="240940" y="1458120"/>
            <a:ext cx="4968875" cy="4525962"/>
          </a:xfrm>
        </p:spPr>
        <p:txBody>
          <a:bodyPr/>
          <a:lstStyle/>
          <a:p>
            <a:pPr eaLnBrk="1" hangingPunct="1">
              <a:lnSpc>
                <a:spcPct val="80000"/>
              </a:lnSpc>
              <a:buFont typeface="Arial" panose="020B0604020202020204" pitchFamily="34" charset="0"/>
              <a:buNone/>
            </a:pPr>
            <a:r>
              <a:rPr lang="en-GB" altLang="en-US" sz="2800" dirty="0"/>
              <a:t>New Millennium:</a:t>
            </a:r>
          </a:p>
          <a:p>
            <a:pPr eaLnBrk="1" hangingPunct="1">
              <a:lnSpc>
                <a:spcPct val="80000"/>
              </a:lnSpc>
              <a:buFont typeface="Arial" panose="020B0604020202020204" pitchFamily="34" charset="0"/>
              <a:buNone/>
            </a:pPr>
            <a:r>
              <a:rPr lang="en-GB" altLang="en-US" sz="3200" b="1" dirty="0"/>
              <a:t>Sustainability </a:t>
            </a:r>
          </a:p>
          <a:p>
            <a:pPr eaLnBrk="1" hangingPunct="1">
              <a:lnSpc>
                <a:spcPct val="80000"/>
              </a:lnSpc>
              <a:buFont typeface="Arial" panose="020B0604020202020204" pitchFamily="34" charset="0"/>
              <a:buNone/>
            </a:pPr>
            <a:r>
              <a:rPr lang="en-GB" altLang="en-US" sz="3200" b="1" dirty="0"/>
              <a:t>Marketing</a:t>
            </a:r>
          </a:p>
          <a:p>
            <a:pPr eaLnBrk="1" hangingPunct="1">
              <a:lnSpc>
                <a:spcPct val="80000"/>
              </a:lnSpc>
              <a:buFont typeface="Arial" panose="020B0604020202020204" pitchFamily="34" charset="0"/>
              <a:buNone/>
            </a:pPr>
            <a:endParaRPr lang="en-GB" altLang="en-US" sz="3200" dirty="0"/>
          </a:p>
          <a:p>
            <a:pPr eaLnBrk="1" hangingPunct="1">
              <a:lnSpc>
                <a:spcPct val="80000"/>
              </a:lnSpc>
              <a:buFont typeface="Arial" panose="020B0604020202020204" pitchFamily="34" charset="0"/>
              <a:buNone/>
            </a:pPr>
            <a:r>
              <a:rPr lang="en-GB" altLang="en-US" sz="2800" dirty="0"/>
              <a:t>Emergence and merging of numerous social and environmental issues affecting many industries, and emergence of a different type of marketing.</a:t>
            </a:r>
            <a:endParaRPr lang="en-US" altLang="en-US" sz="2800" dirty="0"/>
          </a:p>
        </p:txBody>
      </p:sp>
      <p:pic>
        <p:nvPicPr>
          <p:cNvPr id="1026" name="Picture 2" descr="See the source image">
            <a:extLst>
              <a:ext uri="{FF2B5EF4-FFF2-40B4-BE49-F238E27FC236}">
                <a16:creationId xmlns:a16="http://schemas.microsoft.com/office/drawing/2014/main" id="{CABA5F07-65F5-A722-C8BA-290C7A4EF0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196752"/>
            <a:ext cx="4175956" cy="27839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Rot="1" noChangeArrowheads="1"/>
          </p:cNvSpPr>
          <p:nvPr>
            <p:ph type="title"/>
          </p:nvPr>
        </p:nvSpPr>
        <p:spPr>
          <a:xfrm>
            <a:off x="827584" y="332656"/>
            <a:ext cx="3845378" cy="1088068"/>
          </a:xfrm>
        </p:spPr>
        <p:txBody>
          <a:bodyPr vert="horz" lIns="67866" tIns="33338" rIns="67866" bIns="33338" rtlCol="0">
            <a:normAutofit/>
          </a:bodyPr>
          <a:lstStyle/>
          <a:p>
            <a:r>
              <a:rPr lang="en-GB" altLang="en-US" sz="2700" dirty="0">
                <a:cs typeface="Calibri" panose="020F0502020204030204" pitchFamily="34" charset="0"/>
              </a:rPr>
              <a:t>Should organisations be responsible for?</a:t>
            </a:r>
          </a:p>
        </p:txBody>
      </p:sp>
      <p:pic>
        <p:nvPicPr>
          <p:cNvPr id="2" name="Picture 1">
            <a:extLst>
              <a:ext uri="{FF2B5EF4-FFF2-40B4-BE49-F238E27FC236}">
                <a16:creationId xmlns:a16="http://schemas.microsoft.com/office/drawing/2014/main" id="{DDF61F71-304C-E9CB-C32F-B7E7381F85DB}"/>
              </a:ext>
            </a:extLst>
          </p:cNvPr>
          <p:cNvPicPr>
            <a:picLocks noChangeAspect="1"/>
          </p:cNvPicPr>
          <p:nvPr/>
        </p:nvPicPr>
        <p:blipFill rotWithShape="1">
          <a:blip r:embed="rId3"/>
          <a:srcRect l="11482" t="25746" r="13148" b="11684"/>
          <a:stretch/>
        </p:blipFill>
        <p:spPr>
          <a:xfrm>
            <a:off x="482395" y="2421177"/>
            <a:ext cx="3836510" cy="1775615"/>
          </a:xfrm>
          <a:prstGeom prst="rect">
            <a:avLst/>
          </a:prstGeom>
        </p:spPr>
      </p:pic>
      <p:sp>
        <p:nvSpPr>
          <p:cNvPr id="19459" name="Rectangle 4"/>
          <p:cNvSpPr>
            <a:spLocks noGrp="1" noChangeArrowheads="1"/>
          </p:cNvSpPr>
          <p:nvPr>
            <p:ph type="body" idx="1"/>
          </p:nvPr>
        </p:nvSpPr>
        <p:spPr>
          <a:xfrm>
            <a:off x="4427985" y="1484784"/>
            <a:ext cx="4233620" cy="3774287"/>
          </a:xfrm>
        </p:spPr>
        <p:txBody>
          <a:bodyPr vert="horz" lIns="67866" tIns="33338" rIns="67866" bIns="33338" rtlCol="0">
            <a:normAutofit/>
          </a:bodyPr>
          <a:lstStyle/>
          <a:p>
            <a:pPr marL="0" indent="0">
              <a:lnSpc>
                <a:spcPct val="100000"/>
              </a:lnSpc>
              <a:buNone/>
            </a:pPr>
            <a:r>
              <a:rPr lang="en-GB" altLang="en-US" sz="1350" b="1" dirty="0">
                <a:cs typeface="Calibri" panose="020F0502020204030204" pitchFamily="34" charset="0"/>
              </a:rPr>
              <a:t>Green issues? - </a:t>
            </a:r>
            <a:r>
              <a:rPr lang="en-GB" altLang="en-US" sz="1350" dirty="0">
                <a:cs typeface="Calibri" panose="020F0502020204030204" pitchFamily="34" charset="0"/>
              </a:rPr>
              <a:t>                                           </a:t>
            </a:r>
          </a:p>
          <a:p>
            <a:pPr marL="0" indent="0">
              <a:lnSpc>
                <a:spcPct val="100000"/>
              </a:lnSpc>
              <a:buNone/>
            </a:pPr>
            <a:r>
              <a:rPr lang="en-GB" altLang="en-US" sz="1350" dirty="0">
                <a:cs typeface="Calibri" panose="020F0502020204030204" pitchFamily="34" charset="0"/>
              </a:rPr>
              <a:t>Reducing pollution below legal standards if competitors aren't?                                                 Energy conservation?</a:t>
            </a:r>
            <a:endParaRPr lang="en-GB" altLang="en-US" sz="1350" b="1" dirty="0">
              <a:cs typeface="Calibri" panose="020F0502020204030204" pitchFamily="34" charset="0"/>
            </a:endParaRPr>
          </a:p>
          <a:p>
            <a:pPr marL="0" indent="0">
              <a:lnSpc>
                <a:spcPct val="100000"/>
              </a:lnSpc>
              <a:buNone/>
            </a:pPr>
            <a:r>
              <a:rPr lang="en-GB" altLang="en-US" sz="1350" b="1" dirty="0">
                <a:cs typeface="Calibri" panose="020F0502020204030204" pitchFamily="34" charset="0"/>
              </a:rPr>
              <a:t>Products and use?                                                         </a:t>
            </a:r>
          </a:p>
          <a:p>
            <a:pPr marL="0" indent="0">
              <a:lnSpc>
                <a:spcPct val="100000"/>
              </a:lnSpc>
              <a:buNone/>
            </a:pPr>
            <a:r>
              <a:rPr lang="en-GB" altLang="en-US" sz="1350" dirty="0">
                <a:cs typeface="Calibri" panose="020F0502020204030204" pitchFamily="34" charset="0"/>
              </a:rPr>
              <a:t>Danger arising from the careless use of product by consumers?  McDonalds coffee case?                                       Alcohol?</a:t>
            </a:r>
            <a:endParaRPr lang="en-GB" altLang="en-US" sz="1350" b="1" dirty="0">
              <a:cs typeface="Calibri" panose="020F0502020204030204" pitchFamily="34" charset="0"/>
            </a:endParaRPr>
          </a:p>
          <a:p>
            <a:pPr marL="0" indent="0">
              <a:lnSpc>
                <a:spcPct val="100000"/>
              </a:lnSpc>
              <a:buNone/>
            </a:pPr>
            <a:r>
              <a:rPr lang="en-GB" altLang="en-US" sz="1350" b="1" dirty="0">
                <a:cs typeface="Calibri" panose="020F0502020204030204" pitchFamily="34" charset="0"/>
              </a:rPr>
              <a:t>Markets and Marketing?                              </a:t>
            </a:r>
          </a:p>
          <a:p>
            <a:pPr marL="0" indent="0">
              <a:lnSpc>
                <a:spcPct val="100000"/>
              </a:lnSpc>
              <a:buNone/>
            </a:pPr>
            <a:r>
              <a:rPr lang="en-GB" altLang="en-US" sz="1350" dirty="0">
                <a:cs typeface="Calibri" panose="020F0502020204030204" pitchFamily="34" charset="0"/>
              </a:rPr>
              <a:t>Deciding not to sell in some markets? Exaggerated/false claims use of misleading information, Targeting of vulnerable demographics</a:t>
            </a:r>
          </a:p>
          <a:p>
            <a:pPr>
              <a:lnSpc>
                <a:spcPct val="100000"/>
              </a:lnSpc>
              <a:buFont typeface="Wingdings" panose="05000000000000000000" pitchFamily="2" charset="2"/>
              <a:buNone/>
            </a:pPr>
            <a:endParaRPr lang="en-GB" altLang="en-US" sz="1350" b="1" dirty="0">
              <a:latin typeface="Times New Roman" panose="02020603050405020304" pitchFamily="18" charset="0"/>
            </a:endParaRPr>
          </a:p>
        </p:txBody>
      </p:sp>
    </p:spTree>
    <p:extLst>
      <p:ext uri="{BB962C8B-B14F-4D97-AF65-F5344CB8AC3E}">
        <p14:creationId xmlns:p14="http://schemas.microsoft.com/office/powerpoint/2010/main" val="9684601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459">
                                            <p:txEl>
                                              <p:pRg st="2" end="2"/>
                                            </p:txEl>
                                          </p:spTgt>
                                        </p:tgtEl>
                                        <p:attrNameLst>
                                          <p:attrName>style.visibility</p:attrName>
                                        </p:attrNameLst>
                                      </p:cBhvr>
                                      <p:to>
                                        <p:strVal val="visible"/>
                                      </p:to>
                                    </p:set>
                                    <p:animEffect transition="in" filter="fade">
                                      <p:cBhvr>
                                        <p:cTn id="7" dur="500"/>
                                        <p:tgtEl>
                                          <p:spTgt spid="19459">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9459">
                                            <p:txEl>
                                              <p:pRg st="3" end="3"/>
                                            </p:txEl>
                                          </p:spTgt>
                                        </p:tgtEl>
                                        <p:attrNameLst>
                                          <p:attrName>style.visibility</p:attrName>
                                        </p:attrNameLst>
                                      </p:cBhvr>
                                      <p:to>
                                        <p:strVal val="visible"/>
                                      </p:to>
                                    </p:set>
                                    <p:animEffect transition="in" filter="fade">
                                      <p:cBhvr>
                                        <p:cTn id="10" dur="500"/>
                                        <p:tgtEl>
                                          <p:spTgt spid="19459">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9459">
                                            <p:txEl>
                                              <p:pRg st="4" end="4"/>
                                            </p:txEl>
                                          </p:spTgt>
                                        </p:tgtEl>
                                        <p:attrNameLst>
                                          <p:attrName>style.visibility</p:attrName>
                                        </p:attrNameLst>
                                      </p:cBhvr>
                                      <p:to>
                                        <p:strVal val="visible"/>
                                      </p:to>
                                    </p:set>
                                    <p:animEffect transition="in" filter="fade">
                                      <p:cBhvr>
                                        <p:cTn id="15" dur="500"/>
                                        <p:tgtEl>
                                          <p:spTgt spid="19459">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9459">
                                            <p:txEl>
                                              <p:pRg st="5" end="5"/>
                                            </p:txEl>
                                          </p:spTgt>
                                        </p:tgtEl>
                                        <p:attrNameLst>
                                          <p:attrName>style.visibility</p:attrName>
                                        </p:attrNameLst>
                                      </p:cBhvr>
                                      <p:to>
                                        <p:strVal val="visible"/>
                                      </p:to>
                                    </p:set>
                                    <p:animEffect transition="in" filter="fade">
                                      <p:cBhvr>
                                        <p:cTn id="18" dur="500"/>
                                        <p:tgtEl>
                                          <p:spTgt spid="194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14F12E9-21C5-1E3F-4BBF-FC7265572409}"/>
              </a:ext>
            </a:extLst>
          </p:cNvPr>
          <p:cNvSpPr>
            <a:spLocks noGrp="1"/>
          </p:cNvSpPr>
          <p:nvPr>
            <p:ph type="title"/>
          </p:nvPr>
        </p:nvSpPr>
        <p:spPr>
          <a:xfrm>
            <a:off x="305594" y="0"/>
            <a:ext cx="8532812" cy="1143000"/>
          </a:xfrm>
        </p:spPr>
        <p:txBody>
          <a:bodyPr/>
          <a:lstStyle/>
          <a:p>
            <a:pPr eaLnBrk="1" hangingPunct="1"/>
            <a:r>
              <a:rPr lang="en-GB" altLang="en-US" dirty="0"/>
              <a:t>Conventional &amp; Sustainability Marketing Compared</a:t>
            </a:r>
          </a:p>
        </p:txBody>
      </p:sp>
      <p:sp>
        <p:nvSpPr>
          <p:cNvPr id="159747" name="Rectangle 3">
            <a:extLst>
              <a:ext uri="{FF2B5EF4-FFF2-40B4-BE49-F238E27FC236}">
                <a16:creationId xmlns:a16="http://schemas.microsoft.com/office/drawing/2014/main" id="{AD079C01-8725-A191-608E-ED8458932575}"/>
              </a:ext>
            </a:extLst>
          </p:cNvPr>
          <p:cNvSpPr>
            <a:spLocks noGrp="1"/>
          </p:cNvSpPr>
          <p:nvPr>
            <p:ph type="body" idx="1"/>
          </p:nvPr>
        </p:nvSpPr>
        <p:spPr>
          <a:xfrm>
            <a:off x="611188" y="1341438"/>
            <a:ext cx="8353425" cy="4694237"/>
          </a:xfrm>
        </p:spPr>
        <p:txBody>
          <a:bodyPr/>
          <a:lstStyle/>
          <a:p>
            <a:pPr eaLnBrk="1" hangingPunct="1">
              <a:buFont typeface="Arial" panose="020B0604020202020204" pitchFamily="34" charset="0"/>
              <a:buNone/>
            </a:pPr>
            <a:r>
              <a:rPr lang="en-GB" altLang="en-US" sz="2400" b="1" dirty="0"/>
              <a:t>Focus of Conventional Marketing:</a:t>
            </a:r>
          </a:p>
          <a:p>
            <a:pPr eaLnBrk="1" hangingPunct="1">
              <a:buFont typeface="Arial" panose="020B0604020202020204" pitchFamily="34" charset="0"/>
              <a:buNone/>
            </a:pPr>
            <a:r>
              <a:rPr lang="en-GB" altLang="en-US" sz="2400" dirty="0"/>
              <a:t>On the consumer as an individual and their wants;</a:t>
            </a:r>
          </a:p>
          <a:p>
            <a:pPr eaLnBrk="1" hangingPunct="1">
              <a:buFont typeface="Arial" panose="020B0604020202020204" pitchFamily="34" charset="0"/>
              <a:buNone/>
            </a:pPr>
            <a:r>
              <a:rPr lang="en-GB" altLang="en-US" sz="2400" dirty="0"/>
              <a:t>On purchase as an activity; </a:t>
            </a:r>
          </a:p>
          <a:p>
            <a:pPr eaLnBrk="1" hangingPunct="1">
              <a:buFont typeface="Arial" panose="020B0604020202020204" pitchFamily="34" charset="0"/>
              <a:buNone/>
            </a:pPr>
            <a:r>
              <a:rPr lang="en-GB" altLang="en-US" sz="2400" dirty="0"/>
              <a:t>On transfer of product and its ownership;</a:t>
            </a:r>
          </a:p>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r>
              <a:rPr lang="en-GB" altLang="en-US" sz="2400" b="1" dirty="0"/>
              <a:t>Focus of Sustainability Marketing</a:t>
            </a:r>
            <a:r>
              <a:rPr lang="en-GB" altLang="en-US" sz="2400" dirty="0"/>
              <a:t>:</a:t>
            </a:r>
          </a:p>
          <a:p>
            <a:pPr eaLnBrk="1" hangingPunct="1">
              <a:buFont typeface="Arial" panose="020B0604020202020204" pitchFamily="34" charset="0"/>
              <a:buNone/>
            </a:pPr>
            <a:r>
              <a:rPr lang="en-GB" altLang="en-US" sz="2400" dirty="0"/>
              <a:t>On the consumer and their wants/needs in their social context and the collective impacts of consumption;</a:t>
            </a:r>
          </a:p>
          <a:p>
            <a:pPr eaLnBrk="1" hangingPunct="1">
              <a:buFont typeface="Arial" panose="020B0604020202020204" pitchFamily="34" charset="0"/>
              <a:buNone/>
            </a:pPr>
            <a:r>
              <a:rPr lang="en-GB" altLang="en-US" sz="2400" dirty="0"/>
              <a:t>On consumption as a process;</a:t>
            </a:r>
          </a:p>
          <a:p>
            <a:pPr eaLnBrk="1" hangingPunct="1">
              <a:buFont typeface="Arial" panose="020B0604020202020204" pitchFamily="34" charset="0"/>
              <a:buNone/>
            </a:pPr>
            <a:r>
              <a:rPr lang="en-GB" altLang="en-US" sz="2400" dirty="0"/>
              <a:t>On long-term flows of resources and value; </a:t>
            </a:r>
          </a:p>
        </p:txBody>
      </p:sp>
      <p:pic>
        <p:nvPicPr>
          <p:cNvPr id="2" name="Picture 1">
            <a:extLst>
              <a:ext uri="{FF2B5EF4-FFF2-40B4-BE49-F238E27FC236}">
                <a16:creationId xmlns:a16="http://schemas.microsoft.com/office/drawing/2014/main" id="{0F739998-7CBC-8F31-4CDE-5BBC19344E7A}"/>
              </a:ext>
            </a:extLst>
          </p:cNvPr>
          <p:cNvPicPr>
            <a:picLocks noChangeAspect="1"/>
          </p:cNvPicPr>
          <p:nvPr/>
        </p:nvPicPr>
        <p:blipFill>
          <a:blip r:embed="rId2"/>
          <a:stretch>
            <a:fillRect/>
          </a:stretch>
        </p:blipFill>
        <p:spPr>
          <a:xfrm>
            <a:off x="7142049" y="0"/>
            <a:ext cx="1944216" cy="174710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9747">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9747">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974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FDC9DFF-2634-4A40-9146-9D245F6D4F27}"/>
              </a:ext>
            </a:extLst>
          </p:cNvPr>
          <p:cNvPicPr>
            <a:picLocks noChangeAspect="1"/>
          </p:cNvPicPr>
          <p:nvPr/>
        </p:nvPicPr>
        <p:blipFill>
          <a:blip r:embed="rId2"/>
          <a:stretch>
            <a:fillRect/>
          </a:stretch>
        </p:blipFill>
        <p:spPr>
          <a:xfrm>
            <a:off x="107504" y="1916832"/>
            <a:ext cx="2645275" cy="2376264"/>
          </a:xfrm>
          <a:prstGeom prst="rect">
            <a:avLst/>
          </a:prstGeom>
          <a:noFill/>
        </p:spPr>
      </p:pic>
      <p:sp>
        <p:nvSpPr>
          <p:cNvPr id="3" name="Content Placeholder 2">
            <a:extLst>
              <a:ext uri="{FF2B5EF4-FFF2-40B4-BE49-F238E27FC236}">
                <a16:creationId xmlns:a16="http://schemas.microsoft.com/office/drawing/2014/main" id="{C056983C-A493-48A9-9816-ABF40D91EEAB}"/>
              </a:ext>
            </a:extLst>
          </p:cNvPr>
          <p:cNvSpPr>
            <a:spLocks noGrp="1"/>
          </p:cNvSpPr>
          <p:nvPr>
            <p:ph sz="half" idx="1"/>
          </p:nvPr>
        </p:nvSpPr>
        <p:spPr>
          <a:xfrm>
            <a:off x="2752779" y="332656"/>
            <a:ext cx="6391221" cy="5256585"/>
          </a:xfrm>
        </p:spPr>
        <p:txBody>
          <a:bodyPr>
            <a:normAutofit/>
          </a:bodyPr>
          <a:lstStyle/>
          <a:p>
            <a:pPr marL="0" indent="0">
              <a:lnSpc>
                <a:spcPct val="100000"/>
              </a:lnSpc>
              <a:buNone/>
            </a:pPr>
            <a:r>
              <a:rPr lang="en-GB" sz="1600" dirty="0"/>
              <a:t>When we consider assembling our marketing plan, especially based on changes within our organisations we must think about timescale… the implications of developments and how sustainable our marketing efforts will be? </a:t>
            </a:r>
          </a:p>
          <a:p>
            <a:pPr marL="0" indent="0">
              <a:lnSpc>
                <a:spcPct val="100000"/>
              </a:lnSpc>
              <a:buNone/>
            </a:pPr>
            <a:r>
              <a:rPr lang="en-GB" sz="1600" dirty="0"/>
              <a:t>The terms sustainable marketing, green marketing organic marketing, eco-marketing Societal marketing and other emerging variants are becoming more frequently used.</a:t>
            </a:r>
          </a:p>
          <a:p>
            <a:pPr marL="0" indent="0">
              <a:lnSpc>
                <a:spcPct val="100000"/>
              </a:lnSpc>
              <a:buNone/>
            </a:pPr>
            <a:r>
              <a:rPr lang="en-GB" sz="1600" dirty="0"/>
              <a:t>Essentially the ideas of green marketing borrow ideas from contemporary marketing which is about </a:t>
            </a:r>
          </a:p>
          <a:p>
            <a:pPr marL="0" indent="0">
              <a:lnSpc>
                <a:spcPct val="90000"/>
              </a:lnSpc>
              <a:buNone/>
            </a:pPr>
            <a:endParaRPr lang="en-GB" sz="1300" dirty="0"/>
          </a:p>
          <a:p>
            <a:pPr marL="0" indent="0">
              <a:lnSpc>
                <a:spcPct val="90000"/>
              </a:lnSpc>
              <a:buNone/>
            </a:pPr>
            <a:r>
              <a:rPr lang="en-GB" sz="2000" b="1" dirty="0">
                <a:solidFill>
                  <a:srgbClr val="0070C0"/>
                </a:solidFill>
                <a:latin typeface="Arial" panose="020B0604020202020204" pitchFamily="34" charset="0"/>
                <a:cs typeface="Arial" panose="020B0604020202020204" pitchFamily="34" charset="0"/>
              </a:rPr>
              <a:t>Creating</a:t>
            </a:r>
          </a:p>
          <a:p>
            <a:pPr marL="0" indent="0">
              <a:lnSpc>
                <a:spcPct val="90000"/>
              </a:lnSpc>
              <a:buNone/>
            </a:pPr>
            <a:r>
              <a:rPr lang="en-GB" sz="2000" b="1" dirty="0">
                <a:solidFill>
                  <a:srgbClr val="0070C0"/>
                </a:solidFill>
                <a:latin typeface="Arial" panose="020B0604020202020204" pitchFamily="34" charset="0"/>
                <a:cs typeface="Arial" panose="020B0604020202020204" pitchFamily="34" charset="0"/>
              </a:rPr>
              <a:t>Delivering and</a:t>
            </a:r>
          </a:p>
          <a:p>
            <a:pPr marL="0" indent="0">
              <a:lnSpc>
                <a:spcPct val="90000"/>
              </a:lnSpc>
              <a:buNone/>
            </a:pPr>
            <a:r>
              <a:rPr lang="en-GB" sz="2000" b="1" dirty="0">
                <a:solidFill>
                  <a:srgbClr val="0070C0"/>
                </a:solidFill>
                <a:latin typeface="Arial" panose="020B0604020202020204" pitchFamily="34" charset="0"/>
                <a:cs typeface="Arial" panose="020B0604020202020204" pitchFamily="34" charset="0"/>
              </a:rPr>
              <a:t>Co-creating </a:t>
            </a:r>
          </a:p>
          <a:p>
            <a:pPr marL="0" indent="0">
              <a:lnSpc>
                <a:spcPct val="90000"/>
              </a:lnSpc>
              <a:buNone/>
            </a:pPr>
            <a:endParaRPr lang="en-GB" sz="1300" dirty="0"/>
          </a:p>
          <a:p>
            <a:pPr marL="0" indent="0">
              <a:lnSpc>
                <a:spcPct val="100000"/>
              </a:lnSpc>
              <a:buNone/>
            </a:pPr>
            <a:r>
              <a:rPr lang="en-GB" sz="1600" dirty="0"/>
              <a:t>Value in the marketplace, in such a way that all stakeholders- customers, shareholders, society, employees and others- benefit in various ways.</a:t>
            </a:r>
          </a:p>
          <a:p>
            <a:pPr>
              <a:lnSpc>
                <a:spcPct val="90000"/>
              </a:lnSpc>
            </a:pPr>
            <a:endParaRPr lang="en-GB" sz="1300" dirty="0"/>
          </a:p>
        </p:txBody>
      </p:sp>
    </p:spTree>
    <p:extLst>
      <p:ext uri="{BB962C8B-B14F-4D97-AF65-F5344CB8AC3E}">
        <p14:creationId xmlns:p14="http://schemas.microsoft.com/office/powerpoint/2010/main" val="3399753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89A440E-0D8B-4FEE-A5F4-A8FF9C0CE653}"/>
              </a:ext>
            </a:extLst>
          </p:cNvPr>
          <p:cNvPicPr>
            <a:picLocks noChangeAspect="1"/>
          </p:cNvPicPr>
          <p:nvPr/>
        </p:nvPicPr>
        <p:blipFill>
          <a:blip r:embed="rId3"/>
          <a:stretch>
            <a:fillRect/>
          </a:stretch>
        </p:blipFill>
        <p:spPr>
          <a:xfrm>
            <a:off x="179512" y="764704"/>
            <a:ext cx="3715114" cy="3989040"/>
          </a:xfrm>
          <a:prstGeom prst="rect">
            <a:avLst/>
          </a:prstGeom>
          <a:noFill/>
        </p:spPr>
      </p:pic>
      <p:sp>
        <p:nvSpPr>
          <p:cNvPr id="3" name="Content Placeholder 2">
            <a:extLst>
              <a:ext uri="{FF2B5EF4-FFF2-40B4-BE49-F238E27FC236}">
                <a16:creationId xmlns:a16="http://schemas.microsoft.com/office/drawing/2014/main" id="{847E2C82-330D-4779-AED2-6CAE645A4EEC}"/>
              </a:ext>
            </a:extLst>
          </p:cNvPr>
          <p:cNvSpPr>
            <a:spLocks noGrp="1"/>
          </p:cNvSpPr>
          <p:nvPr>
            <p:ph sz="half" idx="1"/>
          </p:nvPr>
        </p:nvSpPr>
        <p:spPr>
          <a:xfrm>
            <a:off x="4067944" y="476672"/>
            <a:ext cx="5076056" cy="4824537"/>
          </a:xfrm>
        </p:spPr>
        <p:txBody>
          <a:bodyPr>
            <a:normAutofit/>
          </a:bodyPr>
          <a:lstStyle/>
          <a:p>
            <a:pPr marL="0" indent="0">
              <a:lnSpc>
                <a:spcPct val="100000"/>
              </a:lnSpc>
              <a:buNone/>
            </a:pPr>
            <a:r>
              <a:rPr lang="en-GB" sz="1800" dirty="0"/>
              <a:t>If an organisation is involved within ‘green marketing’ in terms of its marking mix elements, then they need to consider how this can become operational, and that they must be ‘environmentally friendly within all of their activities…</a:t>
            </a:r>
          </a:p>
          <a:p>
            <a:pPr marL="0" indent="0">
              <a:lnSpc>
                <a:spcPct val="100000"/>
              </a:lnSpc>
              <a:buNone/>
            </a:pPr>
            <a:endParaRPr lang="en-GB" sz="1800" dirty="0"/>
          </a:p>
          <a:p>
            <a:pPr marL="0" indent="0">
              <a:lnSpc>
                <a:spcPct val="90000"/>
              </a:lnSpc>
              <a:buNone/>
            </a:pPr>
            <a:r>
              <a:rPr lang="en-GB" sz="1800" b="1" dirty="0">
                <a:solidFill>
                  <a:srgbClr val="0070C0"/>
                </a:solidFill>
                <a:latin typeface="Arial" panose="020B0604020202020204" pitchFamily="34" charset="0"/>
                <a:cs typeface="Arial" panose="020B0604020202020204" pitchFamily="34" charset="0"/>
              </a:rPr>
              <a:t>Products to be sold</a:t>
            </a:r>
          </a:p>
          <a:p>
            <a:pPr marL="0" indent="0">
              <a:lnSpc>
                <a:spcPct val="90000"/>
              </a:lnSpc>
              <a:buNone/>
            </a:pPr>
            <a:r>
              <a:rPr lang="en-GB" sz="1800" b="1" dirty="0">
                <a:solidFill>
                  <a:srgbClr val="0070C0"/>
                </a:solidFill>
                <a:latin typeface="Arial" panose="020B0604020202020204" pitchFamily="34" charset="0"/>
                <a:cs typeface="Arial" panose="020B0604020202020204" pitchFamily="34" charset="0"/>
              </a:rPr>
              <a:t>Prices at which they are to be sold</a:t>
            </a:r>
          </a:p>
          <a:p>
            <a:pPr marL="0" indent="0">
              <a:lnSpc>
                <a:spcPct val="90000"/>
              </a:lnSpc>
              <a:buNone/>
            </a:pPr>
            <a:r>
              <a:rPr lang="en-GB" sz="1800" b="1" dirty="0">
                <a:solidFill>
                  <a:srgbClr val="0070C0"/>
                </a:solidFill>
                <a:latin typeface="Arial" panose="020B0604020202020204" pitchFamily="34" charset="0"/>
                <a:cs typeface="Arial" panose="020B0604020202020204" pitchFamily="34" charset="0"/>
              </a:rPr>
              <a:t>How these offerings are distributed </a:t>
            </a:r>
          </a:p>
          <a:p>
            <a:pPr marL="0" indent="0">
              <a:lnSpc>
                <a:spcPct val="90000"/>
              </a:lnSpc>
              <a:buNone/>
            </a:pPr>
            <a:r>
              <a:rPr lang="en-GB" sz="1800" dirty="0"/>
              <a:t>and the way in which their </a:t>
            </a:r>
            <a:r>
              <a:rPr lang="en-GB" sz="1800" b="1" dirty="0">
                <a:solidFill>
                  <a:srgbClr val="0070C0"/>
                </a:solidFill>
                <a:latin typeface="Arial" panose="020B0604020202020204" pitchFamily="34" charset="0"/>
                <a:cs typeface="Arial" panose="020B0604020202020204" pitchFamily="34" charset="0"/>
              </a:rPr>
              <a:t>value is communicated… </a:t>
            </a:r>
          </a:p>
          <a:p>
            <a:pPr marL="0" indent="0">
              <a:lnSpc>
                <a:spcPct val="90000"/>
              </a:lnSpc>
              <a:buNone/>
            </a:pPr>
            <a:endParaRPr lang="en-GB" sz="1800" dirty="0"/>
          </a:p>
          <a:p>
            <a:pPr marL="0" indent="0">
              <a:lnSpc>
                <a:spcPct val="90000"/>
              </a:lnSpc>
              <a:buNone/>
            </a:pPr>
            <a:r>
              <a:rPr lang="en-GB" sz="1800" i="1" dirty="0">
                <a:solidFill>
                  <a:schemeClr val="tx2"/>
                </a:solidFill>
              </a:rPr>
              <a:t>They should all consistently emphasise environmental friendliness</a:t>
            </a:r>
            <a:r>
              <a:rPr lang="en-GB" sz="1800" dirty="0"/>
              <a:t>.</a:t>
            </a:r>
          </a:p>
        </p:txBody>
      </p:sp>
    </p:spTree>
    <p:extLst>
      <p:ext uri="{BB962C8B-B14F-4D97-AF65-F5344CB8AC3E}">
        <p14:creationId xmlns:p14="http://schemas.microsoft.com/office/powerpoint/2010/main" val="512124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72E8D4F-50DA-416D-B792-1C6F4D0425CB}"/>
              </a:ext>
            </a:extLst>
          </p:cNvPr>
          <p:cNvPicPr>
            <a:picLocks noGrp="1" noChangeAspect="1"/>
          </p:cNvPicPr>
          <p:nvPr>
            <p:ph sz="half" idx="1"/>
          </p:nvPr>
        </p:nvPicPr>
        <p:blipFill>
          <a:blip r:embed="rId2"/>
          <a:stretch>
            <a:fillRect/>
          </a:stretch>
        </p:blipFill>
        <p:spPr>
          <a:xfrm>
            <a:off x="323528" y="1556792"/>
            <a:ext cx="3298792" cy="2889741"/>
          </a:xfrm>
        </p:spPr>
      </p:pic>
      <p:sp>
        <p:nvSpPr>
          <p:cNvPr id="4" name="Content Placeholder 3">
            <a:extLst>
              <a:ext uri="{FF2B5EF4-FFF2-40B4-BE49-F238E27FC236}">
                <a16:creationId xmlns:a16="http://schemas.microsoft.com/office/drawing/2014/main" id="{F02FF3E4-0F49-4593-BFF4-E536CFC0C7CA}"/>
              </a:ext>
            </a:extLst>
          </p:cNvPr>
          <p:cNvSpPr>
            <a:spLocks noGrp="1"/>
          </p:cNvSpPr>
          <p:nvPr>
            <p:ph sz="half" idx="2"/>
          </p:nvPr>
        </p:nvSpPr>
        <p:spPr>
          <a:xfrm>
            <a:off x="4139952" y="260648"/>
            <a:ext cx="4968552" cy="5328593"/>
          </a:xfrm>
        </p:spPr>
        <p:txBody>
          <a:bodyPr>
            <a:normAutofit lnSpcReduction="10000"/>
          </a:bodyPr>
          <a:lstStyle/>
          <a:p>
            <a:pPr marL="0" indent="0">
              <a:buNone/>
            </a:pPr>
            <a:r>
              <a:rPr lang="en-GB" dirty="0"/>
              <a:t>As in conventional marketing, there are strategic plans which will fit into a sustainable marketing plan. </a:t>
            </a:r>
          </a:p>
          <a:p>
            <a:pPr marL="0" indent="0">
              <a:buNone/>
            </a:pPr>
            <a:endParaRPr lang="en-GB" dirty="0"/>
          </a:p>
          <a:p>
            <a:pPr marL="0" indent="0">
              <a:buNone/>
            </a:pPr>
            <a:r>
              <a:rPr lang="en-GB" dirty="0"/>
              <a:t>This involves acting on </a:t>
            </a:r>
            <a:r>
              <a:rPr lang="en-GB" b="1" dirty="0">
                <a:solidFill>
                  <a:srgbClr val="0070C0"/>
                </a:solidFill>
              </a:rPr>
              <a:t>segmentation, targeting </a:t>
            </a:r>
            <a:r>
              <a:rPr lang="en-GB" dirty="0"/>
              <a:t>and </a:t>
            </a:r>
            <a:r>
              <a:rPr lang="en-GB" b="1" dirty="0">
                <a:solidFill>
                  <a:srgbClr val="0070C0"/>
                </a:solidFill>
              </a:rPr>
              <a:t>positioning</a:t>
            </a:r>
            <a:r>
              <a:rPr lang="en-GB" dirty="0"/>
              <a:t> and the </a:t>
            </a:r>
            <a:r>
              <a:rPr lang="en-GB" b="1" dirty="0">
                <a:solidFill>
                  <a:srgbClr val="0070C0"/>
                </a:solidFill>
              </a:rPr>
              <a:t>marketing mix</a:t>
            </a:r>
            <a:r>
              <a:rPr lang="en-GB" dirty="0">
                <a:solidFill>
                  <a:srgbClr val="0070C0"/>
                </a:solidFill>
              </a:rPr>
              <a:t> </a:t>
            </a:r>
            <a:r>
              <a:rPr lang="en-GB" dirty="0"/>
              <a:t>(</a:t>
            </a:r>
            <a:r>
              <a:rPr lang="en-GB" dirty="0" err="1"/>
              <a:t>Moravcikova</a:t>
            </a:r>
            <a:r>
              <a:rPr lang="en-GB" dirty="0"/>
              <a:t> et al 2017)</a:t>
            </a:r>
          </a:p>
          <a:p>
            <a:pPr marL="0" indent="0">
              <a:buNone/>
            </a:pPr>
            <a:r>
              <a:rPr lang="en-GB" dirty="0"/>
              <a:t>Market segmentation involves dividing the </a:t>
            </a:r>
            <a:r>
              <a:rPr lang="en-GB" b="1" dirty="0"/>
              <a:t>total heterogenous market</a:t>
            </a:r>
            <a:r>
              <a:rPr lang="en-GB" dirty="0"/>
              <a:t> for a product or service into </a:t>
            </a:r>
            <a:r>
              <a:rPr lang="en-GB" b="1" dirty="0"/>
              <a:t>smaller units </a:t>
            </a:r>
            <a:r>
              <a:rPr lang="en-GB" dirty="0"/>
              <a:t>based on specific  factors.</a:t>
            </a:r>
            <a:endParaRPr lang="en-GB" i="1" dirty="0">
              <a:solidFill>
                <a:srgbClr val="0070C0"/>
              </a:solidFill>
            </a:endParaRPr>
          </a:p>
        </p:txBody>
      </p:sp>
    </p:spTree>
    <p:extLst>
      <p:ext uri="{BB962C8B-B14F-4D97-AF65-F5344CB8AC3E}">
        <p14:creationId xmlns:p14="http://schemas.microsoft.com/office/powerpoint/2010/main" val="19748636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11FD3-926C-43EE-B87B-0B3E0FA5D407}"/>
              </a:ext>
            </a:extLst>
          </p:cNvPr>
          <p:cNvSpPr>
            <a:spLocks noGrp="1"/>
          </p:cNvSpPr>
          <p:nvPr>
            <p:ph type="title"/>
          </p:nvPr>
        </p:nvSpPr>
        <p:spPr>
          <a:xfrm>
            <a:off x="416376" y="440154"/>
            <a:ext cx="8229600" cy="562074"/>
          </a:xfrm>
        </p:spPr>
        <p:txBody>
          <a:bodyPr>
            <a:normAutofit/>
          </a:bodyPr>
          <a:lstStyle/>
          <a:p>
            <a:r>
              <a:rPr lang="en-GB" sz="2800" b="1" dirty="0">
                <a:solidFill>
                  <a:srgbClr val="0070C0"/>
                </a:solidFill>
              </a:rPr>
              <a:t>But is that segmentation different- if its green?</a:t>
            </a:r>
          </a:p>
        </p:txBody>
      </p:sp>
      <p:sp>
        <p:nvSpPr>
          <p:cNvPr id="3" name="Content Placeholder 2">
            <a:extLst>
              <a:ext uri="{FF2B5EF4-FFF2-40B4-BE49-F238E27FC236}">
                <a16:creationId xmlns:a16="http://schemas.microsoft.com/office/drawing/2014/main" id="{63268215-641F-4A30-937A-5F572840F518}"/>
              </a:ext>
            </a:extLst>
          </p:cNvPr>
          <p:cNvSpPr>
            <a:spLocks noGrp="1"/>
          </p:cNvSpPr>
          <p:nvPr>
            <p:ph sz="half" idx="1"/>
          </p:nvPr>
        </p:nvSpPr>
        <p:spPr>
          <a:xfrm>
            <a:off x="387973" y="1772816"/>
            <a:ext cx="4029844" cy="2186232"/>
          </a:xfrm>
        </p:spPr>
        <p:txBody>
          <a:bodyPr>
            <a:normAutofit/>
          </a:bodyPr>
          <a:lstStyle/>
          <a:p>
            <a:pPr marL="0" indent="0">
              <a:buNone/>
            </a:pPr>
            <a:r>
              <a:rPr lang="en-GB" sz="2400" dirty="0" err="1"/>
              <a:t>Ottman</a:t>
            </a:r>
            <a:r>
              <a:rPr lang="en-GB" sz="2400" dirty="0"/>
              <a:t> and Reilly (1998) established the following consumer groups which we will consider, within our sustainable marketing plan</a:t>
            </a:r>
            <a:r>
              <a:rPr lang="en-GB" dirty="0"/>
              <a: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535BB92C-F71F-4296-A658-28BDDA1F8911}"/>
              </a:ext>
            </a:extLst>
          </p:cNvPr>
          <p:cNvSpPr>
            <a:spLocks noGrp="1"/>
          </p:cNvSpPr>
          <p:nvPr>
            <p:ph sz="half" idx="2"/>
          </p:nvPr>
        </p:nvSpPr>
        <p:spPr>
          <a:xfrm>
            <a:off x="4648200" y="591680"/>
            <a:ext cx="4495800" cy="4997562"/>
          </a:xfrm>
        </p:spPr>
        <p:txBody>
          <a:bodyPr>
            <a:normAutofit/>
          </a:bodyPr>
          <a:lstStyle/>
          <a:p>
            <a:pPr marL="0" indent="0">
              <a:buNone/>
            </a:pPr>
            <a:endParaRPr lang="en-GB" dirty="0"/>
          </a:p>
          <a:p>
            <a:pPr marL="0" indent="0">
              <a:buNone/>
            </a:pPr>
            <a:endParaRPr lang="en-GB" dirty="0"/>
          </a:p>
        </p:txBody>
      </p:sp>
      <p:pic>
        <p:nvPicPr>
          <p:cNvPr id="8" name="Picture 7">
            <a:extLst>
              <a:ext uri="{FF2B5EF4-FFF2-40B4-BE49-F238E27FC236}">
                <a16:creationId xmlns:a16="http://schemas.microsoft.com/office/drawing/2014/main" id="{30A9E70E-2D89-487E-8E20-504F0722A740}"/>
              </a:ext>
            </a:extLst>
          </p:cNvPr>
          <p:cNvPicPr>
            <a:picLocks noChangeAspect="1"/>
          </p:cNvPicPr>
          <p:nvPr/>
        </p:nvPicPr>
        <p:blipFill>
          <a:blip r:embed="rId2"/>
          <a:stretch>
            <a:fillRect/>
          </a:stretch>
        </p:blipFill>
        <p:spPr>
          <a:xfrm>
            <a:off x="4531176" y="1412776"/>
            <a:ext cx="4155624" cy="3024336"/>
          </a:xfrm>
          <a:prstGeom prst="rect">
            <a:avLst/>
          </a:prstGeom>
        </p:spPr>
      </p:pic>
    </p:spTree>
    <p:extLst>
      <p:ext uri="{BB962C8B-B14F-4D97-AF65-F5344CB8AC3E}">
        <p14:creationId xmlns:p14="http://schemas.microsoft.com/office/powerpoint/2010/main" val="4266901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8D8D00-CD9B-4BA9-9E4B-A8D89C5267F7}"/>
              </a:ext>
            </a:extLst>
          </p:cNvPr>
          <p:cNvSpPr>
            <a:spLocks noGrp="1"/>
          </p:cNvSpPr>
          <p:nvPr>
            <p:ph sz="half" idx="1"/>
          </p:nvPr>
        </p:nvSpPr>
        <p:spPr>
          <a:xfrm>
            <a:off x="430509" y="930170"/>
            <a:ext cx="4038600" cy="4875094"/>
          </a:xfrm>
        </p:spPr>
        <p:txBody>
          <a:bodyPr>
            <a:normAutofit fontScale="77500" lnSpcReduction="20000"/>
          </a:bodyPr>
          <a:lstStyle/>
          <a:p>
            <a:pPr marL="0" indent="0">
              <a:buNone/>
            </a:pPr>
            <a:r>
              <a:rPr lang="en-GB" sz="2900" b="1" dirty="0">
                <a:solidFill>
                  <a:srgbClr val="0070C0"/>
                </a:solidFill>
              </a:rPr>
              <a:t>Loyal green consumers</a:t>
            </a:r>
            <a:r>
              <a:rPr lang="en-GB" dirty="0"/>
              <a:t>:</a:t>
            </a:r>
          </a:p>
          <a:p>
            <a:pPr marL="0" indent="0">
              <a:buNone/>
            </a:pPr>
            <a:endParaRPr lang="en-GB" dirty="0"/>
          </a:p>
          <a:p>
            <a:pPr marL="0" indent="0">
              <a:lnSpc>
                <a:spcPct val="120000"/>
              </a:lnSpc>
              <a:buNone/>
            </a:pPr>
            <a:r>
              <a:rPr lang="en-GB" dirty="0"/>
              <a:t>Individuals who are core loyal to the </a:t>
            </a:r>
            <a:r>
              <a:rPr lang="en-GB" b="1" dirty="0"/>
              <a:t>purchase of eco-friendly products in that they are willing to pay up to 40% </a:t>
            </a:r>
            <a:r>
              <a:rPr lang="en-GB" dirty="0"/>
              <a:t>more for them than cheaper competing products, as they believe that there is a </a:t>
            </a:r>
            <a:r>
              <a:rPr lang="en-GB" b="1" dirty="0"/>
              <a:t>need to have environmental awareness and contribute </a:t>
            </a:r>
            <a:r>
              <a:rPr lang="en-GB" dirty="0"/>
              <a:t>significantly to the environment.</a:t>
            </a:r>
          </a:p>
          <a:p>
            <a:endParaRPr lang="en-GB" dirty="0"/>
          </a:p>
        </p:txBody>
      </p:sp>
      <p:pic>
        <p:nvPicPr>
          <p:cNvPr id="6" name="Content Placeholder 5">
            <a:extLst>
              <a:ext uri="{FF2B5EF4-FFF2-40B4-BE49-F238E27FC236}">
                <a16:creationId xmlns:a16="http://schemas.microsoft.com/office/drawing/2014/main" id="{9F21F4AA-FBE4-4724-B7D7-B08FF6071372}"/>
              </a:ext>
            </a:extLst>
          </p:cNvPr>
          <p:cNvPicPr>
            <a:picLocks noGrp="1" noChangeAspect="1"/>
          </p:cNvPicPr>
          <p:nvPr>
            <p:ph sz="half" idx="2"/>
          </p:nvPr>
        </p:nvPicPr>
        <p:blipFill>
          <a:blip r:embed="rId2"/>
          <a:stretch>
            <a:fillRect/>
          </a:stretch>
        </p:blipFill>
        <p:spPr>
          <a:xfrm>
            <a:off x="4679728" y="1578490"/>
            <a:ext cx="4038600" cy="2692400"/>
          </a:xfrm>
        </p:spPr>
      </p:pic>
    </p:spTree>
    <p:extLst>
      <p:ext uri="{BB962C8B-B14F-4D97-AF65-F5344CB8AC3E}">
        <p14:creationId xmlns:p14="http://schemas.microsoft.com/office/powerpoint/2010/main" val="23288104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2443BB-296E-439C-B182-93F1915734B1}"/>
              </a:ext>
            </a:extLst>
          </p:cNvPr>
          <p:cNvSpPr>
            <a:spLocks noGrp="1"/>
          </p:cNvSpPr>
          <p:nvPr>
            <p:ph sz="half" idx="1"/>
          </p:nvPr>
        </p:nvSpPr>
        <p:spPr>
          <a:xfrm>
            <a:off x="275155" y="425724"/>
            <a:ext cx="4294836" cy="4824536"/>
          </a:xfrm>
        </p:spPr>
        <p:txBody>
          <a:bodyPr>
            <a:normAutofit fontScale="85000" lnSpcReduction="10000"/>
          </a:bodyPr>
          <a:lstStyle/>
          <a:p>
            <a:pPr marL="0" indent="0">
              <a:buNone/>
            </a:pPr>
            <a:r>
              <a:rPr lang="en-GB" sz="2900" b="1" dirty="0">
                <a:solidFill>
                  <a:srgbClr val="0070C0"/>
                </a:solidFill>
              </a:rPr>
              <a:t>Less devoted green consumers</a:t>
            </a:r>
            <a:r>
              <a:rPr lang="en-GB" dirty="0">
                <a:solidFill>
                  <a:srgbClr val="0070C0"/>
                </a:solidFill>
              </a:rPr>
              <a:t>: </a:t>
            </a:r>
          </a:p>
          <a:p>
            <a:pPr marL="0" indent="0">
              <a:buNone/>
            </a:pPr>
            <a:endParaRPr lang="en-GB" dirty="0"/>
          </a:p>
          <a:p>
            <a:pPr marL="0" indent="0">
              <a:lnSpc>
                <a:spcPct val="120000"/>
              </a:lnSpc>
              <a:buNone/>
            </a:pPr>
            <a:r>
              <a:rPr lang="en-GB" dirty="0"/>
              <a:t>As the name suggest the people are also devoted to environmental issues such that they might </a:t>
            </a:r>
            <a:r>
              <a:rPr lang="en-GB" b="1" dirty="0"/>
              <a:t>pay in the range of 10-22% more to acquire green products </a:t>
            </a:r>
            <a:r>
              <a:rPr lang="en-GB" dirty="0"/>
              <a:t>over others that are less eco-friendly but </a:t>
            </a:r>
            <a:r>
              <a:rPr lang="en-GB" b="1" dirty="0"/>
              <a:t>may change their lifestyle to fit </a:t>
            </a:r>
            <a:r>
              <a:rPr lang="en-GB" dirty="0"/>
              <a:t>due to a busy schedule.</a:t>
            </a:r>
          </a:p>
          <a:p>
            <a:endParaRPr lang="en-GB" dirty="0"/>
          </a:p>
        </p:txBody>
      </p:sp>
      <p:pic>
        <p:nvPicPr>
          <p:cNvPr id="6" name="Content Placeholder 5">
            <a:extLst>
              <a:ext uri="{FF2B5EF4-FFF2-40B4-BE49-F238E27FC236}">
                <a16:creationId xmlns:a16="http://schemas.microsoft.com/office/drawing/2014/main" id="{72B10129-0421-4757-B317-3F7225FC8151}"/>
              </a:ext>
            </a:extLst>
          </p:cNvPr>
          <p:cNvPicPr>
            <a:picLocks noGrp="1" noChangeAspect="1"/>
          </p:cNvPicPr>
          <p:nvPr>
            <p:ph sz="half" idx="2"/>
          </p:nvPr>
        </p:nvPicPr>
        <p:blipFill>
          <a:blip r:embed="rId2"/>
          <a:stretch>
            <a:fillRect/>
          </a:stretch>
        </p:blipFill>
        <p:spPr>
          <a:xfrm>
            <a:off x="4690372" y="1700808"/>
            <a:ext cx="4038600" cy="2274369"/>
          </a:xfrm>
        </p:spPr>
      </p:pic>
    </p:spTree>
    <p:extLst>
      <p:ext uri="{BB962C8B-B14F-4D97-AF65-F5344CB8AC3E}">
        <p14:creationId xmlns:p14="http://schemas.microsoft.com/office/powerpoint/2010/main" val="39432258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F654B8-A7A7-43DD-AE14-53988FAC1184}"/>
              </a:ext>
            </a:extLst>
          </p:cNvPr>
          <p:cNvSpPr>
            <a:spLocks noGrp="1"/>
          </p:cNvSpPr>
          <p:nvPr>
            <p:ph sz="half" idx="1"/>
          </p:nvPr>
        </p:nvSpPr>
        <p:spPr>
          <a:xfrm>
            <a:off x="302658" y="836712"/>
            <a:ext cx="4460304" cy="4680521"/>
          </a:xfrm>
        </p:spPr>
        <p:txBody>
          <a:bodyPr>
            <a:normAutofit/>
          </a:bodyPr>
          <a:lstStyle/>
          <a:p>
            <a:pPr marL="0" indent="0">
              <a:buNone/>
            </a:pPr>
            <a:r>
              <a:rPr lang="en-GB" sz="2400" b="1" dirty="0">
                <a:solidFill>
                  <a:srgbClr val="0070C0"/>
                </a:solidFill>
              </a:rPr>
              <a:t>Consumers developing towards green</a:t>
            </a:r>
            <a:r>
              <a:rPr lang="en-GB" sz="2400" dirty="0">
                <a:solidFill>
                  <a:srgbClr val="0070C0"/>
                </a:solidFill>
              </a:rPr>
              <a:t>: </a:t>
            </a:r>
          </a:p>
          <a:p>
            <a:pPr marL="0" indent="0">
              <a:buNone/>
            </a:pPr>
            <a:endParaRPr lang="en-GB" sz="2400" dirty="0"/>
          </a:p>
          <a:p>
            <a:pPr marL="0" indent="0">
              <a:lnSpc>
                <a:spcPct val="100000"/>
              </a:lnSpc>
              <a:buNone/>
            </a:pPr>
            <a:r>
              <a:rPr lang="en-GB" sz="2400" dirty="0"/>
              <a:t>These individuals only </a:t>
            </a:r>
            <a:r>
              <a:rPr lang="en-GB" sz="2400" b="1" dirty="0"/>
              <a:t>embrace green consumption occasionally </a:t>
            </a:r>
            <a:r>
              <a:rPr lang="en-GB" sz="2400" dirty="0"/>
              <a:t>and subject to situations and are only able to go as far as </a:t>
            </a:r>
            <a:r>
              <a:rPr lang="en-GB" sz="2400" b="1" dirty="0"/>
              <a:t>paying 4% more for eco-friendly products </a:t>
            </a:r>
            <a:r>
              <a:rPr lang="en-GB" sz="2400" dirty="0"/>
              <a:t>than their non-eco-friendly counterparts</a:t>
            </a:r>
          </a:p>
        </p:txBody>
      </p:sp>
      <p:pic>
        <p:nvPicPr>
          <p:cNvPr id="6" name="Content Placeholder 5">
            <a:extLst>
              <a:ext uri="{FF2B5EF4-FFF2-40B4-BE49-F238E27FC236}">
                <a16:creationId xmlns:a16="http://schemas.microsoft.com/office/drawing/2014/main" id="{0068A493-9E0A-49A5-95AF-F0E7B92E61EC}"/>
              </a:ext>
            </a:extLst>
          </p:cNvPr>
          <p:cNvPicPr>
            <a:picLocks noGrp="1" noChangeAspect="1"/>
          </p:cNvPicPr>
          <p:nvPr>
            <p:ph sz="half" idx="2"/>
          </p:nvPr>
        </p:nvPicPr>
        <p:blipFill>
          <a:blip r:embed="rId2"/>
          <a:stretch>
            <a:fillRect/>
          </a:stretch>
        </p:blipFill>
        <p:spPr>
          <a:xfrm>
            <a:off x="5004048" y="1484784"/>
            <a:ext cx="4038600" cy="2569559"/>
          </a:xfrm>
        </p:spPr>
      </p:pic>
    </p:spTree>
    <p:extLst>
      <p:ext uri="{BB962C8B-B14F-4D97-AF65-F5344CB8AC3E}">
        <p14:creationId xmlns:p14="http://schemas.microsoft.com/office/powerpoint/2010/main" val="7384651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809A0D-0ADB-40D8-94D0-546704B63172}"/>
              </a:ext>
            </a:extLst>
          </p:cNvPr>
          <p:cNvSpPr>
            <a:spLocks noGrp="1"/>
          </p:cNvSpPr>
          <p:nvPr>
            <p:ph sz="half" idx="1"/>
          </p:nvPr>
        </p:nvSpPr>
        <p:spPr>
          <a:xfrm>
            <a:off x="320152" y="930424"/>
            <a:ext cx="4395863" cy="3989040"/>
          </a:xfrm>
        </p:spPr>
        <p:txBody>
          <a:bodyPr>
            <a:normAutofit fontScale="70000" lnSpcReduction="20000"/>
          </a:bodyPr>
          <a:lstStyle/>
          <a:p>
            <a:pPr marL="0" indent="0">
              <a:buNone/>
            </a:pPr>
            <a:r>
              <a:rPr lang="en-GB" sz="3100" b="1" dirty="0">
                <a:solidFill>
                  <a:srgbClr val="0070C0"/>
                </a:solidFill>
              </a:rPr>
              <a:t>Conservative consumers unwilling to change: </a:t>
            </a:r>
          </a:p>
          <a:p>
            <a:pPr marL="0" indent="0">
              <a:buNone/>
            </a:pPr>
            <a:endParaRPr lang="en-GB" sz="3100" b="1" dirty="0">
              <a:solidFill>
                <a:schemeClr val="tx2"/>
              </a:solidFill>
            </a:endParaRPr>
          </a:p>
          <a:p>
            <a:pPr marL="0" indent="0">
              <a:lnSpc>
                <a:spcPct val="120000"/>
              </a:lnSpc>
              <a:buNone/>
            </a:pPr>
            <a:r>
              <a:rPr lang="en-GB" sz="3100" dirty="0"/>
              <a:t>This group of consumers think that environmental issues should be a course of action, to be spearheaded and handled by the government, and they are only able </a:t>
            </a:r>
            <a:r>
              <a:rPr lang="en-GB" sz="3100" b="1" dirty="0"/>
              <a:t>to buy eco-friendly products if their prices are the same as those of their non-eco-friendly alternatives.</a:t>
            </a:r>
          </a:p>
          <a:p>
            <a:endParaRPr lang="en-GB" dirty="0"/>
          </a:p>
        </p:txBody>
      </p:sp>
      <p:pic>
        <p:nvPicPr>
          <p:cNvPr id="6" name="Content Placeholder 5">
            <a:extLst>
              <a:ext uri="{FF2B5EF4-FFF2-40B4-BE49-F238E27FC236}">
                <a16:creationId xmlns:a16="http://schemas.microsoft.com/office/drawing/2014/main" id="{89D4158C-1DC8-4B15-AC4D-A50AAB6F92B3}"/>
              </a:ext>
            </a:extLst>
          </p:cNvPr>
          <p:cNvPicPr>
            <a:picLocks noGrp="1" noChangeAspect="1"/>
          </p:cNvPicPr>
          <p:nvPr>
            <p:ph sz="half" idx="2"/>
          </p:nvPr>
        </p:nvPicPr>
        <p:blipFill>
          <a:blip r:embed="rId2"/>
          <a:stretch>
            <a:fillRect/>
          </a:stretch>
        </p:blipFill>
        <p:spPr>
          <a:xfrm>
            <a:off x="4788024" y="1340768"/>
            <a:ext cx="4038600" cy="3168352"/>
          </a:xfrm>
        </p:spPr>
      </p:pic>
    </p:spTree>
    <p:extLst>
      <p:ext uri="{BB962C8B-B14F-4D97-AF65-F5344CB8AC3E}">
        <p14:creationId xmlns:p14="http://schemas.microsoft.com/office/powerpoint/2010/main" val="8609845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8F81D0-B632-4CB9-B262-FA40F1A7E61C}"/>
              </a:ext>
            </a:extLst>
          </p:cNvPr>
          <p:cNvSpPr>
            <a:spLocks noGrp="1"/>
          </p:cNvSpPr>
          <p:nvPr>
            <p:ph sz="half" idx="1"/>
          </p:nvPr>
        </p:nvSpPr>
        <p:spPr>
          <a:xfrm>
            <a:off x="460632" y="836712"/>
            <a:ext cx="4183375" cy="3989040"/>
          </a:xfrm>
        </p:spPr>
        <p:txBody>
          <a:bodyPr>
            <a:normAutofit/>
          </a:bodyPr>
          <a:lstStyle/>
          <a:p>
            <a:pPr marL="0" indent="0">
              <a:buNone/>
            </a:pPr>
            <a:r>
              <a:rPr lang="en-GB" sz="2600" b="1" dirty="0">
                <a:solidFill>
                  <a:srgbClr val="0070C0"/>
                </a:solidFill>
              </a:rPr>
              <a:t>Consumers completely unwilling to change:</a:t>
            </a:r>
            <a:r>
              <a:rPr lang="en-GB" sz="2600" dirty="0">
                <a:solidFill>
                  <a:srgbClr val="0070C0"/>
                </a:solidFill>
              </a:rPr>
              <a:t> </a:t>
            </a:r>
          </a:p>
          <a:p>
            <a:pPr marL="0" indent="0">
              <a:buNone/>
            </a:pPr>
            <a:endParaRPr lang="en-GB" sz="2600" dirty="0"/>
          </a:p>
          <a:p>
            <a:pPr marL="0" indent="0">
              <a:buNone/>
            </a:pPr>
            <a:r>
              <a:rPr lang="en-GB" sz="2600" dirty="0"/>
              <a:t>This consumer segment does not consider environment issues to be serious and is not making any effort towards environmental protection.</a:t>
            </a:r>
          </a:p>
          <a:p>
            <a:endParaRPr lang="en-GB" dirty="0"/>
          </a:p>
        </p:txBody>
      </p:sp>
      <p:pic>
        <p:nvPicPr>
          <p:cNvPr id="6" name="Content Placeholder 5">
            <a:extLst>
              <a:ext uri="{FF2B5EF4-FFF2-40B4-BE49-F238E27FC236}">
                <a16:creationId xmlns:a16="http://schemas.microsoft.com/office/drawing/2014/main" id="{81328F74-B349-446A-8385-A26606148D61}"/>
              </a:ext>
            </a:extLst>
          </p:cNvPr>
          <p:cNvPicPr>
            <a:picLocks noGrp="1" noChangeAspect="1"/>
          </p:cNvPicPr>
          <p:nvPr>
            <p:ph sz="half" idx="2"/>
          </p:nvPr>
        </p:nvPicPr>
        <p:blipFill>
          <a:blip r:embed="rId2"/>
          <a:stretch>
            <a:fillRect/>
          </a:stretch>
        </p:blipFill>
        <p:spPr>
          <a:xfrm>
            <a:off x="4873368" y="1052736"/>
            <a:ext cx="3810000" cy="3096344"/>
          </a:xfrm>
        </p:spPr>
      </p:pic>
    </p:spTree>
    <p:extLst>
      <p:ext uri="{BB962C8B-B14F-4D97-AF65-F5344CB8AC3E}">
        <p14:creationId xmlns:p14="http://schemas.microsoft.com/office/powerpoint/2010/main" val="13087367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evice&#10;&#10;Description automatically generated">
            <a:extLst>
              <a:ext uri="{FF2B5EF4-FFF2-40B4-BE49-F238E27FC236}">
                <a16:creationId xmlns:a16="http://schemas.microsoft.com/office/drawing/2014/main" id="{0F2B83EF-6A5D-4875-BBC2-2B1C606EC8AD}"/>
              </a:ext>
            </a:extLst>
          </p:cNvPr>
          <p:cNvPicPr>
            <a:picLocks noChangeAspect="1"/>
          </p:cNvPicPr>
          <p:nvPr/>
        </p:nvPicPr>
        <p:blipFill>
          <a:blip r:embed="rId2"/>
          <a:stretch>
            <a:fillRect/>
          </a:stretch>
        </p:blipFill>
        <p:spPr>
          <a:xfrm>
            <a:off x="375228" y="1340768"/>
            <a:ext cx="2963286" cy="3989040"/>
          </a:xfrm>
          <a:prstGeom prst="rect">
            <a:avLst/>
          </a:prstGeom>
          <a:noFill/>
        </p:spPr>
      </p:pic>
      <p:sp>
        <p:nvSpPr>
          <p:cNvPr id="13" name="Content Placeholder 3">
            <a:extLst>
              <a:ext uri="{FF2B5EF4-FFF2-40B4-BE49-F238E27FC236}">
                <a16:creationId xmlns:a16="http://schemas.microsoft.com/office/drawing/2014/main" id="{9F4E9902-6D2E-495A-BC87-C7DA65126102}"/>
              </a:ext>
            </a:extLst>
          </p:cNvPr>
          <p:cNvSpPr>
            <a:spLocks noGrp="1"/>
          </p:cNvSpPr>
          <p:nvPr>
            <p:ph sz="half" idx="1"/>
          </p:nvPr>
        </p:nvSpPr>
        <p:spPr>
          <a:xfrm>
            <a:off x="3779912" y="260648"/>
            <a:ext cx="5364088" cy="5472608"/>
          </a:xfrm>
        </p:spPr>
        <p:txBody>
          <a:bodyPr>
            <a:normAutofit/>
          </a:bodyPr>
          <a:lstStyle/>
          <a:p>
            <a:pPr marL="0" indent="0">
              <a:buNone/>
            </a:pPr>
            <a:r>
              <a:rPr lang="en-GB" b="1" dirty="0">
                <a:solidFill>
                  <a:schemeClr val="tx2"/>
                </a:solidFill>
              </a:rPr>
              <a:t>So, think of some products that you use ? Are they green?</a:t>
            </a:r>
          </a:p>
          <a:p>
            <a:pPr marL="0" indent="0">
              <a:buNone/>
            </a:pPr>
            <a:r>
              <a:rPr lang="en-GB" b="1" dirty="0">
                <a:solidFill>
                  <a:schemeClr val="tx2"/>
                </a:solidFill>
              </a:rPr>
              <a:t>If we are to write a </a:t>
            </a:r>
            <a:r>
              <a:rPr lang="en-GB" b="1" dirty="0">
                <a:solidFill>
                  <a:srgbClr val="00B050"/>
                </a:solidFill>
              </a:rPr>
              <a:t>‘green’ </a:t>
            </a:r>
            <a:r>
              <a:rPr lang="en-GB" b="1" dirty="0">
                <a:solidFill>
                  <a:schemeClr val="tx2"/>
                </a:solidFill>
              </a:rPr>
              <a:t>marketing plan how are our 4Ps of the marketing mix going to look on these products ?... </a:t>
            </a:r>
          </a:p>
          <a:p>
            <a:pPr marL="0" indent="0">
              <a:buNone/>
            </a:pPr>
            <a:endParaRPr lang="en-GB" b="1" dirty="0">
              <a:solidFill>
                <a:schemeClr val="tx2"/>
              </a:solidFill>
            </a:endParaRPr>
          </a:p>
          <a:p>
            <a:pPr marL="0" indent="0">
              <a:buNone/>
            </a:pPr>
            <a:r>
              <a:rPr lang="en-GB" b="1" dirty="0">
                <a:solidFill>
                  <a:schemeClr val="tx2"/>
                </a:solidFill>
              </a:rPr>
              <a:t>Product</a:t>
            </a:r>
            <a:br>
              <a:rPr lang="en-GB" b="1" dirty="0">
                <a:solidFill>
                  <a:schemeClr val="tx2"/>
                </a:solidFill>
              </a:rPr>
            </a:br>
            <a:r>
              <a:rPr lang="en-GB" b="1" dirty="0">
                <a:solidFill>
                  <a:schemeClr val="tx2"/>
                </a:solidFill>
              </a:rPr>
              <a:t>Price</a:t>
            </a:r>
            <a:br>
              <a:rPr lang="en-GB" b="1" dirty="0">
                <a:solidFill>
                  <a:schemeClr val="tx2"/>
                </a:solidFill>
              </a:rPr>
            </a:br>
            <a:r>
              <a:rPr lang="en-GB" b="1" dirty="0">
                <a:solidFill>
                  <a:schemeClr val="tx2"/>
                </a:solidFill>
              </a:rPr>
              <a:t>Place</a:t>
            </a:r>
            <a:br>
              <a:rPr lang="en-GB" b="1" dirty="0">
                <a:solidFill>
                  <a:schemeClr val="tx2"/>
                </a:solidFill>
              </a:rPr>
            </a:br>
            <a:r>
              <a:rPr lang="en-GB" b="1" dirty="0">
                <a:solidFill>
                  <a:schemeClr val="tx2"/>
                </a:solidFill>
              </a:rPr>
              <a:t>Promotion</a:t>
            </a:r>
            <a:br>
              <a:rPr lang="en-GB" b="1" dirty="0">
                <a:solidFill>
                  <a:schemeClr val="tx2"/>
                </a:solidFill>
              </a:rPr>
            </a:br>
            <a:br>
              <a:rPr lang="en-GB" b="1" dirty="0">
                <a:solidFill>
                  <a:schemeClr val="tx2"/>
                </a:solidFill>
              </a:rPr>
            </a:br>
            <a:r>
              <a:rPr lang="en-GB" b="1" dirty="0">
                <a:solidFill>
                  <a:schemeClr val="tx2"/>
                </a:solidFill>
              </a:rPr>
              <a:t>Any ideas?</a:t>
            </a:r>
          </a:p>
          <a:p>
            <a:endParaRPr lang="en-US" dirty="0"/>
          </a:p>
        </p:txBody>
      </p:sp>
      <p:sp>
        <p:nvSpPr>
          <p:cNvPr id="3" name="Rectangle 2">
            <a:extLst>
              <a:ext uri="{FF2B5EF4-FFF2-40B4-BE49-F238E27FC236}">
                <a16:creationId xmlns:a16="http://schemas.microsoft.com/office/drawing/2014/main" id="{986DC203-6972-47D8-BD29-A8822235FC23}"/>
              </a:ext>
            </a:extLst>
          </p:cNvPr>
          <p:cNvSpPr/>
          <p:nvPr/>
        </p:nvSpPr>
        <p:spPr>
          <a:xfrm>
            <a:off x="107504" y="24674"/>
            <a:ext cx="2789611"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cap="none" spc="0" dirty="0">
                <a:ln/>
                <a:solidFill>
                  <a:srgbClr val="00B050"/>
                </a:solidFill>
                <a:effectLst/>
              </a:rPr>
              <a:t>ACTIVITY</a:t>
            </a:r>
          </a:p>
        </p:txBody>
      </p:sp>
    </p:spTree>
    <p:extLst>
      <p:ext uri="{BB962C8B-B14F-4D97-AF65-F5344CB8AC3E}">
        <p14:creationId xmlns:p14="http://schemas.microsoft.com/office/powerpoint/2010/main" val="441035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xEl>
                                              <p:pRg st="1" end="1"/>
                                            </p:txEl>
                                          </p:spTgt>
                                        </p:tgtEl>
                                        <p:attrNameLst>
                                          <p:attrName>style.visibility</p:attrName>
                                        </p:attrNameLst>
                                      </p:cBhvr>
                                      <p:to>
                                        <p:strVal val="visible"/>
                                      </p:to>
                                    </p:set>
                                    <p:animEffect transition="in" filter="fade">
                                      <p:cBhvr>
                                        <p:cTn id="7" dur="500"/>
                                        <p:tgtEl>
                                          <p:spTgt spid="1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xEl>
                                              <p:pRg st="3" end="3"/>
                                            </p:txEl>
                                          </p:spTgt>
                                        </p:tgtEl>
                                        <p:attrNameLst>
                                          <p:attrName>style.visibility</p:attrName>
                                        </p:attrNameLst>
                                      </p:cBhvr>
                                      <p:to>
                                        <p:strVal val="visible"/>
                                      </p:to>
                                    </p:set>
                                    <p:animEffect transition="in" filter="fade">
                                      <p:cBhvr>
                                        <p:cTn id="12" dur="500"/>
                                        <p:tgtEl>
                                          <p:spTgt spid="1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5A41C89B-3C59-40C1-9980-CAFFFDD66318}"/>
              </a:ext>
            </a:extLst>
          </p:cNvPr>
          <p:cNvPicPr>
            <a:picLocks noGrp="1" noChangeAspect="1"/>
          </p:cNvPicPr>
          <p:nvPr>
            <p:ph sz="half" idx="1"/>
          </p:nvPr>
        </p:nvPicPr>
        <p:blipFill>
          <a:blip r:embed="rId2"/>
          <a:stretch>
            <a:fillRect/>
          </a:stretch>
        </p:blipFill>
        <p:spPr>
          <a:xfrm>
            <a:off x="0" y="0"/>
            <a:ext cx="9144000" cy="6093296"/>
          </a:xfrm>
        </p:spPr>
      </p:pic>
    </p:spTree>
    <p:extLst>
      <p:ext uri="{BB962C8B-B14F-4D97-AF65-F5344CB8AC3E}">
        <p14:creationId xmlns:p14="http://schemas.microsoft.com/office/powerpoint/2010/main" val="32161797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y is sustainability so important in the hospitality industry?">
            <a:hlinkClick r:id="" action="ppaction://media"/>
            <a:extLst>
              <a:ext uri="{FF2B5EF4-FFF2-40B4-BE49-F238E27FC236}">
                <a16:creationId xmlns:a16="http://schemas.microsoft.com/office/drawing/2014/main" id="{0C7B39A9-1A4D-4B89-A8B2-A2BDAEFB3B9F}"/>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165199754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BEDA3-431C-4651-9DE7-143B2B5797CC}"/>
              </a:ext>
            </a:extLst>
          </p:cNvPr>
          <p:cNvSpPr>
            <a:spLocks noGrp="1"/>
          </p:cNvSpPr>
          <p:nvPr>
            <p:ph type="title"/>
          </p:nvPr>
        </p:nvSpPr>
        <p:spPr>
          <a:xfrm>
            <a:off x="457200" y="45856"/>
            <a:ext cx="8229600" cy="504876"/>
          </a:xfrm>
        </p:spPr>
        <p:txBody>
          <a:bodyPr>
            <a:normAutofit/>
          </a:bodyPr>
          <a:lstStyle/>
          <a:p>
            <a:r>
              <a:rPr lang="en-GB" sz="2800" b="1" dirty="0">
                <a:solidFill>
                  <a:srgbClr val="0070C0"/>
                </a:solidFill>
                <a:latin typeface="Arial" panose="020B0604020202020204" pitchFamily="34" charset="0"/>
                <a:cs typeface="Arial" panose="020B0604020202020204" pitchFamily="34" charset="0"/>
              </a:rPr>
              <a:t>But be ‘Green’ aware….</a:t>
            </a:r>
          </a:p>
        </p:txBody>
      </p:sp>
      <p:sp>
        <p:nvSpPr>
          <p:cNvPr id="3" name="Content Placeholder 2">
            <a:extLst>
              <a:ext uri="{FF2B5EF4-FFF2-40B4-BE49-F238E27FC236}">
                <a16:creationId xmlns:a16="http://schemas.microsoft.com/office/drawing/2014/main" id="{8F3CD37E-FE74-4FD2-A613-DAC2A3A2C1D1}"/>
              </a:ext>
            </a:extLst>
          </p:cNvPr>
          <p:cNvSpPr>
            <a:spLocks noGrp="1"/>
          </p:cNvSpPr>
          <p:nvPr>
            <p:ph idx="1"/>
          </p:nvPr>
        </p:nvSpPr>
        <p:spPr>
          <a:xfrm>
            <a:off x="0" y="620688"/>
            <a:ext cx="5076056" cy="5112568"/>
          </a:xfrm>
        </p:spPr>
        <p:txBody>
          <a:bodyPr>
            <a:normAutofit fontScale="55000" lnSpcReduction="20000"/>
          </a:bodyPr>
          <a:lstStyle/>
          <a:p>
            <a:pPr marL="0" indent="0">
              <a:lnSpc>
                <a:spcPct val="120000"/>
              </a:lnSpc>
              <a:buNone/>
            </a:pPr>
            <a:r>
              <a:rPr lang="en-GB" dirty="0"/>
              <a:t>Being environmentally sustainable involve sacrifices from both the consumers and marketer's . And unfortunately, some businesses like </a:t>
            </a:r>
            <a:r>
              <a:rPr lang="en-GB" b="1" dirty="0"/>
              <a:t>to benefit from the growing eco-friendly positives </a:t>
            </a:r>
            <a:r>
              <a:rPr lang="en-GB" dirty="0"/>
              <a:t>but are not really addressing environmental issues as expected !</a:t>
            </a:r>
          </a:p>
          <a:p>
            <a:pPr marL="0" indent="0">
              <a:lnSpc>
                <a:spcPct val="120000"/>
              </a:lnSpc>
              <a:buNone/>
            </a:pPr>
            <a:r>
              <a:rPr lang="en-GB" dirty="0"/>
              <a:t>Ross &amp; Deck (2011) described the term </a:t>
            </a:r>
            <a:r>
              <a:rPr lang="en-GB" b="1" dirty="0"/>
              <a:t>of </a:t>
            </a:r>
            <a:r>
              <a:rPr lang="en-GB" b="1" dirty="0">
                <a:solidFill>
                  <a:srgbClr val="00B050"/>
                </a:solidFill>
              </a:rPr>
              <a:t>‘Green-washing</a:t>
            </a:r>
            <a:r>
              <a:rPr lang="en-GB" dirty="0"/>
              <a:t>’ as the clever interplay of ‘white-washing’ and ‘brain-washing’. </a:t>
            </a:r>
            <a:r>
              <a:rPr lang="en-GB" b="1" dirty="0">
                <a:solidFill>
                  <a:schemeClr val="tx2"/>
                </a:solidFill>
              </a:rPr>
              <a:t>These terms are about opportunistic behaviour and not given the exact, or complete picture of a scenario.</a:t>
            </a:r>
          </a:p>
          <a:p>
            <a:pPr marL="0" indent="0">
              <a:lnSpc>
                <a:spcPct val="120000"/>
              </a:lnSpc>
              <a:buNone/>
            </a:pPr>
            <a:r>
              <a:rPr lang="en-GB" dirty="0"/>
              <a:t>So, we can sum it as involving poor environmental performance and yet positive communication about that environmental performance Delmas and </a:t>
            </a:r>
            <a:r>
              <a:rPr lang="en-GB" dirty="0" err="1"/>
              <a:t>Burbano</a:t>
            </a:r>
            <a:r>
              <a:rPr lang="en-GB" dirty="0"/>
              <a:t> (2011)</a:t>
            </a:r>
          </a:p>
          <a:p>
            <a:pPr marL="0" indent="0">
              <a:lnSpc>
                <a:spcPct val="120000"/>
              </a:lnSpc>
              <a:buNone/>
            </a:pPr>
            <a:r>
              <a:rPr lang="en-GB" dirty="0"/>
              <a:t>Some of the way organisations engage in greenwashing include</a:t>
            </a:r>
          </a:p>
          <a:p>
            <a:pPr marL="0" indent="0">
              <a:buNone/>
            </a:pPr>
            <a:r>
              <a:rPr lang="en-GB" sz="3400" b="1" dirty="0">
                <a:solidFill>
                  <a:srgbClr val="0070C0"/>
                </a:solidFill>
                <a:latin typeface="Arial" panose="020B0604020202020204" pitchFamily="34" charset="0"/>
                <a:cs typeface="Arial" panose="020B0604020202020204" pitchFamily="34" charset="0"/>
              </a:rPr>
              <a:t>Misleading with words</a:t>
            </a:r>
          </a:p>
          <a:p>
            <a:pPr marL="0" indent="0">
              <a:buNone/>
            </a:pPr>
            <a:r>
              <a:rPr lang="en-GB" sz="3400" b="1" dirty="0">
                <a:solidFill>
                  <a:srgbClr val="0070C0"/>
                </a:solidFill>
                <a:latin typeface="Arial" panose="020B0604020202020204" pitchFamily="34" charset="0"/>
                <a:cs typeface="Arial" panose="020B0604020202020204" pitchFamily="34" charset="0"/>
              </a:rPr>
              <a:t>Misleading with visuals/graphics</a:t>
            </a:r>
          </a:p>
          <a:p>
            <a:pPr marL="0" indent="0">
              <a:buNone/>
            </a:pPr>
            <a:r>
              <a:rPr lang="en-GB" sz="3400" b="1" dirty="0">
                <a:solidFill>
                  <a:srgbClr val="0070C0"/>
                </a:solidFill>
                <a:latin typeface="Arial" panose="020B0604020202020204" pitchFamily="34" charset="0"/>
                <a:cs typeface="Arial" panose="020B0604020202020204" pitchFamily="34" charset="0"/>
              </a:rPr>
              <a:t>Exaggeration</a:t>
            </a:r>
          </a:p>
          <a:p>
            <a:pPr marL="0" indent="0">
              <a:buNone/>
            </a:pPr>
            <a:r>
              <a:rPr lang="en-GB" sz="3400" b="1" dirty="0">
                <a:solidFill>
                  <a:srgbClr val="0070C0"/>
                </a:solidFill>
                <a:latin typeface="Arial" panose="020B0604020202020204" pitchFamily="34" charset="0"/>
                <a:cs typeface="Arial" panose="020B0604020202020204" pitchFamily="34" charset="0"/>
              </a:rPr>
              <a:t>Vagueness of claims</a:t>
            </a:r>
          </a:p>
          <a:p>
            <a:pPr marL="0" indent="0">
              <a:buNone/>
            </a:pPr>
            <a:r>
              <a:rPr lang="en-GB" sz="3400" b="1" dirty="0">
                <a:solidFill>
                  <a:srgbClr val="0070C0"/>
                </a:solidFill>
                <a:latin typeface="Arial" panose="020B0604020202020204" pitchFamily="34" charset="0"/>
                <a:cs typeface="Arial" panose="020B0604020202020204" pitchFamily="34" charset="0"/>
              </a:rPr>
              <a:t>Avoidance of helpful information</a:t>
            </a:r>
          </a:p>
          <a:p>
            <a:endParaRPr lang="en-GB" dirty="0"/>
          </a:p>
        </p:txBody>
      </p:sp>
      <p:pic>
        <p:nvPicPr>
          <p:cNvPr id="5" name="Picture 4">
            <a:extLst>
              <a:ext uri="{FF2B5EF4-FFF2-40B4-BE49-F238E27FC236}">
                <a16:creationId xmlns:a16="http://schemas.microsoft.com/office/drawing/2014/main" id="{D21097FE-939A-46C2-AC44-FFFDFC4B7704}"/>
              </a:ext>
            </a:extLst>
          </p:cNvPr>
          <p:cNvPicPr>
            <a:picLocks noChangeAspect="1"/>
          </p:cNvPicPr>
          <p:nvPr/>
        </p:nvPicPr>
        <p:blipFill rotWithShape="1">
          <a:blip r:embed="rId2"/>
          <a:srcRect l="3150" r="3927"/>
          <a:stretch/>
        </p:blipFill>
        <p:spPr>
          <a:xfrm>
            <a:off x="5076056" y="1412776"/>
            <a:ext cx="4067944" cy="2880320"/>
          </a:xfrm>
          <a:prstGeom prst="rect">
            <a:avLst/>
          </a:prstGeom>
        </p:spPr>
      </p:pic>
    </p:spTree>
    <p:extLst>
      <p:ext uri="{BB962C8B-B14F-4D97-AF65-F5344CB8AC3E}">
        <p14:creationId xmlns:p14="http://schemas.microsoft.com/office/powerpoint/2010/main" val="3314073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F41A969-B093-43B2-ADEE-009B4281DDF1}"/>
              </a:ext>
            </a:extLst>
          </p:cNvPr>
          <p:cNvSpPr>
            <a:spLocks noGrp="1"/>
          </p:cNvSpPr>
          <p:nvPr>
            <p:ph type="title"/>
          </p:nvPr>
        </p:nvSpPr>
        <p:spPr>
          <a:xfrm>
            <a:off x="0" y="116632"/>
            <a:ext cx="9144000" cy="418058"/>
          </a:xfrm>
        </p:spPr>
        <p:txBody>
          <a:bodyPr>
            <a:normAutofit fontScale="90000"/>
          </a:bodyPr>
          <a:lstStyle/>
          <a:p>
            <a:r>
              <a:rPr lang="en-US" sz="2800" b="1" dirty="0">
                <a:solidFill>
                  <a:srgbClr val="0070C0"/>
                </a:solidFill>
                <a:latin typeface="Arial" panose="020B0604020202020204" pitchFamily="34" charset="0"/>
                <a:cs typeface="Arial" panose="020B0604020202020204" pitchFamily="34" charset="0"/>
              </a:rPr>
              <a:t>What are the factors that drive’ green-washing’?</a:t>
            </a:r>
          </a:p>
        </p:txBody>
      </p:sp>
      <p:pic>
        <p:nvPicPr>
          <p:cNvPr id="5" name="Content Placeholder 4">
            <a:extLst>
              <a:ext uri="{FF2B5EF4-FFF2-40B4-BE49-F238E27FC236}">
                <a16:creationId xmlns:a16="http://schemas.microsoft.com/office/drawing/2014/main" id="{3823CCE1-EEB1-43C1-A251-D5DE741775E0}"/>
              </a:ext>
            </a:extLst>
          </p:cNvPr>
          <p:cNvPicPr>
            <a:picLocks noGrp="1" noChangeAspect="1"/>
          </p:cNvPicPr>
          <p:nvPr>
            <p:ph sz="half" idx="1"/>
          </p:nvPr>
        </p:nvPicPr>
        <p:blipFill>
          <a:blip r:embed="rId2"/>
          <a:stretch>
            <a:fillRect/>
          </a:stretch>
        </p:blipFill>
        <p:spPr>
          <a:xfrm>
            <a:off x="179512" y="1772816"/>
            <a:ext cx="3397471" cy="2160241"/>
          </a:xfrm>
          <a:noFill/>
        </p:spPr>
      </p:pic>
      <p:sp>
        <p:nvSpPr>
          <p:cNvPr id="12" name="Content Placeholder 3">
            <a:extLst>
              <a:ext uri="{FF2B5EF4-FFF2-40B4-BE49-F238E27FC236}">
                <a16:creationId xmlns:a16="http://schemas.microsoft.com/office/drawing/2014/main" id="{D729B46D-89B6-43A3-A3C0-BDACF7F53AC7}"/>
              </a:ext>
            </a:extLst>
          </p:cNvPr>
          <p:cNvSpPr>
            <a:spLocks noGrp="1"/>
          </p:cNvSpPr>
          <p:nvPr>
            <p:ph sz="half" idx="2"/>
          </p:nvPr>
        </p:nvSpPr>
        <p:spPr>
          <a:xfrm>
            <a:off x="3707904" y="620688"/>
            <a:ext cx="5434066" cy="5544616"/>
          </a:xfrm>
        </p:spPr>
        <p:txBody>
          <a:bodyPr>
            <a:noAutofit/>
          </a:bodyPr>
          <a:lstStyle/>
          <a:p>
            <a:pPr marL="0" indent="0">
              <a:lnSpc>
                <a:spcPct val="100000"/>
              </a:lnSpc>
              <a:buNone/>
            </a:pPr>
            <a:r>
              <a:rPr lang="en-US" sz="1600" b="1" dirty="0">
                <a:solidFill>
                  <a:srgbClr val="0070C0"/>
                </a:solidFill>
              </a:rPr>
              <a:t>Market-external drivers: </a:t>
            </a:r>
            <a:r>
              <a:rPr lang="en-US" sz="1600" dirty="0"/>
              <a:t>Consumer demand, investor demand, competitive pressure.</a:t>
            </a:r>
          </a:p>
          <a:p>
            <a:pPr marL="0" indent="0">
              <a:lnSpc>
                <a:spcPct val="100000"/>
              </a:lnSpc>
              <a:buNone/>
            </a:pPr>
            <a:r>
              <a:rPr lang="en-US" sz="1600" b="1" dirty="0">
                <a:solidFill>
                  <a:srgbClr val="0070C0"/>
                </a:solidFill>
              </a:rPr>
              <a:t>Non-market external drivers</a:t>
            </a:r>
            <a:r>
              <a:rPr lang="en-US" sz="1600" dirty="0">
                <a:solidFill>
                  <a:srgbClr val="0070C0"/>
                </a:solidFill>
              </a:rPr>
              <a:t>: </a:t>
            </a:r>
            <a:r>
              <a:rPr lang="en-US" sz="1600" dirty="0"/>
              <a:t>a lax and uncertain regulatory environment, activists, non-government organisation (NGO’s), media monitoring.</a:t>
            </a:r>
          </a:p>
          <a:p>
            <a:pPr marL="0" indent="0">
              <a:lnSpc>
                <a:spcPct val="100000"/>
              </a:lnSpc>
              <a:buNone/>
            </a:pPr>
            <a:r>
              <a:rPr lang="en-US" sz="1600" b="1" dirty="0">
                <a:solidFill>
                  <a:srgbClr val="0070C0"/>
                </a:solidFill>
              </a:rPr>
              <a:t>Organisational drivers: </a:t>
            </a:r>
            <a:r>
              <a:rPr lang="en-US" sz="1600" dirty="0"/>
              <a:t>firm characteristics, incentive structure and culture, effectiveness of intra-firm communication, Organisational inertia.</a:t>
            </a:r>
          </a:p>
          <a:p>
            <a:pPr marL="0" indent="0">
              <a:lnSpc>
                <a:spcPct val="100000"/>
              </a:lnSpc>
              <a:buNone/>
            </a:pPr>
            <a:r>
              <a:rPr lang="en-US" sz="1600" b="1" dirty="0">
                <a:solidFill>
                  <a:srgbClr val="0070C0"/>
                </a:solidFill>
              </a:rPr>
              <a:t>Individual Psychological drivers: </a:t>
            </a:r>
            <a:r>
              <a:rPr lang="en-US" sz="1600" dirty="0"/>
              <a:t>optimistic bias, narrow decision framing, hyperbolic intertemporal discounting </a:t>
            </a:r>
            <a:r>
              <a:rPr lang="en-US" sz="1600" i="1" dirty="0">
                <a:solidFill>
                  <a:schemeClr val="tx2"/>
                </a:solidFill>
              </a:rPr>
              <a:t>(when people want a reward now rather than a higher reward in the future)</a:t>
            </a:r>
          </a:p>
          <a:p>
            <a:pPr marL="0" indent="0">
              <a:lnSpc>
                <a:spcPct val="100000"/>
              </a:lnSpc>
              <a:buNone/>
            </a:pPr>
            <a:r>
              <a:rPr lang="en-US" sz="1600" dirty="0"/>
              <a:t>Overall, we can see that there are many factors which contribute to greenwashing activities.</a:t>
            </a:r>
          </a:p>
          <a:p>
            <a:pPr marL="0" indent="0">
              <a:lnSpc>
                <a:spcPct val="100000"/>
              </a:lnSpc>
              <a:buNone/>
            </a:pPr>
            <a:r>
              <a:rPr lang="en-US" sz="1600" dirty="0"/>
              <a:t>But now we know what they are, we can be careful as to not make unsupported claims about our </a:t>
            </a:r>
            <a:r>
              <a:rPr lang="en-US" sz="1600" b="1" dirty="0">
                <a:solidFill>
                  <a:srgbClr val="00B050"/>
                </a:solidFill>
              </a:rPr>
              <a:t>‘green activities’ </a:t>
            </a:r>
            <a:r>
              <a:rPr lang="en-US" sz="1600" dirty="0"/>
              <a:t>within our marketing messages!</a:t>
            </a:r>
          </a:p>
        </p:txBody>
      </p:sp>
    </p:spTree>
    <p:extLst>
      <p:ext uri="{BB962C8B-B14F-4D97-AF65-F5344CB8AC3E}">
        <p14:creationId xmlns:p14="http://schemas.microsoft.com/office/powerpoint/2010/main" val="2744210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1B72A-3118-4DF4-9045-1230C7FE03AC}"/>
              </a:ext>
            </a:extLst>
          </p:cNvPr>
          <p:cNvSpPr>
            <a:spLocks noGrp="1"/>
          </p:cNvSpPr>
          <p:nvPr>
            <p:ph type="title"/>
          </p:nvPr>
        </p:nvSpPr>
        <p:spPr>
          <a:xfrm>
            <a:off x="457200" y="116632"/>
            <a:ext cx="8229600" cy="490066"/>
          </a:xfrm>
        </p:spPr>
        <p:txBody>
          <a:bodyPr>
            <a:normAutofit/>
          </a:bodyPr>
          <a:lstStyle/>
          <a:p>
            <a:r>
              <a:rPr lang="en-GB" sz="2800" b="1" dirty="0">
                <a:solidFill>
                  <a:srgbClr val="0070C0"/>
                </a:solidFill>
                <a:latin typeface="Arial" panose="020B0604020202020204" pitchFamily="34" charset="0"/>
                <a:cs typeface="Arial" panose="020B0604020202020204" pitchFamily="34" charset="0"/>
              </a:rPr>
              <a:t>So finally…</a:t>
            </a:r>
          </a:p>
        </p:txBody>
      </p:sp>
      <p:sp>
        <p:nvSpPr>
          <p:cNvPr id="3" name="Content Placeholder 2">
            <a:extLst>
              <a:ext uri="{FF2B5EF4-FFF2-40B4-BE49-F238E27FC236}">
                <a16:creationId xmlns:a16="http://schemas.microsoft.com/office/drawing/2014/main" id="{370A1245-D413-43F9-A540-A7D62D17066A}"/>
              </a:ext>
            </a:extLst>
          </p:cNvPr>
          <p:cNvSpPr>
            <a:spLocks noGrp="1"/>
          </p:cNvSpPr>
          <p:nvPr>
            <p:ph sz="half" idx="1"/>
          </p:nvPr>
        </p:nvSpPr>
        <p:spPr>
          <a:xfrm>
            <a:off x="251520" y="606698"/>
            <a:ext cx="4176464" cy="3201707"/>
          </a:xfrm>
        </p:spPr>
        <p:txBody>
          <a:bodyPr>
            <a:normAutofit/>
          </a:bodyPr>
          <a:lstStyle/>
          <a:p>
            <a:pPr marL="0" indent="0">
              <a:buNone/>
            </a:pPr>
            <a:r>
              <a:rPr lang="en-GB" sz="2500" b="1" dirty="0">
                <a:solidFill>
                  <a:schemeClr val="tx2"/>
                </a:solidFill>
              </a:rPr>
              <a:t>Attitude was defined as an individuals relatively consistent evaluation of and feelings and tendencies towards a particular phenomenon Kotler &amp; Armstrong (2018).</a:t>
            </a:r>
          </a:p>
          <a:p>
            <a:pPr marL="0" indent="0">
              <a:buNone/>
            </a:pPr>
            <a:endParaRPr lang="en-GB" sz="2500" dirty="0"/>
          </a:p>
          <a:p>
            <a:pPr marL="0" indent="0">
              <a:buNone/>
            </a:pPr>
            <a:endParaRPr lang="en-GB" sz="4300" dirty="0"/>
          </a:p>
          <a:p>
            <a:endParaRPr lang="en-GB" dirty="0"/>
          </a:p>
        </p:txBody>
      </p:sp>
      <p:sp>
        <p:nvSpPr>
          <p:cNvPr id="4" name="Content Placeholder 3">
            <a:extLst>
              <a:ext uri="{FF2B5EF4-FFF2-40B4-BE49-F238E27FC236}">
                <a16:creationId xmlns:a16="http://schemas.microsoft.com/office/drawing/2014/main" id="{BD431860-231E-400A-A194-613FB86F2043}"/>
              </a:ext>
            </a:extLst>
          </p:cNvPr>
          <p:cNvSpPr>
            <a:spLocks noGrp="1"/>
          </p:cNvSpPr>
          <p:nvPr>
            <p:ph sz="half" idx="2"/>
          </p:nvPr>
        </p:nvSpPr>
        <p:spPr>
          <a:xfrm>
            <a:off x="4304262" y="836711"/>
            <a:ext cx="4495800" cy="5115485"/>
          </a:xfrm>
        </p:spPr>
        <p:txBody>
          <a:bodyPr>
            <a:noAutofit/>
          </a:bodyPr>
          <a:lstStyle/>
          <a:p>
            <a:pPr marL="0" indent="0">
              <a:lnSpc>
                <a:spcPct val="100000"/>
              </a:lnSpc>
              <a:buNone/>
            </a:pPr>
            <a:r>
              <a:rPr lang="en-GB" sz="1600" b="1" dirty="0">
                <a:solidFill>
                  <a:srgbClr val="0070C0"/>
                </a:solidFill>
              </a:rPr>
              <a:t>Ignorant –</a:t>
            </a:r>
            <a:r>
              <a:rPr lang="en-GB" sz="1600" dirty="0">
                <a:solidFill>
                  <a:srgbClr val="0070C0"/>
                </a:solidFill>
              </a:rPr>
              <a:t> </a:t>
            </a:r>
            <a:r>
              <a:rPr lang="en-GB" sz="1600" dirty="0"/>
              <a:t>Lack adequate knowledge of sustainability.</a:t>
            </a:r>
          </a:p>
          <a:p>
            <a:pPr marL="0" indent="0">
              <a:lnSpc>
                <a:spcPct val="100000"/>
              </a:lnSpc>
              <a:buNone/>
            </a:pPr>
            <a:r>
              <a:rPr lang="en-GB" sz="1600" b="1" dirty="0">
                <a:solidFill>
                  <a:srgbClr val="0070C0"/>
                </a:solidFill>
              </a:rPr>
              <a:t>Fatalist –</a:t>
            </a:r>
            <a:r>
              <a:rPr lang="en-GB" sz="1600" dirty="0">
                <a:solidFill>
                  <a:srgbClr val="0070C0"/>
                </a:solidFill>
              </a:rPr>
              <a:t> </a:t>
            </a:r>
            <a:r>
              <a:rPr lang="en-GB" sz="1600" dirty="0"/>
              <a:t>feel its either too late to act or will not affect the during their lifetime.</a:t>
            </a:r>
          </a:p>
          <a:p>
            <a:pPr marL="0" indent="0">
              <a:lnSpc>
                <a:spcPct val="100000"/>
              </a:lnSpc>
              <a:buNone/>
            </a:pPr>
            <a:r>
              <a:rPr lang="en-GB" sz="1600" b="1" dirty="0">
                <a:solidFill>
                  <a:srgbClr val="0070C0"/>
                </a:solidFill>
              </a:rPr>
              <a:t>In denial- </a:t>
            </a:r>
            <a:r>
              <a:rPr lang="en-GB" sz="1600" dirty="0"/>
              <a:t>Not convinced that environmental problems are caused by human activities.</a:t>
            </a:r>
          </a:p>
          <a:p>
            <a:pPr marL="0" indent="0">
              <a:lnSpc>
                <a:spcPct val="100000"/>
              </a:lnSpc>
              <a:buNone/>
            </a:pPr>
            <a:r>
              <a:rPr lang="en-GB" sz="1600" b="1" dirty="0">
                <a:solidFill>
                  <a:srgbClr val="0070C0"/>
                </a:solidFill>
              </a:rPr>
              <a:t>Cynical –</a:t>
            </a:r>
            <a:r>
              <a:rPr lang="en-GB" sz="1600" dirty="0">
                <a:solidFill>
                  <a:srgbClr val="0070C0"/>
                </a:solidFill>
              </a:rPr>
              <a:t> </a:t>
            </a:r>
            <a:r>
              <a:rPr lang="en-GB" sz="1600" dirty="0"/>
              <a:t>Sceptical that their actions would make any difference to solve environmental problems.</a:t>
            </a:r>
          </a:p>
          <a:p>
            <a:pPr marL="0" indent="0">
              <a:lnSpc>
                <a:spcPct val="100000"/>
              </a:lnSpc>
              <a:buNone/>
            </a:pPr>
            <a:r>
              <a:rPr lang="en-GB" sz="1600" b="1" dirty="0">
                <a:solidFill>
                  <a:srgbClr val="0070C0"/>
                </a:solidFill>
              </a:rPr>
              <a:t>Disinterested – </a:t>
            </a:r>
            <a:r>
              <a:rPr lang="en-GB" sz="1600" dirty="0"/>
              <a:t>Selfish and consider themselves too busy to bother about environmental issues.</a:t>
            </a:r>
          </a:p>
          <a:p>
            <a:pPr marL="0" indent="0">
              <a:lnSpc>
                <a:spcPct val="100000"/>
              </a:lnSpc>
              <a:buNone/>
            </a:pPr>
            <a:r>
              <a:rPr lang="en-GB" sz="1600" b="1" dirty="0">
                <a:solidFill>
                  <a:srgbClr val="0070C0"/>
                </a:solidFill>
              </a:rPr>
              <a:t>Fed-Up -</a:t>
            </a:r>
            <a:r>
              <a:rPr lang="en-GB" sz="1600" dirty="0"/>
              <a:t>consider sustainability as a fad soon to be forgotten.</a:t>
            </a:r>
          </a:p>
          <a:p>
            <a:pPr marL="0" indent="0">
              <a:lnSpc>
                <a:spcPct val="100000"/>
              </a:lnSpc>
              <a:buNone/>
            </a:pPr>
            <a:endParaRPr lang="en-GB" sz="1600" b="1" dirty="0">
              <a:solidFill>
                <a:schemeClr val="tx2"/>
              </a:solidFill>
            </a:endParaRPr>
          </a:p>
          <a:p>
            <a:pPr marL="0" indent="0" algn="ctr">
              <a:lnSpc>
                <a:spcPct val="100000"/>
              </a:lnSpc>
              <a:buNone/>
            </a:pPr>
            <a:r>
              <a:rPr lang="en-GB" sz="1600" b="1" dirty="0">
                <a:solidFill>
                  <a:srgbClr val="0070C0"/>
                </a:solidFill>
              </a:rPr>
              <a:t>So, remember how clear your marketing messages must be at all times! </a:t>
            </a:r>
            <a:endParaRPr lang="en-GB" sz="1600" dirty="0">
              <a:solidFill>
                <a:srgbClr val="0070C0"/>
              </a:solidFill>
            </a:endParaRPr>
          </a:p>
        </p:txBody>
      </p:sp>
      <p:pic>
        <p:nvPicPr>
          <p:cNvPr id="6" name="Picture 5">
            <a:extLst>
              <a:ext uri="{FF2B5EF4-FFF2-40B4-BE49-F238E27FC236}">
                <a16:creationId xmlns:a16="http://schemas.microsoft.com/office/drawing/2014/main" id="{6E9C0EFB-83BB-4B6B-948D-7D4873082745}"/>
              </a:ext>
            </a:extLst>
          </p:cNvPr>
          <p:cNvPicPr>
            <a:picLocks noChangeAspect="1"/>
          </p:cNvPicPr>
          <p:nvPr/>
        </p:nvPicPr>
        <p:blipFill>
          <a:blip r:embed="rId2"/>
          <a:stretch>
            <a:fillRect/>
          </a:stretch>
        </p:blipFill>
        <p:spPr>
          <a:xfrm>
            <a:off x="226142" y="3717032"/>
            <a:ext cx="3456384" cy="2235165"/>
          </a:xfrm>
          <a:prstGeom prst="rect">
            <a:avLst/>
          </a:prstGeom>
        </p:spPr>
      </p:pic>
    </p:spTree>
    <p:extLst>
      <p:ext uri="{BB962C8B-B14F-4D97-AF65-F5344CB8AC3E}">
        <p14:creationId xmlns:p14="http://schemas.microsoft.com/office/powerpoint/2010/main" val="3405380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608A4-172B-4AC0-865F-407D1ED06C2B}"/>
              </a:ext>
            </a:extLst>
          </p:cNvPr>
          <p:cNvSpPr>
            <a:spLocks noGrp="1"/>
          </p:cNvSpPr>
          <p:nvPr>
            <p:ph type="title"/>
          </p:nvPr>
        </p:nvSpPr>
        <p:spPr>
          <a:xfrm>
            <a:off x="457200" y="274638"/>
            <a:ext cx="8229600" cy="850106"/>
          </a:xfrm>
        </p:spPr>
        <p:txBody>
          <a:bodyPr>
            <a:normAutofit/>
          </a:bodyPr>
          <a:lstStyle/>
          <a:p>
            <a:r>
              <a:rPr lang="en-GB" dirty="0">
                <a:solidFill>
                  <a:srgbClr val="0070C0"/>
                </a:solidFill>
              </a:rPr>
              <a:t>How green is green?</a:t>
            </a:r>
          </a:p>
        </p:txBody>
      </p:sp>
      <p:pic>
        <p:nvPicPr>
          <p:cNvPr id="5" name="Content Placeholder 4">
            <a:extLst>
              <a:ext uri="{FF2B5EF4-FFF2-40B4-BE49-F238E27FC236}">
                <a16:creationId xmlns:a16="http://schemas.microsoft.com/office/drawing/2014/main" id="{6C958486-E722-4EA2-B3D4-B2F8A9C4816E}"/>
              </a:ext>
            </a:extLst>
          </p:cNvPr>
          <p:cNvPicPr>
            <a:picLocks noGrp="1" noChangeAspect="1"/>
          </p:cNvPicPr>
          <p:nvPr>
            <p:ph sz="half" idx="1"/>
          </p:nvPr>
        </p:nvPicPr>
        <p:blipFill>
          <a:blip r:embed="rId2"/>
          <a:stretch>
            <a:fillRect/>
          </a:stretch>
        </p:blipFill>
        <p:spPr>
          <a:xfrm>
            <a:off x="539552" y="1556792"/>
            <a:ext cx="3743268" cy="3383573"/>
          </a:xfrm>
          <a:prstGeom prst="rect">
            <a:avLst/>
          </a:prstGeom>
        </p:spPr>
      </p:pic>
      <p:sp>
        <p:nvSpPr>
          <p:cNvPr id="4" name="Content Placeholder 3">
            <a:extLst>
              <a:ext uri="{FF2B5EF4-FFF2-40B4-BE49-F238E27FC236}">
                <a16:creationId xmlns:a16="http://schemas.microsoft.com/office/drawing/2014/main" id="{5BEB44ED-4375-4C57-AC5B-F2159219BA1F}"/>
              </a:ext>
            </a:extLst>
          </p:cNvPr>
          <p:cNvSpPr>
            <a:spLocks noGrp="1"/>
          </p:cNvSpPr>
          <p:nvPr>
            <p:ph sz="half" idx="2"/>
          </p:nvPr>
        </p:nvSpPr>
        <p:spPr>
          <a:xfrm>
            <a:off x="4648200" y="1297467"/>
            <a:ext cx="4244280" cy="3989040"/>
          </a:xfrm>
        </p:spPr>
        <p:txBody>
          <a:bodyPr>
            <a:normAutofit fontScale="92500"/>
          </a:bodyPr>
          <a:lstStyle/>
          <a:p>
            <a:pPr marL="0" indent="0">
              <a:buNone/>
            </a:pPr>
            <a:r>
              <a:rPr lang="en-GB" dirty="0"/>
              <a:t>You will now have chosen your 2 hotels for assignment 1</a:t>
            </a:r>
          </a:p>
          <a:p>
            <a:pPr marL="0" indent="0">
              <a:buNone/>
            </a:pPr>
            <a:endParaRPr lang="en-GB" dirty="0"/>
          </a:p>
          <a:p>
            <a:pPr marL="0" indent="0">
              <a:buNone/>
            </a:pPr>
            <a:r>
              <a:rPr lang="en-GB" dirty="0"/>
              <a:t>Visit the website and discover how green or sustainable they are… take 15 minute to search for information then feedback to the group on your findings.</a:t>
            </a:r>
          </a:p>
        </p:txBody>
      </p:sp>
    </p:spTree>
    <p:extLst>
      <p:ext uri="{BB962C8B-B14F-4D97-AF65-F5344CB8AC3E}">
        <p14:creationId xmlns:p14="http://schemas.microsoft.com/office/powerpoint/2010/main" val="21040574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E543-D65B-4F60-B50F-194DFC1677A1}"/>
              </a:ext>
            </a:extLst>
          </p:cNvPr>
          <p:cNvSpPr>
            <a:spLocks noGrp="1"/>
          </p:cNvSpPr>
          <p:nvPr>
            <p:ph type="title"/>
          </p:nvPr>
        </p:nvSpPr>
        <p:spPr>
          <a:xfrm>
            <a:off x="462372" y="116632"/>
            <a:ext cx="8219256" cy="202034"/>
          </a:xfrm>
        </p:spPr>
        <p:txBody>
          <a:bodyPr>
            <a:normAutofit fontScale="90000"/>
          </a:bodyPr>
          <a:lstStyle/>
          <a:p>
            <a:r>
              <a:rPr lang="en-GB" sz="1400" b="1" dirty="0">
                <a:solidFill>
                  <a:schemeClr val="tx2"/>
                </a:solidFill>
              </a:rPr>
              <a:t>References</a:t>
            </a:r>
          </a:p>
        </p:txBody>
      </p:sp>
      <p:sp>
        <p:nvSpPr>
          <p:cNvPr id="3" name="Content Placeholder 2">
            <a:extLst>
              <a:ext uri="{FF2B5EF4-FFF2-40B4-BE49-F238E27FC236}">
                <a16:creationId xmlns:a16="http://schemas.microsoft.com/office/drawing/2014/main" id="{657B2B21-1033-45EE-A1A9-38A45B5CD293}"/>
              </a:ext>
            </a:extLst>
          </p:cNvPr>
          <p:cNvSpPr>
            <a:spLocks noGrp="1"/>
          </p:cNvSpPr>
          <p:nvPr>
            <p:ph idx="1"/>
          </p:nvPr>
        </p:nvSpPr>
        <p:spPr>
          <a:xfrm>
            <a:off x="0" y="318666"/>
            <a:ext cx="9144000" cy="5875238"/>
          </a:xfrm>
        </p:spPr>
        <p:txBody>
          <a:bodyPr>
            <a:normAutofit fontScale="32500" lnSpcReduction="20000"/>
          </a:bodyPr>
          <a:lstStyle/>
          <a:p>
            <a:pPr marL="0" indent="0">
              <a:buNone/>
            </a:pPr>
            <a:r>
              <a:rPr lang="en-GB" sz="2800" dirty="0">
                <a:effectLst/>
              </a:rPr>
              <a:t>Aaker, J.L. (1997) “Dimensions of brand personality,” </a:t>
            </a:r>
            <a:r>
              <a:rPr lang="en-GB" sz="2800" i="1" dirty="0">
                <a:effectLst/>
              </a:rPr>
              <a:t>Journal of Marketing Research</a:t>
            </a:r>
            <a:r>
              <a:rPr lang="en-GB" sz="2800" dirty="0">
                <a:effectLst/>
              </a:rPr>
              <a:t>, 34(3), pp. 347–356. Available at: https://doi.org/10.1177/002224379703400304. </a:t>
            </a:r>
          </a:p>
          <a:p>
            <a:pPr marL="0" indent="0">
              <a:buNone/>
            </a:pPr>
            <a:r>
              <a:rPr lang="en-GB" sz="2800" dirty="0">
                <a:effectLst/>
              </a:rPr>
              <a:t>Bennett, A.M., Hill, R.P. and </a:t>
            </a:r>
            <a:r>
              <a:rPr lang="en-GB" sz="2800" dirty="0" err="1">
                <a:effectLst/>
              </a:rPr>
              <a:t>Oleksiuk</a:t>
            </a:r>
            <a:r>
              <a:rPr lang="en-GB" sz="2800" dirty="0">
                <a:effectLst/>
              </a:rPr>
              <a:t>, D. (2013) “The impact of disparate levels of marketplace inclusion on consumer–brand relationships,” </a:t>
            </a:r>
            <a:r>
              <a:rPr lang="en-GB" sz="2800" i="1" dirty="0">
                <a:effectLst/>
              </a:rPr>
              <a:t>Journal of Public Policy &amp; Marketing</a:t>
            </a:r>
            <a:r>
              <a:rPr lang="en-GB" sz="2800" dirty="0">
                <a:effectLst/>
              </a:rPr>
              <a:t>, 32(1_suppl), pp. 16–31. Available at: https://doi.org/10.1509/jppm.12.023. </a:t>
            </a:r>
          </a:p>
          <a:p>
            <a:pPr marL="0" indent="0">
              <a:buNone/>
            </a:pPr>
            <a:r>
              <a:rPr lang="en-GB" dirty="0"/>
              <a:t>Brookes, </a:t>
            </a:r>
            <a:r>
              <a:rPr lang="en-GB" dirty="0" err="1"/>
              <a:t>M.Alinay,L</a:t>
            </a:r>
            <a:r>
              <a:rPr lang="en-GB" dirty="0"/>
              <a:t>. and </a:t>
            </a:r>
            <a:r>
              <a:rPr lang="en-GB" dirty="0" err="1"/>
              <a:t>Atkas,G</a:t>
            </a:r>
            <a:r>
              <a:rPr lang="en-GB" dirty="0"/>
              <a:t> (2015) opportunistic behaviour in hospitality franchise agreements. </a:t>
            </a:r>
            <a:r>
              <a:rPr lang="en-GB" i="1" dirty="0"/>
              <a:t>International journal of hospitality Management</a:t>
            </a:r>
            <a:r>
              <a:rPr lang="en-GB" dirty="0"/>
              <a:t>, 46,120-129</a:t>
            </a:r>
          </a:p>
          <a:p>
            <a:pPr marL="0" indent="0">
              <a:buNone/>
            </a:pPr>
            <a:r>
              <a:rPr lang="en-GB" dirty="0" err="1"/>
              <a:t>Connell,J</a:t>
            </a:r>
            <a:r>
              <a:rPr lang="en-GB" dirty="0"/>
              <a:t> .(1992) Branding hotel portfolios. </a:t>
            </a:r>
            <a:r>
              <a:rPr lang="en-GB" i="1" dirty="0"/>
              <a:t>International Journal of contemporary Hospitality management</a:t>
            </a:r>
            <a:r>
              <a:rPr lang="en-GB" dirty="0"/>
              <a:t> 4,26-32</a:t>
            </a:r>
          </a:p>
          <a:p>
            <a:pPr marL="0" indent="0">
              <a:buNone/>
            </a:pPr>
            <a:r>
              <a:rPr lang="en-GB" dirty="0"/>
              <a:t>de </a:t>
            </a:r>
            <a:r>
              <a:rPr lang="en-GB" dirty="0" err="1"/>
              <a:t>Chernatony</a:t>
            </a:r>
            <a:r>
              <a:rPr lang="en-GB" dirty="0"/>
              <a:t>, L. (2009) “Towards the holy grail of defining `brand',” </a:t>
            </a:r>
            <a:r>
              <a:rPr lang="en-GB" i="1" dirty="0"/>
              <a:t>Marketing Theory</a:t>
            </a:r>
            <a:r>
              <a:rPr lang="en-GB" dirty="0"/>
              <a:t>, 9(1), pp. 101–105. Available at: https://doi.org/10.1177/1470593108100063. </a:t>
            </a:r>
          </a:p>
          <a:p>
            <a:pPr marL="0" indent="0">
              <a:buNone/>
            </a:pPr>
            <a:r>
              <a:rPr lang="en-GB" dirty="0"/>
              <a:t>De </a:t>
            </a:r>
            <a:r>
              <a:rPr lang="en-GB" dirty="0" err="1"/>
              <a:t>Chertony</a:t>
            </a:r>
            <a:r>
              <a:rPr lang="en-GB" dirty="0"/>
              <a:t> ,L. and </a:t>
            </a:r>
            <a:r>
              <a:rPr lang="en-GB" dirty="0" err="1"/>
              <a:t>Dall’Olmo</a:t>
            </a:r>
            <a:r>
              <a:rPr lang="en-GB" dirty="0"/>
              <a:t> Riley, F (1998) a positioning analysis of hotel brands experts' interpretations. </a:t>
            </a:r>
            <a:r>
              <a:rPr lang="en-GB" i="1" dirty="0"/>
              <a:t>Journal of marketing management</a:t>
            </a:r>
            <a:r>
              <a:rPr lang="en-GB" dirty="0"/>
              <a:t>, 14, 417-444</a:t>
            </a:r>
          </a:p>
          <a:p>
            <a:pPr marL="0" indent="0">
              <a:buNone/>
            </a:pPr>
            <a:r>
              <a:rPr lang="en-GB" dirty="0"/>
              <a:t>Delmas, M.A  and </a:t>
            </a:r>
            <a:r>
              <a:rPr lang="en-GB" dirty="0" err="1"/>
              <a:t>Burbano</a:t>
            </a:r>
            <a:r>
              <a:rPr lang="en-GB" dirty="0"/>
              <a:t>, V.C (2011) The drivers of greenwashing. California Management Review, 54(1), 64-87.</a:t>
            </a:r>
          </a:p>
          <a:p>
            <a:pPr marL="0" indent="0">
              <a:buNone/>
            </a:pPr>
            <a:r>
              <a:rPr lang="en-GB" dirty="0"/>
              <a:t>Dev, C.S Morgan, M.S and Shoemaker, S (1995) a positioning analysis of hotel brands, </a:t>
            </a:r>
            <a:r>
              <a:rPr lang="en-GB" i="1" dirty="0"/>
              <a:t>Cornell Hotel &amp; Restaurant Quarterly</a:t>
            </a:r>
            <a:r>
              <a:rPr lang="en-GB" dirty="0"/>
              <a:t>, 36, 48-55</a:t>
            </a:r>
          </a:p>
          <a:p>
            <a:pPr marL="0" indent="0">
              <a:buNone/>
            </a:pPr>
            <a:r>
              <a:rPr lang="en-GB" dirty="0"/>
              <a:t>Emery, B. (2012) Sustainable Marketing. Harlow: Pearson Education.</a:t>
            </a:r>
          </a:p>
          <a:p>
            <a:pPr marL="0" indent="0">
              <a:buNone/>
            </a:pPr>
            <a:r>
              <a:rPr lang="en-GB" dirty="0"/>
              <a:t>Fishbein ,M. and Ajzen, I. (1975) Belief, Attitude, Intention and Behaviour: </a:t>
            </a:r>
            <a:r>
              <a:rPr lang="en-GB" i="1" dirty="0"/>
              <a:t>An introduction to theory and Research</a:t>
            </a:r>
            <a:r>
              <a:rPr lang="en-GB" dirty="0"/>
              <a:t>. Reading, MA: </a:t>
            </a:r>
            <a:r>
              <a:rPr lang="en-GB" dirty="0" err="1"/>
              <a:t>Addision</a:t>
            </a:r>
            <a:r>
              <a:rPr lang="en-GB" dirty="0"/>
              <a:t> Wesley.</a:t>
            </a:r>
          </a:p>
          <a:p>
            <a:pPr marL="0" indent="0">
              <a:buNone/>
            </a:pPr>
            <a:r>
              <a:rPr lang="en-GB" dirty="0"/>
              <a:t> Foroudi, P. (2019) “Influence of brand signature, Brand Awareness, brand attitude, brand reputation on Hotel Industry’s brand performance,” </a:t>
            </a:r>
            <a:r>
              <a:rPr lang="en-GB" i="1" dirty="0"/>
              <a:t>International Journal of Hospitality Management</a:t>
            </a:r>
            <a:r>
              <a:rPr lang="en-GB" dirty="0"/>
              <a:t>, 76, pp. 271–285. Available at: https://doi.org/10.1016/j.ijhm.2018.05.016. </a:t>
            </a:r>
          </a:p>
          <a:p>
            <a:pPr marL="0" indent="0">
              <a:buNone/>
            </a:pPr>
            <a:r>
              <a:rPr lang="en-GB" dirty="0" err="1"/>
              <a:t>Frambacja</a:t>
            </a:r>
            <a:r>
              <a:rPr lang="en-GB" dirty="0"/>
              <a:t>, R.T </a:t>
            </a:r>
            <a:r>
              <a:rPr lang="en-GB" dirty="0" err="1"/>
              <a:t>Prahbhub</a:t>
            </a:r>
            <a:r>
              <a:rPr lang="en-GB" dirty="0"/>
              <a:t>, J. and </a:t>
            </a:r>
            <a:r>
              <a:rPr lang="en-GB" dirty="0" err="1"/>
              <a:t>Verhallence</a:t>
            </a:r>
            <a:r>
              <a:rPr lang="en-GB" dirty="0"/>
              <a:t>, T.M.M (2003) The influence of business strategy on product activity; the role of market orientation. </a:t>
            </a:r>
            <a:r>
              <a:rPr lang="en-GB" i="1" dirty="0"/>
              <a:t>Journal of international Research in marketing</a:t>
            </a:r>
            <a:r>
              <a:rPr lang="en-GB" dirty="0"/>
              <a:t>, 20,377-397.</a:t>
            </a:r>
          </a:p>
          <a:p>
            <a:pPr marL="0" indent="0">
              <a:buNone/>
            </a:pPr>
            <a:r>
              <a:rPr lang="en-GB" dirty="0"/>
              <a:t>Jin, C.H., Yoon, M.S. and Lee, J.Y. (2019) “The influence of Brand </a:t>
            </a:r>
            <a:r>
              <a:rPr lang="en-GB" dirty="0" err="1"/>
              <a:t>Color</a:t>
            </a:r>
            <a:r>
              <a:rPr lang="en-GB" dirty="0"/>
              <a:t> Identity on Brand Association and loyalty,” </a:t>
            </a:r>
            <a:r>
              <a:rPr lang="en-GB" i="1" dirty="0"/>
              <a:t>Journal of Product &amp; Brand Management</a:t>
            </a:r>
            <a:r>
              <a:rPr lang="en-GB" dirty="0"/>
              <a:t>, 28(1), pp. 50–62. Available at: https://doi.org/10.1108/jpbm-09-2017-1587. </a:t>
            </a:r>
          </a:p>
          <a:p>
            <a:pPr marL="0" indent="0">
              <a:buNone/>
            </a:pPr>
            <a:r>
              <a:rPr lang="en-GB" dirty="0" err="1"/>
              <a:t>Jones,P</a:t>
            </a:r>
            <a:r>
              <a:rPr lang="en-GB" dirty="0"/>
              <a:t> (1999) multiunit management in the hospitality industry: a late C20 phenomenon. </a:t>
            </a:r>
            <a:r>
              <a:rPr lang="en-GB" i="1" dirty="0"/>
              <a:t>Journal of contemporary Hospitality Management </a:t>
            </a:r>
            <a:r>
              <a:rPr lang="en-GB" dirty="0"/>
              <a:t>,11,1155-1645.</a:t>
            </a:r>
          </a:p>
          <a:p>
            <a:pPr marL="0" indent="0">
              <a:buNone/>
            </a:pPr>
            <a:r>
              <a:rPr lang="en-GB" sz="2800" dirty="0">
                <a:effectLst/>
              </a:rPr>
              <a:t>Keller, K.L. and Swaminathan, V. (2020) </a:t>
            </a:r>
            <a:r>
              <a:rPr lang="en-GB" sz="2800" i="1" dirty="0">
                <a:effectLst/>
              </a:rPr>
              <a:t>Strategic Brand Management: Building, measuring, and managing brand equity</a:t>
            </a:r>
            <a:r>
              <a:rPr lang="en-GB" sz="2800" dirty="0">
                <a:effectLst/>
              </a:rPr>
              <a:t>. Harlow: Pearson. </a:t>
            </a:r>
          </a:p>
          <a:p>
            <a:pPr marL="0" indent="0">
              <a:buNone/>
            </a:pPr>
            <a:r>
              <a:rPr lang="en-GB" dirty="0" err="1"/>
              <a:t>Kotler,P</a:t>
            </a:r>
            <a:r>
              <a:rPr lang="en-GB" dirty="0"/>
              <a:t> (2003) Marketing management,11thEd.Upper Saddle River, NJ. Pearson Prentice Hall</a:t>
            </a:r>
          </a:p>
          <a:p>
            <a:pPr marL="0" indent="0">
              <a:buNone/>
            </a:pPr>
            <a:r>
              <a:rPr lang="en-GB" dirty="0"/>
              <a:t>Kotler, P. and </a:t>
            </a:r>
            <a:r>
              <a:rPr lang="en-GB" dirty="0" err="1"/>
              <a:t>Armstong</a:t>
            </a:r>
            <a:r>
              <a:rPr lang="en-GB" dirty="0"/>
              <a:t>, G. (2021) Principles of Marketing, 1tth </a:t>
            </a:r>
            <a:r>
              <a:rPr lang="en-GB" dirty="0" err="1"/>
              <a:t>Edn</a:t>
            </a:r>
            <a:r>
              <a:rPr lang="en-GB" dirty="0"/>
              <a:t>. </a:t>
            </a:r>
            <a:r>
              <a:rPr lang="en-GB" dirty="0" err="1"/>
              <a:t>Harlow:Pearson</a:t>
            </a:r>
            <a:r>
              <a:rPr lang="en-GB" dirty="0"/>
              <a:t>.</a:t>
            </a:r>
          </a:p>
          <a:p>
            <a:pPr marL="0" indent="0">
              <a:buNone/>
            </a:pPr>
            <a:r>
              <a:rPr lang="en-GB" sz="2800" dirty="0">
                <a:effectLst/>
              </a:rPr>
              <a:t>Lemon, K.N. &amp; Rust, R.T. &amp; Zeithaml, Valarie. (2001). What drives customer equity?. Marketing Management. 10. 20-25.</a:t>
            </a:r>
          </a:p>
          <a:p>
            <a:pPr marL="0" indent="0">
              <a:buNone/>
            </a:pPr>
            <a:r>
              <a:rPr lang="en-GB" dirty="0" err="1"/>
              <a:t>Moravcikova</a:t>
            </a:r>
            <a:r>
              <a:rPr lang="en-GB" dirty="0"/>
              <a:t> ,D. </a:t>
            </a:r>
            <a:r>
              <a:rPr lang="en-GB" dirty="0" err="1"/>
              <a:t>Krizanova</a:t>
            </a:r>
            <a:r>
              <a:rPr lang="en-GB" dirty="0"/>
              <a:t>, </a:t>
            </a:r>
            <a:r>
              <a:rPr lang="en-GB" dirty="0" err="1"/>
              <a:t>A.Kliestikova,J</a:t>
            </a:r>
            <a:r>
              <a:rPr lang="en-GB" dirty="0"/>
              <a:t>. and </a:t>
            </a:r>
            <a:r>
              <a:rPr lang="en-GB" dirty="0" err="1"/>
              <a:t>Rypakova</a:t>
            </a:r>
            <a:r>
              <a:rPr lang="en-GB" dirty="0"/>
              <a:t>, M. (2017) Green marketing as the source of the competitive advantage of the business. Sustainability, 9 (12), 2218</a:t>
            </a:r>
          </a:p>
          <a:p>
            <a:pPr marL="0" indent="0">
              <a:buNone/>
            </a:pPr>
            <a:r>
              <a:rPr lang="en-GB" dirty="0" err="1"/>
              <a:t>Ottman</a:t>
            </a:r>
            <a:r>
              <a:rPr lang="en-GB" dirty="0"/>
              <a:t>, J.A. and </a:t>
            </a:r>
            <a:r>
              <a:rPr lang="en-GB" dirty="0" err="1"/>
              <a:t>Reailly</a:t>
            </a:r>
            <a:r>
              <a:rPr lang="en-GB" dirty="0"/>
              <a:t>, W.R (1998) Green marketing: Opportunity for innovation, 2</a:t>
            </a:r>
            <a:r>
              <a:rPr lang="en-GB" baseline="30000" dirty="0"/>
              <a:t>nd</a:t>
            </a:r>
            <a:r>
              <a:rPr lang="en-GB" dirty="0"/>
              <a:t> </a:t>
            </a:r>
            <a:r>
              <a:rPr lang="en-GB" dirty="0" err="1"/>
              <a:t>Edn</a:t>
            </a:r>
            <a:r>
              <a:rPr lang="en-GB" dirty="0"/>
              <a:t>. Upper saddle River, NJ: Prentice Hall.</a:t>
            </a:r>
          </a:p>
          <a:p>
            <a:pPr marL="0" indent="0">
              <a:buNone/>
            </a:pPr>
            <a:r>
              <a:rPr lang="en-GB" dirty="0"/>
              <a:t>Porter ,M.E. (1980) Competitive strategy: Techniques for analysing industries and competitors. New York, Free Press</a:t>
            </a:r>
          </a:p>
          <a:p>
            <a:pPr marL="0" indent="0">
              <a:buNone/>
            </a:pPr>
            <a:r>
              <a:rPr lang="en-GB" dirty="0" err="1"/>
              <a:t>Ries</a:t>
            </a:r>
            <a:r>
              <a:rPr lang="en-GB" dirty="0"/>
              <a:t> ,A. and </a:t>
            </a:r>
            <a:r>
              <a:rPr lang="en-GB" dirty="0" err="1"/>
              <a:t>Trout,J</a:t>
            </a:r>
            <a:r>
              <a:rPr lang="en-GB" dirty="0"/>
              <a:t>. (1986) Marketing Warfare. New York, </a:t>
            </a:r>
            <a:r>
              <a:rPr lang="en-GB" dirty="0" err="1"/>
              <a:t>McGraw-hill</a:t>
            </a:r>
            <a:r>
              <a:rPr lang="en-GB" dirty="0"/>
              <a:t>.</a:t>
            </a:r>
          </a:p>
          <a:p>
            <a:pPr marL="0" indent="0">
              <a:buNone/>
            </a:pPr>
            <a:r>
              <a:rPr lang="en-GB" dirty="0"/>
              <a:t>Ross, D and Deck Jr, D.W (2011) Student guide to </a:t>
            </a:r>
            <a:r>
              <a:rPr lang="en-GB" dirty="0" err="1"/>
              <a:t>greenwashing.Bquest</a:t>
            </a:r>
            <a:r>
              <a:rPr lang="en-GB" dirty="0"/>
              <a:t>, pp. 1-20. Available at </a:t>
            </a:r>
            <a:r>
              <a:rPr lang="en-GB" dirty="0">
                <a:hlinkClick r:id="rId2"/>
              </a:rPr>
              <a:t>www.westga.edu/~bquest/2011/greenwashing11.pdf</a:t>
            </a:r>
            <a:r>
              <a:rPr lang="en-GB" dirty="0"/>
              <a:t> (accessed 17/11/2020)</a:t>
            </a:r>
          </a:p>
          <a:p>
            <a:pPr marL="0" indent="0">
              <a:buNone/>
            </a:pPr>
            <a:r>
              <a:rPr lang="en-GB" dirty="0" err="1"/>
              <a:t>Signori,S</a:t>
            </a:r>
            <a:r>
              <a:rPr lang="en-GB" dirty="0"/>
              <a:t>. and </a:t>
            </a:r>
            <a:r>
              <a:rPr lang="en-GB" dirty="0" err="1"/>
              <a:t>Forno</a:t>
            </a:r>
            <a:r>
              <a:rPr lang="en-GB" dirty="0"/>
              <a:t>, F (2016) Closing the attitude-behaviour gap: The case of solidarity Purchase groups. Agriculture and Agricultural Science Procedia, 8, 475-81.</a:t>
            </a:r>
          </a:p>
          <a:p>
            <a:pPr marL="0" indent="0">
              <a:buNone/>
            </a:pPr>
            <a:endParaRPr lang="en-GB" dirty="0"/>
          </a:p>
        </p:txBody>
      </p:sp>
    </p:spTree>
    <p:extLst>
      <p:ext uri="{BB962C8B-B14F-4D97-AF65-F5344CB8AC3E}">
        <p14:creationId xmlns:p14="http://schemas.microsoft.com/office/powerpoint/2010/main" val="4976314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613202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4530</Words>
  <Application>Microsoft Office PowerPoint</Application>
  <PresentationFormat>On-screen Show (4:3)</PresentationFormat>
  <Paragraphs>318</Paragraphs>
  <Slides>48</Slides>
  <Notes>11</Notes>
  <HiddenSlides>0</HiddenSlides>
  <MMClips>2</MMClips>
  <ScaleCrop>false</ScaleCrop>
  <HeadingPairs>
    <vt:vector size="6" baseType="variant">
      <vt:variant>
        <vt:lpstr>Fonts Used</vt:lpstr>
      </vt:variant>
      <vt:variant>
        <vt:i4>11</vt:i4>
      </vt:variant>
      <vt:variant>
        <vt:lpstr>Theme</vt:lpstr>
      </vt:variant>
      <vt:variant>
        <vt:i4>17</vt:i4>
      </vt:variant>
      <vt:variant>
        <vt:lpstr>Slide Titles</vt:lpstr>
      </vt:variant>
      <vt:variant>
        <vt:i4>48</vt:i4>
      </vt:variant>
    </vt:vector>
  </HeadingPairs>
  <TitlesOfParts>
    <vt:vector size="76" baseType="lpstr">
      <vt:lpstr>Atlas Grotesk Web</vt:lpstr>
      <vt:lpstr>Gill Alt One MT Light</vt:lpstr>
      <vt:lpstr>Arial</vt:lpstr>
      <vt:lpstr>Arial Black</vt:lpstr>
      <vt:lpstr>Arial Narrow</vt:lpstr>
      <vt:lpstr>Calibri</vt:lpstr>
      <vt:lpstr>Calibri Light</vt:lpstr>
      <vt:lpstr>Times New Roman</vt:lpstr>
      <vt:lpstr>Verdana</vt:lpstr>
      <vt:lpstr>Webdings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PowerPoint Presentation</vt:lpstr>
      <vt:lpstr> Marketing Essentials BMIH4005</vt:lpstr>
      <vt:lpstr>Before we start  As there are quite a few of us here, please ensure that your microphone is muted during all teaching until you are asked a question or there is a group discussion to prevent background noise.  Your camera must be always on during lectures please.  This and all sessions will be recorded so that you can watch it again </vt:lpstr>
      <vt:lpstr>General assessment feedback</vt:lpstr>
      <vt:lpstr>Aims For Today</vt:lpstr>
      <vt:lpstr>PowerPoint Presentation</vt:lpstr>
      <vt:lpstr>PowerPoint Presentation</vt:lpstr>
      <vt:lpstr>Defining the Brand</vt:lpstr>
      <vt:lpstr>Brands: The Fundamentals </vt:lpstr>
      <vt:lpstr>Advantages to Branding</vt:lpstr>
      <vt:lpstr>Advantages to Branding</vt:lpstr>
      <vt:lpstr>Brand Standards</vt:lpstr>
      <vt:lpstr>In breakout groups- 15 mins Name 5 “Brands” in the same industry</vt:lpstr>
      <vt:lpstr>Continued….</vt:lpstr>
      <vt:lpstr>Aaker’s Brand Personality Dimension Model </vt:lpstr>
      <vt:lpstr>Insights into branding</vt:lpstr>
      <vt:lpstr>Understanding Brand Equity </vt:lpstr>
      <vt:lpstr>Keller’s CBBE Model “Customer based brand equity” </vt:lpstr>
      <vt:lpstr>Challenges of Branding</vt:lpstr>
      <vt:lpstr>Company  Branding Approach</vt:lpstr>
      <vt:lpstr>Branded House strategy  In this strategy, hotel companies use a single brand name or the corporate name to cover a series of different brands.   This strategy is often used for brand extensions. For example, Best Western adopted this approach when it expanded its brand offering to include:  Best Western Premier (upscale) Best Western Plus (upper midscale) and  Best Western midscale</vt:lpstr>
      <vt:lpstr>House of brands</vt:lpstr>
      <vt:lpstr>Hybrid strategy  Firms adopt a mixture of house brands and branded house strategies. For example, Marriott includes the Marriott name for its Residence Inn Courtyard, Marriott, JW Marriott, Fairfield Inns and Suites and Vacation Club;  But does not include it next to Ritz Carlton, BVLGARI and Edition Hotel brands.  This an attempt to keep the corporate name removed from the luxury brands to avoid any association with brands within the lower market scale segments.</vt:lpstr>
      <vt:lpstr>Brand changes – rebranding??</vt:lpstr>
      <vt:lpstr>PowerPoint Presentation</vt:lpstr>
      <vt:lpstr>Evolution of Marketing &amp; Sustainability</vt:lpstr>
      <vt:lpstr>Evolution of Marketing &amp; Sustainability</vt:lpstr>
      <vt:lpstr>Evolution of Marketing &amp; Sustainability</vt:lpstr>
      <vt:lpstr>Should organisations be responsible for?</vt:lpstr>
      <vt:lpstr>Conventional &amp; Sustainability Marketing Compared</vt:lpstr>
      <vt:lpstr>PowerPoint Presentation</vt:lpstr>
      <vt:lpstr>PowerPoint Presentation</vt:lpstr>
      <vt:lpstr>PowerPoint Presentation</vt:lpstr>
      <vt:lpstr>But is that segmentation different- if its green?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But be ‘Green’ aware….</vt:lpstr>
      <vt:lpstr>What are the factors that drive’ green-washing’?</vt:lpstr>
      <vt:lpstr>So finally…</vt:lpstr>
      <vt:lpstr>How green is green?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9</cp:revision>
  <dcterms:created xsi:type="dcterms:W3CDTF">2020-11-18T16:37:49Z</dcterms:created>
  <dcterms:modified xsi:type="dcterms:W3CDTF">2022-11-03T08:58:30Z</dcterms:modified>
</cp:coreProperties>
</file>