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84" r:id="rId4"/>
  </p:sldMasterIdLst>
  <p:notesMasterIdLst>
    <p:notesMasterId r:id="rId31"/>
  </p:notesMasterIdLst>
  <p:handoutMasterIdLst>
    <p:handoutMasterId r:id="rId32"/>
  </p:handoutMasterIdLst>
  <p:sldIdLst>
    <p:sldId id="313" r:id="rId5"/>
    <p:sldId id="297" r:id="rId6"/>
    <p:sldId id="318" r:id="rId7"/>
    <p:sldId id="322" r:id="rId8"/>
    <p:sldId id="285" r:id="rId9"/>
    <p:sldId id="321" r:id="rId10"/>
    <p:sldId id="311" r:id="rId11"/>
    <p:sldId id="299" r:id="rId12"/>
    <p:sldId id="310" r:id="rId13"/>
    <p:sldId id="296" r:id="rId14"/>
    <p:sldId id="298" r:id="rId15"/>
    <p:sldId id="300" r:id="rId16"/>
    <p:sldId id="312" r:id="rId17"/>
    <p:sldId id="286" r:id="rId18"/>
    <p:sldId id="287" r:id="rId19"/>
    <p:sldId id="288" r:id="rId20"/>
    <p:sldId id="289" r:id="rId21"/>
    <p:sldId id="290" r:id="rId22"/>
    <p:sldId id="291" r:id="rId23"/>
    <p:sldId id="315" r:id="rId24"/>
    <p:sldId id="316" r:id="rId25"/>
    <p:sldId id="320" r:id="rId26"/>
    <p:sldId id="323" r:id="rId27"/>
    <p:sldId id="324" r:id="rId28"/>
    <p:sldId id="317" r:id="rId29"/>
    <p:sldId id="319" r:id="rId30"/>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41D4"/>
    <a:srgbClr val="6666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929"/>
  </p:normalViewPr>
  <p:slideViewPr>
    <p:cSldViewPr>
      <p:cViewPr varScale="1">
        <p:scale>
          <a:sx n="67" d="100"/>
          <a:sy n="67" d="100"/>
        </p:scale>
        <p:origin x="81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CDA252B-5F11-4B61-8B38-19E024836A91}"/>
    <pc:docChg chg="modSld">
      <pc:chgData name="Paul Tinkler" userId="bcebf29c-73c2-433d-80d2-6bad896374bf" providerId="ADAL" clId="{CCDA252B-5F11-4B61-8B38-19E024836A91}" dt="2018-05-11T11:47:28" v="25" actId="20577"/>
      <pc:docMkLst>
        <pc:docMk/>
      </pc:docMkLst>
      <pc:sldChg chg="modSp">
        <pc:chgData name="Paul Tinkler" userId="bcebf29c-73c2-433d-80d2-6bad896374bf" providerId="ADAL" clId="{CCDA252B-5F11-4B61-8B38-19E024836A91}" dt="2018-05-11T11:47:28" v="25" actId="20577"/>
        <pc:sldMkLst>
          <pc:docMk/>
          <pc:sldMk cId="3432612097" sldId="313"/>
        </pc:sldMkLst>
        <pc:spChg chg="mod">
          <ac:chgData name="Paul Tinkler" userId="bcebf29c-73c2-433d-80d2-6bad896374bf" providerId="ADAL" clId="{CCDA252B-5F11-4B61-8B38-19E024836A91}" dt="2018-05-11T11:47:28" v="25" actId="20577"/>
          <ac:spMkLst>
            <pc:docMk/>
            <pc:sldMk cId="3432612097" sldId="313"/>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sldNum" sz="quarter" idx="3"/>
          </p:nvPr>
        </p:nvSpPr>
        <p:spPr bwMode="auto">
          <a:xfrm>
            <a:off x="3259884" y="9263797"/>
            <a:ext cx="29549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b" anchorCtr="0" compatLnSpc="1">
            <a:prstTxWarp prst="textNoShape">
              <a:avLst/>
            </a:prstTxWarp>
          </a:bodyPr>
          <a:lstStyle>
            <a:lvl1pPr algn="ctr" eaLnBrk="0" hangingPunct="0">
              <a:defRPr sz="1200" u="none">
                <a:latin typeface="Tahoma" pitchFamily="34" charset="0"/>
              </a:defRPr>
            </a:lvl1pPr>
          </a:lstStyle>
          <a:p>
            <a:fld id="{5DB12561-3B38-4116-946C-79FE08C417A4}" type="slidenum">
              <a:rPr lang="en-GB" altLang="en-US"/>
              <a:pPr/>
              <a:t>‹#›</a:t>
            </a:fld>
            <a:endParaRPr lang="en-GB" altLang="en-US"/>
          </a:p>
        </p:txBody>
      </p:sp>
      <p:sp>
        <p:nvSpPr>
          <p:cNvPr id="4099" name="Rectangle 3"/>
          <p:cNvSpPr>
            <a:spLocks noChangeArrowheads="1"/>
          </p:cNvSpPr>
          <p:nvPr/>
        </p:nvSpPr>
        <p:spPr bwMode="auto">
          <a:xfrm>
            <a:off x="888059" y="164513"/>
            <a:ext cx="4891398" cy="399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eaLnBrk="0" hangingPunct="0">
              <a:spcBef>
                <a:spcPct val="50000"/>
              </a:spcBef>
            </a:pPr>
            <a:r>
              <a:rPr lang="en-GB" altLang="en-US" sz="2000" b="1" u="none">
                <a:latin typeface="Tahoma" pitchFamily="34" charset="0"/>
              </a:rPr>
              <a:t>Market-Led Strategic Change</a:t>
            </a:r>
          </a:p>
        </p:txBody>
      </p:sp>
      <p:sp>
        <p:nvSpPr>
          <p:cNvPr id="4100" name="Rectangle 4"/>
          <p:cNvSpPr>
            <a:spLocks noGrp="1" noChangeArrowheads="1"/>
          </p:cNvSpPr>
          <p:nvPr>
            <p:ph type="dt" sz="quarter" idx="1"/>
          </p:nvPr>
        </p:nvSpPr>
        <p:spPr bwMode="auto">
          <a:xfrm>
            <a:off x="3778574"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a:defRPr sz="1000" i="1" u="none"/>
            </a:lvl1pPr>
          </a:lstStyle>
          <a:p>
            <a:endParaRPr lang="en-GB" altLang="en-US"/>
          </a:p>
        </p:txBody>
      </p:sp>
      <p:sp>
        <p:nvSpPr>
          <p:cNvPr id="4101" name="Rectangle 5"/>
          <p:cNvSpPr>
            <a:spLocks noGrp="1" noChangeArrowheads="1"/>
          </p:cNvSpPr>
          <p:nvPr>
            <p:ph type="ftr" sz="quarter" idx="2"/>
          </p:nvPr>
        </p:nvSpPr>
        <p:spPr bwMode="auto">
          <a:xfrm>
            <a:off x="-1572"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u="none"/>
            </a:lvl1pPr>
          </a:lstStyle>
          <a:p>
            <a:endParaRPr lang="en-GB" altLang="en-US"/>
          </a:p>
        </p:txBody>
      </p:sp>
      <p:sp>
        <p:nvSpPr>
          <p:cNvPr id="4102" name="Rectangle 6"/>
          <p:cNvSpPr>
            <a:spLocks noGrp="1" noChangeArrowheads="1"/>
          </p:cNvSpPr>
          <p:nvPr>
            <p:ph type="hdr" sz="quarter"/>
          </p:nvPr>
        </p:nvSpPr>
        <p:spPr bwMode="auto">
          <a:xfrm>
            <a:off x="-1572"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defRPr sz="1000" i="1" u="none"/>
            </a:lvl1pPr>
          </a:lstStyle>
          <a:p>
            <a:endParaRPr lang="en-GB" altLang="en-US"/>
          </a:p>
        </p:txBody>
      </p:sp>
    </p:spTree>
    <p:extLst>
      <p:ext uri="{BB962C8B-B14F-4D97-AF65-F5344CB8AC3E}">
        <p14:creationId xmlns:p14="http://schemas.microsoft.com/office/powerpoint/2010/main" val="22651767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1572"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lvl1pPr eaLnBrk="0" hangingPunct="0">
              <a:defRPr sz="1200" u="none">
                <a:latin typeface="Times New Roman" pitchFamily="18" charset="0"/>
              </a:defRPr>
            </a:lvl1pPr>
          </a:lstStyle>
          <a:p>
            <a:endParaRPr lang="en-GB" altLang="en-US"/>
          </a:p>
        </p:txBody>
      </p:sp>
      <p:sp>
        <p:nvSpPr>
          <p:cNvPr id="2051" name="Rectangle 3"/>
          <p:cNvSpPr>
            <a:spLocks noGrp="1" noChangeArrowheads="1"/>
          </p:cNvSpPr>
          <p:nvPr>
            <p:ph type="dt" idx="1"/>
          </p:nvPr>
        </p:nvSpPr>
        <p:spPr bwMode="auto">
          <a:xfrm>
            <a:off x="3778574" y="-159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lvl1pPr algn="r" eaLnBrk="0" hangingPunct="0">
              <a:defRPr sz="1200" u="none">
                <a:latin typeface="Times New Roman" pitchFamily="18" charset="0"/>
              </a:defRPr>
            </a:lvl1pPr>
          </a:lstStyle>
          <a:p>
            <a:endParaRPr lang="en-GB" altLang="en-US"/>
          </a:p>
        </p:txBody>
      </p:sp>
      <p:sp>
        <p:nvSpPr>
          <p:cNvPr id="2052" name="Rectangle 4"/>
          <p:cNvSpPr>
            <a:spLocks noGrp="1" noRot="1" noChangeAspect="1" noChangeArrowheads="1" noTextEdit="1"/>
          </p:cNvSpPr>
          <p:nvPr>
            <p:ph type="sldImg" idx="2"/>
          </p:nvPr>
        </p:nvSpPr>
        <p:spPr bwMode="auto">
          <a:xfrm>
            <a:off x="854075" y="744538"/>
            <a:ext cx="4959350" cy="3719512"/>
          </a:xfrm>
          <a:prstGeom prst="rect">
            <a:avLst/>
          </a:prstGeom>
          <a:no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3" name="Rectangle 5"/>
          <p:cNvSpPr>
            <a:spLocks noGrp="1" noChangeArrowheads="1"/>
          </p:cNvSpPr>
          <p:nvPr>
            <p:ph type="body" sz="quarter" idx="3"/>
          </p:nvPr>
        </p:nvSpPr>
        <p:spPr bwMode="auto">
          <a:xfrm>
            <a:off x="888059" y="4714953"/>
            <a:ext cx="4891398" cy="4218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054" name="Rectangle 6"/>
          <p:cNvSpPr>
            <a:spLocks noChangeArrowheads="1"/>
          </p:cNvSpPr>
          <p:nvPr/>
        </p:nvSpPr>
        <p:spPr bwMode="auto">
          <a:xfrm>
            <a:off x="888059" y="164513"/>
            <a:ext cx="4891398" cy="459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spAutoFit/>
          </a:bodyPr>
          <a:lstStyle/>
          <a:p>
            <a:pPr algn="ctr" eaLnBrk="0" hangingPunct="0">
              <a:spcBef>
                <a:spcPct val="50000"/>
              </a:spcBef>
            </a:pPr>
            <a:r>
              <a:rPr lang="en-GB" altLang="en-US" sz="2400" b="1" u="none">
                <a:latin typeface="Tahoma" pitchFamily="34" charset="0"/>
              </a:rPr>
              <a:t>Market-Led Strategic Change</a:t>
            </a:r>
          </a:p>
        </p:txBody>
      </p:sp>
      <p:sp>
        <p:nvSpPr>
          <p:cNvPr id="2055" name="Rectangle 7"/>
          <p:cNvSpPr>
            <a:spLocks noChangeArrowheads="1"/>
          </p:cNvSpPr>
          <p:nvPr/>
        </p:nvSpPr>
        <p:spPr bwMode="auto">
          <a:xfrm>
            <a:off x="3259884" y="9263797"/>
            <a:ext cx="295496"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b"/>
          <a:lstStyle/>
          <a:p>
            <a:pPr algn="ctr" eaLnBrk="0" hangingPunct="0"/>
            <a:fld id="{6C7C3184-C3E3-41E4-80E3-59EF4EC3D4DB}" type="slidenum">
              <a:rPr lang="en-GB" altLang="en-US" sz="1200" u="none">
                <a:latin typeface="Tahoma" pitchFamily="34" charset="0"/>
              </a:rPr>
              <a:pPr algn="ctr" eaLnBrk="0" hangingPunct="0"/>
              <a:t>‹#›</a:t>
            </a:fld>
            <a:endParaRPr lang="en-GB" altLang="en-US" sz="1200" u="none">
              <a:latin typeface="Tahoma" pitchFamily="34" charset="0"/>
            </a:endParaRPr>
          </a:p>
        </p:txBody>
      </p:sp>
      <p:sp>
        <p:nvSpPr>
          <p:cNvPr id="2056" name="Rectangle 8"/>
          <p:cNvSpPr>
            <a:spLocks noGrp="1" noChangeArrowheads="1"/>
          </p:cNvSpPr>
          <p:nvPr>
            <p:ph type="sldNum" sz="quarter" idx="5"/>
          </p:nvPr>
        </p:nvSpPr>
        <p:spPr bwMode="auto">
          <a:xfrm>
            <a:off x="3778574"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i="1" u="none"/>
            </a:lvl1pPr>
          </a:lstStyle>
          <a:p>
            <a:fld id="{BC72D634-72A0-4C69-8C50-30EC6D56BF5C}" type="slidenum">
              <a:rPr lang="en-GB" altLang="en-US"/>
              <a:pPr/>
              <a:t>‹#›</a:t>
            </a:fld>
            <a:endParaRPr lang="en-GB" altLang="en-US"/>
          </a:p>
        </p:txBody>
      </p:sp>
      <p:sp>
        <p:nvSpPr>
          <p:cNvPr id="2057" name="Rectangle 9"/>
          <p:cNvSpPr>
            <a:spLocks noGrp="1" noChangeArrowheads="1"/>
          </p:cNvSpPr>
          <p:nvPr>
            <p:ph type="ftr" sz="quarter" idx="4"/>
          </p:nvPr>
        </p:nvSpPr>
        <p:spPr bwMode="auto">
          <a:xfrm>
            <a:off x="-1572" y="9429907"/>
            <a:ext cx="2890515" cy="496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u="none"/>
            </a:lvl1pPr>
          </a:lstStyle>
          <a:p>
            <a:endParaRPr lang="en-GB" altLang="en-US"/>
          </a:p>
        </p:txBody>
      </p:sp>
    </p:spTree>
    <p:extLst>
      <p:ext uri="{BB962C8B-B14F-4D97-AF65-F5344CB8AC3E}">
        <p14:creationId xmlns:p14="http://schemas.microsoft.com/office/powerpoint/2010/main" val="51485131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ahoma" pitchFamily="34" charset="0"/>
        <a:ea typeface="+mn-ea"/>
        <a:cs typeface="+mn-cs"/>
      </a:defRPr>
    </a:lvl1pPr>
    <a:lvl2pPr marL="457200" algn="l" rtl="0" fontAlgn="base">
      <a:spcBef>
        <a:spcPct val="30000"/>
      </a:spcBef>
      <a:spcAft>
        <a:spcPct val="0"/>
      </a:spcAft>
      <a:defRPr sz="1200" kern="1200">
        <a:solidFill>
          <a:schemeClr val="tx1"/>
        </a:solidFill>
        <a:latin typeface="Tahoma" pitchFamily="34" charset="0"/>
        <a:ea typeface="+mn-ea"/>
        <a:cs typeface="+mn-cs"/>
      </a:defRPr>
    </a:lvl2pPr>
    <a:lvl3pPr marL="914400" algn="l" rtl="0" fontAlgn="base">
      <a:spcBef>
        <a:spcPct val="30000"/>
      </a:spcBef>
      <a:spcAft>
        <a:spcPct val="0"/>
      </a:spcAft>
      <a:defRPr sz="1200" kern="1200">
        <a:solidFill>
          <a:schemeClr val="tx1"/>
        </a:solidFill>
        <a:latin typeface="Tahoma" pitchFamily="34" charset="0"/>
        <a:ea typeface="+mn-ea"/>
        <a:cs typeface="+mn-cs"/>
      </a:defRPr>
    </a:lvl3pPr>
    <a:lvl4pPr marL="1371600" algn="l" rtl="0" fontAlgn="base">
      <a:spcBef>
        <a:spcPct val="30000"/>
      </a:spcBef>
      <a:spcAft>
        <a:spcPct val="0"/>
      </a:spcAft>
      <a:defRPr sz="1200" kern="1200">
        <a:solidFill>
          <a:schemeClr val="tx1"/>
        </a:solidFill>
        <a:latin typeface="Tahoma" pitchFamily="34" charset="0"/>
        <a:ea typeface="+mn-ea"/>
        <a:cs typeface="+mn-cs"/>
      </a:defRPr>
    </a:lvl4pPr>
    <a:lvl5pPr marL="1828800" algn="l" rtl="0" fontAlgn="base">
      <a:spcBef>
        <a:spcPct val="30000"/>
      </a:spcBef>
      <a:spcAft>
        <a:spcPct val="0"/>
      </a:spcAft>
      <a:defRPr sz="1200" kern="1200">
        <a:solidFill>
          <a:schemeClr val="tx1"/>
        </a:solidFill>
        <a:latin typeface="Tahom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1</a:t>
            </a:fld>
            <a:endParaRPr lang="en-GB" altLang="en-US"/>
          </a:p>
        </p:txBody>
      </p:sp>
    </p:spTree>
    <p:extLst>
      <p:ext uri="{BB962C8B-B14F-4D97-AF65-F5344CB8AC3E}">
        <p14:creationId xmlns:p14="http://schemas.microsoft.com/office/powerpoint/2010/main" val="12763231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2</a:t>
            </a:fld>
            <a:endParaRPr lang="en-GB" altLang="en-US"/>
          </a:p>
        </p:txBody>
      </p:sp>
    </p:spTree>
    <p:extLst>
      <p:ext uri="{BB962C8B-B14F-4D97-AF65-F5344CB8AC3E}">
        <p14:creationId xmlns:p14="http://schemas.microsoft.com/office/powerpoint/2010/main" val="3996927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can an organisation maximise customer value?  Value </a:t>
            </a:r>
            <a:r>
              <a:rPr lang="en-GB" b="1" i="1" dirty="0"/>
              <a:t>to </a:t>
            </a:r>
            <a:r>
              <a:rPr lang="en-GB" dirty="0"/>
              <a:t>the customer and value </a:t>
            </a:r>
            <a:r>
              <a:rPr lang="en-GB" b="1" i="1" dirty="0"/>
              <a:t>from</a:t>
            </a:r>
            <a:r>
              <a:rPr lang="en-GB" dirty="0"/>
              <a:t> the customer.  What can impact on either of these?  </a:t>
            </a:r>
            <a:r>
              <a:rPr lang="en-GB" i="1" dirty="0"/>
              <a:t>Critically analyse </a:t>
            </a:r>
            <a:r>
              <a:rPr lang="en-GB" dirty="0"/>
              <a:t>your organisation’s ability to do this?  </a:t>
            </a:r>
            <a:r>
              <a:rPr lang="en-GB" b="1" i="1" dirty="0"/>
              <a:t>Best </a:t>
            </a:r>
            <a:r>
              <a:rPr lang="en-GB" dirty="0"/>
              <a:t>practice?</a:t>
            </a:r>
            <a:r>
              <a:rPr lang="en-GB" baseline="0" dirty="0"/>
              <a:t> </a:t>
            </a:r>
            <a:r>
              <a:rPr lang="en-GB" b="1" i="1" baseline="0" dirty="0"/>
              <a:t>Worst</a:t>
            </a:r>
            <a:r>
              <a:rPr lang="en-GB" baseline="0" dirty="0"/>
              <a:t> practice? </a:t>
            </a:r>
            <a:r>
              <a:rPr lang="en-GB" b="1" i="1" baseline="0" dirty="0"/>
              <a:t>Your</a:t>
            </a:r>
            <a:r>
              <a:rPr lang="en-GB" baseline="0" dirty="0"/>
              <a:t> practice?  </a:t>
            </a:r>
            <a:r>
              <a:rPr lang="en-GB" i="1" baseline="0" dirty="0"/>
              <a:t>What</a:t>
            </a:r>
            <a:r>
              <a:rPr lang="en-GB" baseline="0" dirty="0"/>
              <a:t> could you do better?</a:t>
            </a:r>
          </a:p>
          <a:p>
            <a:endParaRPr lang="en-GB" baseline="0" dirty="0"/>
          </a:p>
          <a:p>
            <a:r>
              <a:rPr lang="en-GB" baseline="0" dirty="0"/>
              <a:t>Demonstrate a critical understanding -  you show what’s good, or otherwise, in regard to your organisation’s quality processes.  What are quality processes?  What do they do?  Meeting customer requirements……or even going beyond this to excite and generate loyalty!</a:t>
            </a:r>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5</a:t>
            </a:fld>
            <a:endParaRPr lang="en-GB" altLang="en-US"/>
          </a:p>
        </p:txBody>
      </p:sp>
    </p:spTree>
    <p:extLst>
      <p:ext uri="{BB962C8B-B14F-4D97-AF65-F5344CB8AC3E}">
        <p14:creationId xmlns:p14="http://schemas.microsoft.com/office/powerpoint/2010/main" val="886383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12</a:t>
            </a:fld>
            <a:endParaRPr lang="en-GB" altLang="en-US"/>
          </a:p>
        </p:txBody>
      </p:sp>
    </p:spTree>
    <p:extLst>
      <p:ext uri="{BB962C8B-B14F-4D97-AF65-F5344CB8AC3E}">
        <p14:creationId xmlns:p14="http://schemas.microsoft.com/office/powerpoint/2010/main" val="2950850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72D634-72A0-4C69-8C50-30EC6D56BF5C}" type="slidenum">
              <a:rPr lang="en-GB" altLang="en-US" smtClean="0"/>
              <a:pPr/>
              <a:t>22</a:t>
            </a:fld>
            <a:endParaRPr lang="en-GB" altLang="en-US"/>
          </a:p>
        </p:txBody>
      </p:sp>
    </p:spTree>
    <p:extLst>
      <p:ext uri="{BB962C8B-B14F-4D97-AF65-F5344CB8AC3E}">
        <p14:creationId xmlns:p14="http://schemas.microsoft.com/office/powerpoint/2010/main" val="24436040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endParaRPr lang="en-GB" altLang="en-US"/>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ltLang="en-US"/>
          </a:p>
        </p:txBody>
      </p:sp>
      <p:sp>
        <p:nvSpPr>
          <p:cNvPr id="6" name="Slide Number Placeholder 5"/>
          <p:cNvSpPr>
            <a:spLocks noGrp="1"/>
          </p:cNvSpPr>
          <p:nvPr>
            <p:ph type="sldNum" sz="quarter" idx="12"/>
          </p:nvPr>
        </p:nvSpPr>
        <p:spPr/>
        <p:txBody>
          <a:bodyPr/>
          <a:lstStyle/>
          <a:p>
            <a:fld id="{EF508469-4E72-4486-BA2C-764E784E4C07}" type="slidenum">
              <a:rPr lang="en-GB" altLang="en-US" smtClean="0"/>
              <a:pPr/>
              <a:t>‹#›</a:t>
            </a:fld>
            <a:endParaRPr lang="en-GB" altLang="en-US"/>
          </a:p>
        </p:txBody>
      </p:sp>
    </p:spTree>
    <p:extLst>
      <p:ext uri="{BB962C8B-B14F-4D97-AF65-F5344CB8AC3E}">
        <p14:creationId xmlns:p14="http://schemas.microsoft.com/office/powerpoint/2010/main" val="1144519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ltLang="en-US"/>
          </a:p>
        </p:txBody>
      </p:sp>
      <p:sp>
        <p:nvSpPr>
          <p:cNvPr id="6" name="Slide Number Placeholder 5"/>
          <p:cNvSpPr>
            <a:spLocks noGrp="1"/>
          </p:cNvSpPr>
          <p:nvPr>
            <p:ph type="sldNum" sz="quarter" idx="12"/>
          </p:nvPr>
        </p:nvSpPr>
        <p:spPr/>
        <p:txBody>
          <a:bodyPr/>
          <a:lstStyle/>
          <a:p>
            <a:fld id="{A0B59305-2C5D-4A95-B45F-0E7817A8C723}" type="slidenum">
              <a:rPr lang="en-GB" altLang="en-US" smtClean="0"/>
              <a:pPr/>
              <a:t>‹#›</a:t>
            </a:fld>
            <a:endParaRPr lang="en-GB" altLang="en-US"/>
          </a:p>
        </p:txBody>
      </p:sp>
    </p:spTree>
    <p:extLst>
      <p:ext uri="{BB962C8B-B14F-4D97-AF65-F5344CB8AC3E}">
        <p14:creationId xmlns:p14="http://schemas.microsoft.com/office/powerpoint/2010/main" val="12998152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204F8CE-1F95-4824-A05D-61B7F2E93EEF}" type="slidenum">
              <a:rPr lang="en-GB" altLang="en-US" smtClean="0"/>
              <a:pPr/>
              <a:t>‹#›</a:t>
            </a:fld>
            <a:endParaRPr lang="en-GB" altLang="en-US"/>
          </a:p>
        </p:txBody>
      </p:sp>
    </p:spTree>
    <p:extLst>
      <p:ext uri="{BB962C8B-B14F-4D97-AF65-F5344CB8AC3E}">
        <p14:creationId xmlns:p14="http://schemas.microsoft.com/office/powerpoint/2010/main" val="1692043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endParaRPr lang="en-GB" altLang="en-US"/>
          </a:p>
        </p:txBody>
      </p:sp>
      <p:sp>
        <p:nvSpPr>
          <p:cNvPr id="7" name="Slide Number Placeholder 6"/>
          <p:cNvSpPr>
            <a:spLocks noGrp="1"/>
          </p:cNvSpPr>
          <p:nvPr>
            <p:ph type="sldNum" sz="quarter" idx="12"/>
          </p:nvPr>
        </p:nvSpPr>
        <p:spPr/>
        <p:txBody>
          <a:bodyPr/>
          <a:lstStyle/>
          <a:p>
            <a:fld id="{70064E6C-F9E8-4098-840B-60AE6431D598}" type="slidenum">
              <a:rPr lang="en-GB" altLang="en-US" smtClean="0"/>
              <a:pPr/>
              <a:t>‹#›</a:t>
            </a:fld>
            <a:endParaRPr lang="en-GB" altLang="en-US"/>
          </a:p>
        </p:txBody>
      </p:sp>
    </p:spTree>
    <p:extLst>
      <p:ext uri="{BB962C8B-B14F-4D97-AF65-F5344CB8AC3E}">
        <p14:creationId xmlns:p14="http://schemas.microsoft.com/office/powerpoint/2010/main" val="1453956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endParaRPr lang="en-GB" altLang="en-US"/>
          </a:p>
        </p:txBody>
      </p:sp>
      <p:sp>
        <p:nvSpPr>
          <p:cNvPr id="9" name="Slide Number Placeholder 8"/>
          <p:cNvSpPr>
            <a:spLocks noGrp="1"/>
          </p:cNvSpPr>
          <p:nvPr>
            <p:ph type="sldNum" sz="quarter" idx="12"/>
          </p:nvPr>
        </p:nvSpPr>
        <p:spPr/>
        <p:txBody>
          <a:bodyPr/>
          <a:lstStyle/>
          <a:p>
            <a:fld id="{A830CFBE-17F1-4F18-9D85-CCC76A0A33AF}" type="slidenum">
              <a:rPr lang="en-GB" altLang="en-US" smtClean="0"/>
              <a:pPr/>
              <a:t>‹#›</a:t>
            </a:fld>
            <a:endParaRPr lang="en-GB" altLang="en-US"/>
          </a:p>
        </p:txBody>
      </p:sp>
    </p:spTree>
    <p:extLst>
      <p:ext uri="{BB962C8B-B14F-4D97-AF65-F5344CB8AC3E}">
        <p14:creationId xmlns:p14="http://schemas.microsoft.com/office/powerpoint/2010/main" val="3760265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endParaRPr lang="en-GB" altLang="en-US"/>
          </a:p>
        </p:txBody>
      </p:sp>
      <p:sp>
        <p:nvSpPr>
          <p:cNvPr id="5" name="Slide Number Placeholder 4"/>
          <p:cNvSpPr>
            <a:spLocks noGrp="1"/>
          </p:cNvSpPr>
          <p:nvPr>
            <p:ph type="sldNum" sz="quarter" idx="12"/>
          </p:nvPr>
        </p:nvSpPr>
        <p:spPr/>
        <p:txBody>
          <a:bodyPr/>
          <a:lstStyle/>
          <a:p>
            <a:fld id="{98556C83-7BCB-4A47-A27F-2AFF205F76C8}" type="slidenum">
              <a:rPr lang="en-GB" altLang="en-US" smtClean="0"/>
              <a:pPr/>
              <a:t>‹#›</a:t>
            </a:fld>
            <a:endParaRPr lang="en-GB" altLang="en-US"/>
          </a:p>
        </p:txBody>
      </p:sp>
    </p:spTree>
    <p:extLst>
      <p:ext uri="{BB962C8B-B14F-4D97-AF65-F5344CB8AC3E}">
        <p14:creationId xmlns:p14="http://schemas.microsoft.com/office/powerpoint/2010/main" val="3804048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ltLang="en-US"/>
          </a:p>
        </p:txBody>
      </p:sp>
      <p:sp>
        <p:nvSpPr>
          <p:cNvPr id="4" name="Slide Number Placeholder 3"/>
          <p:cNvSpPr>
            <a:spLocks noGrp="1"/>
          </p:cNvSpPr>
          <p:nvPr>
            <p:ph type="sldNum" sz="quarter" idx="12"/>
          </p:nvPr>
        </p:nvSpPr>
        <p:spPr/>
        <p:txBody>
          <a:bodyPr/>
          <a:lstStyle/>
          <a:p>
            <a:fld id="{3F7C84D8-D9F6-418F-8C5F-867422F6EA8E}" type="slidenum">
              <a:rPr lang="en-GB" altLang="en-US" smtClean="0"/>
              <a:pPr/>
              <a:t>‹#›</a:t>
            </a:fld>
            <a:endParaRPr lang="en-GB" altLang="en-US"/>
          </a:p>
        </p:txBody>
      </p:sp>
    </p:spTree>
    <p:extLst>
      <p:ext uri="{BB962C8B-B14F-4D97-AF65-F5344CB8AC3E}">
        <p14:creationId xmlns:p14="http://schemas.microsoft.com/office/powerpoint/2010/main" val="601161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GB" altLang="en-US"/>
          </a:p>
        </p:txBody>
      </p:sp>
      <p:sp>
        <p:nvSpPr>
          <p:cNvPr id="7" name="Slide Number Placeholder 6"/>
          <p:cNvSpPr>
            <a:spLocks noGrp="1"/>
          </p:cNvSpPr>
          <p:nvPr>
            <p:ph type="sldNum" sz="quarter" idx="12"/>
          </p:nvPr>
        </p:nvSpPr>
        <p:spPr/>
        <p:txBody>
          <a:bodyPr/>
          <a:lstStyle/>
          <a:p>
            <a:fld id="{C689DB22-5937-477F-A28E-9FC78F84E6D2}" type="slidenum">
              <a:rPr lang="en-GB" altLang="en-US" smtClean="0"/>
              <a:pPr/>
              <a:t>‹#›</a:t>
            </a:fld>
            <a:endParaRPr lang="en-GB" altLang="en-US"/>
          </a:p>
        </p:txBody>
      </p:sp>
    </p:spTree>
    <p:extLst>
      <p:ext uri="{BB962C8B-B14F-4D97-AF65-F5344CB8AC3E}">
        <p14:creationId xmlns:p14="http://schemas.microsoft.com/office/powerpoint/2010/main" val="17467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GB" altLang="en-US"/>
          </a:p>
        </p:txBody>
      </p:sp>
      <p:sp>
        <p:nvSpPr>
          <p:cNvPr id="7" name="Slide Number Placeholder 6"/>
          <p:cNvSpPr>
            <a:spLocks noGrp="1"/>
          </p:cNvSpPr>
          <p:nvPr>
            <p:ph type="sldNum" sz="quarter" idx="12"/>
          </p:nvPr>
        </p:nvSpPr>
        <p:spPr/>
        <p:txBody>
          <a:bodyPr/>
          <a:lstStyle/>
          <a:p>
            <a:fld id="{AFF49409-5161-4407-999C-DC6E60DFD2F5}" type="slidenum">
              <a:rPr lang="en-GB" altLang="en-US" smtClean="0"/>
              <a:pPr/>
              <a:t>‹#›</a:t>
            </a:fld>
            <a:endParaRPr lang="en-GB" altLang="en-US"/>
          </a:p>
        </p:txBody>
      </p:sp>
    </p:spTree>
    <p:extLst>
      <p:ext uri="{BB962C8B-B14F-4D97-AF65-F5344CB8AC3E}">
        <p14:creationId xmlns:p14="http://schemas.microsoft.com/office/powerpoint/2010/main" val="3675104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6" name="Slide Number Placeholder 5"/>
          <p:cNvSpPr>
            <a:spLocks noGrp="1"/>
          </p:cNvSpPr>
          <p:nvPr>
            <p:ph type="sldNum" sz="quarter" idx="12"/>
          </p:nvPr>
        </p:nvSpPr>
        <p:spPr/>
        <p:txBody>
          <a:bodyPr/>
          <a:lstStyle/>
          <a:p>
            <a:fld id="{54755FD4-BB2F-427D-AD9B-EB3B9227A290}" type="slidenum">
              <a:rPr lang="en-GB" altLang="en-US" smtClean="0"/>
              <a:pPr/>
              <a:t>‹#›</a:t>
            </a:fld>
            <a:endParaRPr lang="en-GB" altLang="en-US"/>
          </a:p>
        </p:txBody>
      </p:sp>
    </p:spTree>
    <p:extLst>
      <p:ext uri="{BB962C8B-B14F-4D97-AF65-F5344CB8AC3E}">
        <p14:creationId xmlns:p14="http://schemas.microsoft.com/office/powerpoint/2010/main" val="260627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endParaRPr lang="en-GB" altLang="en-US"/>
          </a:p>
        </p:txBody>
      </p:sp>
      <p:sp>
        <p:nvSpPr>
          <p:cNvPr id="6" name="Slide Number Placeholder 5"/>
          <p:cNvSpPr>
            <a:spLocks noGrp="1"/>
          </p:cNvSpPr>
          <p:nvPr>
            <p:ph type="sldNum" sz="quarter" idx="12"/>
          </p:nvPr>
        </p:nvSpPr>
        <p:spPr/>
        <p:txBody>
          <a:bodyPr/>
          <a:lstStyle/>
          <a:p>
            <a:fld id="{BA24138A-1031-4E1E-96AD-FFCAF2D3C283}" type="slidenum">
              <a:rPr lang="en-GB" altLang="en-US" smtClean="0"/>
              <a:pPr/>
              <a:t>‹#›</a:t>
            </a:fld>
            <a:endParaRPr lang="en-GB" altLang="en-US"/>
          </a:p>
        </p:txBody>
      </p:sp>
    </p:spTree>
    <p:extLst>
      <p:ext uri="{BB962C8B-B14F-4D97-AF65-F5344CB8AC3E}">
        <p14:creationId xmlns:p14="http://schemas.microsoft.com/office/powerpoint/2010/main" val="4097872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0CF6C380-2812-42BD-83D5-96D1B63D170B}" type="slidenum">
              <a:rPr lang="en-GB" altLang="en-US" smtClean="0"/>
              <a:pPr/>
              <a:t>‹#›</a:t>
            </a:fld>
            <a:endParaRPr lang="en-GB" altLang="en-US"/>
          </a:p>
        </p:txBody>
      </p:sp>
    </p:spTree>
    <p:extLst>
      <p:ext uri="{BB962C8B-B14F-4D97-AF65-F5344CB8AC3E}">
        <p14:creationId xmlns:p14="http://schemas.microsoft.com/office/powerpoint/2010/main" val="248893516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flickr.com/photos/ufv/7586299924" TargetMode="External"/><Relationship Id="rId5" Type="http://schemas.openxmlformats.org/officeDocument/2006/relationships/image" Target="../media/image4.jpeg"/><Relationship Id="rId4" Type="http://schemas.openxmlformats.org/officeDocument/2006/relationships/hyperlink" Target="http://www.flickr.com/photos/ufv/758629781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tscpl.org/travel/have-you-made-your-travel-checklist"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MS_Pride_of_Kent"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en.wikipedia.org/wiki/File:Lupa.na.encyklopedii.jpg"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www.waynebarry.com/2015/03/03/week-7-mind-mapping-introducing-the-concept/" TargetMode="External"/><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hyperlink" Target="https://kcs-virtualstaffmeeting.wikispaces.com/Staff+Meeting+October+19,+2010" TargetMode="Externa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vimeo.com/110450373"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managementexchange.com/story/creation-total-quality-management-tqm-commission-philippines"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onelifetimeblog.com/2012/06/03/discipline-of-the-mind-will-in-turn-help-discipline-the-heart-and-soul/"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thebluediamondgallery.com/tablet/c/customer-focus.html"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wmf"/><Relationship Id="rId1" Type="http://schemas.openxmlformats.org/officeDocument/2006/relationships/slideLayout" Target="../slideLayouts/slideLayout2.xml"/><Relationship Id="rId4" Type="http://schemas.openxmlformats.org/officeDocument/2006/relationships/hyperlink" Target="http://www.mindtheproduct.com/2013/07/using-the-kano-model-to-prioritize-product-developmen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ites.tufts.edu/eeseniordesignhandbook/2013/customer-needs-identification-2/"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markpatrickdonovan.wikispaces.com/Lean" TargetMode="External"/><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cardiff.ac.uk/lean/principles/"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pngimg.com/download/11631"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variann.deviantart.com/art/reflection-86319539?offset=20"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Understanding and Engaging in the Customer Experience</a:t>
            </a:r>
          </a:p>
        </p:txBody>
      </p:sp>
      <p:sp>
        <p:nvSpPr>
          <p:cNvPr id="3" name="Subtitle 2"/>
          <p:cNvSpPr>
            <a:spLocks noGrp="1"/>
          </p:cNvSpPr>
          <p:nvPr>
            <p:ph type="subTitle" idx="1"/>
          </p:nvPr>
        </p:nvSpPr>
        <p:spPr/>
        <p:txBody>
          <a:bodyPr/>
          <a:lstStyle/>
          <a:p>
            <a:r>
              <a:rPr lang="en-GB" dirty="0">
                <a:solidFill>
                  <a:srgbClr val="3241D4"/>
                </a:solidFill>
              </a:rPr>
              <a:t>BMSK5003</a:t>
            </a:r>
          </a:p>
          <a:p>
            <a:r>
              <a:rPr lang="en-GB" dirty="0">
                <a:solidFill>
                  <a:srgbClr val="3241D4"/>
                </a:solidFill>
              </a:rPr>
              <a:t>Evening Session 1</a:t>
            </a:r>
          </a:p>
        </p:txBody>
      </p:sp>
      <p:sp>
        <p:nvSpPr>
          <p:cNvPr id="4" name="Slide Number Placeholder 3"/>
          <p:cNvSpPr>
            <a:spLocks noGrp="1"/>
          </p:cNvSpPr>
          <p:nvPr>
            <p:ph type="sldNum" sz="quarter" idx="12"/>
          </p:nvPr>
        </p:nvSpPr>
        <p:spPr/>
        <p:txBody>
          <a:bodyPr/>
          <a:lstStyle/>
          <a:p>
            <a:fld id="{EF508469-4E72-4486-BA2C-764E784E4C07}" type="slidenum">
              <a:rPr lang="en-GB" altLang="en-US" smtClean="0"/>
              <a:pPr/>
              <a:t>1</a:t>
            </a:fld>
            <a:endParaRPr lang="en-GB" altLang="en-US"/>
          </a:p>
        </p:txBody>
      </p:sp>
    </p:spTree>
    <p:extLst>
      <p:ext uri="{BB962C8B-B14F-4D97-AF65-F5344CB8AC3E}">
        <p14:creationId xmlns:p14="http://schemas.microsoft.com/office/powerpoint/2010/main" val="3432612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group of people sitting at a table&#10;&#10;Description generated with very high confidence">
            <a:extLst>
              <a:ext uri="{FF2B5EF4-FFF2-40B4-BE49-F238E27FC236}">
                <a16:creationId xmlns:a16="http://schemas.microsoft.com/office/drawing/2014/main" id="{AF74A6CA-01F1-4705-A850-C3F85644E8A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95645" y="3284984"/>
            <a:ext cx="1842539" cy="2456719"/>
          </a:xfrm>
          <a:prstGeom prst="rect">
            <a:avLst/>
          </a:prstGeom>
        </p:spPr>
      </p:pic>
      <p:pic>
        <p:nvPicPr>
          <p:cNvPr id="10" name="Picture 9" descr="A group of people sitting at a table&#10;&#10;Description generated with very high confidence">
            <a:extLst>
              <a:ext uri="{FF2B5EF4-FFF2-40B4-BE49-F238E27FC236}">
                <a16:creationId xmlns:a16="http://schemas.microsoft.com/office/drawing/2014/main" id="{B4841266-2BC7-444F-8BC1-23BBAC31545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256879" y="25332"/>
            <a:ext cx="1887121" cy="1839326"/>
          </a:xfrm>
          <a:prstGeom prst="rect">
            <a:avLst/>
          </a:prstGeom>
        </p:spPr>
      </p:pic>
      <p:sp>
        <p:nvSpPr>
          <p:cNvPr id="2" name="Title 1"/>
          <p:cNvSpPr>
            <a:spLocks noGrp="1"/>
          </p:cNvSpPr>
          <p:nvPr>
            <p:ph type="title"/>
          </p:nvPr>
        </p:nvSpPr>
        <p:spPr>
          <a:xfrm>
            <a:off x="0" y="0"/>
            <a:ext cx="7295645" cy="1143000"/>
          </a:xfrm>
        </p:spPr>
        <p:txBody>
          <a:bodyPr/>
          <a:lstStyle/>
          <a:p>
            <a:r>
              <a:rPr lang="en-GB" dirty="0"/>
              <a:t>Aim &amp; Learning Outcomes</a:t>
            </a:r>
          </a:p>
        </p:txBody>
      </p:sp>
      <p:sp>
        <p:nvSpPr>
          <p:cNvPr id="3" name="Content Placeholder 2"/>
          <p:cNvSpPr>
            <a:spLocks noGrp="1"/>
          </p:cNvSpPr>
          <p:nvPr>
            <p:ph idx="1"/>
          </p:nvPr>
        </p:nvSpPr>
        <p:spPr>
          <a:xfrm>
            <a:off x="52258" y="836712"/>
            <a:ext cx="7295645" cy="3917032"/>
          </a:xfrm>
        </p:spPr>
        <p:txBody>
          <a:bodyPr>
            <a:noAutofit/>
          </a:bodyPr>
          <a:lstStyle/>
          <a:p>
            <a:pPr marL="0" indent="0">
              <a:buNone/>
            </a:pPr>
            <a:r>
              <a:rPr lang="en-GB" sz="1200" b="1" dirty="0">
                <a:solidFill>
                  <a:srgbClr val="FF0000"/>
                </a:solidFill>
              </a:rPr>
              <a:t>AIM(S)</a:t>
            </a:r>
          </a:p>
          <a:p>
            <a:pPr lvl="1"/>
            <a:r>
              <a:rPr lang="en-GB" sz="1200" b="1" dirty="0">
                <a:solidFill>
                  <a:srgbClr val="FF0000"/>
                </a:solidFill>
              </a:rPr>
              <a:t>To instil a critical understanding of quality systems and controls for customers.   </a:t>
            </a:r>
          </a:p>
          <a:p>
            <a:pPr marL="0" indent="0">
              <a:buNone/>
            </a:pPr>
            <a:endParaRPr lang="en-GB" sz="1200" b="1" dirty="0"/>
          </a:p>
          <a:p>
            <a:pPr marL="0" indent="0">
              <a:buNone/>
            </a:pPr>
            <a:r>
              <a:rPr lang="en-GB" sz="1200" b="1" dirty="0">
                <a:solidFill>
                  <a:srgbClr val="0070C0"/>
                </a:solidFill>
              </a:rPr>
              <a:t>LEARNING OUTCOMES </a:t>
            </a:r>
          </a:p>
          <a:p>
            <a:pPr marL="0" indent="0">
              <a:buNone/>
            </a:pPr>
            <a:r>
              <a:rPr lang="en-GB" sz="1200" b="1" dirty="0">
                <a:solidFill>
                  <a:srgbClr val="0070C0"/>
                </a:solidFill>
              </a:rPr>
              <a:t>Upon the successful completion of this module, the student should be able to demonstrate the ability to:</a:t>
            </a:r>
          </a:p>
          <a:p>
            <a:pPr lvl="1"/>
            <a:r>
              <a:rPr lang="en-GB" sz="1200" b="1" dirty="0">
                <a:solidFill>
                  <a:srgbClr val="0070C0"/>
                </a:solidFill>
              </a:rPr>
              <a:t>evidence a critical understanding of quality process in the workplace;</a:t>
            </a:r>
          </a:p>
          <a:p>
            <a:pPr lvl="1"/>
            <a:r>
              <a:rPr lang="en-GB" sz="1200" b="1" dirty="0">
                <a:solidFill>
                  <a:srgbClr val="0070C0"/>
                </a:solidFill>
              </a:rPr>
              <a:t>analyse the customers’ experience of an organisation;</a:t>
            </a:r>
          </a:p>
          <a:p>
            <a:pPr lvl="1"/>
            <a:r>
              <a:rPr lang="en-GB" sz="1200" b="1" dirty="0">
                <a:solidFill>
                  <a:srgbClr val="0070C0"/>
                </a:solidFill>
              </a:rPr>
              <a:t>critically evaluate the benefits and challenges of developing and maintaining good customer relationships.</a:t>
            </a:r>
          </a:p>
          <a:p>
            <a:pPr marL="0" indent="0">
              <a:buNone/>
            </a:pPr>
            <a:endParaRPr lang="en-GB" sz="1200" b="1" dirty="0"/>
          </a:p>
          <a:p>
            <a:pPr marL="0" indent="0">
              <a:buNone/>
            </a:pPr>
            <a:r>
              <a:rPr lang="en-GB" sz="1200" b="1" dirty="0">
                <a:solidFill>
                  <a:srgbClr val="00B050"/>
                </a:solidFill>
              </a:rPr>
              <a:t>INDICATIVE CONTENT</a:t>
            </a:r>
          </a:p>
          <a:p>
            <a:pPr lvl="1"/>
            <a:r>
              <a:rPr lang="en-GB" sz="1200" b="1" dirty="0">
                <a:solidFill>
                  <a:srgbClr val="00B050"/>
                </a:solidFill>
              </a:rPr>
              <a:t>Quality modules and standards.</a:t>
            </a:r>
          </a:p>
          <a:p>
            <a:pPr lvl="1"/>
            <a:r>
              <a:rPr lang="en-GB" sz="1200" b="1" dirty="0">
                <a:solidFill>
                  <a:srgbClr val="00B050"/>
                </a:solidFill>
              </a:rPr>
              <a:t>Customer service.</a:t>
            </a:r>
          </a:p>
          <a:p>
            <a:pPr lvl="1"/>
            <a:r>
              <a:rPr lang="en-GB" sz="1200" b="1" dirty="0">
                <a:solidFill>
                  <a:srgbClr val="00B050"/>
                </a:solidFill>
              </a:rPr>
              <a:t>Customer centrality.</a:t>
            </a:r>
          </a:p>
          <a:p>
            <a:pPr lvl="1"/>
            <a:r>
              <a:rPr lang="en-GB" sz="1200" b="1" dirty="0">
                <a:solidFill>
                  <a:srgbClr val="00B050"/>
                </a:solidFill>
              </a:rPr>
              <a:t>Value and purpose of customer relationship management (CRM).</a:t>
            </a:r>
          </a:p>
          <a:p>
            <a:pPr lvl="1"/>
            <a:r>
              <a:rPr lang="en-GB" sz="1200" b="1" dirty="0">
                <a:solidFill>
                  <a:srgbClr val="00B050"/>
                </a:solidFill>
              </a:rPr>
              <a:t>Buyer seller relationships.</a:t>
            </a:r>
          </a:p>
          <a:p>
            <a:pPr lvl="1"/>
            <a:r>
              <a:rPr lang="en-GB" sz="1200" b="1" dirty="0">
                <a:solidFill>
                  <a:srgbClr val="00B050"/>
                </a:solidFill>
              </a:rPr>
              <a:t>Managing customer expectations.</a:t>
            </a:r>
          </a:p>
          <a:p>
            <a:pPr lvl="1"/>
            <a:r>
              <a:rPr lang="en-GB" sz="1200" b="1" dirty="0">
                <a:solidFill>
                  <a:srgbClr val="00B050"/>
                </a:solidFill>
              </a:rPr>
              <a:t>Buying decision making process: ethical considerations such as fair-trade, sustainable resources.</a:t>
            </a:r>
          </a:p>
          <a:p>
            <a:pPr lvl="1"/>
            <a:r>
              <a:rPr lang="en-GB" sz="1200" b="1" dirty="0">
                <a:solidFill>
                  <a:srgbClr val="00B050"/>
                </a:solidFill>
              </a:rPr>
              <a:t>Appreciation of the importance of quality control.</a:t>
            </a:r>
          </a:p>
          <a:p>
            <a:pPr lvl="1"/>
            <a:r>
              <a:rPr lang="en-GB" sz="1200" b="1" dirty="0">
                <a:solidFill>
                  <a:srgbClr val="00B050"/>
                </a:solidFill>
              </a:rPr>
              <a:t>Customer value.</a:t>
            </a:r>
          </a:p>
          <a:p>
            <a:endParaRPr lang="en-GB" sz="1200" b="1"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a:t>
            </a:fld>
            <a:endParaRPr lang="en-GB" altLang="en-US"/>
          </a:p>
        </p:txBody>
      </p:sp>
    </p:spTree>
    <p:extLst>
      <p:ext uri="{BB962C8B-B14F-4D97-AF65-F5344CB8AC3E}">
        <p14:creationId xmlns:p14="http://schemas.microsoft.com/office/powerpoint/2010/main" val="241971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Review </a:t>
            </a:r>
          </a:p>
        </p:txBody>
      </p:sp>
      <p:sp>
        <p:nvSpPr>
          <p:cNvPr id="3" name="Content Placeholder 2"/>
          <p:cNvSpPr>
            <a:spLocks noGrp="1"/>
          </p:cNvSpPr>
          <p:nvPr>
            <p:ph idx="1"/>
          </p:nvPr>
        </p:nvSpPr>
        <p:spPr/>
        <p:txBody>
          <a:bodyPr/>
          <a:lstStyle/>
          <a:p>
            <a:r>
              <a:rPr lang="en-GB" altLang="en-US" dirty="0">
                <a:cs typeface="Arial" panose="020B0604020202020204" pitchFamily="34" charset="0"/>
              </a:rPr>
              <a:t>Complete Learning Log</a:t>
            </a:r>
          </a:p>
          <a:p>
            <a:endParaRPr lang="en-GB" altLang="en-US" sz="1400" dirty="0">
              <a:cs typeface="Arial" panose="020B0604020202020204" pitchFamily="34" charset="0"/>
            </a:endParaRPr>
          </a:p>
          <a:p>
            <a:r>
              <a:rPr lang="en-GB" altLang="en-US" dirty="0">
                <a:cs typeface="Arial" panose="020B0604020202020204" pitchFamily="34" charset="0"/>
              </a:rPr>
              <a:t>Watch P&amp;O Get hot on service for discussion at the next session, looking at the what, where, why, who, how, etc.</a:t>
            </a:r>
          </a:p>
          <a:p>
            <a:endParaRPr lang="en-GB" altLang="en-US" sz="1400" dirty="0">
              <a:cs typeface="Arial" panose="020B0604020202020204" pitchFamily="34" charset="0"/>
            </a:endParaRPr>
          </a:p>
          <a:p>
            <a:r>
              <a:rPr lang="en-GB" altLang="en-US" dirty="0">
                <a:cs typeface="Arial" panose="020B0604020202020204" pitchFamily="34" charset="0"/>
              </a:rPr>
              <a:t>Discuss your </a:t>
            </a:r>
            <a:r>
              <a:rPr lang="en-GB" altLang="en-US" i="1" dirty="0">
                <a:cs typeface="Arial" panose="020B0604020202020204" pitchFamily="34" charset="0"/>
              </a:rPr>
              <a:t>“feelings” </a:t>
            </a:r>
            <a:r>
              <a:rPr lang="en-GB" altLang="en-US" dirty="0">
                <a:cs typeface="Arial" panose="020B0604020202020204" pitchFamily="34" charset="0"/>
              </a:rPr>
              <a:t>about the customer service of your organisation.</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3</a:t>
            </a:fld>
            <a:endParaRPr lang="en-GB" altLang="en-US"/>
          </a:p>
        </p:txBody>
      </p:sp>
      <p:pic>
        <p:nvPicPr>
          <p:cNvPr id="6" name="Picture 5" descr="A close up of a logo&#10;&#10;Description generated with very high confidence">
            <a:extLst>
              <a:ext uri="{FF2B5EF4-FFF2-40B4-BE49-F238E27FC236}">
                <a16:creationId xmlns:a16="http://schemas.microsoft.com/office/drawing/2014/main" id="{50387B03-09FC-456E-A75A-2F85667F13A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40152" y="156396"/>
            <a:ext cx="3048000" cy="2023872"/>
          </a:xfrm>
          <a:prstGeom prst="rect">
            <a:avLst/>
          </a:prstGeom>
        </p:spPr>
      </p:pic>
    </p:spTree>
    <p:extLst>
      <p:ext uri="{BB962C8B-B14F-4D97-AF65-F5344CB8AC3E}">
        <p14:creationId xmlns:p14="http://schemas.microsoft.com/office/powerpoint/2010/main" val="103771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FF386-7B9E-4375-B725-E2DD646E89C7}"/>
              </a:ext>
            </a:extLst>
          </p:cNvPr>
          <p:cNvSpPr>
            <a:spLocks noGrp="1"/>
          </p:cNvSpPr>
          <p:nvPr>
            <p:ph type="title"/>
          </p:nvPr>
        </p:nvSpPr>
        <p:spPr/>
        <p:txBody>
          <a:bodyPr/>
          <a:lstStyle/>
          <a:p>
            <a:r>
              <a:rPr lang="en-GB" dirty="0"/>
              <a:t>P&amp;O Get Hot</a:t>
            </a:r>
          </a:p>
        </p:txBody>
      </p:sp>
      <p:sp>
        <p:nvSpPr>
          <p:cNvPr id="3" name="Content Placeholder 2">
            <a:extLst>
              <a:ext uri="{FF2B5EF4-FFF2-40B4-BE49-F238E27FC236}">
                <a16:creationId xmlns:a16="http://schemas.microsoft.com/office/drawing/2014/main" id="{F7D4A3CF-C692-46C7-BA32-87092D1D4C36}"/>
              </a:ext>
            </a:extLst>
          </p:cNvPr>
          <p:cNvSpPr>
            <a:spLocks noGrp="1"/>
          </p:cNvSpPr>
          <p:nvPr>
            <p:ph idx="1"/>
          </p:nvPr>
        </p:nvSpPr>
        <p:spPr>
          <a:xfrm>
            <a:off x="395536" y="1470484"/>
            <a:ext cx="8229600" cy="3917032"/>
          </a:xfrm>
        </p:spPr>
        <p:txBody>
          <a:bodyPr>
            <a:normAutofit lnSpcReduction="10000"/>
          </a:bodyPr>
          <a:lstStyle/>
          <a:p>
            <a:r>
              <a:rPr lang="en-GB" dirty="0">
                <a:solidFill>
                  <a:srgbClr val="7030A0"/>
                </a:solidFill>
              </a:rPr>
              <a:t>Exercise: </a:t>
            </a:r>
            <a:r>
              <a:rPr lang="en-GB" i="1" dirty="0">
                <a:solidFill>
                  <a:srgbClr val="7030A0"/>
                </a:solidFill>
              </a:rPr>
              <a:t>As a group, identify the key learning points from the case study.</a:t>
            </a:r>
          </a:p>
          <a:p>
            <a:pPr marL="0" indent="0">
              <a:buNone/>
            </a:pPr>
            <a:endParaRPr lang="en-GB" dirty="0">
              <a:solidFill>
                <a:srgbClr val="00B050"/>
              </a:solidFill>
            </a:endParaRPr>
          </a:p>
          <a:p>
            <a:pPr marL="0" indent="0">
              <a:buNone/>
            </a:pPr>
            <a:r>
              <a:rPr lang="en-GB" dirty="0">
                <a:solidFill>
                  <a:srgbClr val="00B050"/>
                </a:solidFill>
              </a:rPr>
              <a:t>Record on </a:t>
            </a:r>
            <a:r>
              <a:rPr lang="en-GB" i="1" dirty="0">
                <a:solidFill>
                  <a:srgbClr val="00B050"/>
                </a:solidFill>
              </a:rPr>
              <a:t>flipchart</a:t>
            </a:r>
            <a:r>
              <a:rPr lang="en-GB" dirty="0">
                <a:solidFill>
                  <a:srgbClr val="00B050"/>
                </a:solidFill>
              </a:rPr>
              <a:t> for </a:t>
            </a:r>
          </a:p>
          <a:p>
            <a:pPr marL="0" indent="0">
              <a:buNone/>
            </a:pPr>
            <a:r>
              <a:rPr lang="en-GB" dirty="0">
                <a:solidFill>
                  <a:srgbClr val="00B050"/>
                </a:solidFill>
              </a:rPr>
              <a:t>discussion</a:t>
            </a:r>
          </a:p>
          <a:p>
            <a:endParaRPr lang="en-GB" dirty="0"/>
          </a:p>
          <a:p>
            <a:pPr marL="0" indent="0">
              <a:buNone/>
            </a:pPr>
            <a:r>
              <a:rPr lang="en-GB" dirty="0"/>
              <a:t>10 mins.</a:t>
            </a:r>
          </a:p>
        </p:txBody>
      </p:sp>
      <p:sp>
        <p:nvSpPr>
          <p:cNvPr id="4" name="Slide Number Placeholder 3">
            <a:extLst>
              <a:ext uri="{FF2B5EF4-FFF2-40B4-BE49-F238E27FC236}">
                <a16:creationId xmlns:a16="http://schemas.microsoft.com/office/drawing/2014/main" id="{946F732A-FAF1-4EE2-AB84-F2EFEDC12B48}"/>
              </a:ext>
            </a:extLst>
          </p:cNvPr>
          <p:cNvSpPr>
            <a:spLocks noGrp="1"/>
          </p:cNvSpPr>
          <p:nvPr>
            <p:ph type="sldNum" sz="quarter" idx="12"/>
          </p:nvPr>
        </p:nvSpPr>
        <p:spPr/>
        <p:txBody>
          <a:bodyPr/>
          <a:lstStyle/>
          <a:p>
            <a:fld id="{A0B59305-2C5D-4A95-B45F-0E7817A8C723}" type="slidenum">
              <a:rPr lang="en-GB" altLang="en-US" smtClean="0"/>
              <a:pPr/>
              <a:t>4</a:t>
            </a:fld>
            <a:endParaRPr lang="en-GB" altLang="en-US"/>
          </a:p>
        </p:txBody>
      </p:sp>
      <p:pic>
        <p:nvPicPr>
          <p:cNvPr id="6" name="Picture 5" descr="A large ship in the water&#10;&#10;Description generated with very high confidence">
            <a:extLst>
              <a:ext uri="{FF2B5EF4-FFF2-40B4-BE49-F238E27FC236}">
                <a16:creationId xmlns:a16="http://schemas.microsoft.com/office/drawing/2014/main" id="{4F3C9D17-D3C4-477C-B727-5BE169A1007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25290" y="2780928"/>
            <a:ext cx="4393361" cy="2928907"/>
          </a:xfrm>
          <a:prstGeom prst="rect">
            <a:avLst/>
          </a:prstGeom>
        </p:spPr>
      </p:pic>
    </p:spTree>
    <p:extLst>
      <p:ext uri="{BB962C8B-B14F-4D97-AF65-F5344CB8AC3E}">
        <p14:creationId xmlns:p14="http://schemas.microsoft.com/office/powerpoint/2010/main" val="3048880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Understanding and Engaging in the Customer Experience</a:t>
            </a:r>
          </a:p>
        </p:txBody>
      </p:sp>
      <p:sp>
        <p:nvSpPr>
          <p:cNvPr id="3" name="Content Placeholder 2"/>
          <p:cNvSpPr>
            <a:spLocks noGrp="1"/>
          </p:cNvSpPr>
          <p:nvPr>
            <p:ph idx="1"/>
          </p:nvPr>
        </p:nvSpPr>
        <p:spPr>
          <a:xfrm>
            <a:off x="-21373" y="1803749"/>
            <a:ext cx="7499176" cy="3917032"/>
          </a:xfrm>
        </p:spPr>
        <p:txBody>
          <a:bodyPr>
            <a:normAutofit fontScale="92500" lnSpcReduction="20000"/>
          </a:bodyPr>
          <a:lstStyle/>
          <a:p>
            <a:pPr marL="0" indent="0">
              <a:buNone/>
            </a:pPr>
            <a:r>
              <a:rPr lang="en-GB" b="1" u="sng" dirty="0">
                <a:solidFill>
                  <a:srgbClr val="FF0000"/>
                </a:solidFill>
              </a:rPr>
              <a:t>Assessment Criteria</a:t>
            </a:r>
            <a:r>
              <a:rPr lang="en-GB" dirty="0"/>
              <a:t>	</a:t>
            </a:r>
          </a:p>
          <a:p>
            <a:pPr marL="0" indent="0">
              <a:buNone/>
            </a:pPr>
            <a:endParaRPr lang="en-GB" dirty="0"/>
          </a:p>
          <a:p>
            <a:r>
              <a:rPr lang="en-GB" i="1" dirty="0">
                <a:solidFill>
                  <a:srgbClr val="00B050"/>
                </a:solidFill>
              </a:rPr>
              <a:t>Critically analyse </a:t>
            </a:r>
            <a:r>
              <a:rPr lang="en-GB" dirty="0"/>
              <a:t>the factors that impact upon your organisation’s ability to maximise customer </a:t>
            </a:r>
            <a:r>
              <a:rPr lang="en-GB" i="1" dirty="0"/>
              <a:t>value</a:t>
            </a:r>
          </a:p>
          <a:p>
            <a:r>
              <a:rPr lang="en-GB" i="1" dirty="0">
                <a:solidFill>
                  <a:srgbClr val="0070C0"/>
                </a:solidFill>
              </a:rPr>
              <a:t>Demonstrate a critical understanding </a:t>
            </a:r>
            <a:r>
              <a:rPr lang="en-GB" dirty="0"/>
              <a:t>of your organisation’s quality processes and its effectiveness in meeting customer requirements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5</a:t>
            </a:fld>
            <a:endParaRPr lang="en-GB" altLang="en-US"/>
          </a:p>
        </p:txBody>
      </p:sp>
      <p:pic>
        <p:nvPicPr>
          <p:cNvPr id="7" name="Picture 6">
            <a:extLst>
              <a:ext uri="{FF2B5EF4-FFF2-40B4-BE49-F238E27FC236}">
                <a16:creationId xmlns:a16="http://schemas.microsoft.com/office/drawing/2014/main" id="{738A56FE-2521-4DEB-97A7-1381D41556EE}"/>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732240" y="1417638"/>
            <a:ext cx="2327589" cy="1268306"/>
          </a:xfrm>
          <a:prstGeom prst="rect">
            <a:avLst/>
          </a:prstGeom>
        </p:spPr>
      </p:pic>
    </p:spTree>
    <p:extLst>
      <p:ext uri="{BB962C8B-B14F-4D97-AF65-F5344CB8AC3E}">
        <p14:creationId xmlns:p14="http://schemas.microsoft.com/office/powerpoint/2010/main" val="2510091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E21D0-0966-400B-ABCC-3785DF9DD069}"/>
              </a:ext>
            </a:extLst>
          </p:cNvPr>
          <p:cNvSpPr>
            <a:spLocks noGrp="1"/>
          </p:cNvSpPr>
          <p:nvPr>
            <p:ph type="title"/>
          </p:nvPr>
        </p:nvSpPr>
        <p:spPr/>
        <p:txBody>
          <a:bodyPr/>
          <a:lstStyle/>
          <a:p>
            <a:r>
              <a:rPr lang="en-GB" dirty="0"/>
              <a:t>Mind Map - Revisited</a:t>
            </a:r>
          </a:p>
        </p:txBody>
      </p:sp>
      <p:sp>
        <p:nvSpPr>
          <p:cNvPr id="3" name="Content Placeholder 2">
            <a:extLst>
              <a:ext uri="{FF2B5EF4-FFF2-40B4-BE49-F238E27FC236}">
                <a16:creationId xmlns:a16="http://schemas.microsoft.com/office/drawing/2014/main" id="{BFD77CEC-CF83-4EF1-9FE7-1F8545F6D350}"/>
              </a:ext>
            </a:extLst>
          </p:cNvPr>
          <p:cNvSpPr>
            <a:spLocks noGrp="1"/>
          </p:cNvSpPr>
          <p:nvPr>
            <p:ph idx="1"/>
          </p:nvPr>
        </p:nvSpPr>
        <p:spPr/>
        <p:txBody>
          <a:bodyPr/>
          <a:lstStyle/>
          <a:p>
            <a:pPr marL="0" indent="0">
              <a:buNone/>
            </a:pPr>
            <a:r>
              <a:rPr lang="en-GB" dirty="0"/>
              <a:t>Review your Mind Map in light of the last session and what you have learnt so far….</a:t>
            </a:r>
          </a:p>
        </p:txBody>
      </p:sp>
      <p:sp>
        <p:nvSpPr>
          <p:cNvPr id="4" name="Slide Number Placeholder 3">
            <a:extLst>
              <a:ext uri="{FF2B5EF4-FFF2-40B4-BE49-F238E27FC236}">
                <a16:creationId xmlns:a16="http://schemas.microsoft.com/office/drawing/2014/main" id="{C2D311F6-3055-4176-A83E-851A075AD270}"/>
              </a:ext>
            </a:extLst>
          </p:cNvPr>
          <p:cNvSpPr>
            <a:spLocks noGrp="1"/>
          </p:cNvSpPr>
          <p:nvPr>
            <p:ph type="sldNum" sz="quarter" idx="12"/>
          </p:nvPr>
        </p:nvSpPr>
        <p:spPr/>
        <p:txBody>
          <a:bodyPr/>
          <a:lstStyle/>
          <a:p>
            <a:fld id="{A0B59305-2C5D-4A95-B45F-0E7817A8C723}" type="slidenum">
              <a:rPr lang="en-GB" altLang="en-US" smtClean="0"/>
              <a:pPr/>
              <a:t>6</a:t>
            </a:fld>
            <a:endParaRPr lang="en-GB" altLang="en-US"/>
          </a:p>
        </p:txBody>
      </p:sp>
      <p:pic>
        <p:nvPicPr>
          <p:cNvPr id="9" name="Picture 8" descr="A picture containing text, map&#10;&#10;Description generated with very high confidence">
            <a:extLst>
              <a:ext uri="{FF2B5EF4-FFF2-40B4-BE49-F238E27FC236}">
                <a16:creationId xmlns:a16="http://schemas.microsoft.com/office/drawing/2014/main" id="{03EBAB92-0CFA-47C7-8372-6F4473A2FB3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11560" y="2924944"/>
            <a:ext cx="3809211" cy="2157561"/>
          </a:xfrm>
          <a:prstGeom prst="rect">
            <a:avLst/>
          </a:prstGeom>
        </p:spPr>
      </p:pic>
      <p:pic>
        <p:nvPicPr>
          <p:cNvPr id="12" name="Picture 11" descr="A drawing of a face&#10;&#10;Description generated with high confidence">
            <a:extLst>
              <a:ext uri="{FF2B5EF4-FFF2-40B4-BE49-F238E27FC236}">
                <a16:creationId xmlns:a16="http://schemas.microsoft.com/office/drawing/2014/main" id="{1624EEE3-28EE-438F-839E-0FB9DFF2748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20072" y="2924944"/>
            <a:ext cx="3024336" cy="2335799"/>
          </a:xfrm>
          <a:prstGeom prst="rect">
            <a:avLst/>
          </a:prstGeom>
        </p:spPr>
      </p:pic>
    </p:spTree>
    <p:extLst>
      <p:ext uri="{BB962C8B-B14F-4D97-AF65-F5344CB8AC3E}">
        <p14:creationId xmlns:p14="http://schemas.microsoft.com/office/powerpoint/2010/main" val="3862895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a:t>
            </a:r>
          </a:p>
        </p:txBody>
      </p:sp>
      <p:sp>
        <p:nvSpPr>
          <p:cNvPr id="3" name="Content Placeholder 2"/>
          <p:cNvSpPr>
            <a:spLocks noGrp="1"/>
          </p:cNvSpPr>
          <p:nvPr>
            <p:ph idx="1"/>
          </p:nvPr>
        </p:nvSpPr>
        <p:spPr>
          <a:xfrm>
            <a:off x="64805" y="1556792"/>
            <a:ext cx="8229600" cy="3917032"/>
          </a:xfrm>
        </p:spPr>
        <p:txBody>
          <a:bodyPr>
            <a:normAutofit fontScale="92500"/>
          </a:bodyPr>
          <a:lstStyle/>
          <a:p>
            <a:r>
              <a:rPr lang="en-GB" dirty="0">
                <a:solidFill>
                  <a:srgbClr val="FF0000"/>
                </a:solidFill>
              </a:rPr>
              <a:t>Customers are looking for quality to be more than a thin veneer; they are looking for it to be the wood from which the whole organisation is cut</a:t>
            </a:r>
          </a:p>
          <a:p>
            <a:r>
              <a:rPr lang="en-GB" dirty="0">
                <a:solidFill>
                  <a:srgbClr val="0070C0"/>
                </a:solidFill>
              </a:rPr>
              <a:t>“Quality is not an act, it is a habit”  (Aristotle)</a:t>
            </a:r>
          </a:p>
          <a:p>
            <a:endParaRPr lang="en-GB" dirty="0">
              <a:solidFill>
                <a:srgbClr val="0070C0"/>
              </a:solidFill>
            </a:endParaRPr>
          </a:p>
          <a:p>
            <a:pPr marL="400050" lvl="1" indent="0">
              <a:buNone/>
            </a:pPr>
            <a:r>
              <a:rPr lang="en-GB" i="1" dirty="0">
                <a:solidFill>
                  <a:srgbClr val="0070C0"/>
                </a:solidFill>
              </a:rPr>
              <a:t>Take 5 minutes to think these statements through and then we will discuss.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7</a:t>
            </a:fld>
            <a:endParaRPr lang="en-GB" alt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6357" y="265619"/>
            <a:ext cx="1936043" cy="1386945"/>
          </a:xfrm>
          <a:prstGeom prst="rect">
            <a:avLst/>
          </a:prstGeom>
        </p:spPr>
      </p:pic>
    </p:spTree>
    <p:extLst>
      <p:ext uri="{BB962C8B-B14F-4D97-AF65-F5344CB8AC3E}">
        <p14:creationId xmlns:p14="http://schemas.microsoft.com/office/powerpoint/2010/main" val="405065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Philosophies</a:t>
            </a:r>
          </a:p>
        </p:txBody>
      </p:sp>
      <p:sp>
        <p:nvSpPr>
          <p:cNvPr id="3" name="Content Placeholder 2"/>
          <p:cNvSpPr>
            <a:spLocks noGrp="1"/>
          </p:cNvSpPr>
          <p:nvPr>
            <p:ph idx="1"/>
          </p:nvPr>
        </p:nvSpPr>
        <p:spPr/>
        <p:txBody>
          <a:bodyPr>
            <a:normAutofit lnSpcReduction="10000"/>
          </a:bodyPr>
          <a:lstStyle/>
          <a:p>
            <a:r>
              <a:rPr lang="en-GB" dirty="0">
                <a:solidFill>
                  <a:srgbClr val="0070C0"/>
                </a:solidFill>
              </a:rPr>
              <a:t>All about Culture Change</a:t>
            </a:r>
          </a:p>
          <a:p>
            <a:pPr lvl="2"/>
            <a:r>
              <a:rPr lang="en-GB" dirty="0">
                <a:solidFill>
                  <a:srgbClr val="0070C0"/>
                </a:solidFill>
              </a:rPr>
              <a:t>Total Quality Management</a:t>
            </a:r>
          </a:p>
          <a:p>
            <a:pPr lvl="2"/>
            <a:r>
              <a:rPr lang="en-GB" dirty="0">
                <a:solidFill>
                  <a:srgbClr val="0070C0"/>
                </a:solidFill>
              </a:rPr>
              <a:t>Six Sigma</a:t>
            </a:r>
          </a:p>
          <a:p>
            <a:pPr lvl="2"/>
            <a:r>
              <a:rPr lang="en-GB" dirty="0">
                <a:solidFill>
                  <a:srgbClr val="0070C0"/>
                </a:solidFill>
              </a:rPr>
              <a:t>Lean</a:t>
            </a:r>
          </a:p>
          <a:p>
            <a:pPr lvl="2"/>
            <a:endParaRPr lang="en-GB" dirty="0"/>
          </a:p>
          <a:p>
            <a:r>
              <a:rPr lang="en-GB" dirty="0">
                <a:solidFill>
                  <a:srgbClr val="00B050"/>
                </a:solidFill>
              </a:rPr>
              <a:t>National Recognition</a:t>
            </a:r>
          </a:p>
          <a:p>
            <a:pPr lvl="2"/>
            <a:r>
              <a:rPr lang="en-GB" dirty="0">
                <a:solidFill>
                  <a:srgbClr val="00B050"/>
                </a:solidFill>
              </a:rPr>
              <a:t>Deming Award</a:t>
            </a:r>
          </a:p>
          <a:p>
            <a:pPr lvl="2"/>
            <a:r>
              <a:rPr lang="en-GB" dirty="0">
                <a:solidFill>
                  <a:srgbClr val="00B050"/>
                </a:solidFill>
              </a:rPr>
              <a:t>Baldrige Award</a:t>
            </a:r>
          </a:p>
          <a:p>
            <a:pPr lvl="2"/>
            <a:r>
              <a:rPr lang="en-GB" dirty="0">
                <a:solidFill>
                  <a:srgbClr val="00B050"/>
                </a:solidFill>
              </a:rPr>
              <a:t>EFQM Award</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8</a:t>
            </a:fld>
            <a:endParaRPr lang="en-GB" altLang="en-US"/>
          </a:p>
        </p:txBody>
      </p:sp>
      <p:pic>
        <p:nvPicPr>
          <p:cNvPr id="7" name="Picture 6" descr="A close up of a rock&#10;&#10;Description generated with high confidence">
            <a:extLst>
              <a:ext uri="{FF2B5EF4-FFF2-40B4-BE49-F238E27FC236}">
                <a16:creationId xmlns:a16="http://schemas.microsoft.com/office/drawing/2014/main" id="{9D23A64A-A7ED-4CDE-999B-9C3A4941798B}"/>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839425" y="2564904"/>
            <a:ext cx="4292999" cy="2414812"/>
          </a:xfrm>
          <a:prstGeom prst="rect">
            <a:avLst/>
          </a:prstGeom>
        </p:spPr>
      </p:pic>
    </p:spTree>
    <p:extLst>
      <p:ext uri="{BB962C8B-B14F-4D97-AF65-F5344CB8AC3E}">
        <p14:creationId xmlns:p14="http://schemas.microsoft.com/office/powerpoint/2010/main" val="196356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614" y="-6591"/>
            <a:ext cx="8229600" cy="1143000"/>
          </a:xfrm>
        </p:spPr>
        <p:txBody>
          <a:bodyPr/>
          <a:lstStyle/>
          <a:p>
            <a:r>
              <a:rPr lang="en-GB" dirty="0"/>
              <a:t>Total Quality Organisations</a:t>
            </a:r>
          </a:p>
        </p:txBody>
      </p:sp>
      <p:sp>
        <p:nvSpPr>
          <p:cNvPr id="3" name="Content Placeholder 2"/>
          <p:cNvSpPr>
            <a:spLocks noGrp="1"/>
          </p:cNvSpPr>
          <p:nvPr>
            <p:ph idx="1"/>
          </p:nvPr>
        </p:nvSpPr>
        <p:spPr>
          <a:xfrm>
            <a:off x="121499" y="1070440"/>
            <a:ext cx="8229600" cy="3917032"/>
          </a:xfrm>
        </p:spPr>
        <p:txBody>
          <a:bodyPr>
            <a:normAutofit fontScale="40000" lnSpcReduction="20000"/>
          </a:bodyPr>
          <a:lstStyle/>
          <a:p>
            <a:pPr marL="0" indent="0" algn="ctr">
              <a:buNone/>
            </a:pPr>
            <a:r>
              <a:rPr lang="en-GB" sz="5000" b="1" dirty="0"/>
              <a:t>Four Key Elements</a:t>
            </a:r>
          </a:p>
          <a:p>
            <a:pPr marL="0" indent="0">
              <a:buNone/>
            </a:pPr>
            <a:endParaRPr lang="en-GB" dirty="0"/>
          </a:p>
          <a:p>
            <a:pPr lvl="0"/>
            <a:r>
              <a:rPr lang="en-GB" dirty="0"/>
              <a:t>TQM companies </a:t>
            </a:r>
            <a:r>
              <a:rPr lang="en-GB" b="1" i="1" dirty="0">
                <a:solidFill>
                  <a:srgbClr val="0070C0"/>
                </a:solidFill>
              </a:rPr>
              <a:t>focus on customers</a:t>
            </a:r>
            <a:r>
              <a:rPr lang="en-GB" dirty="0">
                <a:solidFill>
                  <a:srgbClr val="0070C0"/>
                </a:solidFill>
              </a:rPr>
              <a:t> </a:t>
            </a:r>
            <a:r>
              <a:rPr lang="en-GB" dirty="0"/>
              <a:t>and on satisfying their needs. Therefore, they must be able to react fast to changing customer needs and to focus their limited resources on activities that satisfy customers</a:t>
            </a:r>
          </a:p>
          <a:p>
            <a:pPr marL="0" indent="0">
              <a:buNone/>
            </a:pPr>
            <a:r>
              <a:rPr lang="en-GB" dirty="0"/>
              <a:t> </a:t>
            </a:r>
          </a:p>
          <a:p>
            <a:pPr lvl="0"/>
            <a:r>
              <a:rPr lang="en-GB" dirty="0"/>
              <a:t>TQM companies </a:t>
            </a:r>
            <a:r>
              <a:rPr lang="en-GB" b="1" i="1" dirty="0">
                <a:solidFill>
                  <a:srgbClr val="00B050"/>
                </a:solidFill>
              </a:rPr>
              <a:t>seek continuous improvement </a:t>
            </a:r>
            <a:r>
              <a:rPr lang="en-GB" dirty="0"/>
              <a:t>of the processes that lead to higher quality products and services. Continuous improvement involves using a scientific approach to make improvements (analyse facts, base actions on facts, test results empirically), doing step-by-step improvements to get to market fast and acquire real experience and doing iterative improvement to reach ever-higher levels of quality.</a:t>
            </a:r>
          </a:p>
          <a:p>
            <a:pPr marL="0" indent="0">
              <a:buNone/>
            </a:pPr>
            <a:endParaRPr lang="en-GB" dirty="0"/>
          </a:p>
          <a:p>
            <a:pPr lvl="0"/>
            <a:r>
              <a:rPr lang="en-GB" dirty="0"/>
              <a:t>TQM companies </a:t>
            </a:r>
            <a:r>
              <a:rPr lang="en-GB" b="1" i="1" dirty="0">
                <a:solidFill>
                  <a:srgbClr val="7030A0"/>
                </a:solidFill>
              </a:rPr>
              <a:t>seek total participation </a:t>
            </a:r>
            <a:r>
              <a:rPr lang="en-GB" dirty="0"/>
              <a:t>of their people. All capabilities of all company members must be used if companies are to make continuous improvement and to seek customer satisfaction</a:t>
            </a:r>
          </a:p>
          <a:p>
            <a:pPr marL="0" indent="0">
              <a:buNone/>
            </a:pPr>
            <a:endParaRPr lang="en-GB" dirty="0"/>
          </a:p>
          <a:p>
            <a:pPr lvl="0"/>
            <a:r>
              <a:rPr lang="en-GB" dirty="0"/>
              <a:t>TQM companies </a:t>
            </a:r>
            <a:r>
              <a:rPr lang="en-GB" b="1" i="1" dirty="0">
                <a:solidFill>
                  <a:srgbClr val="C00000"/>
                </a:solidFill>
              </a:rPr>
              <a:t>must participate in societal learning </a:t>
            </a:r>
            <a:r>
              <a:rPr lang="en-GB" dirty="0"/>
              <a:t>(that is, shared learning with other companies and organisations) to avoid reinvention of methods, to implement quality practices more quickly and to create a quality culture in which to do business</a:t>
            </a:r>
          </a:p>
          <a:p>
            <a:pPr lvl="0"/>
            <a:endParaRPr lang="en-GB" dirty="0"/>
          </a:p>
          <a:p>
            <a:pPr marL="0" lvl="0" indent="0">
              <a:buNone/>
            </a:pPr>
            <a:r>
              <a:rPr lang="en-GB" b="1" dirty="0"/>
              <a:t>Source: </a:t>
            </a:r>
            <a:r>
              <a:rPr lang="en-GB" b="1" dirty="0" err="1"/>
              <a:t>Shiba</a:t>
            </a:r>
            <a:r>
              <a:rPr lang="en-GB" b="1" dirty="0"/>
              <a:t>. S., et al.,  1993.  </a:t>
            </a:r>
            <a:r>
              <a:rPr lang="en-GB" b="1" i="1" dirty="0">
                <a:solidFill>
                  <a:schemeClr val="tx1">
                    <a:lumMod val="95000"/>
                    <a:lumOff val="5000"/>
                  </a:schemeClr>
                </a:solidFill>
              </a:rPr>
              <a:t>A New American TQM</a:t>
            </a:r>
            <a:r>
              <a:rPr lang="en-GB" b="1" dirty="0">
                <a:solidFill>
                  <a:schemeClr val="tx1">
                    <a:lumMod val="95000"/>
                    <a:lumOff val="5000"/>
                  </a:schemeClr>
                </a:solidFill>
              </a:rPr>
              <a:t>: </a:t>
            </a:r>
            <a:r>
              <a:rPr lang="en-GB" b="1" i="1" dirty="0">
                <a:solidFill>
                  <a:schemeClr val="tx1">
                    <a:lumMod val="95000"/>
                    <a:lumOff val="5000"/>
                  </a:schemeClr>
                </a:solidFill>
              </a:rPr>
              <a:t>Four Practical Revolutions In Management.  </a:t>
            </a:r>
            <a:r>
              <a:rPr lang="en-GB" b="1" dirty="0"/>
              <a:t>Portland, USA: Productivity Press</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9</a:t>
            </a:fld>
            <a:endParaRPr lang="en-GB" altLang="en-US"/>
          </a:p>
        </p:txBody>
      </p:sp>
      <p:pic>
        <p:nvPicPr>
          <p:cNvPr id="7" name="Picture 6" descr="A drawing of a person&#10;&#10;Description generated with high confidence">
            <a:extLst>
              <a:ext uri="{FF2B5EF4-FFF2-40B4-BE49-F238E27FC236}">
                <a16:creationId xmlns:a16="http://schemas.microsoft.com/office/drawing/2014/main" id="{12E5582D-2BB1-42EF-8284-C3BA3B5567B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236296" y="4454240"/>
            <a:ext cx="1815054" cy="1229982"/>
          </a:xfrm>
          <a:prstGeom prst="rect">
            <a:avLst/>
          </a:prstGeom>
        </p:spPr>
      </p:pic>
    </p:spTree>
    <p:extLst>
      <p:ext uri="{BB962C8B-B14F-4D97-AF65-F5344CB8AC3E}">
        <p14:creationId xmlns:p14="http://schemas.microsoft.com/office/powerpoint/2010/main" val="334368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fade">
                                      <p:cBhvr>
                                        <p:cTn id="2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EFQM Excellence Model</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10</a:t>
            </a:fld>
            <a:endParaRPr lang="en-GB" altLang="en-US"/>
          </a:p>
        </p:txBody>
      </p:sp>
      <p:pic>
        <p:nvPicPr>
          <p:cNvPr id="4098" name="Picture 2" descr="http://www.efqm.org/sites/default/files/styles/full_width/public/images/page/excellence_model.fw_.png?itok=CRM6I81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24" y="1495425"/>
            <a:ext cx="9144000" cy="3867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912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EFQM Excellence Model</a:t>
            </a:r>
          </a:p>
        </p:txBody>
      </p:sp>
      <p:sp>
        <p:nvSpPr>
          <p:cNvPr id="3" name="Content Placeholder 2"/>
          <p:cNvSpPr>
            <a:spLocks noGrp="1"/>
          </p:cNvSpPr>
          <p:nvPr>
            <p:ph idx="1"/>
          </p:nvPr>
        </p:nvSpPr>
        <p:spPr>
          <a:xfrm>
            <a:off x="100856" y="1556792"/>
            <a:ext cx="8229600" cy="3917032"/>
          </a:xfrm>
        </p:spPr>
        <p:txBody>
          <a:bodyPr>
            <a:normAutofit fontScale="92500" lnSpcReduction="20000"/>
          </a:bodyPr>
          <a:lstStyle/>
          <a:p>
            <a:r>
              <a:rPr lang="en-GB" dirty="0"/>
              <a:t>Key elements: -</a:t>
            </a:r>
          </a:p>
          <a:p>
            <a:pPr lvl="2"/>
            <a:r>
              <a:rPr lang="en-GB" dirty="0">
                <a:solidFill>
                  <a:srgbClr val="FF0000"/>
                </a:solidFill>
              </a:rPr>
              <a:t>Holistic</a:t>
            </a:r>
          </a:p>
          <a:p>
            <a:pPr lvl="2"/>
            <a:r>
              <a:rPr lang="en-GB" dirty="0">
                <a:solidFill>
                  <a:srgbClr val="00B050"/>
                </a:solidFill>
              </a:rPr>
              <a:t>Leadership</a:t>
            </a:r>
          </a:p>
          <a:p>
            <a:pPr lvl="2"/>
            <a:r>
              <a:rPr lang="en-GB" dirty="0">
                <a:solidFill>
                  <a:srgbClr val="7030A0"/>
                </a:solidFill>
              </a:rPr>
              <a:t>Strategy</a:t>
            </a:r>
          </a:p>
          <a:p>
            <a:pPr lvl="2"/>
            <a:r>
              <a:rPr lang="en-GB" dirty="0">
                <a:solidFill>
                  <a:srgbClr val="0070C0"/>
                </a:solidFill>
              </a:rPr>
              <a:t>People</a:t>
            </a:r>
          </a:p>
          <a:p>
            <a:pPr lvl="2"/>
            <a:r>
              <a:rPr lang="en-GB" dirty="0">
                <a:solidFill>
                  <a:schemeClr val="bg1">
                    <a:lumMod val="50000"/>
                  </a:schemeClr>
                </a:solidFill>
              </a:rPr>
              <a:t>Partnerships</a:t>
            </a:r>
          </a:p>
          <a:p>
            <a:pPr lvl="2"/>
            <a:r>
              <a:rPr lang="en-GB" dirty="0">
                <a:solidFill>
                  <a:srgbClr val="C00000"/>
                </a:solidFill>
              </a:rPr>
              <a:t>Processes</a:t>
            </a:r>
          </a:p>
          <a:p>
            <a:pPr lvl="2"/>
            <a:r>
              <a:rPr lang="en-GB" b="1" dirty="0">
                <a:solidFill>
                  <a:srgbClr val="00B050"/>
                </a:solidFill>
              </a:rPr>
              <a:t>Results – Reflective and Predictive</a:t>
            </a:r>
          </a:p>
          <a:p>
            <a:pPr lvl="3"/>
            <a:r>
              <a:rPr lang="en-GB" b="1" dirty="0">
                <a:solidFill>
                  <a:srgbClr val="00B050"/>
                </a:solidFill>
              </a:rPr>
              <a:t>Business</a:t>
            </a:r>
          </a:p>
          <a:p>
            <a:pPr lvl="3"/>
            <a:r>
              <a:rPr lang="en-GB" b="1" dirty="0">
                <a:solidFill>
                  <a:srgbClr val="00B050"/>
                </a:solidFill>
              </a:rPr>
              <a:t>Customer</a:t>
            </a:r>
          </a:p>
          <a:p>
            <a:pPr lvl="3"/>
            <a:r>
              <a:rPr lang="en-GB" b="1" dirty="0">
                <a:solidFill>
                  <a:srgbClr val="00B050"/>
                </a:solidFill>
              </a:rPr>
              <a:t>People</a:t>
            </a:r>
          </a:p>
          <a:p>
            <a:pPr lvl="2"/>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11</a:t>
            </a:fld>
            <a:endParaRPr lang="en-GB" altLang="en-US"/>
          </a:p>
        </p:txBody>
      </p:sp>
      <p:pic>
        <p:nvPicPr>
          <p:cNvPr id="7" name="Picture 6">
            <a:extLst>
              <a:ext uri="{FF2B5EF4-FFF2-40B4-BE49-F238E27FC236}">
                <a16:creationId xmlns:a16="http://schemas.microsoft.com/office/drawing/2014/main" id="{3668C0B9-28F9-4CA0-AE7C-BFA97315991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868144" y="1772816"/>
            <a:ext cx="3175000" cy="3175000"/>
          </a:xfrm>
          <a:prstGeom prst="rect">
            <a:avLst/>
          </a:prstGeom>
        </p:spPr>
      </p:pic>
    </p:spTree>
    <p:extLst>
      <p:ext uri="{BB962C8B-B14F-4D97-AF65-F5344CB8AC3E}">
        <p14:creationId xmlns:p14="http://schemas.microsoft.com/office/powerpoint/2010/main" val="3070815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Customer Focus</a:t>
            </a:r>
          </a:p>
        </p:txBody>
      </p:sp>
      <p:sp>
        <p:nvSpPr>
          <p:cNvPr id="3" name="Content Placeholder 2"/>
          <p:cNvSpPr>
            <a:spLocks noGrp="1"/>
          </p:cNvSpPr>
          <p:nvPr>
            <p:ph idx="1"/>
          </p:nvPr>
        </p:nvSpPr>
        <p:spPr>
          <a:xfrm>
            <a:off x="91988" y="1204173"/>
            <a:ext cx="8229600" cy="3917032"/>
          </a:xfrm>
        </p:spPr>
        <p:txBody>
          <a:bodyPr/>
          <a:lstStyle/>
          <a:p>
            <a:r>
              <a:rPr lang="en-GB" dirty="0"/>
              <a:t>Quality Policy</a:t>
            </a:r>
          </a:p>
          <a:p>
            <a:pPr lvl="1"/>
            <a:r>
              <a:rPr lang="en-GB" dirty="0">
                <a:solidFill>
                  <a:srgbClr val="00B050"/>
                </a:solidFill>
              </a:rPr>
              <a:t>Meeting Customer Requirements</a:t>
            </a:r>
          </a:p>
          <a:p>
            <a:pPr lvl="1"/>
            <a:r>
              <a:rPr lang="en-GB" dirty="0">
                <a:solidFill>
                  <a:srgbClr val="0070C0"/>
                </a:solidFill>
              </a:rPr>
              <a:t>Customer Satisfaction</a:t>
            </a:r>
          </a:p>
          <a:p>
            <a:pPr lvl="1"/>
            <a:r>
              <a:rPr lang="en-GB" dirty="0">
                <a:solidFill>
                  <a:srgbClr val="7030A0"/>
                </a:solidFill>
              </a:rPr>
              <a:t>“To meet the needs and exceed the expectations of our customers”</a:t>
            </a:r>
          </a:p>
          <a:p>
            <a:pPr lvl="1"/>
            <a:r>
              <a:rPr lang="en-GB" dirty="0">
                <a:solidFill>
                  <a:srgbClr val="FF0000"/>
                </a:solidFill>
              </a:rPr>
              <a:t>Customer Delight</a:t>
            </a:r>
          </a:p>
          <a:p>
            <a:pPr lvl="1"/>
            <a:r>
              <a:rPr lang="en-GB" dirty="0">
                <a:solidFill>
                  <a:schemeClr val="bg1">
                    <a:lumMod val="50000"/>
                  </a:schemeClr>
                </a:solidFill>
              </a:rPr>
              <a:t>Customer Loyalty</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12</a:t>
            </a:fld>
            <a:endParaRPr lang="en-GB" altLang="en-US"/>
          </a:p>
        </p:txBody>
      </p:sp>
      <p:pic>
        <p:nvPicPr>
          <p:cNvPr id="7" name="Picture 6" descr="A stack of flyers on a table&#10;&#10;Description generated with high confidence">
            <a:extLst>
              <a:ext uri="{FF2B5EF4-FFF2-40B4-BE49-F238E27FC236}">
                <a16:creationId xmlns:a16="http://schemas.microsoft.com/office/drawing/2014/main" id="{C3F3BC4A-A7CB-44C7-9FAD-8DC4BDBB3CD3}"/>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868145" y="3486066"/>
            <a:ext cx="3275855" cy="2183903"/>
          </a:xfrm>
          <a:prstGeom prst="rect">
            <a:avLst/>
          </a:prstGeom>
        </p:spPr>
      </p:pic>
    </p:spTree>
    <p:extLst>
      <p:ext uri="{BB962C8B-B14F-4D97-AF65-F5344CB8AC3E}">
        <p14:creationId xmlns:p14="http://schemas.microsoft.com/office/powerpoint/2010/main" val="111180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normAutofit fontScale="92500"/>
          </a:bodyPr>
          <a:lstStyle/>
          <a:p>
            <a:r>
              <a:rPr lang="en-GB" dirty="0"/>
              <a:t>Individually, write down….</a:t>
            </a:r>
          </a:p>
          <a:p>
            <a:endParaRPr lang="en-GB" dirty="0"/>
          </a:p>
          <a:p>
            <a:pPr lvl="1"/>
            <a:r>
              <a:rPr lang="en-GB" dirty="0">
                <a:solidFill>
                  <a:srgbClr val="00B050"/>
                </a:solidFill>
              </a:rPr>
              <a:t>2 Basic features (things you expect to be present)</a:t>
            </a:r>
          </a:p>
          <a:p>
            <a:pPr lvl="1"/>
            <a:r>
              <a:rPr lang="en-GB" dirty="0">
                <a:solidFill>
                  <a:srgbClr val="0070C0"/>
                </a:solidFill>
              </a:rPr>
              <a:t>2 Performance features (things you might ask for)</a:t>
            </a:r>
          </a:p>
          <a:p>
            <a:pPr lvl="1"/>
            <a:r>
              <a:rPr lang="en-GB" dirty="0">
                <a:solidFill>
                  <a:srgbClr val="7030A0"/>
                </a:solidFill>
              </a:rPr>
              <a:t>2 Excitement features (these would really ‘wow’ you)</a:t>
            </a:r>
          </a:p>
          <a:p>
            <a:pPr lvl="1"/>
            <a:endParaRPr lang="en-GB" dirty="0"/>
          </a:p>
          <a:p>
            <a:pPr marL="457200" lvl="1" indent="0">
              <a:buNone/>
            </a:pPr>
            <a:r>
              <a:rPr lang="en-GB" dirty="0">
                <a:solidFill>
                  <a:srgbClr val="FF0000"/>
                </a:solidFill>
              </a:rPr>
              <a:t>for a </a:t>
            </a:r>
            <a:r>
              <a:rPr lang="en-GB" i="1" dirty="0">
                <a:solidFill>
                  <a:srgbClr val="FF0000"/>
                </a:solidFill>
              </a:rPr>
              <a:t>new car </a:t>
            </a:r>
            <a:r>
              <a:rPr lang="en-GB" dirty="0">
                <a:solidFill>
                  <a:srgbClr val="FF0000"/>
                </a:solidFill>
              </a:rPr>
              <a:t>that you are thinking of buying.</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13</a:t>
            </a:fld>
            <a:endParaRPr lang="en-GB" altLang="en-US"/>
          </a:p>
        </p:txBody>
      </p:sp>
      <p:pic>
        <p:nvPicPr>
          <p:cNvPr id="7" name="Picture 6" descr="A picture containing indoor&#10;&#10;Description generated with very high confidence">
            <a:extLst>
              <a:ext uri="{FF2B5EF4-FFF2-40B4-BE49-F238E27FC236}">
                <a16:creationId xmlns:a16="http://schemas.microsoft.com/office/drawing/2014/main" id="{36835EA2-1BE4-4A45-ABE7-3F65AF0001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176" y="136525"/>
            <a:ext cx="2898594" cy="2172767"/>
          </a:xfrm>
          <a:prstGeom prst="rect">
            <a:avLst/>
          </a:prstGeom>
        </p:spPr>
      </p:pic>
    </p:spTree>
    <p:extLst>
      <p:ext uri="{BB962C8B-B14F-4D97-AF65-F5344CB8AC3E}">
        <p14:creationId xmlns:p14="http://schemas.microsoft.com/office/powerpoint/2010/main" val="328479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Kano Model</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14</a:t>
            </a:fld>
            <a:endParaRPr lang="en-GB" altLang="en-US"/>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9201" y="1474289"/>
            <a:ext cx="6237693" cy="396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A person wearing a suit and tie&#10;&#10;Description generated with very high confidence">
            <a:extLst>
              <a:ext uri="{FF2B5EF4-FFF2-40B4-BE49-F238E27FC236}">
                <a16:creationId xmlns:a16="http://schemas.microsoft.com/office/drawing/2014/main" id="{3F988688-94B7-494A-8690-C19A6D78E6A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4594" y="217987"/>
            <a:ext cx="2316129" cy="2836076"/>
          </a:xfrm>
          <a:prstGeom prst="rect">
            <a:avLst/>
          </a:prstGeom>
        </p:spPr>
      </p:pic>
    </p:spTree>
    <p:extLst>
      <p:ext uri="{BB962C8B-B14F-4D97-AF65-F5344CB8AC3E}">
        <p14:creationId xmlns:p14="http://schemas.microsoft.com/office/powerpoint/2010/main" val="2484802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Kano Model</a:t>
            </a:r>
          </a:p>
        </p:txBody>
      </p:sp>
      <p:sp>
        <p:nvSpPr>
          <p:cNvPr id="3" name="Content Placeholder 2"/>
          <p:cNvSpPr>
            <a:spLocks noGrp="1"/>
          </p:cNvSpPr>
          <p:nvPr>
            <p:ph idx="1"/>
          </p:nvPr>
        </p:nvSpPr>
        <p:spPr>
          <a:xfrm>
            <a:off x="539552" y="1689737"/>
            <a:ext cx="8229600" cy="3917032"/>
          </a:xfrm>
        </p:spPr>
        <p:txBody>
          <a:bodyPr>
            <a:normAutofit fontScale="47500" lnSpcReduction="20000"/>
          </a:bodyPr>
          <a:lstStyle/>
          <a:p>
            <a:r>
              <a:rPr lang="en-GB" dirty="0" err="1"/>
              <a:t>Dr.</a:t>
            </a:r>
            <a:r>
              <a:rPr lang="en-GB" dirty="0"/>
              <a:t> </a:t>
            </a:r>
            <a:r>
              <a:rPr lang="en-GB" dirty="0" err="1"/>
              <a:t>Noriaki</a:t>
            </a:r>
            <a:r>
              <a:rPr lang="en-GB" dirty="0"/>
              <a:t> Kano developed this very powerful model relating customer satisfaction to a company’s degree of achievement in meeting customers’ requirements.</a:t>
            </a:r>
          </a:p>
          <a:p>
            <a:pPr marL="0" indent="0">
              <a:buNone/>
            </a:pPr>
            <a:r>
              <a:rPr lang="en-GB" dirty="0"/>
              <a:t> </a:t>
            </a:r>
          </a:p>
          <a:p>
            <a:pPr marL="0" indent="0">
              <a:buNone/>
            </a:pPr>
            <a:r>
              <a:rPr lang="en-GB" dirty="0"/>
              <a:t>The key lessons to be learnt from this model are as follows: -</a:t>
            </a:r>
          </a:p>
          <a:p>
            <a:endParaRPr lang="en-GB" dirty="0"/>
          </a:p>
          <a:p>
            <a:pPr lvl="0"/>
            <a:r>
              <a:rPr lang="en-GB" dirty="0">
                <a:solidFill>
                  <a:srgbClr val="7030A0"/>
                </a:solidFill>
              </a:rPr>
              <a:t>Achieving basic features means a customer is not dissatisfied, but it doesn’t make him or her satisfied!  However, not achieving basic features gives strong dissatisfaction.  The customer takes Basic features for granted.</a:t>
            </a:r>
          </a:p>
          <a:p>
            <a:endParaRPr lang="en-GB" dirty="0"/>
          </a:p>
          <a:p>
            <a:pPr lvl="0"/>
            <a:r>
              <a:rPr lang="en-GB" dirty="0">
                <a:solidFill>
                  <a:srgbClr val="0070C0"/>
                </a:solidFill>
              </a:rPr>
              <a:t>Achieving Performance features in a product or service provides the foundation for customer satisfaction.</a:t>
            </a:r>
          </a:p>
          <a:p>
            <a:endParaRPr lang="en-GB" dirty="0"/>
          </a:p>
          <a:p>
            <a:pPr lvl="0"/>
            <a:r>
              <a:rPr lang="en-GB" dirty="0">
                <a:solidFill>
                  <a:srgbClr val="00B050"/>
                </a:solidFill>
              </a:rPr>
              <a:t>Once Basic and Performance features are achieved we can delight a customer if we provide unexpected excitement features.</a:t>
            </a:r>
          </a:p>
          <a:p>
            <a:endParaRPr lang="en-GB" dirty="0"/>
          </a:p>
          <a:p>
            <a:pPr lvl="0"/>
            <a:r>
              <a:rPr lang="en-GB" dirty="0">
                <a:solidFill>
                  <a:srgbClr val="FF0000"/>
                </a:solidFill>
              </a:rPr>
              <a:t>Customers’ expectations are always changing.  Something that is an excitement feature today, will be a Performance feature tomorrow and a Basic feature in the near future...and this process is speeding up!</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15</a:t>
            </a:fld>
            <a:endParaRPr lang="en-GB" altLang="en-US"/>
          </a:p>
        </p:txBody>
      </p:sp>
      <p:sp>
        <p:nvSpPr>
          <p:cNvPr id="5" name="Rectangle 4"/>
          <p:cNvSpPr/>
          <p:nvPr/>
        </p:nvSpPr>
        <p:spPr>
          <a:xfrm>
            <a:off x="2286000" y="-14375874"/>
            <a:ext cx="4572000" cy="9510296"/>
          </a:xfrm>
          <a:prstGeom prst="rect">
            <a:avLst/>
          </a:prstGeom>
        </p:spPr>
        <p:txBody>
          <a:bodyPr>
            <a:spAutoFit/>
          </a:bodyPr>
          <a:lstStyle/>
          <a:p>
            <a:pPr>
              <a:spcAft>
                <a:spcPts val="0"/>
              </a:spcAft>
            </a:pPr>
            <a:r>
              <a:rPr lang="en-GB" sz="1800" dirty="0" err="1">
                <a:ea typeface="Times New Roman" panose="02020603050405020304" pitchFamily="18" charset="0"/>
              </a:rPr>
              <a:t>Dr.</a:t>
            </a:r>
            <a:r>
              <a:rPr lang="en-GB" sz="1800" dirty="0">
                <a:ea typeface="Times New Roman" panose="02020603050405020304" pitchFamily="18" charset="0"/>
              </a:rPr>
              <a:t> </a:t>
            </a:r>
            <a:r>
              <a:rPr lang="en-GB" sz="1800" dirty="0" err="1">
                <a:ea typeface="Times New Roman" panose="02020603050405020304" pitchFamily="18" charset="0"/>
              </a:rPr>
              <a:t>Noriaki</a:t>
            </a:r>
            <a:r>
              <a:rPr lang="en-GB" sz="1800" dirty="0">
                <a:ea typeface="Times New Roman" panose="02020603050405020304" pitchFamily="18" charset="0"/>
              </a:rPr>
              <a:t> Kano developed this very powerful model relating customer satisfaction to a company’s degree of achievement in meeting customers’ requirements.</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The key lessons to be learnt from this model are as follows: -</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1800" dirty="0">
                <a:ea typeface="Times New Roman" panose="02020603050405020304" pitchFamily="18" charset="0"/>
              </a:rPr>
              <a:t>Achieving basic features means a customer is not dissatisfied, but it doesn’t make him or her satisfied!  However, not achieving basic features gives strong dissatisfaction.  The customer takes Basic features for granted.</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1800" dirty="0">
                <a:ea typeface="Times New Roman" panose="02020603050405020304" pitchFamily="18" charset="0"/>
              </a:rPr>
              <a:t>Achieving Performance features in a product or service provides the foundation for customer satisfaction.</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1800" dirty="0">
                <a:ea typeface="Times New Roman" panose="02020603050405020304" pitchFamily="18" charset="0"/>
              </a:rPr>
              <a:t>Once Basic and Performance features are achieved we can delight a customer if we provide unexpected excitement features.</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marL="342900" lvl="0" indent="-342900">
              <a:spcAft>
                <a:spcPts val="0"/>
              </a:spcAft>
              <a:buFont typeface="Symbol" panose="05050102010706020507" pitchFamily="18" charset="2"/>
              <a:buChar char=""/>
              <a:tabLst>
                <a:tab pos="457200" algn="l"/>
              </a:tabLst>
            </a:pPr>
            <a:r>
              <a:rPr lang="en-GB" sz="1800" dirty="0">
                <a:ea typeface="Times New Roman" panose="02020603050405020304" pitchFamily="18" charset="0"/>
              </a:rPr>
              <a:t>Customers’ expectations are always changing.  Something that is an excitement feature today, will be a Performance feature tomorrow and a Basic feature in the near future...and this process is speeding up!</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a:spcAft>
                <a:spcPts val="0"/>
              </a:spcAft>
            </a:pPr>
            <a:r>
              <a:rPr lang="en-GB" sz="1800" dirty="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pic>
        <p:nvPicPr>
          <p:cNvPr id="8" name="Picture 7" descr="A close up of a map&#10;&#10;Description generated with very high confidence">
            <a:extLst>
              <a:ext uri="{FF2B5EF4-FFF2-40B4-BE49-F238E27FC236}">
                <a16:creationId xmlns:a16="http://schemas.microsoft.com/office/drawing/2014/main" id="{BA9150CE-2D69-4CB9-A01E-413C53BEB6D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61503" y="33584"/>
            <a:ext cx="1924497" cy="1566617"/>
          </a:xfrm>
          <a:prstGeom prst="rect">
            <a:avLst/>
          </a:prstGeom>
        </p:spPr>
      </p:pic>
      <p:pic>
        <p:nvPicPr>
          <p:cNvPr id="10" name="Picture 9" descr="A close up of a map&#10;&#10;Description generated with very high confidence">
            <a:extLst>
              <a:ext uri="{FF2B5EF4-FFF2-40B4-BE49-F238E27FC236}">
                <a16:creationId xmlns:a16="http://schemas.microsoft.com/office/drawing/2014/main" id="{9FFC7F8E-6C22-46AC-BD33-B883D4B008A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99241" y="29667"/>
            <a:ext cx="1924497" cy="1566617"/>
          </a:xfrm>
          <a:prstGeom prst="rect">
            <a:avLst/>
          </a:prstGeom>
        </p:spPr>
      </p:pic>
    </p:spTree>
    <p:extLst>
      <p:ext uri="{BB962C8B-B14F-4D97-AF65-F5344CB8AC3E}">
        <p14:creationId xmlns:p14="http://schemas.microsoft.com/office/powerpoint/2010/main" val="92860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10" end="10"/>
                                            </p:txEl>
                                          </p:spTgt>
                                        </p:tgtEl>
                                        <p:attrNameLst>
                                          <p:attrName>style.visibility</p:attrName>
                                        </p:attrNameLst>
                                      </p:cBhvr>
                                      <p:to>
                                        <p:strVal val="visible"/>
                                      </p:to>
                                    </p:set>
                                    <p:animEffect transition="in" filter="fade">
                                      <p:cBhvr>
                                        <p:cTn id="3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Taguchi</a:t>
            </a:r>
          </a:p>
        </p:txBody>
      </p:sp>
      <p:sp>
        <p:nvSpPr>
          <p:cNvPr id="3" name="Content Placeholder 2"/>
          <p:cNvSpPr>
            <a:spLocks noGrp="1"/>
          </p:cNvSpPr>
          <p:nvPr>
            <p:ph idx="1"/>
          </p:nvPr>
        </p:nvSpPr>
        <p:spPr/>
        <p:txBody>
          <a:bodyPr>
            <a:normAutofit fontScale="47500" lnSpcReduction="20000"/>
          </a:bodyPr>
          <a:lstStyle/>
          <a:p>
            <a:pPr marL="0" indent="0">
              <a:buNone/>
            </a:pPr>
            <a:r>
              <a:rPr lang="en-GB" b="1" dirty="0">
                <a:solidFill>
                  <a:srgbClr val="FF0000"/>
                </a:solidFill>
              </a:rPr>
              <a:t>CUSTOMER DRIVEN QUALITY</a:t>
            </a:r>
          </a:p>
          <a:p>
            <a:endParaRPr lang="en-GB" dirty="0">
              <a:solidFill>
                <a:srgbClr val="FF0000"/>
              </a:solidFill>
            </a:endParaRPr>
          </a:p>
          <a:p>
            <a:r>
              <a:rPr lang="en-GB" dirty="0">
                <a:solidFill>
                  <a:srgbClr val="FF0000"/>
                </a:solidFill>
              </a:rPr>
              <a:t>We must ensure that we understand our customers’ requirements, their needs and expectations, if we are to have any chance of satisfying them, because it is the customer who ultimately decides whether or not we are delivering a quality product or service.</a:t>
            </a:r>
          </a:p>
          <a:p>
            <a:pPr marL="0" indent="0">
              <a:buNone/>
            </a:pPr>
            <a:r>
              <a:rPr lang="en-GB" dirty="0"/>
              <a:t> </a:t>
            </a:r>
          </a:p>
          <a:p>
            <a:endParaRPr lang="en-GB" dirty="0"/>
          </a:p>
          <a:p>
            <a:pPr marL="0" indent="0">
              <a:buNone/>
            </a:pPr>
            <a:r>
              <a:rPr lang="en-GB" b="1" dirty="0">
                <a:solidFill>
                  <a:srgbClr val="002060"/>
                </a:solidFill>
              </a:rPr>
              <a:t>EXAMPLE</a:t>
            </a:r>
            <a:endParaRPr lang="en-GB" dirty="0">
              <a:solidFill>
                <a:srgbClr val="002060"/>
              </a:solidFill>
            </a:endParaRPr>
          </a:p>
          <a:p>
            <a:pPr marL="0" indent="0">
              <a:buNone/>
            </a:pPr>
            <a:r>
              <a:rPr lang="en-GB" dirty="0">
                <a:solidFill>
                  <a:srgbClr val="002060"/>
                </a:solidFill>
              </a:rPr>
              <a:t> </a:t>
            </a:r>
          </a:p>
          <a:p>
            <a:r>
              <a:rPr lang="en-GB" dirty="0">
                <a:solidFill>
                  <a:srgbClr val="002060"/>
                </a:solidFill>
              </a:rPr>
              <a:t>A drinks vending machine supplier ensures that all his machines deliver hot drinks within a specific temperature range.  He quality audits his machines on site to ensure that no drinks are delivered too hot or too cold.  As long as this is the case, the vending machine could be said to be conforming to requirements.  The vending machine supplier could believe he is delivering a quality product and service.  Within the range allowed, the supplier will aim for a target or ideal temperature.  If the machine delivers drinks at this temperature then the supplier will be even more confident of the quality he provides.  The supplier could believe his customers will show the following satisfaction profile:-</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16</a:t>
            </a:fld>
            <a:endParaRPr lang="en-GB" altLang="en-US"/>
          </a:p>
        </p:txBody>
      </p:sp>
    </p:spTree>
    <p:extLst>
      <p:ext uri="{BB962C8B-B14F-4D97-AF65-F5344CB8AC3E}">
        <p14:creationId xmlns:p14="http://schemas.microsoft.com/office/powerpoint/2010/main" val="1963849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928" y="0"/>
            <a:ext cx="8229600" cy="1143000"/>
          </a:xfrm>
        </p:spPr>
        <p:txBody>
          <a:bodyPr/>
          <a:lstStyle/>
          <a:p>
            <a:r>
              <a:rPr lang="en-GB" dirty="0"/>
              <a:t>Taguchi</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17</a:t>
            </a:fld>
            <a:endParaRPr lang="en-GB" altLang="en-US"/>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1512" y="1106311"/>
            <a:ext cx="5260975"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76063" y="5203649"/>
            <a:ext cx="8391872" cy="523220"/>
          </a:xfrm>
          <a:prstGeom prst="rect">
            <a:avLst/>
          </a:prstGeom>
        </p:spPr>
        <p:txBody>
          <a:bodyPr wrap="square">
            <a:spAutoFit/>
          </a:bodyPr>
          <a:lstStyle/>
          <a:p>
            <a:pPr>
              <a:spcAft>
                <a:spcPts val="0"/>
              </a:spcAft>
            </a:pPr>
            <a:r>
              <a:rPr lang="en-GB" sz="1400" b="1" dirty="0">
                <a:solidFill>
                  <a:srgbClr val="FF0000"/>
                </a:solidFill>
                <a:ea typeface="Times New Roman" panose="02020603050405020304" pitchFamily="18" charset="0"/>
              </a:rPr>
              <a:t>Let us consider whether the drinks machine supplier is correct to think as he does by considering a similar situation.</a:t>
            </a:r>
          </a:p>
        </p:txBody>
      </p:sp>
    </p:spTree>
    <p:extLst>
      <p:ext uri="{BB962C8B-B14F-4D97-AF65-F5344CB8AC3E}">
        <p14:creationId xmlns:p14="http://schemas.microsoft.com/office/powerpoint/2010/main" val="21453973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0"/>
            <a:ext cx="8229600" cy="1143000"/>
          </a:xfrm>
        </p:spPr>
        <p:txBody>
          <a:bodyPr/>
          <a:lstStyle/>
          <a:p>
            <a:r>
              <a:rPr lang="en-GB" dirty="0"/>
              <a:t>Taguchi</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18</a:t>
            </a:fld>
            <a:endParaRPr lang="en-GB" altLang="en-US"/>
          </a:p>
        </p:txBody>
      </p:sp>
      <p:sp>
        <p:nvSpPr>
          <p:cNvPr id="6" name="Rectangle 5"/>
          <p:cNvSpPr/>
          <p:nvPr/>
        </p:nvSpPr>
        <p:spPr>
          <a:xfrm>
            <a:off x="107504" y="880186"/>
            <a:ext cx="8856984" cy="830997"/>
          </a:xfrm>
          <a:prstGeom prst="rect">
            <a:avLst/>
          </a:prstGeom>
        </p:spPr>
        <p:txBody>
          <a:bodyPr wrap="square">
            <a:spAutoFit/>
          </a:bodyPr>
          <a:lstStyle/>
          <a:p>
            <a:pPr>
              <a:spcAft>
                <a:spcPts val="0"/>
              </a:spcAft>
            </a:pPr>
            <a:r>
              <a:rPr lang="en-GB" sz="1600" b="1" u="none" dirty="0">
                <a:solidFill>
                  <a:srgbClr val="FF0000"/>
                </a:solidFill>
                <a:ea typeface="Times New Roman" panose="02020603050405020304" pitchFamily="18" charset="0"/>
              </a:rPr>
              <a:t>Conforming to our own requirements in the drinks example will give a mixed level of customer satisfaction.  Customers using the vending machine for the hot drinks are likely to show the following satisfaction profile: -</a:t>
            </a:r>
            <a:endParaRPr lang="en-GB" sz="1600" b="1" u="none" dirty="0">
              <a:solidFill>
                <a:srgbClr val="FF0000"/>
              </a:solidFill>
              <a:effectLst/>
              <a:latin typeface="Times New Roman" panose="02020603050405020304" pitchFamily="18" charset="0"/>
              <a:ea typeface="Times New Roman" panose="02020603050405020304" pitchFamily="18" charset="0"/>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1511" y="1628800"/>
            <a:ext cx="5260975"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3369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9055"/>
            <a:ext cx="8229600" cy="1143000"/>
          </a:xfrm>
        </p:spPr>
        <p:txBody>
          <a:bodyPr/>
          <a:lstStyle/>
          <a:p>
            <a:r>
              <a:rPr lang="en-GB" dirty="0"/>
              <a:t>Taguchi</a:t>
            </a:r>
          </a:p>
        </p:txBody>
      </p:sp>
      <p:sp>
        <p:nvSpPr>
          <p:cNvPr id="3" name="Content Placeholder 2"/>
          <p:cNvSpPr>
            <a:spLocks noGrp="1"/>
          </p:cNvSpPr>
          <p:nvPr>
            <p:ph idx="1"/>
          </p:nvPr>
        </p:nvSpPr>
        <p:spPr>
          <a:xfrm>
            <a:off x="107504" y="1083945"/>
            <a:ext cx="8928992" cy="3917032"/>
          </a:xfrm>
        </p:spPr>
        <p:txBody>
          <a:bodyPr>
            <a:noAutofit/>
          </a:bodyPr>
          <a:lstStyle/>
          <a:p>
            <a:r>
              <a:rPr lang="en-GB" sz="1600" dirty="0">
                <a:solidFill>
                  <a:srgbClr val="FF0000"/>
                </a:solidFill>
              </a:rPr>
              <a:t>A similar profile will be found for customers of many organisations, which equate quality with conforming to their own requirements.  The above diagram is known as the Taguchi “Quality Loss” model.  Taguchi suggests that quality cannot truly be measured by inspection by the supplier or manufacturer.  Quality can only truly be measured by customer satisfaction.  Quality Loss is the cost associated with customer dissatisfaction.</a:t>
            </a:r>
          </a:p>
          <a:p>
            <a:r>
              <a:rPr lang="en-GB" sz="1600" dirty="0">
                <a:solidFill>
                  <a:srgbClr val="0070C0"/>
                </a:solidFill>
              </a:rPr>
              <a:t>If the vending machine supplies drinks that are always at the target temperature, then so long as the target temperature was researched adequately there is a chance of gaining high customer satisfaction.  Nevertheless, this target is supplier generated rather than generated by </a:t>
            </a:r>
            <a:r>
              <a:rPr lang="en-GB" sz="1600" b="1" dirty="0">
                <a:solidFill>
                  <a:srgbClr val="0070C0"/>
                </a:solidFill>
              </a:rPr>
              <a:t>individual customers</a:t>
            </a:r>
            <a:r>
              <a:rPr lang="en-GB" sz="1600" dirty="0">
                <a:solidFill>
                  <a:srgbClr val="0070C0"/>
                </a:solidFill>
              </a:rPr>
              <a:t>.  If 100% of the drinks are served at the target temperature, there will still be a percentage of dissatisfied customers who find their drinks to be too hot or too cold.</a:t>
            </a:r>
          </a:p>
          <a:p>
            <a:r>
              <a:rPr lang="en-GB" sz="1600" dirty="0">
                <a:solidFill>
                  <a:srgbClr val="00B050"/>
                </a:solidFill>
              </a:rPr>
              <a:t>For each of these there will be associated quality loss - the cost to the customer of replacing the drink, warming it up or waiting for it to cool, and a cost to the supplier of losing customers and dealing with the various customer complaints.  Quality loss is a price of non-conformance.  We may conform to our own requirements, but unless we also conform to the customers’ needs costs will be incurred.  To prevent Quality Loss we must ensure that we </a:t>
            </a:r>
            <a:r>
              <a:rPr lang="en-GB" sz="1600" b="1" i="1" dirty="0">
                <a:solidFill>
                  <a:srgbClr val="00B050"/>
                </a:solidFill>
              </a:rPr>
              <a:t>consult with and listen to the customer as closely as possible</a:t>
            </a:r>
            <a:r>
              <a:rPr lang="en-GB" sz="1600" dirty="0">
                <a:solidFill>
                  <a:srgbClr val="00B050"/>
                </a:solidFill>
              </a:rPr>
              <a:t>.</a:t>
            </a:r>
          </a:p>
          <a:p>
            <a:endParaRPr lang="en-GB" sz="16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19</a:t>
            </a:fld>
            <a:endParaRPr lang="en-GB" altLang="en-US"/>
          </a:p>
        </p:txBody>
      </p:sp>
    </p:spTree>
    <p:extLst>
      <p:ext uri="{BB962C8B-B14F-4D97-AF65-F5344CB8AC3E}">
        <p14:creationId xmlns:p14="http://schemas.microsoft.com/office/powerpoint/2010/main" val="273052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Lean	</a:t>
            </a:r>
          </a:p>
        </p:txBody>
      </p:sp>
      <p:sp>
        <p:nvSpPr>
          <p:cNvPr id="3" name="Content Placeholder 2"/>
          <p:cNvSpPr>
            <a:spLocks noGrp="1"/>
          </p:cNvSpPr>
          <p:nvPr>
            <p:ph idx="1"/>
          </p:nvPr>
        </p:nvSpPr>
        <p:spPr/>
        <p:txBody>
          <a:bodyPr/>
          <a:lstStyle/>
          <a:p>
            <a:pPr marL="514350" indent="-514350">
              <a:buFont typeface="+mj-lt"/>
              <a:buAutoNum type="arabicPeriod"/>
            </a:pPr>
            <a:r>
              <a:rPr lang="en-GB" dirty="0">
                <a:solidFill>
                  <a:srgbClr val="00B050"/>
                </a:solidFill>
              </a:rPr>
              <a:t>Identify Customers and Specify Value</a:t>
            </a:r>
          </a:p>
          <a:p>
            <a:pPr marL="514350" indent="-514350">
              <a:buFont typeface="+mj-lt"/>
              <a:buAutoNum type="arabicPeriod"/>
            </a:pPr>
            <a:r>
              <a:rPr lang="en-GB" dirty="0">
                <a:solidFill>
                  <a:srgbClr val="0070C0"/>
                </a:solidFill>
              </a:rPr>
              <a:t>Identify and Map the Value Stream</a:t>
            </a:r>
          </a:p>
          <a:p>
            <a:pPr marL="514350" indent="-514350">
              <a:buFont typeface="+mj-lt"/>
              <a:buAutoNum type="arabicPeriod"/>
            </a:pPr>
            <a:r>
              <a:rPr lang="en-GB" dirty="0">
                <a:solidFill>
                  <a:srgbClr val="002060"/>
                </a:solidFill>
              </a:rPr>
              <a:t>Create Flow by Eliminating Waste</a:t>
            </a:r>
          </a:p>
          <a:p>
            <a:pPr marL="514350" indent="-514350">
              <a:buFont typeface="+mj-lt"/>
              <a:buAutoNum type="arabicPeriod"/>
            </a:pPr>
            <a:r>
              <a:rPr lang="en-GB" dirty="0">
                <a:solidFill>
                  <a:srgbClr val="7030A0"/>
                </a:solidFill>
              </a:rPr>
              <a:t>Respond to Customer Pull</a:t>
            </a:r>
          </a:p>
          <a:p>
            <a:pPr marL="514350" indent="-514350">
              <a:buFont typeface="+mj-lt"/>
              <a:buAutoNum type="arabicPeriod"/>
            </a:pPr>
            <a:r>
              <a:rPr lang="en-GB" dirty="0">
                <a:solidFill>
                  <a:srgbClr val="FF0000"/>
                </a:solidFill>
              </a:rPr>
              <a:t>Pursue Perfection</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20</a:t>
            </a:fld>
            <a:endParaRPr lang="en-GB" altLang="en-US"/>
          </a:p>
        </p:txBody>
      </p:sp>
      <p:pic>
        <p:nvPicPr>
          <p:cNvPr id="7" name="Picture 6" descr="A close up of a map&#10;&#10;Description generated with high confidence">
            <a:extLst>
              <a:ext uri="{FF2B5EF4-FFF2-40B4-BE49-F238E27FC236}">
                <a16:creationId xmlns:a16="http://schemas.microsoft.com/office/drawing/2014/main" id="{82254359-65D8-4BEB-9B14-F1FCA200522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72553" y="3284984"/>
            <a:ext cx="2879123" cy="2443991"/>
          </a:xfrm>
          <a:prstGeom prst="rect">
            <a:avLst/>
          </a:prstGeom>
        </p:spPr>
      </p:pic>
    </p:spTree>
    <p:extLst>
      <p:ext uri="{BB962C8B-B14F-4D97-AF65-F5344CB8AC3E}">
        <p14:creationId xmlns:p14="http://schemas.microsoft.com/office/powerpoint/2010/main" val="568905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875"/>
            <a:ext cx="8229600" cy="1143000"/>
          </a:xfrm>
        </p:spPr>
        <p:txBody>
          <a:bodyPr/>
          <a:lstStyle/>
          <a:p>
            <a:r>
              <a:rPr lang="en-GB" dirty="0"/>
              <a:t>Lean</a:t>
            </a:r>
          </a:p>
        </p:txBody>
      </p:sp>
      <p:sp>
        <p:nvSpPr>
          <p:cNvPr id="3" name="Content Placeholder 2"/>
          <p:cNvSpPr>
            <a:spLocks noGrp="1"/>
          </p:cNvSpPr>
          <p:nvPr>
            <p:ph idx="1"/>
          </p:nvPr>
        </p:nvSpPr>
        <p:spPr>
          <a:xfrm>
            <a:off x="251520" y="908720"/>
            <a:ext cx="8640960" cy="5616624"/>
          </a:xfrm>
        </p:spPr>
        <p:txBody>
          <a:bodyPr>
            <a:normAutofit fontScale="32500" lnSpcReduction="20000"/>
          </a:bodyPr>
          <a:lstStyle/>
          <a:p>
            <a:pPr marL="0" indent="0">
              <a:buNone/>
            </a:pPr>
            <a:r>
              <a:rPr lang="en-GB" dirty="0"/>
              <a:t>There are </a:t>
            </a:r>
            <a:r>
              <a:rPr lang="en-GB" b="1" dirty="0"/>
              <a:t>FIVE</a:t>
            </a:r>
            <a:r>
              <a:rPr lang="en-GB" dirty="0"/>
              <a:t> overriding principles to Lean.</a:t>
            </a:r>
          </a:p>
          <a:p>
            <a:pPr marL="514350" indent="-514350">
              <a:buFont typeface="+mj-lt"/>
              <a:buAutoNum type="arabicPeriod"/>
            </a:pPr>
            <a:r>
              <a:rPr lang="en-GB" sz="4300" b="1" dirty="0">
                <a:solidFill>
                  <a:srgbClr val="0070C0"/>
                </a:solidFill>
              </a:rPr>
              <a:t>Identify Customers and Specify Value </a:t>
            </a:r>
            <a:r>
              <a:rPr lang="en-GB" b="1" dirty="0"/>
              <a:t>-</a:t>
            </a:r>
            <a:r>
              <a:rPr lang="en-GB" dirty="0"/>
              <a:t> The starting point is to recognise that only a small fraction of the total time and effort in any organisation actually adds value for the end customer. By clearly defining Value for a specific product or service from the end customer’s perspective, all the non value activities - or waste - can be targeted for removal.</a:t>
            </a:r>
          </a:p>
          <a:p>
            <a:pPr marL="514350" indent="-514350">
              <a:buFont typeface="+mj-lt"/>
              <a:buAutoNum type="arabicPeriod"/>
            </a:pPr>
            <a:r>
              <a:rPr lang="en-GB" sz="4300" b="1" dirty="0">
                <a:solidFill>
                  <a:srgbClr val="0070C0"/>
                </a:solidFill>
              </a:rPr>
              <a:t>Identify and Map the Value Stream </a:t>
            </a:r>
            <a:r>
              <a:rPr lang="en-GB" b="1" dirty="0"/>
              <a:t>–</a:t>
            </a:r>
            <a:r>
              <a:rPr lang="en-GB" dirty="0"/>
              <a:t> The Value Stream is the entire set of activities across all parts of the organisation involved in jointly delivering the product or service. This represents the end-to-end process that delivers the value to the customer. Once you understand what your customer wants the next step is to identify how you are delivering (or not) that to them.</a:t>
            </a:r>
          </a:p>
          <a:p>
            <a:pPr marL="514350" indent="-514350">
              <a:buFont typeface="+mj-lt"/>
              <a:buAutoNum type="arabicPeriod"/>
            </a:pPr>
            <a:r>
              <a:rPr lang="en-GB" sz="4300" b="1" dirty="0">
                <a:solidFill>
                  <a:srgbClr val="0070C0"/>
                </a:solidFill>
              </a:rPr>
              <a:t>Create Flow by Eliminating Waste </a:t>
            </a:r>
            <a:r>
              <a:rPr lang="en-GB" b="1" dirty="0"/>
              <a:t>–</a:t>
            </a:r>
            <a:r>
              <a:rPr lang="en-GB" dirty="0"/>
              <a:t> Typically when you first map the Value Stream you will find that only 5% of activities add value, this can rise to 45% in a service environment. Eliminating this waste ensures that your product or service “flows” to the customer without any interruption, detour or waiting.</a:t>
            </a:r>
          </a:p>
          <a:p>
            <a:pPr marL="514350" indent="-514350">
              <a:buFont typeface="+mj-lt"/>
              <a:buAutoNum type="arabicPeriod"/>
            </a:pPr>
            <a:r>
              <a:rPr lang="en-GB" sz="4300" b="1" dirty="0">
                <a:solidFill>
                  <a:srgbClr val="0070C0"/>
                </a:solidFill>
              </a:rPr>
              <a:t>Respond to Customer Pull</a:t>
            </a:r>
            <a:r>
              <a:rPr lang="en-GB" sz="4300" dirty="0">
                <a:solidFill>
                  <a:srgbClr val="0070C0"/>
                </a:solidFill>
              </a:rPr>
              <a:t> </a:t>
            </a:r>
            <a:r>
              <a:rPr lang="en-GB" dirty="0"/>
              <a:t>– This is about understanding the customer demand on your service and then creating your process to respond to this. Such that you produce only what the customer wants when the customer wants it.</a:t>
            </a:r>
          </a:p>
          <a:p>
            <a:pPr marL="514350" indent="-514350">
              <a:buFont typeface="+mj-lt"/>
              <a:buAutoNum type="arabicPeriod"/>
            </a:pPr>
            <a:r>
              <a:rPr lang="en-GB" sz="4300" b="1" dirty="0">
                <a:solidFill>
                  <a:srgbClr val="0070C0"/>
                </a:solidFill>
              </a:rPr>
              <a:t>Pursue Perfection </a:t>
            </a:r>
            <a:r>
              <a:rPr lang="en-GB" b="1" dirty="0"/>
              <a:t>-</a:t>
            </a:r>
            <a:r>
              <a:rPr lang="en-GB" dirty="0"/>
              <a:t> Creating flow and pull starts with radically reorganising individual process steps, but the gains become truly significant as all the steps link together. As this happens more and more layers of waste become visible and the process continues towards the theoretical end point of perfection, where every asset and every action adds value for the end customer.</a:t>
            </a:r>
          </a:p>
          <a:p>
            <a:pPr marL="0" indent="0">
              <a:buNone/>
            </a:pPr>
            <a:endParaRPr lang="en-GB" dirty="0"/>
          </a:p>
          <a:p>
            <a:pPr marL="0" indent="0">
              <a:buNone/>
            </a:pPr>
            <a:r>
              <a:rPr lang="en-GB" sz="4900" dirty="0"/>
              <a:t>In following these five principles of Lean you will implement a philosophy that will become “just the way things are done”. You are ensuring that you are driving towards the overall organisational strategy by constant review of your processes to ensure that they are constantly and consistently delivering value to your customer. This allows the organisation to maintain its high level of service whilst being able to grow and flex with a changing environment and it does this through implementing sustainable change.</a:t>
            </a:r>
          </a:p>
          <a:p>
            <a:pPr marL="0" indent="0">
              <a:buNone/>
            </a:pPr>
            <a:endParaRPr lang="en-GB" dirty="0"/>
          </a:p>
          <a:p>
            <a:pPr marL="0" indent="0">
              <a:buNone/>
            </a:pPr>
            <a:r>
              <a:rPr lang="en-GB" sz="3700" b="1" dirty="0"/>
              <a:t>Source:  </a:t>
            </a:r>
            <a:r>
              <a:rPr lang="en-GB" sz="3700" b="1" dirty="0">
                <a:hlinkClick r:id="rId2"/>
              </a:rPr>
              <a:t>http://www.cardiff.ac.uk/lean/principles/</a:t>
            </a:r>
            <a:endParaRPr lang="en-GB" sz="3700" b="1" dirty="0"/>
          </a:p>
          <a:p>
            <a:pPr marL="0" indent="0">
              <a:buNone/>
            </a:pPr>
            <a:endParaRPr lang="en-GB" sz="3700" b="1" dirty="0"/>
          </a:p>
          <a:p>
            <a:pPr marL="0" indent="0">
              <a:buNone/>
            </a:pPr>
            <a:r>
              <a:rPr lang="en-GB" sz="6200" dirty="0"/>
              <a:t>Take a look at</a:t>
            </a:r>
            <a:r>
              <a:rPr lang="en-GB" sz="6200" b="1" dirty="0"/>
              <a:t> </a:t>
            </a:r>
            <a:r>
              <a:rPr lang="en-GB" sz="6200" b="1" i="1" dirty="0">
                <a:solidFill>
                  <a:srgbClr val="0070C0"/>
                </a:solidFill>
              </a:rPr>
              <a:t>“Time: The next dimension of Quality”</a:t>
            </a:r>
            <a:r>
              <a:rPr lang="en-GB" sz="6200" b="1" dirty="0"/>
              <a:t> </a:t>
            </a:r>
            <a:r>
              <a:rPr lang="en-GB" sz="6200" dirty="0"/>
              <a:t>on YouTube.com</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21</a:t>
            </a:fld>
            <a:endParaRPr lang="en-GB" altLang="en-US"/>
          </a:p>
        </p:txBody>
      </p:sp>
    </p:spTree>
    <p:extLst>
      <p:ext uri="{BB962C8B-B14F-4D97-AF65-F5344CB8AC3E}">
        <p14:creationId xmlns:p14="http://schemas.microsoft.com/office/powerpoint/2010/main" val="26299169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F3F84-0FEC-456D-B2C7-69CC4EDC754D}"/>
              </a:ext>
            </a:extLst>
          </p:cNvPr>
          <p:cNvSpPr>
            <a:spLocks noGrp="1"/>
          </p:cNvSpPr>
          <p:nvPr>
            <p:ph type="title"/>
          </p:nvPr>
        </p:nvSpPr>
        <p:spPr/>
        <p:txBody>
          <a:bodyPr/>
          <a:lstStyle/>
          <a:p>
            <a:r>
              <a:rPr lang="en-GB" dirty="0"/>
              <a:t>Some interesting facts</a:t>
            </a:r>
          </a:p>
        </p:txBody>
      </p:sp>
      <p:sp>
        <p:nvSpPr>
          <p:cNvPr id="3" name="Content Placeholder 2">
            <a:extLst>
              <a:ext uri="{FF2B5EF4-FFF2-40B4-BE49-F238E27FC236}">
                <a16:creationId xmlns:a16="http://schemas.microsoft.com/office/drawing/2014/main" id="{9E1977E3-3E70-41C4-8902-3B0BE97F46C4}"/>
              </a:ext>
            </a:extLst>
          </p:cNvPr>
          <p:cNvSpPr>
            <a:spLocks noGrp="1"/>
          </p:cNvSpPr>
          <p:nvPr>
            <p:ph idx="1"/>
          </p:nvPr>
        </p:nvSpPr>
        <p:spPr>
          <a:xfrm>
            <a:off x="111496" y="1382697"/>
            <a:ext cx="7310176" cy="3917032"/>
          </a:xfrm>
        </p:spPr>
        <p:txBody>
          <a:bodyPr>
            <a:normAutofit fontScale="70000" lnSpcReduction="20000"/>
          </a:bodyPr>
          <a:lstStyle/>
          <a:p>
            <a:pPr marL="514350" indent="-514350">
              <a:buFont typeface="+mj-lt"/>
              <a:buAutoNum type="arabicPeriod"/>
            </a:pPr>
            <a:r>
              <a:rPr lang="en-GB" dirty="0">
                <a:solidFill>
                  <a:srgbClr val="00B050"/>
                </a:solidFill>
              </a:rPr>
              <a:t>Price is not the main reason for customer churn: churn occurs due to overall poor quality of customer service</a:t>
            </a:r>
          </a:p>
          <a:p>
            <a:pPr marL="514350" indent="-514350">
              <a:buFont typeface="+mj-lt"/>
              <a:buAutoNum type="arabicPeriod"/>
            </a:pPr>
            <a:r>
              <a:rPr lang="en-GB" dirty="0">
                <a:solidFill>
                  <a:srgbClr val="0070C0"/>
                </a:solidFill>
              </a:rPr>
              <a:t>A customer is four times more likely to defect to a competitor if the problem is service related than price related</a:t>
            </a:r>
          </a:p>
          <a:p>
            <a:pPr marL="514350" indent="-514350">
              <a:buFont typeface="+mj-lt"/>
              <a:buAutoNum type="arabicPeriod"/>
            </a:pPr>
            <a:r>
              <a:rPr lang="en-GB" dirty="0">
                <a:solidFill>
                  <a:srgbClr val="002060"/>
                </a:solidFill>
              </a:rPr>
              <a:t>The probability of selling to an existing customer is 60-70%.  The probability of selling to a new prospect is 5-20%</a:t>
            </a:r>
          </a:p>
          <a:p>
            <a:pPr marL="514350" indent="-514350">
              <a:buFont typeface="+mj-lt"/>
              <a:buAutoNum type="arabicPeriod"/>
            </a:pPr>
            <a:r>
              <a:rPr lang="en-GB" dirty="0">
                <a:solidFill>
                  <a:srgbClr val="7030A0"/>
                </a:solidFill>
              </a:rPr>
              <a:t>For every customer complaint, there are 26 other unhappy customers who have remained silent.</a:t>
            </a:r>
          </a:p>
          <a:p>
            <a:pPr marL="514350" indent="-514350">
              <a:buFont typeface="+mj-lt"/>
              <a:buAutoNum type="arabicPeriod"/>
            </a:pPr>
            <a:r>
              <a:rPr lang="en-GB" dirty="0">
                <a:solidFill>
                  <a:srgbClr val="FF0000"/>
                </a:solidFill>
              </a:rPr>
              <a:t>A 2% increase in customer retention has the same effect as decreasing costs by 10%</a:t>
            </a:r>
          </a:p>
          <a:p>
            <a:pPr marL="514350" indent="-514350">
              <a:buFont typeface="+mj-lt"/>
              <a:buAutoNum type="arabicPeriod"/>
            </a:pPr>
            <a:endParaRPr lang="en-GB" dirty="0"/>
          </a:p>
        </p:txBody>
      </p:sp>
      <p:sp>
        <p:nvSpPr>
          <p:cNvPr id="4" name="Slide Number Placeholder 3">
            <a:extLst>
              <a:ext uri="{FF2B5EF4-FFF2-40B4-BE49-F238E27FC236}">
                <a16:creationId xmlns:a16="http://schemas.microsoft.com/office/drawing/2014/main" id="{C013AFB4-9AA1-4CF5-96A0-65FE1161B3C5}"/>
              </a:ext>
            </a:extLst>
          </p:cNvPr>
          <p:cNvSpPr>
            <a:spLocks noGrp="1"/>
          </p:cNvSpPr>
          <p:nvPr>
            <p:ph type="sldNum" sz="quarter" idx="12"/>
          </p:nvPr>
        </p:nvSpPr>
        <p:spPr/>
        <p:txBody>
          <a:bodyPr/>
          <a:lstStyle/>
          <a:p>
            <a:fld id="{A0B59305-2C5D-4A95-B45F-0E7817A8C723}" type="slidenum">
              <a:rPr lang="en-GB" altLang="en-US" smtClean="0"/>
              <a:pPr/>
              <a:t>22</a:t>
            </a:fld>
            <a:endParaRPr lang="en-GB" altLang="en-US"/>
          </a:p>
        </p:txBody>
      </p:sp>
      <p:pic>
        <p:nvPicPr>
          <p:cNvPr id="6" name="Picture 5" descr="A person posing for the camera&#10;&#10;Description generated with very high confidence">
            <a:extLst>
              <a:ext uri="{FF2B5EF4-FFF2-40B4-BE49-F238E27FC236}">
                <a16:creationId xmlns:a16="http://schemas.microsoft.com/office/drawing/2014/main" id="{FCF7603E-5DC6-495E-BC82-BD30016275B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21672" y="3808724"/>
            <a:ext cx="1706883" cy="1844824"/>
          </a:xfrm>
          <a:prstGeom prst="rect">
            <a:avLst/>
          </a:prstGeom>
        </p:spPr>
      </p:pic>
    </p:spTree>
    <p:extLst>
      <p:ext uri="{BB962C8B-B14F-4D97-AF65-F5344CB8AC3E}">
        <p14:creationId xmlns:p14="http://schemas.microsoft.com/office/powerpoint/2010/main" val="89728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94387-31B5-453D-8C75-7144FB2E67FF}"/>
              </a:ext>
            </a:extLst>
          </p:cNvPr>
          <p:cNvSpPr>
            <a:spLocks noGrp="1"/>
          </p:cNvSpPr>
          <p:nvPr>
            <p:ph type="title"/>
          </p:nvPr>
        </p:nvSpPr>
        <p:spPr/>
        <p:txBody>
          <a:bodyPr/>
          <a:lstStyle/>
          <a:p>
            <a:r>
              <a:rPr lang="en-GB" dirty="0"/>
              <a:t>Some interesting facts (cont.)</a:t>
            </a:r>
          </a:p>
        </p:txBody>
      </p:sp>
      <p:sp>
        <p:nvSpPr>
          <p:cNvPr id="3" name="Content Placeholder 2">
            <a:extLst>
              <a:ext uri="{FF2B5EF4-FFF2-40B4-BE49-F238E27FC236}">
                <a16:creationId xmlns:a16="http://schemas.microsoft.com/office/drawing/2014/main" id="{D898B433-8315-48EA-8658-26AB43A5715A}"/>
              </a:ext>
            </a:extLst>
          </p:cNvPr>
          <p:cNvSpPr>
            <a:spLocks noGrp="1"/>
          </p:cNvSpPr>
          <p:nvPr>
            <p:ph idx="1"/>
          </p:nvPr>
        </p:nvSpPr>
        <p:spPr/>
        <p:txBody>
          <a:bodyPr>
            <a:normAutofit fontScale="70000" lnSpcReduction="20000"/>
          </a:bodyPr>
          <a:lstStyle/>
          <a:p>
            <a:pPr marL="514350" indent="-514350">
              <a:buAutoNum type="arabicPeriod" startAt="6"/>
            </a:pPr>
            <a:r>
              <a:rPr lang="en-GB" dirty="0">
                <a:solidFill>
                  <a:srgbClr val="00B050"/>
                </a:solidFill>
              </a:rPr>
              <a:t>96% of unhappy customers don’t complain. However, 91% of them will leave and never come back</a:t>
            </a:r>
          </a:p>
          <a:p>
            <a:pPr marL="514350" indent="-514350">
              <a:buAutoNum type="arabicPeriod" startAt="6"/>
            </a:pPr>
            <a:r>
              <a:rPr lang="en-GB" dirty="0">
                <a:solidFill>
                  <a:srgbClr val="0070C0"/>
                </a:solidFill>
              </a:rPr>
              <a:t>A dissatisfied customer will tell between 9 and 15 people about their experience.  Around 13% of dissatisfied customers tell more than 20 people</a:t>
            </a:r>
          </a:p>
          <a:p>
            <a:pPr marL="514350" indent="-514350">
              <a:buFont typeface="Arial" pitchFamily="34" charset="0"/>
              <a:buAutoNum type="arabicPeriod" startAt="6"/>
            </a:pPr>
            <a:r>
              <a:rPr lang="en-GB" dirty="0">
                <a:solidFill>
                  <a:srgbClr val="002060"/>
                </a:solidFill>
              </a:rPr>
              <a:t>Happy customers that get their issue resolved tell about four to six people about their experience</a:t>
            </a:r>
          </a:p>
          <a:p>
            <a:pPr marL="514350" indent="-514350">
              <a:buFont typeface="Arial" pitchFamily="34" charset="0"/>
              <a:buAutoNum type="arabicPeriod" startAt="6"/>
            </a:pPr>
            <a:r>
              <a:rPr lang="en-GB" dirty="0">
                <a:solidFill>
                  <a:srgbClr val="7030A0"/>
                </a:solidFill>
              </a:rPr>
              <a:t>70% of buying experiences are based on how the customer feels they are being treated</a:t>
            </a:r>
          </a:p>
          <a:p>
            <a:pPr marL="514350" indent="-514350">
              <a:buFont typeface="Arial" pitchFamily="34" charset="0"/>
              <a:buAutoNum type="arabicPeriod" startAt="6"/>
            </a:pPr>
            <a:r>
              <a:rPr lang="en-GB" dirty="0"/>
              <a:t>55% of customers would pay extra to guarantee a better service</a:t>
            </a:r>
          </a:p>
          <a:p>
            <a:pPr marL="0" indent="0">
              <a:buNone/>
            </a:pPr>
            <a:r>
              <a:rPr lang="en-GB" dirty="0"/>
              <a:t>	</a:t>
            </a:r>
          </a:p>
          <a:p>
            <a:pPr marL="514350" indent="-514350">
              <a:buAutoNum type="arabicPeriod" startAt="8"/>
            </a:pPr>
            <a:endParaRPr lang="en-GB" dirty="0"/>
          </a:p>
          <a:p>
            <a:endParaRPr lang="en-GB" dirty="0"/>
          </a:p>
        </p:txBody>
      </p:sp>
      <p:sp>
        <p:nvSpPr>
          <p:cNvPr id="4" name="Slide Number Placeholder 3">
            <a:extLst>
              <a:ext uri="{FF2B5EF4-FFF2-40B4-BE49-F238E27FC236}">
                <a16:creationId xmlns:a16="http://schemas.microsoft.com/office/drawing/2014/main" id="{E5DC1888-FC66-40B7-A205-2A8263BD726D}"/>
              </a:ext>
            </a:extLst>
          </p:cNvPr>
          <p:cNvSpPr>
            <a:spLocks noGrp="1"/>
          </p:cNvSpPr>
          <p:nvPr>
            <p:ph type="sldNum" sz="quarter" idx="12"/>
          </p:nvPr>
        </p:nvSpPr>
        <p:spPr/>
        <p:txBody>
          <a:bodyPr/>
          <a:lstStyle/>
          <a:p>
            <a:fld id="{A0B59305-2C5D-4A95-B45F-0E7817A8C723}" type="slidenum">
              <a:rPr lang="en-GB" altLang="en-US" smtClean="0"/>
              <a:pPr/>
              <a:t>23</a:t>
            </a:fld>
            <a:endParaRPr lang="en-GB" altLang="en-US"/>
          </a:p>
        </p:txBody>
      </p:sp>
    </p:spTree>
    <p:extLst>
      <p:ext uri="{BB962C8B-B14F-4D97-AF65-F5344CB8AC3E}">
        <p14:creationId xmlns:p14="http://schemas.microsoft.com/office/powerpoint/2010/main" val="41219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F2F5C-9CCB-464A-A0B9-31662E7820E3}"/>
              </a:ext>
            </a:extLst>
          </p:cNvPr>
          <p:cNvSpPr>
            <a:spLocks noGrp="1"/>
          </p:cNvSpPr>
          <p:nvPr>
            <p:ph type="title"/>
          </p:nvPr>
        </p:nvSpPr>
        <p:spPr/>
        <p:txBody>
          <a:bodyPr/>
          <a:lstStyle/>
          <a:p>
            <a:r>
              <a:rPr lang="en-GB" dirty="0"/>
              <a:t>Some interesting facts (cont.)</a:t>
            </a:r>
          </a:p>
        </p:txBody>
      </p:sp>
      <p:sp>
        <p:nvSpPr>
          <p:cNvPr id="3" name="Content Placeholder 2">
            <a:extLst>
              <a:ext uri="{FF2B5EF4-FFF2-40B4-BE49-F238E27FC236}">
                <a16:creationId xmlns:a16="http://schemas.microsoft.com/office/drawing/2014/main" id="{FE0A03F3-1895-471D-A70B-CA20F2A015A6}"/>
              </a:ext>
            </a:extLst>
          </p:cNvPr>
          <p:cNvSpPr>
            <a:spLocks noGrp="1"/>
          </p:cNvSpPr>
          <p:nvPr>
            <p:ph idx="1"/>
          </p:nvPr>
        </p:nvSpPr>
        <p:spPr/>
        <p:txBody>
          <a:bodyPr>
            <a:normAutofit fontScale="55000" lnSpcReduction="20000"/>
          </a:bodyPr>
          <a:lstStyle/>
          <a:p>
            <a:pPr marL="514350" indent="-514350">
              <a:buAutoNum type="arabicPeriod" startAt="11"/>
            </a:pPr>
            <a:r>
              <a:rPr lang="en-GB" dirty="0">
                <a:solidFill>
                  <a:srgbClr val="00B050"/>
                </a:solidFill>
              </a:rPr>
              <a:t>Customers who rate you five on a scale from one to five are six times more likely to buy from you again, compared to ‘only’ giving you a score of 4.8</a:t>
            </a:r>
          </a:p>
          <a:p>
            <a:pPr marL="514350" indent="-514350">
              <a:buFont typeface="Arial" pitchFamily="34" charset="0"/>
              <a:buAutoNum type="arabicPeriod" startAt="11"/>
            </a:pPr>
            <a:r>
              <a:rPr lang="en-GB" dirty="0">
                <a:solidFill>
                  <a:srgbClr val="0070C0"/>
                </a:solidFill>
              </a:rPr>
              <a:t>It takes 12 positive experiences to make up for one unresolved negative experience</a:t>
            </a:r>
          </a:p>
          <a:p>
            <a:pPr marL="514350" indent="-514350">
              <a:buAutoNum type="arabicPeriod" startAt="11"/>
            </a:pPr>
            <a:r>
              <a:rPr lang="en-GB" dirty="0">
                <a:solidFill>
                  <a:srgbClr val="002060"/>
                </a:solidFill>
              </a:rPr>
              <a:t>A 5% reduction in the customer defection rate can increase profits by 5 to 95%</a:t>
            </a:r>
          </a:p>
          <a:p>
            <a:pPr marL="514350" indent="-514350">
              <a:buAutoNum type="arabicPeriod" startAt="11"/>
            </a:pPr>
            <a:r>
              <a:rPr lang="en-GB" dirty="0">
                <a:solidFill>
                  <a:srgbClr val="7030A0"/>
                </a:solidFill>
              </a:rPr>
              <a:t>It costs six to seven times more to acquire a new customer than retain an existing one</a:t>
            </a:r>
          </a:p>
          <a:p>
            <a:pPr marL="514350" indent="-514350">
              <a:buAutoNum type="arabicPeriod" startAt="11"/>
            </a:pPr>
            <a:r>
              <a:rPr lang="en-GB" dirty="0">
                <a:solidFill>
                  <a:srgbClr val="FF0000"/>
                </a:solidFill>
              </a:rPr>
              <a:t>eCommerce spending for new customers is on average $24.50 compared to $52.50 for repeat customers</a:t>
            </a:r>
          </a:p>
          <a:p>
            <a:pPr marL="514350" indent="-514350">
              <a:buAutoNum type="arabicPeriod" startAt="11"/>
            </a:pPr>
            <a:endParaRPr lang="en-GB" dirty="0"/>
          </a:p>
          <a:p>
            <a:pPr marL="0" indent="0">
              <a:buNone/>
            </a:pPr>
            <a:r>
              <a:rPr lang="en-GB" dirty="0"/>
              <a:t>Shaw, C. and Hamilton, R. 2016 </a:t>
            </a:r>
            <a:r>
              <a:rPr lang="en-GB" i="1" dirty="0"/>
              <a:t>The Intuitive Customer: 7 Imperatives For Moving Your Customer Experience To The Next Level</a:t>
            </a:r>
            <a:r>
              <a:rPr lang="en-GB" dirty="0"/>
              <a:t>. UK: Palgrave MacMillan                                                         </a:t>
            </a:r>
          </a:p>
        </p:txBody>
      </p:sp>
      <p:sp>
        <p:nvSpPr>
          <p:cNvPr id="4" name="Slide Number Placeholder 3">
            <a:extLst>
              <a:ext uri="{FF2B5EF4-FFF2-40B4-BE49-F238E27FC236}">
                <a16:creationId xmlns:a16="http://schemas.microsoft.com/office/drawing/2014/main" id="{EE51BADF-AF7A-4CB5-85B1-A31A815C0768}"/>
              </a:ext>
            </a:extLst>
          </p:cNvPr>
          <p:cNvSpPr>
            <a:spLocks noGrp="1"/>
          </p:cNvSpPr>
          <p:nvPr>
            <p:ph type="sldNum" sz="quarter" idx="12"/>
          </p:nvPr>
        </p:nvSpPr>
        <p:spPr/>
        <p:txBody>
          <a:bodyPr/>
          <a:lstStyle/>
          <a:p>
            <a:fld id="{A0B59305-2C5D-4A95-B45F-0E7817A8C723}" type="slidenum">
              <a:rPr lang="en-GB" altLang="en-US" smtClean="0"/>
              <a:pPr/>
              <a:t>24</a:t>
            </a:fld>
            <a:endParaRPr lang="en-GB" altLang="en-US"/>
          </a:p>
        </p:txBody>
      </p:sp>
    </p:spTree>
    <p:extLst>
      <p:ext uri="{BB962C8B-B14F-4D97-AF65-F5344CB8AC3E}">
        <p14:creationId xmlns:p14="http://schemas.microsoft.com/office/powerpoint/2010/main" val="23475556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25</a:t>
            </a:fld>
            <a:endParaRPr lang="en-GB" alt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493" y="1556792"/>
            <a:ext cx="3287013" cy="4108766"/>
          </a:xfrm>
          <a:prstGeom prst="rect">
            <a:avLst/>
          </a:prstGeom>
        </p:spPr>
      </p:pic>
    </p:spTree>
    <p:extLst>
      <p:ext uri="{BB962C8B-B14F-4D97-AF65-F5344CB8AC3E}">
        <p14:creationId xmlns:p14="http://schemas.microsoft.com/office/powerpoint/2010/main" val="16814180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08613-812D-4840-B66C-8DAD2413562E}"/>
              </a:ext>
            </a:extLst>
          </p:cNvPr>
          <p:cNvSpPr>
            <a:spLocks noGrp="1"/>
          </p:cNvSpPr>
          <p:nvPr>
            <p:ph type="title"/>
          </p:nvPr>
        </p:nvSpPr>
        <p:spPr/>
        <p:txBody>
          <a:bodyPr/>
          <a:lstStyle/>
          <a:p>
            <a:r>
              <a:rPr lang="en-GB" dirty="0"/>
              <a:t>Reflection</a:t>
            </a:r>
          </a:p>
        </p:txBody>
      </p:sp>
      <p:sp>
        <p:nvSpPr>
          <p:cNvPr id="3" name="Content Placeholder 2">
            <a:extLst>
              <a:ext uri="{FF2B5EF4-FFF2-40B4-BE49-F238E27FC236}">
                <a16:creationId xmlns:a16="http://schemas.microsoft.com/office/drawing/2014/main" id="{263C9274-6D42-4AC8-A549-2BA5D2B6C974}"/>
              </a:ext>
            </a:extLst>
          </p:cNvPr>
          <p:cNvSpPr>
            <a:spLocks noGrp="1"/>
          </p:cNvSpPr>
          <p:nvPr>
            <p:ph idx="1"/>
          </p:nvPr>
        </p:nvSpPr>
        <p:spPr/>
        <p:txBody>
          <a:bodyPr/>
          <a:lstStyle/>
          <a:p>
            <a:pPr marL="0" indent="0">
              <a:buNone/>
            </a:pPr>
            <a:r>
              <a:rPr lang="en-GB" dirty="0"/>
              <a:t>Take 5 minutes to reflect upon what we have discussed and identify key learning points</a:t>
            </a:r>
          </a:p>
        </p:txBody>
      </p:sp>
      <p:sp>
        <p:nvSpPr>
          <p:cNvPr id="4" name="Slide Number Placeholder 3">
            <a:extLst>
              <a:ext uri="{FF2B5EF4-FFF2-40B4-BE49-F238E27FC236}">
                <a16:creationId xmlns:a16="http://schemas.microsoft.com/office/drawing/2014/main" id="{FFF60008-8DCC-4A95-8D02-69560E4C7AC2}"/>
              </a:ext>
            </a:extLst>
          </p:cNvPr>
          <p:cNvSpPr>
            <a:spLocks noGrp="1"/>
          </p:cNvSpPr>
          <p:nvPr>
            <p:ph type="sldNum" sz="quarter" idx="12"/>
          </p:nvPr>
        </p:nvSpPr>
        <p:spPr/>
        <p:txBody>
          <a:bodyPr/>
          <a:lstStyle/>
          <a:p>
            <a:fld id="{A0B59305-2C5D-4A95-B45F-0E7817A8C723}" type="slidenum">
              <a:rPr lang="en-GB" altLang="en-US" smtClean="0"/>
              <a:pPr/>
              <a:t>26</a:t>
            </a:fld>
            <a:endParaRPr lang="en-GB" altLang="en-US"/>
          </a:p>
        </p:txBody>
      </p:sp>
      <p:pic>
        <p:nvPicPr>
          <p:cNvPr id="6" name="Picture 5" descr="A group of clouds in the sky&#10;&#10;Description generated with very high confidence">
            <a:extLst>
              <a:ext uri="{FF2B5EF4-FFF2-40B4-BE49-F238E27FC236}">
                <a16:creationId xmlns:a16="http://schemas.microsoft.com/office/drawing/2014/main" id="{5531F8F0-A519-44A1-BFBD-1F0399E51D4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2736127"/>
            <a:ext cx="7416824" cy="2963669"/>
          </a:xfrm>
          <a:prstGeom prst="rect">
            <a:avLst/>
          </a:prstGeom>
        </p:spPr>
      </p:pic>
    </p:spTree>
    <p:extLst>
      <p:ext uri="{BB962C8B-B14F-4D97-AF65-F5344CB8AC3E}">
        <p14:creationId xmlns:p14="http://schemas.microsoft.com/office/powerpoint/2010/main" val="350414228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503AF72900CEC40B8B6D1653D73A328" ma:contentTypeVersion="6" ma:contentTypeDescription="Create a new document." ma:contentTypeScope="" ma:versionID="408971cd45093f267c7ee09b7ebabfea">
  <xsd:schema xmlns:xsd="http://www.w3.org/2001/XMLSchema" xmlns:xs="http://www.w3.org/2001/XMLSchema" xmlns:p="http://schemas.microsoft.com/office/2006/metadata/properties" xmlns:ns2="12dde717-b0d9-4745-903a-e5172bc2ef5a" xmlns:ns3="5a72a2e2-def5-4cac-b273-a0332fccb5e2" targetNamespace="http://schemas.microsoft.com/office/2006/metadata/properties" ma:root="true" ma:fieldsID="9f3468ce39581dca4ee489a579fd078f" ns2:_="" ns3:_="">
    <xsd:import namespace="12dde717-b0d9-4745-903a-e5172bc2ef5a"/>
    <xsd:import namespace="5a72a2e2-def5-4cac-b273-a0332fccb5e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dde717-b0d9-4745-903a-e5172bc2ef5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a72a2e2-def5-4cac-b273-a0332fccb5e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F26214-42E0-4092-8F01-00316D99A211}">
  <ds:schemaRef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12dde717-b0d9-4745-903a-e5172bc2ef5a"/>
    <ds:schemaRef ds:uri="http://purl.org/dc/terms/"/>
    <ds:schemaRef ds:uri="5a72a2e2-def5-4cac-b273-a0332fccb5e2"/>
    <ds:schemaRef ds:uri="http://www.w3.org/XML/1998/namespace"/>
  </ds:schemaRefs>
</ds:datastoreItem>
</file>

<file path=customXml/itemProps2.xml><?xml version="1.0" encoding="utf-8"?>
<ds:datastoreItem xmlns:ds="http://schemas.openxmlformats.org/officeDocument/2006/customXml" ds:itemID="{485DB223-E13C-4146-87D5-6A19542A1A0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dde717-b0d9-4745-903a-e5172bc2ef5a"/>
    <ds:schemaRef ds:uri="5a72a2e2-def5-4cac-b273-a0332fccb5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BABA445-D0F0-41B8-AF1C-B47ED25B2C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UWTSD PowerPoint Presentation Template</Template>
  <TotalTime>6885</TotalTime>
  <Words>1808</Words>
  <Application>Microsoft Office PowerPoint</Application>
  <PresentationFormat>On-screen Show (4:3)</PresentationFormat>
  <Paragraphs>218</Paragraphs>
  <Slides>26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Myriad Pro</vt:lpstr>
      <vt:lpstr>Symbol</vt:lpstr>
      <vt:lpstr>Tahoma</vt:lpstr>
      <vt:lpstr>Times New Roman</vt:lpstr>
      <vt:lpstr>20140311PresentationUWTSDTemplate</vt:lpstr>
      <vt:lpstr>Understanding and Engaging in the Customer Experience</vt:lpstr>
      <vt:lpstr>Aim &amp; Learning Outcomes</vt:lpstr>
      <vt:lpstr>Review </vt:lpstr>
      <vt:lpstr>P&amp;O Get Hot</vt:lpstr>
      <vt:lpstr>Understanding and Engaging in the Customer Experience</vt:lpstr>
      <vt:lpstr>Mind Map - Revisited</vt:lpstr>
      <vt:lpstr>Quality</vt:lpstr>
      <vt:lpstr>Philosophies</vt:lpstr>
      <vt:lpstr>Total Quality Organisations</vt:lpstr>
      <vt:lpstr>EFQM Excellence Model</vt:lpstr>
      <vt:lpstr>EFQM Excellence Model</vt:lpstr>
      <vt:lpstr>Customer Focus</vt:lpstr>
      <vt:lpstr>Exercise</vt:lpstr>
      <vt:lpstr>Kano Model</vt:lpstr>
      <vt:lpstr>Kano Model</vt:lpstr>
      <vt:lpstr>Taguchi</vt:lpstr>
      <vt:lpstr>Taguchi</vt:lpstr>
      <vt:lpstr>Taguchi</vt:lpstr>
      <vt:lpstr>Taguchi</vt:lpstr>
      <vt:lpstr>Lean </vt:lpstr>
      <vt:lpstr>Lean</vt:lpstr>
      <vt:lpstr>Some interesting facts</vt:lpstr>
      <vt:lpstr>Some interesting facts (cont.)</vt:lpstr>
      <vt:lpstr>Some interesting facts (cont.)</vt:lpstr>
      <vt:lpstr>Questions</vt:lpstr>
      <vt:lpstr>Reflection</vt:lpstr>
    </vt:vector>
  </TitlesOfParts>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John S. Kiff.</dc:creator>
  <cp:lastModifiedBy>Paul Tinkler</cp:lastModifiedBy>
  <cp:revision>124</cp:revision>
  <cp:lastPrinted>2014-04-04T11:01:44Z</cp:lastPrinted>
  <dcterms:created xsi:type="dcterms:W3CDTF">2001-09-25T11:33:28Z</dcterms:created>
  <dcterms:modified xsi:type="dcterms:W3CDTF">2018-05-11T11:47:42Z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0x010100B503AF72900CEC40B8B6D1653D73A328</vt:lpwstr>
  </property>
</Properties>
</file>