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64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82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26" y="2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0F87EFF2-6BAE-4ED8-A706-D0D618DA7AEA}"/>
    <pc:docChg chg="custSel modSld">
      <pc:chgData name="Rhiannon Akers" userId="fb3c9d12-5c8c-42d7-8dc7-d872d7a3d202" providerId="ADAL" clId="{0F87EFF2-6BAE-4ED8-A706-D0D618DA7AEA}" dt="2025-02-04T11:07:41.428" v="18" actId="6549"/>
      <pc:docMkLst>
        <pc:docMk/>
      </pc:docMkLst>
      <pc:sldChg chg="delSp modSp mod">
        <pc:chgData name="Rhiannon Akers" userId="fb3c9d12-5c8c-42d7-8dc7-d872d7a3d202" providerId="ADAL" clId="{0F87EFF2-6BAE-4ED8-A706-D0D618DA7AEA}" dt="2025-02-04T11:06:31.360" v="5" actId="478"/>
        <pc:sldMkLst>
          <pc:docMk/>
          <pc:sldMk cId="4144221" sldId="256"/>
        </pc:sldMkLst>
        <pc:spChg chg="mod">
          <ac:chgData name="Rhiannon Akers" userId="fb3c9d12-5c8c-42d7-8dc7-d872d7a3d202" providerId="ADAL" clId="{0F87EFF2-6BAE-4ED8-A706-D0D618DA7AEA}" dt="2025-02-04T11:06:25.408" v="3" actId="20577"/>
          <ac:spMkLst>
            <pc:docMk/>
            <pc:sldMk cId="4144221" sldId="256"/>
            <ac:spMk id="3" creationId="{00000000-0000-0000-0000-000000000000}"/>
          </ac:spMkLst>
        </pc:spChg>
        <pc:spChg chg="del">
          <ac:chgData name="Rhiannon Akers" userId="fb3c9d12-5c8c-42d7-8dc7-d872d7a3d202" providerId="ADAL" clId="{0F87EFF2-6BAE-4ED8-A706-D0D618DA7AEA}" dt="2025-02-04T11:06:31.360" v="5" actId="478"/>
          <ac:spMkLst>
            <pc:docMk/>
            <pc:sldMk cId="4144221" sldId="256"/>
            <ac:spMk id="8" creationId="{CEB576AA-60F4-457C-81DA-7F6FDAC61CD2}"/>
          </ac:spMkLst>
        </pc:spChg>
        <pc:spChg chg="mod">
          <ac:chgData name="Rhiannon Akers" userId="fb3c9d12-5c8c-42d7-8dc7-d872d7a3d202" providerId="ADAL" clId="{0F87EFF2-6BAE-4ED8-A706-D0D618DA7AEA}" dt="2025-02-04T11:06:28.857" v="4" actId="6549"/>
          <ac:spMkLst>
            <pc:docMk/>
            <pc:sldMk cId="4144221" sldId="256"/>
            <ac:spMk id="10" creationId="{99BC9FE3-AE2B-41E6-8FD2-A023C048B95E}"/>
          </ac:spMkLst>
        </pc:spChg>
      </pc:sldChg>
      <pc:sldChg chg="delSp modSp mod">
        <pc:chgData name="Rhiannon Akers" userId="fb3c9d12-5c8c-42d7-8dc7-d872d7a3d202" providerId="ADAL" clId="{0F87EFF2-6BAE-4ED8-A706-D0D618DA7AEA}" dt="2025-02-04T11:07:18.510" v="13" actId="6549"/>
        <pc:sldMkLst>
          <pc:docMk/>
          <pc:sldMk cId="2212701498" sldId="257"/>
        </pc:sldMkLst>
        <pc:spChg chg="mod">
          <ac:chgData name="Rhiannon Akers" userId="fb3c9d12-5c8c-42d7-8dc7-d872d7a3d202" providerId="ADAL" clId="{0F87EFF2-6BAE-4ED8-A706-D0D618DA7AEA}" dt="2025-02-04T11:07:18.510" v="13" actId="6549"/>
          <ac:spMkLst>
            <pc:docMk/>
            <pc:sldMk cId="2212701498" sldId="257"/>
            <ac:spMk id="8" creationId="{FBB7371F-88AC-9FEC-43BC-4168C8C03E0A}"/>
          </ac:spMkLst>
        </pc:spChg>
        <pc:spChg chg="del">
          <ac:chgData name="Rhiannon Akers" userId="fb3c9d12-5c8c-42d7-8dc7-d872d7a3d202" providerId="ADAL" clId="{0F87EFF2-6BAE-4ED8-A706-D0D618DA7AEA}" dt="2025-02-04T11:06:37.266" v="6" actId="478"/>
          <ac:spMkLst>
            <pc:docMk/>
            <pc:sldMk cId="2212701498" sldId="257"/>
            <ac:spMk id="10" creationId="{D6032A8E-B8A1-EB99-AE8B-7EAA52883076}"/>
          </ac:spMkLst>
        </pc:spChg>
      </pc:sldChg>
      <pc:sldChg chg="modSp mod">
        <pc:chgData name="Rhiannon Akers" userId="fb3c9d12-5c8c-42d7-8dc7-d872d7a3d202" providerId="ADAL" clId="{0F87EFF2-6BAE-4ED8-A706-D0D618DA7AEA}" dt="2025-02-04T11:06:43.691" v="8" actId="6549"/>
        <pc:sldMkLst>
          <pc:docMk/>
          <pc:sldMk cId="1658400634" sldId="258"/>
        </pc:sldMkLst>
        <pc:spChg chg="mod">
          <ac:chgData name="Rhiannon Akers" userId="fb3c9d12-5c8c-42d7-8dc7-d872d7a3d202" providerId="ADAL" clId="{0F87EFF2-6BAE-4ED8-A706-D0D618DA7AEA}" dt="2025-02-04T11:06:43.691" v="8" actId="6549"/>
          <ac:spMkLst>
            <pc:docMk/>
            <pc:sldMk cId="1658400634" sldId="258"/>
            <ac:spMk id="9" creationId="{01F65B6D-6518-9A96-8A15-BC41B927ACBB}"/>
          </ac:spMkLst>
        </pc:spChg>
      </pc:sldChg>
      <pc:sldChg chg="delSp modSp mod">
        <pc:chgData name="Rhiannon Akers" userId="fb3c9d12-5c8c-42d7-8dc7-d872d7a3d202" providerId="ADAL" clId="{0F87EFF2-6BAE-4ED8-A706-D0D618DA7AEA}" dt="2025-02-04T11:07:15.609" v="12" actId="6549"/>
        <pc:sldMkLst>
          <pc:docMk/>
          <pc:sldMk cId="601965496" sldId="260"/>
        </pc:sldMkLst>
        <pc:spChg chg="mod">
          <ac:chgData name="Rhiannon Akers" userId="fb3c9d12-5c8c-42d7-8dc7-d872d7a3d202" providerId="ADAL" clId="{0F87EFF2-6BAE-4ED8-A706-D0D618DA7AEA}" dt="2025-02-04T11:07:07.895" v="11" actId="20577"/>
          <ac:spMkLst>
            <pc:docMk/>
            <pc:sldMk cId="601965496" sldId="260"/>
            <ac:spMk id="2" creationId="{2AA7F2C5-B145-BB9F-F8C6-964F8559A8E9}"/>
          </ac:spMkLst>
        </pc:spChg>
        <pc:spChg chg="mod">
          <ac:chgData name="Rhiannon Akers" userId="fb3c9d12-5c8c-42d7-8dc7-d872d7a3d202" providerId="ADAL" clId="{0F87EFF2-6BAE-4ED8-A706-D0D618DA7AEA}" dt="2025-02-04T11:07:15.609" v="12" actId="6549"/>
          <ac:spMkLst>
            <pc:docMk/>
            <pc:sldMk cId="601965496" sldId="260"/>
            <ac:spMk id="8" creationId="{896480A7-1798-E9A6-E0CB-91FE7C5352AB}"/>
          </ac:spMkLst>
        </pc:spChg>
        <pc:spChg chg="del">
          <ac:chgData name="Rhiannon Akers" userId="fb3c9d12-5c8c-42d7-8dc7-d872d7a3d202" providerId="ADAL" clId="{0F87EFF2-6BAE-4ED8-A706-D0D618DA7AEA}" dt="2025-02-04T11:06:50.719" v="9" actId="478"/>
          <ac:spMkLst>
            <pc:docMk/>
            <pc:sldMk cId="601965496" sldId="260"/>
            <ac:spMk id="10" creationId="{4D28FF51-1DB5-85B3-0915-F1FC329F5D1B}"/>
          </ac:spMkLst>
        </pc:spChg>
      </pc:sldChg>
      <pc:sldChg chg="delSp modSp mod">
        <pc:chgData name="Rhiannon Akers" userId="fb3c9d12-5c8c-42d7-8dc7-d872d7a3d202" providerId="ADAL" clId="{0F87EFF2-6BAE-4ED8-A706-D0D618DA7AEA}" dt="2025-02-04T11:07:28.034" v="16" actId="6549"/>
        <pc:sldMkLst>
          <pc:docMk/>
          <pc:sldMk cId="3788756502" sldId="261"/>
        </pc:sldMkLst>
        <pc:spChg chg="del">
          <ac:chgData name="Rhiannon Akers" userId="fb3c9d12-5c8c-42d7-8dc7-d872d7a3d202" providerId="ADAL" clId="{0F87EFF2-6BAE-4ED8-A706-D0D618DA7AEA}" dt="2025-02-04T11:07:26.011" v="14" actId="478"/>
          <ac:spMkLst>
            <pc:docMk/>
            <pc:sldMk cId="3788756502" sldId="261"/>
            <ac:spMk id="8" creationId="{ED6CA68A-ADF8-B2CA-C114-63FF2169B685}"/>
          </ac:spMkLst>
        </pc:spChg>
        <pc:spChg chg="mod">
          <ac:chgData name="Rhiannon Akers" userId="fb3c9d12-5c8c-42d7-8dc7-d872d7a3d202" providerId="ADAL" clId="{0F87EFF2-6BAE-4ED8-A706-D0D618DA7AEA}" dt="2025-02-04T11:07:28.034" v="16" actId="6549"/>
          <ac:spMkLst>
            <pc:docMk/>
            <pc:sldMk cId="3788756502" sldId="261"/>
            <ac:spMk id="10" creationId="{D6C6E9F1-FCCE-9F42-15C2-BAEE74FA70ED}"/>
          </ac:spMkLst>
        </pc:spChg>
      </pc:sldChg>
      <pc:sldChg chg="modSp mod">
        <pc:chgData name="Rhiannon Akers" userId="fb3c9d12-5c8c-42d7-8dc7-d872d7a3d202" providerId="ADAL" clId="{0F87EFF2-6BAE-4ED8-A706-D0D618DA7AEA}" dt="2025-02-04T11:07:36.964" v="17" actId="6549"/>
        <pc:sldMkLst>
          <pc:docMk/>
          <pc:sldMk cId="3475916568" sldId="262"/>
        </pc:sldMkLst>
        <pc:spChg chg="mod">
          <ac:chgData name="Rhiannon Akers" userId="fb3c9d12-5c8c-42d7-8dc7-d872d7a3d202" providerId="ADAL" clId="{0F87EFF2-6BAE-4ED8-A706-D0D618DA7AEA}" dt="2025-02-04T11:07:36.964" v="17" actId="6549"/>
          <ac:spMkLst>
            <pc:docMk/>
            <pc:sldMk cId="3475916568" sldId="262"/>
            <ac:spMk id="9" creationId="{E892DD47-3B53-7A12-D61C-B0C0664A9642}"/>
          </ac:spMkLst>
        </pc:spChg>
      </pc:sldChg>
      <pc:sldChg chg="modSp mod">
        <pc:chgData name="Rhiannon Akers" userId="fb3c9d12-5c8c-42d7-8dc7-d872d7a3d202" providerId="ADAL" clId="{0F87EFF2-6BAE-4ED8-A706-D0D618DA7AEA}" dt="2025-02-04T11:07:41.428" v="18" actId="6549"/>
        <pc:sldMkLst>
          <pc:docMk/>
          <pc:sldMk cId="190362986" sldId="265"/>
        </pc:sldMkLst>
        <pc:spChg chg="mod">
          <ac:chgData name="Rhiannon Akers" userId="fb3c9d12-5c8c-42d7-8dc7-d872d7a3d202" providerId="ADAL" clId="{0F87EFF2-6BAE-4ED8-A706-D0D618DA7AEA}" dt="2025-02-04T11:07:41.428" v="18" actId="6549"/>
          <ac:spMkLst>
            <pc:docMk/>
            <pc:sldMk cId="190362986" sldId="265"/>
            <ac:spMk id="10" creationId="{C51B4169-90AE-DE4D-1EF9-F8258A73325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C06296-350F-41A3-B635-86930044B5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D47FE-EAAB-4252-B888-893E08A95D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864392-7AE3-4B42-B385-CB31D23C310F}" type="datetime1">
              <a:rPr lang="en-GB" smtClean="0"/>
              <a:t>04/02/2025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3FE9A3-70A3-47BC-A785-61BC82F5B5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CF08E1-ADDE-4D52-8B64-0B8271C44F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F181D9-CE39-4F33-A733-A2CFDEE4C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34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1612B8-74A5-4CD7-B01D-1A870619231F}" type="datetime1">
              <a:rPr lang="en-GB" smtClean="0"/>
              <a:pPr/>
              <a:t>04/02/2025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4C352-C60C-421E-857A-17D2004F1C6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398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24C352-C60C-421E-857A-17D2004F1C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43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US">
                <a:cs typeface="Calibri"/>
              </a:rPr>
              <a:t>Create a picture of a blank coat of arms – split into 6 sections. This will be your coat of arms.  </a:t>
            </a:r>
          </a:p>
          <a:p>
            <a:pPr marL="228600" indent="-228600">
              <a:buAutoNum type="arabicParenR"/>
            </a:pPr>
            <a:r>
              <a:rPr lang="en-US" dirty="0">
                <a:cs typeface="Calibri"/>
              </a:rPr>
              <a:t>Choose 6 things that represent your values (work, family, </a:t>
            </a:r>
            <a:r>
              <a:rPr lang="en-US" err="1">
                <a:cs typeface="Calibri"/>
              </a:rPr>
              <a:t>acheivements</a:t>
            </a:r>
            <a:r>
              <a:rPr lang="en-US">
                <a:cs typeface="Calibri"/>
              </a:rPr>
              <a:t>, goals) reflect on all parts of your life</a:t>
            </a:r>
          </a:p>
          <a:p>
            <a:pPr marL="228600" indent="-228600">
              <a:buAutoNum type="arabicParenR"/>
            </a:pPr>
            <a:r>
              <a:rPr lang="en-US" dirty="0">
                <a:cs typeface="Calibri"/>
              </a:rPr>
              <a:t>Put a banner below the </a:t>
            </a:r>
            <a:r>
              <a:rPr lang="en-US">
                <a:cs typeface="Calibri"/>
              </a:rPr>
              <a:t>shield – this will be your motto</a:t>
            </a:r>
          </a:p>
          <a:p>
            <a:pPr marL="228600" indent="-228600">
              <a:buAutoNum type="arabicParenR"/>
            </a:pPr>
            <a:r>
              <a:rPr lang="en-US" dirty="0">
                <a:cs typeface="Calibri"/>
              </a:rPr>
              <a:t>Then, in pairs, explain your </a:t>
            </a:r>
            <a:r>
              <a:rPr lang="en-US" dirty="0" err="1">
                <a:cs typeface="Calibri"/>
              </a:rPr>
              <a:t>sheild</a:t>
            </a:r>
            <a:r>
              <a:rPr lang="en-US" dirty="0">
                <a:cs typeface="Calibri"/>
              </a:rPr>
              <a:t> to each 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24C352-C60C-421E-857A-17D2004F1C62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0199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rtlCol="0" anchor="b">
            <a:noAutofit/>
          </a:bodyPr>
          <a:lstStyle>
            <a:lvl1pPr algn="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C49D1B-5AAC-4DC3-8B4E-267FA90C717D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167F19-5076-49BD-AB3D-6B128DFAF7B2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rtlCol="0" anchor="ctr">
            <a:normAutofit/>
          </a:bodyPr>
          <a:lstStyle>
            <a:lvl1pPr algn="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22" y="4232171"/>
            <a:ext cx="9613860" cy="170401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C3FA1F-FD87-4255-BCA6-545FAC9A9300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80320" y="2336873"/>
            <a:ext cx="46983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594123" y="2336873"/>
            <a:ext cx="47000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9EFA0A-133E-486A-9A8B-A9EA11CE30FA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06350" y="2336873"/>
            <a:ext cx="4472327" cy="693135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80322" y="3030008"/>
            <a:ext cx="4698355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5820154" y="2336873"/>
            <a:ext cx="4474028" cy="692076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5594123" y="3030008"/>
            <a:ext cx="4700059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A8E3D01-C823-43BE-989D-D92F36BAA385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5ABFD7C-AFAA-4962-8D66-AFB6356F4F3D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7F8CA2-B077-45F9-89A3-F0CDC27436F1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685846" y="2336873"/>
            <a:ext cx="5608336" cy="359931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2336872"/>
            <a:ext cx="3790078" cy="359931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26A474-256E-4F89-934C-FE7B2ED5F992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3" y="2336873"/>
            <a:ext cx="3876256" cy="3599315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DEA2-A3DB-4E9B-9795-3D9A14C807DC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rtlCol="0" anchor="b">
            <a:normAutofit/>
          </a:bodyPr>
          <a:lstStyle>
            <a:lvl1pPr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19" y="5169583"/>
            <a:ext cx="9613862" cy="622971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AFED-6C5B-4190-AD6D-79BBDB7451E7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CD5951-A553-44A3-BDDA-45C2174D900E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 hasCustomPrompt="1"/>
          </p:nvPr>
        </p:nvSpPr>
        <p:spPr>
          <a:xfrm>
            <a:off x="1402288" y="3653379"/>
            <a:ext cx="815657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E13C22-AD56-4ED9-A1BD-54884F7BC294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72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72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0" y="5300149"/>
            <a:ext cx="9613862" cy="50225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35ABEE-10BE-43C3-8DAC-0E6058B9CB2D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60946" y="2336873"/>
            <a:ext cx="307003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680322" y="3022673"/>
            <a:ext cx="3049702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56025" y="233687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3945470" y="3022673"/>
            <a:ext cx="3063240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24156" y="2336873"/>
            <a:ext cx="30700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7224156" y="3022673"/>
            <a:ext cx="3070025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148A7B-F02E-49AD-9ABE-1B7CA9E15D0E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18" y="4297503"/>
            <a:ext cx="30497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680318" y="4873765"/>
            <a:ext cx="3049705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45471" y="429750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3944117" y="4873764"/>
            <a:ext cx="3067297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30678" y="4297503"/>
            <a:ext cx="30635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7230553" y="4873762"/>
            <a:ext cx="3067563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58F047-B9F1-418B-96EE-088BDF9E1117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931655-8C82-450C-AF5A-F8CAB9E610F4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80322" y="609597"/>
            <a:ext cx="8870004" cy="5326589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 rtlCol="0"/>
          <a:lstStyle/>
          <a:p>
            <a:pPr rtl="0"/>
            <a:fld id="{65C21DCF-FF7F-431D-A249-D0DAFDAF8236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E9670BE-ACA1-4916-9E70-1442474B0D33}" type="datetime1">
              <a:rPr lang="en-GB" noProof="0" smtClean="0"/>
              <a:t>04/02/2025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Arms_of_Canad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1216404"/>
            <a:ext cx="9689360" cy="3841362"/>
          </a:xfrm>
        </p:spPr>
        <p:txBody>
          <a:bodyPr rtlCol="0">
            <a:normAutofit/>
          </a:bodyPr>
          <a:lstStyle/>
          <a:p>
            <a:r>
              <a:rPr lang="en-GB" sz="7200" dirty="0"/>
              <a:t>Acting Professionally and Ethically 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54295" y="643468"/>
            <a:ext cx="5715387" cy="5729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solidFill>
                  <a:schemeClr val="accent1"/>
                </a:solidFill>
              </a:rPr>
              <a:t>12th February 2025</a:t>
            </a:r>
            <a:endParaRPr lang="en-US" sz="1800" dirty="0">
              <a:solidFill>
                <a:schemeClr val="accent1"/>
              </a:solidFill>
            </a:endParaRP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99BC9FE3-AE2B-41E6-8FD2-A023C048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25881"/>
            <a:ext cx="687066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3CE0F265-98CA-4491-9043-4BC42E0E3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57146" y="5644233"/>
            <a:ext cx="1171888" cy="928420"/>
          </a:xfrm>
        </p:spPr>
        <p:txBody>
          <a:bodyPr/>
          <a:lstStyle/>
          <a:p>
            <a:pPr>
              <a:spcAft>
                <a:spcPts val="600"/>
              </a:spcAft>
            </a:pPr>
            <a:fld id="{6D22F896-40B5-4ADD-8801-0D06FADFA095}" type="slidenum">
              <a:rPr lang="en-US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11F39-F7CA-24E4-F0C0-1CF37726E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Learning Outcomes</a:t>
            </a:r>
          </a:p>
        </p:txBody>
      </p:sp>
      <p:sp>
        <p:nvSpPr>
          <p:cNvPr id="8" name="Date Placeholder 9">
            <a:extLst>
              <a:ext uri="{FF2B5EF4-FFF2-40B4-BE49-F238E27FC236}">
                <a16:creationId xmlns:a16="http://schemas.microsoft.com/office/drawing/2014/main" id="{FBB7371F-88AC-9FEC-43BC-4168C8C03E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4850" y="6164207"/>
            <a:ext cx="2743200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D5436-FCFF-DD54-E8B2-2B92A3D2B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Discuss the importance of ethics in L&amp;D</a:t>
            </a:r>
            <a:endParaRPr lang="en-US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Explain 2 main philosophical based for ethics</a:t>
            </a:r>
          </a:p>
          <a:p>
            <a:r>
              <a:rPr lang="en-GB" sz="2000">
                <a:solidFill>
                  <a:srgbClr val="FFFFFF"/>
                </a:solidFill>
              </a:rPr>
              <a:t>Discuss the place of equality and diversity in learning</a:t>
            </a:r>
          </a:p>
          <a:p>
            <a:r>
              <a:rPr lang="en-GB" sz="2000">
                <a:solidFill>
                  <a:srgbClr val="FFFFFF"/>
                </a:solidFill>
              </a:rPr>
              <a:t>Review your practice to ensure learning is inclusive</a:t>
            </a:r>
          </a:p>
          <a:p>
            <a:r>
              <a:rPr lang="en-GB" sz="2000">
                <a:solidFill>
                  <a:srgbClr val="FFFFFF"/>
                </a:solidFill>
              </a:rPr>
              <a:t>Evaluate your own practice in CPD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B4FC805-7E92-8B39-72BD-9E3AE438C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4A7D07DB-C1ED-4D24-87BE-FB54C156EFF3}" type="slidenum">
              <a:rPr lang="en-US" sz="105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10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701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12136ACA-2BE5-C2C1-E535-2EC6B9DAE5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5" b="1506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BDD329-A839-24D5-2205-D343A97D0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Ethics in L&amp;D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FEC8B-F2D6-C5AA-65A2-7EB4BF80B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Ethics (from the Greek) ethos</a:t>
            </a:r>
            <a:endParaRPr lang="en-US" sz="2000"/>
          </a:p>
          <a:p>
            <a:r>
              <a:rPr lang="en-GB" sz="2000"/>
              <a:t>Ethos: seeks to explain the character of an individual, group or society which in turn inform habits &amp; behaviours</a:t>
            </a:r>
          </a:p>
          <a:p>
            <a:r>
              <a:rPr lang="en-GB" sz="2000"/>
              <a:t>Ethics is a branch of philosophy that examines the codes by which civilised society exists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01F65B6D-6518-9A96-8A15-BC41B927A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4E619A69-D4E9-C710-058C-AF79D247BD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2/4/2025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487889-A6A0-5084-F17D-85D4D0038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658400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78345-19D0-4681-24BE-04228739F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Words and phrases associated with ethics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3EAEE-0792-7E88-3C37-667D6F48C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Moral values</a:t>
            </a:r>
            <a:endParaRPr lang="en-US" dirty="0"/>
          </a:p>
          <a:p>
            <a:r>
              <a:rPr lang="en-GB" dirty="0"/>
              <a:t>Responsible conduct</a:t>
            </a:r>
          </a:p>
          <a:p>
            <a:r>
              <a:rPr lang="en-GB" dirty="0"/>
              <a:t>Codes of behaviour or </a:t>
            </a:r>
            <a:r>
              <a:rPr lang="en-GB" dirty="0" err="1"/>
              <a:t>pracgice</a:t>
            </a:r>
          </a:p>
          <a:p>
            <a:r>
              <a:rPr lang="en-GB" dirty="0"/>
              <a:t>Fairness</a:t>
            </a:r>
          </a:p>
          <a:p>
            <a:r>
              <a:rPr lang="en-GB"/>
              <a:t>Rules</a:t>
            </a:r>
            <a:endParaRPr lang="en-GB" dirty="0"/>
          </a:p>
          <a:p>
            <a:r>
              <a:rPr lang="en-GB" dirty="0"/>
              <a:t>Principles</a:t>
            </a:r>
          </a:p>
          <a:p>
            <a:r>
              <a:rPr lang="en-GB" dirty="0"/>
              <a:t>Right and wrong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46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7F2C5-B145-BB9F-F8C6-964F8559A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</a:rPr>
              <a:t>A quote about society</a:t>
            </a:r>
          </a:p>
        </p:txBody>
      </p:sp>
      <p:sp>
        <p:nvSpPr>
          <p:cNvPr id="8" name="Date Placeholder 9">
            <a:extLst>
              <a:ext uri="{FF2B5EF4-FFF2-40B4-BE49-F238E27FC236}">
                <a16:creationId xmlns:a16="http://schemas.microsoft.com/office/drawing/2014/main" id="{896480A7-1798-E9A6-E0CB-91FE7C5352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4850" y="6164207"/>
            <a:ext cx="2743200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9970D-1F06-0A42-E4C6-07B11A823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"Life without a government, in a "state of nature" would be nasty, poor, solitary, brutish and short" (Hobbes, Leviathan)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E6DDE5C-780A-A0E1-7A29-DC6A3DC5C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4A7D07DB-C1ED-4D24-87BE-FB54C156EFF3}" type="slidenum">
              <a:rPr lang="en-US" sz="105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10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965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9776D-9ACF-CD60-F504-7B2402B11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Stewart &amp; Cureton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69EE6-0AAD-5FEF-940C-69152E5B6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The standards that guide the behaviour of L&amp;D specialists to achieve positive outcomes that seek to balance the interests of learners, individuals and wider society."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solidFill>
                  <a:srgbClr val="FFFFFF"/>
                </a:solidFill>
              </a:rPr>
              <a:t>Who </a:t>
            </a:r>
            <a:r>
              <a:rPr lang="en-GB" dirty="0"/>
              <a:t>sets these rules?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6C6E9F1-FCCE-9F42-15C2-BAEE74FA7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2524" y="6164525"/>
            <a:ext cx="599378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01D04DD-0140-568C-CDAE-9F97F50A5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4A7D07DB-C1ED-4D24-87BE-FB54C156EFF3}" type="slidenum">
              <a:rPr lang="en-US" sz="105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 sz="105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756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rrows pointing towards light">
            <a:extLst>
              <a:ext uri="{FF2B5EF4-FFF2-40B4-BE49-F238E27FC236}">
                <a16:creationId xmlns:a16="http://schemas.microsoft.com/office/drawing/2014/main" id="{8B63F0D1-D005-002C-0030-21DA380CC8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88" r="47097" b="1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5C9E78-802C-E7D9-FA7A-9DCCE8CA8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D5A84-3427-6D35-656C-60EF5D171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Our core values provide our fundamental foundation to becoming a person</a:t>
            </a:r>
          </a:p>
          <a:p>
            <a:r>
              <a:rPr lang="en-GB" sz="2000"/>
              <a:t>Shaped by parents, family, schools, education: our "moral compass"</a:t>
            </a:r>
          </a:p>
          <a:p>
            <a:r>
              <a:rPr lang="en-GB" sz="2000"/>
              <a:t>Interaction with others may show us different codes of behaviour</a:t>
            </a:r>
          </a:p>
          <a:p>
            <a:r>
              <a:rPr lang="en-GB" sz="2000"/>
              <a:t>In turn, these challenge or threaten our core values</a:t>
            </a:r>
          </a:p>
          <a:p>
            <a:r>
              <a:rPr lang="en-GB" sz="2000"/>
              <a:t>In existential philosophy, we are judged by what people observe of our lived experience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E892DD47-3B53-7A12-D61C-B0C0664A9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141B92F-72AF-47F5-8E53-4B82818B8A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2/4/2025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AA46521-322C-6B73-C124-B327A7EC2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475916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26DB7-8DFB-29C5-BF57-0E1C71B161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Ethics has a place in L&amp;D</a:t>
            </a:r>
          </a:p>
          <a:p>
            <a:r>
              <a:rPr lang="en-GB" dirty="0"/>
              <a:t>Facilitators of L&amp;D must model behaviours consistent with the mission statements and values of the organisation</a:t>
            </a:r>
          </a:p>
          <a:p>
            <a:r>
              <a:rPr lang="en-GB" dirty="0"/>
              <a:t>The way we behave in work helps shape the culture of the organisation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BD470-C42B-5EB7-2E51-15A25A0FE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Values &amp; L&amp;D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8340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ED83F-BB31-C91A-D0C3-03168255E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Coat of Arms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0EB0B-0A0C-D880-47CA-70391CD8A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The coat of arms was used to represent an individual person, family, state and was adopted mainly by power-holders.</a:t>
            </a:r>
          </a:p>
          <a:p>
            <a:r>
              <a:rPr lang="en-GB" sz="2000"/>
              <a:t>Each symbol on a coat of arms represents something that has meaning to that person.</a:t>
            </a:r>
          </a:p>
          <a:p>
            <a:r>
              <a:rPr lang="en-GB" sz="2000"/>
              <a:t>I want you to create your own coat of arms – explore what you value and what guides your own leadership behaviour</a:t>
            </a:r>
          </a:p>
        </p:txBody>
      </p:sp>
      <p:pic>
        <p:nvPicPr>
          <p:cNvPr id="4" name="Picture 3" descr="A coat of arms with lions and flags&#10;&#10;Description automatically generated">
            <a:extLst>
              <a:ext uri="{FF2B5EF4-FFF2-40B4-BE49-F238E27FC236}">
                <a16:creationId xmlns:a16="http://schemas.microsoft.com/office/drawing/2014/main" id="{5192195A-65E6-DA5C-38E8-16EED3715A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87091" y="1174988"/>
            <a:ext cx="3358478" cy="4508024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51B4169-90AE-DE4D-1EF9-F8258A733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6310313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EC09CBEA-4BDB-EA35-0CA8-F269B0AC54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6310313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2/4/2025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C1374E9-B701-B71B-9439-88BA62655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lang="en-US" sz="1050" dirty="0">
              <a:solidFill>
                <a:prstClr val="white">
                  <a:tint val="75000"/>
                </a:prstClr>
              </a:solidFill>
              <a:latin typeface="Trebuchet MS" panose="020B060302020202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71DAD-6C2E-CD64-0627-7E9880E1EF56}"/>
              </a:ext>
            </a:extLst>
          </p:cNvPr>
          <p:cNvSpPr txBox="1"/>
          <p:nvPr/>
        </p:nvSpPr>
        <p:spPr>
          <a:xfrm>
            <a:off x="8991665" y="5482957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0362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52FDC-54A2-827A-2E59-9A2088735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0F6F0-1475-3EFC-F3F2-D663AF065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This exercise can be used with teams or individuals to reflect on their values</a:t>
            </a:r>
          </a:p>
          <a:p>
            <a:r>
              <a:rPr lang="en-GB" dirty="0"/>
              <a:t>Can work when someone is at a life crossroads, or just as a general MOT</a:t>
            </a:r>
          </a:p>
          <a:p>
            <a:r>
              <a:rPr lang="en-GB" dirty="0"/>
              <a:t>Can help generate a "sense of team" as in what they stand for </a:t>
            </a:r>
          </a:p>
          <a:p>
            <a:r>
              <a:rPr lang="en-GB" dirty="0"/>
              <a:t>Seeing the coat of arms can have a psychological impact on the team – connecting them to their purpose</a:t>
            </a:r>
          </a:p>
        </p:txBody>
      </p:sp>
    </p:spTree>
    <p:extLst>
      <p:ext uri="{BB962C8B-B14F-4D97-AF65-F5344CB8AC3E}">
        <p14:creationId xmlns:p14="http://schemas.microsoft.com/office/powerpoint/2010/main" val="4041346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DCEC5-4779-B1F3-A609-9AD6BE03B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Inclusivity – Equality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F46C0-360D-EAD5-455E-61BD6970F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Ethical behaviour is one of the drivers behind developing inclusivity in organisations</a:t>
            </a:r>
          </a:p>
          <a:p>
            <a:r>
              <a:rPr lang="en-GB" dirty="0"/>
              <a:t>Understanding the ethical, legal, changing demographic and business imperative will support an inclusive learning culture</a:t>
            </a:r>
          </a:p>
          <a:p>
            <a:r>
              <a:rPr lang="en-GB" dirty="0"/>
              <a:t>Inclusivity requires organisations to recognise individual differences in learner groups </a:t>
            </a:r>
          </a:p>
        </p:txBody>
      </p:sp>
    </p:spTree>
    <p:extLst>
      <p:ext uri="{BB962C8B-B14F-4D97-AF65-F5344CB8AC3E}">
        <p14:creationId xmlns:p14="http://schemas.microsoft.com/office/powerpoint/2010/main" val="2913312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19F14-F363-5CF3-A377-A02208952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Kandola and Fullerton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ED561-D537-00A1-AF22-8DA6C2256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Managing the Mosaic</a:t>
            </a:r>
          </a:p>
          <a:p>
            <a:r>
              <a:rPr lang="en-GB" dirty="0"/>
              <a:t>Highlighted the need for organisations to create a culture and </a:t>
            </a:r>
            <a:r>
              <a:rPr lang="en-GB"/>
              <a:t>climate of equality in the workplace</a:t>
            </a:r>
          </a:p>
          <a:p>
            <a:r>
              <a:rPr lang="en-GB"/>
              <a:t>They linked the diversity agenda to business drivers</a:t>
            </a:r>
          </a:p>
          <a:p>
            <a:r>
              <a:rPr lang="en-GB" dirty="0"/>
              <a:t>Equality moved from being a specialist role to mainstream line management </a:t>
            </a:r>
          </a:p>
          <a:p>
            <a:r>
              <a:rPr lang="en-GB" dirty="0"/>
              <a:t>Has this worked?</a:t>
            </a:r>
          </a:p>
        </p:txBody>
      </p:sp>
    </p:spTree>
    <p:extLst>
      <p:ext uri="{BB962C8B-B14F-4D97-AF65-F5344CB8AC3E}">
        <p14:creationId xmlns:p14="http://schemas.microsoft.com/office/powerpoint/2010/main" val="2096970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38A04-D115-0A78-34A2-7E55EEB82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Impact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2E5DC-048A-3E3C-8FE8-B9EE25CA1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tool that helps us put equality, diversity, cohesion and integration at the heart of all strategies, policies, services, functions</a:t>
            </a:r>
          </a:p>
          <a:p>
            <a:r>
              <a:rPr lang="en-GB" dirty="0"/>
              <a:t>Public Sector Equality Duty</a:t>
            </a:r>
          </a:p>
          <a:p>
            <a:r>
              <a:rPr lang="en-GB" dirty="0"/>
              <a:t>Requires decision-makers to have due regard to eliminate conduct prohibited in law, advance equality of opportunity, and foster good relations</a:t>
            </a:r>
          </a:p>
          <a:p>
            <a:r>
              <a:rPr lang="en-GB" dirty="0"/>
              <a:t>Helps decision-makers understand the consequences of their decision</a:t>
            </a:r>
          </a:p>
        </p:txBody>
      </p:sp>
    </p:spTree>
    <p:extLst>
      <p:ext uri="{BB962C8B-B14F-4D97-AF65-F5344CB8AC3E}">
        <p14:creationId xmlns:p14="http://schemas.microsoft.com/office/powerpoint/2010/main" val="4033021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47F51-5DDC-DAC2-45FE-9C4614575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Impact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E86C3-1C44-D7E1-6DA6-21AF4F8B5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Applies to "public bodies"</a:t>
            </a:r>
          </a:p>
          <a:p>
            <a:r>
              <a:rPr lang="en-GB" dirty="0"/>
              <a:t>Thinking about any organisation – how useful do you think the process of Equality Impact Assessments might be in ensuring L&amp;D is inclusive?</a:t>
            </a:r>
          </a:p>
          <a:p>
            <a:r>
              <a:rPr lang="en-GB" dirty="0"/>
              <a:t>How could you adapt it?</a:t>
            </a:r>
          </a:p>
        </p:txBody>
      </p:sp>
    </p:spTree>
    <p:extLst>
      <p:ext uri="{BB962C8B-B14F-4D97-AF65-F5344CB8AC3E}">
        <p14:creationId xmlns:p14="http://schemas.microsoft.com/office/powerpoint/2010/main" val="29948363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B18B4-7346-BE6C-838D-2CD5A5034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L&amp;D as a reinforcer of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CA5F3-8EF9-94FF-E3E5-22BA7734C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private sector company set up on traditional bureaucratic lines wants to change its culture to encourage greater collaboration between teams.  Communication between departments is slow and often non-existent.  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Senior managers believe that future success will depend on exploring ways in which employees can be more creative and innovative.</a:t>
            </a:r>
          </a:p>
          <a:p>
            <a:pPr marL="457200" indent="-457200">
              <a:buAutoNum type="arabicParenR"/>
            </a:pPr>
            <a:r>
              <a:rPr lang="en-GB" dirty="0"/>
              <a:t>Propose a set of integrated learning activities that will help senior managers achieve their goal</a:t>
            </a:r>
          </a:p>
          <a:p>
            <a:pPr marL="457200" indent="-457200">
              <a:buAutoNum type="arabicParenR"/>
            </a:pPr>
            <a:r>
              <a:rPr lang="en-GB" dirty="0"/>
              <a:t>As a business partner, who might these activities need to integrate with other people management practices?</a:t>
            </a:r>
          </a:p>
        </p:txBody>
      </p:sp>
    </p:spTree>
    <p:extLst>
      <p:ext uri="{BB962C8B-B14F-4D97-AF65-F5344CB8AC3E}">
        <p14:creationId xmlns:p14="http://schemas.microsoft.com/office/powerpoint/2010/main" val="34835113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4C8BB-26FE-715A-AACE-72B08F60A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CIPD Code of Conduct and Ethics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D96C5-57CE-62B2-E3FF-9D9E71F8E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Positive and active impact on working lives</a:t>
            </a:r>
          </a:p>
          <a:p>
            <a:r>
              <a:rPr lang="en-GB" dirty="0"/>
              <a:t>Civic virtue and stewardship</a:t>
            </a:r>
          </a:p>
          <a:p>
            <a:r>
              <a:rPr lang="en-GB" dirty="0"/>
              <a:t>Good character</a:t>
            </a:r>
          </a:p>
          <a:p>
            <a:r>
              <a:rPr lang="en-GB" dirty="0"/>
              <a:t>Professional service and competence</a:t>
            </a:r>
          </a:p>
          <a:p>
            <a:r>
              <a:rPr lang="en-GB" dirty="0"/>
              <a:t>Personal responsibility </a:t>
            </a:r>
          </a:p>
        </p:txBody>
      </p:sp>
    </p:spTree>
    <p:extLst>
      <p:ext uri="{BB962C8B-B14F-4D97-AF65-F5344CB8AC3E}">
        <p14:creationId xmlns:p14="http://schemas.microsoft.com/office/powerpoint/2010/main" val="1228028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673C3-C9BF-BC8D-E510-1965FEB58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and active impact on working lives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359E4-98BA-9E0F-56DA-C7873BE0B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Fulfilling the purpose of championing better work and working lives for current and future generations</a:t>
            </a:r>
          </a:p>
          <a:p>
            <a:r>
              <a:rPr lang="en-GB" dirty="0"/>
              <a:t>By promoting people centred practice, developing people, being the employee experience champion, supporting the health, education and welfare of those in work</a:t>
            </a:r>
          </a:p>
        </p:txBody>
      </p:sp>
    </p:spTree>
    <p:extLst>
      <p:ext uri="{BB962C8B-B14F-4D97-AF65-F5344CB8AC3E}">
        <p14:creationId xmlns:p14="http://schemas.microsoft.com/office/powerpoint/2010/main" val="21174271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0EB7D-4FD7-7C58-6852-1EE39C38E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Civic virtue and stewardship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F116B-EBCF-66C7-8C07-C0AFE1A0A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Being socially responsible; supporting future </a:t>
            </a:r>
            <a:r>
              <a:rPr lang="en-GB" dirty="0" err="1"/>
              <a:t>organisaitonal</a:t>
            </a:r>
            <a:r>
              <a:rPr lang="en-GB" dirty="0"/>
              <a:t> needs; helping to improve the communities in which you live and work</a:t>
            </a:r>
          </a:p>
        </p:txBody>
      </p:sp>
    </p:spTree>
    <p:extLst>
      <p:ext uri="{BB962C8B-B14F-4D97-AF65-F5344CB8AC3E}">
        <p14:creationId xmlns:p14="http://schemas.microsoft.com/office/powerpoint/2010/main" val="710897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74DDA-E746-196B-DC3B-7F026B0ED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character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DC781-518A-335B-A9CD-3016636D3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Applying sound judgement; being honest; not allowing personal interest to undermine your objectivity and protecting the reputation of the profession.</a:t>
            </a:r>
          </a:p>
        </p:txBody>
      </p:sp>
    </p:spTree>
    <p:extLst>
      <p:ext uri="{BB962C8B-B14F-4D97-AF65-F5344CB8AC3E}">
        <p14:creationId xmlns:p14="http://schemas.microsoft.com/office/powerpoint/2010/main" val="25972052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F570E-B37C-0D7A-753A-9625C34F5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service and competence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4ED56-199C-EFDE-A6EF-5DC31FCDC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By providing high standards of competence and service; committing to the continuing development of your skills, knowledge and experience.</a:t>
            </a:r>
          </a:p>
        </p:txBody>
      </p:sp>
    </p:spTree>
    <p:extLst>
      <p:ext uri="{BB962C8B-B14F-4D97-AF65-F5344CB8AC3E}">
        <p14:creationId xmlns:p14="http://schemas.microsoft.com/office/powerpoint/2010/main" val="3677450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C17FF-5BF0-7CC2-DAA8-BE6031622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3E964-CA1C-1702-2E18-D78D817F5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Taking responsibility for your actions; considering your impact on others, showing courage in your approach to difficult decisions and ethical dilemmas</a:t>
            </a:r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</a:rPr>
              <a:t>https://www.cipd.org/globalassets/media/comms/code-of-conduct/2023-cipd-code-of-conduct-and-ethics.pdf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743355"/>
      </p:ext>
    </p:extLst>
  </p:cSld>
  <p:clrMapOvr>
    <a:masterClrMapping/>
  </p:clrMapOvr>
</p:sld>
</file>

<file path=ppt/theme/theme1.xml><?xml version="1.0" encoding="utf-8"?>
<a:theme xmlns:a="http://schemas.openxmlformats.org/drawingml/2006/main" name="TM04033917[[fn=Berlin]]_novariants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4033917[[fn=Berlin]]_novariants" id="{309C13C0-3BE0-4E8F-8916-1D5516B3B5DD}" vid="{18E1BE87-7240-45DF-8788-3CAEB7F17A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TM00001032</Template>
  <TotalTime>0</TotalTime>
  <Words>994</Words>
  <Application>Microsoft Office PowerPoint</Application>
  <PresentationFormat>Widescreen</PresentationFormat>
  <Paragraphs>105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Courier New</vt:lpstr>
      <vt:lpstr>Trebuchet MS</vt:lpstr>
      <vt:lpstr>TM04033917[[fn=Berlin]]_novariants</vt:lpstr>
      <vt:lpstr>Acting Professionally and Ethically </vt:lpstr>
      <vt:lpstr>Learning Outcomes</vt:lpstr>
      <vt:lpstr>Ethics in L&amp;D</vt:lpstr>
      <vt:lpstr>Words and phrases associated with ethics</vt:lpstr>
      <vt:lpstr>A quote about society</vt:lpstr>
      <vt:lpstr>Stewart &amp; Cureton</vt:lpstr>
      <vt:lpstr>Values</vt:lpstr>
      <vt:lpstr>Values &amp; L&amp;D</vt:lpstr>
      <vt:lpstr>Coat of Arms</vt:lpstr>
      <vt:lpstr>Workshop</vt:lpstr>
      <vt:lpstr>Inclusivity – Equality and Diversity</vt:lpstr>
      <vt:lpstr>Kandola and Fullerton 1998</vt:lpstr>
      <vt:lpstr>Equality Impact Assessments</vt:lpstr>
      <vt:lpstr>Equality Impact Assessments</vt:lpstr>
      <vt:lpstr>L&amp;D as a reinforcer of culture?</vt:lpstr>
      <vt:lpstr>CIPD Code of Conduct and Ethics 2023</vt:lpstr>
      <vt:lpstr>Positive and active impact on working lives</vt:lpstr>
      <vt:lpstr>Civic virtue and stewardship</vt:lpstr>
      <vt:lpstr>Good character</vt:lpstr>
      <vt:lpstr>Professional service and competence</vt:lpstr>
      <vt:lpstr>Personal responsibility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Rhiannon Akers</cp:lastModifiedBy>
  <cp:revision>358</cp:revision>
  <dcterms:created xsi:type="dcterms:W3CDTF">2024-02-13T10:08:19Z</dcterms:created>
  <dcterms:modified xsi:type="dcterms:W3CDTF">2025-02-04T11:07:45Z</dcterms:modified>
</cp:coreProperties>
</file>