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4" r:id="rId2"/>
    <p:sldId id="256" r:id="rId3"/>
    <p:sldId id="257" r:id="rId4"/>
    <p:sldId id="268" r:id="rId5"/>
    <p:sldId id="269" r:id="rId6"/>
    <p:sldId id="262" r:id="rId7"/>
    <p:sldId id="264" r:id="rId8"/>
    <p:sldId id="265" r:id="rId9"/>
    <p:sldId id="266" r:id="rId10"/>
    <p:sldId id="267" r:id="rId11"/>
    <p:sldId id="259" r:id="rId12"/>
    <p:sldId id="261" r:id="rId13"/>
    <p:sldId id="260" r:id="rId14"/>
    <p:sldId id="263" r:id="rId15"/>
    <p:sldId id="271" r:id="rId16"/>
    <p:sldId id="270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FD6A13-91E9-B326-A61F-AADF49FDF6D2}" v="27" dt="2021-11-20T10:26:30.370"/>
    <p1510:client id="{8E47EB8F-54D1-9CD1-8492-3A8F8EC2CF99}" v="105" dt="2021-11-20T10:15:02.999"/>
    <p1510:client id="{C4D0938A-D07D-443F-B13C-300E12C4C889}" v="53" dt="2021-11-19T19:28:33.286"/>
    <p1510:client id="{CC2C2953-600E-16F5-0084-9EA74145C6A0}" v="899" dt="2021-11-20T12:31:54.029"/>
    <p1510:client id="{E11F502B-72B7-665C-05F0-4AFA8BC56FF5}" v="31" dt="2021-11-20T10:21:05.1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-1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11/20/2021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a.com/chart/9174/amazon-operating-profit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dogsofthedow.com/stock/amzn.htm" TargetMode="External"/><Relationship Id="rId4" Type="http://schemas.openxmlformats.org/officeDocument/2006/relationships/hyperlink" Target="https://www.marketplacepulse.com/articles/amazon-posts-record-marketplace-growth-in-q1-20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BDC4EA-DE3B-4E16-BD3D-6EA4CE100812}"/>
              </a:ext>
            </a:extLst>
          </p:cNvPr>
          <p:cNvSpPr txBox="1"/>
          <p:nvPr/>
        </p:nvSpPr>
        <p:spPr>
          <a:xfrm>
            <a:off x="2085623" y="2254956"/>
            <a:ext cx="4873977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US" sz="2800" b="1">
                <a:solidFill>
                  <a:schemeClr val="tx2"/>
                </a:solidFill>
              </a:rPr>
              <a:t>Tsvetelina Valchova - 2026418 </a:t>
            </a:r>
            <a:endParaRPr lang="en-GB" sz="2800" b="1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313D3D-8758-4DCB-A0DA-4CA6255E3DCE}"/>
              </a:ext>
            </a:extLst>
          </p:cNvPr>
          <p:cNvSpPr txBox="1"/>
          <p:nvPr/>
        </p:nvSpPr>
        <p:spPr>
          <a:xfrm>
            <a:off x="2085623" y="2988734"/>
            <a:ext cx="5099754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US" sz="2800" b="1">
                <a:solidFill>
                  <a:schemeClr val="tx2"/>
                </a:solidFill>
              </a:rPr>
              <a:t>Zhivko Panev - 2109289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615EDC-4FD4-4B16-8CB8-8287A014B638}"/>
              </a:ext>
            </a:extLst>
          </p:cNvPr>
          <p:cNvSpPr txBox="1"/>
          <p:nvPr/>
        </p:nvSpPr>
        <p:spPr>
          <a:xfrm>
            <a:off x="2085623" y="3708400"/>
            <a:ext cx="5099754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US" sz="2800" b="1">
                <a:solidFill>
                  <a:schemeClr val="tx2"/>
                </a:solidFill>
              </a:rPr>
              <a:t>Vasil Stoev - 2113007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B5B8FC-C4B8-4516-A033-69B0A60C95A7}"/>
              </a:ext>
            </a:extLst>
          </p:cNvPr>
          <p:cNvSpPr txBox="1"/>
          <p:nvPr/>
        </p:nvSpPr>
        <p:spPr>
          <a:xfrm>
            <a:off x="2085622" y="4399844"/>
            <a:ext cx="5099754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US" sz="2800" b="1">
                <a:solidFill>
                  <a:schemeClr val="tx2"/>
                </a:solidFill>
              </a:rPr>
              <a:t>Aleksandar Petrov - 2112978</a:t>
            </a:r>
          </a:p>
        </p:txBody>
      </p:sp>
    </p:spTree>
    <p:extLst>
      <p:ext uri="{BB962C8B-B14F-4D97-AF65-F5344CB8AC3E}">
        <p14:creationId xmlns:p14="http://schemas.microsoft.com/office/powerpoint/2010/main" val="4064675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mazon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57" y="2176474"/>
            <a:ext cx="5143500" cy="1574800"/>
          </a:xfrm>
          <a:prstGeom prst="rect">
            <a:avLst/>
          </a:prstGeom>
        </p:spPr>
      </p:pic>
      <p:pic>
        <p:nvPicPr>
          <p:cNvPr id="18" name="Picture 17" descr="covid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977" y="4137486"/>
            <a:ext cx="4505713" cy="189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300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69449" y="1946504"/>
            <a:ext cx="8532636" cy="17591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>
              <a:buFont typeface="Wingdings" charset="2"/>
              <a:buChar char="ü"/>
            </a:pPr>
            <a:r>
              <a:rPr lang="en-US" sz="2800" b="1" dirty="0"/>
              <a:t> </a:t>
            </a:r>
            <a:r>
              <a:rPr lang="en-US" sz="2800" b="1"/>
              <a:t>Amazon started at </a:t>
            </a:r>
            <a:r>
              <a:rPr lang="en-US" sz="2800" b="1" dirty="0"/>
              <a:t>1994</a:t>
            </a:r>
          </a:p>
          <a:p>
            <a:pPr algn="just">
              <a:buFont typeface="Wingdings" charset="2"/>
              <a:buChar char="ü"/>
            </a:pPr>
            <a:r>
              <a:rPr lang="en-US" sz="2800" b="1"/>
              <a:t>The largest e-commerce </a:t>
            </a:r>
            <a:r>
              <a:rPr lang="en-US" sz="2800" b="1" dirty="0"/>
              <a:t>company </a:t>
            </a:r>
          </a:p>
          <a:p>
            <a:pPr algn="just">
              <a:buFont typeface="Wingdings" charset="2"/>
              <a:buChar char="ü"/>
            </a:pPr>
            <a:r>
              <a:rPr lang="en-US" sz="2800" b="1"/>
              <a:t> Physical retail stores, subscription and web  services</a:t>
            </a:r>
            <a:endParaRPr lang="en-US"/>
          </a:p>
          <a:p>
            <a:pPr>
              <a:buFont typeface="Wingdings" charset="2"/>
              <a:buChar char="ü"/>
            </a:pPr>
            <a:endParaRPr lang="en-US" sz="2800" b="1" dirty="0"/>
          </a:p>
          <a:p>
            <a:pPr>
              <a:buFont typeface="Wingdings" charset="2"/>
              <a:buChar char="ü"/>
            </a:pPr>
            <a:endParaRPr lang="en-US" sz="2800" b="1" dirty="0"/>
          </a:p>
        </p:txBody>
      </p:sp>
      <p:pic>
        <p:nvPicPr>
          <p:cNvPr id="3" name="Picture 2" descr="amazon7.png">
            <a:extLst>
              <a:ext uri="{FF2B5EF4-FFF2-40B4-BE49-F238E27FC236}">
                <a16:creationId xmlns:a16="http://schemas.microsoft.com/office/drawing/2014/main" id="{D096F8C8-B7F6-45EF-AD60-104A84D8A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597" y="4016480"/>
            <a:ext cx="5639368" cy="176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416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1CC294-F0CA-43CD-9BA9-2BB50C12BB54}"/>
              </a:ext>
            </a:extLst>
          </p:cNvPr>
          <p:cNvSpPr txBox="1"/>
          <p:nvPr/>
        </p:nvSpPr>
        <p:spPr>
          <a:xfrm>
            <a:off x="872066" y="1718733"/>
            <a:ext cx="552308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Online sales for Amazon have increase</a:t>
            </a:r>
            <a:endParaRPr lang="en-GB" sz="2400" b="1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435362-BCB4-45ED-9969-78878E902DE3}"/>
              </a:ext>
            </a:extLst>
          </p:cNvPr>
          <p:cNvSpPr txBox="1"/>
          <p:nvPr/>
        </p:nvSpPr>
        <p:spPr>
          <a:xfrm>
            <a:off x="872067" y="2311400"/>
            <a:ext cx="411197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Third-party sellers risen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B3CD2E-B90E-4C43-BB78-0AC2ACCE0E74}"/>
              </a:ext>
            </a:extLst>
          </p:cNvPr>
          <p:cNvSpPr txBox="1"/>
          <p:nvPr/>
        </p:nvSpPr>
        <p:spPr>
          <a:xfrm>
            <a:off x="872066" y="2918177"/>
            <a:ext cx="548075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Web services business has sales rise </a:t>
            </a:r>
            <a:endParaRPr lang="en-GB" sz="2400" b="1">
              <a:solidFill>
                <a:schemeClr val="tx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1C65E8-8403-4A5F-ABBE-DB5A552EA5B9}"/>
              </a:ext>
            </a:extLst>
          </p:cNvPr>
          <p:cNvSpPr txBox="1"/>
          <p:nvPr/>
        </p:nvSpPr>
        <p:spPr>
          <a:xfrm>
            <a:off x="872066" y="3524956"/>
            <a:ext cx="421075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Amazon Prime Video</a:t>
            </a:r>
          </a:p>
        </p:txBody>
      </p:sp>
      <p:pic>
        <p:nvPicPr>
          <p:cNvPr id="10" name="Picture 9" descr="amazon7.png">
            <a:extLst>
              <a:ext uri="{FF2B5EF4-FFF2-40B4-BE49-F238E27FC236}">
                <a16:creationId xmlns:a16="http://schemas.microsoft.com/office/drawing/2014/main" id="{B373C712-2F6F-4654-828A-B65F5BB41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597" y="4326924"/>
            <a:ext cx="5639368" cy="176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042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33D773-D3E6-4FB5-B76D-96359B9D6CD0}"/>
              </a:ext>
            </a:extLst>
          </p:cNvPr>
          <p:cNvSpPr txBox="1"/>
          <p:nvPr/>
        </p:nvSpPr>
        <p:spPr>
          <a:xfrm>
            <a:off x="1267178" y="1718733"/>
            <a:ext cx="454942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Increased count of employees</a:t>
            </a:r>
            <a:endParaRPr lang="en-GB" sz="2400" b="1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7FAE2B-3B34-4344-B9DF-F8FA77424A15}"/>
              </a:ext>
            </a:extLst>
          </p:cNvPr>
          <p:cNvSpPr txBox="1"/>
          <p:nvPr/>
        </p:nvSpPr>
        <p:spPr>
          <a:xfrm>
            <a:off x="1210734" y="2452511"/>
            <a:ext cx="336408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Market capitalization</a:t>
            </a:r>
            <a:endParaRPr lang="en-GB" sz="2400" b="1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7936C0-B074-412A-8FD9-07069321EC3B}"/>
              </a:ext>
            </a:extLst>
          </p:cNvPr>
          <p:cNvSpPr txBox="1"/>
          <p:nvPr/>
        </p:nvSpPr>
        <p:spPr>
          <a:xfrm>
            <a:off x="1210733" y="3200401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Amazon shares</a:t>
            </a:r>
            <a:endParaRPr lang="en-GB" sz="2400" b="1">
              <a:solidFill>
                <a:schemeClr val="tx2"/>
              </a:solidFill>
            </a:endParaRPr>
          </a:p>
        </p:txBody>
      </p:sp>
      <p:pic>
        <p:nvPicPr>
          <p:cNvPr id="8" name="Picture 7" descr="amazon7.png">
            <a:extLst>
              <a:ext uri="{FF2B5EF4-FFF2-40B4-BE49-F238E27FC236}">
                <a16:creationId xmlns:a16="http://schemas.microsoft.com/office/drawing/2014/main" id="{9EE47D14-44FE-48EE-BE49-94CD1A7E0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597" y="4326924"/>
            <a:ext cx="5639368" cy="176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33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mazon7.png">
            <a:extLst>
              <a:ext uri="{FF2B5EF4-FFF2-40B4-BE49-F238E27FC236}">
                <a16:creationId xmlns:a16="http://schemas.microsoft.com/office/drawing/2014/main" id="{53A53B37-3B47-4C44-90E1-B3739704F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ED612B-473B-43A5-8E5E-4B8D2FCDBBFA}"/>
              </a:ext>
            </a:extLst>
          </p:cNvPr>
          <p:cNvSpPr txBox="1"/>
          <p:nvPr/>
        </p:nvSpPr>
        <p:spPr>
          <a:xfrm>
            <a:off x="2875844" y="1507067"/>
            <a:ext cx="3476977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Candara"/>
              </a:rPr>
              <a:t>COVID</a:t>
            </a:r>
            <a:r>
              <a:rPr lang="en-US" sz="3200" b="1" dirty="0">
                <a:solidFill>
                  <a:schemeClr val="tx2"/>
                </a:solidFill>
              </a:rPr>
              <a:t> 19 IMPACT</a:t>
            </a:r>
          </a:p>
        </p:txBody>
      </p:sp>
      <p:pic>
        <p:nvPicPr>
          <p:cNvPr id="2" name="Picture 4" descr="Logo&#10;&#10;Description automatically generated">
            <a:extLst>
              <a:ext uri="{FF2B5EF4-FFF2-40B4-BE49-F238E27FC236}">
                <a16:creationId xmlns:a16="http://schemas.microsoft.com/office/drawing/2014/main" id="{12227852-A971-41AC-B6C9-FB00E8A0A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290" y="2316985"/>
            <a:ext cx="6905976" cy="332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11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EEC905-1E19-4CBF-919F-8B285C328C15}"/>
              </a:ext>
            </a:extLst>
          </p:cNvPr>
          <p:cNvSpPr txBox="1"/>
          <p:nvPr/>
        </p:nvSpPr>
        <p:spPr>
          <a:xfrm>
            <a:off x="745067" y="1337734"/>
            <a:ext cx="7456311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US" sz="3200" b="1" dirty="0">
                <a:solidFill>
                  <a:schemeClr val="tx2"/>
                </a:solidFill>
              </a:rPr>
              <a:t>Working safely during coronavirus (COVID-19)</a:t>
            </a:r>
            <a:r>
              <a:rPr lang="en-GB" sz="3200" b="1" dirty="0">
                <a:solidFill>
                  <a:schemeClr val="tx2"/>
                </a:solidFill>
              </a:rPr>
              <a:t>​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F5479EE6-B31B-4904-BD33-99918ABAA05A}"/>
              </a:ext>
            </a:extLst>
          </p:cNvPr>
          <p:cNvSpPr txBox="1"/>
          <p:nvPr/>
        </p:nvSpPr>
        <p:spPr>
          <a:xfrm>
            <a:off x="282746" y="2764574"/>
            <a:ext cx="5373153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Wash your hands for stop spreading the virus.</a:t>
            </a:r>
          </a:p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Protect yourself and others by wearing a face cover.</a:t>
            </a:r>
          </a:p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Keep social distance.</a:t>
            </a:r>
          </a:p>
        </p:txBody>
      </p: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02F0EA5-3A70-4412-B7B1-C6137C43F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956" y="2761643"/>
            <a:ext cx="2743200" cy="1786270"/>
          </a:xfrm>
          <a:prstGeom prst="rect">
            <a:avLst/>
          </a:prstGeom>
        </p:spPr>
      </p:pic>
      <p:pic>
        <p:nvPicPr>
          <p:cNvPr id="5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B0E51639-E105-4530-BDCD-55B7EDB5A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844" y="4807889"/>
            <a:ext cx="2743200" cy="1757779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B69D83E2-D3D8-4507-A423-D67E6A95AF99}"/>
              </a:ext>
            </a:extLst>
          </p:cNvPr>
          <p:cNvSpPr txBox="1"/>
          <p:nvPr/>
        </p:nvSpPr>
        <p:spPr>
          <a:xfrm>
            <a:off x="3078638" y="4994035"/>
            <a:ext cx="5913758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>
                <a:solidFill>
                  <a:schemeClr val="tx2"/>
                </a:solidFill>
              </a:rPr>
              <a:t>Testing regularly and broadly to help identify, people who have contracted the coronavirus.</a:t>
            </a:r>
            <a:endParaRPr lang="en-US" sz="2000" b="1">
              <a:solidFill>
                <a:schemeClr val="tx2"/>
              </a:solidFill>
            </a:endParaRPr>
          </a:p>
        </p:txBody>
      </p:sp>
      <p:pic>
        <p:nvPicPr>
          <p:cNvPr id="6" name="Picture 5" descr="amazon7.png">
            <a:extLst>
              <a:ext uri="{FF2B5EF4-FFF2-40B4-BE49-F238E27FC236}">
                <a16:creationId xmlns:a16="http://schemas.microsoft.com/office/drawing/2014/main" id="{73DE2045-1BE9-4B8F-97E8-100067861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01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816B9-4A68-4670-A088-97A159660FD3}"/>
              </a:ext>
            </a:extLst>
          </p:cNvPr>
          <p:cNvSpPr>
            <a:spLocks noGrp="1"/>
          </p:cNvSpPr>
          <p:nvPr/>
        </p:nvSpPr>
        <p:spPr>
          <a:xfrm>
            <a:off x="1450444" y="1735667"/>
            <a:ext cx="6257946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914400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GB" sz="3200" b="1" dirty="0">
                <a:latin typeface="+mn-lt"/>
                <a:ea typeface="+mn-ea"/>
                <a:cs typeface="+mn-cs"/>
              </a:rPr>
              <a:t>Deliveries due Covid19-Pandemic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821A423B-4AB8-45F4-BEDD-A31EC97460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956" y="2622596"/>
            <a:ext cx="2150534" cy="2290140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3915C235-557D-43AF-92EA-8EE93C5365D6}"/>
              </a:ext>
            </a:extLst>
          </p:cNvPr>
          <p:cNvSpPr txBox="1"/>
          <p:nvPr/>
        </p:nvSpPr>
        <p:spPr>
          <a:xfrm>
            <a:off x="3315932" y="2752194"/>
            <a:ext cx="5359159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New rules and conditions for delivery workers</a:t>
            </a: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768B2612-0BCF-4BB2-930A-9F6256E79AB1}"/>
              </a:ext>
            </a:extLst>
          </p:cNvPr>
          <p:cNvSpPr txBox="1"/>
          <p:nvPr/>
        </p:nvSpPr>
        <p:spPr>
          <a:xfrm>
            <a:off x="3317536" y="3281513"/>
            <a:ext cx="535595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Drivers required due to high volume of orders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29C9FD6C-1232-4FBD-93D4-A0C08CAC2958}"/>
              </a:ext>
            </a:extLst>
          </p:cNvPr>
          <p:cNvSpPr txBox="1"/>
          <p:nvPr/>
        </p:nvSpPr>
        <p:spPr>
          <a:xfrm>
            <a:off x="154834" y="4370838"/>
            <a:ext cx="5782828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Prime customers experienced changes for their subscriptions</a:t>
            </a: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E1E5B098-4D8D-44E5-8AF0-8123840D01EB}"/>
              </a:ext>
            </a:extLst>
          </p:cNvPr>
          <p:cNvSpPr txBox="1"/>
          <p:nvPr/>
        </p:nvSpPr>
        <p:spPr>
          <a:xfrm>
            <a:off x="149032" y="5028924"/>
            <a:ext cx="5462392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Focus on the most in-demand essential items</a:t>
            </a: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A25B8C73-E4B7-488E-8131-39E7F7AC6A5B}"/>
              </a:ext>
            </a:extLst>
          </p:cNvPr>
          <p:cNvSpPr txBox="1"/>
          <p:nvPr/>
        </p:nvSpPr>
        <p:spPr>
          <a:xfrm>
            <a:off x="148136" y="5433008"/>
            <a:ext cx="4525278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Unpredictable deliveries and delays</a:t>
            </a:r>
          </a:p>
        </p:txBody>
      </p:sp>
      <p:pic>
        <p:nvPicPr>
          <p:cNvPr id="11" name="Picture 10" descr="amazon7.png">
            <a:extLst>
              <a:ext uri="{FF2B5EF4-FFF2-40B4-BE49-F238E27FC236}">
                <a16:creationId xmlns:a16="http://schemas.microsoft.com/office/drawing/2014/main" id="{CD5F24EC-BDA0-410E-807D-C21332F56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  <p:pic>
        <p:nvPicPr>
          <p:cNvPr id="12" name="Picture 12" descr="A picture containing text, road, van&#10;&#10;Description automatically generated">
            <a:extLst>
              <a:ext uri="{FF2B5EF4-FFF2-40B4-BE49-F238E27FC236}">
                <a16:creationId xmlns:a16="http://schemas.microsoft.com/office/drawing/2014/main" id="{8BD9366E-C3D0-47C5-A3D8-AD81146F0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9622" y="3965693"/>
            <a:ext cx="2743200" cy="183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074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8C37FD8-BA1C-4AF7-9331-23FF36DEE5F4}"/>
              </a:ext>
            </a:extLst>
          </p:cNvPr>
          <p:cNvSpPr>
            <a:spLocks noGrp="1"/>
          </p:cNvSpPr>
          <p:nvPr/>
        </p:nvSpPr>
        <p:spPr>
          <a:xfrm>
            <a:off x="-733822" y="1509889"/>
            <a:ext cx="10258816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914400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GB" sz="3200" b="1" dirty="0">
                <a:latin typeface="+mn-lt"/>
                <a:ea typeface="+mn-ea"/>
                <a:cs typeface="+mn-cs"/>
              </a:rPr>
              <a:t>CLICK AND COLLECT OR PICK UP POINTS</a:t>
            </a: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1094C502-CFC0-4B06-886A-FA112BD9BE2B}"/>
              </a:ext>
            </a:extLst>
          </p:cNvPr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3" y="2232617"/>
            <a:ext cx="3203185" cy="15874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B8064E5-8124-4E53-A3A0-5CAC823CB8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260" y="3424987"/>
            <a:ext cx="3890865" cy="19665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TextBox 4">
            <a:extLst>
              <a:ext uri="{FF2B5EF4-FFF2-40B4-BE49-F238E27FC236}">
                <a16:creationId xmlns:a16="http://schemas.microsoft.com/office/drawing/2014/main" id="{226802EF-9F96-4336-A86D-BB47E79292D4}"/>
              </a:ext>
            </a:extLst>
          </p:cNvPr>
          <p:cNvSpPr txBox="1"/>
          <p:nvPr/>
        </p:nvSpPr>
        <p:spPr>
          <a:xfrm>
            <a:off x="3967021" y="2324126"/>
            <a:ext cx="5253041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GB" sz="2000" b="1">
                <a:solidFill>
                  <a:schemeClr val="tx2"/>
                </a:solidFill>
              </a:rPr>
              <a:t>Collect your items at your convenience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D389603E-9FF4-4F14-A949-CD03556FFA52}"/>
              </a:ext>
            </a:extLst>
          </p:cNvPr>
          <p:cNvSpPr txBox="1"/>
          <p:nvPr/>
        </p:nvSpPr>
        <p:spPr>
          <a:xfrm>
            <a:off x="172310" y="4297843"/>
            <a:ext cx="4773609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GB" sz="2000" b="1">
                <a:solidFill>
                  <a:schemeClr val="tx2"/>
                </a:solidFill>
              </a:rPr>
              <a:t>Collect your items with your essential shopping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FEEF73A0-6B09-41E6-BFDB-BD8843297859}"/>
              </a:ext>
            </a:extLst>
          </p:cNvPr>
          <p:cNvSpPr txBox="1"/>
          <p:nvPr/>
        </p:nvSpPr>
        <p:spPr>
          <a:xfrm>
            <a:off x="158199" y="5198509"/>
            <a:ext cx="4814138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GB" sz="2000" b="1">
                <a:solidFill>
                  <a:schemeClr val="tx2"/>
                </a:solidFill>
              </a:rPr>
              <a:t>Discuss issues with staff members in stores</a:t>
            </a:r>
            <a:endParaRPr lang="en-US">
              <a:solidFill>
                <a:schemeClr val="tx2"/>
              </a:solidFill>
            </a:endParaRPr>
          </a:p>
        </p:txBody>
      </p:sp>
      <p:pic>
        <p:nvPicPr>
          <p:cNvPr id="10" name="Picture 9" descr="amazon7.png">
            <a:extLst>
              <a:ext uri="{FF2B5EF4-FFF2-40B4-BE49-F238E27FC236}">
                <a16:creationId xmlns:a16="http://schemas.microsoft.com/office/drawing/2014/main" id="{295875A7-EC19-4E80-878B-7AB2481D22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26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8233B-9E41-4D80-96A0-1565DB872077}"/>
              </a:ext>
            </a:extLst>
          </p:cNvPr>
          <p:cNvSpPr>
            <a:spLocks noGrp="1"/>
          </p:cNvSpPr>
          <p:nvPr/>
        </p:nvSpPr>
        <p:spPr>
          <a:xfrm>
            <a:off x="1255403" y="1538111"/>
            <a:ext cx="6638945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914400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GB" sz="3200" b="1">
                <a:latin typeface="+mn-lt"/>
                <a:ea typeface="+mn-ea"/>
                <a:cs typeface="+mn-cs"/>
              </a:rPr>
              <a:t>New Vouchers and Promotions</a:t>
            </a:r>
            <a:br>
              <a:rPr lang="en-GB" sz="3200" b="1" dirty="0">
                <a:latin typeface="+mn-lt"/>
                <a:ea typeface="+mn-ea"/>
                <a:cs typeface="+mn-cs"/>
              </a:rPr>
            </a:br>
            <a:endParaRPr lang="en-GB" sz="3200" b="1" dirty="0"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8CE029-8BB4-4C1A-BAE9-2BEC2382AD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19" y="2503838"/>
            <a:ext cx="2633474" cy="12970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9A248B-09AB-4C0A-820D-0B6B3FFEC2C4}"/>
              </a:ext>
            </a:extLst>
          </p:cNvPr>
          <p:cNvSpPr txBox="1"/>
          <p:nvPr/>
        </p:nvSpPr>
        <p:spPr>
          <a:xfrm>
            <a:off x="4453296" y="3104837"/>
            <a:ext cx="2977097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Help to improve sales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3E4EFD-C8B1-4EA9-9933-7654B198D53E}"/>
              </a:ext>
            </a:extLst>
          </p:cNvPr>
          <p:cNvSpPr txBox="1"/>
          <p:nvPr/>
        </p:nvSpPr>
        <p:spPr>
          <a:xfrm>
            <a:off x="610741" y="4290142"/>
            <a:ext cx="356405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GB" sz="2800" b="1" dirty="0">
                <a:solidFill>
                  <a:schemeClr val="tx2"/>
                </a:solidFill>
              </a:rPr>
              <a:t>Amazon gift card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4CD279-AD4C-4043-973D-5126A9251384}"/>
              </a:ext>
            </a:extLst>
          </p:cNvPr>
          <p:cNvSpPr txBox="1"/>
          <p:nvPr/>
        </p:nvSpPr>
        <p:spPr>
          <a:xfrm>
            <a:off x="949384" y="4813361"/>
            <a:ext cx="2646878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Promotions for clients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0A385C-42AE-43F7-86AF-26EB207C9CC2}"/>
              </a:ext>
            </a:extLst>
          </p:cNvPr>
          <p:cNvSpPr txBox="1"/>
          <p:nvPr/>
        </p:nvSpPr>
        <p:spPr>
          <a:xfrm>
            <a:off x="781762" y="5164748"/>
            <a:ext cx="3849131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Suitable present for everyone</a:t>
            </a:r>
          </a:p>
        </p:txBody>
      </p:sp>
      <p:pic>
        <p:nvPicPr>
          <p:cNvPr id="10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EE4F7338-CA39-48D8-A697-EAE416BFE0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7734" y="4105059"/>
            <a:ext cx="2743200" cy="1611217"/>
          </a:xfrm>
          <a:prstGeom prst="rect">
            <a:avLst/>
          </a:prstGeom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3C967DB-3C2C-4FF4-A47F-1BED726E16EA}"/>
              </a:ext>
            </a:extLst>
          </p:cNvPr>
          <p:cNvSpPr txBox="1"/>
          <p:nvPr/>
        </p:nvSpPr>
        <p:spPr>
          <a:xfrm>
            <a:off x="4142822" y="2244893"/>
            <a:ext cx="4374155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GB" sz="2400" b="1" dirty="0">
                <a:solidFill>
                  <a:schemeClr val="tx2"/>
                </a:solidFill>
              </a:rPr>
              <a:t>Amazon</a:t>
            </a:r>
            <a:r>
              <a:rPr lang="en-GB" sz="2000" b="1" dirty="0">
                <a:solidFill>
                  <a:schemeClr val="tx2"/>
                </a:solidFill>
              </a:rPr>
              <a:t> </a:t>
            </a:r>
            <a:r>
              <a:rPr lang="en-GB" sz="2400" b="1" dirty="0">
                <a:solidFill>
                  <a:schemeClr val="tx2"/>
                </a:solidFill>
              </a:rPr>
              <a:t>coupons</a:t>
            </a:r>
            <a:r>
              <a:rPr lang="en-GB" sz="2000" b="1" dirty="0">
                <a:solidFill>
                  <a:schemeClr val="tx2"/>
                </a:solidFill>
              </a:rPr>
              <a:t> </a:t>
            </a:r>
            <a:r>
              <a:rPr lang="en-GB" sz="2400" b="1" dirty="0">
                <a:solidFill>
                  <a:schemeClr val="tx2"/>
                </a:solidFill>
              </a:rPr>
              <a:t>or</a:t>
            </a:r>
            <a:r>
              <a:rPr lang="en-GB" sz="2000" b="1" dirty="0">
                <a:solidFill>
                  <a:schemeClr val="tx2"/>
                </a:solidFill>
              </a:rPr>
              <a:t> </a:t>
            </a:r>
            <a:r>
              <a:rPr lang="en-GB" sz="2400" b="1" dirty="0">
                <a:solidFill>
                  <a:schemeClr val="tx2"/>
                </a:solidFill>
              </a:rPr>
              <a:t>vouchers</a:t>
            </a:r>
          </a:p>
        </p:txBody>
      </p:sp>
      <p:sp>
        <p:nvSpPr>
          <p:cNvPr id="12" name="TextBox 1">
            <a:extLst>
              <a:ext uri="{FF2B5EF4-FFF2-40B4-BE49-F238E27FC236}">
                <a16:creationId xmlns:a16="http://schemas.microsoft.com/office/drawing/2014/main" id="{74E19161-A162-4D10-A591-BB1D17D50C69}"/>
              </a:ext>
            </a:extLst>
          </p:cNvPr>
          <p:cNvSpPr txBox="1"/>
          <p:nvPr/>
        </p:nvSpPr>
        <p:spPr>
          <a:xfrm>
            <a:off x="4456844" y="2711117"/>
            <a:ext cx="4121641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defTabSz="914400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GB" sz="2000" b="1" dirty="0">
                <a:solidFill>
                  <a:schemeClr val="tx2"/>
                </a:solidFill>
              </a:rPr>
              <a:t>Discounts and free delivery</a:t>
            </a:r>
          </a:p>
        </p:txBody>
      </p:sp>
      <p:pic>
        <p:nvPicPr>
          <p:cNvPr id="15" name="Picture 14" descr="amazon7.png">
            <a:extLst>
              <a:ext uri="{FF2B5EF4-FFF2-40B4-BE49-F238E27FC236}">
                <a16:creationId xmlns:a16="http://schemas.microsoft.com/office/drawing/2014/main" id="{769AAA4C-CF62-4DA0-8F15-647E9EB4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43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269449" y="1704634"/>
            <a:ext cx="8518525" cy="45955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charset="2"/>
              <a:buChar char="ü"/>
            </a:pPr>
            <a:r>
              <a:rPr lang="en-US" sz="2000" b="1" dirty="0"/>
              <a:t>During COVID-19 online sales for Amazon have increase with 57% </a:t>
            </a:r>
            <a:endParaRPr lang="en-US" sz="2000"/>
          </a:p>
          <a:p>
            <a:pPr algn="just">
              <a:buFont typeface="Wingdings" charset="2"/>
              <a:buChar char="ü"/>
            </a:pPr>
            <a:r>
              <a:rPr lang="en-US" sz="2000" b="1" dirty="0"/>
              <a:t>Amazon sales from third-party sellers risen by 80% </a:t>
            </a:r>
          </a:p>
        </p:txBody>
      </p:sp>
      <p:pic>
        <p:nvPicPr>
          <p:cNvPr id="3" name="Picture 2" descr="amazon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  <p:pic>
        <p:nvPicPr>
          <p:cNvPr id="4" name="Picture 4" descr="Chart, line chart&#10;&#10;Description automatically generated">
            <a:extLst>
              <a:ext uri="{FF2B5EF4-FFF2-40B4-BE49-F238E27FC236}">
                <a16:creationId xmlns:a16="http://schemas.microsoft.com/office/drawing/2014/main" id="{D36F2D2E-DD25-408D-B513-466EDABF54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562" y="2635083"/>
            <a:ext cx="7037171" cy="310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369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4A61C3-E7F8-4B0F-B77F-AAB60BB922CE}"/>
              </a:ext>
            </a:extLst>
          </p:cNvPr>
          <p:cNvSpPr txBox="1"/>
          <p:nvPr/>
        </p:nvSpPr>
        <p:spPr>
          <a:xfrm>
            <a:off x="251179" y="1521179"/>
            <a:ext cx="4566354" cy="39652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US" sz="2400" b="1" kern="120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Amazon web services business has sales rise more than 50%​</a:t>
            </a:r>
            <a:endParaRPr lang="en-US" sz="2400" kern="1200">
              <a:solidFill>
                <a:schemeClr val="tx2"/>
              </a:solidFill>
              <a:latin typeface="+mn-lt"/>
            </a:endParaRP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US" sz="2400" b="1" kern="120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Amazon Prime Video has become the second-fastest growing streaming service with 37% growth in subscribing </a:t>
            </a:r>
            <a:endParaRPr lang="en-US" sz="2400" b="1" kern="12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C766EB62-DB1A-477A-858E-33DF456AA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518" y="2258307"/>
            <a:ext cx="4327409" cy="3077987"/>
          </a:xfrm>
          <a:prstGeom prst="rect">
            <a:avLst/>
          </a:prstGeom>
          <a:noFill/>
        </p:spPr>
      </p:pic>
      <p:pic>
        <p:nvPicPr>
          <p:cNvPr id="5" name="Picture 4" descr="amazon7.png">
            <a:extLst>
              <a:ext uri="{FF2B5EF4-FFF2-40B4-BE49-F238E27FC236}">
                <a16:creationId xmlns:a16="http://schemas.microsoft.com/office/drawing/2014/main" id="{61B5109F-175F-445D-9116-E42D732D80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635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269449" y="1442610"/>
            <a:ext cx="8518525" cy="45955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n-US" sz="2800" b="1" dirty="0"/>
          </a:p>
          <a:p>
            <a:pPr algn="just">
              <a:buFont typeface="Wingdings" charset="2"/>
              <a:buChar char="ü"/>
            </a:pPr>
            <a:r>
              <a:rPr lang="en-US" sz="2800" b="1" dirty="0"/>
              <a:t>Amazon increased count of employees from 750 000 before pandemic to 1.3 million in June 2021 and plans additional 185 00 new positions </a:t>
            </a:r>
          </a:p>
          <a:p>
            <a:pPr algn="just">
              <a:buFont typeface="Wingdings" charset="2"/>
              <a:buChar char="ü"/>
            </a:pPr>
            <a:r>
              <a:rPr lang="en-US" sz="2800" b="1" dirty="0"/>
              <a:t>As of October 2021, Amazon market capitalization is 1.67 trillion</a:t>
            </a:r>
          </a:p>
          <a:p>
            <a:pPr marL="0" indent="0" algn="just">
              <a:buNone/>
            </a:pPr>
            <a:endParaRPr lang="en-US" sz="2800" b="1" dirty="0"/>
          </a:p>
        </p:txBody>
      </p:sp>
      <p:pic>
        <p:nvPicPr>
          <p:cNvPr id="5" name="Picture 4" descr="amazon7.png">
            <a:extLst>
              <a:ext uri="{FF2B5EF4-FFF2-40B4-BE49-F238E27FC236}">
                <a16:creationId xmlns:a16="http://schemas.microsoft.com/office/drawing/2014/main" id="{BEBB910A-92F9-44D0-B18E-AEC56FB98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223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972669-43FB-49B7-9C48-F3C78B9839BC}"/>
              </a:ext>
            </a:extLst>
          </p:cNvPr>
          <p:cNvSpPr txBox="1"/>
          <p:nvPr/>
        </p:nvSpPr>
        <p:spPr>
          <a:xfrm>
            <a:off x="237067" y="1619955"/>
            <a:ext cx="8246532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/>
              <a:buChar char="ü"/>
            </a:pPr>
            <a:r>
              <a:rPr lang="en-US" sz="2800" b="1" dirty="0">
                <a:solidFill>
                  <a:schemeClr val="tx2"/>
                </a:solidFill>
              </a:rPr>
              <a:t>Amazon shares are currently trading price is 3.300$ with 94% increase from beginning of the pandemic </a:t>
            </a:r>
            <a:endParaRPr lang="en-GB" sz="2800" b="1" dirty="0">
              <a:solidFill>
                <a:schemeClr val="tx2"/>
              </a:solidFill>
            </a:endParaRPr>
          </a:p>
        </p:txBody>
      </p:sp>
      <p:pic>
        <p:nvPicPr>
          <p:cNvPr id="4" name="Picture 4" descr="Chart, line chart&#10;&#10;Description automatically generated">
            <a:extLst>
              <a:ext uri="{FF2B5EF4-FFF2-40B4-BE49-F238E27FC236}">
                <a16:creationId xmlns:a16="http://schemas.microsoft.com/office/drawing/2014/main" id="{792AD9D4-B21A-4BE8-813E-3E35B98BE4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178" y="2997187"/>
            <a:ext cx="6327422" cy="3439551"/>
          </a:xfrm>
          <a:prstGeom prst="rect">
            <a:avLst/>
          </a:prstGeom>
        </p:spPr>
      </p:pic>
      <p:pic>
        <p:nvPicPr>
          <p:cNvPr id="6" name="Picture 5" descr="amazon7.png">
            <a:extLst>
              <a:ext uri="{FF2B5EF4-FFF2-40B4-BE49-F238E27FC236}">
                <a16:creationId xmlns:a16="http://schemas.microsoft.com/office/drawing/2014/main" id="{CAFE4F09-A4AC-408B-AAC8-C51F2AB00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904F56-C6A7-47E1-A1A1-BD1AAD8F902D}"/>
              </a:ext>
            </a:extLst>
          </p:cNvPr>
          <p:cNvSpPr txBox="1"/>
          <p:nvPr/>
        </p:nvSpPr>
        <p:spPr>
          <a:xfrm>
            <a:off x="1662288" y="6318956"/>
            <a:ext cx="665197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spcBef>
                <a:spcPct val="20000"/>
              </a:spcBef>
              <a:buClr>
                <a:schemeClr val="accent1"/>
              </a:buClr>
              <a:buSzPct val="100000"/>
            </a:pPr>
            <a:r>
              <a:rPr lang="en-US" sz="2000">
                <a:solidFill>
                  <a:schemeClr val="tx2"/>
                </a:solidFill>
              </a:rPr>
              <a:t>Source: Dogs of the dow</a:t>
            </a:r>
          </a:p>
        </p:txBody>
      </p:sp>
    </p:spTree>
    <p:extLst>
      <p:ext uri="{BB962C8B-B14F-4D97-AF65-F5344CB8AC3E}">
        <p14:creationId xmlns:p14="http://schemas.microsoft.com/office/powerpoint/2010/main" val="1259729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1CC294-F0CA-43CD-9BA9-2BB50C12BB54}"/>
              </a:ext>
            </a:extLst>
          </p:cNvPr>
          <p:cNvSpPr txBox="1"/>
          <p:nvPr/>
        </p:nvSpPr>
        <p:spPr>
          <a:xfrm>
            <a:off x="872066" y="1718733"/>
            <a:ext cx="552308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Online sales for Amazon have increase</a:t>
            </a:r>
            <a:endParaRPr lang="en-GB" sz="2400" b="1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435362-BCB4-45ED-9969-78878E902DE3}"/>
              </a:ext>
            </a:extLst>
          </p:cNvPr>
          <p:cNvSpPr txBox="1"/>
          <p:nvPr/>
        </p:nvSpPr>
        <p:spPr>
          <a:xfrm>
            <a:off x="872067" y="2311400"/>
            <a:ext cx="411197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Third-party sellers risen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B3CD2E-B90E-4C43-BB78-0AC2ACCE0E74}"/>
              </a:ext>
            </a:extLst>
          </p:cNvPr>
          <p:cNvSpPr txBox="1"/>
          <p:nvPr/>
        </p:nvSpPr>
        <p:spPr>
          <a:xfrm>
            <a:off x="872066" y="2918177"/>
            <a:ext cx="548075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Web services business has sales rise </a:t>
            </a:r>
            <a:endParaRPr lang="en-GB" sz="2400" b="1">
              <a:solidFill>
                <a:schemeClr val="tx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1C65E8-8403-4A5F-ABBE-DB5A552EA5B9}"/>
              </a:ext>
            </a:extLst>
          </p:cNvPr>
          <p:cNvSpPr txBox="1"/>
          <p:nvPr/>
        </p:nvSpPr>
        <p:spPr>
          <a:xfrm>
            <a:off x="872066" y="3524956"/>
            <a:ext cx="421075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400" b="1">
                <a:solidFill>
                  <a:schemeClr val="tx2"/>
                </a:solidFill>
              </a:rPr>
              <a:t>Amazon Prime Video</a:t>
            </a:r>
          </a:p>
        </p:txBody>
      </p:sp>
      <p:pic>
        <p:nvPicPr>
          <p:cNvPr id="3" name="Picture 2" descr="amazon7.png">
            <a:extLst>
              <a:ext uri="{FF2B5EF4-FFF2-40B4-BE49-F238E27FC236}">
                <a16:creationId xmlns:a16="http://schemas.microsoft.com/office/drawing/2014/main" id="{EFA4BDDC-29D1-41CD-A7A6-489FCB38C3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120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33D773-D3E6-4FB5-B76D-96359B9D6CD0}"/>
              </a:ext>
            </a:extLst>
          </p:cNvPr>
          <p:cNvSpPr txBox="1"/>
          <p:nvPr/>
        </p:nvSpPr>
        <p:spPr>
          <a:xfrm>
            <a:off x="1182511" y="2410177"/>
            <a:ext cx="545253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800" b="1">
                <a:solidFill>
                  <a:schemeClr val="tx2"/>
                </a:solidFill>
              </a:rPr>
              <a:t>Increased count of employees</a:t>
            </a:r>
            <a:endParaRPr lang="en-GB" sz="2800" b="1">
              <a:solidFill>
                <a:schemeClr val="tx2"/>
              </a:solidFill>
            </a:endParaRPr>
          </a:p>
        </p:txBody>
      </p:sp>
      <p:pic>
        <p:nvPicPr>
          <p:cNvPr id="5" name="Picture 4" descr="amazon7.png">
            <a:extLst>
              <a:ext uri="{FF2B5EF4-FFF2-40B4-BE49-F238E27FC236}">
                <a16:creationId xmlns:a16="http://schemas.microsoft.com/office/drawing/2014/main" id="{ED2BEC65-B27E-4F86-8CF2-CEF923B8A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  <p:sp>
        <p:nvSpPr>
          <p:cNvPr id="9" name="TextBox 1">
            <a:extLst>
              <a:ext uri="{FF2B5EF4-FFF2-40B4-BE49-F238E27FC236}">
                <a16:creationId xmlns:a16="http://schemas.microsoft.com/office/drawing/2014/main" id="{E4BDC4EA-DE3B-4E16-BD3D-6EA4CE100812}"/>
              </a:ext>
            </a:extLst>
          </p:cNvPr>
          <p:cNvSpPr txBox="1"/>
          <p:nvPr/>
        </p:nvSpPr>
        <p:spPr>
          <a:xfrm>
            <a:off x="1253068" y="1718733"/>
            <a:ext cx="4549422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800" b="1">
                <a:solidFill>
                  <a:schemeClr val="tx2"/>
                </a:solidFill>
              </a:rPr>
              <a:t>Right strategy</a:t>
            </a:r>
            <a:endParaRPr lang="en-GB" sz="2800" b="1">
              <a:solidFill>
                <a:schemeClr val="tx2"/>
              </a:solidFill>
            </a:endParaRPr>
          </a:p>
        </p:txBody>
      </p:sp>
      <p:sp>
        <p:nvSpPr>
          <p:cNvPr id="10" name="TextBox 2">
            <a:extLst>
              <a:ext uri="{FF2B5EF4-FFF2-40B4-BE49-F238E27FC236}">
                <a16:creationId xmlns:a16="http://schemas.microsoft.com/office/drawing/2014/main" id="{F1313D3D-8758-4DCB-A0DA-4CA6255E3DCE}"/>
              </a:ext>
            </a:extLst>
          </p:cNvPr>
          <p:cNvSpPr txBox="1"/>
          <p:nvPr/>
        </p:nvSpPr>
        <p:spPr>
          <a:xfrm>
            <a:off x="1182511" y="3115734"/>
            <a:ext cx="3364088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800" b="1">
                <a:solidFill>
                  <a:schemeClr val="tx2"/>
                </a:solidFill>
              </a:rPr>
              <a:t>Marketing</a:t>
            </a:r>
            <a:endParaRPr lang="en-GB" sz="2800" b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964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mazon7.png">
            <a:extLst>
              <a:ext uri="{FF2B5EF4-FFF2-40B4-BE49-F238E27FC236}">
                <a16:creationId xmlns:a16="http://schemas.microsoft.com/office/drawing/2014/main" id="{58E38718-655B-4CEF-85A9-71F657425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F913020-5E00-4025-BF94-894FB7200C5C}"/>
              </a:ext>
            </a:extLst>
          </p:cNvPr>
          <p:cNvSpPr txBox="1"/>
          <p:nvPr/>
        </p:nvSpPr>
        <p:spPr>
          <a:xfrm>
            <a:off x="1365957" y="2029178"/>
            <a:ext cx="573475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800" b="1">
                <a:solidFill>
                  <a:schemeClr val="tx2"/>
                </a:solidFill>
              </a:rPr>
              <a:t>Financial position on the market</a:t>
            </a:r>
            <a:endParaRPr lang="en-GB" sz="2800" b="1">
              <a:solidFill>
                <a:schemeClr val="tx2"/>
              </a:solidFill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3D91808D-8B39-4DAA-8D9D-F49C400AA4B5}"/>
              </a:ext>
            </a:extLst>
          </p:cNvPr>
          <p:cNvSpPr txBox="1"/>
          <p:nvPr/>
        </p:nvSpPr>
        <p:spPr>
          <a:xfrm>
            <a:off x="1365956" y="2819401"/>
            <a:ext cx="3279422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>
              <a:spcBef>
                <a:spcPct val="20000"/>
              </a:spcBef>
              <a:buClr>
                <a:schemeClr val="accent1"/>
              </a:buClr>
              <a:buSzPct val="100000"/>
              <a:buFont typeface="Wingdings" charset="2"/>
              <a:buChar char="ü"/>
            </a:pPr>
            <a:r>
              <a:rPr lang="en-US" sz="2800" b="1">
                <a:solidFill>
                  <a:schemeClr val="tx2"/>
                </a:solidFill>
              </a:rPr>
              <a:t>Amazon shares</a:t>
            </a:r>
            <a:endParaRPr lang="en-GB" sz="2800" b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843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mazon7.png">
            <a:extLst>
              <a:ext uri="{FF2B5EF4-FFF2-40B4-BE49-F238E27FC236}">
                <a16:creationId xmlns:a16="http://schemas.microsoft.com/office/drawing/2014/main" id="{0F5C5704-5717-4444-99E6-25253C59F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97" y="6090813"/>
            <a:ext cx="1462480" cy="4512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AD388E-E968-4373-A804-308E30BD2777}"/>
              </a:ext>
            </a:extLst>
          </p:cNvPr>
          <p:cNvSpPr txBox="1"/>
          <p:nvPr/>
        </p:nvSpPr>
        <p:spPr>
          <a:xfrm>
            <a:off x="942623" y="3200400"/>
            <a:ext cx="755508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Statista (</a:t>
            </a:r>
            <a:r>
              <a:rPr lang="en-US" dirty="0">
                <a:ea typeface="+mn-lt"/>
                <a:cs typeface="+mn-lt"/>
              </a:rPr>
              <a:t>Apr 26, 2019)</a:t>
            </a:r>
            <a:r>
              <a:rPr lang="en-US" dirty="0"/>
              <a:t> Cloud business drives Amazon's profits. </a:t>
            </a:r>
            <a:r>
              <a:rPr lang="en-US"/>
              <a:t>Available from:</a:t>
            </a:r>
          </a:p>
          <a:p>
            <a:r>
              <a:rPr lang="en-US" dirty="0">
                <a:hlinkClick r:id="rId3"/>
              </a:rPr>
              <a:t>https://www.statista.com/chart/9174/amazon-operating-profit</a:t>
            </a:r>
            <a:r>
              <a:rPr lang="en-US"/>
              <a:t> [Accessed 20th November 2021]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2BA853-5AFF-48A2-99FF-111DB0A66A3C}"/>
              </a:ext>
            </a:extLst>
          </p:cNvPr>
          <p:cNvSpPr txBox="1"/>
          <p:nvPr/>
        </p:nvSpPr>
        <p:spPr>
          <a:xfrm>
            <a:off x="942623" y="1718733"/>
            <a:ext cx="701886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MarketplacePulse (30th April 2021) Amazon posts record marketplace growth in Q1 2021. </a:t>
            </a:r>
            <a:r>
              <a:rPr lang="en-US">
                <a:ea typeface="+mn-lt"/>
                <a:cs typeface="+mn-lt"/>
              </a:rPr>
              <a:t>. Available from:</a:t>
            </a:r>
          </a:p>
          <a:p>
            <a:r>
              <a:rPr lang="en-US" dirty="0">
                <a:hlinkClick r:id="rId4"/>
              </a:rPr>
              <a:t>https://www.marketplacepulse.com/articles/amazon-posts-record-marketplace-growth-in-q1-2021</a:t>
            </a:r>
            <a:r>
              <a:rPr lang="en-US" dirty="0"/>
              <a:t> </a:t>
            </a:r>
            <a:r>
              <a:rPr lang="en-US">
                <a:ea typeface="+mn-lt"/>
                <a:cs typeface="+mn-lt"/>
              </a:rPr>
              <a:t>[Accessed 20th November 2021]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F4D821-3D02-4C19-99E2-EE25D750819C}"/>
              </a:ext>
            </a:extLst>
          </p:cNvPr>
          <p:cNvSpPr txBox="1"/>
          <p:nvPr/>
        </p:nvSpPr>
        <p:spPr>
          <a:xfrm>
            <a:off x="886177" y="4667956"/>
            <a:ext cx="761153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Dogs of the dow (n.d.) AMZN stock price today. Available from:</a:t>
            </a:r>
          </a:p>
          <a:p>
            <a:r>
              <a:rPr lang="en-US" dirty="0">
                <a:hlinkClick r:id="rId5"/>
              </a:rPr>
              <a:t>https://www.dogsofthedow.com/stock/amzn.htm</a:t>
            </a:r>
            <a:r>
              <a:rPr lang="en-US"/>
              <a:t> [Accessed 20th </a:t>
            </a:r>
            <a:r>
              <a:rPr lang="en-US" dirty="0"/>
              <a:t>November 2021].</a:t>
            </a:r>
          </a:p>
        </p:txBody>
      </p:sp>
    </p:spTree>
    <p:extLst>
      <p:ext uri="{BB962C8B-B14F-4D97-AF65-F5344CB8AC3E}">
        <p14:creationId xmlns:p14="http://schemas.microsoft.com/office/powerpoint/2010/main" val="21566251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3812</TotalTime>
  <Words>210</Words>
  <Application>Microsoft Office PowerPoint</Application>
  <PresentationFormat>On-screen Show (4:3)</PresentationFormat>
  <Paragraphs>14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Waveform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finans consult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lambro popov</dc:creator>
  <cp:lastModifiedBy>lambro popov</cp:lastModifiedBy>
  <cp:revision>425</cp:revision>
  <dcterms:created xsi:type="dcterms:W3CDTF">2021-11-16T21:56:34Z</dcterms:created>
  <dcterms:modified xsi:type="dcterms:W3CDTF">2021-11-20T12:34:24Z</dcterms:modified>
</cp:coreProperties>
</file>