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29"/>
  </p:notesMasterIdLst>
  <p:sldIdLst>
    <p:sldId id="256" r:id="rId2"/>
    <p:sldId id="285" r:id="rId3"/>
    <p:sldId id="258" r:id="rId4"/>
    <p:sldId id="264" r:id="rId5"/>
    <p:sldId id="260" r:id="rId6"/>
    <p:sldId id="261" r:id="rId7"/>
    <p:sldId id="265" r:id="rId8"/>
    <p:sldId id="270" r:id="rId9"/>
    <p:sldId id="271" r:id="rId10"/>
    <p:sldId id="275" r:id="rId11"/>
    <p:sldId id="269" r:id="rId12"/>
    <p:sldId id="273" r:id="rId13"/>
    <p:sldId id="267" r:id="rId14"/>
    <p:sldId id="276" r:id="rId15"/>
    <p:sldId id="266" r:id="rId16"/>
    <p:sldId id="277" r:id="rId17"/>
    <p:sldId id="278" r:id="rId18"/>
    <p:sldId id="279" r:id="rId19"/>
    <p:sldId id="263" r:id="rId20"/>
    <p:sldId id="280" r:id="rId21"/>
    <p:sldId id="282" r:id="rId22"/>
    <p:sldId id="283" r:id="rId23"/>
    <p:sldId id="284" r:id="rId24"/>
    <p:sldId id="281" r:id="rId25"/>
    <p:sldId id="286" r:id="rId26"/>
    <p:sldId id="287" r:id="rId27"/>
    <p:sldId id="259"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1268" autoAdjust="0"/>
  </p:normalViewPr>
  <p:slideViewPr>
    <p:cSldViewPr snapToGrid="0">
      <p:cViewPr varScale="1">
        <p:scale>
          <a:sx n="82" d="100"/>
          <a:sy n="82" d="100"/>
        </p:scale>
        <p:origin x="42" y="13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0BFE6D-D0F0-48C3-B272-AEFBCAEBA9E7}"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8D76B5F1-0291-4E37-A085-D28C2205D27E}">
      <dgm:prSet/>
      <dgm:spPr/>
      <dgm:t>
        <a:bodyPr/>
        <a:lstStyle/>
        <a:p>
          <a:r>
            <a:rPr lang="en-GB"/>
            <a:t>The key statistics in Childline's review of 2018/2019 highlighted that:</a:t>
          </a:r>
          <a:endParaRPr lang="en-US"/>
        </a:p>
      </dgm:t>
    </dgm:pt>
    <dgm:pt modelId="{76B1E04B-6570-40BC-BE0B-104BFC01B93A}" type="parTrans" cxnId="{B36BFC5D-D11F-4A94-A604-7CB0958626AE}">
      <dgm:prSet/>
      <dgm:spPr/>
      <dgm:t>
        <a:bodyPr/>
        <a:lstStyle/>
        <a:p>
          <a:endParaRPr lang="en-US"/>
        </a:p>
      </dgm:t>
    </dgm:pt>
    <dgm:pt modelId="{79D7C38F-227D-4600-B05E-E22B716102A7}" type="sibTrans" cxnId="{B36BFC5D-D11F-4A94-A604-7CB0958626AE}">
      <dgm:prSet/>
      <dgm:spPr/>
      <dgm:t>
        <a:bodyPr/>
        <a:lstStyle/>
        <a:p>
          <a:endParaRPr lang="en-US"/>
        </a:p>
      </dgm:t>
    </dgm:pt>
    <dgm:pt modelId="{42E7ADA5-78B0-4D7C-8593-7C3D62C507AE}">
      <dgm:prSet/>
      <dgm:spPr/>
      <dgm:t>
        <a:bodyPr/>
        <a:lstStyle/>
        <a:p>
          <a:r>
            <a:rPr lang="en-GB" b="1"/>
            <a:t>250,281</a:t>
          </a:r>
          <a:r>
            <a:rPr lang="en-GB"/>
            <a:t> counselling sessions were provided to children by the Childline volunteers</a:t>
          </a:r>
          <a:endParaRPr lang="en-US"/>
        </a:p>
      </dgm:t>
    </dgm:pt>
    <dgm:pt modelId="{A3ABE09B-5AD1-4E98-AAA4-CA7F50BA23A8}" type="parTrans" cxnId="{AEBE983C-2947-4680-818D-90F2FE45E615}">
      <dgm:prSet/>
      <dgm:spPr/>
      <dgm:t>
        <a:bodyPr/>
        <a:lstStyle/>
        <a:p>
          <a:endParaRPr lang="en-US"/>
        </a:p>
      </dgm:t>
    </dgm:pt>
    <dgm:pt modelId="{E6CE427C-C42D-4797-9298-51833B9FAA30}" type="sibTrans" cxnId="{AEBE983C-2947-4680-818D-90F2FE45E615}">
      <dgm:prSet/>
      <dgm:spPr/>
      <dgm:t>
        <a:bodyPr/>
        <a:lstStyle/>
        <a:p>
          <a:endParaRPr lang="en-US"/>
        </a:p>
      </dgm:t>
    </dgm:pt>
    <dgm:pt modelId="{D4D3FA6B-50C4-4FA0-AD7F-43A1274F6443}">
      <dgm:prSet/>
      <dgm:spPr/>
      <dgm:t>
        <a:bodyPr/>
        <a:lstStyle/>
        <a:p>
          <a:r>
            <a:rPr lang="en-GB" b="1"/>
            <a:t>45%</a:t>
          </a:r>
          <a:r>
            <a:rPr lang="en-GB"/>
            <a:t> of these sessions related to emotional well-being, including self-harm and suicidal thoughts. Self-harm was in the top five of themes that children and young people mostly spoke about within the sessions.</a:t>
          </a:r>
          <a:endParaRPr lang="en-US"/>
        </a:p>
      </dgm:t>
    </dgm:pt>
    <dgm:pt modelId="{C393E22A-8BD8-482C-9896-334E1AF830D2}" type="parTrans" cxnId="{1CFBC27F-C6B1-4E95-8A2E-42B55041DF39}">
      <dgm:prSet/>
      <dgm:spPr/>
      <dgm:t>
        <a:bodyPr/>
        <a:lstStyle/>
        <a:p>
          <a:endParaRPr lang="en-US"/>
        </a:p>
      </dgm:t>
    </dgm:pt>
    <dgm:pt modelId="{1826526F-CCFD-4CCF-92B4-5341DF6EFE6A}" type="sibTrans" cxnId="{1CFBC27F-C6B1-4E95-8A2E-42B55041DF39}">
      <dgm:prSet/>
      <dgm:spPr/>
      <dgm:t>
        <a:bodyPr/>
        <a:lstStyle/>
        <a:p>
          <a:endParaRPr lang="en-US"/>
        </a:p>
      </dgm:t>
    </dgm:pt>
    <dgm:pt modelId="{DAE7D53C-9AE8-4141-B317-1752DC4B1607}">
      <dgm:prSet/>
      <dgm:spPr/>
      <dgm:t>
        <a:bodyPr/>
        <a:lstStyle/>
        <a:p>
          <a:r>
            <a:rPr lang="en-GB" b="1"/>
            <a:t>41,734</a:t>
          </a:r>
          <a:r>
            <a:rPr lang="en-GB"/>
            <a:t> messages were posted to the Childline message board by children and young people</a:t>
          </a:r>
          <a:endParaRPr lang="en-US"/>
        </a:p>
      </dgm:t>
    </dgm:pt>
    <dgm:pt modelId="{78F124D1-DE6C-4BA3-9C28-8CF37DB3F169}" type="parTrans" cxnId="{677504D3-709F-4290-BC2C-18F48211DA4A}">
      <dgm:prSet/>
      <dgm:spPr/>
      <dgm:t>
        <a:bodyPr/>
        <a:lstStyle/>
        <a:p>
          <a:endParaRPr lang="en-US"/>
        </a:p>
      </dgm:t>
    </dgm:pt>
    <dgm:pt modelId="{E6E6C5CD-AE12-4585-9F02-6C1EFCEC42D5}" type="sibTrans" cxnId="{677504D3-709F-4290-BC2C-18F48211DA4A}">
      <dgm:prSet/>
      <dgm:spPr/>
      <dgm:t>
        <a:bodyPr/>
        <a:lstStyle/>
        <a:p>
          <a:endParaRPr lang="en-US"/>
        </a:p>
      </dgm:t>
    </dgm:pt>
    <dgm:pt modelId="{A7187B2C-5DEA-4378-8677-C6454B3CB0B7}">
      <dgm:prSet/>
      <dgm:spPr/>
      <dgm:t>
        <a:bodyPr/>
        <a:lstStyle/>
        <a:p>
          <a:r>
            <a:rPr lang="en-GB"/>
            <a:t>Self-Harm was one of the top three topics that children wrote about on the boards (the other two were sex and sexual health and relationships)</a:t>
          </a:r>
          <a:endParaRPr lang="en-US"/>
        </a:p>
      </dgm:t>
    </dgm:pt>
    <dgm:pt modelId="{F2643EE8-7688-4D54-9015-C06D4C241C70}" type="parTrans" cxnId="{0594F30C-DE4B-4E53-8DE4-FA6B009ABC0F}">
      <dgm:prSet/>
      <dgm:spPr/>
      <dgm:t>
        <a:bodyPr/>
        <a:lstStyle/>
        <a:p>
          <a:endParaRPr lang="en-US"/>
        </a:p>
      </dgm:t>
    </dgm:pt>
    <dgm:pt modelId="{740A01C6-9032-434D-896D-A70B1D11A118}" type="sibTrans" cxnId="{0594F30C-DE4B-4E53-8DE4-FA6B009ABC0F}">
      <dgm:prSet/>
      <dgm:spPr/>
      <dgm:t>
        <a:bodyPr/>
        <a:lstStyle/>
        <a:p>
          <a:endParaRPr lang="en-US"/>
        </a:p>
      </dgm:t>
    </dgm:pt>
    <dgm:pt modelId="{27AAB3A8-8300-407C-98B5-07F328764E40}" type="pres">
      <dgm:prSet presAssocID="{DB0BFE6D-D0F0-48C3-B272-AEFBCAEBA9E7}" presName="vert0" presStyleCnt="0">
        <dgm:presLayoutVars>
          <dgm:dir/>
          <dgm:animOne val="branch"/>
          <dgm:animLvl val="lvl"/>
        </dgm:presLayoutVars>
      </dgm:prSet>
      <dgm:spPr/>
    </dgm:pt>
    <dgm:pt modelId="{0B4FB2B1-8FB6-4775-8389-D8375BDBC014}" type="pres">
      <dgm:prSet presAssocID="{8D76B5F1-0291-4E37-A085-D28C2205D27E}" presName="thickLine" presStyleLbl="alignNode1" presStyleIdx="0" presStyleCnt="5"/>
      <dgm:spPr/>
    </dgm:pt>
    <dgm:pt modelId="{4F5B4B78-CA6D-4079-A591-BC1E880688F8}" type="pres">
      <dgm:prSet presAssocID="{8D76B5F1-0291-4E37-A085-D28C2205D27E}" presName="horz1" presStyleCnt="0"/>
      <dgm:spPr/>
    </dgm:pt>
    <dgm:pt modelId="{7C7FBAEE-245F-43B6-8CDB-D35ABC72C2B4}" type="pres">
      <dgm:prSet presAssocID="{8D76B5F1-0291-4E37-A085-D28C2205D27E}" presName="tx1" presStyleLbl="revTx" presStyleIdx="0" presStyleCnt="5"/>
      <dgm:spPr/>
    </dgm:pt>
    <dgm:pt modelId="{DF082CDE-4664-4966-BAA5-7F36526845D2}" type="pres">
      <dgm:prSet presAssocID="{8D76B5F1-0291-4E37-A085-D28C2205D27E}" presName="vert1" presStyleCnt="0"/>
      <dgm:spPr/>
    </dgm:pt>
    <dgm:pt modelId="{580C644F-0389-4863-9979-CA554D8AE83A}" type="pres">
      <dgm:prSet presAssocID="{42E7ADA5-78B0-4D7C-8593-7C3D62C507AE}" presName="thickLine" presStyleLbl="alignNode1" presStyleIdx="1" presStyleCnt="5"/>
      <dgm:spPr/>
    </dgm:pt>
    <dgm:pt modelId="{FD0CAFFC-C55E-4D0A-9149-C26BBE040C80}" type="pres">
      <dgm:prSet presAssocID="{42E7ADA5-78B0-4D7C-8593-7C3D62C507AE}" presName="horz1" presStyleCnt="0"/>
      <dgm:spPr/>
    </dgm:pt>
    <dgm:pt modelId="{349153EC-F58C-4790-BE27-043E82057700}" type="pres">
      <dgm:prSet presAssocID="{42E7ADA5-78B0-4D7C-8593-7C3D62C507AE}" presName="tx1" presStyleLbl="revTx" presStyleIdx="1" presStyleCnt="5"/>
      <dgm:spPr/>
    </dgm:pt>
    <dgm:pt modelId="{5FCA5C34-3BE5-4A2D-84C7-2EC5B461CD1A}" type="pres">
      <dgm:prSet presAssocID="{42E7ADA5-78B0-4D7C-8593-7C3D62C507AE}" presName="vert1" presStyleCnt="0"/>
      <dgm:spPr/>
    </dgm:pt>
    <dgm:pt modelId="{DAA5F833-E4D8-4050-B320-9F526D536C25}" type="pres">
      <dgm:prSet presAssocID="{D4D3FA6B-50C4-4FA0-AD7F-43A1274F6443}" presName="thickLine" presStyleLbl="alignNode1" presStyleIdx="2" presStyleCnt="5"/>
      <dgm:spPr/>
    </dgm:pt>
    <dgm:pt modelId="{7A907B2F-3ECB-4C9F-A955-135E9379E9B8}" type="pres">
      <dgm:prSet presAssocID="{D4D3FA6B-50C4-4FA0-AD7F-43A1274F6443}" presName="horz1" presStyleCnt="0"/>
      <dgm:spPr/>
    </dgm:pt>
    <dgm:pt modelId="{F64BF6DC-0340-4238-9F2A-445F64800602}" type="pres">
      <dgm:prSet presAssocID="{D4D3FA6B-50C4-4FA0-AD7F-43A1274F6443}" presName="tx1" presStyleLbl="revTx" presStyleIdx="2" presStyleCnt="5"/>
      <dgm:spPr/>
    </dgm:pt>
    <dgm:pt modelId="{F201757A-607A-4F25-9F69-0355F57A8343}" type="pres">
      <dgm:prSet presAssocID="{D4D3FA6B-50C4-4FA0-AD7F-43A1274F6443}" presName="vert1" presStyleCnt="0"/>
      <dgm:spPr/>
    </dgm:pt>
    <dgm:pt modelId="{0F65C3A9-2B75-45A0-B863-66FE02BDF8BC}" type="pres">
      <dgm:prSet presAssocID="{DAE7D53C-9AE8-4141-B317-1752DC4B1607}" presName="thickLine" presStyleLbl="alignNode1" presStyleIdx="3" presStyleCnt="5"/>
      <dgm:spPr/>
    </dgm:pt>
    <dgm:pt modelId="{94B97EE4-B063-4A2A-B582-E219D7F4DFB0}" type="pres">
      <dgm:prSet presAssocID="{DAE7D53C-9AE8-4141-B317-1752DC4B1607}" presName="horz1" presStyleCnt="0"/>
      <dgm:spPr/>
    </dgm:pt>
    <dgm:pt modelId="{F1DA2845-B6A6-4E0F-8914-B49776734700}" type="pres">
      <dgm:prSet presAssocID="{DAE7D53C-9AE8-4141-B317-1752DC4B1607}" presName="tx1" presStyleLbl="revTx" presStyleIdx="3" presStyleCnt="5"/>
      <dgm:spPr/>
    </dgm:pt>
    <dgm:pt modelId="{2728CFAD-5C7D-478F-B271-B1107F028860}" type="pres">
      <dgm:prSet presAssocID="{DAE7D53C-9AE8-4141-B317-1752DC4B1607}" presName="vert1" presStyleCnt="0"/>
      <dgm:spPr/>
    </dgm:pt>
    <dgm:pt modelId="{05FE4247-C371-43CF-BA0A-46ECE6350D31}" type="pres">
      <dgm:prSet presAssocID="{A7187B2C-5DEA-4378-8677-C6454B3CB0B7}" presName="thickLine" presStyleLbl="alignNode1" presStyleIdx="4" presStyleCnt="5"/>
      <dgm:spPr/>
    </dgm:pt>
    <dgm:pt modelId="{EAD755CB-C8F3-4D4B-8B86-A8008A95C49A}" type="pres">
      <dgm:prSet presAssocID="{A7187B2C-5DEA-4378-8677-C6454B3CB0B7}" presName="horz1" presStyleCnt="0"/>
      <dgm:spPr/>
    </dgm:pt>
    <dgm:pt modelId="{1BFFB361-8EE1-417C-9EFB-2DE527F1428A}" type="pres">
      <dgm:prSet presAssocID="{A7187B2C-5DEA-4378-8677-C6454B3CB0B7}" presName="tx1" presStyleLbl="revTx" presStyleIdx="4" presStyleCnt="5"/>
      <dgm:spPr/>
    </dgm:pt>
    <dgm:pt modelId="{B748BC5C-90AA-4D23-B5EA-D575BB33E017}" type="pres">
      <dgm:prSet presAssocID="{A7187B2C-5DEA-4378-8677-C6454B3CB0B7}" presName="vert1" presStyleCnt="0"/>
      <dgm:spPr/>
    </dgm:pt>
  </dgm:ptLst>
  <dgm:cxnLst>
    <dgm:cxn modelId="{0594F30C-DE4B-4E53-8DE4-FA6B009ABC0F}" srcId="{DB0BFE6D-D0F0-48C3-B272-AEFBCAEBA9E7}" destId="{A7187B2C-5DEA-4378-8677-C6454B3CB0B7}" srcOrd="4" destOrd="0" parTransId="{F2643EE8-7688-4D54-9015-C06D4C241C70}" sibTransId="{740A01C6-9032-434D-896D-A70B1D11A118}"/>
    <dgm:cxn modelId="{AEBE983C-2947-4680-818D-90F2FE45E615}" srcId="{DB0BFE6D-D0F0-48C3-B272-AEFBCAEBA9E7}" destId="{42E7ADA5-78B0-4D7C-8593-7C3D62C507AE}" srcOrd="1" destOrd="0" parTransId="{A3ABE09B-5AD1-4E98-AAA4-CA7F50BA23A8}" sibTransId="{E6CE427C-C42D-4797-9298-51833B9FAA30}"/>
    <dgm:cxn modelId="{B36BFC5D-D11F-4A94-A604-7CB0958626AE}" srcId="{DB0BFE6D-D0F0-48C3-B272-AEFBCAEBA9E7}" destId="{8D76B5F1-0291-4E37-A085-D28C2205D27E}" srcOrd="0" destOrd="0" parTransId="{76B1E04B-6570-40BC-BE0B-104BFC01B93A}" sibTransId="{79D7C38F-227D-4600-B05E-E22B716102A7}"/>
    <dgm:cxn modelId="{607DF77A-4D1B-4F6F-8045-C74BC0D05E1C}" type="presOf" srcId="{DB0BFE6D-D0F0-48C3-B272-AEFBCAEBA9E7}" destId="{27AAB3A8-8300-407C-98B5-07F328764E40}" srcOrd="0" destOrd="0" presId="urn:microsoft.com/office/officeart/2008/layout/LinedList"/>
    <dgm:cxn modelId="{1CFBC27F-C6B1-4E95-8A2E-42B55041DF39}" srcId="{DB0BFE6D-D0F0-48C3-B272-AEFBCAEBA9E7}" destId="{D4D3FA6B-50C4-4FA0-AD7F-43A1274F6443}" srcOrd="2" destOrd="0" parTransId="{C393E22A-8BD8-482C-9896-334E1AF830D2}" sibTransId="{1826526F-CCFD-4CCF-92B4-5341DF6EFE6A}"/>
    <dgm:cxn modelId="{40386285-5684-4724-BED9-6F365AD3F022}" type="presOf" srcId="{A7187B2C-5DEA-4378-8677-C6454B3CB0B7}" destId="{1BFFB361-8EE1-417C-9EFB-2DE527F1428A}" srcOrd="0" destOrd="0" presId="urn:microsoft.com/office/officeart/2008/layout/LinedList"/>
    <dgm:cxn modelId="{CBFCB589-6F8D-4CF5-BF48-FD3A5CD63BE9}" type="presOf" srcId="{8D76B5F1-0291-4E37-A085-D28C2205D27E}" destId="{7C7FBAEE-245F-43B6-8CDB-D35ABC72C2B4}" srcOrd="0" destOrd="0" presId="urn:microsoft.com/office/officeart/2008/layout/LinedList"/>
    <dgm:cxn modelId="{E8EB7EC6-9F54-43F4-B438-1213A6DF5C94}" type="presOf" srcId="{D4D3FA6B-50C4-4FA0-AD7F-43A1274F6443}" destId="{F64BF6DC-0340-4238-9F2A-445F64800602}" srcOrd="0" destOrd="0" presId="urn:microsoft.com/office/officeart/2008/layout/LinedList"/>
    <dgm:cxn modelId="{677504D3-709F-4290-BC2C-18F48211DA4A}" srcId="{DB0BFE6D-D0F0-48C3-B272-AEFBCAEBA9E7}" destId="{DAE7D53C-9AE8-4141-B317-1752DC4B1607}" srcOrd="3" destOrd="0" parTransId="{78F124D1-DE6C-4BA3-9C28-8CF37DB3F169}" sibTransId="{E6E6C5CD-AE12-4585-9F02-6C1EFCEC42D5}"/>
    <dgm:cxn modelId="{2F6276D7-960B-47DA-BEFA-8EA27675A8B2}" type="presOf" srcId="{42E7ADA5-78B0-4D7C-8593-7C3D62C507AE}" destId="{349153EC-F58C-4790-BE27-043E82057700}" srcOrd="0" destOrd="0" presId="urn:microsoft.com/office/officeart/2008/layout/LinedList"/>
    <dgm:cxn modelId="{A00ED2D7-2CFE-4413-8470-BA5AF8319A38}" type="presOf" srcId="{DAE7D53C-9AE8-4141-B317-1752DC4B1607}" destId="{F1DA2845-B6A6-4E0F-8914-B49776734700}" srcOrd="0" destOrd="0" presId="urn:microsoft.com/office/officeart/2008/layout/LinedList"/>
    <dgm:cxn modelId="{765CFDE6-FB6B-4C63-8F3E-403D71394C7E}" type="presParOf" srcId="{27AAB3A8-8300-407C-98B5-07F328764E40}" destId="{0B4FB2B1-8FB6-4775-8389-D8375BDBC014}" srcOrd="0" destOrd="0" presId="urn:microsoft.com/office/officeart/2008/layout/LinedList"/>
    <dgm:cxn modelId="{410BFA46-C8F3-4402-9BA2-47FED0CCF8B2}" type="presParOf" srcId="{27AAB3A8-8300-407C-98B5-07F328764E40}" destId="{4F5B4B78-CA6D-4079-A591-BC1E880688F8}" srcOrd="1" destOrd="0" presId="urn:microsoft.com/office/officeart/2008/layout/LinedList"/>
    <dgm:cxn modelId="{14EF89DF-1369-48E2-96BC-8870C1E87948}" type="presParOf" srcId="{4F5B4B78-CA6D-4079-A591-BC1E880688F8}" destId="{7C7FBAEE-245F-43B6-8CDB-D35ABC72C2B4}" srcOrd="0" destOrd="0" presId="urn:microsoft.com/office/officeart/2008/layout/LinedList"/>
    <dgm:cxn modelId="{C40F5C65-9CE9-45EE-8D1F-04C3DD61A444}" type="presParOf" srcId="{4F5B4B78-CA6D-4079-A591-BC1E880688F8}" destId="{DF082CDE-4664-4966-BAA5-7F36526845D2}" srcOrd="1" destOrd="0" presId="urn:microsoft.com/office/officeart/2008/layout/LinedList"/>
    <dgm:cxn modelId="{1AE45B02-9488-40A7-B1AB-538CE6727384}" type="presParOf" srcId="{27AAB3A8-8300-407C-98B5-07F328764E40}" destId="{580C644F-0389-4863-9979-CA554D8AE83A}" srcOrd="2" destOrd="0" presId="urn:microsoft.com/office/officeart/2008/layout/LinedList"/>
    <dgm:cxn modelId="{FDF09B9B-1307-4B81-A2F1-148C4079E7A2}" type="presParOf" srcId="{27AAB3A8-8300-407C-98B5-07F328764E40}" destId="{FD0CAFFC-C55E-4D0A-9149-C26BBE040C80}" srcOrd="3" destOrd="0" presId="urn:microsoft.com/office/officeart/2008/layout/LinedList"/>
    <dgm:cxn modelId="{19FDF7A0-48D5-49D1-ACEB-BC601662F16F}" type="presParOf" srcId="{FD0CAFFC-C55E-4D0A-9149-C26BBE040C80}" destId="{349153EC-F58C-4790-BE27-043E82057700}" srcOrd="0" destOrd="0" presId="urn:microsoft.com/office/officeart/2008/layout/LinedList"/>
    <dgm:cxn modelId="{53466343-B366-409B-BEAB-E9BCFBC43D2C}" type="presParOf" srcId="{FD0CAFFC-C55E-4D0A-9149-C26BBE040C80}" destId="{5FCA5C34-3BE5-4A2D-84C7-2EC5B461CD1A}" srcOrd="1" destOrd="0" presId="urn:microsoft.com/office/officeart/2008/layout/LinedList"/>
    <dgm:cxn modelId="{47AD857E-19FE-409C-8D34-BD2230B1B63F}" type="presParOf" srcId="{27AAB3A8-8300-407C-98B5-07F328764E40}" destId="{DAA5F833-E4D8-4050-B320-9F526D536C25}" srcOrd="4" destOrd="0" presId="urn:microsoft.com/office/officeart/2008/layout/LinedList"/>
    <dgm:cxn modelId="{05E58194-F332-4949-BF48-A556BD3501B9}" type="presParOf" srcId="{27AAB3A8-8300-407C-98B5-07F328764E40}" destId="{7A907B2F-3ECB-4C9F-A955-135E9379E9B8}" srcOrd="5" destOrd="0" presId="urn:microsoft.com/office/officeart/2008/layout/LinedList"/>
    <dgm:cxn modelId="{67CA3BA1-B944-4FE0-AC3D-7E397EE3E2D0}" type="presParOf" srcId="{7A907B2F-3ECB-4C9F-A955-135E9379E9B8}" destId="{F64BF6DC-0340-4238-9F2A-445F64800602}" srcOrd="0" destOrd="0" presId="urn:microsoft.com/office/officeart/2008/layout/LinedList"/>
    <dgm:cxn modelId="{4E6F42EB-70EB-4378-B2D4-50EA08CAA04A}" type="presParOf" srcId="{7A907B2F-3ECB-4C9F-A955-135E9379E9B8}" destId="{F201757A-607A-4F25-9F69-0355F57A8343}" srcOrd="1" destOrd="0" presId="urn:microsoft.com/office/officeart/2008/layout/LinedList"/>
    <dgm:cxn modelId="{3AFDE318-EB5A-4754-8C26-E71E553A3F49}" type="presParOf" srcId="{27AAB3A8-8300-407C-98B5-07F328764E40}" destId="{0F65C3A9-2B75-45A0-B863-66FE02BDF8BC}" srcOrd="6" destOrd="0" presId="urn:microsoft.com/office/officeart/2008/layout/LinedList"/>
    <dgm:cxn modelId="{CB805775-658A-4AE3-980A-48E0C6527BEF}" type="presParOf" srcId="{27AAB3A8-8300-407C-98B5-07F328764E40}" destId="{94B97EE4-B063-4A2A-B582-E219D7F4DFB0}" srcOrd="7" destOrd="0" presId="urn:microsoft.com/office/officeart/2008/layout/LinedList"/>
    <dgm:cxn modelId="{E963AF28-59A1-4FDC-9F54-9CCBE618AF9A}" type="presParOf" srcId="{94B97EE4-B063-4A2A-B582-E219D7F4DFB0}" destId="{F1DA2845-B6A6-4E0F-8914-B49776734700}" srcOrd="0" destOrd="0" presId="urn:microsoft.com/office/officeart/2008/layout/LinedList"/>
    <dgm:cxn modelId="{37B3B31D-E510-4578-9953-99337B302E2D}" type="presParOf" srcId="{94B97EE4-B063-4A2A-B582-E219D7F4DFB0}" destId="{2728CFAD-5C7D-478F-B271-B1107F028860}" srcOrd="1" destOrd="0" presId="urn:microsoft.com/office/officeart/2008/layout/LinedList"/>
    <dgm:cxn modelId="{B00DE190-2803-4769-8E21-F8F9D2D7B19D}" type="presParOf" srcId="{27AAB3A8-8300-407C-98B5-07F328764E40}" destId="{05FE4247-C371-43CF-BA0A-46ECE6350D31}" srcOrd="8" destOrd="0" presId="urn:microsoft.com/office/officeart/2008/layout/LinedList"/>
    <dgm:cxn modelId="{945A0910-8E7A-4B98-9A89-C1B8A076ADDA}" type="presParOf" srcId="{27AAB3A8-8300-407C-98B5-07F328764E40}" destId="{EAD755CB-C8F3-4D4B-8B86-A8008A95C49A}" srcOrd="9" destOrd="0" presId="urn:microsoft.com/office/officeart/2008/layout/LinedList"/>
    <dgm:cxn modelId="{7D05129A-DD12-4C69-8D00-071CDEE56514}" type="presParOf" srcId="{EAD755CB-C8F3-4D4B-8B86-A8008A95C49A}" destId="{1BFFB361-8EE1-417C-9EFB-2DE527F1428A}" srcOrd="0" destOrd="0" presId="urn:microsoft.com/office/officeart/2008/layout/LinedList"/>
    <dgm:cxn modelId="{6BD77D3E-6635-4A65-B762-A3C4B85036F2}" type="presParOf" srcId="{EAD755CB-C8F3-4D4B-8B86-A8008A95C49A}" destId="{B748BC5C-90AA-4D23-B5EA-D575BB33E017}"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870776-2E69-44EB-96A8-67951346FF4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3DDD51DE-9532-4642-A8DE-3AEF23BB8303}">
      <dgm:prSet/>
      <dgm:spPr/>
      <dgm:t>
        <a:bodyPr/>
        <a:lstStyle/>
        <a:p>
          <a:r>
            <a:rPr lang="en-GB" dirty="0"/>
            <a:t>Intentional harm to themselves. </a:t>
          </a:r>
          <a:endParaRPr lang="en-US" dirty="0"/>
        </a:p>
      </dgm:t>
    </dgm:pt>
    <dgm:pt modelId="{D1233B4B-1C42-44DC-917B-44E80C2D5FD1}" type="parTrans" cxnId="{EF9B941B-C292-4E09-8E1E-E2C9E7C45A30}">
      <dgm:prSet/>
      <dgm:spPr/>
      <dgm:t>
        <a:bodyPr/>
        <a:lstStyle/>
        <a:p>
          <a:endParaRPr lang="en-US"/>
        </a:p>
      </dgm:t>
    </dgm:pt>
    <dgm:pt modelId="{2C0EC424-AA60-416B-8627-790BA822AB82}" type="sibTrans" cxnId="{EF9B941B-C292-4E09-8E1E-E2C9E7C45A30}">
      <dgm:prSet/>
      <dgm:spPr/>
      <dgm:t>
        <a:bodyPr/>
        <a:lstStyle/>
        <a:p>
          <a:endParaRPr lang="en-US"/>
        </a:p>
      </dgm:t>
    </dgm:pt>
    <dgm:pt modelId="{F5C16343-BB03-45D0-9972-4860F2DA02FA}">
      <dgm:prSet/>
      <dgm:spPr/>
      <dgm:t>
        <a:bodyPr/>
        <a:lstStyle/>
        <a:p>
          <a:r>
            <a:rPr lang="en-GB" dirty="0"/>
            <a:t>Often self-harm is used as a coping mechanism, a way of dealing with distress. </a:t>
          </a:r>
          <a:endParaRPr lang="en-US" dirty="0"/>
        </a:p>
      </dgm:t>
    </dgm:pt>
    <dgm:pt modelId="{3A6878E7-CF30-4756-9A68-071B597893B7}" type="parTrans" cxnId="{60950C58-F205-4735-A3BF-AF248064B158}">
      <dgm:prSet/>
      <dgm:spPr/>
      <dgm:t>
        <a:bodyPr/>
        <a:lstStyle/>
        <a:p>
          <a:endParaRPr lang="en-US"/>
        </a:p>
      </dgm:t>
    </dgm:pt>
    <dgm:pt modelId="{1D18D6B1-D281-4C7C-91D8-9965854547DC}" type="sibTrans" cxnId="{60950C58-F205-4735-A3BF-AF248064B158}">
      <dgm:prSet/>
      <dgm:spPr/>
      <dgm:t>
        <a:bodyPr/>
        <a:lstStyle/>
        <a:p>
          <a:endParaRPr lang="en-US"/>
        </a:p>
      </dgm:t>
    </dgm:pt>
    <dgm:pt modelId="{45DF99EB-28F7-4F5E-87CE-E35BC37C62E5}">
      <dgm:prSet/>
      <dgm:spPr/>
      <dgm:t>
        <a:bodyPr/>
        <a:lstStyle/>
        <a:p>
          <a:r>
            <a:rPr lang="en-GB" dirty="0"/>
            <a:t>Expression of emotion.</a:t>
          </a:r>
          <a:endParaRPr lang="en-US" dirty="0"/>
        </a:p>
      </dgm:t>
    </dgm:pt>
    <dgm:pt modelId="{82D3E166-D121-49BB-B88A-12F86B03AF10}" type="parTrans" cxnId="{F0458FAF-482D-4F96-8179-2189DCA43400}">
      <dgm:prSet/>
      <dgm:spPr/>
      <dgm:t>
        <a:bodyPr/>
        <a:lstStyle/>
        <a:p>
          <a:endParaRPr lang="en-US"/>
        </a:p>
      </dgm:t>
    </dgm:pt>
    <dgm:pt modelId="{301DAF90-F99B-4D74-A477-498BB0BC89C4}" type="sibTrans" cxnId="{F0458FAF-482D-4F96-8179-2189DCA43400}">
      <dgm:prSet/>
      <dgm:spPr/>
      <dgm:t>
        <a:bodyPr/>
        <a:lstStyle/>
        <a:p>
          <a:endParaRPr lang="en-US"/>
        </a:p>
      </dgm:t>
    </dgm:pt>
    <dgm:pt modelId="{BB9B080A-7875-4D89-B5F0-08FED1F4C2C7}" type="pres">
      <dgm:prSet presAssocID="{11870776-2E69-44EB-96A8-67951346FF42}" presName="vert0" presStyleCnt="0">
        <dgm:presLayoutVars>
          <dgm:dir/>
          <dgm:animOne val="branch"/>
          <dgm:animLvl val="lvl"/>
        </dgm:presLayoutVars>
      </dgm:prSet>
      <dgm:spPr/>
    </dgm:pt>
    <dgm:pt modelId="{7E7BFEB9-CEA8-4A41-9C10-92951524106A}" type="pres">
      <dgm:prSet presAssocID="{3DDD51DE-9532-4642-A8DE-3AEF23BB8303}" presName="thickLine" presStyleLbl="alignNode1" presStyleIdx="0" presStyleCnt="3"/>
      <dgm:spPr/>
    </dgm:pt>
    <dgm:pt modelId="{D4A05FAE-400B-4837-8463-2E3C673E7DE6}" type="pres">
      <dgm:prSet presAssocID="{3DDD51DE-9532-4642-A8DE-3AEF23BB8303}" presName="horz1" presStyleCnt="0"/>
      <dgm:spPr/>
    </dgm:pt>
    <dgm:pt modelId="{EC26A2B0-EB43-4447-B065-30AF3920E084}" type="pres">
      <dgm:prSet presAssocID="{3DDD51DE-9532-4642-A8DE-3AEF23BB8303}" presName="tx1" presStyleLbl="revTx" presStyleIdx="0" presStyleCnt="3"/>
      <dgm:spPr/>
    </dgm:pt>
    <dgm:pt modelId="{0C767264-C170-44DE-A023-64291EC1556C}" type="pres">
      <dgm:prSet presAssocID="{3DDD51DE-9532-4642-A8DE-3AEF23BB8303}" presName="vert1" presStyleCnt="0"/>
      <dgm:spPr/>
    </dgm:pt>
    <dgm:pt modelId="{33FD344F-D31E-4E92-AA2D-56019084810F}" type="pres">
      <dgm:prSet presAssocID="{F5C16343-BB03-45D0-9972-4860F2DA02FA}" presName="thickLine" presStyleLbl="alignNode1" presStyleIdx="1" presStyleCnt="3"/>
      <dgm:spPr/>
    </dgm:pt>
    <dgm:pt modelId="{F3C9DD3E-C43F-4A20-8E5F-83C2CD430227}" type="pres">
      <dgm:prSet presAssocID="{F5C16343-BB03-45D0-9972-4860F2DA02FA}" presName="horz1" presStyleCnt="0"/>
      <dgm:spPr/>
    </dgm:pt>
    <dgm:pt modelId="{615A4E85-0A8B-49D7-8252-8D6D0EF85147}" type="pres">
      <dgm:prSet presAssocID="{F5C16343-BB03-45D0-9972-4860F2DA02FA}" presName="tx1" presStyleLbl="revTx" presStyleIdx="1" presStyleCnt="3"/>
      <dgm:spPr/>
    </dgm:pt>
    <dgm:pt modelId="{76D330DD-2872-47C7-9B46-64CCBCE74ED8}" type="pres">
      <dgm:prSet presAssocID="{F5C16343-BB03-45D0-9972-4860F2DA02FA}" presName="vert1" presStyleCnt="0"/>
      <dgm:spPr/>
    </dgm:pt>
    <dgm:pt modelId="{56115C00-D0D2-4BC8-BE7C-C9F88E04EDB6}" type="pres">
      <dgm:prSet presAssocID="{45DF99EB-28F7-4F5E-87CE-E35BC37C62E5}" presName="thickLine" presStyleLbl="alignNode1" presStyleIdx="2" presStyleCnt="3"/>
      <dgm:spPr/>
    </dgm:pt>
    <dgm:pt modelId="{3B66F193-2802-4E5B-994E-E3F6F30666D5}" type="pres">
      <dgm:prSet presAssocID="{45DF99EB-28F7-4F5E-87CE-E35BC37C62E5}" presName="horz1" presStyleCnt="0"/>
      <dgm:spPr/>
    </dgm:pt>
    <dgm:pt modelId="{EA30B8D6-82AC-47F2-BC65-6D9C2FC75B3F}" type="pres">
      <dgm:prSet presAssocID="{45DF99EB-28F7-4F5E-87CE-E35BC37C62E5}" presName="tx1" presStyleLbl="revTx" presStyleIdx="2" presStyleCnt="3"/>
      <dgm:spPr/>
    </dgm:pt>
    <dgm:pt modelId="{4C8CCBD4-72B5-4D42-891F-C011891BA0DF}" type="pres">
      <dgm:prSet presAssocID="{45DF99EB-28F7-4F5E-87CE-E35BC37C62E5}" presName="vert1" presStyleCnt="0"/>
      <dgm:spPr/>
    </dgm:pt>
  </dgm:ptLst>
  <dgm:cxnLst>
    <dgm:cxn modelId="{EF9B941B-C292-4E09-8E1E-E2C9E7C45A30}" srcId="{11870776-2E69-44EB-96A8-67951346FF42}" destId="{3DDD51DE-9532-4642-A8DE-3AEF23BB8303}" srcOrd="0" destOrd="0" parTransId="{D1233B4B-1C42-44DC-917B-44E80C2D5FD1}" sibTransId="{2C0EC424-AA60-416B-8627-790BA822AB82}"/>
    <dgm:cxn modelId="{4D2AD165-9A6B-4999-8D58-5EBD9344F77F}" type="presOf" srcId="{45DF99EB-28F7-4F5E-87CE-E35BC37C62E5}" destId="{EA30B8D6-82AC-47F2-BC65-6D9C2FC75B3F}" srcOrd="0" destOrd="0" presId="urn:microsoft.com/office/officeart/2008/layout/LinedList"/>
    <dgm:cxn modelId="{258A2B75-F6B2-4E8D-B42D-86DAF71A7296}" type="presOf" srcId="{3DDD51DE-9532-4642-A8DE-3AEF23BB8303}" destId="{EC26A2B0-EB43-4447-B065-30AF3920E084}" srcOrd="0" destOrd="0" presId="urn:microsoft.com/office/officeart/2008/layout/LinedList"/>
    <dgm:cxn modelId="{60950C58-F205-4735-A3BF-AF248064B158}" srcId="{11870776-2E69-44EB-96A8-67951346FF42}" destId="{F5C16343-BB03-45D0-9972-4860F2DA02FA}" srcOrd="1" destOrd="0" parTransId="{3A6878E7-CF30-4756-9A68-071B597893B7}" sibTransId="{1D18D6B1-D281-4C7C-91D8-9965854547DC}"/>
    <dgm:cxn modelId="{B240AF9B-6816-40E7-A935-F9E1AA8E5EB0}" type="presOf" srcId="{11870776-2E69-44EB-96A8-67951346FF42}" destId="{BB9B080A-7875-4D89-B5F0-08FED1F4C2C7}" srcOrd="0" destOrd="0" presId="urn:microsoft.com/office/officeart/2008/layout/LinedList"/>
    <dgm:cxn modelId="{F0458FAF-482D-4F96-8179-2189DCA43400}" srcId="{11870776-2E69-44EB-96A8-67951346FF42}" destId="{45DF99EB-28F7-4F5E-87CE-E35BC37C62E5}" srcOrd="2" destOrd="0" parTransId="{82D3E166-D121-49BB-B88A-12F86B03AF10}" sibTransId="{301DAF90-F99B-4D74-A477-498BB0BC89C4}"/>
    <dgm:cxn modelId="{0E7FFAD7-750A-4733-9873-13E09108660D}" type="presOf" srcId="{F5C16343-BB03-45D0-9972-4860F2DA02FA}" destId="{615A4E85-0A8B-49D7-8252-8D6D0EF85147}" srcOrd="0" destOrd="0" presId="urn:microsoft.com/office/officeart/2008/layout/LinedList"/>
    <dgm:cxn modelId="{7367280D-0FA4-4AC7-889F-AC3D460DC2EA}" type="presParOf" srcId="{BB9B080A-7875-4D89-B5F0-08FED1F4C2C7}" destId="{7E7BFEB9-CEA8-4A41-9C10-92951524106A}" srcOrd="0" destOrd="0" presId="urn:microsoft.com/office/officeart/2008/layout/LinedList"/>
    <dgm:cxn modelId="{99444E5A-4938-4D0F-8C6C-289BEC3EEFC5}" type="presParOf" srcId="{BB9B080A-7875-4D89-B5F0-08FED1F4C2C7}" destId="{D4A05FAE-400B-4837-8463-2E3C673E7DE6}" srcOrd="1" destOrd="0" presId="urn:microsoft.com/office/officeart/2008/layout/LinedList"/>
    <dgm:cxn modelId="{FB3D65DB-B45C-47F2-B938-07D57E118B79}" type="presParOf" srcId="{D4A05FAE-400B-4837-8463-2E3C673E7DE6}" destId="{EC26A2B0-EB43-4447-B065-30AF3920E084}" srcOrd="0" destOrd="0" presId="urn:microsoft.com/office/officeart/2008/layout/LinedList"/>
    <dgm:cxn modelId="{D0C90245-47B3-42B5-B824-BE73CA92D61F}" type="presParOf" srcId="{D4A05FAE-400B-4837-8463-2E3C673E7DE6}" destId="{0C767264-C170-44DE-A023-64291EC1556C}" srcOrd="1" destOrd="0" presId="urn:microsoft.com/office/officeart/2008/layout/LinedList"/>
    <dgm:cxn modelId="{BCBCE8F2-97A4-4E44-B4B3-42405C26F046}" type="presParOf" srcId="{BB9B080A-7875-4D89-B5F0-08FED1F4C2C7}" destId="{33FD344F-D31E-4E92-AA2D-56019084810F}" srcOrd="2" destOrd="0" presId="urn:microsoft.com/office/officeart/2008/layout/LinedList"/>
    <dgm:cxn modelId="{A5D73E13-B1AB-4227-AED1-FC6CBBBAD31B}" type="presParOf" srcId="{BB9B080A-7875-4D89-B5F0-08FED1F4C2C7}" destId="{F3C9DD3E-C43F-4A20-8E5F-83C2CD430227}" srcOrd="3" destOrd="0" presId="urn:microsoft.com/office/officeart/2008/layout/LinedList"/>
    <dgm:cxn modelId="{30CD3A09-4F7F-4753-B789-EDECE1C0C6F7}" type="presParOf" srcId="{F3C9DD3E-C43F-4A20-8E5F-83C2CD430227}" destId="{615A4E85-0A8B-49D7-8252-8D6D0EF85147}" srcOrd="0" destOrd="0" presId="urn:microsoft.com/office/officeart/2008/layout/LinedList"/>
    <dgm:cxn modelId="{549EE1DA-8096-429A-A926-8D9ABA12F577}" type="presParOf" srcId="{F3C9DD3E-C43F-4A20-8E5F-83C2CD430227}" destId="{76D330DD-2872-47C7-9B46-64CCBCE74ED8}" srcOrd="1" destOrd="0" presId="urn:microsoft.com/office/officeart/2008/layout/LinedList"/>
    <dgm:cxn modelId="{5809BC38-ACD3-40D7-A27F-CC2961427AF8}" type="presParOf" srcId="{BB9B080A-7875-4D89-B5F0-08FED1F4C2C7}" destId="{56115C00-D0D2-4BC8-BE7C-C9F88E04EDB6}" srcOrd="4" destOrd="0" presId="urn:microsoft.com/office/officeart/2008/layout/LinedList"/>
    <dgm:cxn modelId="{C8E49F93-53E3-4BEE-A5A1-005D11193941}" type="presParOf" srcId="{BB9B080A-7875-4D89-B5F0-08FED1F4C2C7}" destId="{3B66F193-2802-4E5B-994E-E3F6F30666D5}" srcOrd="5" destOrd="0" presId="urn:microsoft.com/office/officeart/2008/layout/LinedList"/>
    <dgm:cxn modelId="{7D28F860-6F72-4473-8922-9120E6D39810}" type="presParOf" srcId="{3B66F193-2802-4E5B-994E-E3F6F30666D5}" destId="{EA30B8D6-82AC-47F2-BC65-6D9C2FC75B3F}" srcOrd="0" destOrd="0" presId="urn:microsoft.com/office/officeart/2008/layout/LinedList"/>
    <dgm:cxn modelId="{4949AA62-727C-41D7-8CA2-1AA886BEBA77}" type="presParOf" srcId="{3B66F193-2802-4E5B-994E-E3F6F30666D5}" destId="{4C8CCBD4-72B5-4D42-891F-C011891BA0D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FB2B1-8FB6-4775-8389-D8375BDBC014}">
      <dsp:nvSpPr>
        <dsp:cNvPr id="0" name=""/>
        <dsp:cNvSpPr/>
      </dsp:nvSpPr>
      <dsp:spPr>
        <a:xfrm>
          <a:off x="0" y="447"/>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7FBAEE-245F-43B6-8CDB-D35ABC72C2B4}">
      <dsp:nvSpPr>
        <dsp:cNvPr id="0" name=""/>
        <dsp:cNvSpPr/>
      </dsp:nvSpPr>
      <dsp:spPr>
        <a:xfrm>
          <a:off x="0" y="447"/>
          <a:ext cx="10515600" cy="732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The key statistics in Childline's review of 2018/2019 highlighted that:</a:t>
          </a:r>
          <a:endParaRPr lang="en-US" sz="1600" kern="1200"/>
        </a:p>
      </dsp:txBody>
      <dsp:txXfrm>
        <a:off x="0" y="447"/>
        <a:ext cx="10515600" cy="732293"/>
      </dsp:txXfrm>
    </dsp:sp>
    <dsp:sp modelId="{580C644F-0389-4863-9979-CA554D8AE83A}">
      <dsp:nvSpPr>
        <dsp:cNvPr id="0" name=""/>
        <dsp:cNvSpPr/>
      </dsp:nvSpPr>
      <dsp:spPr>
        <a:xfrm>
          <a:off x="0" y="732740"/>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9153EC-F58C-4790-BE27-043E82057700}">
      <dsp:nvSpPr>
        <dsp:cNvPr id="0" name=""/>
        <dsp:cNvSpPr/>
      </dsp:nvSpPr>
      <dsp:spPr>
        <a:xfrm>
          <a:off x="0" y="732740"/>
          <a:ext cx="10515600" cy="732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250,281</a:t>
          </a:r>
          <a:r>
            <a:rPr lang="en-GB" sz="1600" kern="1200"/>
            <a:t> counselling sessions were provided to children by the Childline volunteers</a:t>
          </a:r>
          <a:endParaRPr lang="en-US" sz="1600" kern="1200"/>
        </a:p>
      </dsp:txBody>
      <dsp:txXfrm>
        <a:off x="0" y="732740"/>
        <a:ext cx="10515600" cy="732293"/>
      </dsp:txXfrm>
    </dsp:sp>
    <dsp:sp modelId="{DAA5F833-E4D8-4050-B320-9F526D536C25}">
      <dsp:nvSpPr>
        <dsp:cNvPr id="0" name=""/>
        <dsp:cNvSpPr/>
      </dsp:nvSpPr>
      <dsp:spPr>
        <a:xfrm>
          <a:off x="0" y="146503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4BF6DC-0340-4238-9F2A-445F64800602}">
      <dsp:nvSpPr>
        <dsp:cNvPr id="0" name=""/>
        <dsp:cNvSpPr/>
      </dsp:nvSpPr>
      <dsp:spPr>
        <a:xfrm>
          <a:off x="0" y="1465034"/>
          <a:ext cx="10515600" cy="732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45%</a:t>
          </a:r>
          <a:r>
            <a:rPr lang="en-GB" sz="1600" kern="1200"/>
            <a:t> of these sessions related to emotional well-being, including self-harm and suicidal thoughts. Self-harm was in the top five of themes that children and young people mostly spoke about within the sessions.</a:t>
          </a:r>
          <a:endParaRPr lang="en-US" sz="1600" kern="1200"/>
        </a:p>
      </dsp:txBody>
      <dsp:txXfrm>
        <a:off x="0" y="1465034"/>
        <a:ext cx="10515600" cy="732293"/>
      </dsp:txXfrm>
    </dsp:sp>
    <dsp:sp modelId="{0F65C3A9-2B75-45A0-B863-66FE02BDF8BC}">
      <dsp:nvSpPr>
        <dsp:cNvPr id="0" name=""/>
        <dsp:cNvSpPr/>
      </dsp:nvSpPr>
      <dsp:spPr>
        <a:xfrm>
          <a:off x="0" y="2197328"/>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A2845-B6A6-4E0F-8914-B49776734700}">
      <dsp:nvSpPr>
        <dsp:cNvPr id="0" name=""/>
        <dsp:cNvSpPr/>
      </dsp:nvSpPr>
      <dsp:spPr>
        <a:xfrm>
          <a:off x="0" y="2197328"/>
          <a:ext cx="10515600" cy="732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41,734</a:t>
          </a:r>
          <a:r>
            <a:rPr lang="en-GB" sz="1600" kern="1200"/>
            <a:t> messages were posted to the Childline message board by children and young people</a:t>
          </a:r>
          <a:endParaRPr lang="en-US" sz="1600" kern="1200"/>
        </a:p>
      </dsp:txBody>
      <dsp:txXfrm>
        <a:off x="0" y="2197328"/>
        <a:ext cx="10515600" cy="732293"/>
      </dsp:txXfrm>
    </dsp:sp>
    <dsp:sp modelId="{05FE4247-C371-43CF-BA0A-46ECE6350D31}">
      <dsp:nvSpPr>
        <dsp:cNvPr id="0" name=""/>
        <dsp:cNvSpPr/>
      </dsp:nvSpPr>
      <dsp:spPr>
        <a:xfrm>
          <a:off x="0" y="2929622"/>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FFB361-8EE1-417C-9EFB-2DE527F1428A}">
      <dsp:nvSpPr>
        <dsp:cNvPr id="0" name=""/>
        <dsp:cNvSpPr/>
      </dsp:nvSpPr>
      <dsp:spPr>
        <a:xfrm>
          <a:off x="0" y="2929622"/>
          <a:ext cx="10515600" cy="732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Self-Harm was one of the top three topics that children wrote about on the boards (the other two were sex and sexual health and relationships)</a:t>
          </a:r>
          <a:endParaRPr lang="en-US" sz="1600" kern="1200"/>
        </a:p>
      </dsp:txBody>
      <dsp:txXfrm>
        <a:off x="0" y="2929622"/>
        <a:ext cx="10515600" cy="7322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7BFEB9-CEA8-4A41-9C10-92951524106A}">
      <dsp:nvSpPr>
        <dsp:cNvPr id="0" name=""/>
        <dsp:cNvSpPr/>
      </dsp:nvSpPr>
      <dsp:spPr>
        <a:xfrm>
          <a:off x="0" y="2825"/>
          <a:ext cx="562654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26A2B0-EB43-4447-B065-30AF3920E084}">
      <dsp:nvSpPr>
        <dsp:cNvPr id="0" name=""/>
        <dsp:cNvSpPr/>
      </dsp:nvSpPr>
      <dsp:spPr>
        <a:xfrm>
          <a:off x="0" y="2825"/>
          <a:ext cx="5626542" cy="1926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Intentional harm to themselves. </a:t>
          </a:r>
          <a:endParaRPr lang="en-US" sz="3300" kern="1200" dirty="0"/>
        </a:p>
      </dsp:txBody>
      <dsp:txXfrm>
        <a:off x="0" y="2825"/>
        <a:ext cx="5626542" cy="1926669"/>
      </dsp:txXfrm>
    </dsp:sp>
    <dsp:sp modelId="{33FD344F-D31E-4E92-AA2D-56019084810F}">
      <dsp:nvSpPr>
        <dsp:cNvPr id="0" name=""/>
        <dsp:cNvSpPr/>
      </dsp:nvSpPr>
      <dsp:spPr>
        <a:xfrm>
          <a:off x="0" y="1929494"/>
          <a:ext cx="5626542" cy="0"/>
        </a:xfrm>
        <a:prstGeom prst="line">
          <a:avLst/>
        </a:prstGeom>
        <a:solidFill>
          <a:schemeClr val="accent2">
            <a:hueOff val="737208"/>
            <a:satOff val="-11787"/>
            <a:lumOff val="-5196"/>
            <a:alphaOff val="0"/>
          </a:schemeClr>
        </a:solidFill>
        <a:ln w="12700" cap="flat" cmpd="sng" algn="ctr">
          <a:solidFill>
            <a:schemeClr val="accent2">
              <a:hueOff val="737208"/>
              <a:satOff val="-11787"/>
              <a:lumOff val="-5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5A4E85-0A8B-49D7-8252-8D6D0EF85147}">
      <dsp:nvSpPr>
        <dsp:cNvPr id="0" name=""/>
        <dsp:cNvSpPr/>
      </dsp:nvSpPr>
      <dsp:spPr>
        <a:xfrm>
          <a:off x="0" y="1929494"/>
          <a:ext cx="5626542" cy="1926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Often self-harm is used as a coping mechanism, a way of dealing with distress. </a:t>
          </a:r>
          <a:endParaRPr lang="en-US" sz="3300" kern="1200" dirty="0"/>
        </a:p>
      </dsp:txBody>
      <dsp:txXfrm>
        <a:off x="0" y="1929494"/>
        <a:ext cx="5626542" cy="1926669"/>
      </dsp:txXfrm>
    </dsp:sp>
    <dsp:sp modelId="{56115C00-D0D2-4BC8-BE7C-C9F88E04EDB6}">
      <dsp:nvSpPr>
        <dsp:cNvPr id="0" name=""/>
        <dsp:cNvSpPr/>
      </dsp:nvSpPr>
      <dsp:spPr>
        <a:xfrm>
          <a:off x="0" y="3856163"/>
          <a:ext cx="5626542" cy="0"/>
        </a:xfrm>
        <a:prstGeom prst="line">
          <a:avLst/>
        </a:prstGeom>
        <a:solidFill>
          <a:schemeClr val="accent2">
            <a:hueOff val="1474416"/>
            <a:satOff val="-23573"/>
            <a:lumOff val="-10392"/>
            <a:alphaOff val="0"/>
          </a:schemeClr>
        </a:solidFill>
        <a:ln w="12700" cap="flat" cmpd="sng" algn="ctr">
          <a:solidFill>
            <a:schemeClr val="accent2">
              <a:hueOff val="1474416"/>
              <a:satOff val="-23573"/>
              <a:lumOff val="-10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30B8D6-82AC-47F2-BC65-6D9C2FC75B3F}">
      <dsp:nvSpPr>
        <dsp:cNvPr id="0" name=""/>
        <dsp:cNvSpPr/>
      </dsp:nvSpPr>
      <dsp:spPr>
        <a:xfrm>
          <a:off x="0" y="3856163"/>
          <a:ext cx="5626542" cy="1926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Expression of emotion.</a:t>
          </a:r>
          <a:endParaRPr lang="en-US" sz="3300" kern="1200" dirty="0"/>
        </a:p>
      </dsp:txBody>
      <dsp:txXfrm>
        <a:off x="0" y="3856163"/>
        <a:ext cx="5626542" cy="192666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547208-7287-434B-86B3-C240B5FAB587}" type="datetimeFigureOut">
              <a:t>3/5/2024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078624-C3F2-414F-BEF7-ED11FA3B3B28}" type="slidenum">
              <a:t>‹#›</a:t>
            </a:fld>
            <a:endParaRPr lang="en-GB"/>
          </a:p>
        </p:txBody>
      </p:sp>
    </p:spTree>
    <p:extLst>
      <p:ext uri="{BB962C8B-B14F-4D97-AF65-F5344CB8AC3E}">
        <p14:creationId xmlns:p14="http://schemas.microsoft.com/office/powerpoint/2010/main" val="1221266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C078624-C3F2-414F-BEF7-ED11FA3B3B28}" type="slidenum">
              <a:t>3</a:t>
            </a:fld>
            <a:endParaRPr lang="en-GB"/>
          </a:p>
        </p:txBody>
      </p:sp>
    </p:spTree>
    <p:extLst>
      <p:ext uri="{BB962C8B-B14F-4D97-AF65-F5344CB8AC3E}">
        <p14:creationId xmlns:p14="http://schemas.microsoft.com/office/powerpoint/2010/main" val="14735924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C078624-C3F2-414F-BEF7-ED11FA3B3B28}" type="slidenum">
              <a:rPr lang="en-GB"/>
              <a:t>5</a:t>
            </a:fld>
            <a:endParaRPr lang="en-GB"/>
          </a:p>
        </p:txBody>
      </p:sp>
    </p:spTree>
    <p:extLst>
      <p:ext uri="{BB962C8B-B14F-4D97-AF65-F5344CB8AC3E}">
        <p14:creationId xmlns:p14="http://schemas.microsoft.com/office/powerpoint/2010/main" val="16380976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078624-C3F2-414F-BEF7-ED11FA3B3B28}" type="slidenum">
              <a:rPr lang="en-GB" smtClean="0"/>
              <a:t>6</a:t>
            </a:fld>
            <a:endParaRPr lang="en-GB"/>
          </a:p>
        </p:txBody>
      </p:sp>
    </p:spTree>
    <p:extLst>
      <p:ext uri="{BB962C8B-B14F-4D97-AF65-F5344CB8AC3E}">
        <p14:creationId xmlns:p14="http://schemas.microsoft.com/office/powerpoint/2010/main" val="3129083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C078624-C3F2-414F-BEF7-ED11FA3B3B28}" type="slidenum">
              <a:rPr lang="en-GB"/>
              <a:t>7</a:t>
            </a:fld>
            <a:endParaRPr lang="en-GB"/>
          </a:p>
        </p:txBody>
      </p:sp>
    </p:spTree>
    <p:extLst>
      <p:ext uri="{BB962C8B-B14F-4D97-AF65-F5344CB8AC3E}">
        <p14:creationId xmlns:p14="http://schemas.microsoft.com/office/powerpoint/2010/main" val="3995049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3C078624-C3F2-414F-BEF7-ED11FA3B3B28}" type="slidenum">
              <a:rPr lang="en-GB" smtClean="0"/>
              <a:t>8</a:t>
            </a:fld>
            <a:endParaRPr lang="en-GB"/>
          </a:p>
        </p:txBody>
      </p:sp>
    </p:spTree>
    <p:extLst>
      <p:ext uri="{BB962C8B-B14F-4D97-AF65-F5344CB8AC3E}">
        <p14:creationId xmlns:p14="http://schemas.microsoft.com/office/powerpoint/2010/main" val="194946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078624-C3F2-414F-BEF7-ED11FA3B3B28}" type="slidenum">
              <a:rPr lang="en-GB" smtClean="0"/>
              <a:t>9</a:t>
            </a:fld>
            <a:endParaRPr lang="en-GB"/>
          </a:p>
        </p:txBody>
      </p:sp>
    </p:spTree>
    <p:extLst>
      <p:ext uri="{BB962C8B-B14F-4D97-AF65-F5344CB8AC3E}">
        <p14:creationId xmlns:p14="http://schemas.microsoft.com/office/powerpoint/2010/main" val="30491806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C078624-C3F2-414F-BEF7-ED11FA3B3B28}" type="slidenum">
              <a:rPr lang="en-GB"/>
              <a:t>13</a:t>
            </a:fld>
            <a:endParaRPr lang="en-GB"/>
          </a:p>
        </p:txBody>
      </p:sp>
    </p:spTree>
    <p:extLst>
      <p:ext uri="{BB962C8B-B14F-4D97-AF65-F5344CB8AC3E}">
        <p14:creationId xmlns:p14="http://schemas.microsoft.com/office/powerpoint/2010/main" val="11127860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C078624-C3F2-414F-BEF7-ED11FA3B3B28}" type="slidenum">
              <a:rPr lang="en-GB"/>
              <a:t>14</a:t>
            </a:fld>
            <a:endParaRPr lang="en-GB"/>
          </a:p>
        </p:txBody>
      </p:sp>
    </p:spTree>
    <p:extLst>
      <p:ext uri="{BB962C8B-B14F-4D97-AF65-F5344CB8AC3E}">
        <p14:creationId xmlns:p14="http://schemas.microsoft.com/office/powerpoint/2010/main" val="4045398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cs typeface="Calibri"/>
              </a:rPr>
              <a:t>ANd</a:t>
            </a:r>
            <a:r>
              <a:rPr lang="en-US" dirty="0">
                <a:cs typeface="Calibri"/>
              </a:rPr>
              <a:t> seeking out fights in order to self-harm and explain the bruises away.</a:t>
            </a:r>
          </a:p>
        </p:txBody>
      </p:sp>
      <p:sp>
        <p:nvSpPr>
          <p:cNvPr id="4" name="Slide Number Placeholder 3"/>
          <p:cNvSpPr>
            <a:spLocks noGrp="1"/>
          </p:cNvSpPr>
          <p:nvPr>
            <p:ph type="sldNum" sz="quarter" idx="5"/>
          </p:nvPr>
        </p:nvSpPr>
        <p:spPr/>
        <p:txBody>
          <a:bodyPr/>
          <a:lstStyle/>
          <a:p>
            <a:fld id="{3C078624-C3F2-414F-BEF7-ED11FA3B3B28}" type="slidenum">
              <a:rPr lang="en-GB"/>
              <a:t>15</a:t>
            </a:fld>
            <a:endParaRPr lang="en-GB"/>
          </a:p>
        </p:txBody>
      </p:sp>
    </p:spTree>
    <p:extLst>
      <p:ext uri="{BB962C8B-B14F-4D97-AF65-F5344CB8AC3E}">
        <p14:creationId xmlns:p14="http://schemas.microsoft.com/office/powerpoint/2010/main" val="39108688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C078624-C3F2-414F-BEF7-ED11FA3B3B28}" type="slidenum">
              <a:rPr lang="en-GB"/>
              <a:t>16</a:t>
            </a:fld>
            <a:endParaRPr lang="en-GB"/>
          </a:p>
        </p:txBody>
      </p:sp>
    </p:spTree>
    <p:extLst>
      <p:ext uri="{BB962C8B-B14F-4D97-AF65-F5344CB8AC3E}">
        <p14:creationId xmlns:p14="http://schemas.microsoft.com/office/powerpoint/2010/main" val="42015967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078624-C3F2-414F-BEF7-ED11FA3B3B28}" type="slidenum">
              <a:rPr lang="en-GB" smtClean="0"/>
              <a:t>17</a:t>
            </a:fld>
            <a:endParaRPr lang="en-GB"/>
          </a:p>
        </p:txBody>
      </p:sp>
    </p:spTree>
    <p:extLst>
      <p:ext uri="{BB962C8B-B14F-4D97-AF65-F5344CB8AC3E}">
        <p14:creationId xmlns:p14="http://schemas.microsoft.com/office/powerpoint/2010/main" val="34042857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C078624-C3F2-414F-BEF7-ED11FA3B3B28}" type="slidenum">
              <a:rPr lang="en-GB"/>
              <a:t>19</a:t>
            </a:fld>
            <a:endParaRPr lang="en-GB"/>
          </a:p>
        </p:txBody>
      </p:sp>
    </p:spTree>
    <p:extLst>
      <p:ext uri="{BB962C8B-B14F-4D97-AF65-F5344CB8AC3E}">
        <p14:creationId xmlns:p14="http://schemas.microsoft.com/office/powerpoint/2010/main" val="24084307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C078624-C3F2-414F-BEF7-ED11FA3B3B28}" type="slidenum">
              <a:rPr lang="en-GB"/>
              <a:t>20</a:t>
            </a:fld>
            <a:endParaRPr lang="en-GB"/>
          </a:p>
        </p:txBody>
      </p:sp>
    </p:spTree>
    <p:extLst>
      <p:ext uri="{BB962C8B-B14F-4D97-AF65-F5344CB8AC3E}">
        <p14:creationId xmlns:p14="http://schemas.microsoft.com/office/powerpoint/2010/main" val="1432875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t>
            </a:r>
          </a:p>
          <a:p>
            <a:endParaRPr lang="en-GB" dirty="0"/>
          </a:p>
        </p:txBody>
      </p:sp>
      <p:sp>
        <p:nvSpPr>
          <p:cNvPr id="4" name="Slide Number Placeholder 3"/>
          <p:cNvSpPr>
            <a:spLocks noGrp="1"/>
          </p:cNvSpPr>
          <p:nvPr>
            <p:ph type="sldNum" sz="quarter" idx="5"/>
          </p:nvPr>
        </p:nvSpPr>
        <p:spPr/>
        <p:txBody>
          <a:bodyPr/>
          <a:lstStyle/>
          <a:p>
            <a:fld id="{3C078624-C3F2-414F-BEF7-ED11FA3B3B28}" type="slidenum">
              <a:rPr lang="en-GB" smtClean="0"/>
              <a:t>21</a:t>
            </a:fld>
            <a:endParaRPr lang="en-GB"/>
          </a:p>
        </p:txBody>
      </p:sp>
    </p:spTree>
    <p:extLst>
      <p:ext uri="{BB962C8B-B14F-4D97-AF65-F5344CB8AC3E}">
        <p14:creationId xmlns:p14="http://schemas.microsoft.com/office/powerpoint/2010/main" val="38154356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3/5/2024</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419623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3/5/2024</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68259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3/5/2024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13309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3/5/2024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166823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3/5/2024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78024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3/5/2024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58712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3/5/2024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76529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3/5/2024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04322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3/5/2024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39630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3/5/2024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567478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3/5/2024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52907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3/5/2024</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1918824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87" r:id="rId3"/>
    <p:sldLayoutId id="2147483688" r:id="rId4"/>
    <p:sldLayoutId id="2147483689" r:id="rId5"/>
    <p:sldLayoutId id="2147483690" r:id="rId6"/>
    <p:sldLayoutId id="2147483691" r:id="rId7"/>
    <p:sldLayoutId id="2147483695" r:id="rId8"/>
    <p:sldLayoutId id="2147483692" r:id="rId9"/>
    <p:sldLayoutId id="2147483693" r:id="rId10"/>
    <p:sldLayoutId id="2147483694"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pn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hyperlink" Target="https://www.mentalhealth.org.uk/a-to-z/s/self-harm" TargetMode="External"/><Relationship Id="rId2" Type="http://schemas.openxmlformats.org/officeDocument/2006/relationships/hyperlink" Target="https://harmless.org.uk/" TargetMode="External"/><Relationship Id="rId1" Type="http://schemas.openxmlformats.org/officeDocument/2006/relationships/slideLayout" Target="../slideLayouts/slideLayout2.xml"/><Relationship Id="rId5" Type="http://schemas.openxmlformats.org/officeDocument/2006/relationships/hyperlink" Target="https://www.who.int/news-room/fact-sheets/detail/levels-and-trends-in-older-adolescent-(15-to-19-years)-and-young-adult-(20-to-24-years)-mortality" TargetMode="External"/><Relationship Id="rId4" Type="http://schemas.openxmlformats.org/officeDocument/2006/relationships/hyperlink" Target="https://www.selfinjurysupport.org.uk/helpful-response-to-self-inju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a:extLst>
              <a:ext uri="{FF2B5EF4-FFF2-40B4-BE49-F238E27FC236}">
                <a16:creationId xmlns:a16="http://schemas.microsoft.com/office/drawing/2014/main" id="{BEAA7689-7E74-4AF1-8ECD-BAB0F1AFE445}"/>
              </a:ext>
            </a:extLst>
          </p:cNvPr>
          <p:cNvPicPr>
            <a:picLocks noChangeAspect="1"/>
          </p:cNvPicPr>
          <p:nvPr/>
        </p:nvPicPr>
        <p:blipFill rotWithShape="1">
          <a:blip r:embed="rId2">
            <a:alphaModFix amt="60000"/>
          </a:blip>
          <a:srcRect t="7132" r="-2" b="8488"/>
          <a:stretch/>
        </p:blipFill>
        <p:spPr>
          <a:xfrm>
            <a:off x="20" y="10"/>
            <a:ext cx="12191980" cy="6856614"/>
          </a:xfrm>
          <a:prstGeom prst="rect">
            <a:avLst/>
          </a:prstGeom>
        </p:spPr>
      </p:pic>
      <p:sp>
        <p:nvSpPr>
          <p:cNvPr id="2" name="Title 1"/>
          <p:cNvSpPr>
            <a:spLocks noGrp="1"/>
          </p:cNvSpPr>
          <p:nvPr>
            <p:ph type="ctrTitle"/>
          </p:nvPr>
        </p:nvSpPr>
        <p:spPr>
          <a:xfrm>
            <a:off x="838200" y="740211"/>
            <a:ext cx="7530685" cy="3163864"/>
          </a:xfrm>
        </p:spPr>
        <p:txBody>
          <a:bodyPr>
            <a:normAutofit/>
          </a:bodyPr>
          <a:lstStyle/>
          <a:p>
            <a:pPr algn="l"/>
            <a:r>
              <a:rPr lang="en-GB" sz="5200">
                <a:solidFill>
                  <a:srgbClr val="FFFFFF"/>
                </a:solidFill>
                <a:cs typeface="Calibri Light"/>
              </a:rPr>
              <a:t>Understanding Self-Harm and How We Can Help</a:t>
            </a:r>
            <a:endParaRPr lang="en-GB" sz="5200">
              <a:solidFill>
                <a:srgbClr val="FFFFFF"/>
              </a:solidFill>
            </a:endParaRPr>
          </a:p>
        </p:txBody>
      </p:sp>
      <p:sp>
        <p:nvSpPr>
          <p:cNvPr id="3" name="Subtitle 2"/>
          <p:cNvSpPr>
            <a:spLocks noGrp="1"/>
          </p:cNvSpPr>
          <p:nvPr>
            <p:ph type="subTitle" idx="1"/>
          </p:nvPr>
        </p:nvSpPr>
        <p:spPr>
          <a:xfrm>
            <a:off x="838200" y="4074515"/>
            <a:ext cx="7583133" cy="1279124"/>
          </a:xfrm>
        </p:spPr>
        <p:txBody>
          <a:bodyPr>
            <a:normAutofit/>
          </a:bodyPr>
          <a:lstStyle/>
          <a:p>
            <a:pPr algn="l"/>
            <a:endParaRPr lang="en-GB" sz="2200" dirty="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5" name="Rectangle 44">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47" name="Group 46">
            <a:extLst>
              <a:ext uri="{FF2B5EF4-FFF2-40B4-BE49-F238E27FC236}">
                <a16:creationId xmlns:a16="http://schemas.microsoft.com/office/drawing/2014/main" id="{60D82D56-D377-48D4-8DE9-6A0A8DB5E3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2"/>
            <a:ext cx="2696853" cy="4598233"/>
            <a:chOff x="8059620" y="41922"/>
            <a:chExt cx="3997615" cy="6816077"/>
          </a:xfrm>
        </p:grpSpPr>
        <p:pic>
          <p:nvPicPr>
            <p:cNvPr id="52" name="Picture 47">
              <a:extLst>
                <a:ext uri="{FF2B5EF4-FFF2-40B4-BE49-F238E27FC236}">
                  <a16:creationId xmlns:a16="http://schemas.microsoft.com/office/drawing/2014/main" id="{6D8CD235-5DAC-4779-B652-AEF90B984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49" name="Picture 48">
              <a:extLst>
                <a:ext uri="{FF2B5EF4-FFF2-40B4-BE49-F238E27FC236}">
                  <a16:creationId xmlns:a16="http://schemas.microsoft.com/office/drawing/2014/main" id="{9048802B-B281-498F-88C5-E240B74438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72805283-664F-4296-A5CC-7B7F87309F03}"/>
              </a:ext>
            </a:extLst>
          </p:cNvPr>
          <p:cNvSpPr>
            <a:spLocks noGrp="1"/>
          </p:cNvSpPr>
          <p:nvPr>
            <p:ph type="title"/>
          </p:nvPr>
        </p:nvSpPr>
        <p:spPr>
          <a:xfrm>
            <a:off x="609601" y="559813"/>
            <a:ext cx="5181599" cy="5612387"/>
          </a:xfrm>
        </p:spPr>
        <p:txBody>
          <a:bodyPr anchor="ctr">
            <a:normAutofit/>
          </a:bodyPr>
          <a:lstStyle/>
          <a:p>
            <a:r>
              <a:rPr lang="en-GB" dirty="0">
                <a:cs typeface="Sabon Next LT"/>
              </a:rPr>
              <a:t>Aims</a:t>
            </a:r>
            <a:endParaRPr lang="en-GB" dirty="0"/>
          </a:p>
        </p:txBody>
      </p:sp>
      <p:sp>
        <p:nvSpPr>
          <p:cNvPr id="53" name="Content Placeholder 2">
            <a:extLst>
              <a:ext uri="{FF2B5EF4-FFF2-40B4-BE49-F238E27FC236}">
                <a16:creationId xmlns:a16="http://schemas.microsoft.com/office/drawing/2014/main" id="{BB1A0703-5FE3-4CFD-8E8D-BF40D6CD9CB0}"/>
              </a:ext>
            </a:extLst>
          </p:cNvPr>
          <p:cNvSpPr>
            <a:spLocks noGrp="1"/>
          </p:cNvSpPr>
          <p:nvPr>
            <p:ph idx="1"/>
          </p:nvPr>
        </p:nvSpPr>
        <p:spPr>
          <a:xfrm>
            <a:off x="6477000" y="559813"/>
            <a:ext cx="5180106" cy="5612387"/>
          </a:xfrm>
        </p:spPr>
        <p:txBody>
          <a:bodyPr vert="horz" lIns="91440" tIns="45720" rIns="91440" bIns="45720" rtlCol="0" anchor="ctr">
            <a:normAutofit/>
          </a:bodyPr>
          <a:lstStyle/>
          <a:p>
            <a:r>
              <a:rPr lang="en-GB" sz="1800" dirty="0"/>
              <a:t>To have an understanding of self-harm.</a:t>
            </a:r>
          </a:p>
          <a:p>
            <a:r>
              <a:rPr lang="en-GB" sz="1800" dirty="0"/>
              <a:t>To explore the reasons for self-harming behaviours.</a:t>
            </a:r>
          </a:p>
          <a:p>
            <a:r>
              <a:rPr lang="en-GB" sz="1800" dirty="0"/>
              <a:t>To be familiar with the self-harm cycle</a:t>
            </a:r>
          </a:p>
          <a:p>
            <a:r>
              <a:rPr lang="en-GB" sz="1800" dirty="0"/>
              <a:t>To look at groups who are at risk of self-harming behaviours.</a:t>
            </a:r>
          </a:p>
          <a:p>
            <a:r>
              <a:rPr lang="en-GB" sz="1800" dirty="0"/>
              <a:t>To know how to support a young person who is self-harming.</a:t>
            </a:r>
          </a:p>
        </p:txBody>
      </p:sp>
    </p:spTree>
    <p:extLst>
      <p:ext uri="{BB962C8B-B14F-4D97-AF65-F5344CB8AC3E}">
        <p14:creationId xmlns:p14="http://schemas.microsoft.com/office/powerpoint/2010/main" val="892433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26">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4" name="Rectangle 28">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45" name="Group 30">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32" name="Picture 31">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3" name="Picture 32">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976B539-7F71-4610-ACA8-DA0E04CAF78A}"/>
              </a:ext>
            </a:extLst>
          </p:cNvPr>
          <p:cNvSpPr>
            <a:spLocks noGrp="1"/>
          </p:cNvSpPr>
          <p:nvPr>
            <p:ph type="title"/>
          </p:nvPr>
        </p:nvSpPr>
        <p:spPr>
          <a:xfrm>
            <a:off x="1094391" y="381000"/>
            <a:ext cx="10003218" cy="2057400"/>
          </a:xfrm>
        </p:spPr>
        <p:txBody>
          <a:bodyPr>
            <a:normAutofit/>
          </a:bodyPr>
          <a:lstStyle/>
          <a:p>
            <a:pPr algn="ctr"/>
            <a:r>
              <a:rPr lang="en-GB" dirty="0">
                <a:cs typeface="Sabon Next LT"/>
              </a:rPr>
              <a:t>Introduction</a:t>
            </a:r>
            <a:endParaRPr lang="en-GB"/>
          </a:p>
        </p:txBody>
      </p:sp>
      <p:graphicFrame>
        <p:nvGraphicFramePr>
          <p:cNvPr id="22" name="Content Placeholder 2">
            <a:extLst>
              <a:ext uri="{FF2B5EF4-FFF2-40B4-BE49-F238E27FC236}">
                <a16:creationId xmlns:a16="http://schemas.microsoft.com/office/drawing/2014/main" id="{B3BBA701-8197-4E38-9F57-7E17B2E839A2}"/>
              </a:ext>
            </a:extLst>
          </p:cNvPr>
          <p:cNvGraphicFramePr>
            <a:graphicFrameLocks noGrp="1"/>
          </p:cNvGraphicFramePr>
          <p:nvPr>
            <p:ph idx="1"/>
            <p:extLst>
              <p:ext uri="{D42A27DB-BD31-4B8C-83A1-F6EECF244321}">
                <p14:modId xmlns:p14="http://schemas.microsoft.com/office/powerpoint/2010/main" val="2548653192"/>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201538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60D82D56-D377-48D4-8DE9-6A0A8DB5E3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2"/>
            <a:ext cx="2696853" cy="4598233"/>
            <a:chOff x="8059620" y="41922"/>
            <a:chExt cx="3997615" cy="6816077"/>
          </a:xfrm>
        </p:grpSpPr>
        <p:pic>
          <p:nvPicPr>
            <p:cNvPr id="13" name="Picture 12">
              <a:extLst>
                <a:ext uri="{FF2B5EF4-FFF2-40B4-BE49-F238E27FC236}">
                  <a16:creationId xmlns:a16="http://schemas.microsoft.com/office/drawing/2014/main" id="{6D8CD235-5DAC-4779-B652-AEF90B984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4" name="Picture 13">
              <a:extLst>
                <a:ext uri="{FF2B5EF4-FFF2-40B4-BE49-F238E27FC236}">
                  <a16:creationId xmlns:a16="http://schemas.microsoft.com/office/drawing/2014/main" id="{9048802B-B281-498F-88C5-E240B74438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505E6F67-3DBA-4040-A6F2-34FE80838DB9}"/>
              </a:ext>
            </a:extLst>
          </p:cNvPr>
          <p:cNvSpPr>
            <a:spLocks noGrp="1"/>
          </p:cNvSpPr>
          <p:nvPr>
            <p:ph type="title"/>
          </p:nvPr>
        </p:nvSpPr>
        <p:spPr>
          <a:xfrm>
            <a:off x="609601" y="559813"/>
            <a:ext cx="5181599" cy="5612387"/>
          </a:xfrm>
        </p:spPr>
        <p:txBody>
          <a:bodyPr anchor="ctr">
            <a:normAutofit/>
          </a:bodyPr>
          <a:lstStyle/>
          <a:p>
            <a:r>
              <a:rPr lang="en-GB" dirty="0">
                <a:cs typeface="Sabon Next LT"/>
              </a:rPr>
              <a:t>How many young people Self-Harm?</a:t>
            </a:r>
            <a:endParaRPr lang="en-GB" dirty="0"/>
          </a:p>
        </p:txBody>
      </p:sp>
      <p:sp>
        <p:nvSpPr>
          <p:cNvPr id="3" name="Content Placeholder 2">
            <a:extLst>
              <a:ext uri="{FF2B5EF4-FFF2-40B4-BE49-F238E27FC236}">
                <a16:creationId xmlns:a16="http://schemas.microsoft.com/office/drawing/2014/main" id="{060CBE82-CC62-4711-987E-345689B20694}"/>
              </a:ext>
            </a:extLst>
          </p:cNvPr>
          <p:cNvSpPr>
            <a:spLocks noGrp="1"/>
          </p:cNvSpPr>
          <p:nvPr>
            <p:ph idx="1"/>
          </p:nvPr>
        </p:nvSpPr>
        <p:spPr>
          <a:xfrm>
            <a:off x="6477000" y="559813"/>
            <a:ext cx="5180106" cy="5612387"/>
          </a:xfrm>
        </p:spPr>
        <p:txBody>
          <a:bodyPr vert="horz" lIns="91440" tIns="45720" rIns="91440" bIns="45720" rtlCol="0" anchor="ctr">
            <a:normAutofit/>
          </a:bodyPr>
          <a:lstStyle/>
          <a:p>
            <a:r>
              <a:rPr lang="en-GB" sz="1800" dirty="0"/>
              <a:t>Self-Harm is very common, the Mental Health Foundation (2022) state that at least 10% of young people self-harm, highlighting that at least "two young people in every secondary classroom have self-harmed at some point"</a:t>
            </a:r>
          </a:p>
        </p:txBody>
      </p:sp>
    </p:spTree>
    <p:extLst>
      <p:ext uri="{BB962C8B-B14F-4D97-AF65-F5344CB8AC3E}">
        <p14:creationId xmlns:p14="http://schemas.microsoft.com/office/powerpoint/2010/main" val="3244780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1" name="Rectangle 20">
            <a:extLst>
              <a:ext uri="{FF2B5EF4-FFF2-40B4-BE49-F238E27FC236}">
                <a16:creationId xmlns:a16="http://schemas.microsoft.com/office/drawing/2014/main" id="{7462BFBC-0E19-4E6F-B0C7-CD5C519BC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3" name="Group 22">
            <a:extLst>
              <a:ext uri="{FF2B5EF4-FFF2-40B4-BE49-F238E27FC236}">
                <a16:creationId xmlns:a16="http://schemas.microsoft.com/office/drawing/2014/main" id="{F2C2A007-4AE9-49C4-B364-5FDF345962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24" name="Picture 23">
              <a:extLst>
                <a:ext uri="{FF2B5EF4-FFF2-40B4-BE49-F238E27FC236}">
                  <a16:creationId xmlns:a16="http://schemas.microsoft.com/office/drawing/2014/main" id="{7078F960-6916-4F42-8EF7-539F7BCF6E1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5" name="Picture 24">
              <a:extLst>
                <a:ext uri="{FF2B5EF4-FFF2-40B4-BE49-F238E27FC236}">
                  <a16:creationId xmlns:a16="http://schemas.microsoft.com/office/drawing/2014/main" id="{5DDD393C-0974-429B-BE40-48457E19E4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7" name="Rectangle 26">
            <a:extLst>
              <a:ext uri="{FF2B5EF4-FFF2-40B4-BE49-F238E27FC236}">
                <a16:creationId xmlns:a16="http://schemas.microsoft.com/office/drawing/2014/main" id="{D813CD98-5EBE-426D-A4AC-FA5518B09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453545A-B2D3-41EE-A91C-DBF43402D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4063E6-8A3C-415B-8223-EB62AA06E79F}"/>
              </a:ext>
            </a:extLst>
          </p:cNvPr>
          <p:cNvSpPr>
            <a:spLocks noGrp="1"/>
          </p:cNvSpPr>
          <p:nvPr>
            <p:ph type="title"/>
          </p:nvPr>
        </p:nvSpPr>
        <p:spPr>
          <a:xfrm>
            <a:off x="1143318" y="914400"/>
            <a:ext cx="4952681" cy="5105400"/>
          </a:xfrm>
        </p:spPr>
        <p:txBody>
          <a:bodyPr anchor="ctr">
            <a:normAutofit/>
          </a:bodyPr>
          <a:lstStyle/>
          <a:p>
            <a:r>
              <a:rPr lang="en-GB" dirty="0">
                <a:cs typeface="Sabon Next LT"/>
              </a:rPr>
              <a:t>COVID-19 and Child and Adolescent Mental Health</a:t>
            </a:r>
            <a:endParaRPr lang="en-GB" dirty="0"/>
          </a:p>
        </p:txBody>
      </p:sp>
      <p:sp>
        <p:nvSpPr>
          <p:cNvPr id="3" name="Content Placeholder 2">
            <a:extLst>
              <a:ext uri="{FF2B5EF4-FFF2-40B4-BE49-F238E27FC236}">
                <a16:creationId xmlns:a16="http://schemas.microsoft.com/office/drawing/2014/main" id="{A00624FA-2851-4426-96CF-8A4AD1417DA0}"/>
              </a:ext>
            </a:extLst>
          </p:cNvPr>
          <p:cNvSpPr>
            <a:spLocks noGrp="1"/>
          </p:cNvSpPr>
          <p:nvPr>
            <p:ph idx="1"/>
          </p:nvPr>
        </p:nvSpPr>
        <p:spPr>
          <a:xfrm>
            <a:off x="6324601" y="914400"/>
            <a:ext cx="4800600" cy="5105400"/>
          </a:xfrm>
        </p:spPr>
        <p:txBody>
          <a:bodyPr vert="horz" lIns="91440" tIns="45720" rIns="91440" bIns="45720" rtlCol="0" anchor="ctr">
            <a:normAutofit/>
          </a:bodyPr>
          <a:lstStyle/>
          <a:p>
            <a:r>
              <a:rPr lang="en-GB" sz="1800" dirty="0"/>
              <a:t>During the pandemic, the World Health Organisation stated that there were fewer deaths from COVID-19 in children, adolescents and young people, yet also acknowledged that the long-term impact of the pandemic on their mental health is not yet known (WHO, 2022).</a:t>
            </a:r>
            <a:endParaRPr lang="en-US" sz="1800" dirty="0"/>
          </a:p>
        </p:txBody>
      </p:sp>
    </p:spTree>
    <p:extLst>
      <p:ext uri="{BB962C8B-B14F-4D97-AF65-F5344CB8AC3E}">
        <p14:creationId xmlns:p14="http://schemas.microsoft.com/office/powerpoint/2010/main" val="1575292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4" name="Rectangle 33">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6" name="Group 35">
            <a:extLst>
              <a:ext uri="{FF2B5EF4-FFF2-40B4-BE49-F238E27FC236}">
                <a16:creationId xmlns:a16="http://schemas.microsoft.com/office/drawing/2014/main" id="{191D96BF-0605-446D-9590-F9A64BF8E7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37" name="Picture 36">
              <a:extLst>
                <a:ext uri="{FF2B5EF4-FFF2-40B4-BE49-F238E27FC236}">
                  <a16:creationId xmlns:a16="http://schemas.microsoft.com/office/drawing/2014/main" id="{B79C2449-D531-4936-82F1-C560A12818D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38" name="Picture 37">
              <a:extLst>
                <a:ext uri="{FF2B5EF4-FFF2-40B4-BE49-F238E27FC236}">
                  <a16:creationId xmlns:a16="http://schemas.microsoft.com/office/drawing/2014/main" id="{E881F028-6F1E-42D8-B367-94F963C44C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7A290B6A-4930-4427-ADCE-C5DEA98D4E6E}"/>
              </a:ext>
            </a:extLst>
          </p:cNvPr>
          <p:cNvSpPr>
            <a:spLocks noGrp="1"/>
          </p:cNvSpPr>
          <p:nvPr>
            <p:ph type="title"/>
          </p:nvPr>
        </p:nvSpPr>
        <p:spPr>
          <a:xfrm>
            <a:off x="838201" y="559813"/>
            <a:ext cx="4876800" cy="5577934"/>
          </a:xfrm>
        </p:spPr>
        <p:txBody>
          <a:bodyPr>
            <a:normAutofit/>
          </a:bodyPr>
          <a:lstStyle/>
          <a:p>
            <a:r>
              <a:rPr lang="en-GB" dirty="0">
                <a:cs typeface="Sabon Next LT"/>
              </a:rPr>
              <a:t>What is self-harm?</a:t>
            </a:r>
            <a:endParaRPr lang="en-GB" dirty="0"/>
          </a:p>
        </p:txBody>
      </p:sp>
      <p:graphicFrame>
        <p:nvGraphicFramePr>
          <p:cNvPr id="28" name="Content Placeholder 2">
            <a:extLst>
              <a:ext uri="{FF2B5EF4-FFF2-40B4-BE49-F238E27FC236}">
                <a16:creationId xmlns:a16="http://schemas.microsoft.com/office/drawing/2014/main" id="{527A571D-E6A9-4462-A14F-9B6AD021F713}"/>
              </a:ext>
            </a:extLst>
          </p:cNvPr>
          <p:cNvGraphicFramePr>
            <a:graphicFrameLocks noGrp="1"/>
          </p:cNvGraphicFramePr>
          <p:nvPr>
            <p:ph idx="1"/>
            <p:extLst>
              <p:ext uri="{D42A27DB-BD31-4B8C-83A1-F6EECF244321}">
                <p14:modId xmlns:p14="http://schemas.microsoft.com/office/powerpoint/2010/main" val="1545678601"/>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17753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1" name="Rectangle 2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3" name="Group 22">
            <a:extLst>
              <a:ext uri="{FF2B5EF4-FFF2-40B4-BE49-F238E27FC236}">
                <a16:creationId xmlns:a16="http://schemas.microsoft.com/office/drawing/2014/main" id="{60D82D56-D377-48D4-8DE9-6A0A8DB5E3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2"/>
            <a:ext cx="2696853" cy="4598233"/>
            <a:chOff x="8059620" y="41922"/>
            <a:chExt cx="3997615" cy="6816077"/>
          </a:xfrm>
        </p:grpSpPr>
        <p:pic>
          <p:nvPicPr>
            <p:cNvPr id="28" name="Picture 23">
              <a:extLst>
                <a:ext uri="{FF2B5EF4-FFF2-40B4-BE49-F238E27FC236}">
                  <a16:creationId xmlns:a16="http://schemas.microsoft.com/office/drawing/2014/main" id="{6D8CD235-5DAC-4779-B652-AEF90B984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25" name="Picture 24">
              <a:extLst>
                <a:ext uri="{FF2B5EF4-FFF2-40B4-BE49-F238E27FC236}">
                  <a16:creationId xmlns:a16="http://schemas.microsoft.com/office/drawing/2014/main" id="{9048802B-B281-498F-88C5-E240B74438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8E993A83-6269-4B67-858C-E3EB7E5CE3F5}"/>
              </a:ext>
            </a:extLst>
          </p:cNvPr>
          <p:cNvSpPr>
            <a:spLocks noGrp="1"/>
          </p:cNvSpPr>
          <p:nvPr>
            <p:ph type="title"/>
          </p:nvPr>
        </p:nvSpPr>
        <p:spPr>
          <a:xfrm>
            <a:off x="609601" y="559813"/>
            <a:ext cx="5181599" cy="5612387"/>
          </a:xfrm>
        </p:spPr>
        <p:txBody>
          <a:bodyPr anchor="ctr">
            <a:normAutofit/>
          </a:bodyPr>
          <a:lstStyle/>
          <a:p>
            <a:r>
              <a:rPr lang="en-GB" dirty="0">
                <a:cs typeface="Sabon Next LT"/>
              </a:rPr>
              <a:t>Types of Self-Harm</a:t>
            </a:r>
            <a:endParaRPr lang="en-GB" dirty="0"/>
          </a:p>
        </p:txBody>
      </p:sp>
      <p:sp>
        <p:nvSpPr>
          <p:cNvPr id="29" name="Content Placeholder 2">
            <a:extLst>
              <a:ext uri="{FF2B5EF4-FFF2-40B4-BE49-F238E27FC236}">
                <a16:creationId xmlns:a16="http://schemas.microsoft.com/office/drawing/2014/main" id="{4AA80EF0-DD9E-4E43-A0A2-1756205F6F1C}"/>
              </a:ext>
            </a:extLst>
          </p:cNvPr>
          <p:cNvSpPr>
            <a:spLocks noGrp="1"/>
          </p:cNvSpPr>
          <p:nvPr>
            <p:ph idx="1"/>
          </p:nvPr>
        </p:nvSpPr>
        <p:spPr>
          <a:xfrm>
            <a:off x="6477000" y="559813"/>
            <a:ext cx="5180106" cy="5612387"/>
          </a:xfrm>
        </p:spPr>
        <p:txBody>
          <a:bodyPr vert="horz" lIns="91440" tIns="45720" rIns="91440" bIns="45720" rtlCol="0" anchor="ctr">
            <a:normAutofit/>
          </a:bodyPr>
          <a:lstStyle/>
          <a:p>
            <a:r>
              <a:rPr lang="en-GB" sz="1800"/>
              <a:t>Self-harm can be divided in to two different categories: Self-injury and self-poisoning.</a:t>
            </a:r>
          </a:p>
          <a:p>
            <a:r>
              <a:rPr lang="en-GB" sz="1800"/>
              <a:t>Self-injury can include cutting the body, swallowing objects, burning, stabbing, breaking bones.</a:t>
            </a:r>
          </a:p>
          <a:p>
            <a:r>
              <a:rPr lang="en-GB" sz="1800"/>
              <a:t>Self-poisoning can include over-dosing or ingesting poisonous substances.</a:t>
            </a:r>
          </a:p>
          <a:p>
            <a:pPr marL="0" indent="0">
              <a:buNone/>
            </a:pPr>
            <a:endParaRPr lang="en-GB" sz="1800"/>
          </a:p>
        </p:txBody>
      </p:sp>
    </p:spTree>
    <p:extLst>
      <p:ext uri="{BB962C8B-B14F-4D97-AF65-F5344CB8AC3E}">
        <p14:creationId xmlns:p14="http://schemas.microsoft.com/office/powerpoint/2010/main" val="1155081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7462BFBC-0E19-4E6F-B0C7-CD5C519BC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E90735E0-CE0A-4DAB-A8DA-5FC6739BFB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3" name="Picture 12">
              <a:extLst>
                <a:ext uri="{FF2B5EF4-FFF2-40B4-BE49-F238E27FC236}">
                  <a16:creationId xmlns:a16="http://schemas.microsoft.com/office/drawing/2014/main" id="{997EB623-F40E-4D11-8B7D-2C6C93477B5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4" name="Picture 13">
              <a:extLst>
                <a:ext uri="{FF2B5EF4-FFF2-40B4-BE49-F238E27FC236}">
                  <a16:creationId xmlns:a16="http://schemas.microsoft.com/office/drawing/2014/main" id="{09E03346-FEF6-4EAC-BEF4-22AF5A5DA3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16" name="Rectangle 15">
            <a:extLst>
              <a:ext uri="{FF2B5EF4-FFF2-40B4-BE49-F238E27FC236}">
                <a16:creationId xmlns:a16="http://schemas.microsoft.com/office/drawing/2014/main" id="{B453545A-B2D3-41EE-A91C-DBF43402D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92CF69-F75C-4282-8403-F60823520F32}"/>
              </a:ext>
            </a:extLst>
          </p:cNvPr>
          <p:cNvSpPr>
            <a:spLocks noGrp="1"/>
          </p:cNvSpPr>
          <p:nvPr>
            <p:ph type="title"/>
          </p:nvPr>
        </p:nvSpPr>
        <p:spPr>
          <a:xfrm>
            <a:off x="1143318" y="914400"/>
            <a:ext cx="4952681" cy="5105400"/>
          </a:xfrm>
        </p:spPr>
        <p:txBody>
          <a:bodyPr anchor="ctr">
            <a:normAutofit/>
          </a:bodyPr>
          <a:lstStyle/>
          <a:p>
            <a:r>
              <a:rPr lang="en-GB" dirty="0">
                <a:cs typeface="Sabon Next LT"/>
              </a:rPr>
              <a:t>Types of self-harm</a:t>
            </a:r>
            <a:endParaRPr lang="en-GB" dirty="0"/>
          </a:p>
        </p:txBody>
      </p:sp>
      <p:sp>
        <p:nvSpPr>
          <p:cNvPr id="3" name="Content Placeholder 2">
            <a:extLst>
              <a:ext uri="{FF2B5EF4-FFF2-40B4-BE49-F238E27FC236}">
                <a16:creationId xmlns:a16="http://schemas.microsoft.com/office/drawing/2014/main" id="{7BCF7EB8-FB74-4DD8-B67B-52F8803521DC}"/>
              </a:ext>
            </a:extLst>
          </p:cNvPr>
          <p:cNvSpPr>
            <a:spLocks noGrp="1"/>
          </p:cNvSpPr>
          <p:nvPr>
            <p:ph idx="1"/>
          </p:nvPr>
        </p:nvSpPr>
        <p:spPr>
          <a:xfrm>
            <a:off x="6324601" y="914400"/>
            <a:ext cx="4648200" cy="5105400"/>
          </a:xfrm>
        </p:spPr>
        <p:txBody>
          <a:bodyPr vert="horz" lIns="91440" tIns="45720" rIns="91440" bIns="45720" rtlCol="0" anchor="ctr">
            <a:normAutofit/>
          </a:bodyPr>
          <a:lstStyle/>
          <a:p>
            <a:r>
              <a:rPr lang="en-GB" sz="1800" dirty="0"/>
              <a:t>Adolescence is a key time for risk-taking, however self-harm is a behaviour that a young person purposefully engages in to cope with distress.</a:t>
            </a:r>
          </a:p>
          <a:p>
            <a:r>
              <a:rPr lang="en-GB" sz="1800" dirty="0"/>
              <a:t>Some of the behaviours are not always obvious </a:t>
            </a:r>
          </a:p>
          <a:p>
            <a:r>
              <a:rPr lang="en-GB" sz="1800" dirty="0"/>
              <a:t>Other types of behaviours can also be included as self-harm. </a:t>
            </a:r>
          </a:p>
          <a:p>
            <a:r>
              <a:rPr lang="en-GB" sz="1800" dirty="0"/>
              <a:t>It can also include knowingly finding situations where they will get hurt.</a:t>
            </a:r>
          </a:p>
        </p:txBody>
      </p:sp>
    </p:spTree>
    <p:extLst>
      <p:ext uri="{BB962C8B-B14F-4D97-AF65-F5344CB8AC3E}">
        <p14:creationId xmlns:p14="http://schemas.microsoft.com/office/powerpoint/2010/main" val="2602617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60D82D56-D377-48D4-8DE9-6A0A8DB5E3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2"/>
            <a:ext cx="2696853" cy="4598233"/>
            <a:chOff x="8059620" y="41922"/>
            <a:chExt cx="3997615" cy="6816077"/>
          </a:xfrm>
        </p:grpSpPr>
        <p:pic>
          <p:nvPicPr>
            <p:cNvPr id="13" name="Picture 12">
              <a:extLst>
                <a:ext uri="{FF2B5EF4-FFF2-40B4-BE49-F238E27FC236}">
                  <a16:creationId xmlns:a16="http://schemas.microsoft.com/office/drawing/2014/main" id="{6D8CD235-5DAC-4779-B652-AEF90B984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4" name="Picture 13">
              <a:extLst>
                <a:ext uri="{FF2B5EF4-FFF2-40B4-BE49-F238E27FC236}">
                  <a16:creationId xmlns:a16="http://schemas.microsoft.com/office/drawing/2014/main" id="{9048802B-B281-498F-88C5-E240B74438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92F379FA-1AF2-44BE-92AC-13D65E914DCF}"/>
              </a:ext>
            </a:extLst>
          </p:cNvPr>
          <p:cNvSpPr>
            <a:spLocks noGrp="1"/>
          </p:cNvSpPr>
          <p:nvPr>
            <p:ph type="title"/>
          </p:nvPr>
        </p:nvSpPr>
        <p:spPr>
          <a:xfrm>
            <a:off x="609601" y="559813"/>
            <a:ext cx="5181599" cy="5612387"/>
          </a:xfrm>
        </p:spPr>
        <p:txBody>
          <a:bodyPr anchor="ctr">
            <a:normAutofit/>
          </a:bodyPr>
          <a:lstStyle/>
          <a:p>
            <a:r>
              <a:rPr lang="en-GB" dirty="0">
                <a:cs typeface="Sabon Next LT"/>
              </a:rPr>
              <a:t>What might be the reason for the self-harm?</a:t>
            </a:r>
            <a:endParaRPr lang="en-GB" dirty="0"/>
          </a:p>
        </p:txBody>
      </p:sp>
      <p:sp>
        <p:nvSpPr>
          <p:cNvPr id="3" name="Content Placeholder 2">
            <a:extLst>
              <a:ext uri="{FF2B5EF4-FFF2-40B4-BE49-F238E27FC236}">
                <a16:creationId xmlns:a16="http://schemas.microsoft.com/office/drawing/2014/main" id="{9FE44685-1772-40B2-9355-A1EFBCAF6D28}"/>
              </a:ext>
            </a:extLst>
          </p:cNvPr>
          <p:cNvSpPr>
            <a:spLocks noGrp="1"/>
          </p:cNvSpPr>
          <p:nvPr>
            <p:ph idx="1"/>
          </p:nvPr>
        </p:nvSpPr>
        <p:spPr>
          <a:xfrm>
            <a:off x="6477000" y="559813"/>
            <a:ext cx="5180106" cy="5612387"/>
          </a:xfrm>
        </p:spPr>
        <p:txBody>
          <a:bodyPr vert="horz" lIns="91440" tIns="45720" rIns="91440" bIns="45720" rtlCol="0" anchor="ctr">
            <a:normAutofit/>
          </a:bodyPr>
          <a:lstStyle/>
          <a:p>
            <a:r>
              <a:rPr lang="en-GB" sz="1800" dirty="0"/>
              <a:t>Having experienced or experiencing abuse (all forms)</a:t>
            </a:r>
          </a:p>
          <a:p>
            <a:r>
              <a:rPr lang="en-GB" sz="1800" dirty="0"/>
              <a:t>Witnessing or being involved in a traumatic incident (e.g., car accident)</a:t>
            </a:r>
          </a:p>
          <a:p>
            <a:r>
              <a:rPr lang="en-GB" sz="1800" dirty="0"/>
              <a:t>Family issues </a:t>
            </a:r>
          </a:p>
          <a:p>
            <a:r>
              <a:rPr lang="en-GB" sz="1800" dirty="0"/>
              <a:t>Transitional experiences</a:t>
            </a:r>
          </a:p>
          <a:p>
            <a:r>
              <a:rPr lang="en-GB" sz="1800" dirty="0"/>
              <a:t>School-related anxieties</a:t>
            </a:r>
          </a:p>
          <a:p>
            <a:r>
              <a:rPr lang="en-GB" sz="1800" dirty="0"/>
              <a:t>Self-esteem related reasons</a:t>
            </a:r>
          </a:p>
          <a:p>
            <a:r>
              <a:rPr lang="en-GB" sz="1800" dirty="0"/>
              <a:t>Gender or sexuality confusion.</a:t>
            </a:r>
          </a:p>
          <a:p>
            <a:r>
              <a:rPr lang="en-GB" sz="1800" dirty="0"/>
              <a:t>Feelings of shame or guilt</a:t>
            </a:r>
          </a:p>
        </p:txBody>
      </p:sp>
    </p:spTree>
    <p:extLst>
      <p:ext uri="{BB962C8B-B14F-4D97-AF65-F5344CB8AC3E}">
        <p14:creationId xmlns:p14="http://schemas.microsoft.com/office/powerpoint/2010/main" val="3141544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C555B0D-76A5-443B-B383-063034E8981F}"/>
              </a:ext>
            </a:extLst>
          </p:cNvPr>
          <p:cNvSpPr txBox="1"/>
          <p:nvPr/>
        </p:nvSpPr>
        <p:spPr>
          <a:xfrm>
            <a:off x="529552" y="1122218"/>
            <a:ext cx="11125199"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i="1" dirty="0"/>
              <a:t>Pain works. Pain heals. If I had never cut myself, I probably wouldn’t still be around today. My parents didn’t help me, religion didn’t help me, school didn’t help me but self-harm did. And I’m doing pretty well for myself these days. Don’t get me wrong, not in a heartbeat do I think that self-harm is a good or positive thing, or anything besides a heart-breaking desperate act that saddens me every time I hear about it. But there is a reason why people do it.’ </a:t>
            </a:r>
          </a:p>
          <a:p>
            <a:r>
              <a:rPr lang="en-GB" i="1" dirty="0"/>
              <a:t>(MHF, 2006, p.20).</a:t>
            </a:r>
            <a:endParaRPr lang="en-GB" dirty="0"/>
          </a:p>
        </p:txBody>
      </p:sp>
      <p:sp>
        <p:nvSpPr>
          <p:cNvPr id="3" name="TextBox 2">
            <a:extLst>
              <a:ext uri="{FF2B5EF4-FFF2-40B4-BE49-F238E27FC236}">
                <a16:creationId xmlns:a16="http://schemas.microsoft.com/office/drawing/2014/main" id="{13C1F14D-12B7-4B35-AB93-B35E2FA3DA30}"/>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3255446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1" name="Rectangle 20">
            <a:extLst>
              <a:ext uri="{FF2B5EF4-FFF2-40B4-BE49-F238E27FC236}">
                <a16:creationId xmlns:a16="http://schemas.microsoft.com/office/drawing/2014/main" id="{7462BFBC-0E19-4E6F-B0C7-CD5C519BC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3" name="Group 22">
            <a:extLst>
              <a:ext uri="{FF2B5EF4-FFF2-40B4-BE49-F238E27FC236}">
                <a16:creationId xmlns:a16="http://schemas.microsoft.com/office/drawing/2014/main" id="{F2C2A007-4AE9-49C4-B364-5FDF345962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24" name="Picture 23">
              <a:extLst>
                <a:ext uri="{FF2B5EF4-FFF2-40B4-BE49-F238E27FC236}">
                  <a16:creationId xmlns:a16="http://schemas.microsoft.com/office/drawing/2014/main" id="{7078F960-6916-4F42-8EF7-539F7BCF6E1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5" name="Picture 24">
              <a:extLst>
                <a:ext uri="{FF2B5EF4-FFF2-40B4-BE49-F238E27FC236}">
                  <a16:creationId xmlns:a16="http://schemas.microsoft.com/office/drawing/2014/main" id="{5DDD393C-0974-429B-BE40-48457E19E4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7" name="Rectangle 26">
            <a:extLst>
              <a:ext uri="{FF2B5EF4-FFF2-40B4-BE49-F238E27FC236}">
                <a16:creationId xmlns:a16="http://schemas.microsoft.com/office/drawing/2014/main" id="{D813CD98-5EBE-426D-A4AC-FA5518B09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453545A-B2D3-41EE-A91C-DBF43402D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CF788-8344-432B-B981-E90EAD1DE42E}"/>
              </a:ext>
            </a:extLst>
          </p:cNvPr>
          <p:cNvSpPr>
            <a:spLocks noGrp="1"/>
          </p:cNvSpPr>
          <p:nvPr>
            <p:ph type="title"/>
          </p:nvPr>
        </p:nvSpPr>
        <p:spPr>
          <a:xfrm>
            <a:off x="1143318" y="914400"/>
            <a:ext cx="4952681" cy="5105400"/>
          </a:xfrm>
        </p:spPr>
        <p:txBody>
          <a:bodyPr anchor="ctr">
            <a:normAutofit/>
          </a:bodyPr>
          <a:lstStyle/>
          <a:p>
            <a:r>
              <a:rPr lang="en-GB" dirty="0">
                <a:cs typeface="Sabon Next LT"/>
              </a:rPr>
              <a:t>What happens afterwards?</a:t>
            </a:r>
          </a:p>
        </p:txBody>
      </p:sp>
      <p:sp>
        <p:nvSpPr>
          <p:cNvPr id="3" name="Content Placeholder 2">
            <a:extLst>
              <a:ext uri="{FF2B5EF4-FFF2-40B4-BE49-F238E27FC236}">
                <a16:creationId xmlns:a16="http://schemas.microsoft.com/office/drawing/2014/main" id="{2A41EEFA-6ED8-4A34-A891-B63DB30537EC}"/>
              </a:ext>
            </a:extLst>
          </p:cNvPr>
          <p:cNvSpPr>
            <a:spLocks noGrp="1"/>
          </p:cNvSpPr>
          <p:nvPr>
            <p:ph idx="1"/>
          </p:nvPr>
        </p:nvSpPr>
        <p:spPr>
          <a:xfrm>
            <a:off x="6324601" y="914400"/>
            <a:ext cx="4800600" cy="5105400"/>
          </a:xfrm>
        </p:spPr>
        <p:txBody>
          <a:bodyPr vert="horz" lIns="91440" tIns="45720" rIns="91440" bIns="45720" rtlCol="0" anchor="ctr">
            <a:normAutofit/>
          </a:bodyPr>
          <a:lstStyle/>
          <a:p>
            <a:pPr>
              <a:lnSpc>
                <a:spcPct val="100000"/>
              </a:lnSpc>
            </a:pPr>
            <a:r>
              <a:rPr lang="en-GB" sz="1800" dirty="0"/>
              <a:t>When a young person harms themself, they may feel a range of physical and emotional sensations. These can include:</a:t>
            </a:r>
            <a:endParaRPr lang="en-GB" sz="1800"/>
          </a:p>
          <a:p>
            <a:pPr>
              <a:lnSpc>
                <a:spcPct val="100000"/>
              </a:lnSpc>
            </a:pPr>
            <a:r>
              <a:rPr lang="en-GB" sz="1800" dirty="0"/>
              <a:t>Pain or discomfort and aches</a:t>
            </a:r>
            <a:endParaRPr lang="en-GB" sz="1800"/>
          </a:p>
          <a:p>
            <a:pPr>
              <a:lnSpc>
                <a:spcPct val="100000"/>
              </a:lnSpc>
            </a:pPr>
            <a:r>
              <a:rPr lang="en-GB" sz="1800" dirty="0"/>
              <a:t>They may cause temporary marks on the body, or permanent scarring.</a:t>
            </a:r>
            <a:endParaRPr lang="en-GB" sz="1800"/>
          </a:p>
          <a:p>
            <a:pPr>
              <a:lnSpc>
                <a:spcPct val="100000"/>
              </a:lnSpc>
            </a:pPr>
            <a:r>
              <a:rPr lang="en-GB" sz="1800" dirty="0"/>
              <a:t>There may be feelings of nausea, weakness, giddiness</a:t>
            </a:r>
            <a:endParaRPr lang="en-GB" sz="1800"/>
          </a:p>
          <a:p>
            <a:pPr>
              <a:lnSpc>
                <a:spcPct val="100000"/>
              </a:lnSpc>
            </a:pPr>
            <a:r>
              <a:rPr lang="en-GB" sz="1800" dirty="0"/>
              <a:t>There may also be feelings of shame, weakness or self-loathing</a:t>
            </a:r>
            <a:endParaRPr lang="en-GB" sz="1800"/>
          </a:p>
          <a:p>
            <a:pPr>
              <a:lnSpc>
                <a:spcPct val="100000"/>
              </a:lnSpc>
            </a:pPr>
            <a:r>
              <a:rPr lang="en-GB" sz="1800" dirty="0"/>
              <a:t>Some young people may feel scared and worried about whether they can stop, or where it may lead</a:t>
            </a:r>
            <a:endParaRPr lang="en-GB" sz="1800"/>
          </a:p>
          <a:p>
            <a:pPr>
              <a:lnSpc>
                <a:spcPct val="100000"/>
              </a:lnSpc>
            </a:pPr>
            <a:r>
              <a:rPr lang="en-GB" sz="1800" dirty="0"/>
              <a:t>There may also be feelings of isolation and confusion.</a:t>
            </a:r>
            <a:endParaRPr lang="en-GB" sz="1800"/>
          </a:p>
        </p:txBody>
      </p:sp>
    </p:spTree>
    <p:extLst>
      <p:ext uri="{BB962C8B-B14F-4D97-AF65-F5344CB8AC3E}">
        <p14:creationId xmlns:p14="http://schemas.microsoft.com/office/powerpoint/2010/main" val="31498087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0" name="Picture 11">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1" name="Rectangle 13">
            <a:extLst>
              <a:ext uri="{FF2B5EF4-FFF2-40B4-BE49-F238E27FC236}">
                <a16:creationId xmlns:a16="http://schemas.microsoft.com/office/drawing/2014/main" id="{310E06F9-9F12-4D1B-92C0-4B30818D0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2" name="Rectangle 15">
            <a:extLst>
              <a:ext uri="{FF2B5EF4-FFF2-40B4-BE49-F238E27FC236}">
                <a16:creationId xmlns:a16="http://schemas.microsoft.com/office/drawing/2014/main" id="{8F5EFE88-F6A7-4B53-AF99-227DFC56A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8" name="Group 17">
            <a:extLst>
              <a:ext uri="{FF2B5EF4-FFF2-40B4-BE49-F238E27FC236}">
                <a16:creationId xmlns:a16="http://schemas.microsoft.com/office/drawing/2014/main" id="{454EBC63-9B8A-48FA-885B-2809B0F3B6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9" name="Picture 18">
              <a:extLst>
                <a:ext uri="{FF2B5EF4-FFF2-40B4-BE49-F238E27FC236}">
                  <a16:creationId xmlns:a16="http://schemas.microsoft.com/office/drawing/2014/main" id="{B698C5F4-E9F5-4A3F-A52B-9CFF36DE9B2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3" name="Picture 19">
              <a:extLst>
                <a:ext uri="{FF2B5EF4-FFF2-40B4-BE49-F238E27FC236}">
                  <a16:creationId xmlns:a16="http://schemas.microsoft.com/office/drawing/2014/main" id="{8CC1C09C-CDFA-4320-B748-8E51ED534B7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CC41FC8E-41B3-48E5-A125-A45A66177B50}"/>
              </a:ext>
            </a:extLst>
          </p:cNvPr>
          <p:cNvSpPr>
            <a:spLocks noGrp="1"/>
          </p:cNvSpPr>
          <p:nvPr>
            <p:ph type="title"/>
          </p:nvPr>
        </p:nvSpPr>
        <p:spPr>
          <a:xfrm>
            <a:off x="838200" y="744909"/>
            <a:ext cx="5562600" cy="3155419"/>
          </a:xfrm>
        </p:spPr>
        <p:txBody>
          <a:bodyPr vert="horz" lIns="91440" tIns="45720" rIns="91440" bIns="45720" rtlCol="0" anchor="b">
            <a:normAutofit/>
          </a:bodyPr>
          <a:lstStyle/>
          <a:p>
            <a:r>
              <a:rPr lang="en-US"/>
              <a:t>The self-harm cycle</a:t>
            </a:r>
          </a:p>
        </p:txBody>
      </p:sp>
      <p:pic>
        <p:nvPicPr>
          <p:cNvPr id="4" name="Picture 4" descr="A picture containing diagram&#10;&#10;Description automatically generated">
            <a:extLst>
              <a:ext uri="{FF2B5EF4-FFF2-40B4-BE49-F238E27FC236}">
                <a16:creationId xmlns:a16="http://schemas.microsoft.com/office/drawing/2014/main" id="{D31442B5-351C-4E6C-B58C-64C482EBAFA1}"/>
              </a:ext>
            </a:extLst>
          </p:cNvPr>
          <p:cNvPicPr>
            <a:picLocks noGrp="1" noChangeAspect="1"/>
          </p:cNvPicPr>
          <p:nvPr>
            <p:ph idx="1"/>
          </p:nvPr>
        </p:nvPicPr>
        <p:blipFill>
          <a:blip r:embed="rId5"/>
          <a:stretch>
            <a:fillRect/>
          </a:stretch>
        </p:blipFill>
        <p:spPr>
          <a:xfrm>
            <a:off x="6732218" y="1415081"/>
            <a:ext cx="4817466" cy="4022584"/>
          </a:xfrm>
          <a:prstGeom prst="rect">
            <a:avLst/>
          </a:prstGeom>
        </p:spPr>
      </p:pic>
      <p:sp>
        <p:nvSpPr>
          <p:cNvPr id="5" name="Footer Placeholder 4">
            <a:extLst>
              <a:ext uri="{FF2B5EF4-FFF2-40B4-BE49-F238E27FC236}">
                <a16:creationId xmlns:a16="http://schemas.microsoft.com/office/drawing/2014/main" id="{6D080828-D845-496B-811A-7A719C702976}"/>
              </a:ext>
            </a:extLst>
          </p:cNvPr>
          <p:cNvSpPr>
            <a:spLocks noGrp="1"/>
          </p:cNvSpPr>
          <p:nvPr>
            <p:ph type="ftr" sz="quarter" idx="11"/>
          </p:nvPr>
        </p:nvSpPr>
        <p:spPr>
          <a:xfrm>
            <a:off x="4038600" y="6416675"/>
            <a:ext cx="4114800" cy="365125"/>
          </a:xfrm>
        </p:spPr>
        <p:txBody>
          <a:bodyPr vert="horz" lIns="91440" tIns="45720" rIns="91440" bIns="45720" rtlCol="0" anchor="ctr">
            <a:normAutofit/>
          </a:bodyPr>
          <a:lstStyle/>
          <a:p>
            <a:pPr>
              <a:spcAft>
                <a:spcPts val="600"/>
              </a:spcAft>
            </a:pPr>
            <a:r>
              <a:rPr lang="en-US" kern="1200" dirty="0">
                <a:solidFill>
                  <a:schemeClr val="tx1">
                    <a:alpha val="60000"/>
                  </a:schemeClr>
                </a:solidFill>
                <a:latin typeface="+mn-lt"/>
                <a:ea typeface="+mn-ea"/>
                <a:cs typeface="+mn-cs"/>
              </a:rPr>
              <a:t>Mental Health Foundation (2006)</a:t>
            </a:r>
          </a:p>
        </p:txBody>
      </p:sp>
    </p:spTree>
    <p:extLst>
      <p:ext uri="{BB962C8B-B14F-4D97-AF65-F5344CB8AC3E}">
        <p14:creationId xmlns:p14="http://schemas.microsoft.com/office/powerpoint/2010/main" val="2705254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60D82D56-D377-48D4-8DE9-6A0A8DB5E3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2"/>
            <a:ext cx="2696853" cy="4598233"/>
            <a:chOff x="8059620" y="41922"/>
            <a:chExt cx="3997615" cy="6816077"/>
          </a:xfrm>
        </p:grpSpPr>
        <p:pic>
          <p:nvPicPr>
            <p:cNvPr id="13" name="Picture 12">
              <a:extLst>
                <a:ext uri="{FF2B5EF4-FFF2-40B4-BE49-F238E27FC236}">
                  <a16:creationId xmlns:a16="http://schemas.microsoft.com/office/drawing/2014/main" id="{6D8CD235-5DAC-4779-B652-AEF90B984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4" name="Picture 13">
              <a:extLst>
                <a:ext uri="{FF2B5EF4-FFF2-40B4-BE49-F238E27FC236}">
                  <a16:creationId xmlns:a16="http://schemas.microsoft.com/office/drawing/2014/main" id="{9048802B-B281-498F-88C5-E240B74438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DAFBF974-F951-4EBB-8604-2B1DB1DC58FB}"/>
              </a:ext>
            </a:extLst>
          </p:cNvPr>
          <p:cNvSpPr>
            <a:spLocks noGrp="1"/>
          </p:cNvSpPr>
          <p:nvPr>
            <p:ph type="title"/>
          </p:nvPr>
        </p:nvSpPr>
        <p:spPr>
          <a:xfrm>
            <a:off x="609601" y="559813"/>
            <a:ext cx="5181599" cy="5612387"/>
          </a:xfrm>
        </p:spPr>
        <p:txBody>
          <a:bodyPr anchor="ctr">
            <a:normAutofit/>
          </a:bodyPr>
          <a:lstStyle/>
          <a:p>
            <a:r>
              <a:rPr lang="en-GB" dirty="0">
                <a:cs typeface="Sabon Next LT"/>
              </a:rPr>
              <a:t>Reporting of Self-harm</a:t>
            </a:r>
            <a:endParaRPr lang="en-GB" dirty="0"/>
          </a:p>
        </p:txBody>
      </p:sp>
      <p:sp>
        <p:nvSpPr>
          <p:cNvPr id="3" name="Content Placeholder 2">
            <a:extLst>
              <a:ext uri="{FF2B5EF4-FFF2-40B4-BE49-F238E27FC236}">
                <a16:creationId xmlns:a16="http://schemas.microsoft.com/office/drawing/2014/main" id="{A510CEEE-CE80-4406-B12B-50DE4D76CF33}"/>
              </a:ext>
            </a:extLst>
          </p:cNvPr>
          <p:cNvSpPr>
            <a:spLocks noGrp="1"/>
          </p:cNvSpPr>
          <p:nvPr>
            <p:ph idx="1"/>
          </p:nvPr>
        </p:nvSpPr>
        <p:spPr>
          <a:xfrm>
            <a:off x="6477000" y="559813"/>
            <a:ext cx="5180106" cy="5612387"/>
          </a:xfrm>
        </p:spPr>
        <p:txBody>
          <a:bodyPr vert="horz" lIns="91440" tIns="45720" rIns="91440" bIns="45720" rtlCol="0" anchor="ctr">
            <a:normAutofit/>
          </a:bodyPr>
          <a:lstStyle/>
          <a:p>
            <a:r>
              <a:rPr lang="en-GB" sz="1800"/>
              <a:t>Many of the incidences of self-harm do not come to the attention of professional services.</a:t>
            </a:r>
          </a:p>
          <a:p>
            <a:r>
              <a:rPr lang="en-GB" sz="1800"/>
              <a:t>Often, parents are also not aware that their children are harming themselves.</a:t>
            </a:r>
          </a:p>
          <a:p>
            <a:r>
              <a:rPr lang="en-GB" sz="1800"/>
              <a:t>We only find out when young people choose to speak to a caring adult or when they are hospitalised.</a:t>
            </a:r>
          </a:p>
        </p:txBody>
      </p:sp>
    </p:spTree>
    <p:extLst>
      <p:ext uri="{BB962C8B-B14F-4D97-AF65-F5344CB8AC3E}">
        <p14:creationId xmlns:p14="http://schemas.microsoft.com/office/powerpoint/2010/main" val="3248172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60D82D56-D377-48D4-8DE9-6A0A8DB5E3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2"/>
            <a:ext cx="2696853" cy="4598233"/>
            <a:chOff x="8059620" y="41922"/>
            <a:chExt cx="3997615" cy="6816077"/>
          </a:xfrm>
        </p:grpSpPr>
        <p:pic>
          <p:nvPicPr>
            <p:cNvPr id="13" name="Picture 12">
              <a:extLst>
                <a:ext uri="{FF2B5EF4-FFF2-40B4-BE49-F238E27FC236}">
                  <a16:creationId xmlns:a16="http://schemas.microsoft.com/office/drawing/2014/main" id="{6D8CD235-5DAC-4779-B652-AEF90B984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4" name="Picture 13">
              <a:extLst>
                <a:ext uri="{FF2B5EF4-FFF2-40B4-BE49-F238E27FC236}">
                  <a16:creationId xmlns:a16="http://schemas.microsoft.com/office/drawing/2014/main" id="{9048802B-B281-498F-88C5-E240B74438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5EC20B26-2A0F-4EA8-8F09-0400C0B17E49}"/>
              </a:ext>
            </a:extLst>
          </p:cNvPr>
          <p:cNvSpPr>
            <a:spLocks noGrp="1"/>
          </p:cNvSpPr>
          <p:nvPr>
            <p:ph type="title"/>
          </p:nvPr>
        </p:nvSpPr>
        <p:spPr>
          <a:xfrm>
            <a:off x="609601" y="559813"/>
            <a:ext cx="5181599" cy="5612387"/>
          </a:xfrm>
        </p:spPr>
        <p:txBody>
          <a:bodyPr anchor="ctr">
            <a:normAutofit/>
          </a:bodyPr>
          <a:lstStyle/>
          <a:p>
            <a:r>
              <a:rPr lang="en-GB" dirty="0">
                <a:cs typeface="Sabon Next LT"/>
              </a:rPr>
              <a:t>Myths about self-harm</a:t>
            </a:r>
            <a:endParaRPr lang="en-GB" dirty="0"/>
          </a:p>
        </p:txBody>
      </p:sp>
      <p:sp>
        <p:nvSpPr>
          <p:cNvPr id="3" name="Content Placeholder 2">
            <a:extLst>
              <a:ext uri="{FF2B5EF4-FFF2-40B4-BE49-F238E27FC236}">
                <a16:creationId xmlns:a16="http://schemas.microsoft.com/office/drawing/2014/main" id="{1A468578-6284-4667-97E5-9436C91A8FEA}"/>
              </a:ext>
            </a:extLst>
          </p:cNvPr>
          <p:cNvSpPr>
            <a:spLocks noGrp="1"/>
          </p:cNvSpPr>
          <p:nvPr>
            <p:ph idx="1"/>
          </p:nvPr>
        </p:nvSpPr>
        <p:spPr>
          <a:xfrm>
            <a:off x="6477000" y="559813"/>
            <a:ext cx="5180106" cy="5612387"/>
          </a:xfrm>
        </p:spPr>
        <p:txBody>
          <a:bodyPr vert="horz" lIns="91440" tIns="45720" rIns="91440" bIns="45720" rtlCol="0" anchor="ctr">
            <a:normAutofit/>
          </a:bodyPr>
          <a:lstStyle/>
          <a:p>
            <a:r>
              <a:rPr lang="en-GB" sz="1800"/>
              <a:t>There are myths about self-harm which can add to the stigma which surrounds mental health. These can include:</a:t>
            </a:r>
            <a:endParaRPr lang="en-US" sz="1800"/>
          </a:p>
          <a:p>
            <a:r>
              <a:rPr lang="en-GB" sz="1800"/>
              <a:t>Attention seeking</a:t>
            </a:r>
          </a:p>
          <a:p>
            <a:r>
              <a:rPr lang="en-GB" sz="1800"/>
              <a:t>Self-harming for pleasure</a:t>
            </a:r>
          </a:p>
          <a:p>
            <a:r>
              <a:rPr lang="en-GB" sz="1800"/>
              <a:t>It's a 'Goth' activity</a:t>
            </a:r>
          </a:p>
          <a:p>
            <a:r>
              <a:rPr lang="en-GB" sz="1800"/>
              <a:t>It's an attempt at suicide that didn't succeed</a:t>
            </a:r>
          </a:p>
        </p:txBody>
      </p:sp>
    </p:spTree>
    <p:extLst>
      <p:ext uri="{BB962C8B-B14F-4D97-AF65-F5344CB8AC3E}">
        <p14:creationId xmlns:p14="http://schemas.microsoft.com/office/powerpoint/2010/main" val="15158794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7462BFBC-0E19-4E6F-B0C7-CD5C519BC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F2C2A007-4AE9-49C4-B364-5FDF345962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13" name="Picture 12">
              <a:extLst>
                <a:ext uri="{FF2B5EF4-FFF2-40B4-BE49-F238E27FC236}">
                  <a16:creationId xmlns:a16="http://schemas.microsoft.com/office/drawing/2014/main" id="{7078F960-6916-4F42-8EF7-539F7BCF6E1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4" name="Picture 13">
              <a:extLst>
                <a:ext uri="{FF2B5EF4-FFF2-40B4-BE49-F238E27FC236}">
                  <a16:creationId xmlns:a16="http://schemas.microsoft.com/office/drawing/2014/main" id="{5DDD393C-0974-429B-BE40-48457E19E4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16" name="Rectangle 15">
            <a:extLst>
              <a:ext uri="{FF2B5EF4-FFF2-40B4-BE49-F238E27FC236}">
                <a16:creationId xmlns:a16="http://schemas.microsoft.com/office/drawing/2014/main" id="{D813CD98-5EBE-426D-A4AC-FA5518B09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453545A-B2D3-41EE-A91C-DBF43402D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E762DC-5C05-4CC4-B793-D1E0823187E2}"/>
              </a:ext>
            </a:extLst>
          </p:cNvPr>
          <p:cNvSpPr>
            <a:spLocks noGrp="1"/>
          </p:cNvSpPr>
          <p:nvPr>
            <p:ph type="title"/>
          </p:nvPr>
        </p:nvSpPr>
        <p:spPr>
          <a:xfrm>
            <a:off x="1143318" y="914400"/>
            <a:ext cx="4952681" cy="5105400"/>
          </a:xfrm>
        </p:spPr>
        <p:txBody>
          <a:bodyPr anchor="ctr">
            <a:normAutofit/>
          </a:bodyPr>
          <a:lstStyle/>
          <a:p>
            <a:r>
              <a:rPr lang="en-GB" dirty="0">
                <a:cs typeface="Sabon Next LT"/>
              </a:rPr>
              <a:t>Gender and Age</a:t>
            </a:r>
            <a:endParaRPr lang="en-GB" dirty="0"/>
          </a:p>
        </p:txBody>
      </p:sp>
      <p:sp>
        <p:nvSpPr>
          <p:cNvPr id="3" name="Content Placeholder 2">
            <a:extLst>
              <a:ext uri="{FF2B5EF4-FFF2-40B4-BE49-F238E27FC236}">
                <a16:creationId xmlns:a16="http://schemas.microsoft.com/office/drawing/2014/main" id="{EB87DCFD-C37E-4560-AAE3-5A06CD074E39}"/>
              </a:ext>
            </a:extLst>
          </p:cNvPr>
          <p:cNvSpPr>
            <a:spLocks noGrp="1"/>
          </p:cNvSpPr>
          <p:nvPr>
            <p:ph idx="1"/>
          </p:nvPr>
        </p:nvSpPr>
        <p:spPr>
          <a:xfrm>
            <a:off x="6324601" y="914400"/>
            <a:ext cx="4800600" cy="5105400"/>
          </a:xfrm>
        </p:spPr>
        <p:txBody>
          <a:bodyPr vert="horz" lIns="91440" tIns="45720" rIns="91440" bIns="45720" rtlCol="0" anchor="ctr">
            <a:normAutofit/>
          </a:bodyPr>
          <a:lstStyle/>
          <a:p>
            <a:r>
              <a:rPr lang="en-GB" sz="1800" dirty="0"/>
              <a:t>Generally, self-harming behaviour is more common in girls, however it's important to know and understand that boys also self-harm. Often the stereotypical expectation of men means that they do not feel able to be open about their emotions, and so may hide their emotions through self-harming behaviours.</a:t>
            </a:r>
          </a:p>
          <a:p>
            <a:r>
              <a:rPr lang="en-GB" sz="1800" dirty="0"/>
              <a:t>Boys often engage in different types of self-harm, which may include physical violence towards themselves, such as hitting or punching.</a:t>
            </a:r>
          </a:p>
        </p:txBody>
      </p:sp>
    </p:spTree>
    <p:extLst>
      <p:ext uri="{BB962C8B-B14F-4D97-AF65-F5344CB8AC3E}">
        <p14:creationId xmlns:p14="http://schemas.microsoft.com/office/powerpoint/2010/main" val="545604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60D82D56-D377-48D4-8DE9-6A0A8DB5E3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2"/>
            <a:ext cx="2696853" cy="4598233"/>
            <a:chOff x="8059620" y="41922"/>
            <a:chExt cx="3997615" cy="6816077"/>
          </a:xfrm>
        </p:grpSpPr>
        <p:pic>
          <p:nvPicPr>
            <p:cNvPr id="13" name="Picture 12">
              <a:extLst>
                <a:ext uri="{FF2B5EF4-FFF2-40B4-BE49-F238E27FC236}">
                  <a16:creationId xmlns:a16="http://schemas.microsoft.com/office/drawing/2014/main" id="{6D8CD235-5DAC-4779-B652-AEF90B984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4" name="Picture 13">
              <a:extLst>
                <a:ext uri="{FF2B5EF4-FFF2-40B4-BE49-F238E27FC236}">
                  <a16:creationId xmlns:a16="http://schemas.microsoft.com/office/drawing/2014/main" id="{9048802B-B281-498F-88C5-E240B74438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AEBD5CFC-C29C-4665-B3F8-39768D935F17}"/>
              </a:ext>
            </a:extLst>
          </p:cNvPr>
          <p:cNvSpPr>
            <a:spLocks noGrp="1"/>
          </p:cNvSpPr>
          <p:nvPr>
            <p:ph type="title"/>
          </p:nvPr>
        </p:nvSpPr>
        <p:spPr>
          <a:xfrm>
            <a:off x="609601" y="559813"/>
            <a:ext cx="5181599" cy="5612387"/>
          </a:xfrm>
        </p:spPr>
        <p:txBody>
          <a:bodyPr anchor="ctr">
            <a:normAutofit/>
          </a:bodyPr>
          <a:lstStyle/>
          <a:p>
            <a:r>
              <a:rPr lang="en-GB" dirty="0">
                <a:cs typeface="Sabon Next LT"/>
              </a:rPr>
              <a:t>LGBTQ+ community</a:t>
            </a:r>
            <a:endParaRPr lang="en-GB" dirty="0"/>
          </a:p>
        </p:txBody>
      </p:sp>
      <p:sp>
        <p:nvSpPr>
          <p:cNvPr id="3" name="Content Placeholder 2">
            <a:extLst>
              <a:ext uri="{FF2B5EF4-FFF2-40B4-BE49-F238E27FC236}">
                <a16:creationId xmlns:a16="http://schemas.microsoft.com/office/drawing/2014/main" id="{B4B20EDE-F273-4E80-B267-27D897DFD1C8}"/>
              </a:ext>
            </a:extLst>
          </p:cNvPr>
          <p:cNvSpPr>
            <a:spLocks noGrp="1"/>
          </p:cNvSpPr>
          <p:nvPr>
            <p:ph idx="1"/>
          </p:nvPr>
        </p:nvSpPr>
        <p:spPr>
          <a:xfrm>
            <a:off x="6477000" y="559813"/>
            <a:ext cx="5180106" cy="5612387"/>
          </a:xfrm>
        </p:spPr>
        <p:txBody>
          <a:bodyPr vert="horz" lIns="91440" tIns="45720" rIns="91440" bIns="45720" rtlCol="0" anchor="ctr">
            <a:normAutofit/>
          </a:bodyPr>
          <a:lstStyle/>
          <a:p>
            <a:r>
              <a:rPr lang="en-GB" sz="1800" dirty="0"/>
              <a:t>Research is suggesting that individuals from the LGBTQ+ community do have higher rates of self-harm. </a:t>
            </a:r>
          </a:p>
          <a:p>
            <a:r>
              <a:rPr lang="en-GB" sz="1800" dirty="0"/>
              <a:t>School-based issues, such as bullying and self-esteem/confidence issues, may be the reason for the self-harm.</a:t>
            </a:r>
          </a:p>
        </p:txBody>
      </p:sp>
    </p:spTree>
    <p:extLst>
      <p:ext uri="{BB962C8B-B14F-4D97-AF65-F5344CB8AC3E}">
        <p14:creationId xmlns:p14="http://schemas.microsoft.com/office/powerpoint/2010/main" val="35760678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60D82D56-D377-48D4-8DE9-6A0A8DB5E3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2"/>
            <a:ext cx="2696853" cy="4598233"/>
            <a:chOff x="8059620" y="41922"/>
            <a:chExt cx="3997615" cy="6816077"/>
          </a:xfrm>
        </p:grpSpPr>
        <p:pic>
          <p:nvPicPr>
            <p:cNvPr id="13" name="Picture 12">
              <a:extLst>
                <a:ext uri="{FF2B5EF4-FFF2-40B4-BE49-F238E27FC236}">
                  <a16:creationId xmlns:a16="http://schemas.microsoft.com/office/drawing/2014/main" id="{6D8CD235-5DAC-4779-B652-AEF90B984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4" name="Picture 13">
              <a:extLst>
                <a:ext uri="{FF2B5EF4-FFF2-40B4-BE49-F238E27FC236}">
                  <a16:creationId xmlns:a16="http://schemas.microsoft.com/office/drawing/2014/main" id="{9048802B-B281-498F-88C5-E240B74438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D26630FA-4A26-4523-8070-9051C321A309}"/>
              </a:ext>
            </a:extLst>
          </p:cNvPr>
          <p:cNvSpPr>
            <a:spLocks noGrp="1"/>
          </p:cNvSpPr>
          <p:nvPr>
            <p:ph type="title"/>
          </p:nvPr>
        </p:nvSpPr>
        <p:spPr>
          <a:xfrm>
            <a:off x="609601" y="559813"/>
            <a:ext cx="5181599" cy="5612387"/>
          </a:xfrm>
        </p:spPr>
        <p:txBody>
          <a:bodyPr anchor="ctr">
            <a:normAutofit/>
          </a:bodyPr>
          <a:lstStyle/>
          <a:p>
            <a:r>
              <a:rPr lang="en-GB" dirty="0">
                <a:cs typeface="Sabon Next LT"/>
              </a:rPr>
              <a:t>Black and ethnic minority groups</a:t>
            </a:r>
            <a:endParaRPr lang="en-GB" dirty="0"/>
          </a:p>
        </p:txBody>
      </p:sp>
      <p:sp>
        <p:nvSpPr>
          <p:cNvPr id="3" name="Content Placeholder 2">
            <a:extLst>
              <a:ext uri="{FF2B5EF4-FFF2-40B4-BE49-F238E27FC236}">
                <a16:creationId xmlns:a16="http://schemas.microsoft.com/office/drawing/2014/main" id="{67420F75-002B-4A24-95CB-54E44F59B687}"/>
              </a:ext>
            </a:extLst>
          </p:cNvPr>
          <p:cNvSpPr>
            <a:spLocks noGrp="1"/>
          </p:cNvSpPr>
          <p:nvPr>
            <p:ph idx="1"/>
          </p:nvPr>
        </p:nvSpPr>
        <p:spPr>
          <a:xfrm>
            <a:off x="6477000" y="559813"/>
            <a:ext cx="5180106" cy="5612387"/>
          </a:xfrm>
        </p:spPr>
        <p:txBody>
          <a:bodyPr vert="horz" lIns="91440" tIns="45720" rIns="91440" bIns="45720" rtlCol="0" anchor="ctr">
            <a:normAutofit/>
          </a:bodyPr>
          <a:lstStyle/>
          <a:p>
            <a:r>
              <a:rPr lang="en-GB" sz="1800" dirty="0"/>
              <a:t>Black and Asian women are two to three times more likely to self-harm. The reasons given are often due to isolation and loneliness and inter-generational conflict.</a:t>
            </a:r>
          </a:p>
        </p:txBody>
      </p:sp>
    </p:spTree>
    <p:extLst>
      <p:ext uri="{BB962C8B-B14F-4D97-AF65-F5344CB8AC3E}">
        <p14:creationId xmlns:p14="http://schemas.microsoft.com/office/powerpoint/2010/main" val="7158295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60D82D56-D377-48D4-8DE9-6A0A8DB5E3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2"/>
            <a:ext cx="2696853" cy="4598233"/>
            <a:chOff x="8059620" y="41922"/>
            <a:chExt cx="3997615" cy="6816077"/>
          </a:xfrm>
        </p:grpSpPr>
        <p:pic>
          <p:nvPicPr>
            <p:cNvPr id="13" name="Picture 12">
              <a:extLst>
                <a:ext uri="{FF2B5EF4-FFF2-40B4-BE49-F238E27FC236}">
                  <a16:creationId xmlns:a16="http://schemas.microsoft.com/office/drawing/2014/main" id="{6D8CD235-5DAC-4779-B652-AEF90B984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4" name="Picture 13">
              <a:extLst>
                <a:ext uri="{FF2B5EF4-FFF2-40B4-BE49-F238E27FC236}">
                  <a16:creationId xmlns:a16="http://schemas.microsoft.com/office/drawing/2014/main" id="{9048802B-B281-498F-88C5-E240B74438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AAA3173C-D250-411B-A5C3-040BFC96A567}"/>
              </a:ext>
            </a:extLst>
          </p:cNvPr>
          <p:cNvSpPr>
            <a:spLocks noGrp="1"/>
          </p:cNvSpPr>
          <p:nvPr>
            <p:ph type="title"/>
          </p:nvPr>
        </p:nvSpPr>
        <p:spPr>
          <a:xfrm>
            <a:off x="609601" y="559813"/>
            <a:ext cx="5181599" cy="5612387"/>
          </a:xfrm>
        </p:spPr>
        <p:txBody>
          <a:bodyPr anchor="ctr">
            <a:normAutofit/>
          </a:bodyPr>
          <a:lstStyle/>
          <a:p>
            <a:r>
              <a:rPr lang="en-GB" dirty="0">
                <a:cs typeface="Sabon Next LT"/>
              </a:rPr>
              <a:t>Young people with disabilities</a:t>
            </a:r>
            <a:endParaRPr lang="en-GB" dirty="0"/>
          </a:p>
        </p:txBody>
      </p:sp>
      <p:sp>
        <p:nvSpPr>
          <p:cNvPr id="3" name="Content Placeholder 2">
            <a:extLst>
              <a:ext uri="{FF2B5EF4-FFF2-40B4-BE49-F238E27FC236}">
                <a16:creationId xmlns:a16="http://schemas.microsoft.com/office/drawing/2014/main" id="{C9CF33B0-CACB-49ED-8844-0A2875D74AA5}"/>
              </a:ext>
            </a:extLst>
          </p:cNvPr>
          <p:cNvSpPr>
            <a:spLocks noGrp="1"/>
          </p:cNvSpPr>
          <p:nvPr>
            <p:ph idx="1"/>
          </p:nvPr>
        </p:nvSpPr>
        <p:spPr>
          <a:xfrm>
            <a:off x="6477000" y="559813"/>
            <a:ext cx="5180106" cy="5612387"/>
          </a:xfrm>
        </p:spPr>
        <p:txBody>
          <a:bodyPr vert="horz" lIns="91440" tIns="45720" rIns="91440" bIns="45720" rtlCol="0" anchor="ctr">
            <a:normAutofit/>
          </a:bodyPr>
          <a:lstStyle/>
          <a:p>
            <a:r>
              <a:rPr lang="en-GB" sz="1800"/>
              <a:t>Young people with disabilities are equally as likely to suffer from mental health concerns, however they are more likely to suffer from depression and anxiety, which in turn can lead to self-harming behaviours.</a:t>
            </a:r>
          </a:p>
        </p:txBody>
      </p:sp>
    </p:spTree>
    <p:extLst>
      <p:ext uri="{BB962C8B-B14F-4D97-AF65-F5344CB8AC3E}">
        <p14:creationId xmlns:p14="http://schemas.microsoft.com/office/powerpoint/2010/main" val="24819086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7462BFBC-0E19-4E6F-B0C7-CD5C519BC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E90735E0-CE0A-4DAB-A8DA-5FC6739BFB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3" name="Picture 12">
              <a:extLst>
                <a:ext uri="{FF2B5EF4-FFF2-40B4-BE49-F238E27FC236}">
                  <a16:creationId xmlns:a16="http://schemas.microsoft.com/office/drawing/2014/main" id="{997EB623-F40E-4D11-8B7D-2C6C93477B5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4" name="Picture 13">
              <a:extLst>
                <a:ext uri="{FF2B5EF4-FFF2-40B4-BE49-F238E27FC236}">
                  <a16:creationId xmlns:a16="http://schemas.microsoft.com/office/drawing/2014/main" id="{09E03346-FEF6-4EAC-BEF4-22AF5A5DA3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16" name="Rectangle 15">
            <a:extLst>
              <a:ext uri="{FF2B5EF4-FFF2-40B4-BE49-F238E27FC236}">
                <a16:creationId xmlns:a16="http://schemas.microsoft.com/office/drawing/2014/main" id="{B453545A-B2D3-41EE-A91C-DBF43402D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D1A51C-70B9-4D2C-87D1-DCF8BA5BAB64}"/>
              </a:ext>
            </a:extLst>
          </p:cNvPr>
          <p:cNvSpPr>
            <a:spLocks noGrp="1"/>
          </p:cNvSpPr>
          <p:nvPr>
            <p:ph type="title"/>
          </p:nvPr>
        </p:nvSpPr>
        <p:spPr>
          <a:xfrm>
            <a:off x="1143318" y="914400"/>
            <a:ext cx="4952681" cy="5105400"/>
          </a:xfrm>
        </p:spPr>
        <p:txBody>
          <a:bodyPr anchor="ctr">
            <a:normAutofit/>
          </a:bodyPr>
          <a:lstStyle/>
          <a:p>
            <a:r>
              <a:rPr lang="en-GB" dirty="0">
                <a:cs typeface="Sabon Next LT"/>
              </a:rPr>
              <a:t>What interventions or support can we offer?</a:t>
            </a:r>
            <a:endParaRPr lang="en-GB" dirty="0"/>
          </a:p>
        </p:txBody>
      </p:sp>
      <p:sp>
        <p:nvSpPr>
          <p:cNvPr id="3" name="Content Placeholder 2">
            <a:extLst>
              <a:ext uri="{FF2B5EF4-FFF2-40B4-BE49-F238E27FC236}">
                <a16:creationId xmlns:a16="http://schemas.microsoft.com/office/drawing/2014/main" id="{34A72B92-BF79-49FF-B6E5-D027F2A632B8}"/>
              </a:ext>
            </a:extLst>
          </p:cNvPr>
          <p:cNvSpPr>
            <a:spLocks noGrp="1"/>
          </p:cNvSpPr>
          <p:nvPr>
            <p:ph idx="1"/>
          </p:nvPr>
        </p:nvSpPr>
        <p:spPr>
          <a:xfrm>
            <a:off x="6324601" y="914400"/>
            <a:ext cx="4648200" cy="5105400"/>
          </a:xfrm>
        </p:spPr>
        <p:txBody>
          <a:bodyPr vert="horz" lIns="91440" tIns="45720" rIns="91440" bIns="45720" rtlCol="0" anchor="ctr">
            <a:normAutofit/>
          </a:bodyPr>
          <a:lstStyle/>
          <a:p>
            <a:r>
              <a:rPr lang="en-GB" sz="1800"/>
              <a:t>When a young person tells you that they are harming themselves, you can experience a range of emotions, including:</a:t>
            </a:r>
          </a:p>
          <a:p>
            <a:r>
              <a:rPr lang="en-GB" sz="1800"/>
              <a:t>Shock</a:t>
            </a:r>
          </a:p>
          <a:p>
            <a:r>
              <a:rPr lang="en-GB" sz="1800"/>
              <a:t>Frustration and anger</a:t>
            </a:r>
          </a:p>
          <a:p>
            <a:r>
              <a:rPr lang="en-GB" sz="1800"/>
              <a:t>Helplessness</a:t>
            </a:r>
          </a:p>
          <a:p>
            <a:r>
              <a:rPr lang="en-GB" sz="1800"/>
              <a:t>A desperate need to take away the pain of the young person</a:t>
            </a:r>
          </a:p>
        </p:txBody>
      </p:sp>
    </p:spTree>
    <p:extLst>
      <p:ext uri="{BB962C8B-B14F-4D97-AF65-F5344CB8AC3E}">
        <p14:creationId xmlns:p14="http://schemas.microsoft.com/office/powerpoint/2010/main" val="17934564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1" name="Rectangle 20">
            <a:extLst>
              <a:ext uri="{FF2B5EF4-FFF2-40B4-BE49-F238E27FC236}">
                <a16:creationId xmlns:a16="http://schemas.microsoft.com/office/drawing/2014/main" id="{7462BFBC-0E19-4E6F-B0C7-CD5C519BC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3" name="Group 22">
            <a:extLst>
              <a:ext uri="{FF2B5EF4-FFF2-40B4-BE49-F238E27FC236}">
                <a16:creationId xmlns:a16="http://schemas.microsoft.com/office/drawing/2014/main" id="{F2C2A007-4AE9-49C4-B364-5FDF345962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28" name="Picture 23">
              <a:extLst>
                <a:ext uri="{FF2B5EF4-FFF2-40B4-BE49-F238E27FC236}">
                  <a16:creationId xmlns:a16="http://schemas.microsoft.com/office/drawing/2014/main" id="{7078F960-6916-4F42-8EF7-539F7BCF6E1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5" name="Picture 24">
              <a:extLst>
                <a:ext uri="{FF2B5EF4-FFF2-40B4-BE49-F238E27FC236}">
                  <a16:creationId xmlns:a16="http://schemas.microsoft.com/office/drawing/2014/main" id="{5DDD393C-0974-429B-BE40-48457E19E4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7" name="Rectangle 26">
            <a:extLst>
              <a:ext uri="{FF2B5EF4-FFF2-40B4-BE49-F238E27FC236}">
                <a16:creationId xmlns:a16="http://schemas.microsoft.com/office/drawing/2014/main" id="{D813CD98-5EBE-426D-A4AC-FA5518B09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453545A-B2D3-41EE-A91C-DBF43402D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800B5-53E8-45AB-B745-51150766BA79}"/>
              </a:ext>
            </a:extLst>
          </p:cNvPr>
          <p:cNvSpPr>
            <a:spLocks noGrp="1"/>
          </p:cNvSpPr>
          <p:nvPr>
            <p:ph type="title"/>
          </p:nvPr>
        </p:nvSpPr>
        <p:spPr>
          <a:xfrm>
            <a:off x="1143318" y="914400"/>
            <a:ext cx="4952681" cy="5105400"/>
          </a:xfrm>
        </p:spPr>
        <p:txBody>
          <a:bodyPr anchor="ctr">
            <a:normAutofit/>
          </a:bodyPr>
          <a:lstStyle/>
          <a:p>
            <a:r>
              <a:rPr lang="en-GB" dirty="0">
                <a:cs typeface="Sabon Next LT"/>
              </a:rPr>
              <a:t>Your response (short-term)</a:t>
            </a:r>
            <a:endParaRPr lang="en-GB" dirty="0"/>
          </a:p>
        </p:txBody>
      </p:sp>
      <p:sp>
        <p:nvSpPr>
          <p:cNvPr id="30" name="Content Placeholder 2">
            <a:extLst>
              <a:ext uri="{FF2B5EF4-FFF2-40B4-BE49-F238E27FC236}">
                <a16:creationId xmlns:a16="http://schemas.microsoft.com/office/drawing/2014/main" id="{4EF3171A-3638-4F37-9803-DE0D9BD16C45}"/>
              </a:ext>
            </a:extLst>
          </p:cNvPr>
          <p:cNvSpPr>
            <a:spLocks noGrp="1"/>
          </p:cNvSpPr>
          <p:nvPr>
            <p:ph idx="1"/>
          </p:nvPr>
        </p:nvSpPr>
        <p:spPr>
          <a:xfrm>
            <a:off x="6324601" y="914400"/>
            <a:ext cx="4800600" cy="5105400"/>
          </a:xfrm>
        </p:spPr>
        <p:txBody>
          <a:bodyPr vert="horz" lIns="91440" tIns="45720" rIns="91440" bIns="45720" rtlCol="0" anchor="ctr">
            <a:normAutofit/>
          </a:bodyPr>
          <a:lstStyle/>
          <a:p>
            <a:r>
              <a:rPr lang="en-GB" sz="1800"/>
              <a:t>A non-judgemental attitude</a:t>
            </a:r>
          </a:p>
          <a:p>
            <a:r>
              <a:rPr lang="en-GB" sz="1800"/>
              <a:t>Letting the young person know that you are listening and are there for them.</a:t>
            </a:r>
          </a:p>
          <a:p>
            <a:r>
              <a:rPr lang="en-GB" sz="1800"/>
              <a:t>Be empathic and show your understanding</a:t>
            </a:r>
          </a:p>
          <a:p>
            <a:r>
              <a:rPr lang="en-GB" sz="1800"/>
              <a:t>Don't take away the young person's independence. Allow them to make their own decisions</a:t>
            </a:r>
          </a:p>
          <a:p>
            <a:r>
              <a:rPr lang="en-GB" sz="1800"/>
              <a:t>Offer to find further support</a:t>
            </a:r>
          </a:p>
          <a:p>
            <a:r>
              <a:rPr lang="en-GB" sz="1800"/>
              <a:t>Aim to have an honest and open conversation.</a:t>
            </a:r>
          </a:p>
        </p:txBody>
      </p:sp>
    </p:spTree>
    <p:extLst>
      <p:ext uri="{BB962C8B-B14F-4D97-AF65-F5344CB8AC3E}">
        <p14:creationId xmlns:p14="http://schemas.microsoft.com/office/powerpoint/2010/main" val="29227887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7462BFBC-0E19-4E6F-B0C7-CD5C519BC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F2C2A007-4AE9-49C4-B364-5FDF345962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13" name="Picture 12">
              <a:extLst>
                <a:ext uri="{FF2B5EF4-FFF2-40B4-BE49-F238E27FC236}">
                  <a16:creationId xmlns:a16="http://schemas.microsoft.com/office/drawing/2014/main" id="{7078F960-6916-4F42-8EF7-539F7BCF6E1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4" name="Picture 13">
              <a:extLst>
                <a:ext uri="{FF2B5EF4-FFF2-40B4-BE49-F238E27FC236}">
                  <a16:creationId xmlns:a16="http://schemas.microsoft.com/office/drawing/2014/main" id="{5DDD393C-0974-429B-BE40-48457E19E4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16" name="Rectangle 15">
            <a:extLst>
              <a:ext uri="{FF2B5EF4-FFF2-40B4-BE49-F238E27FC236}">
                <a16:creationId xmlns:a16="http://schemas.microsoft.com/office/drawing/2014/main" id="{D813CD98-5EBE-426D-A4AC-FA5518B09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453545A-B2D3-41EE-A91C-DBF43402D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D22D3D-EA96-441D-AE52-B63155DFEFC0}"/>
              </a:ext>
            </a:extLst>
          </p:cNvPr>
          <p:cNvSpPr>
            <a:spLocks noGrp="1"/>
          </p:cNvSpPr>
          <p:nvPr>
            <p:ph type="title"/>
          </p:nvPr>
        </p:nvSpPr>
        <p:spPr>
          <a:xfrm>
            <a:off x="1143318" y="914400"/>
            <a:ext cx="4952681" cy="5105400"/>
          </a:xfrm>
        </p:spPr>
        <p:txBody>
          <a:bodyPr anchor="ctr">
            <a:normAutofit/>
          </a:bodyPr>
          <a:lstStyle/>
          <a:p>
            <a:r>
              <a:rPr lang="en-GB" dirty="0">
                <a:cs typeface="Sabon Next LT"/>
              </a:rPr>
              <a:t>Your response cont'd (short term)</a:t>
            </a:r>
          </a:p>
        </p:txBody>
      </p:sp>
      <p:sp>
        <p:nvSpPr>
          <p:cNvPr id="3" name="Content Placeholder 2">
            <a:extLst>
              <a:ext uri="{FF2B5EF4-FFF2-40B4-BE49-F238E27FC236}">
                <a16:creationId xmlns:a16="http://schemas.microsoft.com/office/drawing/2014/main" id="{EBC00A63-2449-4703-B970-B36AFC44171A}"/>
              </a:ext>
            </a:extLst>
          </p:cNvPr>
          <p:cNvSpPr>
            <a:spLocks noGrp="1"/>
          </p:cNvSpPr>
          <p:nvPr>
            <p:ph idx="1"/>
          </p:nvPr>
        </p:nvSpPr>
        <p:spPr>
          <a:xfrm>
            <a:off x="6324601" y="914400"/>
            <a:ext cx="4800600" cy="5105400"/>
          </a:xfrm>
        </p:spPr>
        <p:txBody>
          <a:bodyPr vert="horz" lIns="91440" tIns="45720" rIns="91440" bIns="45720" rtlCol="0" anchor="ctr">
            <a:normAutofit/>
          </a:bodyPr>
          <a:lstStyle/>
          <a:p>
            <a:r>
              <a:rPr lang="en-GB" sz="1800" dirty="0"/>
              <a:t>Show the young person respect for their efforts to cope with their situation. </a:t>
            </a:r>
          </a:p>
          <a:p>
            <a:r>
              <a:rPr lang="en-GB" sz="1800" dirty="0"/>
              <a:t>Let them know that it's ok to talk about their injuries and their behaviour</a:t>
            </a:r>
          </a:p>
          <a:p>
            <a:r>
              <a:rPr lang="en-GB" sz="1800" dirty="0"/>
              <a:t>Acknowledge the young person's feelings, let them know that you understand that they might be feeling frightened, scared or worried.</a:t>
            </a:r>
          </a:p>
        </p:txBody>
      </p:sp>
    </p:spTree>
    <p:extLst>
      <p:ext uri="{BB962C8B-B14F-4D97-AF65-F5344CB8AC3E}">
        <p14:creationId xmlns:p14="http://schemas.microsoft.com/office/powerpoint/2010/main" val="467642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60D82D56-D377-48D4-8DE9-6A0A8DB5E3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2"/>
            <a:ext cx="2696853" cy="4598233"/>
            <a:chOff x="8059620" y="41922"/>
            <a:chExt cx="3997615" cy="6816077"/>
          </a:xfrm>
        </p:grpSpPr>
        <p:pic>
          <p:nvPicPr>
            <p:cNvPr id="13" name="Picture 12">
              <a:extLst>
                <a:ext uri="{FF2B5EF4-FFF2-40B4-BE49-F238E27FC236}">
                  <a16:creationId xmlns:a16="http://schemas.microsoft.com/office/drawing/2014/main" id="{6D8CD235-5DAC-4779-B652-AEF90B984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4" name="Picture 13">
              <a:extLst>
                <a:ext uri="{FF2B5EF4-FFF2-40B4-BE49-F238E27FC236}">
                  <a16:creationId xmlns:a16="http://schemas.microsoft.com/office/drawing/2014/main" id="{9048802B-B281-498F-88C5-E240B74438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921CF2B1-4B43-4949-9C63-952AD52B14A3}"/>
              </a:ext>
            </a:extLst>
          </p:cNvPr>
          <p:cNvSpPr>
            <a:spLocks noGrp="1"/>
          </p:cNvSpPr>
          <p:nvPr>
            <p:ph type="title"/>
          </p:nvPr>
        </p:nvSpPr>
        <p:spPr>
          <a:xfrm>
            <a:off x="609601" y="559813"/>
            <a:ext cx="5181599" cy="5612387"/>
          </a:xfrm>
        </p:spPr>
        <p:txBody>
          <a:bodyPr anchor="ctr">
            <a:normAutofit/>
          </a:bodyPr>
          <a:lstStyle/>
          <a:p>
            <a:r>
              <a:rPr lang="en-GB" dirty="0">
                <a:cs typeface="Sabon Next LT"/>
              </a:rPr>
              <a:t>Longer term support</a:t>
            </a:r>
            <a:endParaRPr lang="en-GB" dirty="0"/>
          </a:p>
        </p:txBody>
      </p:sp>
      <p:sp>
        <p:nvSpPr>
          <p:cNvPr id="3" name="Content Placeholder 2">
            <a:extLst>
              <a:ext uri="{FF2B5EF4-FFF2-40B4-BE49-F238E27FC236}">
                <a16:creationId xmlns:a16="http://schemas.microsoft.com/office/drawing/2014/main" id="{043797C0-2128-4EB7-8FD5-2BC4E04C252A}"/>
              </a:ext>
            </a:extLst>
          </p:cNvPr>
          <p:cNvSpPr>
            <a:spLocks noGrp="1"/>
          </p:cNvSpPr>
          <p:nvPr>
            <p:ph idx="1"/>
          </p:nvPr>
        </p:nvSpPr>
        <p:spPr>
          <a:xfrm>
            <a:off x="6477000" y="559813"/>
            <a:ext cx="5180106" cy="5612387"/>
          </a:xfrm>
        </p:spPr>
        <p:txBody>
          <a:bodyPr vert="horz" lIns="91440" tIns="45720" rIns="91440" bIns="45720" rtlCol="0" anchor="ctr">
            <a:normAutofit/>
          </a:bodyPr>
          <a:lstStyle/>
          <a:p>
            <a:r>
              <a:rPr lang="en-GB" sz="1800" dirty="0"/>
              <a:t>Some of these responses may be out of your remit, but useful to know about:</a:t>
            </a:r>
            <a:endParaRPr lang="en-US" sz="1800" dirty="0"/>
          </a:p>
          <a:p>
            <a:r>
              <a:rPr lang="en-GB" sz="1800" dirty="0"/>
              <a:t>Explore the past and present of the young person, to help them to understand the thoughts and behaviours that lead up to the self-harming.</a:t>
            </a:r>
          </a:p>
          <a:p>
            <a:r>
              <a:rPr lang="en-GB" sz="1800" dirty="0"/>
              <a:t>Help the young person to express their emotions in a different way, such as talking, drama work, creative writing, artwork, even hitting something.</a:t>
            </a:r>
          </a:p>
        </p:txBody>
      </p:sp>
    </p:spTree>
    <p:extLst>
      <p:ext uri="{BB962C8B-B14F-4D97-AF65-F5344CB8AC3E}">
        <p14:creationId xmlns:p14="http://schemas.microsoft.com/office/powerpoint/2010/main" val="17798080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60D82D56-D377-48D4-8DE9-6A0A8DB5E3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2"/>
            <a:ext cx="2696853" cy="4598233"/>
            <a:chOff x="8059620" y="41922"/>
            <a:chExt cx="3997615" cy="6816077"/>
          </a:xfrm>
        </p:grpSpPr>
        <p:pic>
          <p:nvPicPr>
            <p:cNvPr id="13" name="Picture 12">
              <a:extLst>
                <a:ext uri="{FF2B5EF4-FFF2-40B4-BE49-F238E27FC236}">
                  <a16:creationId xmlns:a16="http://schemas.microsoft.com/office/drawing/2014/main" id="{6D8CD235-5DAC-4779-B652-AEF90B984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4" name="Picture 13">
              <a:extLst>
                <a:ext uri="{FF2B5EF4-FFF2-40B4-BE49-F238E27FC236}">
                  <a16:creationId xmlns:a16="http://schemas.microsoft.com/office/drawing/2014/main" id="{9048802B-B281-498F-88C5-E240B74438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BCA3B91D-589E-4A6A-8454-6409054E1D86}"/>
              </a:ext>
            </a:extLst>
          </p:cNvPr>
          <p:cNvSpPr>
            <a:spLocks noGrp="1"/>
          </p:cNvSpPr>
          <p:nvPr>
            <p:ph type="title"/>
          </p:nvPr>
        </p:nvSpPr>
        <p:spPr>
          <a:xfrm>
            <a:off x="609601" y="559813"/>
            <a:ext cx="5181599" cy="5612387"/>
          </a:xfrm>
        </p:spPr>
        <p:txBody>
          <a:bodyPr anchor="ctr">
            <a:normAutofit/>
          </a:bodyPr>
          <a:lstStyle/>
          <a:p>
            <a:r>
              <a:rPr lang="en-GB" dirty="0">
                <a:cs typeface="Sabon Next LT"/>
              </a:rPr>
              <a:t>Longer term support</a:t>
            </a:r>
            <a:endParaRPr lang="en-GB" dirty="0"/>
          </a:p>
        </p:txBody>
      </p:sp>
      <p:sp>
        <p:nvSpPr>
          <p:cNvPr id="3" name="Content Placeholder 2">
            <a:extLst>
              <a:ext uri="{FF2B5EF4-FFF2-40B4-BE49-F238E27FC236}">
                <a16:creationId xmlns:a16="http://schemas.microsoft.com/office/drawing/2014/main" id="{D3CBE183-2D6A-4CD2-9DDC-10E6F0741CF9}"/>
              </a:ext>
            </a:extLst>
          </p:cNvPr>
          <p:cNvSpPr>
            <a:spLocks noGrp="1"/>
          </p:cNvSpPr>
          <p:nvPr>
            <p:ph idx="1"/>
          </p:nvPr>
        </p:nvSpPr>
        <p:spPr>
          <a:xfrm>
            <a:off x="6477000" y="559813"/>
            <a:ext cx="5180106" cy="5612387"/>
          </a:xfrm>
        </p:spPr>
        <p:txBody>
          <a:bodyPr vert="horz" lIns="91440" tIns="45720" rIns="91440" bIns="45720" rtlCol="0" anchor="ctr">
            <a:normAutofit/>
          </a:bodyPr>
          <a:lstStyle/>
          <a:p>
            <a:r>
              <a:rPr lang="en-GB" sz="1800"/>
              <a:t>Understand that the end goal is not about stopping the behaviour, but it is more about helping the young person explore the underlying feelings that are causing the behaviours.</a:t>
            </a:r>
          </a:p>
          <a:p>
            <a:endParaRPr lang="en-GB" sz="1800"/>
          </a:p>
        </p:txBody>
      </p:sp>
    </p:spTree>
    <p:extLst>
      <p:ext uri="{BB962C8B-B14F-4D97-AF65-F5344CB8AC3E}">
        <p14:creationId xmlns:p14="http://schemas.microsoft.com/office/powerpoint/2010/main" val="10471393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7462BFBC-0E19-4E6F-B0C7-CD5C519BC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E90735E0-CE0A-4DAB-A8DA-5FC6739BFB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3" name="Picture 12">
              <a:extLst>
                <a:ext uri="{FF2B5EF4-FFF2-40B4-BE49-F238E27FC236}">
                  <a16:creationId xmlns:a16="http://schemas.microsoft.com/office/drawing/2014/main" id="{997EB623-F40E-4D11-8B7D-2C6C93477B5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4" name="Picture 13">
              <a:extLst>
                <a:ext uri="{FF2B5EF4-FFF2-40B4-BE49-F238E27FC236}">
                  <a16:creationId xmlns:a16="http://schemas.microsoft.com/office/drawing/2014/main" id="{09E03346-FEF6-4EAC-BEF4-22AF5A5DA3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16" name="Rectangle 15">
            <a:extLst>
              <a:ext uri="{FF2B5EF4-FFF2-40B4-BE49-F238E27FC236}">
                <a16:creationId xmlns:a16="http://schemas.microsoft.com/office/drawing/2014/main" id="{B453545A-B2D3-41EE-A91C-DBF43402D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67DFA4-3787-4420-A11D-FF8189E6D152}"/>
              </a:ext>
            </a:extLst>
          </p:cNvPr>
          <p:cNvSpPr>
            <a:spLocks noGrp="1"/>
          </p:cNvSpPr>
          <p:nvPr>
            <p:ph type="title"/>
          </p:nvPr>
        </p:nvSpPr>
        <p:spPr>
          <a:xfrm>
            <a:off x="1143318" y="914400"/>
            <a:ext cx="4952681" cy="5105400"/>
          </a:xfrm>
        </p:spPr>
        <p:txBody>
          <a:bodyPr anchor="ctr">
            <a:normAutofit/>
          </a:bodyPr>
          <a:lstStyle/>
          <a:p>
            <a:r>
              <a:rPr lang="en-GB" dirty="0">
                <a:cs typeface="Sabon Next LT"/>
              </a:rPr>
              <a:t>Self-care</a:t>
            </a:r>
          </a:p>
        </p:txBody>
      </p:sp>
      <p:sp>
        <p:nvSpPr>
          <p:cNvPr id="3" name="Content Placeholder 2">
            <a:extLst>
              <a:ext uri="{FF2B5EF4-FFF2-40B4-BE49-F238E27FC236}">
                <a16:creationId xmlns:a16="http://schemas.microsoft.com/office/drawing/2014/main" id="{8A7E9D0D-C22B-46A1-A187-8911AA9EB9E7}"/>
              </a:ext>
            </a:extLst>
          </p:cNvPr>
          <p:cNvSpPr>
            <a:spLocks noGrp="1"/>
          </p:cNvSpPr>
          <p:nvPr>
            <p:ph idx="1"/>
          </p:nvPr>
        </p:nvSpPr>
        <p:spPr>
          <a:xfrm>
            <a:off x="6324601" y="914400"/>
            <a:ext cx="4648200" cy="5105400"/>
          </a:xfrm>
        </p:spPr>
        <p:txBody>
          <a:bodyPr vert="horz" lIns="91440" tIns="45720" rIns="91440" bIns="45720" rtlCol="0" anchor="ctr">
            <a:normAutofit/>
          </a:bodyPr>
          <a:lstStyle/>
          <a:p>
            <a:r>
              <a:rPr lang="en-GB" sz="1800" dirty="0"/>
              <a:t>As a professional, we often don't look after ourselves enough. If a young person discloses to you that they are self-harming, it can be difficult to hear, and respond to, their distress.</a:t>
            </a:r>
          </a:p>
          <a:p>
            <a:r>
              <a:rPr lang="en-GB" sz="1800" dirty="0"/>
              <a:t>After speaking to the young person, try to make time for yourself, speak to a mentor, or a line manager.</a:t>
            </a:r>
          </a:p>
          <a:p>
            <a:r>
              <a:rPr lang="en-GB" sz="1800" dirty="0"/>
              <a:t>Even seek out personal therapy for yourself if it is just too much.</a:t>
            </a:r>
          </a:p>
        </p:txBody>
      </p:sp>
    </p:spTree>
    <p:extLst>
      <p:ext uri="{BB962C8B-B14F-4D97-AF65-F5344CB8AC3E}">
        <p14:creationId xmlns:p14="http://schemas.microsoft.com/office/powerpoint/2010/main" val="20535465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7462BFBC-0E19-4E6F-B0C7-CD5C519BC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F2C2A007-4AE9-49C4-B364-5FDF345962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13" name="Picture 12">
              <a:extLst>
                <a:ext uri="{FF2B5EF4-FFF2-40B4-BE49-F238E27FC236}">
                  <a16:creationId xmlns:a16="http://schemas.microsoft.com/office/drawing/2014/main" id="{7078F960-6916-4F42-8EF7-539F7BCF6E1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4" name="Picture 13">
              <a:extLst>
                <a:ext uri="{FF2B5EF4-FFF2-40B4-BE49-F238E27FC236}">
                  <a16:creationId xmlns:a16="http://schemas.microsoft.com/office/drawing/2014/main" id="{5DDD393C-0974-429B-BE40-48457E19E4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16" name="Rectangle 15">
            <a:extLst>
              <a:ext uri="{FF2B5EF4-FFF2-40B4-BE49-F238E27FC236}">
                <a16:creationId xmlns:a16="http://schemas.microsoft.com/office/drawing/2014/main" id="{D813CD98-5EBE-426D-A4AC-FA5518B09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453545A-B2D3-41EE-A91C-DBF43402D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141D82-E593-42B4-AB3D-376DAFC07F3D}"/>
              </a:ext>
            </a:extLst>
          </p:cNvPr>
          <p:cNvSpPr>
            <a:spLocks noGrp="1"/>
          </p:cNvSpPr>
          <p:nvPr>
            <p:ph type="title"/>
          </p:nvPr>
        </p:nvSpPr>
        <p:spPr>
          <a:xfrm>
            <a:off x="1143318" y="914400"/>
            <a:ext cx="4952681" cy="5105400"/>
          </a:xfrm>
        </p:spPr>
        <p:txBody>
          <a:bodyPr anchor="ctr">
            <a:normAutofit/>
          </a:bodyPr>
          <a:lstStyle/>
          <a:p>
            <a:r>
              <a:rPr lang="en-GB" dirty="0">
                <a:cs typeface="Sabon Next LT"/>
              </a:rPr>
              <a:t>Summary</a:t>
            </a:r>
            <a:endParaRPr lang="en-US" dirty="0"/>
          </a:p>
        </p:txBody>
      </p:sp>
      <p:sp>
        <p:nvSpPr>
          <p:cNvPr id="3" name="Content Placeholder 2">
            <a:extLst>
              <a:ext uri="{FF2B5EF4-FFF2-40B4-BE49-F238E27FC236}">
                <a16:creationId xmlns:a16="http://schemas.microsoft.com/office/drawing/2014/main" id="{5E8CB230-DF13-4F31-BDF1-022A5B0B9694}"/>
              </a:ext>
            </a:extLst>
          </p:cNvPr>
          <p:cNvSpPr>
            <a:spLocks noGrp="1"/>
          </p:cNvSpPr>
          <p:nvPr>
            <p:ph idx="1"/>
          </p:nvPr>
        </p:nvSpPr>
        <p:spPr>
          <a:xfrm>
            <a:off x="6324601" y="914400"/>
            <a:ext cx="4800600" cy="5105400"/>
          </a:xfrm>
        </p:spPr>
        <p:txBody>
          <a:bodyPr vert="horz" lIns="91440" tIns="45720" rIns="91440" bIns="45720" rtlCol="0" anchor="ctr">
            <a:normAutofit/>
          </a:bodyPr>
          <a:lstStyle/>
          <a:p>
            <a:r>
              <a:rPr lang="en-GB" sz="1800"/>
              <a:t>It is important to realise that whilst it can be scary to listen to someone talking about their self-harming strategies, the young person usually does not have an intention to take their own life. For some it is the reason why they are still alive.</a:t>
            </a:r>
          </a:p>
        </p:txBody>
      </p:sp>
    </p:spTree>
    <p:extLst>
      <p:ext uri="{BB962C8B-B14F-4D97-AF65-F5344CB8AC3E}">
        <p14:creationId xmlns:p14="http://schemas.microsoft.com/office/powerpoint/2010/main" val="25805583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9" name="Picture 28">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1" name="Rectangle 30">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3" name="Rectangle 32">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2" name="Picture 4" descr="Sticky notes with question marks">
            <a:extLst>
              <a:ext uri="{FF2B5EF4-FFF2-40B4-BE49-F238E27FC236}">
                <a16:creationId xmlns:a16="http://schemas.microsoft.com/office/drawing/2014/main" id="{938E1FBC-27E5-481C-B380-A55BDE9AA002}"/>
              </a:ext>
            </a:extLst>
          </p:cNvPr>
          <p:cNvPicPr>
            <a:picLocks noChangeAspect="1"/>
          </p:cNvPicPr>
          <p:nvPr/>
        </p:nvPicPr>
        <p:blipFill rotWithShape="1">
          <a:blip r:embed="rId3">
            <a:alphaModFix amt="60000"/>
          </a:blip>
          <a:srcRect t="8485" b="7262"/>
          <a:stretch/>
        </p:blipFill>
        <p:spPr>
          <a:xfrm>
            <a:off x="20" y="10"/>
            <a:ext cx="12191980" cy="6857990"/>
          </a:xfrm>
          <a:prstGeom prst="rect">
            <a:avLst/>
          </a:prstGeom>
        </p:spPr>
      </p:pic>
      <p:grpSp>
        <p:nvGrpSpPr>
          <p:cNvPr id="35" name="Group 34">
            <a:extLst>
              <a:ext uri="{FF2B5EF4-FFF2-40B4-BE49-F238E27FC236}">
                <a16:creationId xmlns:a16="http://schemas.microsoft.com/office/drawing/2014/main" id="{5EDAD761-2CF4-463A-AD87-1D4E8549D7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36" name="Picture 35">
              <a:extLst>
                <a:ext uri="{FF2B5EF4-FFF2-40B4-BE49-F238E27FC236}">
                  <a16:creationId xmlns:a16="http://schemas.microsoft.com/office/drawing/2014/main" id="{D9DF7D3C-2892-4632-9E66-4D1E023A00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7" name="Picture 36">
              <a:extLst>
                <a:ext uri="{FF2B5EF4-FFF2-40B4-BE49-F238E27FC236}">
                  <a16:creationId xmlns:a16="http://schemas.microsoft.com/office/drawing/2014/main" id="{3D2FAD08-001D-4400-AF80-51C864EF74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660EE02-22B4-4D69-B8E4-37FB579B929D}"/>
              </a:ext>
            </a:extLst>
          </p:cNvPr>
          <p:cNvSpPr>
            <a:spLocks noGrp="1"/>
          </p:cNvSpPr>
          <p:nvPr>
            <p:ph type="title"/>
          </p:nvPr>
        </p:nvSpPr>
        <p:spPr>
          <a:xfrm>
            <a:off x="838200" y="740211"/>
            <a:ext cx="7530685" cy="3163864"/>
          </a:xfrm>
        </p:spPr>
        <p:txBody>
          <a:bodyPr vert="horz" lIns="91440" tIns="45720" rIns="91440" bIns="45720" rtlCol="0" anchor="b">
            <a:normAutofit/>
          </a:bodyPr>
          <a:lstStyle/>
          <a:p>
            <a:r>
              <a:rPr lang="en-US" sz="5200">
                <a:solidFill>
                  <a:srgbClr val="FFFFFF"/>
                </a:solidFill>
              </a:rPr>
              <a:t>Any questions?</a:t>
            </a:r>
          </a:p>
        </p:txBody>
      </p:sp>
    </p:spTree>
    <p:extLst>
      <p:ext uri="{BB962C8B-B14F-4D97-AF65-F5344CB8AC3E}">
        <p14:creationId xmlns:p14="http://schemas.microsoft.com/office/powerpoint/2010/main" val="4094033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B76C6-2AFD-4F82-939E-712080B1BB56}"/>
              </a:ext>
            </a:extLst>
          </p:cNvPr>
          <p:cNvSpPr>
            <a:spLocks noGrp="1"/>
          </p:cNvSpPr>
          <p:nvPr>
            <p:ph type="title"/>
          </p:nvPr>
        </p:nvSpPr>
        <p:spPr/>
        <p:txBody>
          <a:bodyPr/>
          <a:lstStyle/>
          <a:p>
            <a:r>
              <a:rPr lang="en-GB" dirty="0">
                <a:cs typeface="Sabon Next LT"/>
              </a:rPr>
              <a:t>References</a:t>
            </a:r>
            <a:endParaRPr lang="en-GB" dirty="0"/>
          </a:p>
        </p:txBody>
      </p:sp>
      <p:sp>
        <p:nvSpPr>
          <p:cNvPr id="3" name="Content Placeholder 2">
            <a:extLst>
              <a:ext uri="{FF2B5EF4-FFF2-40B4-BE49-F238E27FC236}">
                <a16:creationId xmlns:a16="http://schemas.microsoft.com/office/drawing/2014/main" id="{FEC5646D-FDA6-4B61-A323-B0D3C9A9014F}"/>
              </a:ext>
            </a:extLst>
          </p:cNvPr>
          <p:cNvSpPr>
            <a:spLocks noGrp="1"/>
          </p:cNvSpPr>
          <p:nvPr>
            <p:ph idx="1"/>
          </p:nvPr>
        </p:nvSpPr>
        <p:spPr/>
        <p:txBody>
          <a:bodyPr vert="horz" lIns="91440" tIns="45720" rIns="91440" bIns="45720" rtlCol="0" anchor="t">
            <a:noAutofit/>
          </a:bodyPr>
          <a:lstStyle/>
          <a:p>
            <a:r>
              <a:rPr lang="en-GB" sz="1600" dirty="0"/>
              <a:t>Childline (2019) </a:t>
            </a:r>
            <a:r>
              <a:rPr lang="en-GB" sz="1600" i="1" dirty="0"/>
              <a:t>Annual Review 2018/2019. </a:t>
            </a:r>
            <a:r>
              <a:rPr lang="en-GB" sz="1600" dirty="0"/>
              <a:t>Childline</a:t>
            </a:r>
            <a:endParaRPr lang="en-GB" sz="1600" i="1" dirty="0"/>
          </a:p>
          <a:p>
            <a:r>
              <a:rPr lang="en-GB" sz="1600" i="0" dirty="0">
                <a:solidFill>
                  <a:srgbClr val="555555"/>
                </a:solidFill>
                <a:effectLst/>
              </a:rPr>
              <a:t>Doyle, L., Treacy, M.P. &amp; Sheridan, A. (2015). Self-harm in young people: Prevalence, associated factors, and help-seeking in school-going adolescents.</a:t>
            </a:r>
            <a:r>
              <a:rPr lang="en-GB" sz="1600" i="1" dirty="0">
                <a:solidFill>
                  <a:srgbClr val="555555"/>
                </a:solidFill>
                <a:effectLst/>
              </a:rPr>
              <a:t> International Journal of Mental Health Nursing, 24 (6), </a:t>
            </a:r>
            <a:r>
              <a:rPr lang="en-GB" sz="1600" i="0" dirty="0">
                <a:solidFill>
                  <a:srgbClr val="555555"/>
                </a:solidFill>
                <a:effectLst/>
              </a:rPr>
              <a:t>485-49</a:t>
            </a:r>
          </a:p>
          <a:p>
            <a:r>
              <a:rPr lang="en-GB" sz="1600" i="0" dirty="0">
                <a:solidFill>
                  <a:srgbClr val="555555"/>
                </a:solidFill>
                <a:effectLst/>
              </a:rPr>
              <a:t>Harmless (2022) Available at: </a:t>
            </a:r>
            <a:r>
              <a:rPr lang="en-GB" sz="1600" dirty="0">
                <a:hlinkClick r:id="rId2"/>
              </a:rPr>
              <a:t>Harmless</a:t>
            </a:r>
            <a:r>
              <a:rPr lang="en-GB" sz="1600" dirty="0"/>
              <a:t>. (Accessed 14</a:t>
            </a:r>
            <a:r>
              <a:rPr lang="en-GB" sz="1600" baseline="30000" dirty="0"/>
              <a:t>th</a:t>
            </a:r>
            <a:r>
              <a:rPr lang="en-GB" sz="1600" dirty="0"/>
              <a:t> February 2022).</a:t>
            </a:r>
            <a:endParaRPr lang="en-GB" sz="1600" i="0" dirty="0">
              <a:solidFill>
                <a:srgbClr val="555555"/>
              </a:solidFill>
              <a:effectLst/>
            </a:endParaRPr>
          </a:p>
          <a:p>
            <a:r>
              <a:rPr lang="en-GB" sz="1600" dirty="0">
                <a:ea typeface="+mn-lt"/>
                <a:cs typeface="+mn-lt"/>
              </a:rPr>
              <a:t>Mental Health Foundation (2006) </a:t>
            </a:r>
            <a:r>
              <a:rPr lang="en-GB" sz="1600" i="1" dirty="0">
                <a:ea typeface="+mn-lt"/>
                <a:cs typeface="+mn-lt"/>
              </a:rPr>
              <a:t>Truth Hurts – </a:t>
            </a:r>
            <a:r>
              <a:rPr lang="en-GB" sz="1600" i="1" dirty="0"/>
              <a:t>Report of the National Inquiry into Self-harm among Young People</a:t>
            </a:r>
            <a:r>
              <a:rPr lang="en-GB" sz="1600" dirty="0"/>
              <a:t>. Mental Health Foundation. </a:t>
            </a:r>
          </a:p>
          <a:p>
            <a:r>
              <a:rPr lang="en-GB" sz="1600" dirty="0"/>
              <a:t>Mental Health Foundation (2022) Available at: </a:t>
            </a:r>
            <a:r>
              <a:rPr lang="en-GB" sz="1600" dirty="0">
                <a:hlinkClick r:id="rId3"/>
              </a:rPr>
              <a:t>Self-harm | Mental Health Foundation</a:t>
            </a:r>
            <a:r>
              <a:rPr lang="en-GB" sz="1600" dirty="0"/>
              <a:t>. (Accessed 15</a:t>
            </a:r>
            <a:r>
              <a:rPr lang="en-GB" sz="1600" baseline="30000" dirty="0"/>
              <a:t>th</a:t>
            </a:r>
            <a:r>
              <a:rPr lang="en-GB" sz="1600" dirty="0"/>
              <a:t> February 2022).</a:t>
            </a:r>
          </a:p>
          <a:p>
            <a:r>
              <a:rPr lang="en-GB" sz="1600" dirty="0">
                <a:solidFill>
                  <a:srgbClr val="3C4245"/>
                </a:solidFill>
              </a:rPr>
              <a:t>Self Injury Support (2022) Available at: </a:t>
            </a:r>
            <a:r>
              <a:rPr lang="en-GB" sz="1600" dirty="0">
                <a:hlinkClick r:id="rId4"/>
              </a:rPr>
              <a:t>Helpful responses to self-injury | Self Injury Support</a:t>
            </a:r>
            <a:r>
              <a:rPr lang="en-GB" sz="1600" dirty="0">
                <a:solidFill>
                  <a:srgbClr val="3C4245"/>
                </a:solidFill>
              </a:rPr>
              <a:t> (Accessed 14</a:t>
            </a:r>
            <a:r>
              <a:rPr lang="en-GB" sz="1600" baseline="30000" dirty="0">
                <a:solidFill>
                  <a:srgbClr val="3C4245"/>
                </a:solidFill>
              </a:rPr>
              <a:t>th</a:t>
            </a:r>
            <a:r>
              <a:rPr lang="en-GB" sz="1600" dirty="0">
                <a:solidFill>
                  <a:srgbClr val="3C4245"/>
                </a:solidFill>
              </a:rPr>
              <a:t> February 2022).</a:t>
            </a:r>
            <a:endParaRPr lang="en-GB" sz="1600" dirty="0"/>
          </a:p>
          <a:p>
            <a:r>
              <a:rPr lang="en-GB" sz="1600" dirty="0">
                <a:ea typeface="+mn-lt"/>
                <a:cs typeface="+mn-lt"/>
              </a:rPr>
              <a:t>Wood, A. (2009) “Self-harm in adolescents,” </a:t>
            </a:r>
            <a:r>
              <a:rPr lang="en-GB" sz="1600" i="1" dirty="0">
                <a:ea typeface="+mn-lt"/>
                <a:cs typeface="+mn-lt"/>
              </a:rPr>
              <a:t>Advances in Psychiatric Treatment</a:t>
            </a:r>
            <a:r>
              <a:rPr lang="en-GB" sz="1600" dirty="0">
                <a:ea typeface="+mn-lt"/>
                <a:cs typeface="+mn-lt"/>
              </a:rPr>
              <a:t>, Cambridge University Press, 15(6), pp. 434–441.</a:t>
            </a:r>
          </a:p>
          <a:p>
            <a:r>
              <a:rPr lang="en-GB" sz="1600" dirty="0">
                <a:ea typeface="+mn-lt"/>
                <a:cs typeface="+mn-lt"/>
              </a:rPr>
              <a:t>WHO (2022) </a:t>
            </a:r>
            <a:r>
              <a:rPr lang="en-GB" sz="1600" i="0" dirty="0">
                <a:solidFill>
                  <a:srgbClr val="3C4245"/>
                </a:solidFill>
                <a:effectLst/>
              </a:rPr>
              <a:t>Older adolescent (15 to 19 years) and young adult (20 to 24 years) mortality. Available at: </a:t>
            </a:r>
            <a:r>
              <a:rPr lang="en-GB" sz="1600" dirty="0">
                <a:hlinkClick r:id="rId5"/>
              </a:rPr>
              <a:t>Older adolescent (15 to 19 years) and young adult (20 to 24 years) mortality (who.int)</a:t>
            </a:r>
            <a:r>
              <a:rPr lang="en-GB" sz="1600" dirty="0"/>
              <a:t> (Accessed 13</a:t>
            </a:r>
            <a:r>
              <a:rPr lang="en-GB" sz="1600" baseline="30000" dirty="0"/>
              <a:t>th</a:t>
            </a:r>
            <a:r>
              <a:rPr lang="en-GB" sz="1600" dirty="0"/>
              <a:t> February 2022).</a:t>
            </a:r>
          </a:p>
        </p:txBody>
      </p:sp>
    </p:spTree>
    <p:extLst>
      <p:ext uri="{BB962C8B-B14F-4D97-AF65-F5344CB8AC3E}">
        <p14:creationId xmlns:p14="http://schemas.microsoft.com/office/powerpoint/2010/main" val="3731435761"/>
      </p:ext>
    </p:extLst>
  </p:cSld>
  <p:clrMapOvr>
    <a:masterClrMapping/>
  </p:clrMapOvr>
</p:sld>
</file>

<file path=ppt/theme/theme1.xml><?xml version="1.0" encoding="utf-8"?>
<a:theme xmlns:a="http://schemas.openxmlformats.org/drawingml/2006/main" name="DappledVTI">
  <a:themeElements>
    <a:clrScheme name="AnalogousFromLightSeedRightStep">
      <a:dk1>
        <a:srgbClr val="000000"/>
      </a:dk1>
      <a:lt1>
        <a:srgbClr val="FFFFFF"/>
      </a:lt1>
      <a:dk2>
        <a:srgbClr val="3D3522"/>
      </a:dk2>
      <a:lt2>
        <a:srgbClr val="E2E8E8"/>
      </a:lt2>
      <a:accent1>
        <a:srgbClr val="E8747D"/>
      </a:accent1>
      <a:accent2>
        <a:srgbClr val="E38656"/>
      </a:accent2>
      <a:accent3>
        <a:srgbClr val="BEA046"/>
      </a:accent3>
      <a:accent4>
        <a:srgbClr val="99AC41"/>
      </a:accent4>
      <a:accent5>
        <a:srgbClr val="78B44F"/>
      </a:accent5>
      <a:accent6>
        <a:srgbClr val="3CBA3D"/>
      </a:accent6>
      <a:hlink>
        <a:srgbClr val="568E89"/>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983</TotalTime>
  <Words>1590</Words>
  <Application>Microsoft Office PowerPoint</Application>
  <PresentationFormat>Widescreen</PresentationFormat>
  <Paragraphs>127</Paragraphs>
  <Slides>27</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AvenirNext LT Pro Medium</vt:lpstr>
      <vt:lpstr>Arial</vt:lpstr>
      <vt:lpstr>Avenir Next LT Pro</vt:lpstr>
      <vt:lpstr>Calibri</vt:lpstr>
      <vt:lpstr>Calibri Light</vt:lpstr>
      <vt:lpstr>Sabon Next LT</vt:lpstr>
      <vt:lpstr>DappledVTI</vt:lpstr>
      <vt:lpstr>Understanding Self-Harm and How We Can Help</vt:lpstr>
      <vt:lpstr>Aims</vt:lpstr>
      <vt:lpstr>Introduction</vt:lpstr>
      <vt:lpstr>How many young people Self-Harm?</vt:lpstr>
      <vt:lpstr>COVID-19 and Child and Adolescent Mental Health</vt:lpstr>
      <vt:lpstr>What is self-harm?</vt:lpstr>
      <vt:lpstr>Types of Self-Harm</vt:lpstr>
      <vt:lpstr>Types of self-harm</vt:lpstr>
      <vt:lpstr>What might be the reason for the self-harm?</vt:lpstr>
      <vt:lpstr>PowerPoint Presentation</vt:lpstr>
      <vt:lpstr>What happens afterwards?</vt:lpstr>
      <vt:lpstr>The self-harm cycle</vt:lpstr>
      <vt:lpstr>Reporting of Self-harm</vt:lpstr>
      <vt:lpstr>Myths about self-harm</vt:lpstr>
      <vt:lpstr>Gender and Age</vt:lpstr>
      <vt:lpstr>LGBTQ+ community</vt:lpstr>
      <vt:lpstr>Black and ethnic minority groups</vt:lpstr>
      <vt:lpstr>Young people with disabilities</vt:lpstr>
      <vt:lpstr>What interventions or support can we offer?</vt:lpstr>
      <vt:lpstr>Your response (short-term)</vt:lpstr>
      <vt:lpstr>Your response cont'd (short term)</vt:lpstr>
      <vt:lpstr>Longer term support</vt:lpstr>
      <vt:lpstr>Longer term support</vt:lpstr>
      <vt:lpstr>Self-care</vt:lpstr>
      <vt:lpstr>Summary</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Andrea Williams</cp:lastModifiedBy>
  <cp:revision>692</cp:revision>
  <dcterms:created xsi:type="dcterms:W3CDTF">2022-02-15T18:23:33Z</dcterms:created>
  <dcterms:modified xsi:type="dcterms:W3CDTF">2024-03-05T12:11:21Z</dcterms:modified>
</cp:coreProperties>
</file>