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1078" r:id="rId3"/>
    <p:sldId id="1040" r:id="rId4"/>
    <p:sldId id="280" r:id="rId5"/>
    <p:sldId id="281" r:id="rId6"/>
    <p:sldId id="282" r:id="rId7"/>
    <p:sldId id="283" r:id="rId8"/>
    <p:sldId id="284" r:id="rId9"/>
    <p:sldId id="1041" r:id="rId10"/>
    <p:sldId id="285" r:id="rId11"/>
    <p:sldId id="286" r:id="rId12"/>
    <p:sldId id="1060" r:id="rId13"/>
    <p:sldId id="1043" r:id="rId14"/>
    <p:sldId id="1044" r:id="rId15"/>
    <p:sldId id="1061" r:id="rId16"/>
    <p:sldId id="1045" r:id="rId17"/>
    <p:sldId id="1062" r:id="rId18"/>
    <p:sldId id="1046" r:id="rId19"/>
    <p:sldId id="1047" r:id="rId20"/>
    <p:sldId id="1049" r:id="rId21"/>
    <p:sldId id="1063" r:id="rId22"/>
    <p:sldId id="1050" r:id="rId23"/>
    <p:sldId id="1064" r:id="rId24"/>
    <p:sldId id="1065" r:id="rId25"/>
    <p:sldId id="1070" r:id="rId26"/>
    <p:sldId id="1059" r:id="rId27"/>
    <p:sldId id="1077" r:id="rId28"/>
    <p:sldId id="1071" r:id="rId29"/>
    <p:sldId id="1114"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59" d="100"/>
          <a:sy n="59" d="100"/>
        </p:scale>
        <p:origin x="1404"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2628936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2487871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668488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3862777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a:prstGeom prst="rect">
            <a:avLst/>
          </a:prstGeo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a:prstGeom prst="rect">
            <a:avLst/>
          </a:prstGeo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a:xfrm>
            <a:off x="6335713" y="113072"/>
            <a:ext cx="2133600" cy="182880"/>
          </a:xfrm>
          <a:prstGeom prst="rect">
            <a:avLst/>
          </a:prstGeom>
        </p:spPr>
        <p:txBody>
          <a:bodyPr/>
          <a:lstStyle>
            <a:lvl1pPr>
              <a:defRPr>
                <a:solidFill>
                  <a:schemeClr val="tx1"/>
                </a:solidFill>
              </a:defRPr>
            </a:lvl1pPr>
          </a:lstStyle>
          <a:p>
            <a:fld id="{2C187FA7-3D50-40EF-B348-611844B37685}" type="datetime1">
              <a:rPr lang="en-GB" smtClean="0"/>
              <a:t>07/06/2024</a:t>
            </a:fld>
            <a:endParaRPr lang="en-US" dirty="0"/>
          </a:p>
        </p:txBody>
      </p:sp>
      <p:sp>
        <p:nvSpPr>
          <p:cNvPr id="4" name="Slide Number Placeholder 3"/>
          <p:cNvSpPr>
            <a:spLocks noGrp="1"/>
          </p:cNvSpPr>
          <p:nvPr>
            <p:ph type="sldNum" sz="quarter" idx="12"/>
          </p:nvPr>
        </p:nvSpPr>
        <p:spPr>
          <a:xfrm>
            <a:off x="6553200" y="6218238"/>
            <a:ext cx="2133600" cy="365125"/>
          </a:xfrm>
          <a:prstGeom prst="rect">
            <a:avLst/>
          </a:prstGeom>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Shape 15" descr="Pearson Logo"/>
          <p:cNvPicPr preferRelativeResize="0"/>
          <p:nvPr userDrawn="1"/>
        </p:nvPicPr>
        <p:blipFill rotWithShape="1">
          <a:blip r:embed="rId2" cstate="print">
            <a:alphaModFix/>
          </a:blip>
          <a:srcRect/>
          <a:stretch/>
        </p:blipFill>
        <p:spPr>
          <a:xfrm>
            <a:off x="443972" y="6429709"/>
            <a:ext cx="917999" cy="279914"/>
          </a:xfrm>
          <a:prstGeom prst="rect">
            <a:avLst/>
          </a:prstGeom>
          <a:noFill/>
          <a:ln>
            <a:noFill/>
          </a:ln>
        </p:spPr>
      </p:pic>
      <p:sp>
        <p:nvSpPr>
          <p:cNvPr id="12" name="TextBox 11"/>
          <p:cNvSpPr txBox="1"/>
          <p:nvPr userDrawn="1"/>
        </p:nvSpPr>
        <p:spPr>
          <a:xfrm>
            <a:off x="2699222" y="6429974"/>
            <a:ext cx="61722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a:ea typeface="Verdana" panose="020B0604030504040204" pitchFamily="34" charset="0"/>
                <a:cs typeface="Verdana" panose="020B0604030504040204" pitchFamily="34" charset="0"/>
              </a:rPr>
              <a:t>Copyright © 2019, 2015, 2012 Pearson Education, Inc. All Rights Reserved.</a:t>
            </a:r>
          </a:p>
        </p:txBody>
      </p:sp>
    </p:spTree>
    <p:extLst>
      <p:ext uri="{BB962C8B-B14F-4D97-AF65-F5344CB8AC3E}">
        <p14:creationId xmlns:p14="http://schemas.microsoft.com/office/powerpoint/2010/main" val="1478648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1</a:t>
            </a:r>
          </a:p>
          <a:p>
            <a:pPr eaLnBrk="1" hangingPunct="1"/>
            <a:endParaRPr lang="en-GB" altLang="en-US" dirty="0">
              <a:solidFill>
                <a:schemeClr val="accent2"/>
              </a:solidFill>
            </a:endParaRPr>
          </a:p>
          <a:p>
            <a:pPr eaLnBrk="1" hangingPunct="1"/>
            <a:r>
              <a:rPr lang="en-GB" altLang="en-US" sz="4800" b="1" dirty="0">
                <a:solidFill>
                  <a:schemeClr val="accent2"/>
                </a:solidFill>
              </a:rPr>
              <a:t>Introduction</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Finance and the Firm</a:t>
            </a:r>
          </a:p>
          <a:p>
            <a:r>
              <a:rPr lang="en-US" dirty="0">
                <a:latin typeface="+mj-lt"/>
              </a:rPr>
              <a:t>Five Principles That Form the Foundations of Finance</a:t>
            </a:r>
          </a:p>
          <a:p>
            <a:r>
              <a:rPr lang="en-IN" dirty="0">
                <a:latin typeface="+mj-lt"/>
              </a:rPr>
              <a:t>The Role of Finance in Business</a:t>
            </a:r>
          </a:p>
          <a:p>
            <a:r>
              <a:rPr lang="en-IN" dirty="0">
                <a:latin typeface="+mj-lt"/>
              </a:rPr>
              <a:t>Finance and the Multinational Firm: The New Role</a:t>
            </a:r>
            <a:endParaRPr lang="en-GB" dirty="0"/>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7104" y="2854554"/>
            <a:ext cx="7772400" cy="769441"/>
          </a:xfrm>
        </p:spPr>
        <p:txBody>
          <a:bodyPr>
            <a:spAutoFit/>
          </a:bodyPr>
          <a:lstStyle/>
          <a:p>
            <a:r>
              <a:rPr lang="en-US" dirty="0">
                <a:latin typeface="+mj-lt"/>
              </a:rPr>
              <a:t>Finance and the Firm</a:t>
            </a:r>
            <a:endParaRPr lang="en-US" sz="2000" b="0" dirty="0">
              <a:latin typeface="+mj-lt"/>
            </a:endParaRPr>
          </a:p>
        </p:txBody>
      </p:sp>
    </p:spTree>
    <p:extLst>
      <p:ext uri="{BB962C8B-B14F-4D97-AF65-F5344CB8AC3E}">
        <p14:creationId xmlns:p14="http://schemas.microsoft.com/office/powerpoint/2010/main" val="2188738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ym typeface="Times New Roman" pitchFamily="18" charset="0"/>
              </a:rPr>
              <a:t>Finance and the Firm</a:t>
            </a:r>
            <a:endParaRPr lang="en-US" b="0" dirty="0"/>
          </a:p>
        </p:txBody>
      </p:sp>
      <p:sp>
        <p:nvSpPr>
          <p:cNvPr id="3" name="Content Placeholder 2"/>
          <p:cNvSpPr>
            <a:spLocks noGrp="1"/>
          </p:cNvSpPr>
          <p:nvPr>
            <p:ph idx="1"/>
          </p:nvPr>
        </p:nvSpPr>
        <p:spPr/>
        <p:txBody>
          <a:bodyPr>
            <a:normAutofit/>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What Is Finance?</a:t>
            </a:r>
          </a:p>
          <a:p>
            <a:pPr lvl="1"/>
            <a:r>
              <a:rPr lang="en-US" altLang="en-US" dirty="0">
                <a:solidFill>
                  <a:srgbClr val="000000"/>
                </a:solidFill>
                <a:latin typeface="Arial" pitchFamily="34" charset="0"/>
                <a:ea typeface="Arial" pitchFamily="34" charset="0"/>
                <a:cs typeface="Arial" pitchFamily="34" charset="0"/>
                <a:sym typeface="Arial" pitchFamily="34" charset="0"/>
              </a:rPr>
              <a:t>Finance can be defined as the science and art of managing money</a:t>
            </a:r>
          </a:p>
          <a:p>
            <a:pPr lvl="1"/>
            <a:r>
              <a:rPr lang="en-US" altLang="en-US" dirty="0">
                <a:solidFill>
                  <a:srgbClr val="000000"/>
                </a:solidFill>
                <a:latin typeface="Arial" pitchFamily="34" charset="0"/>
                <a:ea typeface="Arial" pitchFamily="34" charset="0"/>
                <a:cs typeface="Arial" pitchFamily="34" charset="0"/>
                <a:sym typeface="Arial" pitchFamily="34" charset="0"/>
              </a:rPr>
              <a:t>At the personal level, finance is concerned with individuals’ decisions about:</a:t>
            </a:r>
          </a:p>
          <a:p>
            <a:pPr lvl="2"/>
            <a:r>
              <a:rPr lang="en-US" altLang="en-US" dirty="0">
                <a:solidFill>
                  <a:srgbClr val="000000"/>
                </a:solidFill>
                <a:latin typeface="Arial" pitchFamily="34" charset="0"/>
                <a:ea typeface="Arial" pitchFamily="34" charset="0"/>
                <a:cs typeface="Arial" pitchFamily="34" charset="0"/>
                <a:sym typeface="Arial" pitchFamily="34" charset="0"/>
              </a:rPr>
              <a:t>how much of their earnings they spend</a:t>
            </a:r>
          </a:p>
          <a:p>
            <a:pPr lvl="2"/>
            <a:r>
              <a:rPr lang="en-US" altLang="en-US" dirty="0">
                <a:solidFill>
                  <a:srgbClr val="000000"/>
                </a:solidFill>
                <a:latin typeface="Arial" pitchFamily="34" charset="0"/>
                <a:ea typeface="Arial" pitchFamily="34" charset="0"/>
                <a:cs typeface="Arial" pitchFamily="34" charset="0"/>
                <a:sym typeface="Arial" pitchFamily="34" charset="0"/>
              </a:rPr>
              <a:t>how much they save</a:t>
            </a:r>
          </a:p>
          <a:p>
            <a:pPr lvl="2"/>
            <a:r>
              <a:rPr lang="en-US" altLang="en-US" dirty="0">
                <a:solidFill>
                  <a:srgbClr val="000000"/>
                </a:solidFill>
                <a:latin typeface="Arial" pitchFamily="34" charset="0"/>
                <a:ea typeface="Arial" pitchFamily="34" charset="0"/>
                <a:cs typeface="Arial" pitchFamily="34" charset="0"/>
                <a:sym typeface="Arial" pitchFamily="34" charset="0"/>
              </a:rPr>
              <a:t>how they invest their savings</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957296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ym typeface="Times New Roman" pitchFamily="18" charset="0"/>
              </a:rPr>
              <a:t>Finance and the Firm</a:t>
            </a:r>
            <a:endParaRPr lang="en-US" dirty="0"/>
          </a:p>
        </p:txBody>
      </p:sp>
      <p:sp>
        <p:nvSpPr>
          <p:cNvPr id="3" name="Content Placeholder 2"/>
          <p:cNvSpPr>
            <a:spLocks noGrp="1"/>
          </p:cNvSpPr>
          <p:nvPr>
            <p:ph idx="1"/>
          </p:nvPr>
        </p:nvSpPr>
        <p:spPr/>
        <p:txBody>
          <a:bodyPr>
            <a:normAutofit lnSpcReduction="10000"/>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What Is Finance?</a:t>
            </a:r>
            <a:endParaRPr lang="en-US" altLang="en-US" dirty="0">
              <a:solidFill>
                <a:srgbClr val="000000"/>
              </a:solidFill>
              <a:latin typeface="Arial" pitchFamily="34" charset="0"/>
              <a:ea typeface="Arial" pitchFamily="34" charset="0"/>
              <a:cs typeface="Arial" pitchFamily="34" charset="0"/>
              <a:sym typeface="Arial" pitchFamily="34" charset="0"/>
            </a:endParaRPr>
          </a:p>
          <a:p>
            <a:pPr lvl="1"/>
            <a:r>
              <a:rPr lang="en-US" altLang="en-US" dirty="0">
                <a:solidFill>
                  <a:srgbClr val="000000"/>
                </a:solidFill>
                <a:latin typeface="Arial" pitchFamily="34" charset="0"/>
                <a:ea typeface="Arial" pitchFamily="34" charset="0"/>
                <a:cs typeface="Arial" pitchFamily="34" charset="0"/>
                <a:sym typeface="Arial" pitchFamily="34" charset="0"/>
              </a:rPr>
              <a:t>In a business context, finance involves:</a:t>
            </a:r>
          </a:p>
          <a:p>
            <a:pPr lvl="2"/>
            <a:r>
              <a:rPr lang="en-US" altLang="en-US" dirty="0">
                <a:solidFill>
                  <a:srgbClr val="000000"/>
                </a:solidFill>
                <a:latin typeface="Arial" pitchFamily="34" charset="0"/>
                <a:ea typeface="Arial" pitchFamily="34" charset="0"/>
                <a:cs typeface="Arial" pitchFamily="34" charset="0"/>
                <a:sym typeface="Arial" pitchFamily="34" charset="0"/>
              </a:rPr>
              <a:t>how firms raise money from investors</a:t>
            </a:r>
          </a:p>
          <a:p>
            <a:pPr lvl="2"/>
            <a:r>
              <a:rPr lang="en-US" altLang="en-US" dirty="0">
                <a:solidFill>
                  <a:srgbClr val="000000"/>
                </a:solidFill>
                <a:latin typeface="Arial" pitchFamily="34" charset="0"/>
                <a:ea typeface="Arial" pitchFamily="34" charset="0"/>
                <a:cs typeface="Arial" pitchFamily="34" charset="0"/>
                <a:sym typeface="Arial" pitchFamily="34" charset="0"/>
              </a:rPr>
              <a:t>how firms invest money in an attempt to earn a profit</a:t>
            </a:r>
          </a:p>
          <a:p>
            <a:pPr lvl="2"/>
            <a:r>
              <a:rPr lang="en-US" altLang="en-US" dirty="0">
                <a:solidFill>
                  <a:srgbClr val="000000"/>
                </a:solidFill>
                <a:latin typeface="Arial" pitchFamily="34" charset="0"/>
                <a:ea typeface="Arial" pitchFamily="34" charset="0"/>
                <a:cs typeface="Arial" pitchFamily="34" charset="0"/>
                <a:sym typeface="Arial" pitchFamily="34" charset="0"/>
              </a:rPr>
              <a:t>how firms decide whether to reinvest profits in the business or distribute them back to investors</a:t>
            </a:r>
          </a:p>
          <a:p>
            <a:pPr lvl="1"/>
            <a:r>
              <a:rPr lang="en-US" altLang="en-US" dirty="0">
                <a:solidFill>
                  <a:srgbClr val="000000"/>
                </a:solidFill>
                <a:latin typeface="Arial" pitchFamily="34" charset="0"/>
                <a:ea typeface="Arial" pitchFamily="34" charset="0"/>
                <a:cs typeface="Arial" pitchFamily="34" charset="0"/>
                <a:sym typeface="Arial" pitchFamily="34" charset="0"/>
              </a:rPr>
              <a:t>Managerial finance concerns the duties of the financial manager in a business</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573082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ym typeface="Times New Roman" pitchFamily="18" charset="0"/>
              </a:rPr>
              <a:t>Finance and the Firm</a:t>
            </a:r>
            <a:endParaRPr lang="en-US" dirty="0"/>
          </a:p>
        </p:txBody>
      </p:sp>
      <p:sp>
        <p:nvSpPr>
          <p:cNvPr id="4" name="Content Placeholder 3"/>
          <p:cNvSpPr>
            <a:spLocks noGrp="1"/>
          </p:cNvSpPr>
          <p:nvPr>
            <p:ph idx="1"/>
          </p:nvPr>
        </p:nvSpPr>
        <p:spPr/>
        <p:txBody>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What Is a Firm?</a:t>
            </a:r>
          </a:p>
          <a:p>
            <a:pPr lvl="1"/>
            <a:r>
              <a:rPr lang="en-US" altLang="en-US" dirty="0">
                <a:solidFill>
                  <a:srgbClr val="000000"/>
                </a:solidFill>
                <a:latin typeface="Arial" pitchFamily="34" charset="0"/>
                <a:ea typeface="Arial" pitchFamily="34" charset="0"/>
                <a:cs typeface="Arial" pitchFamily="34" charset="0"/>
                <a:sym typeface="Arial" pitchFamily="34" charset="0"/>
              </a:rPr>
              <a:t>A firm is a business organization that sells goods or services</a:t>
            </a:r>
          </a:p>
          <a:p>
            <a:pPr lvl="1"/>
            <a:r>
              <a:rPr lang="en-US" dirty="0"/>
              <a:t>Firms</a:t>
            </a:r>
            <a:r>
              <a:rPr lang="en-US" altLang="en-US" dirty="0">
                <a:solidFill>
                  <a:srgbClr val="000000"/>
                </a:solidFill>
                <a:latin typeface="Arial" pitchFamily="34" charset="0"/>
                <a:ea typeface="Arial" pitchFamily="34" charset="0"/>
                <a:cs typeface="Arial" pitchFamily="34" charset="0"/>
                <a:sym typeface="Arial" pitchFamily="34" charset="0"/>
              </a:rPr>
              <a:t> exist because investors want access to risky investment opportunities</a:t>
            </a:r>
            <a:endParaRPr lang="en-US" dirty="0"/>
          </a:p>
        </p:txBody>
      </p:sp>
      <p:sp>
        <p:nvSpPr>
          <p:cNvPr id="3" name="Slide Number Placeholder 2"/>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237952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ym typeface="Times New Roman" pitchFamily="18" charset="0"/>
              </a:rPr>
              <a:t>Finance and the Firm</a:t>
            </a:r>
            <a:endParaRPr lang="en-US" dirty="0"/>
          </a:p>
        </p:txBody>
      </p:sp>
      <p:sp>
        <p:nvSpPr>
          <p:cNvPr id="3" name="Content Placeholder 2"/>
          <p:cNvSpPr>
            <a:spLocks noGrp="1"/>
          </p:cNvSpPr>
          <p:nvPr>
            <p:ph idx="1"/>
          </p:nvPr>
        </p:nvSpPr>
        <p:spPr/>
        <p:txBody>
          <a:bodyPr>
            <a:normAutofit fontScale="85000" lnSpcReduction="20000"/>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What Is the Goal of the Firm?</a:t>
            </a:r>
          </a:p>
          <a:p>
            <a:pPr lvl="1"/>
            <a:r>
              <a:rPr lang="en-US" altLang="en-US" dirty="0">
                <a:solidFill>
                  <a:srgbClr val="000000"/>
                </a:solidFill>
                <a:latin typeface="Arial" pitchFamily="34" charset="0"/>
                <a:ea typeface="Arial" pitchFamily="34" charset="0"/>
                <a:cs typeface="Arial" pitchFamily="34" charset="0"/>
                <a:sym typeface="Arial" pitchFamily="34" charset="0"/>
              </a:rPr>
              <a:t>Maximize Shareholder Wealth</a:t>
            </a:r>
          </a:p>
          <a:p>
            <a:pPr lvl="2"/>
            <a:r>
              <a:rPr lang="en-US" altLang="en-US" dirty="0">
                <a:solidFill>
                  <a:srgbClr val="000000"/>
                </a:solidFill>
                <a:latin typeface="Arial" pitchFamily="34" charset="0"/>
                <a:ea typeface="Arial" pitchFamily="34" charset="0"/>
                <a:cs typeface="Arial" pitchFamily="34" charset="0"/>
                <a:sym typeface="Arial" pitchFamily="34" charset="0"/>
              </a:rPr>
              <a:t>The primary goal of managers should be to maximize the wealth of the firm’s owners</a:t>
            </a:r>
          </a:p>
          <a:p>
            <a:pPr lvl="2"/>
            <a:r>
              <a:rPr lang="en-US" altLang="en-US" dirty="0">
                <a:solidFill>
                  <a:srgbClr val="000000"/>
                </a:solidFill>
                <a:latin typeface="Arial" pitchFamily="34" charset="0"/>
                <a:ea typeface="Arial" pitchFamily="34" charset="0"/>
                <a:cs typeface="Arial" pitchFamily="34" charset="0"/>
                <a:sym typeface="Arial" pitchFamily="34" charset="0"/>
              </a:rPr>
              <a:t>In most instances this is equivalent to maximizing the stock price</a:t>
            </a:r>
          </a:p>
          <a:p>
            <a:pPr lvl="1"/>
            <a:r>
              <a:rPr lang="en-US" altLang="en-US" dirty="0">
                <a:solidFill>
                  <a:srgbClr val="000000"/>
                </a:solidFill>
                <a:latin typeface="Arial" pitchFamily="34" charset="0"/>
                <a:ea typeface="Arial" pitchFamily="34" charset="0"/>
                <a:cs typeface="Arial" pitchFamily="34" charset="0"/>
                <a:sym typeface="Arial" pitchFamily="34" charset="0"/>
              </a:rPr>
              <a:t>Maximize Profit?</a:t>
            </a:r>
          </a:p>
          <a:p>
            <a:pPr lvl="2"/>
            <a:r>
              <a:rPr lang="en-US" altLang="en-US" dirty="0">
                <a:solidFill>
                  <a:srgbClr val="000000"/>
                </a:solidFill>
                <a:latin typeface="Arial" pitchFamily="34" charset="0"/>
                <a:ea typeface="Arial" pitchFamily="34" charset="0"/>
                <a:cs typeface="Arial" pitchFamily="34" charset="0"/>
                <a:sym typeface="Arial" pitchFamily="34" charset="0"/>
              </a:rPr>
              <a:t>Does profit maximization lead to the highest possible share price?</a:t>
            </a:r>
          </a:p>
          <a:p>
            <a:pPr lvl="2"/>
            <a:r>
              <a:rPr lang="en-US" altLang="en-US" dirty="0">
                <a:solidFill>
                  <a:srgbClr val="000000"/>
                </a:solidFill>
                <a:latin typeface="Arial" pitchFamily="34" charset="0"/>
                <a:ea typeface="Arial" pitchFamily="34" charset="0"/>
                <a:cs typeface="Arial" pitchFamily="34" charset="0"/>
                <a:sym typeface="Arial" pitchFamily="34" charset="0"/>
              </a:rPr>
              <a:t>For at least three reasons, the answer is often no:</a:t>
            </a:r>
          </a:p>
          <a:p>
            <a:pPr lvl="3"/>
            <a:r>
              <a:rPr lang="en-US" altLang="en-US" dirty="0">
                <a:solidFill>
                  <a:srgbClr val="000000"/>
                </a:solidFill>
                <a:latin typeface="Arial" pitchFamily="34" charset="0"/>
                <a:ea typeface="Arial" pitchFamily="34" charset="0"/>
                <a:cs typeface="Arial" pitchFamily="34" charset="0"/>
                <a:sym typeface="Arial" pitchFamily="34" charset="0"/>
              </a:rPr>
              <a:t>Timing</a:t>
            </a:r>
          </a:p>
          <a:p>
            <a:pPr lvl="3"/>
            <a:r>
              <a:rPr lang="en-US" altLang="en-US" dirty="0">
                <a:solidFill>
                  <a:srgbClr val="000000"/>
                </a:solidFill>
                <a:latin typeface="Arial" pitchFamily="34" charset="0"/>
                <a:ea typeface="Arial" pitchFamily="34" charset="0"/>
                <a:cs typeface="Arial" pitchFamily="34" charset="0"/>
                <a:sym typeface="Arial" pitchFamily="34" charset="0"/>
              </a:rPr>
              <a:t>Cash Flows</a:t>
            </a:r>
          </a:p>
          <a:p>
            <a:pPr lvl="3"/>
            <a:r>
              <a:rPr lang="en-US" altLang="en-US" dirty="0">
                <a:solidFill>
                  <a:srgbClr val="000000"/>
                </a:solidFill>
                <a:latin typeface="Arial" pitchFamily="34" charset="0"/>
                <a:ea typeface="Arial" pitchFamily="34" charset="0"/>
                <a:cs typeface="Arial" pitchFamily="34" charset="0"/>
                <a:sym typeface="Arial" pitchFamily="34" charset="0"/>
              </a:rPr>
              <a:t>Risk</a:t>
            </a:r>
            <a:endParaRPr lang="en-US" dirty="0"/>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593223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ym typeface="Times New Roman" pitchFamily="18" charset="0"/>
              </a:rPr>
              <a:t>Finance and the Firm</a:t>
            </a:r>
            <a:endParaRPr lang="en-US" b="0" dirty="0"/>
          </a:p>
        </p:txBody>
      </p:sp>
      <p:sp>
        <p:nvSpPr>
          <p:cNvPr id="3" name="Content Placeholder 2"/>
          <p:cNvSpPr>
            <a:spLocks noGrp="1"/>
          </p:cNvSpPr>
          <p:nvPr>
            <p:ph idx="1"/>
          </p:nvPr>
        </p:nvSpPr>
        <p:spPr/>
        <p:txBody>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What Is the Goal of the Firm?</a:t>
            </a:r>
          </a:p>
          <a:p>
            <a:pPr lvl="1"/>
            <a:r>
              <a:rPr lang="en-US" altLang="en-US" dirty="0">
                <a:solidFill>
                  <a:srgbClr val="000000"/>
                </a:solidFill>
                <a:latin typeface="Arial" pitchFamily="34" charset="0"/>
                <a:ea typeface="Arial" pitchFamily="34" charset="0"/>
                <a:cs typeface="Arial" pitchFamily="34" charset="0"/>
                <a:sym typeface="Arial" pitchFamily="34" charset="0"/>
              </a:rPr>
              <a:t>Maximize Stakeholders’ Welfare?</a:t>
            </a:r>
          </a:p>
          <a:p>
            <a:pPr lvl="2"/>
            <a:r>
              <a:rPr lang="en-US" altLang="en-US" dirty="0">
                <a:solidFill>
                  <a:srgbClr val="000000"/>
                </a:solidFill>
                <a:latin typeface="Arial" pitchFamily="34" charset="0"/>
                <a:ea typeface="Arial" pitchFamily="34" charset="0"/>
                <a:cs typeface="Arial" pitchFamily="34" charset="0"/>
                <a:sym typeface="Arial" pitchFamily="34" charset="0"/>
              </a:rPr>
              <a:t>Some suggest a balanced consideration of the welfare of shareholders and other firm stakeholders</a:t>
            </a:r>
          </a:p>
          <a:p>
            <a:pPr lvl="3"/>
            <a:r>
              <a:rPr lang="en-US" altLang="en-US" dirty="0">
                <a:solidFill>
                  <a:srgbClr val="000000"/>
                </a:solidFill>
                <a:latin typeface="Arial" pitchFamily="34" charset="0"/>
                <a:ea typeface="Arial" pitchFamily="34" charset="0"/>
                <a:cs typeface="Arial" pitchFamily="34" charset="0"/>
                <a:sym typeface="Arial" pitchFamily="34" charset="0"/>
              </a:rPr>
              <a:t>Stakeholders include employees, suppliers, customers, and even members of the local community where a firm is located</a:t>
            </a:r>
            <a:endParaRPr lang="en-US" dirty="0"/>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611068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104" y="416506"/>
            <a:ext cx="8153400" cy="553998"/>
          </a:xfrm>
        </p:spPr>
        <p:txBody>
          <a:bodyPr wrap="square">
            <a:spAutoFit/>
          </a:bodyPr>
          <a:lstStyle/>
          <a:p>
            <a:r>
              <a:rPr lang="en-US" altLang="en-US" sz="3600" dirty="0">
                <a:latin typeface="+mj-lt"/>
                <a:ea typeface="ヒラギノ角ゴ Pro W3" charset="-128"/>
              </a:rPr>
              <a:t>The Goal of the Firm </a:t>
            </a:r>
            <a:endParaRPr lang="en-US" sz="2000" b="0" dirty="0">
              <a:latin typeface="+mj-lt"/>
            </a:endParaRPr>
          </a:p>
        </p:txBody>
      </p:sp>
      <p:sp>
        <p:nvSpPr>
          <p:cNvPr id="3" name="Content Placeholder 2"/>
          <p:cNvSpPr>
            <a:spLocks noGrp="1"/>
          </p:cNvSpPr>
          <p:nvPr>
            <p:ph idx="1"/>
          </p:nvPr>
        </p:nvSpPr>
        <p:spPr>
          <a:xfrm>
            <a:off x="437104" y="1220725"/>
            <a:ext cx="8153400" cy="2777683"/>
          </a:xfrm>
        </p:spPr>
        <p:txBody>
          <a:bodyPr wrap="square">
            <a:spAutoFit/>
          </a:bodyPr>
          <a:lstStyle/>
          <a:p>
            <a:r>
              <a:rPr lang="en-US" altLang="en-US" sz="2400" dirty="0">
                <a:ea typeface="ヒラギノ角ゴ Pro W3" charset="-128"/>
              </a:rPr>
              <a:t>The goal of the firm is to create value for the firm’s owners (that is, its shareholders). Thus the goal of the firm is to “maximize shareholder wealth” by maximizing the price of the existing common stock.</a:t>
            </a:r>
          </a:p>
          <a:p>
            <a:r>
              <a:rPr lang="en-US" altLang="en-US" sz="2400" dirty="0">
                <a:ea typeface="ヒラギノ角ゴ Pro W3" charset="-128"/>
              </a:rPr>
              <a:t>Good financial decisions will increase stock price, and poor financial decisions will lead to a decline in stock price.</a:t>
            </a:r>
            <a:endParaRPr lang="en-US" sz="2400" dirty="0"/>
          </a:p>
        </p:txBody>
      </p:sp>
    </p:spTree>
    <p:extLst>
      <p:ext uri="{BB962C8B-B14F-4D97-AF65-F5344CB8AC3E}">
        <p14:creationId xmlns:p14="http://schemas.microsoft.com/office/powerpoint/2010/main" val="374803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ym typeface="Times New Roman" pitchFamily="18" charset="0"/>
              </a:rPr>
              <a:t>Managing the Firm</a:t>
            </a:r>
            <a:endParaRPr lang="en-US" b="0" dirty="0"/>
          </a:p>
        </p:txBody>
      </p:sp>
      <p:sp>
        <p:nvSpPr>
          <p:cNvPr id="3" name="Content Placeholder 2"/>
          <p:cNvSpPr>
            <a:spLocks noGrp="1"/>
          </p:cNvSpPr>
          <p:nvPr>
            <p:ph idx="1"/>
          </p:nvPr>
        </p:nvSpPr>
        <p:spPr/>
        <p:txBody>
          <a:bodyPr>
            <a:normAutofit/>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The Managerial Finance Function</a:t>
            </a:r>
          </a:p>
          <a:p>
            <a:pPr lvl="1"/>
            <a:r>
              <a:rPr lang="en-US" altLang="en-US" dirty="0">
                <a:solidFill>
                  <a:srgbClr val="000000"/>
                </a:solidFill>
                <a:latin typeface="Arial" pitchFamily="34" charset="0"/>
                <a:ea typeface="Arial" pitchFamily="34" charset="0"/>
                <a:cs typeface="Arial" pitchFamily="34" charset="0"/>
                <a:sym typeface="Arial" pitchFamily="34" charset="0"/>
              </a:rPr>
              <a:t>Financial Managers’ Key Decisions</a:t>
            </a:r>
          </a:p>
          <a:p>
            <a:pPr lvl="2"/>
            <a:r>
              <a:rPr lang="en-US" altLang="en-US" dirty="0">
                <a:solidFill>
                  <a:srgbClr val="000000"/>
                </a:solidFill>
                <a:latin typeface="Arial" pitchFamily="34" charset="0"/>
                <a:ea typeface="Arial" pitchFamily="34" charset="0"/>
                <a:cs typeface="Arial" pitchFamily="34" charset="0"/>
                <a:sym typeface="Arial" pitchFamily="34" charset="0"/>
              </a:rPr>
              <a:t>Financing Decisions</a:t>
            </a:r>
          </a:p>
          <a:p>
            <a:pPr lvl="3"/>
            <a:r>
              <a:rPr lang="en-US" altLang="en-US" dirty="0">
                <a:solidFill>
                  <a:srgbClr val="000000"/>
                </a:solidFill>
                <a:latin typeface="Arial" pitchFamily="34" charset="0"/>
                <a:ea typeface="Arial" pitchFamily="34" charset="0"/>
                <a:cs typeface="Arial" pitchFamily="34" charset="0"/>
                <a:sym typeface="Arial" pitchFamily="34" charset="0"/>
              </a:rPr>
              <a:t>Capital Structure Decisions</a:t>
            </a:r>
          </a:p>
          <a:p>
            <a:pPr lvl="4"/>
            <a:r>
              <a:rPr lang="en-US" altLang="en-US" dirty="0">
                <a:solidFill>
                  <a:srgbClr val="000000"/>
                </a:solidFill>
                <a:latin typeface="Arial" pitchFamily="34" charset="0"/>
                <a:ea typeface="Arial" pitchFamily="34" charset="0"/>
                <a:cs typeface="Arial" pitchFamily="34" charset="0"/>
                <a:sym typeface="Arial" pitchFamily="34" charset="0"/>
              </a:rPr>
              <a:t>The money that firms raise to finance their activities</a:t>
            </a:r>
          </a:p>
          <a:p>
            <a:pPr lvl="2"/>
            <a:r>
              <a:rPr lang="en-US" altLang="en-US" dirty="0">
                <a:solidFill>
                  <a:srgbClr val="000000"/>
                </a:solidFill>
                <a:latin typeface="Arial" pitchFamily="34" charset="0"/>
                <a:ea typeface="Arial" pitchFamily="34" charset="0"/>
                <a:cs typeface="Arial" pitchFamily="34" charset="0"/>
                <a:sym typeface="Arial" pitchFamily="34" charset="0"/>
              </a:rPr>
              <a:t>Investment Decisions</a:t>
            </a:r>
          </a:p>
          <a:p>
            <a:pPr lvl="3"/>
            <a:r>
              <a:rPr lang="en-US" altLang="en-US" dirty="0">
                <a:solidFill>
                  <a:srgbClr val="000000"/>
                </a:solidFill>
                <a:latin typeface="Arial" pitchFamily="34" charset="0"/>
                <a:ea typeface="Arial" pitchFamily="34" charset="0"/>
                <a:cs typeface="Arial" pitchFamily="34" charset="0"/>
                <a:sym typeface="Arial" pitchFamily="34" charset="0"/>
              </a:rPr>
              <a:t>Capital Budgeting Decisions</a:t>
            </a:r>
          </a:p>
          <a:p>
            <a:pPr lvl="2"/>
            <a:r>
              <a:rPr lang="en-US" altLang="en-US" dirty="0">
                <a:solidFill>
                  <a:srgbClr val="000000"/>
                </a:solidFill>
                <a:latin typeface="Arial" pitchFamily="34" charset="0"/>
                <a:ea typeface="Arial" pitchFamily="34" charset="0"/>
                <a:cs typeface="Arial" pitchFamily="34" charset="0"/>
                <a:sym typeface="Arial" pitchFamily="34" charset="0"/>
              </a:rPr>
              <a:t>Dividend Decisions</a:t>
            </a:r>
          </a:p>
          <a:p>
            <a:pPr lvl="3"/>
            <a:r>
              <a:rPr lang="en-US" altLang="en-US" dirty="0">
                <a:solidFill>
                  <a:srgbClr val="000000"/>
                </a:solidFill>
                <a:latin typeface="Arial" pitchFamily="34" charset="0"/>
                <a:ea typeface="Arial" pitchFamily="34" charset="0"/>
                <a:cs typeface="Arial" pitchFamily="34" charset="0"/>
                <a:sym typeface="Arial" pitchFamily="34" charset="0"/>
              </a:rPr>
              <a:t>Dividend payout vs profit retention (for re-investment)</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675597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106" y="322868"/>
            <a:ext cx="8229600" cy="685800"/>
          </a:xfrm>
        </p:spPr>
        <p:txBody>
          <a:bodyPr/>
          <a:lstStyle/>
          <a:p>
            <a:r>
              <a:rPr lang="en-US" altLang="en-US" dirty="0">
                <a:solidFill>
                  <a:schemeClr val="tx1"/>
                </a:solidFill>
                <a:sym typeface="Times New Roman" pitchFamily="18" charset="0"/>
              </a:rPr>
              <a:t>Figure </a:t>
            </a:r>
            <a:r>
              <a:rPr lang="en-US" altLang="en-US" b="0" dirty="0">
                <a:solidFill>
                  <a:schemeClr val="tx1"/>
                </a:solidFill>
                <a:sym typeface="Times New Roman" pitchFamily="18" charset="0"/>
              </a:rPr>
              <a:t>Financial Activities</a:t>
            </a:r>
            <a:endParaRPr lang="en-US" b="0" dirty="0">
              <a:solidFill>
                <a:schemeClr val="tx1"/>
              </a:solidFill>
            </a:endParaRPr>
          </a:p>
        </p:txBody>
      </p:sp>
      <p:pic>
        <p:nvPicPr>
          <p:cNvPr id="3" name="Picture 2" descr="A diagram shows the Primary activities of the financial manager.&#10;The table is titled Balance sheet. It is divided into four parts. Making investment decisions on the left consists of Current assets and Fixed assets. Making financing decisions, including  Current liabilities and Long-term funds, appear on the right side of the diagram."/>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106" y="1447800"/>
            <a:ext cx="8187788" cy="2337637"/>
          </a:xfrm>
          <a:prstGeom prst="rect">
            <a:avLst/>
          </a:prstGeom>
        </p:spPr>
      </p:pic>
      <p:sp>
        <p:nvSpPr>
          <p:cNvPr id="4" name="Slide Number Placeholder 3"/>
          <p:cNvSpPr>
            <a:spLocks noGrp="1"/>
          </p:cNvSpPr>
          <p:nvPr>
            <p:ph type="sldNum" sz="quarter" idx="12"/>
          </p:nvPr>
        </p:nvSpPr>
        <p:spPr/>
        <p:txBody>
          <a:bodyPr/>
          <a:lstStyle/>
          <a:p>
            <a:fld id="{200B2350-5261-4F5C-9DF5-EF0D264FC8D2}" type="slidenum">
              <a:rPr lang="en-US" smtClean="0"/>
              <a:pPr/>
              <a:t>11</a:t>
            </a:fld>
            <a:endParaRPr lang="en-US" dirty="0"/>
          </a:p>
        </p:txBody>
      </p:sp>
    </p:spTree>
    <p:extLst>
      <p:ext uri="{BB962C8B-B14F-4D97-AF65-F5344CB8AC3E}">
        <p14:creationId xmlns:p14="http://schemas.microsoft.com/office/powerpoint/2010/main" val="3567653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7531" y="2421965"/>
            <a:ext cx="7772400" cy="1107996"/>
          </a:xfrm>
        </p:spPr>
        <p:txBody>
          <a:bodyPr>
            <a:spAutoFit/>
          </a:bodyPr>
          <a:lstStyle/>
          <a:p>
            <a:r>
              <a:rPr lang="en-US" dirty="0">
                <a:latin typeface="+mj-lt"/>
              </a:rPr>
              <a:t>Five Principles That Form the Foundations of Finance</a:t>
            </a:r>
            <a:endParaRPr lang="en-US" b="0" dirty="0">
              <a:latin typeface="+mj-lt"/>
            </a:endParaRPr>
          </a:p>
        </p:txBody>
      </p:sp>
    </p:spTree>
    <p:extLst>
      <p:ext uri="{BB962C8B-B14F-4D97-AF65-F5344CB8AC3E}">
        <p14:creationId xmlns:p14="http://schemas.microsoft.com/office/powerpoint/2010/main" val="228130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7195"/>
            <a:ext cx="8183544" cy="1097280"/>
          </a:xfrm>
        </p:spPr>
        <p:txBody>
          <a:bodyPr wrap="square">
            <a:spAutoFit/>
          </a:bodyPr>
          <a:lstStyle/>
          <a:p>
            <a:r>
              <a:rPr lang="en-US" sz="3600" dirty="0">
                <a:latin typeface="+mj-lt"/>
              </a:rPr>
              <a:t>Principle 1: Cash Flow Is What Matters</a:t>
            </a:r>
          </a:p>
        </p:txBody>
      </p:sp>
      <p:sp>
        <p:nvSpPr>
          <p:cNvPr id="3" name="Content Placeholder 2"/>
          <p:cNvSpPr>
            <a:spLocks noGrp="1"/>
          </p:cNvSpPr>
          <p:nvPr>
            <p:ph idx="1"/>
          </p:nvPr>
        </p:nvSpPr>
        <p:spPr>
          <a:xfrm>
            <a:off x="437104" y="1902163"/>
            <a:ext cx="8173496" cy="3046988"/>
          </a:xfrm>
        </p:spPr>
        <p:txBody>
          <a:bodyPr wrap="square">
            <a:spAutoFit/>
          </a:bodyPr>
          <a:lstStyle/>
          <a:p>
            <a:r>
              <a:rPr lang="en-US" sz="2000" dirty="0"/>
              <a:t>Accounting profits </a:t>
            </a:r>
            <a:r>
              <a:rPr lang="en-US" sz="2000" b="1" dirty="0"/>
              <a:t>are not</a:t>
            </a:r>
            <a:r>
              <a:rPr lang="en-US" sz="2000" dirty="0"/>
              <a:t> equal to cash flows. It is possible for a firm to generate accounting profits but not have cash or to generate cash flows and not report accounting profits in the books.</a:t>
            </a:r>
          </a:p>
          <a:p>
            <a:r>
              <a:rPr lang="en-US" sz="2000" dirty="0"/>
              <a:t>Cash flow, and not profits, drive the value of a business.</a:t>
            </a:r>
          </a:p>
          <a:p>
            <a:r>
              <a:rPr lang="en-US" sz="2000" dirty="0"/>
              <a:t>We must determine </a:t>
            </a:r>
            <a:r>
              <a:rPr lang="en-US" sz="2000" b="1" dirty="0"/>
              <a:t>incremental or marginal cash flows</a:t>
            </a:r>
            <a:r>
              <a:rPr lang="en-US" sz="2000" dirty="0"/>
              <a:t> when making financial decisions.</a:t>
            </a:r>
          </a:p>
          <a:p>
            <a:pPr lvl="1"/>
            <a:r>
              <a:rPr lang="en-US" sz="2000" dirty="0"/>
              <a:t>Incremental cash flow is the difference between the projected cash flows if the project is selected versus what they will be if the project is not selected.</a:t>
            </a:r>
          </a:p>
        </p:txBody>
      </p:sp>
    </p:spTree>
    <p:extLst>
      <p:ext uri="{BB962C8B-B14F-4D97-AF65-F5344CB8AC3E}">
        <p14:creationId xmlns:p14="http://schemas.microsoft.com/office/powerpoint/2010/main" val="3903968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0" y="409575"/>
            <a:ext cx="8193069" cy="984885"/>
          </a:xfrm>
        </p:spPr>
        <p:txBody>
          <a:bodyPr wrap="square">
            <a:spAutoFit/>
          </a:bodyPr>
          <a:lstStyle/>
          <a:p>
            <a:r>
              <a:rPr lang="en-US" sz="3600" dirty="0">
                <a:latin typeface="+mj-lt"/>
              </a:rPr>
              <a:t>Principle 2: Money Has a Time Value </a:t>
            </a:r>
            <a:r>
              <a:rPr lang="en-US" sz="2800" dirty="0">
                <a:latin typeface="+mj-lt"/>
              </a:rPr>
              <a:t>(1 of 2)</a:t>
            </a:r>
            <a:endParaRPr lang="en-US" sz="2000" dirty="0">
              <a:latin typeface="+mj-lt"/>
            </a:endParaRPr>
          </a:p>
        </p:txBody>
      </p:sp>
      <p:sp>
        <p:nvSpPr>
          <p:cNvPr id="3" name="Content Placeholder 2"/>
          <p:cNvSpPr>
            <a:spLocks noGrp="1"/>
          </p:cNvSpPr>
          <p:nvPr>
            <p:ph idx="1"/>
          </p:nvPr>
        </p:nvSpPr>
        <p:spPr>
          <a:xfrm>
            <a:off x="437104" y="1905000"/>
            <a:ext cx="8173496" cy="1923604"/>
          </a:xfrm>
        </p:spPr>
        <p:txBody>
          <a:bodyPr wrap="square">
            <a:spAutoFit/>
          </a:bodyPr>
          <a:lstStyle/>
          <a:p>
            <a:r>
              <a:rPr lang="en-US" altLang="en-US" sz="2400" dirty="0">
                <a:ea typeface="ヒラギノ角ゴ Pro W3" charset="-128"/>
              </a:rPr>
              <a:t>A dollar received today is worth more than a dollar received in the future.</a:t>
            </a:r>
          </a:p>
          <a:p>
            <a:pPr lvl="1"/>
            <a:r>
              <a:rPr lang="en-US" altLang="en-US" sz="2400" dirty="0">
                <a:ea typeface="ヒラギノ角ゴ Pro W3" charset="-128"/>
              </a:rPr>
              <a:t>Because we can earn interest on money received today, it is better to receive money sooner rather than later.</a:t>
            </a:r>
            <a:endParaRPr lang="en-US" sz="2400" dirty="0"/>
          </a:p>
        </p:txBody>
      </p:sp>
    </p:spTree>
    <p:extLst>
      <p:ext uri="{BB962C8B-B14F-4D97-AF65-F5344CB8AC3E}">
        <p14:creationId xmlns:p14="http://schemas.microsoft.com/office/powerpoint/2010/main" val="2775553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0" y="405765"/>
            <a:ext cx="8193069" cy="984885"/>
          </a:xfrm>
        </p:spPr>
        <p:txBody>
          <a:bodyPr wrap="square">
            <a:spAutoFit/>
          </a:bodyPr>
          <a:lstStyle/>
          <a:p>
            <a:r>
              <a:rPr lang="en-US" sz="3600" dirty="0">
                <a:latin typeface="+mj-lt"/>
              </a:rPr>
              <a:t>Principle 2: Money Has a Time Value </a:t>
            </a:r>
            <a:r>
              <a:rPr lang="en-US" sz="2800" dirty="0">
                <a:latin typeface="+mj-lt"/>
              </a:rPr>
              <a:t>(2 of 2)</a:t>
            </a:r>
            <a:endParaRPr lang="en-US" sz="2000" dirty="0">
              <a:latin typeface="+mj-lt"/>
            </a:endParaRPr>
          </a:p>
        </p:txBody>
      </p:sp>
      <p:sp>
        <p:nvSpPr>
          <p:cNvPr id="3" name="Content Placeholder 2"/>
          <p:cNvSpPr>
            <a:spLocks noGrp="1"/>
          </p:cNvSpPr>
          <p:nvPr>
            <p:ph idx="1"/>
          </p:nvPr>
        </p:nvSpPr>
        <p:spPr>
          <a:xfrm>
            <a:off x="437104" y="1908113"/>
            <a:ext cx="8173496" cy="2292935"/>
          </a:xfrm>
        </p:spPr>
        <p:txBody>
          <a:bodyPr wrap="square">
            <a:spAutoFit/>
          </a:bodyPr>
          <a:lstStyle/>
          <a:p>
            <a:r>
              <a:rPr lang="en-US" altLang="en-US" sz="2400" b="1" dirty="0">
                <a:ea typeface="ヒラギノ角ゴ Pro W3" charset="-128"/>
              </a:rPr>
              <a:t>Opportunity Cost </a:t>
            </a:r>
            <a:r>
              <a:rPr lang="en-US" altLang="en-US" sz="2400" dirty="0">
                <a:ea typeface="ヒラギノ角ゴ Pro W3" charset="-128"/>
              </a:rPr>
              <a:t>– It is the cost of making a choice in terms of next best alternative that must be forgone.</a:t>
            </a:r>
          </a:p>
          <a:p>
            <a:pPr lvl="1"/>
            <a:r>
              <a:rPr lang="en-US" altLang="en-US" sz="2400" b="1" dirty="0">
                <a:ea typeface="ヒラギノ角ゴ Pro W3" charset="-128"/>
              </a:rPr>
              <a:t>Example</a:t>
            </a:r>
            <a:r>
              <a:rPr lang="en-US" altLang="en-US" sz="2400" dirty="0">
                <a:ea typeface="ヒラギノ角ゴ Pro W3" charset="-128"/>
              </a:rPr>
              <a:t>: By lending money to your friend at zero percent interest, there is an opportunity cost of 1% that could potentially be earned by depositing the money in a savings account in a bank.</a:t>
            </a:r>
            <a:endParaRPr lang="en-US" sz="2400" dirty="0"/>
          </a:p>
        </p:txBody>
      </p:sp>
    </p:spTree>
    <p:extLst>
      <p:ext uri="{BB962C8B-B14F-4D97-AF65-F5344CB8AC3E}">
        <p14:creationId xmlns:p14="http://schemas.microsoft.com/office/powerpoint/2010/main" val="1889723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6506"/>
            <a:ext cx="8153400" cy="553998"/>
          </a:xfrm>
        </p:spPr>
        <p:txBody>
          <a:bodyPr wrap="square">
            <a:spAutoFit/>
          </a:bodyPr>
          <a:lstStyle/>
          <a:p>
            <a:r>
              <a:rPr lang="en-US" sz="3600" dirty="0">
                <a:latin typeface="+mj-lt"/>
              </a:rPr>
              <a:t>Principle 3: Risk Requires a Reward</a:t>
            </a:r>
          </a:p>
        </p:txBody>
      </p:sp>
      <p:sp>
        <p:nvSpPr>
          <p:cNvPr id="3" name="Content Placeholder 2"/>
          <p:cNvSpPr>
            <a:spLocks noGrp="1"/>
          </p:cNvSpPr>
          <p:nvPr>
            <p:ph idx="1"/>
          </p:nvPr>
        </p:nvSpPr>
        <p:spPr>
          <a:xfrm>
            <a:off x="437104" y="1229248"/>
            <a:ext cx="8153400" cy="3962623"/>
          </a:xfrm>
        </p:spPr>
        <p:txBody>
          <a:bodyPr wrap="square">
            <a:spAutoFit/>
          </a:bodyPr>
          <a:lstStyle/>
          <a:p>
            <a:r>
              <a:rPr lang="en-US" altLang="en-US" sz="2400" dirty="0">
                <a:ea typeface="ヒラギノ角ゴ Pro W3" charset="-128"/>
              </a:rPr>
              <a:t>Investors will not take on additional risk unless they expect to be compensated with additional reward or return.</a:t>
            </a:r>
          </a:p>
          <a:p>
            <a:r>
              <a:rPr lang="en-US" altLang="en-US" sz="2400" dirty="0">
                <a:ea typeface="ヒラギノ角ゴ Pro W3" charset="-128"/>
              </a:rPr>
              <a:t>Investors expect to be compensated for </a:t>
            </a:r>
            <a:r>
              <a:rPr lang="en-IN" altLang="en-US" sz="2400" dirty="0">
                <a:ea typeface="ヒラギノ角ゴ Pro W3" charset="-128"/>
              </a:rPr>
              <a:t>“</a:t>
            </a:r>
            <a:r>
              <a:rPr lang="en-US" altLang="en-US" sz="2400" dirty="0">
                <a:ea typeface="ヒラギノ角ゴ Pro W3" charset="-128"/>
              </a:rPr>
              <a:t>delaying consumption</a:t>
            </a:r>
            <a:r>
              <a:rPr lang="en-IN" altLang="en-US" sz="2400" dirty="0">
                <a:ea typeface="ヒラギノ角ゴ Pro W3" charset="-128"/>
              </a:rPr>
              <a:t>’’</a:t>
            </a:r>
            <a:r>
              <a:rPr lang="en-US" altLang="en-US" sz="2400" dirty="0">
                <a:ea typeface="ヒラギノ角ゴ Pro W3" charset="-128"/>
              </a:rPr>
              <a:t> and “taking on risk.’’</a:t>
            </a:r>
          </a:p>
          <a:p>
            <a:pPr lvl="1"/>
            <a:r>
              <a:rPr lang="en-US" altLang="en-US" sz="2400" dirty="0">
                <a:ea typeface="ヒラギノ角ゴ Pro W3" charset="-128"/>
              </a:rPr>
              <a:t>Thus, investors expect a return when they deposit their savings in a bank (e.g., delayed consumption), and they expect to earn a relatively higher rate of return on stocks compared to a bank savings account (e.g., taking on risk).</a:t>
            </a:r>
          </a:p>
        </p:txBody>
      </p:sp>
    </p:spTree>
    <p:extLst>
      <p:ext uri="{BB962C8B-B14F-4D97-AF65-F5344CB8AC3E}">
        <p14:creationId xmlns:p14="http://schemas.microsoft.com/office/powerpoint/2010/main" val="619839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6506"/>
            <a:ext cx="8153400" cy="553998"/>
          </a:xfrm>
        </p:spPr>
        <p:txBody>
          <a:bodyPr wrap="square">
            <a:spAutoFit/>
          </a:bodyPr>
          <a:lstStyle/>
          <a:p>
            <a:r>
              <a:rPr lang="en-US" sz="3600" dirty="0">
                <a:latin typeface="+mj-lt"/>
              </a:rPr>
              <a:t>Figure 1.1 The Risk-Return Trade-off</a:t>
            </a:r>
          </a:p>
        </p:txBody>
      </p:sp>
      <p:pic>
        <p:nvPicPr>
          <p:cNvPr id="2050" name="Picture 2" descr="The horizontal axis of the graph is labeled Risk; the vertical axis is labeled Expected return. One line extends from the vertical axis, parallel to the horizontal axis, representing the minimal expected return investors want for delaying consumption. A second line slopes upward from the same point on the vertical axis, showing that the more risk that is taken, the more additional return investors will expect.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3153" y="1998700"/>
            <a:ext cx="7931151" cy="3681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347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7195"/>
            <a:ext cx="8183544" cy="1097280"/>
          </a:xfrm>
        </p:spPr>
        <p:txBody>
          <a:bodyPr wrap="square">
            <a:spAutoFit/>
          </a:bodyPr>
          <a:lstStyle/>
          <a:p>
            <a:r>
              <a:rPr lang="en-US" sz="3600" dirty="0">
                <a:latin typeface="+mj-lt"/>
              </a:rPr>
              <a:t>Principle 4: Market Prices Are Generally Right</a:t>
            </a:r>
          </a:p>
        </p:txBody>
      </p:sp>
      <p:sp>
        <p:nvSpPr>
          <p:cNvPr id="3" name="Content Placeholder 2"/>
          <p:cNvSpPr>
            <a:spLocks noGrp="1"/>
          </p:cNvSpPr>
          <p:nvPr>
            <p:ph idx="1"/>
          </p:nvPr>
        </p:nvSpPr>
        <p:spPr>
          <a:xfrm>
            <a:off x="437104" y="1905000"/>
            <a:ext cx="8173496" cy="2985433"/>
          </a:xfrm>
        </p:spPr>
        <p:txBody>
          <a:bodyPr wrap="square">
            <a:spAutoFit/>
          </a:bodyPr>
          <a:lstStyle/>
          <a:p>
            <a:r>
              <a:rPr lang="en-US" altLang="en-US" sz="2000" dirty="0">
                <a:ea typeface="ヒラギノ角ゴ Pro W3" charset="-128"/>
              </a:rPr>
              <a:t>In an </a:t>
            </a:r>
            <a:r>
              <a:rPr lang="en-US" altLang="en-US" sz="2000" b="1" dirty="0">
                <a:ea typeface="ヒラギノ角ゴ Pro W3" charset="-128"/>
              </a:rPr>
              <a:t>efficient market</a:t>
            </a:r>
            <a:r>
              <a:rPr lang="en-US" altLang="en-US" sz="2000" dirty="0">
                <a:ea typeface="ヒラギノ角ゴ Pro W3" charset="-128"/>
              </a:rPr>
              <a:t>, the market prices of all traded assets (such as stocks and bonds) fully reflect all available information at any moment in time.</a:t>
            </a:r>
          </a:p>
          <a:p>
            <a:r>
              <a:rPr lang="en-US" altLang="en-US" sz="2000" dirty="0">
                <a:ea typeface="ヒラギノ角ゴ Pro W3" charset="-128"/>
              </a:rPr>
              <a:t>Thus stock prices are a useful indicator of the value of the firm. Price changes reflect changes in expected future cash flows. Good decisions will tend to increase in stock price and vice versa.</a:t>
            </a:r>
          </a:p>
          <a:p>
            <a:r>
              <a:rPr lang="en-US" altLang="en-US" sz="2000" dirty="0">
                <a:ea typeface="ヒラギノ角ゴ Pro W3" charset="-128"/>
              </a:rPr>
              <a:t>Note there are inefficiencies in the market that may distort the market prices from value of assets. Such inefficiencies are often caused by behavioral biases.</a:t>
            </a:r>
            <a:endParaRPr lang="en-US" sz="2000" dirty="0"/>
          </a:p>
        </p:txBody>
      </p:sp>
    </p:spTree>
    <p:extLst>
      <p:ext uri="{BB962C8B-B14F-4D97-AF65-F5344CB8AC3E}">
        <p14:creationId xmlns:p14="http://schemas.microsoft.com/office/powerpoint/2010/main" val="1739156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7195"/>
            <a:ext cx="8193069" cy="1097280"/>
          </a:xfrm>
        </p:spPr>
        <p:txBody>
          <a:bodyPr wrap="square">
            <a:spAutoFit/>
          </a:bodyPr>
          <a:lstStyle/>
          <a:p>
            <a:r>
              <a:rPr lang="en-US" sz="3600" dirty="0">
                <a:latin typeface="+mj-lt"/>
              </a:rPr>
              <a:t>Principle 5: Conflicts of Interest Cause Agency Problems</a:t>
            </a:r>
          </a:p>
        </p:txBody>
      </p:sp>
      <p:sp>
        <p:nvSpPr>
          <p:cNvPr id="3" name="Content Placeholder 2"/>
          <p:cNvSpPr>
            <a:spLocks noGrp="1"/>
          </p:cNvSpPr>
          <p:nvPr>
            <p:ph idx="1"/>
          </p:nvPr>
        </p:nvSpPr>
        <p:spPr>
          <a:xfrm>
            <a:off x="437104" y="1905000"/>
            <a:ext cx="7239000" cy="3031599"/>
          </a:xfrm>
        </p:spPr>
        <p:txBody>
          <a:bodyPr>
            <a:spAutoFit/>
          </a:bodyPr>
          <a:lstStyle/>
          <a:p>
            <a:r>
              <a:rPr lang="en-US" altLang="en-US" sz="2400" dirty="0">
                <a:ea typeface="ヒラギノ角ゴ Pro W3" charset="-128"/>
              </a:rPr>
              <a:t>The separation of management and the ownership of the firm creates an </a:t>
            </a:r>
            <a:r>
              <a:rPr lang="en-US" altLang="en-US" sz="2400" b="1" dirty="0">
                <a:ea typeface="ヒラギノ角ゴ Pro W3" charset="-128"/>
              </a:rPr>
              <a:t>agency problem</a:t>
            </a:r>
            <a:r>
              <a:rPr lang="en-US" altLang="en-US" sz="2400" dirty="0">
                <a:ea typeface="ヒラギノ角ゴ Pro W3" charset="-128"/>
              </a:rPr>
              <a:t>. Managers may make decisions that are not consistent with the goal of maximizing shareholder wealth.</a:t>
            </a:r>
          </a:p>
          <a:p>
            <a:pPr lvl="1"/>
            <a:r>
              <a:rPr lang="en-US" sz="2400" dirty="0"/>
              <a:t>Agency conflict is reduced through monitoring (e.g., annual reports), compensation schemes (e.g., stock options), and market mechanisms (e.g., takeovers).</a:t>
            </a:r>
          </a:p>
        </p:txBody>
      </p:sp>
    </p:spTree>
    <p:extLst>
      <p:ext uri="{BB962C8B-B14F-4D97-AF65-F5344CB8AC3E}">
        <p14:creationId xmlns:p14="http://schemas.microsoft.com/office/powerpoint/2010/main" val="3960373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6506"/>
            <a:ext cx="8183544" cy="553998"/>
          </a:xfrm>
        </p:spPr>
        <p:txBody>
          <a:bodyPr wrap="square">
            <a:spAutoFit/>
          </a:bodyPr>
          <a:lstStyle/>
          <a:p>
            <a:r>
              <a:rPr lang="en-US" sz="3600" dirty="0">
                <a:latin typeface="+mj-lt"/>
              </a:rPr>
              <a:t>Ethics and Trust in Business</a:t>
            </a:r>
          </a:p>
        </p:txBody>
      </p:sp>
      <p:sp>
        <p:nvSpPr>
          <p:cNvPr id="3" name="Content Placeholder 2"/>
          <p:cNvSpPr>
            <a:spLocks noGrp="1"/>
          </p:cNvSpPr>
          <p:nvPr>
            <p:ph idx="1"/>
          </p:nvPr>
        </p:nvSpPr>
        <p:spPr>
          <a:xfrm>
            <a:off x="437104" y="1222576"/>
            <a:ext cx="8173496" cy="3339376"/>
          </a:xfrm>
        </p:spPr>
        <p:txBody>
          <a:bodyPr wrap="square">
            <a:spAutoFit/>
          </a:bodyPr>
          <a:lstStyle/>
          <a:p>
            <a:r>
              <a:rPr lang="en-US" altLang="en-US" sz="2400" dirty="0">
                <a:ea typeface="ヒラギノ角ゴ Pro W3" charset="-128"/>
              </a:rPr>
              <a:t>Ethical behavior is doing the right thing! But what is the right thing?</a:t>
            </a:r>
          </a:p>
          <a:p>
            <a:r>
              <a:rPr lang="en-US" altLang="en-US" sz="2400" dirty="0">
                <a:ea typeface="ヒラギノ角ゴ Pro W3" charset="-128"/>
              </a:rPr>
              <a:t>Ethical dilemma—Each person has his or her own set of values, which forms the basis for personal judgments about what is the right thing.</a:t>
            </a:r>
          </a:p>
          <a:p>
            <a:r>
              <a:rPr lang="en-US" altLang="en-US" sz="2400" dirty="0">
                <a:ea typeface="ヒラギノ角ゴ Pro W3" charset="-128"/>
              </a:rPr>
              <a:t>Sound ethical standards are important for business and personal success. Unethical decisions can destroy shareholder wealth (e.g., Enron scandal).</a:t>
            </a:r>
            <a:endParaRPr lang="en-US" sz="2400" dirty="0"/>
          </a:p>
        </p:txBody>
      </p:sp>
    </p:spTree>
    <p:extLst>
      <p:ext uri="{BB962C8B-B14F-4D97-AF65-F5344CB8AC3E}">
        <p14:creationId xmlns:p14="http://schemas.microsoft.com/office/powerpoint/2010/main" val="15575538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5123" y="2962275"/>
            <a:ext cx="7772400" cy="553998"/>
          </a:xfrm>
        </p:spPr>
        <p:txBody>
          <a:bodyPr>
            <a:spAutoFit/>
          </a:bodyPr>
          <a:lstStyle/>
          <a:p>
            <a:r>
              <a:rPr lang="en-IN" dirty="0">
                <a:latin typeface="+mj-lt"/>
              </a:rPr>
              <a:t>The Role of Finance in Business</a:t>
            </a:r>
            <a:endParaRPr lang="en-US" dirty="0">
              <a:latin typeface="+mj-lt"/>
            </a:endParaRPr>
          </a:p>
        </p:txBody>
      </p:sp>
    </p:spTree>
    <p:extLst>
      <p:ext uri="{BB962C8B-B14F-4D97-AF65-F5344CB8AC3E}">
        <p14:creationId xmlns:p14="http://schemas.microsoft.com/office/powerpoint/2010/main" val="486404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104" y="411144"/>
            <a:ext cx="7182896" cy="984885"/>
          </a:xfrm>
        </p:spPr>
        <p:txBody>
          <a:bodyPr wrap="square">
            <a:spAutoFit/>
          </a:bodyPr>
          <a:lstStyle/>
          <a:p>
            <a:r>
              <a:rPr lang="en-IN" sz="3600" dirty="0">
                <a:latin typeface="+mj-lt"/>
              </a:rPr>
              <a:t>The Role of Finance in Business </a:t>
            </a:r>
            <a:r>
              <a:rPr lang="en-US" sz="2800" dirty="0">
                <a:latin typeface="+mj-lt"/>
              </a:rPr>
              <a:t>(1 of 2)</a:t>
            </a:r>
          </a:p>
        </p:txBody>
      </p:sp>
      <p:sp>
        <p:nvSpPr>
          <p:cNvPr id="3" name="Content Placeholder 2"/>
          <p:cNvSpPr>
            <a:spLocks noGrp="1"/>
          </p:cNvSpPr>
          <p:nvPr>
            <p:ph idx="1"/>
          </p:nvPr>
        </p:nvSpPr>
        <p:spPr>
          <a:xfrm>
            <a:off x="437104" y="1908244"/>
            <a:ext cx="8229600" cy="2816156"/>
          </a:xfrm>
        </p:spPr>
        <p:txBody>
          <a:bodyPr>
            <a:spAutoFit/>
          </a:bodyPr>
          <a:lstStyle/>
          <a:p>
            <a:r>
              <a:rPr lang="en-US" altLang="en-US" sz="2400" dirty="0">
                <a:ea typeface="ヒラギノ角ゴ Pro W3" charset="-128"/>
              </a:rPr>
              <a:t>Three basic issues are addressed by the study of finance:</a:t>
            </a:r>
          </a:p>
          <a:p>
            <a:pPr lvl="1"/>
            <a:r>
              <a:rPr lang="en-US" altLang="en-US" sz="2400" dirty="0">
                <a:ea typeface="ヒラギノ角ゴ Pro W3" charset="-128"/>
              </a:rPr>
              <a:t>What long-term investments should the firm undertake? (Capital budgeting decision)</a:t>
            </a:r>
          </a:p>
          <a:p>
            <a:pPr lvl="1"/>
            <a:r>
              <a:rPr lang="en-US" altLang="en-US" sz="2400" dirty="0">
                <a:ea typeface="ヒラギノ角ゴ Pro W3" charset="-128"/>
              </a:rPr>
              <a:t>How should the firm raise money to fund these investments? (Capital structure decision)</a:t>
            </a:r>
          </a:p>
          <a:p>
            <a:pPr lvl="1"/>
            <a:r>
              <a:rPr lang="en-US" altLang="en-US" sz="2400" dirty="0">
                <a:ea typeface="ヒラギノ角ゴ Pro W3" charset="-128"/>
              </a:rPr>
              <a:t>How should cash flows arising from day-to-day operations be managed? (Working capital decision)</a:t>
            </a:r>
            <a:endParaRPr lang="en-US" sz="2400" dirty="0"/>
          </a:p>
        </p:txBody>
      </p:sp>
    </p:spTree>
    <p:extLst>
      <p:ext uri="{BB962C8B-B14F-4D97-AF65-F5344CB8AC3E}">
        <p14:creationId xmlns:p14="http://schemas.microsoft.com/office/powerpoint/2010/main" val="1055092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104" y="411144"/>
            <a:ext cx="7411496" cy="984885"/>
          </a:xfrm>
        </p:spPr>
        <p:txBody>
          <a:bodyPr wrap="square">
            <a:spAutoFit/>
          </a:bodyPr>
          <a:lstStyle/>
          <a:p>
            <a:r>
              <a:rPr lang="en-IN" sz="3600" dirty="0">
                <a:latin typeface="+mj-lt"/>
              </a:rPr>
              <a:t>The Role of Finance in Business </a:t>
            </a:r>
            <a:r>
              <a:rPr lang="en-US" sz="2800" dirty="0">
                <a:latin typeface="+mj-lt"/>
              </a:rPr>
              <a:t>(2 of 2)</a:t>
            </a:r>
            <a:endParaRPr lang="en-US" sz="2000" dirty="0">
              <a:latin typeface="+mj-lt"/>
            </a:endParaRPr>
          </a:p>
        </p:txBody>
      </p:sp>
      <p:sp>
        <p:nvSpPr>
          <p:cNvPr id="3" name="Content Placeholder 2"/>
          <p:cNvSpPr>
            <a:spLocks noGrp="1"/>
          </p:cNvSpPr>
          <p:nvPr>
            <p:ph idx="1"/>
          </p:nvPr>
        </p:nvSpPr>
        <p:spPr>
          <a:xfrm>
            <a:off x="437104" y="1905000"/>
            <a:ext cx="8173496" cy="3339376"/>
          </a:xfrm>
        </p:spPr>
        <p:txBody>
          <a:bodyPr wrap="square">
            <a:spAutoFit/>
          </a:bodyPr>
          <a:lstStyle/>
          <a:p>
            <a:r>
              <a:rPr lang="en-US" altLang="en-US" sz="2400" dirty="0">
                <a:ea typeface="ヒラギノ角ゴ Pro W3" charset="-128"/>
              </a:rPr>
              <a:t>Knowledge of financial tools is relevant for decision making in all areas of business (be it marketing, production, etc.) and also in managing personal finances.</a:t>
            </a:r>
          </a:p>
          <a:p>
            <a:r>
              <a:rPr lang="en-US" altLang="en-US" sz="2400" dirty="0">
                <a:ea typeface="ヒラギノ角ゴ Pro W3" charset="-128"/>
              </a:rPr>
              <a:t>Decisions involve an element of time and uncertainty; financial tools help adjust for time and risk.</a:t>
            </a:r>
          </a:p>
          <a:p>
            <a:r>
              <a:rPr lang="en-US" altLang="en-US" sz="2400" dirty="0">
                <a:ea typeface="ヒラギノ角ゴ Pro W3" charset="-128"/>
              </a:rPr>
              <a:t>Decisions taken in business should be financially viable; financial tools help determine the financial viability of decisions.</a:t>
            </a:r>
            <a:endParaRPr lang="en-US" sz="2400" dirty="0"/>
          </a:p>
        </p:txBody>
      </p:sp>
    </p:spTree>
    <p:extLst>
      <p:ext uri="{BB962C8B-B14F-4D97-AF65-F5344CB8AC3E}">
        <p14:creationId xmlns:p14="http://schemas.microsoft.com/office/powerpoint/2010/main" val="3391343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7195"/>
            <a:ext cx="8183544" cy="1097280"/>
          </a:xfrm>
        </p:spPr>
        <p:txBody>
          <a:bodyPr wrap="square">
            <a:spAutoFit/>
          </a:bodyPr>
          <a:lstStyle/>
          <a:p>
            <a:r>
              <a:rPr lang="en-US" sz="3600" dirty="0">
                <a:latin typeface="+mj-lt"/>
              </a:rPr>
              <a:t>Figure 1.2 </a:t>
            </a:r>
            <a:r>
              <a:rPr lang="en-IN" sz="3600" dirty="0">
                <a:latin typeface="+mj-lt"/>
              </a:rPr>
              <a:t>How the Finance Area Fits into a Firm</a:t>
            </a:r>
            <a:endParaRPr lang="en-US" sz="3600" dirty="0">
              <a:latin typeface="+mj-lt"/>
            </a:endParaRPr>
          </a:p>
        </p:txBody>
      </p:sp>
      <p:pic>
        <p:nvPicPr>
          <p:cNvPr id="3075" name="Picture 3" descr="The organizational chart shows that the Board of Directors is at the top; the Chief Executive Officer (CEO) reports directly to the Board. Three Vice Presidents (Marketing, Finance, and Production and Operations) report to the CEO. &#10;&#10;The chart notes that the Vice President—Finance is sometimes referred to as the Chief Financial Officer (CFO). Duties of this office are identified as (1) overseeing financial planning, (2) strategic planning, and (3) controlling cash flow.&#10;&#10;A Treasurer and a Controller report directly to the CFO. Duties of the Treasurer are identified as (1) cash management, (2) credit management, (3) capital expenditures, (4) raising capital, (5) financial planning, and (6) management of foreign currencies. Duties of the Controller are identified as (1) taxes, (2) financial statements, (3) cost accounting, and (4) data process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50157" y="1716524"/>
            <a:ext cx="5416922" cy="4626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7136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6532" y="2400108"/>
            <a:ext cx="8184067" cy="1107996"/>
          </a:xfrm>
        </p:spPr>
        <p:txBody>
          <a:bodyPr wrap="square">
            <a:spAutoFit/>
          </a:bodyPr>
          <a:lstStyle/>
          <a:p>
            <a:r>
              <a:rPr lang="en-IN" dirty="0">
                <a:latin typeface="+mj-lt"/>
              </a:rPr>
              <a:t>Finance and the Multinational Firm: The New Role</a:t>
            </a:r>
            <a:endParaRPr lang="en-US" dirty="0">
              <a:latin typeface="+mj-lt"/>
            </a:endParaRPr>
          </a:p>
        </p:txBody>
      </p:sp>
    </p:spTree>
    <p:extLst>
      <p:ext uri="{BB962C8B-B14F-4D97-AF65-F5344CB8AC3E}">
        <p14:creationId xmlns:p14="http://schemas.microsoft.com/office/powerpoint/2010/main" val="451580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6672"/>
            <a:ext cx="8183544" cy="1097280"/>
          </a:xfrm>
        </p:spPr>
        <p:txBody>
          <a:bodyPr wrap="square">
            <a:spAutoFit/>
          </a:bodyPr>
          <a:lstStyle/>
          <a:p>
            <a:r>
              <a:rPr lang="en-IN" altLang="en-US" sz="3600" dirty="0">
                <a:latin typeface="+mj-lt"/>
                <a:ea typeface="ヒラギノ角ゴ Pro W3" charset="-128"/>
              </a:rPr>
              <a:t>Finance and the Multinational Firm: The New Role </a:t>
            </a:r>
            <a:endParaRPr lang="en-US" sz="2000" dirty="0">
              <a:latin typeface="+mj-lt"/>
            </a:endParaRPr>
          </a:p>
        </p:txBody>
      </p:sp>
      <p:sp>
        <p:nvSpPr>
          <p:cNvPr id="3" name="Content Placeholder 2"/>
          <p:cNvSpPr>
            <a:spLocks noGrp="1"/>
          </p:cNvSpPr>
          <p:nvPr>
            <p:ph idx="1"/>
          </p:nvPr>
        </p:nvSpPr>
        <p:spPr>
          <a:xfrm>
            <a:off x="437104" y="1905000"/>
            <a:ext cx="8153400" cy="3339376"/>
          </a:xfrm>
        </p:spPr>
        <p:txBody>
          <a:bodyPr>
            <a:spAutoFit/>
          </a:bodyPr>
          <a:lstStyle/>
          <a:p>
            <a:r>
              <a:rPr lang="en-US" altLang="en-US" sz="2400" dirty="0">
                <a:ea typeface="ヒラギノ角ゴ Pro W3" charset="-128"/>
              </a:rPr>
              <a:t>Coca-Cola, among other companies, receives significant profits from overseas sales.</a:t>
            </a:r>
          </a:p>
          <a:p>
            <a:r>
              <a:rPr lang="en-US" altLang="en-US" sz="2400" dirty="0">
                <a:ea typeface="ヒラギノ角ゴ Pro W3" charset="-128"/>
              </a:rPr>
              <a:t>U.S. firms are looking to international expansion to discover profits.</a:t>
            </a:r>
          </a:p>
          <a:p>
            <a:r>
              <a:rPr lang="en-US" altLang="en-US" sz="2400" dirty="0">
                <a:ea typeface="ヒラギノ角ゴ Pro W3" charset="-128"/>
              </a:rPr>
              <a:t>In addition to U.S. firms going abroad, we have also witnessed many foreign firms making their mark in the United States. For example, auto industry dominated by Toyota, Honda, Nissan, and BMW.</a:t>
            </a:r>
            <a:endParaRPr lang="en-US" sz="2400" dirty="0"/>
          </a:p>
        </p:txBody>
      </p:sp>
    </p:spTree>
    <p:extLst>
      <p:ext uri="{BB962C8B-B14F-4D97-AF65-F5344CB8AC3E}">
        <p14:creationId xmlns:p14="http://schemas.microsoft.com/office/powerpoint/2010/main" val="41818124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415983"/>
            <a:ext cx="8183544" cy="553998"/>
          </a:xfrm>
        </p:spPr>
        <p:txBody>
          <a:bodyPr wrap="square">
            <a:spAutoFit/>
          </a:bodyPr>
          <a:lstStyle/>
          <a:p>
            <a:r>
              <a:rPr lang="en-IN" altLang="en-US" sz="3600" dirty="0">
                <a:latin typeface="+mj-lt"/>
                <a:ea typeface="ヒラギノ角ゴ Pro W3" charset="-128"/>
              </a:rPr>
              <a:t>Developing Skills for Your Career</a:t>
            </a:r>
            <a:endParaRPr lang="en-US" sz="2000" dirty="0">
              <a:latin typeface="+mj-lt"/>
            </a:endParaRPr>
          </a:p>
        </p:txBody>
      </p:sp>
      <p:sp>
        <p:nvSpPr>
          <p:cNvPr id="3" name="Content Placeholder 2"/>
          <p:cNvSpPr>
            <a:spLocks noGrp="1"/>
          </p:cNvSpPr>
          <p:nvPr>
            <p:ph idx="1"/>
          </p:nvPr>
        </p:nvSpPr>
        <p:spPr>
          <a:xfrm>
            <a:off x="437104" y="1222616"/>
            <a:ext cx="8153400" cy="2523768"/>
          </a:xfrm>
        </p:spPr>
        <p:txBody>
          <a:bodyPr>
            <a:spAutoFit/>
          </a:bodyPr>
          <a:lstStyle/>
          <a:p>
            <a:r>
              <a:rPr lang="en-US" altLang="en-US" sz="2400" dirty="0">
                <a:ea typeface="ヒラギノ角ゴ Pro W3" charset="-128"/>
              </a:rPr>
              <a:t>Finance is a skill needed regardless of career choice. In this class, you will learn:</a:t>
            </a:r>
          </a:p>
          <a:p>
            <a:pPr lvl="1"/>
            <a:r>
              <a:rPr lang="en-US" sz="2400" dirty="0">
                <a:ea typeface="ヒラギノ角ゴ Pro W3" charset="-128"/>
              </a:rPr>
              <a:t>Critical thinking skills</a:t>
            </a:r>
          </a:p>
          <a:p>
            <a:pPr lvl="1"/>
            <a:r>
              <a:rPr lang="en-US" sz="2400" dirty="0">
                <a:ea typeface="ヒラギノ角ゴ Pro W3" charset="-128"/>
              </a:rPr>
              <a:t>Excel skills</a:t>
            </a:r>
          </a:p>
          <a:p>
            <a:pPr lvl="1"/>
            <a:r>
              <a:rPr lang="en-US" sz="2400" dirty="0">
                <a:ea typeface="ヒラギノ角ゴ Pro W3" charset="-128"/>
              </a:rPr>
              <a:t>Data analysis skills</a:t>
            </a:r>
          </a:p>
          <a:p>
            <a:pPr lvl="1"/>
            <a:r>
              <a:rPr lang="en-US" sz="2400" dirty="0">
                <a:ea typeface="ヒラギノ角ゴ Pro W3" charset="-128"/>
              </a:rPr>
              <a:t>Collaboration and communication skills</a:t>
            </a:r>
            <a:endParaRPr lang="en-US" sz="2400" dirty="0"/>
          </a:p>
        </p:txBody>
      </p:sp>
    </p:spTree>
    <p:extLst>
      <p:ext uri="{BB962C8B-B14F-4D97-AF65-F5344CB8AC3E}">
        <p14:creationId xmlns:p14="http://schemas.microsoft.com/office/powerpoint/2010/main" val="3035280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31" y="370340"/>
            <a:ext cx="8193069" cy="646331"/>
          </a:xfrm>
        </p:spPr>
        <p:txBody>
          <a:bodyPr wrap="square">
            <a:spAutoFit/>
          </a:bodyPr>
          <a:lstStyle/>
          <a:p>
            <a:r>
              <a:rPr lang="en-US" altLang="en-US" sz="3600" dirty="0">
                <a:latin typeface="+mj-lt"/>
                <a:ea typeface="ヒラギノ角ゴ Pro W3" charset="-128"/>
              </a:rPr>
              <a:t>Key Terms</a:t>
            </a:r>
            <a:endParaRPr lang="en-US" sz="2000" dirty="0">
              <a:latin typeface="+mj-lt"/>
            </a:endParaRPr>
          </a:p>
        </p:txBody>
      </p:sp>
      <p:sp>
        <p:nvSpPr>
          <p:cNvPr id="3" name="Content Placeholder 2"/>
          <p:cNvSpPr>
            <a:spLocks noGrp="1"/>
          </p:cNvSpPr>
          <p:nvPr>
            <p:ph idx="1"/>
          </p:nvPr>
        </p:nvSpPr>
        <p:spPr>
          <a:xfrm>
            <a:off x="437104" y="1219723"/>
            <a:ext cx="8173496" cy="3120854"/>
          </a:xfrm>
        </p:spPr>
        <p:txBody>
          <a:bodyPr wrap="square">
            <a:spAutoFit/>
          </a:bodyPr>
          <a:lstStyle/>
          <a:p>
            <a:r>
              <a:rPr lang="en-US" altLang="en-US" sz="2400" dirty="0">
                <a:ea typeface="ヒラギノ角ゴ Pro W3" charset="-128"/>
              </a:rPr>
              <a:t>Agency problem</a:t>
            </a:r>
          </a:p>
          <a:p>
            <a:r>
              <a:rPr lang="en-US" altLang="en-US" sz="2400" dirty="0">
                <a:ea typeface="ヒラギノ角ゴ Pro W3" charset="-128"/>
              </a:rPr>
              <a:t>Capital budgeting</a:t>
            </a:r>
          </a:p>
          <a:p>
            <a:r>
              <a:rPr lang="en-US" altLang="en-US" sz="2400" dirty="0">
                <a:ea typeface="ヒラギノ角ゴ Pro W3" charset="-128"/>
              </a:rPr>
              <a:t>Capital structure decisions</a:t>
            </a:r>
          </a:p>
          <a:p>
            <a:r>
              <a:rPr lang="en-US" altLang="en-US" sz="2400" dirty="0">
                <a:ea typeface="ヒラギノ角ゴ Pro W3" charset="-128"/>
              </a:rPr>
              <a:t>Corporation</a:t>
            </a:r>
          </a:p>
          <a:p>
            <a:r>
              <a:rPr lang="en-US" altLang="en-US" sz="2400" dirty="0">
                <a:ea typeface="ヒラギノ角ゴ Pro W3" charset="-128"/>
              </a:rPr>
              <a:t>Efficient market</a:t>
            </a:r>
          </a:p>
          <a:p>
            <a:r>
              <a:rPr lang="en-US" altLang="en-US" sz="2400" dirty="0">
                <a:ea typeface="ヒラギノ角ゴ Pro W3" charset="-128"/>
              </a:rPr>
              <a:t>Financial markets</a:t>
            </a:r>
          </a:p>
          <a:p>
            <a:r>
              <a:rPr lang="en-US" altLang="en-US" sz="2400" dirty="0">
                <a:ea typeface="ヒラギノ角ゴ Pro W3" charset="-128"/>
              </a:rPr>
              <a:t>Incremental cash flow</a:t>
            </a:r>
          </a:p>
        </p:txBody>
      </p:sp>
    </p:spTree>
    <p:extLst>
      <p:ext uri="{BB962C8B-B14F-4D97-AF65-F5344CB8AC3E}">
        <p14:creationId xmlns:p14="http://schemas.microsoft.com/office/powerpoint/2010/main" val="22754125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2159</TotalTime>
  <Words>1361</Words>
  <Application>Microsoft Office PowerPoint</Application>
  <PresentationFormat>On-screen Show (4:3)</PresentationFormat>
  <Paragraphs>136</Paragraphs>
  <Slides>29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Myriad Pro</vt:lpstr>
      <vt:lpstr>ヒラギノ角ゴ Pro W3</vt:lpstr>
      <vt:lpstr>Arial</vt:lpstr>
      <vt:lpstr>Times New Roman</vt:lpstr>
      <vt:lpstr>Verdana</vt:lpstr>
      <vt:lpstr>20140311PresentationUWTSDTemplate</vt:lpstr>
      <vt:lpstr>MBA</vt:lpstr>
      <vt:lpstr>Week Outline</vt:lpstr>
      <vt:lpstr>Finance and the Firm</vt:lpstr>
      <vt:lpstr>Finance and the Firm</vt:lpstr>
      <vt:lpstr>Finance and the Firm</vt:lpstr>
      <vt:lpstr>Finance and the Firm</vt:lpstr>
      <vt:lpstr>Finance and the Firm</vt:lpstr>
      <vt:lpstr>Finance and the Firm</vt:lpstr>
      <vt:lpstr>The Goal of the Firm </vt:lpstr>
      <vt:lpstr>Managing the Firm</vt:lpstr>
      <vt:lpstr>Figure Financial Activities</vt:lpstr>
      <vt:lpstr>Five Principles That Form the Foundations of Finance</vt:lpstr>
      <vt:lpstr>Principle 1: Cash Flow Is What Matters</vt:lpstr>
      <vt:lpstr>Principle 2: Money Has a Time Value (1 of 2)</vt:lpstr>
      <vt:lpstr>Principle 2: Money Has a Time Value (2 of 2)</vt:lpstr>
      <vt:lpstr>Principle 3: Risk Requires a Reward</vt:lpstr>
      <vt:lpstr>Figure 1.1 The Risk-Return Trade-off</vt:lpstr>
      <vt:lpstr>Principle 4: Market Prices Are Generally Right</vt:lpstr>
      <vt:lpstr>Principle 5: Conflicts of Interest Cause Agency Problems</vt:lpstr>
      <vt:lpstr>Ethics and Trust in Business</vt:lpstr>
      <vt:lpstr>The Role of Finance in Business</vt:lpstr>
      <vt:lpstr>The Role of Finance in Business (1 of 2)</vt:lpstr>
      <vt:lpstr>The Role of Finance in Business (2 of 2)</vt:lpstr>
      <vt:lpstr>Figure 1.2 How the Finance Area Fits into a Firm</vt:lpstr>
      <vt:lpstr>Finance and the Multinational Firm: The New Role</vt:lpstr>
      <vt:lpstr>Finance and the Multinational Firm: The New Role </vt:lpstr>
      <vt:lpstr>Developing Skills for Your Career</vt:lpstr>
      <vt:lpstr>Key Terms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Miao, Jia</cp:lastModifiedBy>
  <cp:revision>129</cp:revision>
  <cp:lastPrinted>2018-07-09T15:27:01Z</cp:lastPrinted>
  <dcterms:created xsi:type="dcterms:W3CDTF">2002-10-07T19:43:58Z</dcterms:created>
  <dcterms:modified xsi:type="dcterms:W3CDTF">2024-06-07T13:16:59Z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