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20"/>
  </p:notesMasterIdLst>
  <p:handoutMasterIdLst>
    <p:handoutMasterId r:id="rId21"/>
  </p:handoutMasterIdLst>
  <p:sldIdLst>
    <p:sldId id="256" r:id="rId5"/>
    <p:sldId id="285" r:id="rId6"/>
    <p:sldId id="298" r:id="rId7"/>
    <p:sldId id="290" r:id="rId8"/>
    <p:sldId id="280" r:id="rId9"/>
    <p:sldId id="291" r:id="rId10"/>
    <p:sldId id="292" r:id="rId11"/>
    <p:sldId id="276" r:id="rId12"/>
    <p:sldId id="294" r:id="rId13"/>
    <p:sldId id="293" r:id="rId14"/>
    <p:sldId id="277" r:id="rId15"/>
    <p:sldId id="296" r:id="rId16"/>
    <p:sldId id="297" r:id="rId17"/>
    <p:sldId id="288" r:id="rId18"/>
    <p:sldId id="28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64" userDrawn="1">
          <p15:clr>
            <a:srgbClr val="A4A3A4"/>
          </p15:clr>
        </p15:guide>
        <p15:guide id="3" pos="7512" userDrawn="1">
          <p15:clr>
            <a:srgbClr val="A4A3A4"/>
          </p15:clr>
        </p15:guide>
        <p15:guide id="4" pos="144" userDrawn="1">
          <p15:clr>
            <a:srgbClr val="A4A3A4"/>
          </p15:clr>
        </p15:guide>
        <p15:guide id="5" orient="horz" pos="624" userDrawn="1">
          <p15:clr>
            <a:srgbClr val="A4A3A4"/>
          </p15:clr>
        </p15:guide>
        <p15:guide id="6" orient="horz" pos="40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77020" autoAdjust="0"/>
  </p:normalViewPr>
  <p:slideViewPr>
    <p:cSldViewPr snapToGrid="0" showGuides="1">
      <p:cViewPr varScale="1">
        <p:scale>
          <a:sx n="86" d="100"/>
          <a:sy n="86" d="100"/>
        </p:scale>
        <p:origin x="562" y="58"/>
      </p:cViewPr>
      <p:guideLst>
        <p:guide orient="horz" pos="2328"/>
        <p:guide pos="3864"/>
        <p:guide pos="7512"/>
        <p:guide pos="144"/>
        <p:guide orient="horz" pos="624"/>
        <p:guide orient="horz" pos="4056"/>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5D3EB-CBDD-4100-83B7-3BFE0A8F41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72B4595-A79D-4567-9FE1-DCF31A42B3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E5C0719-993D-42E1-80ED-8F01056F36C2}" type="datetimeFigureOut">
              <a:rPr lang="en-US" smtClean="0"/>
              <a:t>11/29/2022</a:t>
            </a:fld>
            <a:endParaRPr lang="en-US" dirty="0"/>
          </a:p>
        </p:txBody>
      </p:sp>
      <p:sp>
        <p:nvSpPr>
          <p:cNvPr id="4" name="Footer Placeholder 3">
            <a:extLst>
              <a:ext uri="{FF2B5EF4-FFF2-40B4-BE49-F238E27FC236}">
                <a16:creationId xmlns:a16="http://schemas.microsoft.com/office/drawing/2014/main" id="{850E452F-E862-4273-987C-980229E532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3EE394C-9AD7-48EA-AB0F-18032A3E09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00421AD-3AC0-48CB-8727-BB447FD2264E}" type="slidenum">
              <a:rPr lang="en-US" smtClean="0"/>
              <a:t>‹#›</a:t>
            </a:fld>
            <a:endParaRPr lang="en-US" dirty="0"/>
          </a:p>
        </p:txBody>
      </p:sp>
    </p:spTree>
    <p:extLst>
      <p:ext uri="{BB962C8B-B14F-4D97-AF65-F5344CB8AC3E}">
        <p14:creationId xmlns:p14="http://schemas.microsoft.com/office/powerpoint/2010/main" val="32681598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3BC9C-6C58-464F-B94E-FD73C5FB016E}" type="datetimeFigureOut">
              <a:rPr lang="en-US" smtClean="0"/>
              <a:t>11/29/2022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60DC36-8EFA-4378-9855-E019C55AC472}" type="slidenum">
              <a:rPr lang="en-US" smtClean="0"/>
              <a:t>‹#›</a:t>
            </a:fld>
            <a:endParaRPr lang="en-US" dirty="0"/>
          </a:p>
        </p:txBody>
      </p:sp>
    </p:spTree>
    <p:extLst>
      <p:ext uri="{BB962C8B-B14F-4D97-AF65-F5344CB8AC3E}">
        <p14:creationId xmlns:p14="http://schemas.microsoft.com/office/powerpoint/2010/main" val="1877053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a:t>
            </a:fld>
            <a:endParaRPr lang="en-US" dirty="0"/>
          </a:p>
        </p:txBody>
      </p:sp>
    </p:spTree>
    <p:extLst>
      <p:ext uri="{BB962C8B-B14F-4D97-AF65-F5344CB8AC3E}">
        <p14:creationId xmlns:p14="http://schemas.microsoft.com/office/powerpoint/2010/main" val="1773527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a:t>
            </a:fld>
            <a:endParaRPr lang="en-US" dirty="0"/>
          </a:p>
        </p:txBody>
      </p:sp>
    </p:spTree>
    <p:extLst>
      <p:ext uri="{BB962C8B-B14F-4D97-AF65-F5344CB8AC3E}">
        <p14:creationId xmlns:p14="http://schemas.microsoft.com/office/powerpoint/2010/main" val="396791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3</a:t>
            </a:fld>
            <a:endParaRPr lang="en-US" dirty="0"/>
          </a:p>
        </p:txBody>
      </p:sp>
    </p:spTree>
    <p:extLst>
      <p:ext uri="{BB962C8B-B14F-4D97-AF65-F5344CB8AC3E}">
        <p14:creationId xmlns:p14="http://schemas.microsoft.com/office/powerpoint/2010/main" val="4092768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4</a:t>
            </a:fld>
            <a:endParaRPr lang="en-US" dirty="0"/>
          </a:p>
        </p:txBody>
      </p:sp>
    </p:spTree>
    <p:extLst>
      <p:ext uri="{BB962C8B-B14F-4D97-AF65-F5344CB8AC3E}">
        <p14:creationId xmlns:p14="http://schemas.microsoft.com/office/powerpoint/2010/main" val="4284513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5</a:t>
            </a:fld>
            <a:endParaRPr lang="en-US" dirty="0"/>
          </a:p>
        </p:txBody>
      </p:sp>
    </p:spTree>
    <p:extLst>
      <p:ext uri="{BB962C8B-B14F-4D97-AF65-F5344CB8AC3E}">
        <p14:creationId xmlns:p14="http://schemas.microsoft.com/office/powerpoint/2010/main" val="3728569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6</a:t>
            </a:fld>
            <a:endParaRPr lang="en-US" dirty="0"/>
          </a:p>
        </p:txBody>
      </p:sp>
    </p:spTree>
    <p:extLst>
      <p:ext uri="{BB962C8B-B14F-4D97-AF65-F5344CB8AC3E}">
        <p14:creationId xmlns:p14="http://schemas.microsoft.com/office/powerpoint/2010/main" val="99418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7</a:t>
            </a:fld>
            <a:endParaRPr lang="en-US" dirty="0"/>
          </a:p>
        </p:txBody>
      </p:sp>
    </p:spTree>
    <p:extLst>
      <p:ext uri="{BB962C8B-B14F-4D97-AF65-F5344CB8AC3E}">
        <p14:creationId xmlns:p14="http://schemas.microsoft.com/office/powerpoint/2010/main" val="3652511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8</a:t>
            </a:fld>
            <a:endParaRPr lang="en-US" dirty="0"/>
          </a:p>
        </p:txBody>
      </p:sp>
    </p:spTree>
    <p:extLst>
      <p:ext uri="{BB962C8B-B14F-4D97-AF65-F5344CB8AC3E}">
        <p14:creationId xmlns:p14="http://schemas.microsoft.com/office/powerpoint/2010/main" val="2268654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9</a:t>
            </a:fld>
            <a:endParaRPr lang="en-US" dirty="0"/>
          </a:p>
        </p:txBody>
      </p:sp>
    </p:spTree>
    <p:extLst>
      <p:ext uri="{BB962C8B-B14F-4D97-AF65-F5344CB8AC3E}">
        <p14:creationId xmlns:p14="http://schemas.microsoft.com/office/powerpoint/2010/main" val="26279743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10</a:t>
            </a:fld>
            <a:endParaRPr lang="en-US" dirty="0"/>
          </a:p>
        </p:txBody>
      </p:sp>
    </p:spTree>
    <p:extLst>
      <p:ext uri="{BB962C8B-B14F-4D97-AF65-F5344CB8AC3E}">
        <p14:creationId xmlns:p14="http://schemas.microsoft.com/office/powerpoint/2010/main" val="2944262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11</a:t>
            </a:fld>
            <a:endParaRPr lang="en-US" dirty="0"/>
          </a:p>
        </p:txBody>
      </p:sp>
    </p:spTree>
    <p:extLst>
      <p:ext uri="{BB962C8B-B14F-4D97-AF65-F5344CB8AC3E}">
        <p14:creationId xmlns:p14="http://schemas.microsoft.com/office/powerpoint/2010/main" val="22004710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12</a:t>
            </a:fld>
            <a:endParaRPr lang="en-US" dirty="0"/>
          </a:p>
        </p:txBody>
      </p:sp>
    </p:spTree>
    <p:extLst>
      <p:ext uri="{BB962C8B-B14F-4D97-AF65-F5344CB8AC3E}">
        <p14:creationId xmlns:p14="http://schemas.microsoft.com/office/powerpoint/2010/main" val="33532522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13</a:t>
            </a:fld>
            <a:endParaRPr lang="en-US" dirty="0"/>
          </a:p>
        </p:txBody>
      </p:sp>
    </p:spTree>
    <p:extLst>
      <p:ext uri="{BB962C8B-B14F-4D97-AF65-F5344CB8AC3E}">
        <p14:creationId xmlns:p14="http://schemas.microsoft.com/office/powerpoint/2010/main" val="27064659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14</a:t>
            </a:fld>
            <a:endParaRPr lang="en-US" dirty="0"/>
          </a:p>
        </p:txBody>
      </p:sp>
    </p:spTree>
    <p:extLst>
      <p:ext uri="{BB962C8B-B14F-4D97-AF65-F5344CB8AC3E}">
        <p14:creationId xmlns:p14="http://schemas.microsoft.com/office/powerpoint/2010/main" val="5261657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15</a:t>
            </a:fld>
            <a:endParaRPr lang="en-US" dirty="0"/>
          </a:p>
        </p:txBody>
      </p:sp>
    </p:spTree>
    <p:extLst>
      <p:ext uri="{BB962C8B-B14F-4D97-AF65-F5344CB8AC3E}">
        <p14:creationId xmlns:p14="http://schemas.microsoft.com/office/powerpoint/2010/main" val="4226913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11/29/2022</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8564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40DA1498-92C7-4E4B-8045-C9195F453964}" type="datetimeFigureOut">
              <a:rPr lang="en-US" smtClean="0"/>
              <a:t>11/29/2022</a:t>
            </a:fld>
            <a:endParaRPr lang="en-US" dirty="0"/>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78928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40DA1498-92C7-4E4B-8045-C9195F453964}" type="datetimeFigureOut">
              <a:rPr lang="en-US" smtClean="0"/>
              <a:t>11/29/2022</a:t>
            </a:fld>
            <a:endParaRPr lang="en-US" dirty="0"/>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23004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40DA1498-92C7-4E4B-8045-C9195F453964}" type="datetimeFigureOut">
              <a:rPr lang="en-US" smtClean="0"/>
              <a:t>11/29/2022</a:t>
            </a:fld>
            <a:endParaRPr lang="en-US" dirty="0"/>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740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40DA1498-92C7-4E4B-8045-C9195F453964}" type="datetimeFigureOut">
              <a:rPr lang="en-US" smtClean="0"/>
              <a:t>11/29/2022</a:t>
            </a:fld>
            <a:endParaRPr lang="en-US" dirty="0"/>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690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40DA1498-92C7-4E4B-8045-C9195F453964}" type="datetimeFigureOut">
              <a:rPr lang="en-US" smtClean="0"/>
              <a:t>11/29/2022</a:t>
            </a:fld>
            <a:endParaRPr lang="en-US" dirty="0"/>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625551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11/29/2022</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05820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40DA1498-92C7-4E4B-8045-C9195F453964}" type="datetimeFigureOut">
              <a:rPr lang="en-US" smtClean="0"/>
              <a:t>11/29/2022</a:t>
            </a:fld>
            <a:endParaRPr lang="en-US" dirty="0"/>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23095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40DA1498-92C7-4E4B-8045-C9195F453964}" type="datetimeFigureOut">
              <a:rPr lang="en-US" smtClean="0"/>
              <a:t>11/29/2022</a:t>
            </a:fld>
            <a:endParaRPr lang="en-US" dirty="0"/>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8660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40DA1498-92C7-4E4B-8045-C9195F453964}" type="datetimeFigureOut">
              <a:rPr lang="en-US" smtClean="0"/>
              <a:t>11/29/2022</a:t>
            </a:fld>
            <a:endParaRPr lang="en-US" dirty="0"/>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31409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40DA1498-92C7-4E4B-8045-C9195F453964}" type="datetimeFigureOut">
              <a:rPr lang="en-US" smtClean="0"/>
              <a:t>11/29/2022</a:t>
            </a:fld>
            <a:endParaRPr lang="en-US" dirty="0"/>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746804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A1498-92C7-4E4B-8045-C9195F453964}" type="datetimeFigureOut">
              <a:rPr lang="en-US" smtClean="0"/>
              <a:t>11/29/2022</a:t>
            </a:fld>
            <a:endParaRPr lang="en-US" dirty="0"/>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2603789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523999" y="1142515"/>
            <a:ext cx="9144000" cy="5816977"/>
          </a:xfrm>
        </p:spPr>
        <p:txBody>
          <a:bodyPr lIns="0" tIns="0" rIns="0" bIns="0" anchor="t">
            <a:spAutoFit/>
          </a:bodyPr>
          <a:lstStyle/>
          <a:p>
            <a:pPr algn="l"/>
            <a:r>
              <a:rPr lang="en-US" b="1" dirty="0">
                <a:solidFill>
                  <a:schemeClr val="bg1"/>
                </a:solidFill>
              </a:rPr>
              <a:t>Managing People</a:t>
            </a:r>
            <a:br>
              <a:rPr lang="en-US" b="1" dirty="0">
                <a:solidFill>
                  <a:schemeClr val="bg1"/>
                </a:solidFill>
              </a:rPr>
            </a:br>
            <a:br>
              <a:rPr lang="en-US" b="1" dirty="0">
                <a:solidFill>
                  <a:schemeClr val="bg1"/>
                </a:solidFill>
              </a:rPr>
            </a:br>
            <a:r>
              <a:rPr lang="en-US" b="1" dirty="0">
                <a:solidFill>
                  <a:schemeClr val="bg1"/>
                </a:solidFill>
              </a:rPr>
              <a:t>Assessment 1</a:t>
            </a:r>
            <a:br>
              <a:rPr lang="en-US" b="1" dirty="0">
                <a:solidFill>
                  <a:schemeClr val="bg1"/>
                </a:solidFill>
              </a:rPr>
            </a:br>
            <a:r>
              <a:rPr lang="en-US" b="1" dirty="0">
                <a:solidFill>
                  <a:schemeClr val="bg1"/>
                </a:solidFill>
              </a:rPr>
              <a:t>Individual Presentation</a:t>
            </a:r>
            <a:br>
              <a:rPr lang="en-US" b="1" dirty="0">
                <a:solidFill>
                  <a:schemeClr val="bg1"/>
                </a:solidFill>
              </a:rPr>
            </a:br>
            <a:r>
              <a:rPr lang="en-US" sz="4000" dirty="0">
                <a:solidFill>
                  <a:schemeClr val="accent4"/>
                </a:solidFill>
              </a:rPr>
              <a:t>Student ID: 2115327</a:t>
            </a:r>
            <a:br>
              <a:rPr lang="en-US" sz="4000" dirty="0">
                <a:solidFill>
                  <a:schemeClr val="accent4"/>
                </a:solidFill>
              </a:rPr>
            </a:br>
            <a:r>
              <a:rPr lang="en-US" sz="4000" dirty="0">
                <a:solidFill>
                  <a:schemeClr val="accent4"/>
                </a:solidFill>
              </a:rPr>
              <a:t>Student </a:t>
            </a:r>
            <a:r>
              <a:rPr lang="en-US" sz="4000" dirty="0" err="1">
                <a:solidFill>
                  <a:schemeClr val="accent4"/>
                </a:solidFill>
              </a:rPr>
              <a:t>Name:Felix</a:t>
            </a:r>
            <a:r>
              <a:rPr lang="en-US" sz="4000" dirty="0">
                <a:solidFill>
                  <a:schemeClr val="accent4"/>
                </a:solidFill>
              </a:rPr>
              <a:t> Lucian Fistoleanu</a:t>
            </a:r>
            <a:br>
              <a:rPr lang="en-US" sz="4000" dirty="0">
                <a:solidFill>
                  <a:schemeClr val="accent4"/>
                </a:solidFill>
              </a:rPr>
            </a:br>
            <a:r>
              <a:rPr lang="en-US" sz="4000" dirty="0">
                <a:solidFill>
                  <a:schemeClr val="accent4"/>
                </a:solidFill>
              </a:rPr>
              <a:t>Module ID: LCBB5004</a:t>
            </a:r>
            <a:br>
              <a:rPr lang="en-US" sz="4000" dirty="0">
                <a:solidFill>
                  <a:schemeClr val="accent4"/>
                </a:solidFill>
              </a:rPr>
            </a:br>
            <a:endParaRPr lang="en-US" dirty="0">
              <a:solidFill>
                <a:schemeClr val="accent4"/>
              </a:solidFill>
            </a:endParaRPr>
          </a:p>
        </p:txBody>
      </p:sp>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7" y="100739"/>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00759" y="-209569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87849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8650514" y="0"/>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1341651" y="788552"/>
            <a:ext cx="9144000" cy="747897"/>
          </a:xfrm>
        </p:spPr>
        <p:txBody>
          <a:bodyPr lIns="0" tIns="0" rIns="0" bIns="0" anchor="ctr">
            <a:spAutoFit/>
          </a:bodyPr>
          <a:lstStyle/>
          <a:p>
            <a:r>
              <a:rPr lang="en-US" sz="5400" b="1" dirty="0">
                <a:solidFill>
                  <a:schemeClr val="accent5">
                    <a:lumMod val="40000"/>
                    <a:lumOff val="60000"/>
                  </a:schemeClr>
                </a:solidFill>
                <a:latin typeface="Footlight MT Light" panose="0204060206030A020304" pitchFamily="18" charset="0"/>
              </a:rPr>
              <a:t>Contents</a:t>
            </a:r>
          </a:p>
        </p:txBody>
      </p:sp>
      <p:sp>
        <p:nvSpPr>
          <p:cNvPr id="2" name="TextBox 1"/>
          <p:cNvSpPr txBox="1"/>
          <p:nvPr/>
        </p:nvSpPr>
        <p:spPr>
          <a:xfrm>
            <a:off x="1174226" y="1910398"/>
            <a:ext cx="9633397" cy="4770537"/>
          </a:xfrm>
          <a:prstGeom prst="rect">
            <a:avLst/>
          </a:prstGeom>
          <a:noFill/>
        </p:spPr>
        <p:txBody>
          <a:bodyPr wrap="square" rtlCol="0">
            <a:spAutoFit/>
          </a:bodyPr>
          <a:lstStyle/>
          <a:p>
            <a:pPr marL="285750" indent="-285750" algn="just">
              <a:buClr>
                <a:schemeClr val="bg1"/>
              </a:buClr>
              <a:buFont typeface="Wingdings 2" panose="05020102010507070707" pitchFamily="18" charset="2"/>
              <a:buChar char="÷"/>
            </a:pPr>
            <a:r>
              <a:rPr lang="en-US" sz="2800" dirty="0">
                <a:solidFill>
                  <a:schemeClr val="bg1"/>
                </a:solidFill>
                <a:latin typeface="Footlight MT Light" panose="0204060206030A020304" pitchFamily="18" charset="0"/>
              </a:rPr>
              <a:t>Introduction</a:t>
            </a:r>
          </a:p>
          <a:p>
            <a:pPr marL="285750" indent="-285750" algn="just">
              <a:buClr>
                <a:schemeClr val="bg1"/>
              </a:buClr>
              <a:buFont typeface="Wingdings 2" panose="05020102010507070707" pitchFamily="18" charset="2"/>
              <a:buChar char="÷"/>
            </a:pPr>
            <a:r>
              <a:rPr lang="en-US" sz="2800" dirty="0">
                <a:solidFill>
                  <a:schemeClr val="bg1"/>
                </a:solidFill>
                <a:latin typeface="Footlight MT Light" panose="0204060206030A020304" pitchFamily="18" charset="0"/>
              </a:rPr>
              <a:t>What if Flexible working</a:t>
            </a:r>
          </a:p>
          <a:p>
            <a:pPr marL="285750" indent="-285750" algn="just">
              <a:buClr>
                <a:schemeClr val="bg1"/>
              </a:buClr>
              <a:buFont typeface="Wingdings 2" panose="05020102010507070707" pitchFamily="18" charset="2"/>
              <a:buChar char="÷"/>
            </a:pPr>
            <a:r>
              <a:rPr lang="en-US" sz="2800" dirty="0">
                <a:solidFill>
                  <a:schemeClr val="bg1"/>
                </a:solidFill>
                <a:latin typeface="Footlight MT Light" panose="0204060206030A020304" pitchFamily="18" charset="0"/>
              </a:rPr>
              <a:t>Diversity and Inclusion at workplaces</a:t>
            </a:r>
          </a:p>
          <a:p>
            <a:pPr marL="285750" indent="-285750" algn="just">
              <a:buClr>
                <a:schemeClr val="bg1"/>
              </a:buClr>
              <a:buFont typeface="Wingdings 2" panose="05020102010507070707" pitchFamily="18" charset="2"/>
              <a:buChar char="÷"/>
            </a:pPr>
            <a:r>
              <a:rPr lang="en-US" sz="2800" dirty="0">
                <a:solidFill>
                  <a:schemeClr val="bg1"/>
                </a:solidFill>
                <a:latin typeface="Footlight MT Light" panose="0204060206030A020304" pitchFamily="18" charset="0"/>
              </a:rPr>
              <a:t>Diversity and Inclusion at Boohoo</a:t>
            </a:r>
          </a:p>
          <a:p>
            <a:pPr marL="285750" indent="-285750" algn="just">
              <a:buClr>
                <a:schemeClr val="bg1"/>
              </a:buClr>
              <a:buFont typeface="Wingdings 2" panose="05020102010507070707" pitchFamily="18" charset="2"/>
              <a:buChar char="÷"/>
            </a:pPr>
            <a:r>
              <a:rPr lang="en-US" sz="2800" dirty="0">
                <a:solidFill>
                  <a:schemeClr val="bg1"/>
                </a:solidFill>
                <a:latin typeface="Footlight MT Light" panose="0204060206030A020304" pitchFamily="18" charset="0"/>
              </a:rPr>
              <a:t>The ways in which flexible working can increase diversity and inclusion in an organisation</a:t>
            </a:r>
          </a:p>
          <a:p>
            <a:pPr marL="285750" indent="-285750" algn="just">
              <a:buClr>
                <a:schemeClr val="bg1"/>
              </a:buClr>
              <a:buFont typeface="Wingdings 2" panose="05020102010507070707" pitchFamily="18" charset="2"/>
              <a:buChar char="÷"/>
            </a:pPr>
            <a:r>
              <a:rPr lang="en-US" sz="2800" dirty="0">
                <a:solidFill>
                  <a:schemeClr val="bg1"/>
                </a:solidFill>
                <a:latin typeface="Footlight MT Light" panose="0204060206030A020304" pitchFamily="18" charset="0"/>
              </a:rPr>
              <a:t>The role  human resource plays in promoting diversity and inclusion through flexible working</a:t>
            </a:r>
          </a:p>
          <a:p>
            <a:pPr marL="285750" indent="-285750" algn="just">
              <a:buClr>
                <a:schemeClr val="bg1"/>
              </a:buClr>
              <a:buFont typeface="Wingdings 2" panose="05020102010507070707" pitchFamily="18" charset="2"/>
              <a:buChar char="÷"/>
            </a:pPr>
            <a:r>
              <a:rPr lang="en-US" sz="2800" dirty="0">
                <a:solidFill>
                  <a:schemeClr val="bg1"/>
                </a:solidFill>
                <a:latin typeface="Footlight MT Light" panose="0204060206030A020304" pitchFamily="18" charset="0"/>
              </a:rPr>
              <a:t>Conclusion</a:t>
            </a:r>
          </a:p>
          <a:p>
            <a:pPr marL="285750" indent="-285750" algn="just">
              <a:buClr>
                <a:schemeClr val="bg1"/>
              </a:buClr>
              <a:buFont typeface="Wingdings 2" panose="05020102010507070707" pitchFamily="18" charset="2"/>
              <a:buChar char="÷"/>
            </a:pPr>
            <a:r>
              <a:rPr lang="en-US" sz="2800" dirty="0">
                <a:solidFill>
                  <a:schemeClr val="bg1"/>
                </a:solidFill>
                <a:latin typeface="Footlight MT Light" panose="0204060206030A020304" pitchFamily="18" charset="0"/>
              </a:rPr>
              <a:t>References</a:t>
            </a:r>
          </a:p>
          <a:p>
            <a:pPr marL="285750" indent="-285750" algn="just">
              <a:buClr>
                <a:schemeClr val="bg1"/>
              </a:buClr>
              <a:buFont typeface="Wingdings 2" panose="05020102010507070707" pitchFamily="18" charset="2"/>
              <a:buChar char="÷"/>
            </a:pPr>
            <a:endParaRPr lang="en-GB" sz="2400" dirty="0">
              <a:solidFill>
                <a:schemeClr val="bg1"/>
              </a:solidFill>
              <a:latin typeface="Footlight MT Light" panose="0204060206030A020304" pitchFamily="18" charset="0"/>
            </a:endParaRPr>
          </a:p>
        </p:txBody>
      </p:sp>
    </p:spTree>
    <p:extLst>
      <p:ext uri="{BB962C8B-B14F-4D97-AF65-F5344CB8AC3E}">
        <p14:creationId xmlns:p14="http://schemas.microsoft.com/office/powerpoint/2010/main" val="1923038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8650514" y="0"/>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1341651" y="788552"/>
            <a:ext cx="9144000" cy="747897"/>
          </a:xfrm>
        </p:spPr>
        <p:txBody>
          <a:bodyPr lIns="0" tIns="0" rIns="0" bIns="0" anchor="ctr">
            <a:spAutoFit/>
          </a:bodyPr>
          <a:lstStyle/>
          <a:p>
            <a:r>
              <a:rPr lang="en-US" sz="5400" b="1" dirty="0">
                <a:solidFill>
                  <a:schemeClr val="accent5">
                    <a:lumMod val="40000"/>
                    <a:lumOff val="60000"/>
                  </a:schemeClr>
                </a:solidFill>
                <a:latin typeface="Footlight MT Light" panose="0204060206030A020304" pitchFamily="18" charset="0"/>
              </a:rPr>
              <a:t>Introduction</a:t>
            </a:r>
          </a:p>
        </p:txBody>
      </p:sp>
      <p:sp>
        <p:nvSpPr>
          <p:cNvPr id="2" name="TextBox 1"/>
          <p:cNvSpPr txBox="1"/>
          <p:nvPr/>
        </p:nvSpPr>
        <p:spPr>
          <a:xfrm>
            <a:off x="1174226" y="1910398"/>
            <a:ext cx="9633397" cy="3785652"/>
          </a:xfrm>
          <a:prstGeom prst="rect">
            <a:avLst/>
          </a:prstGeom>
          <a:noFill/>
        </p:spPr>
        <p:txBody>
          <a:bodyPr wrap="square" rtlCol="0">
            <a:spAutoFit/>
          </a:bodyPr>
          <a:lstStyle/>
          <a:p>
            <a:pPr marL="285750" indent="-285750" algn="just">
              <a:buClr>
                <a:schemeClr val="bg1"/>
              </a:buClr>
              <a:buFont typeface="Wingdings 2" panose="05020102010507070707" pitchFamily="18" charset="2"/>
              <a:buChar char="÷"/>
            </a:pPr>
            <a:r>
              <a:rPr lang="en-US" sz="2400" dirty="0">
                <a:solidFill>
                  <a:schemeClr val="bg1"/>
                </a:solidFill>
                <a:latin typeface="Footlight MT Light" panose="0204060206030A020304" pitchFamily="18" charset="0"/>
              </a:rPr>
              <a:t>This presentation has been made in support of the statement that flexible working helps in promoting diversity and inclusion (Option A).</a:t>
            </a:r>
          </a:p>
          <a:p>
            <a:pPr marL="285750" indent="-285750" algn="just">
              <a:buClr>
                <a:schemeClr val="bg1"/>
              </a:buClr>
              <a:buFont typeface="Wingdings 2" panose="05020102010507070707" pitchFamily="18" charset="2"/>
              <a:buChar char="÷"/>
            </a:pPr>
            <a:r>
              <a:rPr lang="en-US" sz="2400" dirty="0">
                <a:solidFill>
                  <a:schemeClr val="bg1"/>
                </a:solidFill>
                <a:latin typeface="Footlight MT Light" panose="0204060206030A020304" pitchFamily="18" charset="0"/>
              </a:rPr>
              <a:t>It will explain how the employees are managed in a company with a focus on flexible working.</a:t>
            </a:r>
          </a:p>
          <a:p>
            <a:pPr marL="285750" indent="-285750" algn="just">
              <a:buClr>
                <a:schemeClr val="bg1"/>
              </a:buClr>
              <a:buFont typeface="Wingdings 2" panose="05020102010507070707" pitchFamily="18" charset="2"/>
              <a:buChar char="÷"/>
            </a:pPr>
            <a:r>
              <a:rPr lang="en-US" sz="2400" dirty="0">
                <a:solidFill>
                  <a:schemeClr val="bg1"/>
                </a:solidFill>
                <a:latin typeface="Footlight MT Light" panose="0204060206030A020304" pitchFamily="18" charset="0"/>
              </a:rPr>
              <a:t>For a better understanding, a retail organisation will be chosen to have a realistic overview on the subject.</a:t>
            </a:r>
          </a:p>
          <a:p>
            <a:pPr marL="285750" indent="-285750" algn="just">
              <a:buClr>
                <a:schemeClr val="bg1"/>
              </a:buClr>
              <a:buFont typeface="Wingdings 2" panose="05020102010507070707" pitchFamily="18" charset="2"/>
              <a:buChar char="÷"/>
            </a:pPr>
            <a:r>
              <a:rPr lang="en-US" sz="2400" dirty="0">
                <a:solidFill>
                  <a:schemeClr val="bg1"/>
                </a:solidFill>
                <a:latin typeface="Footlight MT Light" panose="0204060206030A020304" pitchFamily="18" charset="0"/>
              </a:rPr>
              <a:t>The diversity and inclusion in a company and how the flexible working can increase this will also be explained.</a:t>
            </a:r>
          </a:p>
          <a:p>
            <a:pPr marL="285750" indent="-285750" algn="just">
              <a:buClr>
                <a:schemeClr val="bg1"/>
              </a:buClr>
              <a:buFont typeface="Wingdings 2" panose="05020102010507070707" pitchFamily="18" charset="2"/>
              <a:buChar char="÷"/>
            </a:pPr>
            <a:r>
              <a:rPr lang="en-US" sz="2400" dirty="0">
                <a:solidFill>
                  <a:schemeClr val="bg1"/>
                </a:solidFill>
                <a:latin typeface="Footlight MT Light" panose="0204060206030A020304" pitchFamily="18" charset="0"/>
              </a:rPr>
              <a:t>Lastly, the role of Human resources in promoting diversity and inclusion through flexible working will be described with relevant examples. </a:t>
            </a:r>
            <a:endParaRPr lang="en-GB" sz="2400" dirty="0">
              <a:solidFill>
                <a:schemeClr val="bg1"/>
              </a:solidFill>
              <a:latin typeface="Footlight MT Light" panose="0204060206030A020304" pitchFamily="18" charset="0"/>
            </a:endParaRPr>
          </a:p>
        </p:txBody>
      </p:sp>
    </p:spTree>
    <p:extLst>
      <p:ext uri="{BB962C8B-B14F-4D97-AF65-F5344CB8AC3E}">
        <p14:creationId xmlns:p14="http://schemas.microsoft.com/office/powerpoint/2010/main" val="2183912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4</a:t>
            </a:fld>
            <a:endParaRPr lang="en-US" dirty="0"/>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065687" y="834218"/>
            <a:ext cx="4086225" cy="0"/>
          </a:xfrm>
          <a:prstGeom prst="line">
            <a:avLst/>
          </a:prstGeom>
          <a:ln>
            <a:solidFill>
              <a:schemeClr val="accent4"/>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255714"/>
            <a:ext cx="11734800" cy="6093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accent4"/>
                </a:solidFill>
                <a:latin typeface="Footlight MT Light" panose="0204060206030A020304" pitchFamily="18" charset="0"/>
              </a:rPr>
              <a:t>What is Flexible Working</a:t>
            </a: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834218"/>
            <a:ext cx="4086225" cy="0"/>
          </a:xfrm>
          <a:prstGeom prst="line">
            <a:avLst/>
          </a:prstGeom>
          <a:ln>
            <a:solidFill>
              <a:schemeClr val="accent2"/>
            </a:solidFill>
            <a:tailEnd type="oval"/>
          </a:ln>
        </p:spPr>
        <p:style>
          <a:lnRef idx="1">
            <a:schemeClr val="accent1"/>
          </a:lnRef>
          <a:fillRef idx="0">
            <a:schemeClr val="accent1"/>
          </a:fillRef>
          <a:effectRef idx="0">
            <a:schemeClr val="accent1"/>
          </a:effectRef>
          <a:fontRef idx="minor">
            <a:schemeClr val="tx1"/>
          </a:fontRef>
        </p:style>
      </p:cxnSp>
      <p:grpSp>
        <p:nvGrpSpPr>
          <p:cNvPr id="50" name="Group 49" descr="Icon of paper and pen. ">
            <a:extLst>
              <a:ext uri="{FF2B5EF4-FFF2-40B4-BE49-F238E27FC236}">
                <a16:creationId xmlns:a16="http://schemas.microsoft.com/office/drawing/2014/main" id="{2FA1B3F0-F0C6-4C2E-ABD3-6AE2AAF66A07}"/>
              </a:ext>
            </a:extLst>
          </p:cNvPr>
          <p:cNvGrpSpPr/>
          <p:nvPr/>
        </p:nvGrpSpPr>
        <p:grpSpPr>
          <a:xfrm>
            <a:off x="1989538" y="1368977"/>
            <a:ext cx="287337" cy="285750"/>
            <a:chOff x="7018338" y="4656138"/>
            <a:chExt cx="287337" cy="285750"/>
          </a:xfrm>
          <a:solidFill>
            <a:schemeClr val="bg1"/>
          </a:solidFill>
        </p:grpSpPr>
        <p:sp>
          <p:nvSpPr>
            <p:cNvPr id="51" name="Freeform 4604">
              <a:extLst>
                <a:ext uri="{FF2B5EF4-FFF2-40B4-BE49-F238E27FC236}">
                  <a16:creationId xmlns:a16="http://schemas.microsoft.com/office/drawing/2014/main" id="{F6337A0B-842D-4F0F-B93C-DA957BFFC13E}"/>
                </a:ext>
              </a:extLst>
            </p:cNvPr>
            <p:cNvSpPr>
              <a:spLocks noEditPoints="1"/>
            </p:cNvSpPr>
            <p:nvPr/>
          </p:nvSpPr>
          <p:spPr bwMode="auto">
            <a:xfrm>
              <a:off x="7018338" y="4656138"/>
              <a:ext cx="230188" cy="285750"/>
            </a:xfrm>
            <a:custGeom>
              <a:avLst/>
              <a:gdLst>
                <a:gd name="T0" fmla="*/ 351 w 723"/>
                <a:gd name="T1" fmla="*/ 416 h 903"/>
                <a:gd name="T2" fmla="*/ 348 w 723"/>
                <a:gd name="T3" fmla="*/ 400 h 903"/>
                <a:gd name="T4" fmla="*/ 362 w 723"/>
                <a:gd name="T5" fmla="*/ 391 h 903"/>
                <a:gd name="T6" fmla="*/ 525 w 723"/>
                <a:gd name="T7" fmla="*/ 398 h 903"/>
                <a:gd name="T8" fmla="*/ 525 w 723"/>
                <a:gd name="T9" fmla="*/ 414 h 903"/>
                <a:gd name="T10" fmla="*/ 513 w 723"/>
                <a:gd name="T11" fmla="*/ 572 h 903"/>
                <a:gd name="T12" fmla="*/ 349 w 723"/>
                <a:gd name="T13" fmla="*/ 565 h 903"/>
                <a:gd name="T14" fmla="*/ 349 w 723"/>
                <a:gd name="T15" fmla="*/ 548 h 903"/>
                <a:gd name="T16" fmla="*/ 513 w 723"/>
                <a:gd name="T17" fmla="*/ 542 h 903"/>
                <a:gd name="T18" fmla="*/ 526 w 723"/>
                <a:gd name="T19" fmla="*/ 551 h 903"/>
                <a:gd name="T20" fmla="*/ 523 w 723"/>
                <a:gd name="T21" fmla="*/ 568 h 903"/>
                <a:gd name="T22" fmla="*/ 362 w 723"/>
                <a:gd name="T23" fmla="*/ 722 h 903"/>
                <a:gd name="T24" fmla="*/ 348 w 723"/>
                <a:gd name="T25" fmla="*/ 713 h 903"/>
                <a:gd name="T26" fmla="*/ 351 w 723"/>
                <a:gd name="T27" fmla="*/ 696 h 903"/>
                <a:gd name="T28" fmla="*/ 515 w 723"/>
                <a:gd name="T29" fmla="*/ 693 h 903"/>
                <a:gd name="T30" fmla="*/ 528 w 723"/>
                <a:gd name="T31" fmla="*/ 704 h 903"/>
                <a:gd name="T32" fmla="*/ 521 w 723"/>
                <a:gd name="T33" fmla="*/ 720 h 903"/>
                <a:gd name="T34" fmla="*/ 232 w 723"/>
                <a:gd name="T35" fmla="*/ 405 h 903"/>
                <a:gd name="T36" fmla="*/ 198 w 723"/>
                <a:gd name="T37" fmla="*/ 381 h 903"/>
                <a:gd name="T38" fmla="*/ 200 w 723"/>
                <a:gd name="T39" fmla="*/ 365 h 903"/>
                <a:gd name="T40" fmla="*/ 217 w 723"/>
                <a:gd name="T41" fmla="*/ 362 h 903"/>
                <a:gd name="T42" fmla="*/ 296 w 723"/>
                <a:gd name="T43" fmla="*/ 302 h 903"/>
                <a:gd name="T44" fmla="*/ 312 w 723"/>
                <a:gd name="T45" fmla="*/ 306 h 903"/>
                <a:gd name="T46" fmla="*/ 315 w 723"/>
                <a:gd name="T47" fmla="*/ 321 h 903"/>
                <a:gd name="T48" fmla="*/ 226 w 723"/>
                <a:gd name="T49" fmla="*/ 556 h 903"/>
                <a:gd name="T50" fmla="*/ 197 w 723"/>
                <a:gd name="T51" fmla="*/ 529 h 903"/>
                <a:gd name="T52" fmla="*/ 203 w 723"/>
                <a:gd name="T53" fmla="*/ 514 h 903"/>
                <a:gd name="T54" fmla="*/ 219 w 723"/>
                <a:gd name="T55" fmla="*/ 514 h 903"/>
                <a:gd name="T56" fmla="*/ 298 w 723"/>
                <a:gd name="T57" fmla="*/ 451 h 903"/>
                <a:gd name="T58" fmla="*/ 314 w 723"/>
                <a:gd name="T59" fmla="*/ 458 h 903"/>
                <a:gd name="T60" fmla="*/ 314 w 723"/>
                <a:gd name="T61" fmla="*/ 475 h 903"/>
                <a:gd name="T62" fmla="*/ 155 w 723"/>
                <a:gd name="T63" fmla="*/ 238 h 903"/>
                <a:gd name="T64" fmla="*/ 208 w 723"/>
                <a:gd name="T65" fmla="*/ 197 h 903"/>
                <a:gd name="T66" fmla="*/ 164 w 723"/>
                <a:gd name="T67" fmla="*/ 236 h 903"/>
                <a:gd name="T68" fmla="*/ 31 w 723"/>
                <a:gd name="T69" fmla="*/ 125 h 903"/>
                <a:gd name="T70" fmla="*/ 53 w 723"/>
                <a:gd name="T71" fmla="*/ 68 h 903"/>
                <a:gd name="T72" fmla="*/ 101 w 723"/>
                <a:gd name="T73" fmla="*/ 35 h 903"/>
                <a:gd name="T74" fmla="*/ 150 w 723"/>
                <a:gd name="T75" fmla="*/ 36 h 903"/>
                <a:gd name="T76" fmla="*/ 210 w 723"/>
                <a:gd name="T77" fmla="*/ 80 h 903"/>
                <a:gd name="T78" fmla="*/ 226 w 723"/>
                <a:gd name="T79" fmla="*/ 143 h 903"/>
                <a:gd name="T80" fmla="*/ 125 w 723"/>
                <a:gd name="T81" fmla="*/ 154 h 903"/>
                <a:gd name="T82" fmla="*/ 136 w 723"/>
                <a:gd name="T83" fmla="*/ 0 h 903"/>
                <a:gd name="T84" fmla="*/ 104 w 723"/>
                <a:gd name="T85" fmla="*/ 2 h 903"/>
                <a:gd name="T86" fmla="*/ 39 w 723"/>
                <a:gd name="T87" fmla="*/ 40 h 903"/>
                <a:gd name="T88" fmla="*/ 4 w 723"/>
                <a:gd name="T89" fmla="*/ 108 h 903"/>
                <a:gd name="T90" fmla="*/ 4 w 723"/>
                <a:gd name="T91" fmla="*/ 625 h 903"/>
                <a:gd name="T92" fmla="*/ 121 w 723"/>
                <a:gd name="T93" fmla="*/ 632 h 903"/>
                <a:gd name="T94" fmla="*/ 128 w 723"/>
                <a:gd name="T95" fmla="*/ 901 h 903"/>
                <a:gd name="T96" fmla="*/ 593 w 723"/>
                <a:gd name="T97" fmla="*/ 902 h 903"/>
                <a:gd name="T98" fmla="*/ 603 w 723"/>
                <a:gd name="T99" fmla="*/ 888 h 903"/>
                <a:gd name="T100" fmla="*/ 660 w 723"/>
                <a:gd name="T101" fmla="*/ 248 h 903"/>
                <a:gd name="T102" fmla="*/ 708 w 723"/>
                <a:gd name="T103" fmla="*/ 194 h 903"/>
                <a:gd name="T104" fmla="*/ 723 w 723"/>
                <a:gd name="T105" fmla="*/ 121 h 903"/>
                <a:gd name="T106" fmla="*/ 691 w 723"/>
                <a:gd name="T107" fmla="*/ 50 h 903"/>
                <a:gd name="T108" fmla="*/ 627 w 723"/>
                <a:gd name="T109" fmla="*/ 6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723" h="903">
                  <a:moveTo>
                    <a:pt x="513" y="421"/>
                  </a:moveTo>
                  <a:lnTo>
                    <a:pt x="362" y="421"/>
                  </a:lnTo>
                  <a:lnTo>
                    <a:pt x="359" y="421"/>
                  </a:lnTo>
                  <a:lnTo>
                    <a:pt x="356" y="420"/>
                  </a:lnTo>
                  <a:lnTo>
                    <a:pt x="354" y="418"/>
                  </a:lnTo>
                  <a:lnTo>
                    <a:pt x="351" y="416"/>
                  </a:lnTo>
                  <a:lnTo>
                    <a:pt x="349" y="414"/>
                  </a:lnTo>
                  <a:lnTo>
                    <a:pt x="348" y="412"/>
                  </a:lnTo>
                  <a:lnTo>
                    <a:pt x="347" y="409"/>
                  </a:lnTo>
                  <a:lnTo>
                    <a:pt x="347" y="406"/>
                  </a:lnTo>
                  <a:lnTo>
                    <a:pt x="347" y="403"/>
                  </a:lnTo>
                  <a:lnTo>
                    <a:pt x="348" y="400"/>
                  </a:lnTo>
                  <a:lnTo>
                    <a:pt x="349" y="398"/>
                  </a:lnTo>
                  <a:lnTo>
                    <a:pt x="351" y="396"/>
                  </a:lnTo>
                  <a:lnTo>
                    <a:pt x="354" y="394"/>
                  </a:lnTo>
                  <a:lnTo>
                    <a:pt x="356" y="393"/>
                  </a:lnTo>
                  <a:lnTo>
                    <a:pt x="359" y="391"/>
                  </a:lnTo>
                  <a:lnTo>
                    <a:pt x="362" y="391"/>
                  </a:lnTo>
                  <a:lnTo>
                    <a:pt x="513" y="391"/>
                  </a:lnTo>
                  <a:lnTo>
                    <a:pt x="515" y="391"/>
                  </a:lnTo>
                  <a:lnTo>
                    <a:pt x="519" y="393"/>
                  </a:lnTo>
                  <a:lnTo>
                    <a:pt x="521" y="394"/>
                  </a:lnTo>
                  <a:lnTo>
                    <a:pt x="523" y="396"/>
                  </a:lnTo>
                  <a:lnTo>
                    <a:pt x="525" y="398"/>
                  </a:lnTo>
                  <a:lnTo>
                    <a:pt x="526" y="400"/>
                  </a:lnTo>
                  <a:lnTo>
                    <a:pt x="528" y="403"/>
                  </a:lnTo>
                  <a:lnTo>
                    <a:pt x="528" y="406"/>
                  </a:lnTo>
                  <a:lnTo>
                    <a:pt x="528" y="409"/>
                  </a:lnTo>
                  <a:lnTo>
                    <a:pt x="526" y="412"/>
                  </a:lnTo>
                  <a:lnTo>
                    <a:pt x="525" y="414"/>
                  </a:lnTo>
                  <a:lnTo>
                    <a:pt x="523" y="416"/>
                  </a:lnTo>
                  <a:lnTo>
                    <a:pt x="521" y="418"/>
                  </a:lnTo>
                  <a:lnTo>
                    <a:pt x="519" y="420"/>
                  </a:lnTo>
                  <a:lnTo>
                    <a:pt x="515" y="421"/>
                  </a:lnTo>
                  <a:lnTo>
                    <a:pt x="513" y="421"/>
                  </a:lnTo>
                  <a:close/>
                  <a:moveTo>
                    <a:pt x="513" y="572"/>
                  </a:moveTo>
                  <a:lnTo>
                    <a:pt x="362" y="572"/>
                  </a:lnTo>
                  <a:lnTo>
                    <a:pt x="359" y="571"/>
                  </a:lnTo>
                  <a:lnTo>
                    <a:pt x="356" y="571"/>
                  </a:lnTo>
                  <a:lnTo>
                    <a:pt x="354" y="569"/>
                  </a:lnTo>
                  <a:lnTo>
                    <a:pt x="351" y="568"/>
                  </a:lnTo>
                  <a:lnTo>
                    <a:pt x="349" y="565"/>
                  </a:lnTo>
                  <a:lnTo>
                    <a:pt x="348" y="563"/>
                  </a:lnTo>
                  <a:lnTo>
                    <a:pt x="347" y="560"/>
                  </a:lnTo>
                  <a:lnTo>
                    <a:pt x="347" y="556"/>
                  </a:lnTo>
                  <a:lnTo>
                    <a:pt x="347" y="554"/>
                  </a:lnTo>
                  <a:lnTo>
                    <a:pt x="348" y="551"/>
                  </a:lnTo>
                  <a:lnTo>
                    <a:pt x="349" y="548"/>
                  </a:lnTo>
                  <a:lnTo>
                    <a:pt x="351" y="546"/>
                  </a:lnTo>
                  <a:lnTo>
                    <a:pt x="354" y="544"/>
                  </a:lnTo>
                  <a:lnTo>
                    <a:pt x="356" y="543"/>
                  </a:lnTo>
                  <a:lnTo>
                    <a:pt x="359" y="542"/>
                  </a:lnTo>
                  <a:lnTo>
                    <a:pt x="362" y="542"/>
                  </a:lnTo>
                  <a:lnTo>
                    <a:pt x="513" y="542"/>
                  </a:lnTo>
                  <a:lnTo>
                    <a:pt x="515" y="542"/>
                  </a:lnTo>
                  <a:lnTo>
                    <a:pt x="519" y="543"/>
                  </a:lnTo>
                  <a:lnTo>
                    <a:pt x="521" y="544"/>
                  </a:lnTo>
                  <a:lnTo>
                    <a:pt x="523" y="546"/>
                  </a:lnTo>
                  <a:lnTo>
                    <a:pt x="525" y="548"/>
                  </a:lnTo>
                  <a:lnTo>
                    <a:pt x="526" y="551"/>
                  </a:lnTo>
                  <a:lnTo>
                    <a:pt x="528" y="554"/>
                  </a:lnTo>
                  <a:lnTo>
                    <a:pt x="528" y="556"/>
                  </a:lnTo>
                  <a:lnTo>
                    <a:pt x="528" y="560"/>
                  </a:lnTo>
                  <a:lnTo>
                    <a:pt x="526" y="563"/>
                  </a:lnTo>
                  <a:lnTo>
                    <a:pt x="525" y="565"/>
                  </a:lnTo>
                  <a:lnTo>
                    <a:pt x="523" y="568"/>
                  </a:lnTo>
                  <a:lnTo>
                    <a:pt x="521" y="569"/>
                  </a:lnTo>
                  <a:lnTo>
                    <a:pt x="519" y="571"/>
                  </a:lnTo>
                  <a:lnTo>
                    <a:pt x="515" y="571"/>
                  </a:lnTo>
                  <a:lnTo>
                    <a:pt x="513" y="572"/>
                  </a:lnTo>
                  <a:close/>
                  <a:moveTo>
                    <a:pt x="513" y="722"/>
                  </a:moveTo>
                  <a:lnTo>
                    <a:pt x="362" y="722"/>
                  </a:lnTo>
                  <a:lnTo>
                    <a:pt x="359" y="722"/>
                  </a:lnTo>
                  <a:lnTo>
                    <a:pt x="356" y="721"/>
                  </a:lnTo>
                  <a:lnTo>
                    <a:pt x="354" y="720"/>
                  </a:lnTo>
                  <a:lnTo>
                    <a:pt x="351" y="718"/>
                  </a:lnTo>
                  <a:lnTo>
                    <a:pt x="349" y="716"/>
                  </a:lnTo>
                  <a:lnTo>
                    <a:pt x="348" y="713"/>
                  </a:lnTo>
                  <a:lnTo>
                    <a:pt x="347" y="710"/>
                  </a:lnTo>
                  <a:lnTo>
                    <a:pt x="347" y="708"/>
                  </a:lnTo>
                  <a:lnTo>
                    <a:pt x="347" y="704"/>
                  </a:lnTo>
                  <a:lnTo>
                    <a:pt x="348" y="702"/>
                  </a:lnTo>
                  <a:lnTo>
                    <a:pt x="349" y="699"/>
                  </a:lnTo>
                  <a:lnTo>
                    <a:pt x="351" y="696"/>
                  </a:lnTo>
                  <a:lnTo>
                    <a:pt x="354" y="695"/>
                  </a:lnTo>
                  <a:lnTo>
                    <a:pt x="356" y="693"/>
                  </a:lnTo>
                  <a:lnTo>
                    <a:pt x="359" y="693"/>
                  </a:lnTo>
                  <a:lnTo>
                    <a:pt x="362" y="692"/>
                  </a:lnTo>
                  <a:lnTo>
                    <a:pt x="513" y="692"/>
                  </a:lnTo>
                  <a:lnTo>
                    <a:pt x="515" y="693"/>
                  </a:lnTo>
                  <a:lnTo>
                    <a:pt x="519" y="693"/>
                  </a:lnTo>
                  <a:lnTo>
                    <a:pt x="521" y="695"/>
                  </a:lnTo>
                  <a:lnTo>
                    <a:pt x="523" y="696"/>
                  </a:lnTo>
                  <a:lnTo>
                    <a:pt x="525" y="699"/>
                  </a:lnTo>
                  <a:lnTo>
                    <a:pt x="526" y="702"/>
                  </a:lnTo>
                  <a:lnTo>
                    <a:pt x="528" y="704"/>
                  </a:lnTo>
                  <a:lnTo>
                    <a:pt x="528" y="708"/>
                  </a:lnTo>
                  <a:lnTo>
                    <a:pt x="528" y="710"/>
                  </a:lnTo>
                  <a:lnTo>
                    <a:pt x="526" y="713"/>
                  </a:lnTo>
                  <a:lnTo>
                    <a:pt x="525" y="716"/>
                  </a:lnTo>
                  <a:lnTo>
                    <a:pt x="523" y="718"/>
                  </a:lnTo>
                  <a:lnTo>
                    <a:pt x="521" y="720"/>
                  </a:lnTo>
                  <a:lnTo>
                    <a:pt x="519" y="721"/>
                  </a:lnTo>
                  <a:lnTo>
                    <a:pt x="515" y="722"/>
                  </a:lnTo>
                  <a:lnTo>
                    <a:pt x="513" y="722"/>
                  </a:lnTo>
                  <a:close/>
                  <a:moveTo>
                    <a:pt x="312" y="326"/>
                  </a:moveTo>
                  <a:lnTo>
                    <a:pt x="237" y="402"/>
                  </a:lnTo>
                  <a:lnTo>
                    <a:pt x="232" y="405"/>
                  </a:lnTo>
                  <a:lnTo>
                    <a:pt x="226" y="406"/>
                  </a:lnTo>
                  <a:lnTo>
                    <a:pt x="220" y="405"/>
                  </a:lnTo>
                  <a:lnTo>
                    <a:pt x="216" y="402"/>
                  </a:lnTo>
                  <a:lnTo>
                    <a:pt x="200" y="387"/>
                  </a:lnTo>
                  <a:lnTo>
                    <a:pt x="199" y="385"/>
                  </a:lnTo>
                  <a:lnTo>
                    <a:pt x="198" y="381"/>
                  </a:lnTo>
                  <a:lnTo>
                    <a:pt x="197" y="379"/>
                  </a:lnTo>
                  <a:lnTo>
                    <a:pt x="197" y="376"/>
                  </a:lnTo>
                  <a:lnTo>
                    <a:pt x="197" y="373"/>
                  </a:lnTo>
                  <a:lnTo>
                    <a:pt x="198" y="370"/>
                  </a:lnTo>
                  <a:lnTo>
                    <a:pt x="199" y="368"/>
                  </a:lnTo>
                  <a:lnTo>
                    <a:pt x="200" y="365"/>
                  </a:lnTo>
                  <a:lnTo>
                    <a:pt x="203" y="363"/>
                  </a:lnTo>
                  <a:lnTo>
                    <a:pt x="206" y="362"/>
                  </a:lnTo>
                  <a:lnTo>
                    <a:pt x="208" y="361"/>
                  </a:lnTo>
                  <a:lnTo>
                    <a:pt x="211" y="361"/>
                  </a:lnTo>
                  <a:lnTo>
                    <a:pt x="214" y="361"/>
                  </a:lnTo>
                  <a:lnTo>
                    <a:pt x="217" y="362"/>
                  </a:lnTo>
                  <a:lnTo>
                    <a:pt x="219" y="363"/>
                  </a:lnTo>
                  <a:lnTo>
                    <a:pt x="221" y="365"/>
                  </a:lnTo>
                  <a:lnTo>
                    <a:pt x="226" y="370"/>
                  </a:lnTo>
                  <a:lnTo>
                    <a:pt x="290" y="306"/>
                  </a:lnTo>
                  <a:lnTo>
                    <a:pt x="294" y="303"/>
                  </a:lnTo>
                  <a:lnTo>
                    <a:pt x="296" y="302"/>
                  </a:lnTo>
                  <a:lnTo>
                    <a:pt x="298" y="301"/>
                  </a:lnTo>
                  <a:lnTo>
                    <a:pt x="302" y="301"/>
                  </a:lnTo>
                  <a:lnTo>
                    <a:pt x="304" y="301"/>
                  </a:lnTo>
                  <a:lnTo>
                    <a:pt x="307" y="302"/>
                  </a:lnTo>
                  <a:lnTo>
                    <a:pt x="310" y="303"/>
                  </a:lnTo>
                  <a:lnTo>
                    <a:pt x="312" y="306"/>
                  </a:lnTo>
                  <a:lnTo>
                    <a:pt x="314" y="308"/>
                  </a:lnTo>
                  <a:lnTo>
                    <a:pt x="315" y="310"/>
                  </a:lnTo>
                  <a:lnTo>
                    <a:pt x="316" y="312"/>
                  </a:lnTo>
                  <a:lnTo>
                    <a:pt x="316" y="316"/>
                  </a:lnTo>
                  <a:lnTo>
                    <a:pt x="316" y="319"/>
                  </a:lnTo>
                  <a:lnTo>
                    <a:pt x="315" y="321"/>
                  </a:lnTo>
                  <a:lnTo>
                    <a:pt x="314" y="324"/>
                  </a:lnTo>
                  <a:lnTo>
                    <a:pt x="312" y="326"/>
                  </a:lnTo>
                  <a:close/>
                  <a:moveTo>
                    <a:pt x="312" y="477"/>
                  </a:moveTo>
                  <a:lnTo>
                    <a:pt x="237" y="552"/>
                  </a:lnTo>
                  <a:lnTo>
                    <a:pt x="232" y="555"/>
                  </a:lnTo>
                  <a:lnTo>
                    <a:pt x="226" y="556"/>
                  </a:lnTo>
                  <a:lnTo>
                    <a:pt x="220" y="555"/>
                  </a:lnTo>
                  <a:lnTo>
                    <a:pt x="216" y="552"/>
                  </a:lnTo>
                  <a:lnTo>
                    <a:pt x="200" y="537"/>
                  </a:lnTo>
                  <a:lnTo>
                    <a:pt x="199" y="535"/>
                  </a:lnTo>
                  <a:lnTo>
                    <a:pt x="198" y="533"/>
                  </a:lnTo>
                  <a:lnTo>
                    <a:pt x="197" y="529"/>
                  </a:lnTo>
                  <a:lnTo>
                    <a:pt x="197" y="527"/>
                  </a:lnTo>
                  <a:lnTo>
                    <a:pt x="197" y="524"/>
                  </a:lnTo>
                  <a:lnTo>
                    <a:pt x="198" y="521"/>
                  </a:lnTo>
                  <a:lnTo>
                    <a:pt x="199" y="518"/>
                  </a:lnTo>
                  <a:lnTo>
                    <a:pt x="200" y="516"/>
                  </a:lnTo>
                  <a:lnTo>
                    <a:pt x="203" y="514"/>
                  </a:lnTo>
                  <a:lnTo>
                    <a:pt x="206" y="512"/>
                  </a:lnTo>
                  <a:lnTo>
                    <a:pt x="208" y="512"/>
                  </a:lnTo>
                  <a:lnTo>
                    <a:pt x="211" y="511"/>
                  </a:lnTo>
                  <a:lnTo>
                    <a:pt x="214" y="512"/>
                  </a:lnTo>
                  <a:lnTo>
                    <a:pt x="217" y="512"/>
                  </a:lnTo>
                  <a:lnTo>
                    <a:pt x="219" y="514"/>
                  </a:lnTo>
                  <a:lnTo>
                    <a:pt x="221" y="516"/>
                  </a:lnTo>
                  <a:lnTo>
                    <a:pt x="226" y="520"/>
                  </a:lnTo>
                  <a:lnTo>
                    <a:pt x="290" y="456"/>
                  </a:lnTo>
                  <a:lnTo>
                    <a:pt x="294" y="454"/>
                  </a:lnTo>
                  <a:lnTo>
                    <a:pt x="296" y="452"/>
                  </a:lnTo>
                  <a:lnTo>
                    <a:pt x="298" y="451"/>
                  </a:lnTo>
                  <a:lnTo>
                    <a:pt x="302" y="451"/>
                  </a:lnTo>
                  <a:lnTo>
                    <a:pt x="304" y="451"/>
                  </a:lnTo>
                  <a:lnTo>
                    <a:pt x="307" y="452"/>
                  </a:lnTo>
                  <a:lnTo>
                    <a:pt x="310" y="454"/>
                  </a:lnTo>
                  <a:lnTo>
                    <a:pt x="312" y="456"/>
                  </a:lnTo>
                  <a:lnTo>
                    <a:pt x="314" y="458"/>
                  </a:lnTo>
                  <a:lnTo>
                    <a:pt x="315" y="460"/>
                  </a:lnTo>
                  <a:lnTo>
                    <a:pt x="316" y="464"/>
                  </a:lnTo>
                  <a:lnTo>
                    <a:pt x="316" y="466"/>
                  </a:lnTo>
                  <a:lnTo>
                    <a:pt x="316" y="469"/>
                  </a:lnTo>
                  <a:lnTo>
                    <a:pt x="315" y="472"/>
                  </a:lnTo>
                  <a:lnTo>
                    <a:pt x="314" y="475"/>
                  </a:lnTo>
                  <a:lnTo>
                    <a:pt x="312" y="477"/>
                  </a:lnTo>
                  <a:close/>
                  <a:moveTo>
                    <a:pt x="164" y="236"/>
                  </a:moveTo>
                  <a:lnTo>
                    <a:pt x="162" y="237"/>
                  </a:lnTo>
                  <a:lnTo>
                    <a:pt x="158" y="238"/>
                  </a:lnTo>
                  <a:lnTo>
                    <a:pt x="157" y="238"/>
                  </a:lnTo>
                  <a:lnTo>
                    <a:pt x="155" y="238"/>
                  </a:lnTo>
                  <a:lnTo>
                    <a:pt x="153" y="239"/>
                  </a:lnTo>
                  <a:lnTo>
                    <a:pt x="151" y="239"/>
                  </a:lnTo>
                  <a:lnTo>
                    <a:pt x="151" y="180"/>
                  </a:lnTo>
                  <a:lnTo>
                    <a:pt x="217" y="180"/>
                  </a:lnTo>
                  <a:lnTo>
                    <a:pt x="214" y="188"/>
                  </a:lnTo>
                  <a:lnTo>
                    <a:pt x="208" y="197"/>
                  </a:lnTo>
                  <a:lnTo>
                    <a:pt x="203" y="205"/>
                  </a:lnTo>
                  <a:lnTo>
                    <a:pt x="197" y="212"/>
                  </a:lnTo>
                  <a:lnTo>
                    <a:pt x="190" y="220"/>
                  </a:lnTo>
                  <a:lnTo>
                    <a:pt x="182" y="225"/>
                  </a:lnTo>
                  <a:lnTo>
                    <a:pt x="173" y="231"/>
                  </a:lnTo>
                  <a:lnTo>
                    <a:pt x="164" y="236"/>
                  </a:lnTo>
                  <a:close/>
                  <a:moveTo>
                    <a:pt x="121" y="166"/>
                  </a:moveTo>
                  <a:lnTo>
                    <a:pt x="121" y="256"/>
                  </a:lnTo>
                  <a:lnTo>
                    <a:pt x="121" y="601"/>
                  </a:lnTo>
                  <a:lnTo>
                    <a:pt x="31" y="601"/>
                  </a:lnTo>
                  <a:lnTo>
                    <a:pt x="31" y="135"/>
                  </a:lnTo>
                  <a:lnTo>
                    <a:pt x="31" y="125"/>
                  </a:lnTo>
                  <a:lnTo>
                    <a:pt x="33" y="115"/>
                  </a:lnTo>
                  <a:lnTo>
                    <a:pt x="35" y="105"/>
                  </a:lnTo>
                  <a:lnTo>
                    <a:pt x="39" y="94"/>
                  </a:lnTo>
                  <a:lnTo>
                    <a:pt x="43" y="85"/>
                  </a:lnTo>
                  <a:lnTo>
                    <a:pt x="48" y="77"/>
                  </a:lnTo>
                  <a:lnTo>
                    <a:pt x="53" y="68"/>
                  </a:lnTo>
                  <a:lnTo>
                    <a:pt x="60" y="62"/>
                  </a:lnTo>
                  <a:lnTo>
                    <a:pt x="67" y="55"/>
                  </a:lnTo>
                  <a:lnTo>
                    <a:pt x="75" y="48"/>
                  </a:lnTo>
                  <a:lnTo>
                    <a:pt x="83" y="42"/>
                  </a:lnTo>
                  <a:lnTo>
                    <a:pt x="92" y="38"/>
                  </a:lnTo>
                  <a:lnTo>
                    <a:pt x="101" y="35"/>
                  </a:lnTo>
                  <a:lnTo>
                    <a:pt x="110" y="32"/>
                  </a:lnTo>
                  <a:lnTo>
                    <a:pt x="120" y="30"/>
                  </a:lnTo>
                  <a:lnTo>
                    <a:pt x="129" y="30"/>
                  </a:lnTo>
                  <a:lnTo>
                    <a:pt x="132" y="30"/>
                  </a:lnTo>
                  <a:lnTo>
                    <a:pt x="135" y="30"/>
                  </a:lnTo>
                  <a:lnTo>
                    <a:pt x="150" y="36"/>
                  </a:lnTo>
                  <a:lnTo>
                    <a:pt x="164" y="41"/>
                  </a:lnTo>
                  <a:lnTo>
                    <a:pt x="176" y="48"/>
                  </a:lnTo>
                  <a:lnTo>
                    <a:pt x="188" y="56"/>
                  </a:lnTo>
                  <a:lnTo>
                    <a:pt x="197" y="63"/>
                  </a:lnTo>
                  <a:lnTo>
                    <a:pt x="205" y="71"/>
                  </a:lnTo>
                  <a:lnTo>
                    <a:pt x="210" y="80"/>
                  </a:lnTo>
                  <a:lnTo>
                    <a:pt x="216" y="88"/>
                  </a:lnTo>
                  <a:lnTo>
                    <a:pt x="220" y="99"/>
                  </a:lnTo>
                  <a:lnTo>
                    <a:pt x="224" y="110"/>
                  </a:lnTo>
                  <a:lnTo>
                    <a:pt x="226" y="123"/>
                  </a:lnTo>
                  <a:lnTo>
                    <a:pt x="226" y="135"/>
                  </a:lnTo>
                  <a:lnTo>
                    <a:pt x="226" y="143"/>
                  </a:lnTo>
                  <a:lnTo>
                    <a:pt x="225" y="150"/>
                  </a:lnTo>
                  <a:lnTo>
                    <a:pt x="136" y="150"/>
                  </a:lnTo>
                  <a:lnTo>
                    <a:pt x="133" y="151"/>
                  </a:lnTo>
                  <a:lnTo>
                    <a:pt x="130" y="151"/>
                  </a:lnTo>
                  <a:lnTo>
                    <a:pt x="128" y="153"/>
                  </a:lnTo>
                  <a:lnTo>
                    <a:pt x="125" y="154"/>
                  </a:lnTo>
                  <a:lnTo>
                    <a:pt x="123" y="156"/>
                  </a:lnTo>
                  <a:lnTo>
                    <a:pt x="122" y="160"/>
                  </a:lnTo>
                  <a:lnTo>
                    <a:pt x="121" y="162"/>
                  </a:lnTo>
                  <a:lnTo>
                    <a:pt x="121" y="166"/>
                  </a:lnTo>
                  <a:close/>
                  <a:moveTo>
                    <a:pt x="587" y="0"/>
                  </a:moveTo>
                  <a:lnTo>
                    <a:pt x="136" y="0"/>
                  </a:lnTo>
                  <a:lnTo>
                    <a:pt x="136" y="0"/>
                  </a:lnTo>
                  <a:lnTo>
                    <a:pt x="135" y="0"/>
                  </a:lnTo>
                  <a:lnTo>
                    <a:pt x="132" y="0"/>
                  </a:lnTo>
                  <a:lnTo>
                    <a:pt x="129" y="0"/>
                  </a:lnTo>
                  <a:lnTo>
                    <a:pt x="116" y="1"/>
                  </a:lnTo>
                  <a:lnTo>
                    <a:pt x="104" y="2"/>
                  </a:lnTo>
                  <a:lnTo>
                    <a:pt x="92" y="5"/>
                  </a:lnTo>
                  <a:lnTo>
                    <a:pt x="80" y="11"/>
                  </a:lnTo>
                  <a:lnTo>
                    <a:pt x="69" y="16"/>
                  </a:lnTo>
                  <a:lnTo>
                    <a:pt x="58" y="23"/>
                  </a:lnTo>
                  <a:lnTo>
                    <a:pt x="48" y="31"/>
                  </a:lnTo>
                  <a:lnTo>
                    <a:pt x="39" y="40"/>
                  </a:lnTo>
                  <a:lnTo>
                    <a:pt x="31" y="49"/>
                  </a:lnTo>
                  <a:lnTo>
                    <a:pt x="23" y="59"/>
                  </a:lnTo>
                  <a:lnTo>
                    <a:pt x="16" y="71"/>
                  </a:lnTo>
                  <a:lnTo>
                    <a:pt x="10" y="83"/>
                  </a:lnTo>
                  <a:lnTo>
                    <a:pt x="6" y="95"/>
                  </a:lnTo>
                  <a:lnTo>
                    <a:pt x="4" y="108"/>
                  </a:lnTo>
                  <a:lnTo>
                    <a:pt x="1" y="121"/>
                  </a:lnTo>
                  <a:lnTo>
                    <a:pt x="0" y="135"/>
                  </a:lnTo>
                  <a:lnTo>
                    <a:pt x="0" y="617"/>
                  </a:lnTo>
                  <a:lnTo>
                    <a:pt x="1" y="620"/>
                  </a:lnTo>
                  <a:lnTo>
                    <a:pt x="1" y="623"/>
                  </a:lnTo>
                  <a:lnTo>
                    <a:pt x="4" y="625"/>
                  </a:lnTo>
                  <a:lnTo>
                    <a:pt x="5" y="627"/>
                  </a:lnTo>
                  <a:lnTo>
                    <a:pt x="7" y="630"/>
                  </a:lnTo>
                  <a:lnTo>
                    <a:pt x="9" y="631"/>
                  </a:lnTo>
                  <a:lnTo>
                    <a:pt x="13" y="632"/>
                  </a:lnTo>
                  <a:lnTo>
                    <a:pt x="16" y="632"/>
                  </a:lnTo>
                  <a:lnTo>
                    <a:pt x="121" y="632"/>
                  </a:lnTo>
                  <a:lnTo>
                    <a:pt x="121" y="888"/>
                  </a:lnTo>
                  <a:lnTo>
                    <a:pt x="121" y="891"/>
                  </a:lnTo>
                  <a:lnTo>
                    <a:pt x="122" y="894"/>
                  </a:lnTo>
                  <a:lnTo>
                    <a:pt x="123" y="896"/>
                  </a:lnTo>
                  <a:lnTo>
                    <a:pt x="125" y="898"/>
                  </a:lnTo>
                  <a:lnTo>
                    <a:pt x="128" y="901"/>
                  </a:lnTo>
                  <a:lnTo>
                    <a:pt x="130" y="902"/>
                  </a:lnTo>
                  <a:lnTo>
                    <a:pt x="133" y="903"/>
                  </a:lnTo>
                  <a:lnTo>
                    <a:pt x="136" y="903"/>
                  </a:lnTo>
                  <a:lnTo>
                    <a:pt x="587" y="903"/>
                  </a:lnTo>
                  <a:lnTo>
                    <a:pt x="591" y="903"/>
                  </a:lnTo>
                  <a:lnTo>
                    <a:pt x="593" y="902"/>
                  </a:lnTo>
                  <a:lnTo>
                    <a:pt x="596" y="901"/>
                  </a:lnTo>
                  <a:lnTo>
                    <a:pt x="599" y="898"/>
                  </a:lnTo>
                  <a:lnTo>
                    <a:pt x="600" y="896"/>
                  </a:lnTo>
                  <a:lnTo>
                    <a:pt x="602" y="894"/>
                  </a:lnTo>
                  <a:lnTo>
                    <a:pt x="602" y="891"/>
                  </a:lnTo>
                  <a:lnTo>
                    <a:pt x="603" y="888"/>
                  </a:lnTo>
                  <a:lnTo>
                    <a:pt x="603" y="269"/>
                  </a:lnTo>
                  <a:lnTo>
                    <a:pt x="615" y="267"/>
                  </a:lnTo>
                  <a:lnTo>
                    <a:pt x="627" y="264"/>
                  </a:lnTo>
                  <a:lnTo>
                    <a:pt x="638" y="259"/>
                  </a:lnTo>
                  <a:lnTo>
                    <a:pt x="648" y="255"/>
                  </a:lnTo>
                  <a:lnTo>
                    <a:pt x="660" y="248"/>
                  </a:lnTo>
                  <a:lnTo>
                    <a:pt x="670" y="241"/>
                  </a:lnTo>
                  <a:lnTo>
                    <a:pt x="679" y="232"/>
                  </a:lnTo>
                  <a:lnTo>
                    <a:pt x="687" y="224"/>
                  </a:lnTo>
                  <a:lnTo>
                    <a:pt x="695" y="214"/>
                  </a:lnTo>
                  <a:lnTo>
                    <a:pt x="703" y="204"/>
                  </a:lnTo>
                  <a:lnTo>
                    <a:pt x="708" y="194"/>
                  </a:lnTo>
                  <a:lnTo>
                    <a:pt x="714" y="182"/>
                  </a:lnTo>
                  <a:lnTo>
                    <a:pt x="717" y="171"/>
                  </a:lnTo>
                  <a:lnTo>
                    <a:pt x="721" y="160"/>
                  </a:lnTo>
                  <a:lnTo>
                    <a:pt x="723" y="147"/>
                  </a:lnTo>
                  <a:lnTo>
                    <a:pt x="723" y="135"/>
                  </a:lnTo>
                  <a:lnTo>
                    <a:pt x="723" y="121"/>
                  </a:lnTo>
                  <a:lnTo>
                    <a:pt x="721" y="109"/>
                  </a:lnTo>
                  <a:lnTo>
                    <a:pt x="717" y="97"/>
                  </a:lnTo>
                  <a:lnTo>
                    <a:pt x="712" y="84"/>
                  </a:lnTo>
                  <a:lnTo>
                    <a:pt x="706" y="72"/>
                  </a:lnTo>
                  <a:lnTo>
                    <a:pt x="699" y="60"/>
                  </a:lnTo>
                  <a:lnTo>
                    <a:pt x="691" y="50"/>
                  </a:lnTo>
                  <a:lnTo>
                    <a:pt x="682" y="40"/>
                  </a:lnTo>
                  <a:lnTo>
                    <a:pt x="672" y="32"/>
                  </a:lnTo>
                  <a:lnTo>
                    <a:pt x="662" y="23"/>
                  </a:lnTo>
                  <a:lnTo>
                    <a:pt x="651" y="16"/>
                  </a:lnTo>
                  <a:lnTo>
                    <a:pt x="638" y="11"/>
                  </a:lnTo>
                  <a:lnTo>
                    <a:pt x="627" y="6"/>
                  </a:lnTo>
                  <a:lnTo>
                    <a:pt x="613" y="3"/>
                  </a:lnTo>
                  <a:lnTo>
                    <a:pt x="601" y="1"/>
                  </a:lnTo>
                  <a:lnTo>
                    <a:pt x="587" y="0"/>
                  </a:lnTo>
                  <a:lnTo>
                    <a:pt x="58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9" name="Freeform 4605">
              <a:extLst>
                <a:ext uri="{FF2B5EF4-FFF2-40B4-BE49-F238E27FC236}">
                  <a16:creationId xmlns:a16="http://schemas.microsoft.com/office/drawing/2014/main" id="{1D074A71-FBEB-4855-BA1E-068499BF4C3E}"/>
                </a:ext>
              </a:extLst>
            </p:cNvPr>
            <p:cNvSpPr>
              <a:spLocks/>
            </p:cNvSpPr>
            <p:nvPr/>
          </p:nvSpPr>
          <p:spPr bwMode="auto">
            <a:xfrm>
              <a:off x="7239000" y="4722813"/>
              <a:ext cx="66675" cy="128588"/>
            </a:xfrm>
            <a:custGeom>
              <a:avLst/>
              <a:gdLst>
                <a:gd name="T0" fmla="*/ 123 w 210"/>
                <a:gd name="T1" fmla="*/ 1 h 407"/>
                <a:gd name="T2" fmla="*/ 101 w 210"/>
                <a:gd name="T3" fmla="*/ 8 h 407"/>
                <a:gd name="T4" fmla="*/ 82 w 210"/>
                <a:gd name="T5" fmla="*/ 21 h 407"/>
                <a:gd name="T6" fmla="*/ 67 w 210"/>
                <a:gd name="T7" fmla="*/ 37 h 407"/>
                <a:gd name="T8" fmla="*/ 50 w 210"/>
                <a:gd name="T9" fmla="*/ 47 h 407"/>
                <a:gd name="T10" fmla="*/ 33 w 210"/>
                <a:gd name="T11" fmla="*/ 54 h 407"/>
                <a:gd name="T12" fmla="*/ 23 w 210"/>
                <a:gd name="T13" fmla="*/ 61 h 407"/>
                <a:gd name="T14" fmla="*/ 14 w 210"/>
                <a:gd name="T15" fmla="*/ 70 h 407"/>
                <a:gd name="T16" fmla="*/ 7 w 210"/>
                <a:gd name="T17" fmla="*/ 81 h 407"/>
                <a:gd name="T18" fmla="*/ 2 w 210"/>
                <a:gd name="T19" fmla="*/ 95 h 407"/>
                <a:gd name="T20" fmla="*/ 0 w 210"/>
                <a:gd name="T21" fmla="*/ 110 h 407"/>
                <a:gd name="T22" fmla="*/ 0 w 210"/>
                <a:gd name="T23" fmla="*/ 393 h 407"/>
                <a:gd name="T24" fmla="*/ 1 w 210"/>
                <a:gd name="T25" fmla="*/ 398 h 407"/>
                <a:gd name="T26" fmla="*/ 3 w 210"/>
                <a:gd name="T27" fmla="*/ 403 h 407"/>
                <a:gd name="T28" fmla="*/ 9 w 210"/>
                <a:gd name="T29" fmla="*/ 406 h 407"/>
                <a:gd name="T30" fmla="*/ 14 w 210"/>
                <a:gd name="T31" fmla="*/ 407 h 407"/>
                <a:gd name="T32" fmla="*/ 20 w 210"/>
                <a:gd name="T33" fmla="*/ 406 h 407"/>
                <a:gd name="T34" fmla="*/ 24 w 210"/>
                <a:gd name="T35" fmla="*/ 403 h 407"/>
                <a:gd name="T36" fmla="*/ 28 w 210"/>
                <a:gd name="T37" fmla="*/ 398 h 407"/>
                <a:gd name="T38" fmla="*/ 29 w 210"/>
                <a:gd name="T39" fmla="*/ 393 h 407"/>
                <a:gd name="T40" fmla="*/ 30 w 210"/>
                <a:gd name="T41" fmla="*/ 110 h 407"/>
                <a:gd name="T42" fmla="*/ 35 w 210"/>
                <a:gd name="T43" fmla="*/ 95 h 407"/>
                <a:gd name="T44" fmla="*/ 42 w 210"/>
                <a:gd name="T45" fmla="*/ 84 h 407"/>
                <a:gd name="T46" fmla="*/ 54 w 210"/>
                <a:gd name="T47" fmla="*/ 78 h 407"/>
                <a:gd name="T48" fmla="*/ 59 w 210"/>
                <a:gd name="T49" fmla="*/ 331 h 407"/>
                <a:gd name="T50" fmla="*/ 210 w 210"/>
                <a:gd name="T51" fmla="*/ 60 h 407"/>
                <a:gd name="T52" fmla="*/ 209 w 210"/>
                <a:gd name="T53" fmla="*/ 49 h 407"/>
                <a:gd name="T54" fmla="*/ 203 w 210"/>
                <a:gd name="T55" fmla="*/ 39 h 407"/>
                <a:gd name="T56" fmla="*/ 186 w 210"/>
                <a:gd name="T57" fmla="*/ 20 h 407"/>
                <a:gd name="T58" fmla="*/ 162 w 210"/>
                <a:gd name="T59" fmla="*/ 5 h 407"/>
                <a:gd name="T60" fmla="*/ 149 w 210"/>
                <a:gd name="T61" fmla="*/ 1 h 407"/>
                <a:gd name="T62" fmla="*/ 135 w 210"/>
                <a:gd name="T63" fmla="*/ 0 h 4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10" h="407">
                  <a:moveTo>
                    <a:pt x="135" y="0"/>
                  </a:moveTo>
                  <a:lnTo>
                    <a:pt x="123" y="1"/>
                  </a:lnTo>
                  <a:lnTo>
                    <a:pt x="111" y="3"/>
                  </a:lnTo>
                  <a:lnTo>
                    <a:pt x="101" y="8"/>
                  </a:lnTo>
                  <a:lnTo>
                    <a:pt x="91" y="14"/>
                  </a:lnTo>
                  <a:lnTo>
                    <a:pt x="82" y="21"/>
                  </a:lnTo>
                  <a:lnTo>
                    <a:pt x="74" y="29"/>
                  </a:lnTo>
                  <a:lnTo>
                    <a:pt x="67" y="37"/>
                  </a:lnTo>
                  <a:lnTo>
                    <a:pt x="63" y="45"/>
                  </a:lnTo>
                  <a:lnTo>
                    <a:pt x="50" y="47"/>
                  </a:lnTo>
                  <a:lnTo>
                    <a:pt x="39" y="52"/>
                  </a:lnTo>
                  <a:lnTo>
                    <a:pt x="33" y="54"/>
                  </a:lnTo>
                  <a:lnTo>
                    <a:pt x="28" y="57"/>
                  </a:lnTo>
                  <a:lnTo>
                    <a:pt x="23" y="61"/>
                  </a:lnTo>
                  <a:lnTo>
                    <a:pt x="19" y="65"/>
                  </a:lnTo>
                  <a:lnTo>
                    <a:pt x="14" y="70"/>
                  </a:lnTo>
                  <a:lnTo>
                    <a:pt x="11" y="75"/>
                  </a:lnTo>
                  <a:lnTo>
                    <a:pt x="7" y="81"/>
                  </a:lnTo>
                  <a:lnTo>
                    <a:pt x="4" y="88"/>
                  </a:lnTo>
                  <a:lnTo>
                    <a:pt x="2" y="95"/>
                  </a:lnTo>
                  <a:lnTo>
                    <a:pt x="1" y="102"/>
                  </a:lnTo>
                  <a:lnTo>
                    <a:pt x="0" y="110"/>
                  </a:lnTo>
                  <a:lnTo>
                    <a:pt x="0" y="119"/>
                  </a:lnTo>
                  <a:lnTo>
                    <a:pt x="0" y="393"/>
                  </a:lnTo>
                  <a:lnTo>
                    <a:pt x="0" y="395"/>
                  </a:lnTo>
                  <a:lnTo>
                    <a:pt x="1" y="398"/>
                  </a:lnTo>
                  <a:lnTo>
                    <a:pt x="2" y="401"/>
                  </a:lnTo>
                  <a:lnTo>
                    <a:pt x="3" y="403"/>
                  </a:lnTo>
                  <a:lnTo>
                    <a:pt x="5" y="405"/>
                  </a:lnTo>
                  <a:lnTo>
                    <a:pt x="9" y="406"/>
                  </a:lnTo>
                  <a:lnTo>
                    <a:pt x="11" y="407"/>
                  </a:lnTo>
                  <a:lnTo>
                    <a:pt x="14" y="407"/>
                  </a:lnTo>
                  <a:lnTo>
                    <a:pt x="18" y="407"/>
                  </a:lnTo>
                  <a:lnTo>
                    <a:pt x="20" y="406"/>
                  </a:lnTo>
                  <a:lnTo>
                    <a:pt x="22" y="405"/>
                  </a:lnTo>
                  <a:lnTo>
                    <a:pt x="24" y="403"/>
                  </a:lnTo>
                  <a:lnTo>
                    <a:pt x="27" y="401"/>
                  </a:lnTo>
                  <a:lnTo>
                    <a:pt x="28" y="398"/>
                  </a:lnTo>
                  <a:lnTo>
                    <a:pt x="29" y="395"/>
                  </a:lnTo>
                  <a:lnTo>
                    <a:pt x="29" y="393"/>
                  </a:lnTo>
                  <a:lnTo>
                    <a:pt x="29" y="119"/>
                  </a:lnTo>
                  <a:lnTo>
                    <a:pt x="30" y="110"/>
                  </a:lnTo>
                  <a:lnTo>
                    <a:pt x="31" y="101"/>
                  </a:lnTo>
                  <a:lnTo>
                    <a:pt x="35" y="95"/>
                  </a:lnTo>
                  <a:lnTo>
                    <a:pt x="38" y="89"/>
                  </a:lnTo>
                  <a:lnTo>
                    <a:pt x="42" y="84"/>
                  </a:lnTo>
                  <a:lnTo>
                    <a:pt x="48" y="81"/>
                  </a:lnTo>
                  <a:lnTo>
                    <a:pt x="54" y="78"/>
                  </a:lnTo>
                  <a:lnTo>
                    <a:pt x="59" y="76"/>
                  </a:lnTo>
                  <a:lnTo>
                    <a:pt x="59" y="331"/>
                  </a:lnTo>
                  <a:lnTo>
                    <a:pt x="210" y="331"/>
                  </a:lnTo>
                  <a:lnTo>
                    <a:pt x="210" y="60"/>
                  </a:lnTo>
                  <a:lnTo>
                    <a:pt x="210" y="55"/>
                  </a:lnTo>
                  <a:lnTo>
                    <a:pt x="209" y="49"/>
                  </a:lnTo>
                  <a:lnTo>
                    <a:pt x="206" y="45"/>
                  </a:lnTo>
                  <a:lnTo>
                    <a:pt x="203" y="39"/>
                  </a:lnTo>
                  <a:lnTo>
                    <a:pt x="196" y="29"/>
                  </a:lnTo>
                  <a:lnTo>
                    <a:pt x="186" y="20"/>
                  </a:lnTo>
                  <a:lnTo>
                    <a:pt x="175" y="12"/>
                  </a:lnTo>
                  <a:lnTo>
                    <a:pt x="162" y="5"/>
                  </a:lnTo>
                  <a:lnTo>
                    <a:pt x="155" y="3"/>
                  </a:lnTo>
                  <a:lnTo>
                    <a:pt x="149" y="1"/>
                  </a:lnTo>
                  <a:lnTo>
                    <a:pt x="142" y="0"/>
                  </a:lnTo>
                  <a:lnTo>
                    <a:pt x="135" y="0"/>
                  </a:lnTo>
                  <a:lnTo>
                    <a:pt x="13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0" name="Freeform 4606">
              <a:extLst>
                <a:ext uri="{FF2B5EF4-FFF2-40B4-BE49-F238E27FC236}">
                  <a16:creationId xmlns:a16="http://schemas.microsoft.com/office/drawing/2014/main" id="{BD829E04-6F8B-4CD1-B1AB-1428DE5ACE15}"/>
                </a:ext>
              </a:extLst>
            </p:cNvPr>
            <p:cNvSpPr>
              <a:spLocks/>
            </p:cNvSpPr>
            <p:nvPr/>
          </p:nvSpPr>
          <p:spPr bwMode="auto">
            <a:xfrm>
              <a:off x="7258050" y="4913313"/>
              <a:ext cx="47625" cy="28575"/>
            </a:xfrm>
            <a:custGeom>
              <a:avLst/>
              <a:gdLst>
                <a:gd name="T0" fmla="*/ 0 w 151"/>
                <a:gd name="T1" fmla="*/ 14 h 90"/>
                <a:gd name="T2" fmla="*/ 0 w 151"/>
                <a:gd name="T3" fmla="*/ 22 h 90"/>
                <a:gd name="T4" fmla="*/ 2 w 151"/>
                <a:gd name="T5" fmla="*/ 29 h 90"/>
                <a:gd name="T6" fmla="*/ 4 w 151"/>
                <a:gd name="T7" fmla="*/ 37 h 90"/>
                <a:gd name="T8" fmla="*/ 6 w 151"/>
                <a:gd name="T9" fmla="*/ 44 h 90"/>
                <a:gd name="T10" fmla="*/ 9 w 151"/>
                <a:gd name="T11" fmla="*/ 50 h 90"/>
                <a:gd name="T12" fmla="*/ 14 w 151"/>
                <a:gd name="T13" fmla="*/ 56 h 90"/>
                <a:gd name="T14" fmla="*/ 18 w 151"/>
                <a:gd name="T15" fmla="*/ 62 h 90"/>
                <a:gd name="T16" fmla="*/ 23 w 151"/>
                <a:gd name="T17" fmla="*/ 67 h 90"/>
                <a:gd name="T18" fmla="*/ 29 w 151"/>
                <a:gd name="T19" fmla="*/ 72 h 90"/>
                <a:gd name="T20" fmla="*/ 34 w 151"/>
                <a:gd name="T21" fmla="*/ 76 h 90"/>
                <a:gd name="T22" fmla="*/ 40 w 151"/>
                <a:gd name="T23" fmla="*/ 81 h 90"/>
                <a:gd name="T24" fmla="*/ 47 w 151"/>
                <a:gd name="T25" fmla="*/ 84 h 90"/>
                <a:gd name="T26" fmla="*/ 54 w 151"/>
                <a:gd name="T27" fmla="*/ 87 h 90"/>
                <a:gd name="T28" fmla="*/ 61 w 151"/>
                <a:gd name="T29" fmla="*/ 89 h 90"/>
                <a:gd name="T30" fmla="*/ 68 w 151"/>
                <a:gd name="T31" fmla="*/ 90 h 90"/>
                <a:gd name="T32" fmla="*/ 76 w 151"/>
                <a:gd name="T33" fmla="*/ 90 h 90"/>
                <a:gd name="T34" fmla="*/ 83 w 151"/>
                <a:gd name="T35" fmla="*/ 90 h 90"/>
                <a:gd name="T36" fmla="*/ 90 w 151"/>
                <a:gd name="T37" fmla="*/ 89 h 90"/>
                <a:gd name="T38" fmla="*/ 96 w 151"/>
                <a:gd name="T39" fmla="*/ 87 h 90"/>
                <a:gd name="T40" fmla="*/ 103 w 151"/>
                <a:gd name="T41" fmla="*/ 83 h 90"/>
                <a:gd name="T42" fmla="*/ 109 w 151"/>
                <a:gd name="T43" fmla="*/ 80 h 90"/>
                <a:gd name="T44" fmla="*/ 116 w 151"/>
                <a:gd name="T45" fmla="*/ 76 h 90"/>
                <a:gd name="T46" fmla="*/ 121 w 151"/>
                <a:gd name="T47" fmla="*/ 71 h 90"/>
                <a:gd name="T48" fmla="*/ 127 w 151"/>
                <a:gd name="T49" fmla="*/ 65 h 90"/>
                <a:gd name="T50" fmla="*/ 131 w 151"/>
                <a:gd name="T51" fmla="*/ 60 h 90"/>
                <a:gd name="T52" fmla="*/ 137 w 151"/>
                <a:gd name="T53" fmla="*/ 53 h 90"/>
                <a:gd name="T54" fmla="*/ 140 w 151"/>
                <a:gd name="T55" fmla="*/ 45 h 90"/>
                <a:gd name="T56" fmla="*/ 144 w 151"/>
                <a:gd name="T57" fmla="*/ 37 h 90"/>
                <a:gd name="T58" fmla="*/ 147 w 151"/>
                <a:gd name="T59" fmla="*/ 29 h 90"/>
                <a:gd name="T60" fmla="*/ 150 w 151"/>
                <a:gd name="T61" fmla="*/ 20 h 90"/>
                <a:gd name="T62" fmla="*/ 151 w 151"/>
                <a:gd name="T63" fmla="*/ 10 h 90"/>
                <a:gd name="T64" fmla="*/ 151 w 151"/>
                <a:gd name="T65" fmla="*/ 0 h 90"/>
                <a:gd name="T66" fmla="*/ 0 w 151"/>
                <a:gd name="T67" fmla="*/ 0 h 90"/>
                <a:gd name="T68" fmla="*/ 0 w 151"/>
                <a:gd name="T69" fmla="*/ 14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51" h="90">
                  <a:moveTo>
                    <a:pt x="0" y="14"/>
                  </a:moveTo>
                  <a:lnTo>
                    <a:pt x="0" y="22"/>
                  </a:lnTo>
                  <a:lnTo>
                    <a:pt x="2" y="29"/>
                  </a:lnTo>
                  <a:lnTo>
                    <a:pt x="4" y="37"/>
                  </a:lnTo>
                  <a:lnTo>
                    <a:pt x="6" y="44"/>
                  </a:lnTo>
                  <a:lnTo>
                    <a:pt x="9" y="50"/>
                  </a:lnTo>
                  <a:lnTo>
                    <a:pt x="14" y="56"/>
                  </a:lnTo>
                  <a:lnTo>
                    <a:pt x="18" y="62"/>
                  </a:lnTo>
                  <a:lnTo>
                    <a:pt x="23" y="67"/>
                  </a:lnTo>
                  <a:lnTo>
                    <a:pt x="29" y="72"/>
                  </a:lnTo>
                  <a:lnTo>
                    <a:pt x="34" y="76"/>
                  </a:lnTo>
                  <a:lnTo>
                    <a:pt x="40" y="81"/>
                  </a:lnTo>
                  <a:lnTo>
                    <a:pt x="47" y="84"/>
                  </a:lnTo>
                  <a:lnTo>
                    <a:pt x="54" y="87"/>
                  </a:lnTo>
                  <a:lnTo>
                    <a:pt x="61" y="89"/>
                  </a:lnTo>
                  <a:lnTo>
                    <a:pt x="68" y="90"/>
                  </a:lnTo>
                  <a:lnTo>
                    <a:pt x="76" y="90"/>
                  </a:lnTo>
                  <a:lnTo>
                    <a:pt x="83" y="90"/>
                  </a:lnTo>
                  <a:lnTo>
                    <a:pt x="90" y="89"/>
                  </a:lnTo>
                  <a:lnTo>
                    <a:pt x="96" y="87"/>
                  </a:lnTo>
                  <a:lnTo>
                    <a:pt x="103" y="83"/>
                  </a:lnTo>
                  <a:lnTo>
                    <a:pt x="109" y="80"/>
                  </a:lnTo>
                  <a:lnTo>
                    <a:pt x="116" y="76"/>
                  </a:lnTo>
                  <a:lnTo>
                    <a:pt x="121" y="71"/>
                  </a:lnTo>
                  <a:lnTo>
                    <a:pt x="127" y="65"/>
                  </a:lnTo>
                  <a:lnTo>
                    <a:pt x="131" y="60"/>
                  </a:lnTo>
                  <a:lnTo>
                    <a:pt x="137" y="53"/>
                  </a:lnTo>
                  <a:lnTo>
                    <a:pt x="140" y="45"/>
                  </a:lnTo>
                  <a:lnTo>
                    <a:pt x="144" y="37"/>
                  </a:lnTo>
                  <a:lnTo>
                    <a:pt x="147" y="29"/>
                  </a:lnTo>
                  <a:lnTo>
                    <a:pt x="150" y="20"/>
                  </a:lnTo>
                  <a:lnTo>
                    <a:pt x="151" y="10"/>
                  </a:lnTo>
                  <a:lnTo>
                    <a:pt x="151" y="0"/>
                  </a:lnTo>
                  <a:lnTo>
                    <a:pt x="0" y="0"/>
                  </a:lnTo>
                  <a:lnTo>
                    <a:pt x="0" y="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1" name="Rectangle 4607">
              <a:extLst>
                <a:ext uri="{FF2B5EF4-FFF2-40B4-BE49-F238E27FC236}">
                  <a16:creationId xmlns:a16="http://schemas.microsoft.com/office/drawing/2014/main" id="{99EDB192-0D59-41C6-AD02-EC166F03C927}"/>
                </a:ext>
              </a:extLst>
            </p:cNvPr>
            <p:cNvSpPr>
              <a:spLocks noChangeArrowheads="1"/>
            </p:cNvSpPr>
            <p:nvPr/>
          </p:nvSpPr>
          <p:spPr bwMode="auto">
            <a:xfrm>
              <a:off x="7258050" y="4837113"/>
              <a:ext cx="47625" cy="6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82" name="Group 81" descr="Icon of computer monitor. ">
            <a:extLst>
              <a:ext uri="{FF2B5EF4-FFF2-40B4-BE49-F238E27FC236}">
                <a16:creationId xmlns:a16="http://schemas.microsoft.com/office/drawing/2014/main" id="{9418C6B8-1E51-409C-A0E5-16AE173CE45B}"/>
              </a:ext>
            </a:extLst>
          </p:cNvPr>
          <p:cNvGrpSpPr/>
          <p:nvPr/>
        </p:nvGrpSpPr>
        <p:grpSpPr>
          <a:xfrm>
            <a:off x="3133330" y="1382471"/>
            <a:ext cx="287338" cy="258762"/>
            <a:chOff x="879475" y="817563"/>
            <a:chExt cx="287338" cy="258762"/>
          </a:xfrm>
          <a:solidFill>
            <a:schemeClr val="bg1"/>
          </a:solidFill>
        </p:grpSpPr>
        <p:sp>
          <p:nvSpPr>
            <p:cNvPr id="83" name="Freeform 1593">
              <a:extLst>
                <a:ext uri="{FF2B5EF4-FFF2-40B4-BE49-F238E27FC236}">
                  <a16:creationId xmlns:a16="http://schemas.microsoft.com/office/drawing/2014/main" id="{671BC17B-6D08-4ADE-B6A7-ECAE4A5EA576}"/>
                </a:ext>
              </a:extLst>
            </p:cNvPr>
            <p:cNvSpPr>
              <a:spLocks/>
            </p:cNvSpPr>
            <p:nvPr/>
          </p:nvSpPr>
          <p:spPr bwMode="auto">
            <a:xfrm>
              <a:off x="879475" y="817563"/>
              <a:ext cx="287338" cy="171450"/>
            </a:xfrm>
            <a:custGeom>
              <a:avLst/>
              <a:gdLst>
                <a:gd name="T0" fmla="*/ 829 w 904"/>
                <a:gd name="T1" fmla="*/ 0 h 544"/>
                <a:gd name="T2" fmla="*/ 75 w 904"/>
                <a:gd name="T3" fmla="*/ 0 h 544"/>
                <a:gd name="T4" fmla="*/ 67 w 904"/>
                <a:gd name="T5" fmla="*/ 2 h 544"/>
                <a:gd name="T6" fmla="*/ 59 w 904"/>
                <a:gd name="T7" fmla="*/ 3 h 544"/>
                <a:gd name="T8" fmla="*/ 53 w 904"/>
                <a:gd name="T9" fmla="*/ 4 h 544"/>
                <a:gd name="T10" fmla="*/ 46 w 904"/>
                <a:gd name="T11" fmla="*/ 7 h 544"/>
                <a:gd name="T12" fmla="*/ 40 w 904"/>
                <a:gd name="T13" fmla="*/ 10 h 544"/>
                <a:gd name="T14" fmla="*/ 33 w 904"/>
                <a:gd name="T15" fmla="*/ 14 h 544"/>
                <a:gd name="T16" fmla="*/ 27 w 904"/>
                <a:gd name="T17" fmla="*/ 18 h 544"/>
                <a:gd name="T18" fmla="*/ 22 w 904"/>
                <a:gd name="T19" fmla="*/ 23 h 544"/>
                <a:gd name="T20" fmla="*/ 16 w 904"/>
                <a:gd name="T21" fmla="*/ 28 h 544"/>
                <a:gd name="T22" fmla="*/ 12 w 904"/>
                <a:gd name="T23" fmla="*/ 34 h 544"/>
                <a:gd name="T24" fmla="*/ 9 w 904"/>
                <a:gd name="T25" fmla="*/ 40 h 544"/>
                <a:gd name="T26" fmla="*/ 5 w 904"/>
                <a:gd name="T27" fmla="*/ 47 h 544"/>
                <a:gd name="T28" fmla="*/ 3 w 904"/>
                <a:gd name="T29" fmla="*/ 54 h 544"/>
                <a:gd name="T30" fmla="*/ 1 w 904"/>
                <a:gd name="T31" fmla="*/ 61 h 544"/>
                <a:gd name="T32" fmla="*/ 0 w 904"/>
                <a:gd name="T33" fmla="*/ 69 h 544"/>
                <a:gd name="T34" fmla="*/ 0 w 904"/>
                <a:gd name="T35" fmla="*/ 77 h 544"/>
                <a:gd name="T36" fmla="*/ 0 w 904"/>
                <a:gd name="T37" fmla="*/ 544 h 544"/>
                <a:gd name="T38" fmla="*/ 904 w 904"/>
                <a:gd name="T39" fmla="*/ 544 h 544"/>
                <a:gd name="T40" fmla="*/ 904 w 904"/>
                <a:gd name="T41" fmla="*/ 77 h 544"/>
                <a:gd name="T42" fmla="*/ 904 w 904"/>
                <a:gd name="T43" fmla="*/ 69 h 544"/>
                <a:gd name="T44" fmla="*/ 903 w 904"/>
                <a:gd name="T45" fmla="*/ 61 h 544"/>
                <a:gd name="T46" fmla="*/ 901 w 904"/>
                <a:gd name="T47" fmla="*/ 54 h 544"/>
                <a:gd name="T48" fmla="*/ 899 w 904"/>
                <a:gd name="T49" fmla="*/ 47 h 544"/>
                <a:gd name="T50" fmla="*/ 896 w 904"/>
                <a:gd name="T51" fmla="*/ 40 h 544"/>
                <a:gd name="T52" fmla="*/ 892 w 904"/>
                <a:gd name="T53" fmla="*/ 34 h 544"/>
                <a:gd name="T54" fmla="*/ 888 w 904"/>
                <a:gd name="T55" fmla="*/ 28 h 544"/>
                <a:gd name="T56" fmla="*/ 882 w 904"/>
                <a:gd name="T57" fmla="*/ 23 h 544"/>
                <a:gd name="T58" fmla="*/ 877 w 904"/>
                <a:gd name="T59" fmla="*/ 18 h 544"/>
                <a:gd name="T60" fmla="*/ 871 w 904"/>
                <a:gd name="T61" fmla="*/ 14 h 544"/>
                <a:gd name="T62" fmla="*/ 866 w 904"/>
                <a:gd name="T63" fmla="*/ 10 h 544"/>
                <a:gd name="T64" fmla="*/ 859 w 904"/>
                <a:gd name="T65" fmla="*/ 7 h 544"/>
                <a:gd name="T66" fmla="*/ 851 w 904"/>
                <a:gd name="T67" fmla="*/ 4 h 544"/>
                <a:gd name="T68" fmla="*/ 845 w 904"/>
                <a:gd name="T69" fmla="*/ 3 h 544"/>
                <a:gd name="T70" fmla="*/ 837 w 904"/>
                <a:gd name="T71" fmla="*/ 2 h 544"/>
                <a:gd name="T72" fmla="*/ 829 w 904"/>
                <a:gd name="T73" fmla="*/ 0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04" h="544">
                  <a:moveTo>
                    <a:pt x="829" y="0"/>
                  </a:moveTo>
                  <a:lnTo>
                    <a:pt x="75" y="0"/>
                  </a:lnTo>
                  <a:lnTo>
                    <a:pt x="67" y="2"/>
                  </a:lnTo>
                  <a:lnTo>
                    <a:pt x="59" y="3"/>
                  </a:lnTo>
                  <a:lnTo>
                    <a:pt x="53" y="4"/>
                  </a:lnTo>
                  <a:lnTo>
                    <a:pt x="46" y="7"/>
                  </a:lnTo>
                  <a:lnTo>
                    <a:pt x="40" y="10"/>
                  </a:lnTo>
                  <a:lnTo>
                    <a:pt x="33" y="14"/>
                  </a:lnTo>
                  <a:lnTo>
                    <a:pt x="27" y="18"/>
                  </a:lnTo>
                  <a:lnTo>
                    <a:pt x="22" y="23"/>
                  </a:lnTo>
                  <a:lnTo>
                    <a:pt x="16" y="28"/>
                  </a:lnTo>
                  <a:lnTo>
                    <a:pt x="12" y="34"/>
                  </a:lnTo>
                  <a:lnTo>
                    <a:pt x="9" y="40"/>
                  </a:lnTo>
                  <a:lnTo>
                    <a:pt x="5" y="47"/>
                  </a:lnTo>
                  <a:lnTo>
                    <a:pt x="3" y="54"/>
                  </a:lnTo>
                  <a:lnTo>
                    <a:pt x="1" y="61"/>
                  </a:lnTo>
                  <a:lnTo>
                    <a:pt x="0" y="69"/>
                  </a:lnTo>
                  <a:lnTo>
                    <a:pt x="0" y="77"/>
                  </a:lnTo>
                  <a:lnTo>
                    <a:pt x="0" y="544"/>
                  </a:lnTo>
                  <a:lnTo>
                    <a:pt x="904" y="544"/>
                  </a:lnTo>
                  <a:lnTo>
                    <a:pt x="904" y="77"/>
                  </a:lnTo>
                  <a:lnTo>
                    <a:pt x="904" y="69"/>
                  </a:lnTo>
                  <a:lnTo>
                    <a:pt x="903" y="61"/>
                  </a:lnTo>
                  <a:lnTo>
                    <a:pt x="901" y="54"/>
                  </a:lnTo>
                  <a:lnTo>
                    <a:pt x="899" y="47"/>
                  </a:lnTo>
                  <a:lnTo>
                    <a:pt x="896" y="40"/>
                  </a:lnTo>
                  <a:lnTo>
                    <a:pt x="892" y="34"/>
                  </a:lnTo>
                  <a:lnTo>
                    <a:pt x="888" y="28"/>
                  </a:lnTo>
                  <a:lnTo>
                    <a:pt x="882" y="23"/>
                  </a:lnTo>
                  <a:lnTo>
                    <a:pt x="877" y="18"/>
                  </a:lnTo>
                  <a:lnTo>
                    <a:pt x="871" y="14"/>
                  </a:lnTo>
                  <a:lnTo>
                    <a:pt x="866" y="10"/>
                  </a:lnTo>
                  <a:lnTo>
                    <a:pt x="859" y="7"/>
                  </a:lnTo>
                  <a:lnTo>
                    <a:pt x="851" y="4"/>
                  </a:lnTo>
                  <a:lnTo>
                    <a:pt x="845" y="3"/>
                  </a:lnTo>
                  <a:lnTo>
                    <a:pt x="837" y="2"/>
                  </a:lnTo>
                  <a:lnTo>
                    <a:pt x="829"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4" name="Freeform 1594">
              <a:extLst>
                <a:ext uri="{FF2B5EF4-FFF2-40B4-BE49-F238E27FC236}">
                  <a16:creationId xmlns:a16="http://schemas.microsoft.com/office/drawing/2014/main" id="{2A229F37-7B67-4EE7-B334-2F3DE95D8A44}"/>
                </a:ext>
              </a:extLst>
            </p:cNvPr>
            <p:cNvSpPr>
              <a:spLocks noEditPoints="1"/>
            </p:cNvSpPr>
            <p:nvPr/>
          </p:nvSpPr>
          <p:spPr bwMode="auto">
            <a:xfrm>
              <a:off x="879475" y="1000125"/>
              <a:ext cx="287338" cy="76200"/>
            </a:xfrm>
            <a:custGeom>
              <a:avLst/>
              <a:gdLst>
                <a:gd name="T0" fmla="*/ 459 w 904"/>
                <a:gd name="T1" fmla="*/ 29 h 241"/>
                <a:gd name="T2" fmla="*/ 469 w 904"/>
                <a:gd name="T3" fmla="*/ 35 h 241"/>
                <a:gd name="T4" fmla="*/ 478 w 904"/>
                <a:gd name="T5" fmla="*/ 43 h 241"/>
                <a:gd name="T6" fmla="*/ 482 w 904"/>
                <a:gd name="T7" fmla="*/ 54 h 241"/>
                <a:gd name="T8" fmla="*/ 482 w 904"/>
                <a:gd name="T9" fmla="*/ 66 h 241"/>
                <a:gd name="T10" fmla="*/ 478 w 904"/>
                <a:gd name="T11" fmla="*/ 77 h 241"/>
                <a:gd name="T12" fmla="*/ 469 w 904"/>
                <a:gd name="T13" fmla="*/ 85 h 241"/>
                <a:gd name="T14" fmla="*/ 459 w 904"/>
                <a:gd name="T15" fmla="*/ 89 h 241"/>
                <a:gd name="T16" fmla="*/ 447 w 904"/>
                <a:gd name="T17" fmla="*/ 89 h 241"/>
                <a:gd name="T18" fmla="*/ 436 w 904"/>
                <a:gd name="T19" fmla="*/ 85 h 241"/>
                <a:gd name="T20" fmla="*/ 427 w 904"/>
                <a:gd name="T21" fmla="*/ 77 h 241"/>
                <a:gd name="T22" fmla="*/ 422 w 904"/>
                <a:gd name="T23" fmla="*/ 66 h 241"/>
                <a:gd name="T24" fmla="*/ 422 w 904"/>
                <a:gd name="T25" fmla="*/ 54 h 241"/>
                <a:gd name="T26" fmla="*/ 427 w 904"/>
                <a:gd name="T27" fmla="*/ 43 h 241"/>
                <a:gd name="T28" fmla="*/ 436 w 904"/>
                <a:gd name="T29" fmla="*/ 35 h 241"/>
                <a:gd name="T30" fmla="*/ 447 w 904"/>
                <a:gd name="T31" fmla="*/ 31 h 241"/>
                <a:gd name="T32" fmla="*/ 452 w 904"/>
                <a:gd name="T33" fmla="*/ 29 h 241"/>
                <a:gd name="T34" fmla="*/ 0 w 904"/>
                <a:gd name="T35" fmla="*/ 83 h 241"/>
                <a:gd name="T36" fmla="*/ 3 w 904"/>
                <a:gd name="T37" fmla="*/ 97 h 241"/>
                <a:gd name="T38" fmla="*/ 9 w 904"/>
                <a:gd name="T39" fmla="*/ 110 h 241"/>
                <a:gd name="T40" fmla="*/ 16 w 904"/>
                <a:gd name="T41" fmla="*/ 122 h 241"/>
                <a:gd name="T42" fmla="*/ 27 w 904"/>
                <a:gd name="T43" fmla="*/ 132 h 241"/>
                <a:gd name="T44" fmla="*/ 40 w 904"/>
                <a:gd name="T45" fmla="*/ 141 h 241"/>
                <a:gd name="T46" fmla="*/ 53 w 904"/>
                <a:gd name="T47" fmla="*/ 147 h 241"/>
                <a:gd name="T48" fmla="*/ 67 w 904"/>
                <a:gd name="T49" fmla="*/ 150 h 241"/>
                <a:gd name="T50" fmla="*/ 437 w 904"/>
                <a:gd name="T51" fmla="*/ 150 h 241"/>
                <a:gd name="T52" fmla="*/ 195 w 904"/>
                <a:gd name="T53" fmla="*/ 211 h 241"/>
                <a:gd name="T54" fmla="*/ 190 w 904"/>
                <a:gd name="T55" fmla="*/ 212 h 241"/>
                <a:gd name="T56" fmla="*/ 186 w 904"/>
                <a:gd name="T57" fmla="*/ 215 h 241"/>
                <a:gd name="T58" fmla="*/ 182 w 904"/>
                <a:gd name="T59" fmla="*/ 220 h 241"/>
                <a:gd name="T60" fmla="*/ 181 w 904"/>
                <a:gd name="T61" fmla="*/ 225 h 241"/>
                <a:gd name="T62" fmla="*/ 182 w 904"/>
                <a:gd name="T63" fmla="*/ 232 h 241"/>
                <a:gd name="T64" fmla="*/ 186 w 904"/>
                <a:gd name="T65" fmla="*/ 236 h 241"/>
                <a:gd name="T66" fmla="*/ 190 w 904"/>
                <a:gd name="T67" fmla="*/ 240 h 241"/>
                <a:gd name="T68" fmla="*/ 195 w 904"/>
                <a:gd name="T69" fmla="*/ 241 h 241"/>
                <a:gd name="T70" fmla="*/ 742 w 904"/>
                <a:gd name="T71" fmla="*/ 241 h 241"/>
                <a:gd name="T72" fmla="*/ 747 w 904"/>
                <a:gd name="T73" fmla="*/ 239 h 241"/>
                <a:gd name="T74" fmla="*/ 752 w 904"/>
                <a:gd name="T75" fmla="*/ 234 h 241"/>
                <a:gd name="T76" fmla="*/ 754 w 904"/>
                <a:gd name="T77" fmla="*/ 229 h 241"/>
                <a:gd name="T78" fmla="*/ 754 w 904"/>
                <a:gd name="T79" fmla="*/ 223 h 241"/>
                <a:gd name="T80" fmla="*/ 752 w 904"/>
                <a:gd name="T81" fmla="*/ 218 h 241"/>
                <a:gd name="T82" fmla="*/ 747 w 904"/>
                <a:gd name="T83" fmla="*/ 213 h 241"/>
                <a:gd name="T84" fmla="*/ 742 w 904"/>
                <a:gd name="T85" fmla="*/ 211 h 241"/>
                <a:gd name="T86" fmla="*/ 468 w 904"/>
                <a:gd name="T87" fmla="*/ 211 h 241"/>
                <a:gd name="T88" fmla="*/ 829 w 904"/>
                <a:gd name="T89" fmla="*/ 150 h 241"/>
                <a:gd name="T90" fmla="*/ 845 w 904"/>
                <a:gd name="T91" fmla="*/ 149 h 241"/>
                <a:gd name="T92" fmla="*/ 859 w 904"/>
                <a:gd name="T93" fmla="*/ 145 h 241"/>
                <a:gd name="T94" fmla="*/ 871 w 904"/>
                <a:gd name="T95" fmla="*/ 137 h 241"/>
                <a:gd name="T96" fmla="*/ 882 w 904"/>
                <a:gd name="T97" fmla="*/ 128 h 241"/>
                <a:gd name="T98" fmla="*/ 892 w 904"/>
                <a:gd name="T99" fmla="*/ 117 h 241"/>
                <a:gd name="T100" fmla="*/ 899 w 904"/>
                <a:gd name="T101" fmla="*/ 104 h 241"/>
                <a:gd name="T102" fmla="*/ 903 w 904"/>
                <a:gd name="T103" fmla="*/ 90 h 241"/>
                <a:gd name="T104" fmla="*/ 904 w 904"/>
                <a:gd name="T105" fmla="*/ 75 h 241"/>
                <a:gd name="T106" fmla="*/ 0 w 904"/>
                <a:gd name="T107" fmla="*/ 0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04" h="241">
                  <a:moveTo>
                    <a:pt x="452" y="29"/>
                  </a:moveTo>
                  <a:lnTo>
                    <a:pt x="459" y="29"/>
                  </a:lnTo>
                  <a:lnTo>
                    <a:pt x="464" y="32"/>
                  </a:lnTo>
                  <a:lnTo>
                    <a:pt x="469" y="35"/>
                  </a:lnTo>
                  <a:lnTo>
                    <a:pt x="473" y="38"/>
                  </a:lnTo>
                  <a:lnTo>
                    <a:pt x="478" y="43"/>
                  </a:lnTo>
                  <a:lnTo>
                    <a:pt x="480" y="48"/>
                  </a:lnTo>
                  <a:lnTo>
                    <a:pt x="482" y="54"/>
                  </a:lnTo>
                  <a:lnTo>
                    <a:pt x="482" y="59"/>
                  </a:lnTo>
                  <a:lnTo>
                    <a:pt x="482" y="66"/>
                  </a:lnTo>
                  <a:lnTo>
                    <a:pt x="480" y="71"/>
                  </a:lnTo>
                  <a:lnTo>
                    <a:pt x="478" y="77"/>
                  </a:lnTo>
                  <a:lnTo>
                    <a:pt x="473" y="81"/>
                  </a:lnTo>
                  <a:lnTo>
                    <a:pt x="469" y="85"/>
                  </a:lnTo>
                  <a:lnTo>
                    <a:pt x="464" y="87"/>
                  </a:lnTo>
                  <a:lnTo>
                    <a:pt x="459" y="89"/>
                  </a:lnTo>
                  <a:lnTo>
                    <a:pt x="452" y="90"/>
                  </a:lnTo>
                  <a:lnTo>
                    <a:pt x="447" y="89"/>
                  </a:lnTo>
                  <a:lnTo>
                    <a:pt x="440" y="87"/>
                  </a:lnTo>
                  <a:lnTo>
                    <a:pt x="436" y="85"/>
                  </a:lnTo>
                  <a:lnTo>
                    <a:pt x="431" y="81"/>
                  </a:lnTo>
                  <a:lnTo>
                    <a:pt x="427" y="77"/>
                  </a:lnTo>
                  <a:lnTo>
                    <a:pt x="424" y="71"/>
                  </a:lnTo>
                  <a:lnTo>
                    <a:pt x="422" y="66"/>
                  </a:lnTo>
                  <a:lnTo>
                    <a:pt x="422" y="59"/>
                  </a:lnTo>
                  <a:lnTo>
                    <a:pt x="422" y="54"/>
                  </a:lnTo>
                  <a:lnTo>
                    <a:pt x="424" y="48"/>
                  </a:lnTo>
                  <a:lnTo>
                    <a:pt x="427" y="43"/>
                  </a:lnTo>
                  <a:lnTo>
                    <a:pt x="431" y="38"/>
                  </a:lnTo>
                  <a:lnTo>
                    <a:pt x="436" y="35"/>
                  </a:lnTo>
                  <a:lnTo>
                    <a:pt x="440" y="32"/>
                  </a:lnTo>
                  <a:lnTo>
                    <a:pt x="447" y="31"/>
                  </a:lnTo>
                  <a:lnTo>
                    <a:pt x="452" y="29"/>
                  </a:lnTo>
                  <a:lnTo>
                    <a:pt x="452" y="29"/>
                  </a:lnTo>
                  <a:close/>
                  <a:moveTo>
                    <a:pt x="0" y="75"/>
                  </a:moveTo>
                  <a:lnTo>
                    <a:pt x="0" y="83"/>
                  </a:lnTo>
                  <a:lnTo>
                    <a:pt x="1" y="90"/>
                  </a:lnTo>
                  <a:lnTo>
                    <a:pt x="3" y="97"/>
                  </a:lnTo>
                  <a:lnTo>
                    <a:pt x="5" y="104"/>
                  </a:lnTo>
                  <a:lnTo>
                    <a:pt x="9" y="110"/>
                  </a:lnTo>
                  <a:lnTo>
                    <a:pt x="12" y="117"/>
                  </a:lnTo>
                  <a:lnTo>
                    <a:pt x="16" y="122"/>
                  </a:lnTo>
                  <a:lnTo>
                    <a:pt x="22" y="128"/>
                  </a:lnTo>
                  <a:lnTo>
                    <a:pt x="27" y="132"/>
                  </a:lnTo>
                  <a:lnTo>
                    <a:pt x="33" y="137"/>
                  </a:lnTo>
                  <a:lnTo>
                    <a:pt x="40" y="141"/>
                  </a:lnTo>
                  <a:lnTo>
                    <a:pt x="46" y="145"/>
                  </a:lnTo>
                  <a:lnTo>
                    <a:pt x="53" y="147"/>
                  </a:lnTo>
                  <a:lnTo>
                    <a:pt x="59" y="149"/>
                  </a:lnTo>
                  <a:lnTo>
                    <a:pt x="67" y="150"/>
                  </a:lnTo>
                  <a:lnTo>
                    <a:pt x="75" y="150"/>
                  </a:lnTo>
                  <a:lnTo>
                    <a:pt x="437" y="150"/>
                  </a:lnTo>
                  <a:lnTo>
                    <a:pt x="437" y="211"/>
                  </a:lnTo>
                  <a:lnTo>
                    <a:pt x="195" y="211"/>
                  </a:lnTo>
                  <a:lnTo>
                    <a:pt x="192" y="211"/>
                  </a:lnTo>
                  <a:lnTo>
                    <a:pt x="190" y="212"/>
                  </a:lnTo>
                  <a:lnTo>
                    <a:pt x="188" y="213"/>
                  </a:lnTo>
                  <a:lnTo>
                    <a:pt x="186" y="215"/>
                  </a:lnTo>
                  <a:lnTo>
                    <a:pt x="183" y="218"/>
                  </a:lnTo>
                  <a:lnTo>
                    <a:pt x="182" y="220"/>
                  </a:lnTo>
                  <a:lnTo>
                    <a:pt x="181" y="223"/>
                  </a:lnTo>
                  <a:lnTo>
                    <a:pt x="181" y="225"/>
                  </a:lnTo>
                  <a:lnTo>
                    <a:pt x="181" y="229"/>
                  </a:lnTo>
                  <a:lnTo>
                    <a:pt x="182" y="232"/>
                  </a:lnTo>
                  <a:lnTo>
                    <a:pt x="183" y="234"/>
                  </a:lnTo>
                  <a:lnTo>
                    <a:pt x="186" y="236"/>
                  </a:lnTo>
                  <a:lnTo>
                    <a:pt x="188" y="239"/>
                  </a:lnTo>
                  <a:lnTo>
                    <a:pt x="190" y="240"/>
                  </a:lnTo>
                  <a:lnTo>
                    <a:pt x="192" y="241"/>
                  </a:lnTo>
                  <a:lnTo>
                    <a:pt x="195" y="241"/>
                  </a:lnTo>
                  <a:lnTo>
                    <a:pt x="739" y="241"/>
                  </a:lnTo>
                  <a:lnTo>
                    <a:pt x="742" y="241"/>
                  </a:lnTo>
                  <a:lnTo>
                    <a:pt x="745" y="240"/>
                  </a:lnTo>
                  <a:lnTo>
                    <a:pt x="747" y="239"/>
                  </a:lnTo>
                  <a:lnTo>
                    <a:pt x="750" y="236"/>
                  </a:lnTo>
                  <a:lnTo>
                    <a:pt x="752" y="234"/>
                  </a:lnTo>
                  <a:lnTo>
                    <a:pt x="753" y="232"/>
                  </a:lnTo>
                  <a:lnTo>
                    <a:pt x="754" y="229"/>
                  </a:lnTo>
                  <a:lnTo>
                    <a:pt x="754" y="225"/>
                  </a:lnTo>
                  <a:lnTo>
                    <a:pt x="754" y="223"/>
                  </a:lnTo>
                  <a:lnTo>
                    <a:pt x="753" y="220"/>
                  </a:lnTo>
                  <a:lnTo>
                    <a:pt x="752" y="218"/>
                  </a:lnTo>
                  <a:lnTo>
                    <a:pt x="750" y="215"/>
                  </a:lnTo>
                  <a:lnTo>
                    <a:pt x="747" y="213"/>
                  </a:lnTo>
                  <a:lnTo>
                    <a:pt x="745" y="212"/>
                  </a:lnTo>
                  <a:lnTo>
                    <a:pt x="742" y="211"/>
                  </a:lnTo>
                  <a:lnTo>
                    <a:pt x="739" y="211"/>
                  </a:lnTo>
                  <a:lnTo>
                    <a:pt x="468" y="211"/>
                  </a:lnTo>
                  <a:lnTo>
                    <a:pt x="468" y="150"/>
                  </a:lnTo>
                  <a:lnTo>
                    <a:pt x="829" y="150"/>
                  </a:lnTo>
                  <a:lnTo>
                    <a:pt x="837" y="150"/>
                  </a:lnTo>
                  <a:lnTo>
                    <a:pt x="845" y="149"/>
                  </a:lnTo>
                  <a:lnTo>
                    <a:pt x="851" y="147"/>
                  </a:lnTo>
                  <a:lnTo>
                    <a:pt x="859" y="145"/>
                  </a:lnTo>
                  <a:lnTo>
                    <a:pt x="866" y="141"/>
                  </a:lnTo>
                  <a:lnTo>
                    <a:pt x="871" y="137"/>
                  </a:lnTo>
                  <a:lnTo>
                    <a:pt x="877" y="132"/>
                  </a:lnTo>
                  <a:lnTo>
                    <a:pt x="882" y="128"/>
                  </a:lnTo>
                  <a:lnTo>
                    <a:pt x="888" y="122"/>
                  </a:lnTo>
                  <a:lnTo>
                    <a:pt x="892" y="117"/>
                  </a:lnTo>
                  <a:lnTo>
                    <a:pt x="896" y="110"/>
                  </a:lnTo>
                  <a:lnTo>
                    <a:pt x="899" y="104"/>
                  </a:lnTo>
                  <a:lnTo>
                    <a:pt x="901" y="97"/>
                  </a:lnTo>
                  <a:lnTo>
                    <a:pt x="903" y="90"/>
                  </a:lnTo>
                  <a:lnTo>
                    <a:pt x="904" y="83"/>
                  </a:lnTo>
                  <a:lnTo>
                    <a:pt x="904" y="75"/>
                  </a:lnTo>
                  <a:lnTo>
                    <a:pt x="904" y="0"/>
                  </a:lnTo>
                  <a:lnTo>
                    <a:pt x="0" y="0"/>
                  </a:lnTo>
                  <a:lnTo>
                    <a:pt x="0" y="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85" name="Group 84" descr="Icon of computer monitors.">
            <a:extLst>
              <a:ext uri="{FF2B5EF4-FFF2-40B4-BE49-F238E27FC236}">
                <a16:creationId xmlns:a16="http://schemas.microsoft.com/office/drawing/2014/main" id="{A97EEAA0-CE6D-46A9-9837-67DD5CDA8CE9}"/>
              </a:ext>
            </a:extLst>
          </p:cNvPr>
          <p:cNvGrpSpPr/>
          <p:nvPr/>
        </p:nvGrpSpPr>
        <p:grpSpPr>
          <a:xfrm>
            <a:off x="4277123" y="1359245"/>
            <a:ext cx="287338" cy="258762"/>
            <a:chOff x="304800" y="5129213"/>
            <a:chExt cx="287338" cy="258762"/>
          </a:xfrm>
          <a:solidFill>
            <a:schemeClr val="bg1"/>
          </a:solidFill>
        </p:grpSpPr>
        <p:sp>
          <p:nvSpPr>
            <p:cNvPr id="86" name="Freeform 1630">
              <a:extLst>
                <a:ext uri="{FF2B5EF4-FFF2-40B4-BE49-F238E27FC236}">
                  <a16:creationId xmlns:a16="http://schemas.microsoft.com/office/drawing/2014/main" id="{CD9DD3B0-9FD5-473E-A718-FEFF0355FBCA}"/>
                </a:ext>
              </a:extLst>
            </p:cNvPr>
            <p:cNvSpPr>
              <a:spLocks/>
            </p:cNvSpPr>
            <p:nvPr/>
          </p:nvSpPr>
          <p:spPr bwMode="auto">
            <a:xfrm>
              <a:off x="381000" y="5224463"/>
              <a:ext cx="134938" cy="38100"/>
            </a:xfrm>
            <a:custGeom>
              <a:avLst/>
              <a:gdLst>
                <a:gd name="T0" fmla="*/ 176 w 423"/>
                <a:gd name="T1" fmla="*/ 120 h 120"/>
                <a:gd name="T2" fmla="*/ 247 w 423"/>
                <a:gd name="T3" fmla="*/ 120 h 120"/>
                <a:gd name="T4" fmla="*/ 252 w 423"/>
                <a:gd name="T5" fmla="*/ 108 h 120"/>
                <a:gd name="T6" fmla="*/ 260 w 423"/>
                <a:gd name="T7" fmla="*/ 97 h 120"/>
                <a:gd name="T8" fmla="*/ 269 w 423"/>
                <a:gd name="T9" fmla="*/ 86 h 120"/>
                <a:gd name="T10" fmla="*/ 280 w 423"/>
                <a:gd name="T11" fmla="*/ 77 h 120"/>
                <a:gd name="T12" fmla="*/ 291 w 423"/>
                <a:gd name="T13" fmla="*/ 71 h 120"/>
                <a:gd name="T14" fmla="*/ 304 w 423"/>
                <a:gd name="T15" fmla="*/ 65 h 120"/>
                <a:gd name="T16" fmla="*/ 311 w 423"/>
                <a:gd name="T17" fmla="*/ 63 h 120"/>
                <a:gd name="T18" fmla="*/ 318 w 423"/>
                <a:gd name="T19" fmla="*/ 62 h 120"/>
                <a:gd name="T20" fmla="*/ 325 w 423"/>
                <a:gd name="T21" fmla="*/ 61 h 120"/>
                <a:gd name="T22" fmla="*/ 332 w 423"/>
                <a:gd name="T23" fmla="*/ 61 h 120"/>
                <a:gd name="T24" fmla="*/ 423 w 423"/>
                <a:gd name="T25" fmla="*/ 61 h 120"/>
                <a:gd name="T26" fmla="*/ 423 w 423"/>
                <a:gd name="T27" fmla="*/ 31 h 120"/>
                <a:gd name="T28" fmla="*/ 423 w 423"/>
                <a:gd name="T29" fmla="*/ 22 h 120"/>
                <a:gd name="T30" fmla="*/ 420 w 423"/>
                <a:gd name="T31" fmla="*/ 14 h 120"/>
                <a:gd name="T32" fmla="*/ 418 w 423"/>
                <a:gd name="T33" fmla="*/ 8 h 120"/>
                <a:gd name="T34" fmla="*/ 415 w 423"/>
                <a:gd name="T35" fmla="*/ 0 h 120"/>
                <a:gd name="T36" fmla="*/ 363 w 423"/>
                <a:gd name="T37" fmla="*/ 0 h 120"/>
                <a:gd name="T38" fmla="*/ 61 w 423"/>
                <a:gd name="T39" fmla="*/ 0 h 120"/>
                <a:gd name="T40" fmla="*/ 9 w 423"/>
                <a:gd name="T41" fmla="*/ 0 h 120"/>
                <a:gd name="T42" fmla="*/ 6 w 423"/>
                <a:gd name="T43" fmla="*/ 8 h 120"/>
                <a:gd name="T44" fmla="*/ 2 w 423"/>
                <a:gd name="T45" fmla="*/ 14 h 120"/>
                <a:gd name="T46" fmla="*/ 1 w 423"/>
                <a:gd name="T47" fmla="*/ 22 h 120"/>
                <a:gd name="T48" fmla="*/ 0 w 423"/>
                <a:gd name="T49" fmla="*/ 31 h 120"/>
                <a:gd name="T50" fmla="*/ 0 w 423"/>
                <a:gd name="T51" fmla="*/ 61 h 120"/>
                <a:gd name="T52" fmla="*/ 91 w 423"/>
                <a:gd name="T53" fmla="*/ 61 h 120"/>
                <a:gd name="T54" fmla="*/ 99 w 423"/>
                <a:gd name="T55" fmla="*/ 61 h 120"/>
                <a:gd name="T56" fmla="*/ 105 w 423"/>
                <a:gd name="T57" fmla="*/ 62 h 120"/>
                <a:gd name="T58" fmla="*/ 112 w 423"/>
                <a:gd name="T59" fmla="*/ 63 h 120"/>
                <a:gd name="T60" fmla="*/ 120 w 423"/>
                <a:gd name="T61" fmla="*/ 65 h 120"/>
                <a:gd name="T62" fmla="*/ 132 w 423"/>
                <a:gd name="T63" fmla="*/ 71 h 120"/>
                <a:gd name="T64" fmla="*/ 144 w 423"/>
                <a:gd name="T65" fmla="*/ 77 h 120"/>
                <a:gd name="T66" fmla="*/ 154 w 423"/>
                <a:gd name="T67" fmla="*/ 86 h 120"/>
                <a:gd name="T68" fmla="*/ 163 w 423"/>
                <a:gd name="T69" fmla="*/ 97 h 120"/>
                <a:gd name="T70" fmla="*/ 170 w 423"/>
                <a:gd name="T71" fmla="*/ 108 h 120"/>
                <a:gd name="T72" fmla="*/ 176 w 423"/>
                <a:gd name="T73" fmla="*/ 12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3" h="120">
                  <a:moveTo>
                    <a:pt x="176" y="120"/>
                  </a:moveTo>
                  <a:lnTo>
                    <a:pt x="247" y="120"/>
                  </a:lnTo>
                  <a:lnTo>
                    <a:pt x="252" y="108"/>
                  </a:lnTo>
                  <a:lnTo>
                    <a:pt x="260" y="97"/>
                  </a:lnTo>
                  <a:lnTo>
                    <a:pt x="269" y="86"/>
                  </a:lnTo>
                  <a:lnTo>
                    <a:pt x="280" y="77"/>
                  </a:lnTo>
                  <a:lnTo>
                    <a:pt x="291" y="71"/>
                  </a:lnTo>
                  <a:lnTo>
                    <a:pt x="304" y="65"/>
                  </a:lnTo>
                  <a:lnTo>
                    <a:pt x="311" y="63"/>
                  </a:lnTo>
                  <a:lnTo>
                    <a:pt x="318" y="62"/>
                  </a:lnTo>
                  <a:lnTo>
                    <a:pt x="325" y="61"/>
                  </a:lnTo>
                  <a:lnTo>
                    <a:pt x="332" y="61"/>
                  </a:lnTo>
                  <a:lnTo>
                    <a:pt x="423" y="61"/>
                  </a:lnTo>
                  <a:lnTo>
                    <a:pt x="423" y="31"/>
                  </a:lnTo>
                  <a:lnTo>
                    <a:pt x="423" y="22"/>
                  </a:lnTo>
                  <a:lnTo>
                    <a:pt x="420" y="14"/>
                  </a:lnTo>
                  <a:lnTo>
                    <a:pt x="418" y="8"/>
                  </a:lnTo>
                  <a:lnTo>
                    <a:pt x="415" y="0"/>
                  </a:lnTo>
                  <a:lnTo>
                    <a:pt x="363" y="0"/>
                  </a:lnTo>
                  <a:lnTo>
                    <a:pt x="61" y="0"/>
                  </a:lnTo>
                  <a:lnTo>
                    <a:pt x="9" y="0"/>
                  </a:lnTo>
                  <a:lnTo>
                    <a:pt x="6" y="8"/>
                  </a:lnTo>
                  <a:lnTo>
                    <a:pt x="2" y="14"/>
                  </a:lnTo>
                  <a:lnTo>
                    <a:pt x="1" y="22"/>
                  </a:lnTo>
                  <a:lnTo>
                    <a:pt x="0" y="31"/>
                  </a:lnTo>
                  <a:lnTo>
                    <a:pt x="0" y="61"/>
                  </a:lnTo>
                  <a:lnTo>
                    <a:pt x="91" y="61"/>
                  </a:lnTo>
                  <a:lnTo>
                    <a:pt x="99" y="61"/>
                  </a:lnTo>
                  <a:lnTo>
                    <a:pt x="105" y="62"/>
                  </a:lnTo>
                  <a:lnTo>
                    <a:pt x="112" y="63"/>
                  </a:lnTo>
                  <a:lnTo>
                    <a:pt x="120" y="65"/>
                  </a:lnTo>
                  <a:lnTo>
                    <a:pt x="132" y="71"/>
                  </a:lnTo>
                  <a:lnTo>
                    <a:pt x="144" y="77"/>
                  </a:lnTo>
                  <a:lnTo>
                    <a:pt x="154" y="86"/>
                  </a:lnTo>
                  <a:lnTo>
                    <a:pt x="163" y="97"/>
                  </a:lnTo>
                  <a:lnTo>
                    <a:pt x="170" y="108"/>
                  </a:lnTo>
                  <a:lnTo>
                    <a:pt x="176" y="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7" name="Freeform 1631">
              <a:extLst>
                <a:ext uri="{FF2B5EF4-FFF2-40B4-BE49-F238E27FC236}">
                  <a16:creationId xmlns:a16="http://schemas.microsoft.com/office/drawing/2014/main" id="{99F6D614-3AD7-472A-92A9-85406C4F4B20}"/>
                </a:ext>
              </a:extLst>
            </p:cNvPr>
            <p:cNvSpPr>
              <a:spLocks noEditPoints="1"/>
            </p:cNvSpPr>
            <p:nvPr/>
          </p:nvSpPr>
          <p:spPr bwMode="auto">
            <a:xfrm>
              <a:off x="390525" y="5129213"/>
              <a:ext cx="115888" cy="85725"/>
            </a:xfrm>
            <a:custGeom>
              <a:avLst/>
              <a:gdLst>
                <a:gd name="T0" fmla="*/ 60 w 362"/>
                <a:gd name="T1" fmla="*/ 72 h 271"/>
                <a:gd name="T2" fmla="*/ 62 w 362"/>
                <a:gd name="T3" fmla="*/ 66 h 271"/>
                <a:gd name="T4" fmla="*/ 66 w 362"/>
                <a:gd name="T5" fmla="*/ 62 h 271"/>
                <a:gd name="T6" fmla="*/ 72 w 362"/>
                <a:gd name="T7" fmla="*/ 60 h 271"/>
                <a:gd name="T8" fmla="*/ 287 w 362"/>
                <a:gd name="T9" fmla="*/ 60 h 271"/>
                <a:gd name="T10" fmla="*/ 292 w 362"/>
                <a:gd name="T11" fmla="*/ 61 h 271"/>
                <a:gd name="T12" fmla="*/ 297 w 362"/>
                <a:gd name="T13" fmla="*/ 64 h 271"/>
                <a:gd name="T14" fmla="*/ 300 w 362"/>
                <a:gd name="T15" fmla="*/ 70 h 271"/>
                <a:gd name="T16" fmla="*/ 301 w 362"/>
                <a:gd name="T17" fmla="*/ 75 h 271"/>
                <a:gd name="T18" fmla="*/ 301 w 362"/>
                <a:gd name="T19" fmla="*/ 229 h 271"/>
                <a:gd name="T20" fmla="*/ 299 w 362"/>
                <a:gd name="T21" fmla="*/ 234 h 271"/>
                <a:gd name="T22" fmla="*/ 294 w 362"/>
                <a:gd name="T23" fmla="*/ 239 h 271"/>
                <a:gd name="T24" fmla="*/ 289 w 362"/>
                <a:gd name="T25" fmla="*/ 241 h 271"/>
                <a:gd name="T26" fmla="*/ 75 w 362"/>
                <a:gd name="T27" fmla="*/ 241 h 271"/>
                <a:gd name="T28" fmla="*/ 69 w 362"/>
                <a:gd name="T29" fmla="*/ 240 h 271"/>
                <a:gd name="T30" fmla="*/ 64 w 362"/>
                <a:gd name="T31" fmla="*/ 237 h 271"/>
                <a:gd name="T32" fmla="*/ 61 w 362"/>
                <a:gd name="T33" fmla="*/ 231 h 271"/>
                <a:gd name="T34" fmla="*/ 60 w 362"/>
                <a:gd name="T35" fmla="*/ 226 h 271"/>
                <a:gd name="T36" fmla="*/ 332 w 362"/>
                <a:gd name="T37" fmla="*/ 271 h 271"/>
                <a:gd name="T38" fmla="*/ 362 w 362"/>
                <a:gd name="T39" fmla="*/ 60 h 271"/>
                <a:gd name="T40" fmla="*/ 361 w 362"/>
                <a:gd name="T41" fmla="*/ 47 h 271"/>
                <a:gd name="T42" fmla="*/ 357 w 362"/>
                <a:gd name="T43" fmla="*/ 36 h 271"/>
                <a:gd name="T44" fmla="*/ 352 w 362"/>
                <a:gd name="T45" fmla="*/ 26 h 271"/>
                <a:gd name="T46" fmla="*/ 344 w 362"/>
                <a:gd name="T47" fmla="*/ 18 h 271"/>
                <a:gd name="T48" fmla="*/ 335 w 362"/>
                <a:gd name="T49" fmla="*/ 10 h 271"/>
                <a:gd name="T50" fmla="*/ 325 w 362"/>
                <a:gd name="T51" fmla="*/ 4 h 271"/>
                <a:gd name="T52" fmla="*/ 313 w 362"/>
                <a:gd name="T53" fmla="*/ 1 h 271"/>
                <a:gd name="T54" fmla="*/ 301 w 362"/>
                <a:gd name="T55" fmla="*/ 0 h 271"/>
                <a:gd name="T56" fmla="*/ 54 w 362"/>
                <a:gd name="T57" fmla="*/ 0 h 271"/>
                <a:gd name="T58" fmla="*/ 42 w 362"/>
                <a:gd name="T59" fmla="*/ 2 h 271"/>
                <a:gd name="T60" fmla="*/ 31 w 362"/>
                <a:gd name="T61" fmla="*/ 7 h 271"/>
                <a:gd name="T62" fmla="*/ 21 w 362"/>
                <a:gd name="T63" fmla="*/ 13 h 271"/>
                <a:gd name="T64" fmla="*/ 13 w 362"/>
                <a:gd name="T65" fmla="*/ 21 h 271"/>
                <a:gd name="T66" fmla="*/ 7 w 362"/>
                <a:gd name="T67" fmla="*/ 31 h 271"/>
                <a:gd name="T68" fmla="*/ 2 w 362"/>
                <a:gd name="T69" fmla="*/ 42 h 271"/>
                <a:gd name="T70" fmla="*/ 0 w 362"/>
                <a:gd name="T71" fmla="*/ 54 h 271"/>
                <a:gd name="T72" fmla="*/ 0 w 362"/>
                <a:gd name="T73" fmla="*/ 271 h 271"/>
                <a:gd name="T74" fmla="*/ 332 w 362"/>
                <a:gd name="T75" fmla="*/ 271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62" h="271">
                  <a:moveTo>
                    <a:pt x="60" y="75"/>
                  </a:moveTo>
                  <a:lnTo>
                    <a:pt x="60" y="72"/>
                  </a:lnTo>
                  <a:lnTo>
                    <a:pt x="61" y="68"/>
                  </a:lnTo>
                  <a:lnTo>
                    <a:pt x="62" y="66"/>
                  </a:lnTo>
                  <a:lnTo>
                    <a:pt x="64" y="64"/>
                  </a:lnTo>
                  <a:lnTo>
                    <a:pt x="66" y="62"/>
                  </a:lnTo>
                  <a:lnTo>
                    <a:pt x="69" y="61"/>
                  </a:lnTo>
                  <a:lnTo>
                    <a:pt x="72" y="60"/>
                  </a:lnTo>
                  <a:lnTo>
                    <a:pt x="75" y="60"/>
                  </a:lnTo>
                  <a:lnTo>
                    <a:pt x="287" y="60"/>
                  </a:lnTo>
                  <a:lnTo>
                    <a:pt x="289" y="60"/>
                  </a:lnTo>
                  <a:lnTo>
                    <a:pt x="292" y="61"/>
                  </a:lnTo>
                  <a:lnTo>
                    <a:pt x="294" y="62"/>
                  </a:lnTo>
                  <a:lnTo>
                    <a:pt x="297" y="64"/>
                  </a:lnTo>
                  <a:lnTo>
                    <a:pt x="299" y="66"/>
                  </a:lnTo>
                  <a:lnTo>
                    <a:pt x="300" y="70"/>
                  </a:lnTo>
                  <a:lnTo>
                    <a:pt x="301" y="72"/>
                  </a:lnTo>
                  <a:lnTo>
                    <a:pt x="301" y="75"/>
                  </a:lnTo>
                  <a:lnTo>
                    <a:pt x="301" y="226"/>
                  </a:lnTo>
                  <a:lnTo>
                    <a:pt x="301" y="229"/>
                  </a:lnTo>
                  <a:lnTo>
                    <a:pt x="300" y="231"/>
                  </a:lnTo>
                  <a:lnTo>
                    <a:pt x="299" y="234"/>
                  </a:lnTo>
                  <a:lnTo>
                    <a:pt x="297" y="237"/>
                  </a:lnTo>
                  <a:lnTo>
                    <a:pt x="294" y="239"/>
                  </a:lnTo>
                  <a:lnTo>
                    <a:pt x="292" y="240"/>
                  </a:lnTo>
                  <a:lnTo>
                    <a:pt x="289" y="241"/>
                  </a:lnTo>
                  <a:lnTo>
                    <a:pt x="287" y="241"/>
                  </a:lnTo>
                  <a:lnTo>
                    <a:pt x="75" y="241"/>
                  </a:lnTo>
                  <a:lnTo>
                    <a:pt x="72" y="241"/>
                  </a:lnTo>
                  <a:lnTo>
                    <a:pt x="69" y="240"/>
                  </a:lnTo>
                  <a:lnTo>
                    <a:pt x="66" y="239"/>
                  </a:lnTo>
                  <a:lnTo>
                    <a:pt x="64" y="237"/>
                  </a:lnTo>
                  <a:lnTo>
                    <a:pt x="62" y="234"/>
                  </a:lnTo>
                  <a:lnTo>
                    <a:pt x="61" y="231"/>
                  </a:lnTo>
                  <a:lnTo>
                    <a:pt x="60" y="229"/>
                  </a:lnTo>
                  <a:lnTo>
                    <a:pt x="60" y="226"/>
                  </a:lnTo>
                  <a:lnTo>
                    <a:pt x="60" y="75"/>
                  </a:lnTo>
                  <a:close/>
                  <a:moveTo>
                    <a:pt x="332" y="271"/>
                  </a:moveTo>
                  <a:lnTo>
                    <a:pt x="362" y="271"/>
                  </a:lnTo>
                  <a:lnTo>
                    <a:pt x="362" y="60"/>
                  </a:lnTo>
                  <a:lnTo>
                    <a:pt x="362" y="54"/>
                  </a:lnTo>
                  <a:lnTo>
                    <a:pt x="361" y="47"/>
                  </a:lnTo>
                  <a:lnTo>
                    <a:pt x="358" y="42"/>
                  </a:lnTo>
                  <a:lnTo>
                    <a:pt x="357" y="36"/>
                  </a:lnTo>
                  <a:lnTo>
                    <a:pt x="354" y="31"/>
                  </a:lnTo>
                  <a:lnTo>
                    <a:pt x="352" y="26"/>
                  </a:lnTo>
                  <a:lnTo>
                    <a:pt x="347" y="21"/>
                  </a:lnTo>
                  <a:lnTo>
                    <a:pt x="344" y="18"/>
                  </a:lnTo>
                  <a:lnTo>
                    <a:pt x="340" y="13"/>
                  </a:lnTo>
                  <a:lnTo>
                    <a:pt x="335" y="10"/>
                  </a:lnTo>
                  <a:lnTo>
                    <a:pt x="330" y="7"/>
                  </a:lnTo>
                  <a:lnTo>
                    <a:pt x="325" y="4"/>
                  </a:lnTo>
                  <a:lnTo>
                    <a:pt x="320" y="2"/>
                  </a:lnTo>
                  <a:lnTo>
                    <a:pt x="313" y="1"/>
                  </a:lnTo>
                  <a:lnTo>
                    <a:pt x="308" y="0"/>
                  </a:lnTo>
                  <a:lnTo>
                    <a:pt x="301" y="0"/>
                  </a:lnTo>
                  <a:lnTo>
                    <a:pt x="60" y="0"/>
                  </a:lnTo>
                  <a:lnTo>
                    <a:pt x="54" y="0"/>
                  </a:lnTo>
                  <a:lnTo>
                    <a:pt x="48" y="1"/>
                  </a:lnTo>
                  <a:lnTo>
                    <a:pt x="42" y="2"/>
                  </a:lnTo>
                  <a:lnTo>
                    <a:pt x="37" y="4"/>
                  </a:lnTo>
                  <a:lnTo>
                    <a:pt x="31" y="7"/>
                  </a:lnTo>
                  <a:lnTo>
                    <a:pt x="27" y="10"/>
                  </a:lnTo>
                  <a:lnTo>
                    <a:pt x="21" y="13"/>
                  </a:lnTo>
                  <a:lnTo>
                    <a:pt x="18" y="18"/>
                  </a:lnTo>
                  <a:lnTo>
                    <a:pt x="13" y="21"/>
                  </a:lnTo>
                  <a:lnTo>
                    <a:pt x="10" y="26"/>
                  </a:lnTo>
                  <a:lnTo>
                    <a:pt x="7" y="31"/>
                  </a:lnTo>
                  <a:lnTo>
                    <a:pt x="5" y="36"/>
                  </a:lnTo>
                  <a:lnTo>
                    <a:pt x="2" y="42"/>
                  </a:lnTo>
                  <a:lnTo>
                    <a:pt x="1" y="47"/>
                  </a:lnTo>
                  <a:lnTo>
                    <a:pt x="0" y="54"/>
                  </a:lnTo>
                  <a:lnTo>
                    <a:pt x="0" y="60"/>
                  </a:lnTo>
                  <a:lnTo>
                    <a:pt x="0" y="271"/>
                  </a:lnTo>
                  <a:lnTo>
                    <a:pt x="30" y="271"/>
                  </a:lnTo>
                  <a:lnTo>
                    <a:pt x="332" y="27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8" name="Freeform 1632">
              <a:extLst>
                <a:ext uri="{FF2B5EF4-FFF2-40B4-BE49-F238E27FC236}">
                  <a16:creationId xmlns:a16="http://schemas.microsoft.com/office/drawing/2014/main" id="{32C10E2D-7492-462D-9F53-98946445AD6D}"/>
                </a:ext>
              </a:extLst>
            </p:cNvPr>
            <p:cNvSpPr>
              <a:spLocks/>
            </p:cNvSpPr>
            <p:nvPr/>
          </p:nvSpPr>
          <p:spPr bwMode="auto">
            <a:xfrm>
              <a:off x="457200" y="5349875"/>
              <a:ext cx="134938" cy="38100"/>
            </a:xfrm>
            <a:custGeom>
              <a:avLst/>
              <a:gdLst>
                <a:gd name="T0" fmla="*/ 422 w 423"/>
                <a:gd name="T1" fmla="*/ 18 h 121"/>
                <a:gd name="T2" fmla="*/ 422 w 423"/>
                <a:gd name="T3" fmla="*/ 17 h 121"/>
                <a:gd name="T4" fmla="*/ 422 w 423"/>
                <a:gd name="T5" fmla="*/ 17 h 121"/>
                <a:gd name="T6" fmla="*/ 419 w 423"/>
                <a:gd name="T7" fmla="*/ 10 h 121"/>
                <a:gd name="T8" fmla="*/ 417 w 423"/>
                <a:gd name="T9" fmla="*/ 5 h 121"/>
                <a:gd name="T10" fmla="*/ 417 w 423"/>
                <a:gd name="T11" fmla="*/ 4 h 121"/>
                <a:gd name="T12" fmla="*/ 416 w 423"/>
                <a:gd name="T13" fmla="*/ 4 h 121"/>
                <a:gd name="T14" fmla="*/ 415 w 423"/>
                <a:gd name="T15" fmla="*/ 2 h 121"/>
                <a:gd name="T16" fmla="*/ 415 w 423"/>
                <a:gd name="T17" fmla="*/ 0 h 121"/>
                <a:gd name="T18" fmla="*/ 9 w 423"/>
                <a:gd name="T19" fmla="*/ 0 h 121"/>
                <a:gd name="T20" fmla="*/ 8 w 423"/>
                <a:gd name="T21" fmla="*/ 2 h 121"/>
                <a:gd name="T22" fmla="*/ 7 w 423"/>
                <a:gd name="T23" fmla="*/ 4 h 121"/>
                <a:gd name="T24" fmla="*/ 7 w 423"/>
                <a:gd name="T25" fmla="*/ 4 h 121"/>
                <a:gd name="T26" fmla="*/ 7 w 423"/>
                <a:gd name="T27" fmla="*/ 5 h 121"/>
                <a:gd name="T28" fmla="*/ 5 w 423"/>
                <a:gd name="T29" fmla="*/ 10 h 121"/>
                <a:gd name="T30" fmla="*/ 2 w 423"/>
                <a:gd name="T31" fmla="*/ 17 h 121"/>
                <a:gd name="T32" fmla="*/ 2 w 423"/>
                <a:gd name="T33" fmla="*/ 17 h 121"/>
                <a:gd name="T34" fmla="*/ 2 w 423"/>
                <a:gd name="T35" fmla="*/ 18 h 121"/>
                <a:gd name="T36" fmla="*/ 1 w 423"/>
                <a:gd name="T37" fmla="*/ 24 h 121"/>
                <a:gd name="T38" fmla="*/ 0 w 423"/>
                <a:gd name="T39" fmla="*/ 30 h 121"/>
                <a:gd name="T40" fmla="*/ 0 w 423"/>
                <a:gd name="T41" fmla="*/ 107 h 121"/>
                <a:gd name="T42" fmla="*/ 1 w 423"/>
                <a:gd name="T43" fmla="*/ 109 h 121"/>
                <a:gd name="T44" fmla="*/ 2 w 423"/>
                <a:gd name="T45" fmla="*/ 112 h 121"/>
                <a:gd name="T46" fmla="*/ 4 w 423"/>
                <a:gd name="T47" fmla="*/ 114 h 121"/>
                <a:gd name="T48" fmla="*/ 6 w 423"/>
                <a:gd name="T49" fmla="*/ 117 h 121"/>
                <a:gd name="T50" fmla="*/ 8 w 423"/>
                <a:gd name="T51" fmla="*/ 119 h 121"/>
                <a:gd name="T52" fmla="*/ 10 w 423"/>
                <a:gd name="T53" fmla="*/ 120 h 121"/>
                <a:gd name="T54" fmla="*/ 12 w 423"/>
                <a:gd name="T55" fmla="*/ 121 h 121"/>
                <a:gd name="T56" fmla="*/ 16 w 423"/>
                <a:gd name="T57" fmla="*/ 121 h 121"/>
                <a:gd name="T58" fmla="*/ 408 w 423"/>
                <a:gd name="T59" fmla="*/ 121 h 121"/>
                <a:gd name="T60" fmla="*/ 412 w 423"/>
                <a:gd name="T61" fmla="*/ 121 h 121"/>
                <a:gd name="T62" fmla="*/ 414 w 423"/>
                <a:gd name="T63" fmla="*/ 120 h 121"/>
                <a:gd name="T64" fmla="*/ 416 w 423"/>
                <a:gd name="T65" fmla="*/ 119 h 121"/>
                <a:gd name="T66" fmla="*/ 418 w 423"/>
                <a:gd name="T67" fmla="*/ 117 h 121"/>
                <a:gd name="T68" fmla="*/ 421 w 423"/>
                <a:gd name="T69" fmla="*/ 114 h 121"/>
                <a:gd name="T70" fmla="*/ 422 w 423"/>
                <a:gd name="T71" fmla="*/ 112 h 121"/>
                <a:gd name="T72" fmla="*/ 423 w 423"/>
                <a:gd name="T73" fmla="*/ 109 h 121"/>
                <a:gd name="T74" fmla="*/ 423 w 423"/>
                <a:gd name="T75" fmla="*/ 107 h 121"/>
                <a:gd name="T76" fmla="*/ 423 w 423"/>
                <a:gd name="T77" fmla="*/ 30 h 121"/>
                <a:gd name="T78" fmla="*/ 423 w 423"/>
                <a:gd name="T79" fmla="*/ 24 h 121"/>
                <a:gd name="T80" fmla="*/ 422 w 423"/>
                <a:gd name="T81" fmla="*/ 18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23" h="121">
                  <a:moveTo>
                    <a:pt x="422" y="18"/>
                  </a:moveTo>
                  <a:lnTo>
                    <a:pt x="422" y="17"/>
                  </a:lnTo>
                  <a:lnTo>
                    <a:pt x="422" y="17"/>
                  </a:lnTo>
                  <a:lnTo>
                    <a:pt x="419" y="10"/>
                  </a:lnTo>
                  <a:lnTo>
                    <a:pt x="417" y="5"/>
                  </a:lnTo>
                  <a:lnTo>
                    <a:pt x="417" y="4"/>
                  </a:lnTo>
                  <a:lnTo>
                    <a:pt x="416" y="4"/>
                  </a:lnTo>
                  <a:lnTo>
                    <a:pt x="415" y="2"/>
                  </a:lnTo>
                  <a:lnTo>
                    <a:pt x="415" y="0"/>
                  </a:lnTo>
                  <a:lnTo>
                    <a:pt x="9" y="0"/>
                  </a:lnTo>
                  <a:lnTo>
                    <a:pt x="8" y="2"/>
                  </a:lnTo>
                  <a:lnTo>
                    <a:pt x="7" y="4"/>
                  </a:lnTo>
                  <a:lnTo>
                    <a:pt x="7" y="4"/>
                  </a:lnTo>
                  <a:lnTo>
                    <a:pt x="7" y="5"/>
                  </a:lnTo>
                  <a:lnTo>
                    <a:pt x="5" y="10"/>
                  </a:lnTo>
                  <a:lnTo>
                    <a:pt x="2" y="17"/>
                  </a:lnTo>
                  <a:lnTo>
                    <a:pt x="2" y="17"/>
                  </a:lnTo>
                  <a:lnTo>
                    <a:pt x="2" y="18"/>
                  </a:lnTo>
                  <a:lnTo>
                    <a:pt x="1" y="24"/>
                  </a:lnTo>
                  <a:lnTo>
                    <a:pt x="0" y="30"/>
                  </a:lnTo>
                  <a:lnTo>
                    <a:pt x="0" y="107"/>
                  </a:lnTo>
                  <a:lnTo>
                    <a:pt x="1" y="109"/>
                  </a:lnTo>
                  <a:lnTo>
                    <a:pt x="2" y="112"/>
                  </a:lnTo>
                  <a:lnTo>
                    <a:pt x="4" y="114"/>
                  </a:lnTo>
                  <a:lnTo>
                    <a:pt x="6" y="117"/>
                  </a:lnTo>
                  <a:lnTo>
                    <a:pt x="8" y="119"/>
                  </a:lnTo>
                  <a:lnTo>
                    <a:pt x="10" y="120"/>
                  </a:lnTo>
                  <a:lnTo>
                    <a:pt x="12" y="121"/>
                  </a:lnTo>
                  <a:lnTo>
                    <a:pt x="16" y="121"/>
                  </a:lnTo>
                  <a:lnTo>
                    <a:pt x="408" y="121"/>
                  </a:lnTo>
                  <a:lnTo>
                    <a:pt x="412" y="121"/>
                  </a:lnTo>
                  <a:lnTo>
                    <a:pt x="414" y="120"/>
                  </a:lnTo>
                  <a:lnTo>
                    <a:pt x="416" y="119"/>
                  </a:lnTo>
                  <a:lnTo>
                    <a:pt x="418" y="117"/>
                  </a:lnTo>
                  <a:lnTo>
                    <a:pt x="421" y="114"/>
                  </a:lnTo>
                  <a:lnTo>
                    <a:pt x="422" y="112"/>
                  </a:lnTo>
                  <a:lnTo>
                    <a:pt x="423" y="109"/>
                  </a:lnTo>
                  <a:lnTo>
                    <a:pt x="423" y="107"/>
                  </a:lnTo>
                  <a:lnTo>
                    <a:pt x="423" y="30"/>
                  </a:lnTo>
                  <a:lnTo>
                    <a:pt x="423" y="24"/>
                  </a:lnTo>
                  <a:lnTo>
                    <a:pt x="422" y="1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9" name="Freeform 1633">
              <a:extLst>
                <a:ext uri="{FF2B5EF4-FFF2-40B4-BE49-F238E27FC236}">
                  <a16:creationId xmlns:a16="http://schemas.microsoft.com/office/drawing/2014/main" id="{4FA8B819-0160-4EA0-86E9-6D9D4C17F168}"/>
                </a:ext>
              </a:extLst>
            </p:cNvPr>
            <p:cNvSpPr>
              <a:spLocks noEditPoints="1"/>
            </p:cNvSpPr>
            <p:nvPr/>
          </p:nvSpPr>
          <p:spPr bwMode="auto">
            <a:xfrm>
              <a:off x="468313" y="5253038"/>
              <a:ext cx="114300" cy="87313"/>
            </a:xfrm>
            <a:custGeom>
              <a:avLst/>
              <a:gdLst>
                <a:gd name="T0" fmla="*/ 302 w 362"/>
                <a:gd name="T1" fmla="*/ 227 h 273"/>
                <a:gd name="T2" fmla="*/ 301 w 362"/>
                <a:gd name="T3" fmla="*/ 233 h 273"/>
                <a:gd name="T4" fmla="*/ 298 w 362"/>
                <a:gd name="T5" fmla="*/ 237 h 273"/>
                <a:gd name="T6" fmla="*/ 292 w 362"/>
                <a:gd name="T7" fmla="*/ 241 h 273"/>
                <a:gd name="T8" fmla="*/ 287 w 362"/>
                <a:gd name="T9" fmla="*/ 242 h 273"/>
                <a:gd name="T10" fmla="*/ 72 w 362"/>
                <a:gd name="T11" fmla="*/ 242 h 273"/>
                <a:gd name="T12" fmla="*/ 67 w 362"/>
                <a:gd name="T13" fmla="*/ 239 h 273"/>
                <a:gd name="T14" fmla="*/ 63 w 362"/>
                <a:gd name="T15" fmla="*/ 235 h 273"/>
                <a:gd name="T16" fmla="*/ 61 w 362"/>
                <a:gd name="T17" fmla="*/ 231 h 273"/>
                <a:gd name="T18" fmla="*/ 60 w 362"/>
                <a:gd name="T19" fmla="*/ 76 h 273"/>
                <a:gd name="T20" fmla="*/ 61 w 362"/>
                <a:gd name="T21" fmla="*/ 70 h 273"/>
                <a:gd name="T22" fmla="*/ 64 w 362"/>
                <a:gd name="T23" fmla="*/ 66 h 273"/>
                <a:gd name="T24" fmla="*/ 70 w 362"/>
                <a:gd name="T25" fmla="*/ 62 h 273"/>
                <a:gd name="T26" fmla="*/ 75 w 362"/>
                <a:gd name="T27" fmla="*/ 61 h 273"/>
                <a:gd name="T28" fmla="*/ 290 w 362"/>
                <a:gd name="T29" fmla="*/ 61 h 273"/>
                <a:gd name="T30" fmla="*/ 296 w 362"/>
                <a:gd name="T31" fmla="*/ 64 h 273"/>
                <a:gd name="T32" fmla="*/ 299 w 362"/>
                <a:gd name="T33" fmla="*/ 68 h 273"/>
                <a:gd name="T34" fmla="*/ 301 w 362"/>
                <a:gd name="T35" fmla="*/ 73 h 273"/>
                <a:gd name="T36" fmla="*/ 60 w 362"/>
                <a:gd name="T37" fmla="*/ 0 h 273"/>
                <a:gd name="T38" fmla="*/ 42 w 362"/>
                <a:gd name="T39" fmla="*/ 4 h 273"/>
                <a:gd name="T40" fmla="*/ 27 w 362"/>
                <a:gd name="T41" fmla="*/ 12 h 273"/>
                <a:gd name="T42" fmla="*/ 18 w 362"/>
                <a:gd name="T43" fmla="*/ 18 h 273"/>
                <a:gd name="T44" fmla="*/ 5 w 362"/>
                <a:gd name="T45" fmla="*/ 38 h 273"/>
                <a:gd name="T46" fmla="*/ 1 w 362"/>
                <a:gd name="T47" fmla="*/ 49 h 273"/>
                <a:gd name="T48" fmla="*/ 0 w 362"/>
                <a:gd name="T49" fmla="*/ 61 h 273"/>
                <a:gd name="T50" fmla="*/ 362 w 362"/>
                <a:gd name="T51" fmla="*/ 273 h 273"/>
                <a:gd name="T52" fmla="*/ 362 w 362"/>
                <a:gd name="T53" fmla="*/ 55 h 273"/>
                <a:gd name="T54" fmla="*/ 360 w 362"/>
                <a:gd name="T55" fmla="*/ 44 h 273"/>
                <a:gd name="T56" fmla="*/ 352 w 362"/>
                <a:gd name="T57" fmla="*/ 27 h 273"/>
                <a:gd name="T58" fmla="*/ 340 w 362"/>
                <a:gd name="T59" fmla="*/ 15 h 273"/>
                <a:gd name="T60" fmla="*/ 328 w 362"/>
                <a:gd name="T61" fmla="*/ 7 h 273"/>
                <a:gd name="T62" fmla="*/ 311 w 362"/>
                <a:gd name="T63" fmla="*/ 2 h 273"/>
                <a:gd name="T64" fmla="*/ 121 w 362"/>
                <a:gd name="T65" fmla="*/ 0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62" h="273">
                  <a:moveTo>
                    <a:pt x="302" y="76"/>
                  </a:moveTo>
                  <a:lnTo>
                    <a:pt x="302" y="227"/>
                  </a:lnTo>
                  <a:lnTo>
                    <a:pt x="301" y="231"/>
                  </a:lnTo>
                  <a:lnTo>
                    <a:pt x="301" y="233"/>
                  </a:lnTo>
                  <a:lnTo>
                    <a:pt x="299" y="235"/>
                  </a:lnTo>
                  <a:lnTo>
                    <a:pt x="298" y="237"/>
                  </a:lnTo>
                  <a:lnTo>
                    <a:pt x="296" y="239"/>
                  </a:lnTo>
                  <a:lnTo>
                    <a:pt x="292" y="241"/>
                  </a:lnTo>
                  <a:lnTo>
                    <a:pt x="290" y="242"/>
                  </a:lnTo>
                  <a:lnTo>
                    <a:pt x="287" y="242"/>
                  </a:lnTo>
                  <a:lnTo>
                    <a:pt x="75" y="242"/>
                  </a:lnTo>
                  <a:lnTo>
                    <a:pt x="72" y="242"/>
                  </a:lnTo>
                  <a:lnTo>
                    <a:pt x="70" y="241"/>
                  </a:lnTo>
                  <a:lnTo>
                    <a:pt x="67" y="239"/>
                  </a:lnTo>
                  <a:lnTo>
                    <a:pt x="64" y="237"/>
                  </a:lnTo>
                  <a:lnTo>
                    <a:pt x="63" y="235"/>
                  </a:lnTo>
                  <a:lnTo>
                    <a:pt x="61" y="233"/>
                  </a:lnTo>
                  <a:lnTo>
                    <a:pt x="61" y="231"/>
                  </a:lnTo>
                  <a:lnTo>
                    <a:pt x="60" y="227"/>
                  </a:lnTo>
                  <a:lnTo>
                    <a:pt x="60" y="76"/>
                  </a:lnTo>
                  <a:lnTo>
                    <a:pt x="61" y="73"/>
                  </a:lnTo>
                  <a:lnTo>
                    <a:pt x="61" y="70"/>
                  </a:lnTo>
                  <a:lnTo>
                    <a:pt x="63" y="68"/>
                  </a:lnTo>
                  <a:lnTo>
                    <a:pt x="64" y="66"/>
                  </a:lnTo>
                  <a:lnTo>
                    <a:pt x="67" y="64"/>
                  </a:lnTo>
                  <a:lnTo>
                    <a:pt x="70" y="62"/>
                  </a:lnTo>
                  <a:lnTo>
                    <a:pt x="72" y="61"/>
                  </a:lnTo>
                  <a:lnTo>
                    <a:pt x="75" y="61"/>
                  </a:lnTo>
                  <a:lnTo>
                    <a:pt x="287" y="61"/>
                  </a:lnTo>
                  <a:lnTo>
                    <a:pt x="290" y="61"/>
                  </a:lnTo>
                  <a:lnTo>
                    <a:pt x="292" y="62"/>
                  </a:lnTo>
                  <a:lnTo>
                    <a:pt x="296" y="64"/>
                  </a:lnTo>
                  <a:lnTo>
                    <a:pt x="298" y="66"/>
                  </a:lnTo>
                  <a:lnTo>
                    <a:pt x="299" y="68"/>
                  </a:lnTo>
                  <a:lnTo>
                    <a:pt x="301" y="70"/>
                  </a:lnTo>
                  <a:lnTo>
                    <a:pt x="301" y="73"/>
                  </a:lnTo>
                  <a:lnTo>
                    <a:pt x="302" y="76"/>
                  </a:lnTo>
                  <a:close/>
                  <a:moveTo>
                    <a:pt x="60" y="0"/>
                  </a:moveTo>
                  <a:lnTo>
                    <a:pt x="51" y="2"/>
                  </a:lnTo>
                  <a:lnTo>
                    <a:pt x="42" y="4"/>
                  </a:lnTo>
                  <a:lnTo>
                    <a:pt x="35" y="7"/>
                  </a:lnTo>
                  <a:lnTo>
                    <a:pt x="27" y="12"/>
                  </a:lnTo>
                  <a:lnTo>
                    <a:pt x="22" y="15"/>
                  </a:lnTo>
                  <a:lnTo>
                    <a:pt x="18" y="18"/>
                  </a:lnTo>
                  <a:lnTo>
                    <a:pt x="10" y="27"/>
                  </a:lnTo>
                  <a:lnTo>
                    <a:pt x="5" y="38"/>
                  </a:lnTo>
                  <a:lnTo>
                    <a:pt x="2" y="44"/>
                  </a:lnTo>
                  <a:lnTo>
                    <a:pt x="1" y="49"/>
                  </a:lnTo>
                  <a:lnTo>
                    <a:pt x="0" y="55"/>
                  </a:lnTo>
                  <a:lnTo>
                    <a:pt x="0" y="61"/>
                  </a:lnTo>
                  <a:lnTo>
                    <a:pt x="0" y="273"/>
                  </a:lnTo>
                  <a:lnTo>
                    <a:pt x="362" y="273"/>
                  </a:lnTo>
                  <a:lnTo>
                    <a:pt x="362" y="61"/>
                  </a:lnTo>
                  <a:lnTo>
                    <a:pt x="362" y="55"/>
                  </a:lnTo>
                  <a:lnTo>
                    <a:pt x="361" y="49"/>
                  </a:lnTo>
                  <a:lnTo>
                    <a:pt x="360" y="44"/>
                  </a:lnTo>
                  <a:lnTo>
                    <a:pt x="358" y="38"/>
                  </a:lnTo>
                  <a:lnTo>
                    <a:pt x="352" y="27"/>
                  </a:lnTo>
                  <a:lnTo>
                    <a:pt x="344" y="18"/>
                  </a:lnTo>
                  <a:lnTo>
                    <a:pt x="340" y="15"/>
                  </a:lnTo>
                  <a:lnTo>
                    <a:pt x="335" y="12"/>
                  </a:lnTo>
                  <a:lnTo>
                    <a:pt x="328" y="7"/>
                  </a:lnTo>
                  <a:lnTo>
                    <a:pt x="320" y="4"/>
                  </a:lnTo>
                  <a:lnTo>
                    <a:pt x="311" y="2"/>
                  </a:lnTo>
                  <a:lnTo>
                    <a:pt x="302" y="0"/>
                  </a:lnTo>
                  <a:lnTo>
                    <a:pt x="121" y="0"/>
                  </a:lnTo>
                  <a:lnTo>
                    <a:pt x="6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0" name="Freeform 1634">
              <a:extLst>
                <a:ext uri="{FF2B5EF4-FFF2-40B4-BE49-F238E27FC236}">
                  <a16:creationId xmlns:a16="http://schemas.microsoft.com/office/drawing/2014/main" id="{2C93C243-2B14-4681-B84A-CD4AAEC1D316}"/>
                </a:ext>
              </a:extLst>
            </p:cNvPr>
            <p:cNvSpPr>
              <a:spLocks noEditPoints="1"/>
            </p:cNvSpPr>
            <p:nvPr/>
          </p:nvSpPr>
          <p:spPr bwMode="auto">
            <a:xfrm>
              <a:off x="314325" y="5253038"/>
              <a:ext cx="115888" cy="87313"/>
            </a:xfrm>
            <a:custGeom>
              <a:avLst/>
              <a:gdLst>
                <a:gd name="T0" fmla="*/ 302 w 363"/>
                <a:gd name="T1" fmla="*/ 231 h 273"/>
                <a:gd name="T2" fmla="*/ 300 w 363"/>
                <a:gd name="T3" fmla="*/ 235 h 273"/>
                <a:gd name="T4" fmla="*/ 295 w 363"/>
                <a:gd name="T5" fmla="*/ 239 h 273"/>
                <a:gd name="T6" fmla="*/ 290 w 363"/>
                <a:gd name="T7" fmla="*/ 242 h 273"/>
                <a:gd name="T8" fmla="*/ 75 w 363"/>
                <a:gd name="T9" fmla="*/ 242 h 273"/>
                <a:gd name="T10" fmla="*/ 70 w 363"/>
                <a:gd name="T11" fmla="*/ 241 h 273"/>
                <a:gd name="T12" fmla="*/ 65 w 363"/>
                <a:gd name="T13" fmla="*/ 237 h 273"/>
                <a:gd name="T14" fmla="*/ 62 w 363"/>
                <a:gd name="T15" fmla="*/ 233 h 273"/>
                <a:gd name="T16" fmla="*/ 61 w 363"/>
                <a:gd name="T17" fmla="*/ 227 h 273"/>
                <a:gd name="T18" fmla="*/ 61 w 363"/>
                <a:gd name="T19" fmla="*/ 73 h 273"/>
                <a:gd name="T20" fmla="*/ 63 w 363"/>
                <a:gd name="T21" fmla="*/ 68 h 273"/>
                <a:gd name="T22" fmla="*/ 67 w 363"/>
                <a:gd name="T23" fmla="*/ 64 h 273"/>
                <a:gd name="T24" fmla="*/ 73 w 363"/>
                <a:gd name="T25" fmla="*/ 61 h 273"/>
                <a:gd name="T26" fmla="*/ 286 w 363"/>
                <a:gd name="T27" fmla="*/ 61 h 273"/>
                <a:gd name="T28" fmla="*/ 293 w 363"/>
                <a:gd name="T29" fmla="*/ 62 h 273"/>
                <a:gd name="T30" fmla="*/ 297 w 363"/>
                <a:gd name="T31" fmla="*/ 66 h 273"/>
                <a:gd name="T32" fmla="*/ 301 w 363"/>
                <a:gd name="T33" fmla="*/ 70 h 273"/>
                <a:gd name="T34" fmla="*/ 302 w 363"/>
                <a:gd name="T35" fmla="*/ 76 h 273"/>
                <a:gd name="T36" fmla="*/ 363 w 363"/>
                <a:gd name="T37" fmla="*/ 61 h 273"/>
                <a:gd name="T38" fmla="*/ 362 w 363"/>
                <a:gd name="T39" fmla="*/ 49 h 273"/>
                <a:gd name="T40" fmla="*/ 357 w 363"/>
                <a:gd name="T41" fmla="*/ 38 h 273"/>
                <a:gd name="T42" fmla="*/ 345 w 363"/>
                <a:gd name="T43" fmla="*/ 18 h 273"/>
                <a:gd name="T44" fmla="*/ 336 w 363"/>
                <a:gd name="T45" fmla="*/ 12 h 273"/>
                <a:gd name="T46" fmla="*/ 320 w 363"/>
                <a:gd name="T47" fmla="*/ 4 h 273"/>
                <a:gd name="T48" fmla="*/ 302 w 363"/>
                <a:gd name="T49" fmla="*/ 0 h 273"/>
                <a:gd name="T50" fmla="*/ 61 w 363"/>
                <a:gd name="T51" fmla="*/ 0 h 273"/>
                <a:gd name="T52" fmla="*/ 43 w 363"/>
                <a:gd name="T53" fmla="*/ 4 h 273"/>
                <a:gd name="T54" fmla="*/ 26 w 363"/>
                <a:gd name="T55" fmla="*/ 12 h 273"/>
                <a:gd name="T56" fmla="*/ 18 w 363"/>
                <a:gd name="T57" fmla="*/ 18 h 273"/>
                <a:gd name="T58" fmla="*/ 5 w 363"/>
                <a:gd name="T59" fmla="*/ 38 h 273"/>
                <a:gd name="T60" fmla="*/ 1 w 363"/>
                <a:gd name="T61" fmla="*/ 49 h 273"/>
                <a:gd name="T62" fmla="*/ 0 w 363"/>
                <a:gd name="T63" fmla="*/ 61 h 273"/>
                <a:gd name="T64" fmla="*/ 363 w 363"/>
                <a:gd name="T65" fmla="*/ 273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63" h="273">
                  <a:moveTo>
                    <a:pt x="302" y="227"/>
                  </a:moveTo>
                  <a:lnTo>
                    <a:pt x="302" y="231"/>
                  </a:lnTo>
                  <a:lnTo>
                    <a:pt x="301" y="233"/>
                  </a:lnTo>
                  <a:lnTo>
                    <a:pt x="300" y="235"/>
                  </a:lnTo>
                  <a:lnTo>
                    <a:pt x="297" y="237"/>
                  </a:lnTo>
                  <a:lnTo>
                    <a:pt x="295" y="239"/>
                  </a:lnTo>
                  <a:lnTo>
                    <a:pt x="293" y="241"/>
                  </a:lnTo>
                  <a:lnTo>
                    <a:pt x="290" y="242"/>
                  </a:lnTo>
                  <a:lnTo>
                    <a:pt x="286" y="242"/>
                  </a:lnTo>
                  <a:lnTo>
                    <a:pt x="75" y="242"/>
                  </a:lnTo>
                  <a:lnTo>
                    <a:pt x="73" y="242"/>
                  </a:lnTo>
                  <a:lnTo>
                    <a:pt x="70" y="241"/>
                  </a:lnTo>
                  <a:lnTo>
                    <a:pt x="67" y="239"/>
                  </a:lnTo>
                  <a:lnTo>
                    <a:pt x="65" y="237"/>
                  </a:lnTo>
                  <a:lnTo>
                    <a:pt x="63" y="235"/>
                  </a:lnTo>
                  <a:lnTo>
                    <a:pt x="62" y="233"/>
                  </a:lnTo>
                  <a:lnTo>
                    <a:pt x="61" y="231"/>
                  </a:lnTo>
                  <a:lnTo>
                    <a:pt x="61" y="227"/>
                  </a:lnTo>
                  <a:lnTo>
                    <a:pt x="61" y="76"/>
                  </a:lnTo>
                  <a:lnTo>
                    <a:pt x="61" y="73"/>
                  </a:lnTo>
                  <a:lnTo>
                    <a:pt x="62" y="70"/>
                  </a:lnTo>
                  <a:lnTo>
                    <a:pt x="63" y="68"/>
                  </a:lnTo>
                  <a:lnTo>
                    <a:pt x="65" y="66"/>
                  </a:lnTo>
                  <a:lnTo>
                    <a:pt x="67" y="64"/>
                  </a:lnTo>
                  <a:lnTo>
                    <a:pt x="70" y="62"/>
                  </a:lnTo>
                  <a:lnTo>
                    <a:pt x="73" y="61"/>
                  </a:lnTo>
                  <a:lnTo>
                    <a:pt x="75" y="61"/>
                  </a:lnTo>
                  <a:lnTo>
                    <a:pt x="286" y="61"/>
                  </a:lnTo>
                  <a:lnTo>
                    <a:pt x="290" y="61"/>
                  </a:lnTo>
                  <a:lnTo>
                    <a:pt x="293" y="62"/>
                  </a:lnTo>
                  <a:lnTo>
                    <a:pt x="295" y="64"/>
                  </a:lnTo>
                  <a:lnTo>
                    <a:pt x="297" y="66"/>
                  </a:lnTo>
                  <a:lnTo>
                    <a:pt x="300" y="68"/>
                  </a:lnTo>
                  <a:lnTo>
                    <a:pt x="301" y="70"/>
                  </a:lnTo>
                  <a:lnTo>
                    <a:pt x="302" y="73"/>
                  </a:lnTo>
                  <a:lnTo>
                    <a:pt x="302" y="76"/>
                  </a:lnTo>
                  <a:lnTo>
                    <a:pt x="302" y="227"/>
                  </a:lnTo>
                  <a:close/>
                  <a:moveTo>
                    <a:pt x="363" y="61"/>
                  </a:moveTo>
                  <a:lnTo>
                    <a:pt x="362" y="55"/>
                  </a:lnTo>
                  <a:lnTo>
                    <a:pt x="362" y="49"/>
                  </a:lnTo>
                  <a:lnTo>
                    <a:pt x="359" y="44"/>
                  </a:lnTo>
                  <a:lnTo>
                    <a:pt x="357" y="38"/>
                  </a:lnTo>
                  <a:lnTo>
                    <a:pt x="352" y="27"/>
                  </a:lnTo>
                  <a:lnTo>
                    <a:pt x="345" y="18"/>
                  </a:lnTo>
                  <a:lnTo>
                    <a:pt x="341" y="15"/>
                  </a:lnTo>
                  <a:lnTo>
                    <a:pt x="336" y="12"/>
                  </a:lnTo>
                  <a:lnTo>
                    <a:pt x="328" y="7"/>
                  </a:lnTo>
                  <a:lnTo>
                    <a:pt x="320" y="4"/>
                  </a:lnTo>
                  <a:lnTo>
                    <a:pt x="311" y="2"/>
                  </a:lnTo>
                  <a:lnTo>
                    <a:pt x="302" y="0"/>
                  </a:lnTo>
                  <a:lnTo>
                    <a:pt x="242" y="0"/>
                  </a:lnTo>
                  <a:lnTo>
                    <a:pt x="61" y="0"/>
                  </a:lnTo>
                  <a:lnTo>
                    <a:pt x="52" y="2"/>
                  </a:lnTo>
                  <a:lnTo>
                    <a:pt x="43" y="4"/>
                  </a:lnTo>
                  <a:lnTo>
                    <a:pt x="34" y="7"/>
                  </a:lnTo>
                  <a:lnTo>
                    <a:pt x="26" y="12"/>
                  </a:lnTo>
                  <a:lnTo>
                    <a:pt x="22" y="15"/>
                  </a:lnTo>
                  <a:lnTo>
                    <a:pt x="18" y="18"/>
                  </a:lnTo>
                  <a:lnTo>
                    <a:pt x="11" y="27"/>
                  </a:lnTo>
                  <a:lnTo>
                    <a:pt x="5" y="38"/>
                  </a:lnTo>
                  <a:lnTo>
                    <a:pt x="3" y="44"/>
                  </a:lnTo>
                  <a:lnTo>
                    <a:pt x="1" y="49"/>
                  </a:lnTo>
                  <a:lnTo>
                    <a:pt x="1" y="55"/>
                  </a:lnTo>
                  <a:lnTo>
                    <a:pt x="0" y="61"/>
                  </a:lnTo>
                  <a:lnTo>
                    <a:pt x="0" y="273"/>
                  </a:lnTo>
                  <a:lnTo>
                    <a:pt x="363" y="273"/>
                  </a:lnTo>
                  <a:lnTo>
                    <a:pt x="363" y="6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1" name="Freeform 1635">
              <a:extLst>
                <a:ext uri="{FF2B5EF4-FFF2-40B4-BE49-F238E27FC236}">
                  <a16:creationId xmlns:a16="http://schemas.microsoft.com/office/drawing/2014/main" id="{220CF904-6E1F-487B-91DB-61DBBB3EE278}"/>
                </a:ext>
              </a:extLst>
            </p:cNvPr>
            <p:cNvSpPr>
              <a:spLocks/>
            </p:cNvSpPr>
            <p:nvPr/>
          </p:nvSpPr>
          <p:spPr bwMode="auto">
            <a:xfrm>
              <a:off x="304800" y="5349875"/>
              <a:ext cx="134938" cy="38100"/>
            </a:xfrm>
            <a:custGeom>
              <a:avLst/>
              <a:gdLst>
                <a:gd name="T0" fmla="*/ 420 w 423"/>
                <a:gd name="T1" fmla="*/ 16 h 121"/>
                <a:gd name="T2" fmla="*/ 419 w 423"/>
                <a:gd name="T3" fmla="*/ 10 h 121"/>
                <a:gd name="T4" fmla="*/ 416 w 423"/>
                <a:gd name="T5" fmla="*/ 5 h 121"/>
                <a:gd name="T6" fmla="*/ 416 w 423"/>
                <a:gd name="T7" fmla="*/ 4 h 121"/>
                <a:gd name="T8" fmla="*/ 416 w 423"/>
                <a:gd name="T9" fmla="*/ 4 h 121"/>
                <a:gd name="T10" fmla="*/ 415 w 423"/>
                <a:gd name="T11" fmla="*/ 2 h 121"/>
                <a:gd name="T12" fmla="*/ 414 w 423"/>
                <a:gd name="T13" fmla="*/ 0 h 121"/>
                <a:gd name="T14" fmla="*/ 9 w 423"/>
                <a:gd name="T15" fmla="*/ 0 h 121"/>
                <a:gd name="T16" fmla="*/ 8 w 423"/>
                <a:gd name="T17" fmla="*/ 2 h 121"/>
                <a:gd name="T18" fmla="*/ 7 w 423"/>
                <a:gd name="T19" fmla="*/ 4 h 121"/>
                <a:gd name="T20" fmla="*/ 7 w 423"/>
                <a:gd name="T21" fmla="*/ 4 h 121"/>
                <a:gd name="T22" fmla="*/ 7 w 423"/>
                <a:gd name="T23" fmla="*/ 5 h 121"/>
                <a:gd name="T24" fmla="*/ 3 w 423"/>
                <a:gd name="T25" fmla="*/ 10 h 121"/>
                <a:gd name="T26" fmla="*/ 2 w 423"/>
                <a:gd name="T27" fmla="*/ 17 h 121"/>
                <a:gd name="T28" fmla="*/ 2 w 423"/>
                <a:gd name="T29" fmla="*/ 17 h 121"/>
                <a:gd name="T30" fmla="*/ 1 w 423"/>
                <a:gd name="T31" fmla="*/ 18 h 121"/>
                <a:gd name="T32" fmla="*/ 0 w 423"/>
                <a:gd name="T33" fmla="*/ 24 h 121"/>
                <a:gd name="T34" fmla="*/ 0 w 423"/>
                <a:gd name="T35" fmla="*/ 30 h 121"/>
                <a:gd name="T36" fmla="*/ 0 w 423"/>
                <a:gd name="T37" fmla="*/ 107 h 121"/>
                <a:gd name="T38" fmla="*/ 0 w 423"/>
                <a:gd name="T39" fmla="*/ 109 h 121"/>
                <a:gd name="T40" fmla="*/ 1 w 423"/>
                <a:gd name="T41" fmla="*/ 112 h 121"/>
                <a:gd name="T42" fmla="*/ 2 w 423"/>
                <a:gd name="T43" fmla="*/ 114 h 121"/>
                <a:gd name="T44" fmla="*/ 4 w 423"/>
                <a:gd name="T45" fmla="*/ 117 h 121"/>
                <a:gd name="T46" fmla="*/ 7 w 423"/>
                <a:gd name="T47" fmla="*/ 119 h 121"/>
                <a:gd name="T48" fmla="*/ 9 w 423"/>
                <a:gd name="T49" fmla="*/ 120 h 121"/>
                <a:gd name="T50" fmla="*/ 12 w 423"/>
                <a:gd name="T51" fmla="*/ 121 h 121"/>
                <a:gd name="T52" fmla="*/ 15 w 423"/>
                <a:gd name="T53" fmla="*/ 121 h 121"/>
                <a:gd name="T54" fmla="*/ 407 w 423"/>
                <a:gd name="T55" fmla="*/ 121 h 121"/>
                <a:gd name="T56" fmla="*/ 410 w 423"/>
                <a:gd name="T57" fmla="*/ 121 h 121"/>
                <a:gd name="T58" fmla="*/ 414 w 423"/>
                <a:gd name="T59" fmla="*/ 120 h 121"/>
                <a:gd name="T60" fmla="*/ 416 w 423"/>
                <a:gd name="T61" fmla="*/ 119 h 121"/>
                <a:gd name="T62" fmla="*/ 418 w 423"/>
                <a:gd name="T63" fmla="*/ 117 h 121"/>
                <a:gd name="T64" fmla="*/ 420 w 423"/>
                <a:gd name="T65" fmla="*/ 114 h 121"/>
                <a:gd name="T66" fmla="*/ 421 w 423"/>
                <a:gd name="T67" fmla="*/ 112 h 121"/>
                <a:gd name="T68" fmla="*/ 423 w 423"/>
                <a:gd name="T69" fmla="*/ 109 h 121"/>
                <a:gd name="T70" fmla="*/ 423 w 423"/>
                <a:gd name="T71" fmla="*/ 107 h 121"/>
                <a:gd name="T72" fmla="*/ 423 w 423"/>
                <a:gd name="T73" fmla="*/ 30 h 121"/>
                <a:gd name="T74" fmla="*/ 423 w 423"/>
                <a:gd name="T75" fmla="*/ 24 h 121"/>
                <a:gd name="T76" fmla="*/ 421 w 423"/>
                <a:gd name="T77" fmla="*/ 18 h 121"/>
                <a:gd name="T78" fmla="*/ 420 w 423"/>
                <a:gd name="T79" fmla="*/ 17 h 121"/>
                <a:gd name="T80" fmla="*/ 420 w 423"/>
                <a:gd name="T81" fmla="*/ 16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23" h="121">
                  <a:moveTo>
                    <a:pt x="420" y="16"/>
                  </a:moveTo>
                  <a:lnTo>
                    <a:pt x="419" y="10"/>
                  </a:lnTo>
                  <a:lnTo>
                    <a:pt x="416" y="5"/>
                  </a:lnTo>
                  <a:lnTo>
                    <a:pt x="416" y="4"/>
                  </a:lnTo>
                  <a:lnTo>
                    <a:pt x="416" y="4"/>
                  </a:lnTo>
                  <a:lnTo>
                    <a:pt x="415" y="2"/>
                  </a:lnTo>
                  <a:lnTo>
                    <a:pt x="414" y="0"/>
                  </a:lnTo>
                  <a:lnTo>
                    <a:pt x="9" y="0"/>
                  </a:lnTo>
                  <a:lnTo>
                    <a:pt x="8" y="2"/>
                  </a:lnTo>
                  <a:lnTo>
                    <a:pt x="7" y="4"/>
                  </a:lnTo>
                  <a:lnTo>
                    <a:pt x="7" y="4"/>
                  </a:lnTo>
                  <a:lnTo>
                    <a:pt x="7" y="5"/>
                  </a:lnTo>
                  <a:lnTo>
                    <a:pt x="3" y="10"/>
                  </a:lnTo>
                  <a:lnTo>
                    <a:pt x="2" y="17"/>
                  </a:lnTo>
                  <a:lnTo>
                    <a:pt x="2" y="17"/>
                  </a:lnTo>
                  <a:lnTo>
                    <a:pt x="1" y="18"/>
                  </a:lnTo>
                  <a:lnTo>
                    <a:pt x="0" y="24"/>
                  </a:lnTo>
                  <a:lnTo>
                    <a:pt x="0" y="30"/>
                  </a:lnTo>
                  <a:lnTo>
                    <a:pt x="0" y="107"/>
                  </a:lnTo>
                  <a:lnTo>
                    <a:pt x="0" y="109"/>
                  </a:lnTo>
                  <a:lnTo>
                    <a:pt x="1" y="112"/>
                  </a:lnTo>
                  <a:lnTo>
                    <a:pt x="2" y="114"/>
                  </a:lnTo>
                  <a:lnTo>
                    <a:pt x="4" y="117"/>
                  </a:lnTo>
                  <a:lnTo>
                    <a:pt x="7" y="119"/>
                  </a:lnTo>
                  <a:lnTo>
                    <a:pt x="9" y="120"/>
                  </a:lnTo>
                  <a:lnTo>
                    <a:pt x="12" y="121"/>
                  </a:lnTo>
                  <a:lnTo>
                    <a:pt x="15" y="121"/>
                  </a:lnTo>
                  <a:lnTo>
                    <a:pt x="407" y="121"/>
                  </a:lnTo>
                  <a:lnTo>
                    <a:pt x="410" y="121"/>
                  </a:lnTo>
                  <a:lnTo>
                    <a:pt x="414" y="120"/>
                  </a:lnTo>
                  <a:lnTo>
                    <a:pt x="416" y="119"/>
                  </a:lnTo>
                  <a:lnTo>
                    <a:pt x="418" y="117"/>
                  </a:lnTo>
                  <a:lnTo>
                    <a:pt x="420" y="114"/>
                  </a:lnTo>
                  <a:lnTo>
                    <a:pt x="421" y="112"/>
                  </a:lnTo>
                  <a:lnTo>
                    <a:pt x="423" y="109"/>
                  </a:lnTo>
                  <a:lnTo>
                    <a:pt x="423" y="107"/>
                  </a:lnTo>
                  <a:lnTo>
                    <a:pt x="423" y="30"/>
                  </a:lnTo>
                  <a:lnTo>
                    <a:pt x="423" y="24"/>
                  </a:lnTo>
                  <a:lnTo>
                    <a:pt x="421" y="18"/>
                  </a:lnTo>
                  <a:lnTo>
                    <a:pt x="420" y="17"/>
                  </a:lnTo>
                  <a:lnTo>
                    <a:pt x="420"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01" name="Group 100" descr="Icon of mobile phone and speech bubble.">
            <a:extLst>
              <a:ext uri="{FF2B5EF4-FFF2-40B4-BE49-F238E27FC236}">
                <a16:creationId xmlns:a16="http://schemas.microsoft.com/office/drawing/2014/main" id="{67EBF40E-2836-4B56-82CA-B0AE5592616F}"/>
              </a:ext>
            </a:extLst>
          </p:cNvPr>
          <p:cNvGrpSpPr/>
          <p:nvPr/>
        </p:nvGrpSpPr>
        <p:grpSpPr>
          <a:xfrm>
            <a:off x="6564709" y="1373740"/>
            <a:ext cx="277813" cy="276225"/>
            <a:chOff x="6105525" y="1922463"/>
            <a:chExt cx="277813" cy="276225"/>
          </a:xfrm>
          <a:solidFill>
            <a:schemeClr val="bg1"/>
          </a:solidFill>
        </p:grpSpPr>
        <p:sp>
          <p:nvSpPr>
            <p:cNvPr id="102" name="Freeform 2023">
              <a:extLst>
                <a:ext uri="{FF2B5EF4-FFF2-40B4-BE49-F238E27FC236}">
                  <a16:creationId xmlns:a16="http://schemas.microsoft.com/office/drawing/2014/main" id="{8A677BB9-7FF5-46F1-AA35-A8280C80A687}"/>
                </a:ext>
              </a:extLst>
            </p:cNvPr>
            <p:cNvSpPr>
              <a:spLocks noEditPoints="1"/>
            </p:cNvSpPr>
            <p:nvPr/>
          </p:nvSpPr>
          <p:spPr bwMode="auto">
            <a:xfrm>
              <a:off x="6105525" y="1960563"/>
              <a:ext cx="96838" cy="47625"/>
            </a:xfrm>
            <a:custGeom>
              <a:avLst/>
              <a:gdLst>
                <a:gd name="T0" fmla="*/ 195 w 303"/>
                <a:gd name="T1" fmla="*/ 105 h 150"/>
                <a:gd name="T2" fmla="*/ 165 w 303"/>
                <a:gd name="T3" fmla="*/ 105 h 150"/>
                <a:gd name="T4" fmla="*/ 162 w 303"/>
                <a:gd name="T5" fmla="*/ 105 h 150"/>
                <a:gd name="T6" fmla="*/ 160 w 303"/>
                <a:gd name="T7" fmla="*/ 104 h 150"/>
                <a:gd name="T8" fmla="*/ 157 w 303"/>
                <a:gd name="T9" fmla="*/ 103 h 150"/>
                <a:gd name="T10" fmla="*/ 155 w 303"/>
                <a:gd name="T11" fmla="*/ 101 h 150"/>
                <a:gd name="T12" fmla="*/ 153 w 303"/>
                <a:gd name="T13" fmla="*/ 98 h 150"/>
                <a:gd name="T14" fmla="*/ 151 w 303"/>
                <a:gd name="T15" fmla="*/ 96 h 150"/>
                <a:gd name="T16" fmla="*/ 151 w 303"/>
                <a:gd name="T17" fmla="*/ 93 h 150"/>
                <a:gd name="T18" fmla="*/ 150 w 303"/>
                <a:gd name="T19" fmla="*/ 90 h 150"/>
                <a:gd name="T20" fmla="*/ 151 w 303"/>
                <a:gd name="T21" fmla="*/ 88 h 150"/>
                <a:gd name="T22" fmla="*/ 151 w 303"/>
                <a:gd name="T23" fmla="*/ 85 h 150"/>
                <a:gd name="T24" fmla="*/ 153 w 303"/>
                <a:gd name="T25" fmla="*/ 82 h 150"/>
                <a:gd name="T26" fmla="*/ 155 w 303"/>
                <a:gd name="T27" fmla="*/ 80 h 150"/>
                <a:gd name="T28" fmla="*/ 157 w 303"/>
                <a:gd name="T29" fmla="*/ 78 h 150"/>
                <a:gd name="T30" fmla="*/ 160 w 303"/>
                <a:gd name="T31" fmla="*/ 77 h 150"/>
                <a:gd name="T32" fmla="*/ 162 w 303"/>
                <a:gd name="T33" fmla="*/ 76 h 150"/>
                <a:gd name="T34" fmla="*/ 165 w 303"/>
                <a:gd name="T35" fmla="*/ 75 h 150"/>
                <a:gd name="T36" fmla="*/ 195 w 303"/>
                <a:gd name="T37" fmla="*/ 75 h 150"/>
                <a:gd name="T38" fmla="*/ 199 w 303"/>
                <a:gd name="T39" fmla="*/ 76 h 150"/>
                <a:gd name="T40" fmla="*/ 202 w 303"/>
                <a:gd name="T41" fmla="*/ 77 h 150"/>
                <a:gd name="T42" fmla="*/ 204 w 303"/>
                <a:gd name="T43" fmla="*/ 78 h 150"/>
                <a:gd name="T44" fmla="*/ 206 w 303"/>
                <a:gd name="T45" fmla="*/ 80 h 150"/>
                <a:gd name="T46" fmla="*/ 208 w 303"/>
                <a:gd name="T47" fmla="*/ 82 h 150"/>
                <a:gd name="T48" fmla="*/ 209 w 303"/>
                <a:gd name="T49" fmla="*/ 85 h 150"/>
                <a:gd name="T50" fmla="*/ 210 w 303"/>
                <a:gd name="T51" fmla="*/ 88 h 150"/>
                <a:gd name="T52" fmla="*/ 210 w 303"/>
                <a:gd name="T53" fmla="*/ 90 h 150"/>
                <a:gd name="T54" fmla="*/ 210 w 303"/>
                <a:gd name="T55" fmla="*/ 93 h 150"/>
                <a:gd name="T56" fmla="*/ 209 w 303"/>
                <a:gd name="T57" fmla="*/ 96 h 150"/>
                <a:gd name="T58" fmla="*/ 208 w 303"/>
                <a:gd name="T59" fmla="*/ 98 h 150"/>
                <a:gd name="T60" fmla="*/ 206 w 303"/>
                <a:gd name="T61" fmla="*/ 101 h 150"/>
                <a:gd name="T62" fmla="*/ 204 w 303"/>
                <a:gd name="T63" fmla="*/ 103 h 150"/>
                <a:gd name="T64" fmla="*/ 202 w 303"/>
                <a:gd name="T65" fmla="*/ 104 h 150"/>
                <a:gd name="T66" fmla="*/ 199 w 303"/>
                <a:gd name="T67" fmla="*/ 105 h 150"/>
                <a:gd name="T68" fmla="*/ 195 w 303"/>
                <a:gd name="T69" fmla="*/ 105 h 150"/>
                <a:gd name="T70" fmla="*/ 195 w 303"/>
                <a:gd name="T71" fmla="*/ 105 h 150"/>
                <a:gd name="T72" fmla="*/ 300 w 303"/>
                <a:gd name="T73" fmla="*/ 135 h 150"/>
                <a:gd name="T74" fmla="*/ 300 w 303"/>
                <a:gd name="T75" fmla="*/ 0 h 150"/>
                <a:gd name="T76" fmla="*/ 90 w 303"/>
                <a:gd name="T77" fmla="*/ 0 h 150"/>
                <a:gd name="T78" fmla="*/ 82 w 303"/>
                <a:gd name="T79" fmla="*/ 1 h 150"/>
                <a:gd name="T80" fmla="*/ 72 w 303"/>
                <a:gd name="T81" fmla="*/ 2 h 150"/>
                <a:gd name="T82" fmla="*/ 63 w 303"/>
                <a:gd name="T83" fmla="*/ 4 h 150"/>
                <a:gd name="T84" fmla="*/ 55 w 303"/>
                <a:gd name="T85" fmla="*/ 7 h 150"/>
                <a:gd name="T86" fmla="*/ 47 w 303"/>
                <a:gd name="T87" fmla="*/ 10 h 150"/>
                <a:gd name="T88" fmla="*/ 40 w 303"/>
                <a:gd name="T89" fmla="*/ 15 h 150"/>
                <a:gd name="T90" fmla="*/ 32 w 303"/>
                <a:gd name="T91" fmla="*/ 20 h 150"/>
                <a:gd name="T92" fmla="*/ 27 w 303"/>
                <a:gd name="T93" fmla="*/ 27 h 150"/>
                <a:gd name="T94" fmla="*/ 20 w 303"/>
                <a:gd name="T95" fmla="*/ 33 h 150"/>
                <a:gd name="T96" fmla="*/ 15 w 303"/>
                <a:gd name="T97" fmla="*/ 39 h 150"/>
                <a:gd name="T98" fmla="*/ 11 w 303"/>
                <a:gd name="T99" fmla="*/ 47 h 150"/>
                <a:gd name="T100" fmla="*/ 8 w 303"/>
                <a:gd name="T101" fmla="*/ 54 h 150"/>
                <a:gd name="T102" fmla="*/ 4 w 303"/>
                <a:gd name="T103" fmla="*/ 63 h 150"/>
                <a:gd name="T104" fmla="*/ 2 w 303"/>
                <a:gd name="T105" fmla="*/ 72 h 150"/>
                <a:gd name="T106" fmla="*/ 1 w 303"/>
                <a:gd name="T107" fmla="*/ 81 h 150"/>
                <a:gd name="T108" fmla="*/ 0 w 303"/>
                <a:gd name="T109" fmla="*/ 90 h 150"/>
                <a:gd name="T110" fmla="*/ 0 w 303"/>
                <a:gd name="T111" fmla="*/ 150 h 150"/>
                <a:gd name="T112" fmla="*/ 303 w 303"/>
                <a:gd name="T113" fmla="*/ 150 h 150"/>
                <a:gd name="T114" fmla="*/ 301 w 303"/>
                <a:gd name="T115" fmla="*/ 144 h 150"/>
                <a:gd name="T116" fmla="*/ 300 w 303"/>
                <a:gd name="T117" fmla="*/ 135 h 150"/>
                <a:gd name="T118" fmla="*/ 300 w 303"/>
                <a:gd name="T119" fmla="*/ 135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03" h="150">
                  <a:moveTo>
                    <a:pt x="195" y="105"/>
                  </a:moveTo>
                  <a:lnTo>
                    <a:pt x="165" y="105"/>
                  </a:lnTo>
                  <a:lnTo>
                    <a:pt x="162" y="105"/>
                  </a:lnTo>
                  <a:lnTo>
                    <a:pt x="160" y="104"/>
                  </a:lnTo>
                  <a:lnTo>
                    <a:pt x="157" y="103"/>
                  </a:lnTo>
                  <a:lnTo>
                    <a:pt x="155" y="101"/>
                  </a:lnTo>
                  <a:lnTo>
                    <a:pt x="153" y="98"/>
                  </a:lnTo>
                  <a:lnTo>
                    <a:pt x="151" y="96"/>
                  </a:lnTo>
                  <a:lnTo>
                    <a:pt x="151" y="93"/>
                  </a:lnTo>
                  <a:lnTo>
                    <a:pt x="150" y="90"/>
                  </a:lnTo>
                  <a:lnTo>
                    <a:pt x="151" y="88"/>
                  </a:lnTo>
                  <a:lnTo>
                    <a:pt x="151" y="85"/>
                  </a:lnTo>
                  <a:lnTo>
                    <a:pt x="153" y="82"/>
                  </a:lnTo>
                  <a:lnTo>
                    <a:pt x="155" y="80"/>
                  </a:lnTo>
                  <a:lnTo>
                    <a:pt x="157" y="78"/>
                  </a:lnTo>
                  <a:lnTo>
                    <a:pt x="160" y="77"/>
                  </a:lnTo>
                  <a:lnTo>
                    <a:pt x="162" y="76"/>
                  </a:lnTo>
                  <a:lnTo>
                    <a:pt x="165" y="75"/>
                  </a:lnTo>
                  <a:lnTo>
                    <a:pt x="195" y="75"/>
                  </a:lnTo>
                  <a:lnTo>
                    <a:pt x="199" y="76"/>
                  </a:lnTo>
                  <a:lnTo>
                    <a:pt x="202" y="77"/>
                  </a:lnTo>
                  <a:lnTo>
                    <a:pt x="204" y="78"/>
                  </a:lnTo>
                  <a:lnTo>
                    <a:pt x="206" y="80"/>
                  </a:lnTo>
                  <a:lnTo>
                    <a:pt x="208" y="82"/>
                  </a:lnTo>
                  <a:lnTo>
                    <a:pt x="209" y="85"/>
                  </a:lnTo>
                  <a:lnTo>
                    <a:pt x="210" y="88"/>
                  </a:lnTo>
                  <a:lnTo>
                    <a:pt x="210" y="90"/>
                  </a:lnTo>
                  <a:lnTo>
                    <a:pt x="210" y="93"/>
                  </a:lnTo>
                  <a:lnTo>
                    <a:pt x="209" y="96"/>
                  </a:lnTo>
                  <a:lnTo>
                    <a:pt x="208" y="98"/>
                  </a:lnTo>
                  <a:lnTo>
                    <a:pt x="206" y="101"/>
                  </a:lnTo>
                  <a:lnTo>
                    <a:pt x="204" y="103"/>
                  </a:lnTo>
                  <a:lnTo>
                    <a:pt x="202" y="104"/>
                  </a:lnTo>
                  <a:lnTo>
                    <a:pt x="199" y="105"/>
                  </a:lnTo>
                  <a:lnTo>
                    <a:pt x="195" y="105"/>
                  </a:lnTo>
                  <a:lnTo>
                    <a:pt x="195" y="105"/>
                  </a:lnTo>
                  <a:close/>
                  <a:moveTo>
                    <a:pt x="300" y="135"/>
                  </a:moveTo>
                  <a:lnTo>
                    <a:pt x="300" y="0"/>
                  </a:lnTo>
                  <a:lnTo>
                    <a:pt x="90" y="0"/>
                  </a:lnTo>
                  <a:lnTo>
                    <a:pt x="82" y="1"/>
                  </a:lnTo>
                  <a:lnTo>
                    <a:pt x="72" y="2"/>
                  </a:lnTo>
                  <a:lnTo>
                    <a:pt x="63" y="4"/>
                  </a:lnTo>
                  <a:lnTo>
                    <a:pt x="55" y="7"/>
                  </a:lnTo>
                  <a:lnTo>
                    <a:pt x="47" y="10"/>
                  </a:lnTo>
                  <a:lnTo>
                    <a:pt x="40" y="15"/>
                  </a:lnTo>
                  <a:lnTo>
                    <a:pt x="32" y="20"/>
                  </a:lnTo>
                  <a:lnTo>
                    <a:pt x="27" y="27"/>
                  </a:lnTo>
                  <a:lnTo>
                    <a:pt x="20" y="33"/>
                  </a:lnTo>
                  <a:lnTo>
                    <a:pt x="15" y="39"/>
                  </a:lnTo>
                  <a:lnTo>
                    <a:pt x="11" y="47"/>
                  </a:lnTo>
                  <a:lnTo>
                    <a:pt x="8" y="54"/>
                  </a:lnTo>
                  <a:lnTo>
                    <a:pt x="4" y="63"/>
                  </a:lnTo>
                  <a:lnTo>
                    <a:pt x="2" y="72"/>
                  </a:lnTo>
                  <a:lnTo>
                    <a:pt x="1" y="81"/>
                  </a:lnTo>
                  <a:lnTo>
                    <a:pt x="0" y="90"/>
                  </a:lnTo>
                  <a:lnTo>
                    <a:pt x="0" y="150"/>
                  </a:lnTo>
                  <a:lnTo>
                    <a:pt x="303" y="150"/>
                  </a:lnTo>
                  <a:lnTo>
                    <a:pt x="301" y="144"/>
                  </a:lnTo>
                  <a:lnTo>
                    <a:pt x="300" y="135"/>
                  </a:lnTo>
                  <a:lnTo>
                    <a:pt x="30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3" name="Freeform 2024">
              <a:extLst>
                <a:ext uri="{FF2B5EF4-FFF2-40B4-BE49-F238E27FC236}">
                  <a16:creationId xmlns:a16="http://schemas.microsoft.com/office/drawing/2014/main" id="{A089C24C-3669-4556-BCE2-1150BE6C011A}"/>
                </a:ext>
              </a:extLst>
            </p:cNvPr>
            <p:cNvSpPr>
              <a:spLocks noEditPoints="1"/>
            </p:cNvSpPr>
            <p:nvPr/>
          </p:nvSpPr>
          <p:spPr bwMode="auto">
            <a:xfrm>
              <a:off x="6105525" y="2151063"/>
              <a:ext cx="142875" cy="47625"/>
            </a:xfrm>
            <a:custGeom>
              <a:avLst/>
              <a:gdLst>
                <a:gd name="T0" fmla="*/ 231 w 451"/>
                <a:gd name="T1" fmla="*/ 25 h 150"/>
                <a:gd name="T2" fmla="*/ 242 w 451"/>
                <a:gd name="T3" fmla="*/ 31 h 150"/>
                <a:gd name="T4" fmla="*/ 252 w 451"/>
                <a:gd name="T5" fmla="*/ 39 h 150"/>
                <a:gd name="T6" fmla="*/ 258 w 451"/>
                <a:gd name="T7" fmla="*/ 52 h 150"/>
                <a:gd name="T8" fmla="*/ 258 w 451"/>
                <a:gd name="T9" fmla="*/ 65 h 150"/>
                <a:gd name="T10" fmla="*/ 252 w 451"/>
                <a:gd name="T11" fmla="*/ 78 h 150"/>
                <a:gd name="T12" fmla="*/ 242 w 451"/>
                <a:gd name="T13" fmla="*/ 86 h 150"/>
                <a:gd name="T14" fmla="*/ 231 w 451"/>
                <a:gd name="T15" fmla="*/ 92 h 150"/>
                <a:gd name="T16" fmla="*/ 217 w 451"/>
                <a:gd name="T17" fmla="*/ 92 h 150"/>
                <a:gd name="T18" fmla="*/ 205 w 451"/>
                <a:gd name="T19" fmla="*/ 86 h 150"/>
                <a:gd name="T20" fmla="*/ 195 w 451"/>
                <a:gd name="T21" fmla="*/ 78 h 150"/>
                <a:gd name="T22" fmla="*/ 190 w 451"/>
                <a:gd name="T23" fmla="*/ 66 h 150"/>
                <a:gd name="T24" fmla="*/ 190 w 451"/>
                <a:gd name="T25" fmla="*/ 52 h 150"/>
                <a:gd name="T26" fmla="*/ 195 w 451"/>
                <a:gd name="T27" fmla="*/ 39 h 150"/>
                <a:gd name="T28" fmla="*/ 205 w 451"/>
                <a:gd name="T29" fmla="*/ 31 h 150"/>
                <a:gd name="T30" fmla="*/ 217 w 451"/>
                <a:gd name="T31" fmla="*/ 25 h 150"/>
                <a:gd name="T32" fmla="*/ 224 w 451"/>
                <a:gd name="T33" fmla="*/ 24 h 150"/>
                <a:gd name="T34" fmla="*/ 1 w 451"/>
                <a:gd name="T35" fmla="*/ 68 h 150"/>
                <a:gd name="T36" fmla="*/ 4 w 451"/>
                <a:gd name="T37" fmla="*/ 85 h 150"/>
                <a:gd name="T38" fmla="*/ 11 w 451"/>
                <a:gd name="T39" fmla="*/ 102 h 150"/>
                <a:gd name="T40" fmla="*/ 20 w 451"/>
                <a:gd name="T41" fmla="*/ 116 h 150"/>
                <a:gd name="T42" fmla="*/ 33 w 451"/>
                <a:gd name="T43" fmla="*/ 129 h 150"/>
                <a:gd name="T44" fmla="*/ 47 w 451"/>
                <a:gd name="T45" fmla="*/ 139 h 150"/>
                <a:gd name="T46" fmla="*/ 63 w 451"/>
                <a:gd name="T47" fmla="*/ 145 h 150"/>
                <a:gd name="T48" fmla="*/ 82 w 451"/>
                <a:gd name="T49" fmla="*/ 149 h 150"/>
                <a:gd name="T50" fmla="*/ 360 w 451"/>
                <a:gd name="T51" fmla="*/ 150 h 150"/>
                <a:gd name="T52" fmla="*/ 379 w 451"/>
                <a:gd name="T53" fmla="*/ 148 h 150"/>
                <a:gd name="T54" fmla="*/ 395 w 451"/>
                <a:gd name="T55" fmla="*/ 143 h 150"/>
                <a:gd name="T56" fmla="*/ 409 w 451"/>
                <a:gd name="T57" fmla="*/ 135 h 150"/>
                <a:gd name="T58" fmla="*/ 422 w 451"/>
                <a:gd name="T59" fmla="*/ 124 h 150"/>
                <a:gd name="T60" fmla="*/ 433 w 451"/>
                <a:gd name="T61" fmla="*/ 111 h 150"/>
                <a:gd name="T62" fmla="*/ 442 w 451"/>
                <a:gd name="T63" fmla="*/ 96 h 150"/>
                <a:gd name="T64" fmla="*/ 447 w 451"/>
                <a:gd name="T65" fmla="*/ 79 h 150"/>
                <a:gd name="T66" fmla="*/ 451 w 451"/>
                <a:gd name="T67" fmla="*/ 60 h 150"/>
                <a:gd name="T68" fmla="*/ 0 w 451"/>
                <a:gd name="T69" fmla="*/ 0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451" h="150">
                  <a:moveTo>
                    <a:pt x="224" y="24"/>
                  </a:moveTo>
                  <a:lnTo>
                    <a:pt x="231" y="25"/>
                  </a:lnTo>
                  <a:lnTo>
                    <a:pt x="237" y="27"/>
                  </a:lnTo>
                  <a:lnTo>
                    <a:pt x="242" y="31"/>
                  </a:lnTo>
                  <a:lnTo>
                    <a:pt x="248" y="35"/>
                  </a:lnTo>
                  <a:lnTo>
                    <a:pt x="252" y="39"/>
                  </a:lnTo>
                  <a:lnTo>
                    <a:pt x="255" y="46"/>
                  </a:lnTo>
                  <a:lnTo>
                    <a:pt x="258" y="52"/>
                  </a:lnTo>
                  <a:lnTo>
                    <a:pt x="258" y="59"/>
                  </a:lnTo>
                  <a:lnTo>
                    <a:pt x="258" y="65"/>
                  </a:lnTo>
                  <a:lnTo>
                    <a:pt x="255" y="71"/>
                  </a:lnTo>
                  <a:lnTo>
                    <a:pt x="252" y="78"/>
                  </a:lnTo>
                  <a:lnTo>
                    <a:pt x="248" y="83"/>
                  </a:lnTo>
                  <a:lnTo>
                    <a:pt x="242" y="86"/>
                  </a:lnTo>
                  <a:lnTo>
                    <a:pt x="237" y="90"/>
                  </a:lnTo>
                  <a:lnTo>
                    <a:pt x="231" y="92"/>
                  </a:lnTo>
                  <a:lnTo>
                    <a:pt x="224" y="93"/>
                  </a:lnTo>
                  <a:lnTo>
                    <a:pt x="217" y="92"/>
                  </a:lnTo>
                  <a:lnTo>
                    <a:pt x="210" y="90"/>
                  </a:lnTo>
                  <a:lnTo>
                    <a:pt x="205" y="86"/>
                  </a:lnTo>
                  <a:lnTo>
                    <a:pt x="200" y="83"/>
                  </a:lnTo>
                  <a:lnTo>
                    <a:pt x="195" y="78"/>
                  </a:lnTo>
                  <a:lnTo>
                    <a:pt x="192" y="71"/>
                  </a:lnTo>
                  <a:lnTo>
                    <a:pt x="190" y="66"/>
                  </a:lnTo>
                  <a:lnTo>
                    <a:pt x="190" y="59"/>
                  </a:lnTo>
                  <a:lnTo>
                    <a:pt x="190" y="52"/>
                  </a:lnTo>
                  <a:lnTo>
                    <a:pt x="192" y="46"/>
                  </a:lnTo>
                  <a:lnTo>
                    <a:pt x="195" y="39"/>
                  </a:lnTo>
                  <a:lnTo>
                    <a:pt x="200" y="35"/>
                  </a:lnTo>
                  <a:lnTo>
                    <a:pt x="205" y="31"/>
                  </a:lnTo>
                  <a:lnTo>
                    <a:pt x="210" y="27"/>
                  </a:lnTo>
                  <a:lnTo>
                    <a:pt x="217" y="25"/>
                  </a:lnTo>
                  <a:lnTo>
                    <a:pt x="224" y="24"/>
                  </a:lnTo>
                  <a:lnTo>
                    <a:pt x="224" y="24"/>
                  </a:lnTo>
                  <a:close/>
                  <a:moveTo>
                    <a:pt x="0" y="59"/>
                  </a:moveTo>
                  <a:lnTo>
                    <a:pt x="1" y="68"/>
                  </a:lnTo>
                  <a:lnTo>
                    <a:pt x="2" y="77"/>
                  </a:lnTo>
                  <a:lnTo>
                    <a:pt x="4" y="85"/>
                  </a:lnTo>
                  <a:lnTo>
                    <a:pt x="8" y="94"/>
                  </a:lnTo>
                  <a:lnTo>
                    <a:pt x="11" y="102"/>
                  </a:lnTo>
                  <a:lnTo>
                    <a:pt x="16" y="109"/>
                  </a:lnTo>
                  <a:lnTo>
                    <a:pt x="20" y="116"/>
                  </a:lnTo>
                  <a:lnTo>
                    <a:pt x="27" y="123"/>
                  </a:lnTo>
                  <a:lnTo>
                    <a:pt x="33" y="129"/>
                  </a:lnTo>
                  <a:lnTo>
                    <a:pt x="40" y="134"/>
                  </a:lnTo>
                  <a:lnTo>
                    <a:pt x="47" y="139"/>
                  </a:lnTo>
                  <a:lnTo>
                    <a:pt x="56" y="142"/>
                  </a:lnTo>
                  <a:lnTo>
                    <a:pt x="63" y="145"/>
                  </a:lnTo>
                  <a:lnTo>
                    <a:pt x="72" y="148"/>
                  </a:lnTo>
                  <a:lnTo>
                    <a:pt x="82" y="149"/>
                  </a:lnTo>
                  <a:lnTo>
                    <a:pt x="90" y="150"/>
                  </a:lnTo>
                  <a:lnTo>
                    <a:pt x="360" y="150"/>
                  </a:lnTo>
                  <a:lnTo>
                    <a:pt x="370" y="149"/>
                  </a:lnTo>
                  <a:lnTo>
                    <a:pt x="379" y="148"/>
                  </a:lnTo>
                  <a:lnTo>
                    <a:pt x="386" y="145"/>
                  </a:lnTo>
                  <a:lnTo>
                    <a:pt x="395" y="143"/>
                  </a:lnTo>
                  <a:lnTo>
                    <a:pt x="402" y="139"/>
                  </a:lnTo>
                  <a:lnTo>
                    <a:pt x="409" y="135"/>
                  </a:lnTo>
                  <a:lnTo>
                    <a:pt x="415" y="130"/>
                  </a:lnTo>
                  <a:lnTo>
                    <a:pt x="422" y="124"/>
                  </a:lnTo>
                  <a:lnTo>
                    <a:pt x="428" y="117"/>
                  </a:lnTo>
                  <a:lnTo>
                    <a:pt x="433" y="111"/>
                  </a:lnTo>
                  <a:lnTo>
                    <a:pt x="438" y="104"/>
                  </a:lnTo>
                  <a:lnTo>
                    <a:pt x="442" y="96"/>
                  </a:lnTo>
                  <a:lnTo>
                    <a:pt x="445" y="87"/>
                  </a:lnTo>
                  <a:lnTo>
                    <a:pt x="447" y="79"/>
                  </a:lnTo>
                  <a:lnTo>
                    <a:pt x="449" y="69"/>
                  </a:lnTo>
                  <a:lnTo>
                    <a:pt x="451" y="60"/>
                  </a:lnTo>
                  <a:lnTo>
                    <a:pt x="451" y="0"/>
                  </a:lnTo>
                  <a:lnTo>
                    <a:pt x="0" y="0"/>
                  </a:lnTo>
                  <a:lnTo>
                    <a:pt x="0" y="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4" name="Freeform 2025">
              <a:extLst>
                <a:ext uri="{FF2B5EF4-FFF2-40B4-BE49-F238E27FC236}">
                  <a16:creationId xmlns:a16="http://schemas.microsoft.com/office/drawing/2014/main" id="{AD44BCFE-381C-4084-BB3E-AC4E2D2DE4A0}"/>
                </a:ext>
              </a:extLst>
            </p:cNvPr>
            <p:cNvSpPr>
              <a:spLocks/>
            </p:cNvSpPr>
            <p:nvPr/>
          </p:nvSpPr>
          <p:spPr bwMode="auto">
            <a:xfrm>
              <a:off x="6105525" y="2017713"/>
              <a:ext cx="142875" cy="123825"/>
            </a:xfrm>
            <a:custGeom>
              <a:avLst/>
              <a:gdLst>
                <a:gd name="T0" fmla="*/ 318 w 451"/>
                <a:gd name="T1" fmla="*/ 0 h 390"/>
                <a:gd name="T2" fmla="*/ 30 w 451"/>
                <a:gd name="T3" fmla="*/ 0 h 390"/>
                <a:gd name="T4" fmla="*/ 0 w 451"/>
                <a:gd name="T5" fmla="*/ 0 h 390"/>
                <a:gd name="T6" fmla="*/ 0 w 451"/>
                <a:gd name="T7" fmla="*/ 390 h 390"/>
                <a:gd name="T8" fmla="*/ 451 w 451"/>
                <a:gd name="T9" fmla="*/ 390 h 390"/>
                <a:gd name="T10" fmla="*/ 451 w 451"/>
                <a:gd name="T11" fmla="*/ 30 h 390"/>
                <a:gd name="T12" fmla="*/ 375 w 451"/>
                <a:gd name="T13" fmla="*/ 30 h 390"/>
                <a:gd name="T14" fmla="*/ 367 w 451"/>
                <a:gd name="T15" fmla="*/ 29 h 390"/>
                <a:gd name="T16" fmla="*/ 359 w 451"/>
                <a:gd name="T17" fmla="*/ 27 h 390"/>
                <a:gd name="T18" fmla="*/ 351 w 451"/>
                <a:gd name="T19" fmla="*/ 25 h 390"/>
                <a:gd name="T20" fmla="*/ 343 w 451"/>
                <a:gd name="T21" fmla="*/ 21 h 390"/>
                <a:gd name="T22" fmla="*/ 336 w 451"/>
                <a:gd name="T23" fmla="*/ 17 h 390"/>
                <a:gd name="T24" fmla="*/ 329 w 451"/>
                <a:gd name="T25" fmla="*/ 12 h 390"/>
                <a:gd name="T26" fmla="*/ 323 w 451"/>
                <a:gd name="T27" fmla="*/ 6 h 390"/>
                <a:gd name="T28" fmla="*/ 318 w 451"/>
                <a:gd name="T29" fmla="*/ 0 h 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1" h="390">
                  <a:moveTo>
                    <a:pt x="318" y="0"/>
                  </a:moveTo>
                  <a:lnTo>
                    <a:pt x="30" y="0"/>
                  </a:lnTo>
                  <a:lnTo>
                    <a:pt x="0" y="0"/>
                  </a:lnTo>
                  <a:lnTo>
                    <a:pt x="0" y="390"/>
                  </a:lnTo>
                  <a:lnTo>
                    <a:pt x="451" y="390"/>
                  </a:lnTo>
                  <a:lnTo>
                    <a:pt x="451" y="30"/>
                  </a:lnTo>
                  <a:lnTo>
                    <a:pt x="375" y="30"/>
                  </a:lnTo>
                  <a:lnTo>
                    <a:pt x="367" y="29"/>
                  </a:lnTo>
                  <a:lnTo>
                    <a:pt x="359" y="27"/>
                  </a:lnTo>
                  <a:lnTo>
                    <a:pt x="351" y="25"/>
                  </a:lnTo>
                  <a:lnTo>
                    <a:pt x="343" y="21"/>
                  </a:lnTo>
                  <a:lnTo>
                    <a:pt x="336" y="17"/>
                  </a:lnTo>
                  <a:lnTo>
                    <a:pt x="329" y="12"/>
                  </a:lnTo>
                  <a:lnTo>
                    <a:pt x="323" y="6"/>
                  </a:lnTo>
                  <a:lnTo>
                    <a:pt x="31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5" name="Freeform 2026">
              <a:extLst>
                <a:ext uri="{FF2B5EF4-FFF2-40B4-BE49-F238E27FC236}">
                  <a16:creationId xmlns:a16="http://schemas.microsoft.com/office/drawing/2014/main" id="{53FDEEB6-B7E5-4317-BF5C-105279C6C66B}"/>
                </a:ext>
              </a:extLst>
            </p:cNvPr>
            <p:cNvSpPr>
              <a:spLocks noEditPoints="1"/>
            </p:cNvSpPr>
            <p:nvPr/>
          </p:nvSpPr>
          <p:spPr bwMode="auto">
            <a:xfrm>
              <a:off x="6210300" y="1922463"/>
              <a:ext cx="173038" cy="127000"/>
            </a:xfrm>
            <a:custGeom>
              <a:avLst/>
              <a:gdLst>
                <a:gd name="T0" fmla="*/ 360 w 542"/>
                <a:gd name="T1" fmla="*/ 172 h 400"/>
                <a:gd name="T2" fmla="*/ 351 w 542"/>
                <a:gd name="T3" fmla="*/ 166 h 400"/>
                <a:gd name="T4" fmla="*/ 348 w 542"/>
                <a:gd name="T5" fmla="*/ 155 h 400"/>
                <a:gd name="T6" fmla="*/ 351 w 542"/>
                <a:gd name="T7" fmla="*/ 144 h 400"/>
                <a:gd name="T8" fmla="*/ 360 w 542"/>
                <a:gd name="T9" fmla="*/ 138 h 400"/>
                <a:gd name="T10" fmla="*/ 372 w 542"/>
                <a:gd name="T11" fmla="*/ 137 h 400"/>
                <a:gd name="T12" fmla="*/ 381 w 542"/>
                <a:gd name="T13" fmla="*/ 142 h 400"/>
                <a:gd name="T14" fmla="*/ 385 w 542"/>
                <a:gd name="T15" fmla="*/ 152 h 400"/>
                <a:gd name="T16" fmla="*/ 384 w 542"/>
                <a:gd name="T17" fmla="*/ 163 h 400"/>
                <a:gd name="T18" fmla="*/ 378 w 542"/>
                <a:gd name="T19" fmla="*/ 171 h 400"/>
                <a:gd name="T20" fmla="*/ 367 w 542"/>
                <a:gd name="T21" fmla="*/ 174 h 400"/>
                <a:gd name="T22" fmla="*/ 269 w 542"/>
                <a:gd name="T23" fmla="*/ 174 h 400"/>
                <a:gd name="T24" fmla="*/ 259 w 542"/>
                <a:gd name="T25" fmla="*/ 169 h 400"/>
                <a:gd name="T26" fmla="*/ 254 w 542"/>
                <a:gd name="T27" fmla="*/ 159 h 400"/>
                <a:gd name="T28" fmla="*/ 256 w 542"/>
                <a:gd name="T29" fmla="*/ 148 h 400"/>
                <a:gd name="T30" fmla="*/ 262 w 542"/>
                <a:gd name="T31" fmla="*/ 140 h 400"/>
                <a:gd name="T32" fmla="*/ 273 w 542"/>
                <a:gd name="T33" fmla="*/ 137 h 400"/>
                <a:gd name="T34" fmla="*/ 284 w 542"/>
                <a:gd name="T35" fmla="*/ 140 h 400"/>
                <a:gd name="T36" fmla="*/ 290 w 542"/>
                <a:gd name="T37" fmla="*/ 148 h 400"/>
                <a:gd name="T38" fmla="*/ 291 w 542"/>
                <a:gd name="T39" fmla="*/ 159 h 400"/>
                <a:gd name="T40" fmla="*/ 286 w 542"/>
                <a:gd name="T41" fmla="*/ 169 h 400"/>
                <a:gd name="T42" fmla="*/ 276 w 542"/>
                <a:gd name="T43" fmla="*/ 174 h 400"/>
                <a:gd name="T44" fmla="*/ 177 w 542"/>
                <a:gd name="T45" fmla="*/ 174 h 400"/>
                <a:gd name="T46" fmla="*/ 168 w 542"/>
                <a:gd name="T47" fmla="*/ 171 h 400"/>
                <a:gd name="T48" fmla="*/ 160 w 542"/>
                <a:gd name="T49" fmla="*/ 163 h 400"/>
                <a:gd name="T50" fmla="*/ 159 w 542"/>
                <a:gd name="T51" fmla="*/ 152 h 400"/>
                <a:gd name="T52" fmla="*/ 165 w 542"/>
                <a:gd name="T53" fmla="*/ 142 h 400"/>
                <a:gd name="T54" fmla="*/ 174 w 542"/>
                <a:gd name="T55" fmla="*/ 137 h 400"/>
                <a:gd name="T56" fmla="*/ 185 w 542"/>
                <a:gd name="T57" fmla="*/ 138 h 400"/>
                <a:gd name="T58" fmla="*/ 193 w 542"/>
                <a:gd name="T59" fmla="*/ 144 h 400"/>
                <a:gd name="T60" fmla="*/ 197 w 542"/>
                <a:gd name="T61" fmla="*/ 155 h 400"/>
                <a:gd name="T62" fmla="*/ 193 w 542"/>
                <a:gd name="T63" fmla="*/ 166 h 400"/>
                <a:gd name="T64" fmla="*/ 185 w 542"/>
                <a:gd name="T65" fmla="*/ 173 h 400"/>
                <a:gd name="T66" fmla="*/ 177 w 542"/>
                <a:gd name="T67" fmla="*/ 174 h 400"/>
                <a:gd name="T68" fmla="*/ 37 w 542"/>
                <a:gd name="T69" fmla="*/ 1 h 400"/>
                <a:gd name="T70" fmla="*/ 14 w 542"/>
                <a:gd name="T71" fmla="*/ 14 h 400"/>
                <a:gd name="T72" fmla="*/ 2 w 542"/>
                <a:gd name="T73" fmla="*/ 36 h 400"/>
                <a:gd name="T74" fmla="*/ 2 w 542"/>
                <a:gd name="T75" fmla="*/ 264 h 400"/>
                <a:gd name="T76" fmla="*/ 14 w 542"/>
                <a:gd name="T77" fmla="*/ 287 h 400"/>
                <a:gd name="T78" fmla="*/ 37 w 542"/>
                <a:gd name="T79" fmla="*/ 300 h 400"/>
                <a:gd name="T80" fmla="*/ 91 w 542"/>
                <a:gd name="T81" fmla="*/ 301 h 400"/>
                <a:gd name="T82" fmla="*/ 172 w 542"/>
                <a:gd name="T83" fmla="*/ 302 h 400"/>
                <a:gd name="T84" fmla="*/ 178 w 542"/>
                <a:gd name="T85" fmla="*/ 307 h 400"/>
                <a:gd name="T86" fmla="*/ 182 w 542"/>
                <a:gd name="T87" fmla="*/ 316 h 400"/>
                <a:gd name="T88" fmla="*/ 280 w 542"/>
                <a:gd name="T89" fmla="*/ 303 h 400"/>
                <a:gd name="T90" fmla="*/ 288 w 542"/>
                <a:gd name="T91" fmla="*/ 301 h 400"/>
                <a:gd name="T92" fmla="*/ 513 w 542"/>
                <a:gd name="T93" fmla="*/ 297 h 400"/>
                <a:gd name="T94" fmla="*/ 533 w 542"/>
                <a:gd name="T95" fmla="*/ 280 h 400"/>
                <a:gd name="T96" fmla="*/ 542 w 542"/>
                <a:gd name="T97" fmla="*/ 255 h 400"/>
                <a:gd name="T98" fmla="*/ 538 w 542"/>
                <a:gd name="T99" fmla="*/ 29 h 400"/>
                <a:gd name="T100" fmla="*/ 522 w 542"/>
                <a:gd name="T101" fmla="*/ 8 h 400"/>
                <a:gd name="T102" fmla="*/ 497 w 542"/>
                <a:gd name="T103" fmla="*/ 0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42" h="400">
                  <a:moveTo>
                    <a:pt x="367" y="174"/>
                  </a:moveTo>
                  <a:lnTo>
                    <a:pt x="364" y="174"/>
                  </a:lnTo>
                  <a:lnTo>
                    <a:pt x="360" y="172"/>
                  </a:lnTo>
                  <a:lnTo>
                    <a:pt x="357" y="171"/>
                  </a:lnTo>
                  <a:lnTo>
                    <a:pt x="354" y="169"/>
                  </a:lnTo>
                  <a:lnTo>
                    <a:pt x="351" y="166"/>
                  </a:lnTo>
                  <a:lnTo>
                    <a:pt x="350" y="163"/>
                  </a:lnTo>
                  <a:lnTo>
                    <a:pt x="349" y="159"/>
                  </a:lnTo>
                  <a:lnTo>
                    <a:pt x="348" y="155"/>
                  </a:lnTo>
                  <a:lnTo>
                    <a:pt x="349" y="152"/>
                  </a:lnTo>
                  <a:lnTo>
                    <a:pt x="350" y="148"/>
                  </a:lnTo>
                  <a:lnTo>
                    <a:pt x="351" y="144"/>
                  </a:lnTo>
                  <a:lnTo>
                    <a:pt x="354" y="142"/>
                  </a:lnTo>
                  <a:lnTo>
                    <a:pt x="357" y="140"/>
                  </a:lnTo>
                  <a:lnTo>
                    <a:pt x="360" y="138"/>
                  </a:lnTo>
                  <a:lnTo>
                    <a:pt x="364" y="137"/>
                  </a:lnTo>
                  <a:lnTo>
                    <a:pt x="367" y="137"/>
                  </a:lnTo>
                  <a:lnTo>
                    <a:pt x="372" y="137"/>
                  </a:lnTo>
                  <a:lnTo>
                    <a:pt x="375" y="138"/>
                  </a:lnTo>
                  <a:lnTo>
                    <a:pt x="378" y="140"/>
                  </a:lnTo>
                  <a:lnTo>
                    <a:pt x="381" y="142"/>
                  </a:lnTo>
                  <a:lnTo>
                    <a:pt x="383" y="144"/>
                  </a:lnTo>
                  <a:lnTo>
                    <a:pt x="384" y="148"/>
                  </a:lnTo>
                  <a:lnTo>
                    <a:pt x="385" y="152"/>
                  </a:lnTo>
                  <a:lnTo>
                    <a:pt x="387" y="155"/>
                  </a:lnTo>
                  <a:lnTo>
                    <a:pt x="385" y="159"/>
                  </a:lnTo>
                  <a:lnTo>
                    <a:pt x="384" y="163"/>
                  </a:lnTo>
                  <a:lnTo>
                    <a:pt x="383" y="166"/>
                  </a:lnTo>
                  <a:lnTo>
                    <a:pt x="381" y="169"/>
                  </a:lnTo>
                  <a:lnTo>
                    <a:pt x="378" y="171"/>
                  </a:lnTo>
                  <a:lnTo>
                    <a:pt x="375" y="173"/>
                  </a:lnTo>
                  <a:lnTo>
                    <a:pt x="372" y="174"/>
                  </a:lnTo>
                  <a:lnTo>
                    <a:pt x="367" y="174"/>
                  </a:lnTo>
                  <a:lnTo>
                    <a:pt x="367" y="174"/>
                  </a:lnTo>
                  <a:close/>
                  <a:moveTo>
                    <a:pt x="273" y="174"/>
                  </a:moveTo>
                  <a:lnTo>
                    <a:pt x="269" y="174"/>
                  </a:lnTo>
                  <a:lnTo>
                    <a:pt x="265" y="172"/>
                  </a:lnTo>
                  <a:lnTo>
                    <a:pt x="262" y="171"/>
                  </a:lnTo>
                  <a:lnTo>
                    <a:pt x="259" y="169"/>
                  </a:lnTo>
                  <a:lnTo>
                    <a:pt x="257" y="166"/>
                  </a:lnTo>
                  <a:lnTo>
                    <a:pt x="256" y="163"/>
                  </a:lnTo>
                  <a:lnTo>
                    <a:pt x="254" y="159"/>
                  </a:lnTo>
                  <a:lnTo>
                    <a:pt x="254" y="155"/>
                  </a:lnTo>
                  <a:lnTo>
                    <a:pt x="254" y="152"/>
                  </a:lnTo>
                  <a:lnTo>
                    <a:pt x="256" y="148"/>
                  </a:lnTo>
                  <a:lnTo>
                    <a:pt x="257" y="144"/>
                  </a:lnTo>
                  <a:lnTo>
                    <a:pt x="259" y="142"/>
                  </a:lnTo>
                  <a:lnTo>
                    <a:pt x="262" y="140"/>
                  </a:lnTo>
                  <a:lnTo>
                    <a:pt x="265" y="138"/>
                  </a:lnTo>
                  <a:lnTo>
                    <a:pt x="269" y="137"/>
                  </a:lnTo>
                  <a:lnTo>
                    <a:pt x="273" y="137"/>
                  </a:lnTo>
                  <a:lnTo>
                    <a:pt x="276" y="137"/>
                  </a:lnTo>
                  <a:lnTo>
                    <a:pt x="280" y="138"/>
                  </a:lnTo>
                  <a:lnTo>
                    <a:pt x="284" y="140"/>
                  </a:lnTo>
                  <a:lnTo>
                    <a:pt x="286" y="142"/>
                  </a:lnTo>
                  <a:lnTo>
                    <a:pt x="288" y="144"/>
                  </a:lnTo>
                  <a:lnTo>
                    <a:pt x="290" y="148"/>
                  </a:lnTo>
                  <a:lnTo>
                    <a:pt x="291" y="152"/>
                  </a:lnTo>
                  <a:lnTo>
                    <a:pt x="291" y="155"/>
                  </a:lnTo>
                  <a:lnTo>
                    <a:pt x="291" y="159"/>
                  </a:lnTo>
                  <a:lnTo>
                    <a:pt x="290" y="163"/>
                  </a:lnTo>
                  <a:lnTo>
                    <a:pt x="288" y="166"/>
                  </a:lnTo>
                  <a:lnTo>
                    <a:pt x="286" y="169"/>
                  </a:lnTo>
                  <a:lnTo>
                    <a:pt x="284" y="171"/>
                  </a:lnTo>
                  <a:lnTo>
                    <a:pt x="280" y="173"/>
                  </a:lnTo>
                  <a:lnTo>
                    <a:pt x="276" y="174"/>
                  </a:lnTo>
                  <a:lnTo>
                    <a:pt x="273" y="174"/>
                  </a:lnTo>
                  <a:lnTo>
                    <a:pt x="273" y="174"/>
                  </a:lnTo>
                  <a:close/>
                  <a:moveTo>
                    <a:pt x="177" y="174"/>
                  </a:moveTo>
                  <a:lnTo>
                    <a:pt x="174" y="174"/>
                  </a:lnTo>
                  <a:lnTo>
                    <a:pt x="171" y="172"/>
                  </a:lnTo>
                  <a:lnTo>
                    <a:pt x="168" y="171"/>
                  </a:lnTo>
                  <a:lnTo>
                    <a:pt x="165" y="169"/>
                  </a:lnTo>
                  <a:lnTo>
                    <a:pt x="162" y="166"/>
                  </a:lnTo>
                  <a:lnTo>
                    <a:pt x="160" y="163"/>
                  </a:lnTo>
                  <a:lnTo>
                    <a:pt x="159" y="159"/>
                  </a:lnTo>
                  <a:lnTo>
                    <a:pt x="159" y="155"/>
                  </a:lnTo>
                  <a:lnTo>
                    <a:pt x="159" y="152"/>
                  </a:lnTo>
                  <a:lnTo>
                    <a:pt x="160" y="148"/>
                  </a:lnTo>
                  <a:lnTo>
                    <a:pt x="162" y="144"/>
                  </a:lnTo>
                  <a:lnTo>
                    <a:pt x="165" y="142"/>
                  </a:lnTo>
                  <a:lnTo>
                    <a:pt x="168" y="140"/>
                  </a:lnTo>
                  <a:lnTo>
                    <a:pt x="171" y="138"/>
                  </a:lnTo>
                  <a:lnTo>
                    <a:pt x="174" y="137"/>
                  </a:lnTo>
                  <a:lnTo>
                    <a:pt x="177" y="137"/>
                  </a:lnTo>
                  <a:lnTo>
                    <a:pt x="182" y="137"/>
                  </a:lnTo>
                  <a:lnTo>
                    <a:pt x="185" y="138"/>
                  </a:lnTo>
                  <a:lnTo>
                    <a:pt x="188" y="140"/>
                  </a:lnTo>
                  <a:lnTo>
                    <a:pt x="191" y="142"/>
                  </a:lnTo>
                  <a:lnTo>
                    <a:pt x="193" y="144"/>
                  </a:lnTo>
                  <a:lnTo>
                    <a:pt x="196" y="148"/>
                  </a:lnTo>
                  <a:lnTo>
                    <a:pt x="197" y="152"/>
                  </a:lnTo>
                  <a:lnTo>
                    <a:pt x="197" y="155"/>
                  </a:lnTo>
                  <a:lnTo>
                    <a:pt x="197" y="159"/>
                  </a:lnTo>
                  <a:lnTo>
                    <a:pt x="196" y="163"/>
                  </a:lnTo>
                  <a:lnTo>
                    <a:pt x="193" y="166"/>
                  </a:lnTo>
                  <a:lnTo>
                    <a:pt x="191" y="169"/>
                  </a:lnTo>
                  <a:lnTo>
                    <a:pt x="188" y="171"/>
                  </a:lnTo>
                  <a:lnTo>
                    <a:pt x="185" y="173"/>
                  </a:lnTo>
                  <a:lnTo>
                    <a:pt x="182" y="174"/>
                  </a:lnTo>
                  <a:lnTo>
                    <a:pt x="177" y="174"/>
                  </a:lnTo>
                  <a:lnTo>
                    <a:pt x="177" y="174"/>
                  </a:lnTo>
                  <a:close/>
                  <a:moveTo>
                    <a:pt x="497" y="0"/>
                  </a:moveTo>
                  <a:lnTo>
                    <a:pt x="45" y="0"/>
                  </a:lnTo>
                  <a:lnTo>
                    <a:pt x="37" y="1"/>
                  </a:lnTo>
                  <a:lnTo>
                    <a:pt x="29" y="4"/>
                  </a:lnTo>
                  <a:lnTo>
                    <a:pt x="22" y="8"/>
                  </a:lnTo>
                  <a:lnTo>
                    <a:pt x="14" y="14"/>
                  </a:lnTo>
                  <a:lnTo>
                    <a:pt x="9" y="21"/>
                  </a:lnTo>
                  <a:lnTo>
                    <a:pt x="5" y="29"/>
                  </a:lnTo>
                  <a:lnTo>
                    <a:pt x="2" y="36"/>
                  </a:lnTo>
                  <a:lnTo>
                    <a:pt x="0" y="45"/>
                  </a:lnTo>
                  <a:lnTo>
                    <a:pt x="0" y="255"/>
                  </a:lnTo>
                  <a:lnTo>
                    <a:pt x="2" y="264"/>
                  </a:lnTo>
                  <a:lnTo>
                    <a:pt x="5" y="272"/>
                  </a:lnTo>
                  <a:lnTo>
                    <a:pt x="9" y="280"/>
                  </a:lnTo>
                  <a:lnTo>
                    <a:pt x="14" y="287"/>
                  </a:lnTo>
                  <a:lnTo>
                    <a:pt x="22" y="292"/>
                  </a:lnTo>
                  <a:lnTo>
                    <a:pt x="29" y="297"/>
                  </a:lnTo>
                  <a:lnTo>
                    <a:pt x="37" y="300"/>
                  </a:lnTo>
                  <a:lnTo>
                    <a:pt x="45" y="301"/>
                  </a:lnTo>
                  <a:lnTo>
                    <a:pt x="76" y="301"/>
                  </a:lnTo>
                  <a:lnTo>
                    <a:pt x="91" y="301"/>
                  </a:lnTo>
                  <a:lnTo>
                    <a:pt x="167" y="301"/>
                  </a:lnTo>
                  <a:lnTo>
                    <a:pt x="169" y="301"/>
                  </a:lnTo>
                  <a:lnTo>
                    <a:pt x="172" y="302"/>
                  </a:lnTo>
                  <a:lnTo>
                    <a:pt x="174" y="303"/>
                  </a:lnTo>
                  <a:lnTo>
                    <a:pt x="176" y="305"/>
                  </a:lnTo>
                  <a:lnTo>
                    <a:pt x="178" y="307"/>
                  </a:lnTo>
                  <a:lnTo>
                    <a:pt x="180" y="310"/>
                  </a:lnTo>
                  <a:lnTo>
                    <a:pt x="181" y="313"/>
                  </a:lnTo>
                  <a:lnTo>
                    <a:pt x="182" y="316"/>
                  </a:lnTo>
                  <a:lnTo>
                    <a:pt x="182" y="400"/>
                  </a:lnTo>
                  <a:lnTo>
                    <a:pt x="278" y="305"/>
                  </a:lnTo>
                  <a:lnTo>
                    <a:pt x="280" y="303"/>
                  </a:lnTo>
                  <a:lnTo>
                    <a:pt x="283" y="302"/>
                  </a:lnTo>
                  <a:lnTo>
                    <a:pt x="286" y="301"/>
                  </a:lnTo>
                  <a:lnTo>
                    <a:pt x="288" y="301"/>
                  </a:lnTo>
                  <a:lnTo>
                    <a:pt x="497" y="301"/>
                  </a:lnTo>
                  <a:lnTo>
                    <a:pt x="506" y="300"/>
                  </a:lnTo>
                  <a:lnTo>
                    <a:pt x="513" y="297"/>
                  </a:lnTo>
                  <a:lnTo>
                    <a:pt x="522" y="292"/>
                  </a:lnTo>
                  <a:lnTo>
                    <a:pt x="528" y="287"/>
                  </a:lnTo>
                  <a:lnTo>
                    <a:pt x="533" y="280"/>
                  </a:lnTo>
                  <a:lnTo>
                    <a:pt x="538" y="272"/>
                  </a:lnTo>
                  <a:lnTo>
                    <a:pt x="541" y="264"/>
                  </a:lnTo>
                  <a:lnTo>
                    <a:pt x="542" y="255"/>
                  </a:lnTo>
                  <a:lnTo>
                    <a:pt x="542" y="45"/>
                  </a:lnTo>
                  <a:lnTo>
                    <a:pt x="541" y="36"/>
                  </a:lnTo>
                  <a:lnTo>
                    <a:pt x="538" y="29"/>
                  </a:lnTo>
                  <a:lnTo>
                    <a:pt x="533" y="21"/>
                  </a:lnTo>
                  <a:lnTo>
                    <a:pt x="528" y="14"/>
                  </a:lnTo>
                  <a:lnTo>
                    <a:pt x="522" y="8"/>
                  </a:lnTo>
                  <a:lnTo>
                    <a:pt x="513" y="4"/>
                  </a:lnTo>
                  <a:lnTo>
                    <a:pt x="506" y="1"/>
                  </a:lnTo>
                  <a:lnTo>
                    <a:pt x="497" y="0"/>
                  </a:lnTo>
                  <a:lnTo>
                    <a:pt x="49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06" name="Group 105" descr="Icon of paper. ">
            <a:extLst>
              <a:ext uri="{FF2B5EF4-FFF2-40B4-BE49-F238E27FC236}">
                <a16:creationId xmlns:a16="http://schemas.microsoft.com/office/drawing/2014/main" id="{5A7B4376-F48C-4D8D-B85C-E30B7B3E6434}"/>
              </a:ext>
            </a:extLst>
          </p:cNvPr>
          <p:cNvGrpSpPr/>
          <p:nvPr/>
        </p:nvGrpSpPr>
        <p:grpSpPr>
          <a:xfrm>
            <a:off x="8841182" y="1368977"/>
            <a:ext cx="220663" cy="285750"/>
            <a:chOff x="4926013" y="796925"/>
            <a:chExt cx="220663" cy="285750"/>
          </a:xfrm>
          <a:solidFill>
            <a:schemeClr val="bg1"/>
          </a:solidFill>
        </p:grpSpPr>
        <p:sp>
          <p:nvSpPr>
            <p:cNvPr id="107" name="Rectangle 946">
              <a:extLst>
                <a:ext uri="{FF2B5EF4-FFF2-40B4-BE49-F238E27FC236}">
                  <a16:creationId xmlns:a16="http://schemas.microsoft.com/office/drawing/2014/main" id="{E782BD69-3279-4D29-AD06-A103E2126053}"/>
                </a:ext>
              </a:extLst>
            </p:cNvPr>
            <p:cNvSpPr>
              <a:spLocks noChangeArrowheads="1"/>
            </p:cNvSpPr>
            <p:nvPr/>
          </p:nvSpPr>
          <p:spPr bwMode="auto">
            <a:xfrm>
              <a:off x="5026025" y="996950"/>
              <a:ext cx="30163" cy="285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8" name="Rectangle 947">
              <a:extLst>
                <a:ext uri="{FF2B5EF4-FFF2-40B4-BE49-F238E27FC236}">
                  <a16:creationId xmlns:a16="http://schemas.microsoft.com/office/drawing/2014/main" id="{F640AD22-6F68-4745-898A-0D4AADEA202D}"/>
                </a:ext>
              </a:extLst>
            </p:cNvPr>
            <p:cNvSpPr>
              <a:spLocks noChangeArrowheads="1"/>
            </p:cNvSpPr>
            <p:nvPr/>
          </p:nvSpPr>
          <p:spPr bwMode="auto">
            <a:xfrm>
              <a:off x="5064125" y="930275"/>
              <a:ext cx="28575" cy="952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9" name="Rectangle 948">
              <a:extLst>
                <a:ext uri="{FF2B5EF4-FFF2-40B4-BE49-F238E27FC236}">
                  <a16:creationId xmlns:a16="http://schemas.microsoft.com/office/drawing/2014/main" id="{78786D45-C595-4A69-9D2B-EB0280EF29EA}"/>
                </a:ext>
              </a:extLst>
            </p:cNvPr>
            <p:cNvSpPr>
              <a:spLocks noChangeArrowheads="1"/>
            </p:cNvSpPr>
            <p:nvPr/>
          </p:nvSpPr>
          <p:spPr bwMode="auto">
            <a:xfrm>
              <a:off x="4987925" y="977900"/>
              <a:ext cx="28575"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0" name="Freeform 949">
              <a:extLst>
                <a:ext uri="{FF2B5EF4-FFF2-40B4-BE49-F238E27FC236}">
                  <a16:creationId xmlns:a16="http://schemas.microsoft.com/office/drawing/2014/main" id="{CF9052AD-F144-4CD7-B6F9-E2E57C7EB797}"/>
                </a:ext>
              </a:extLst>
            </p:cNvPr>
            <p:cNvSpPr>
              <a:spLocks noEditPoints="1"/>
            </p:cNvSpPr>
            <p:nvPr/>
          </p:nvSpPr>
          <p:spPr bwMode="auto">
            <a:xfrm>
              <a:off x="4926013" y="796925"/>
              <a:ext cx="220663" cy="285750"/>
            </a:xfrm>
            <a:custGeom>
              <a:avLst/>
              <a:gdLst>
                <a:gd name="T0" fmla="*/ 349 w 553"/>
                <a:gd name="T1" fmla="*/ 11 h 722"/>
                <a:gd name="T2" fmla="*/ 349 w 553"/>
                <a:gd name="T3" fmla="*/ 204 h 722"/>
                <a:gd name="T4" fmla="*/ 445 w 553"/>
                <a:gd name="T5" fmla="*/ 590 h 722"/>
                <a:gd name="T6" fmla="*/ 445 w 553"/>
                <a:gd name="T7" fmla="*/ 590 h 722"/>
                <a:gd name="T8" fmla="*/ 444 w 553"/>
                <a:gd name="T9" fmla="*/ 595 h 722"/>
                <a:gd name="T10" fmla="*/ 438 w 553"/>
                <a:gd name="T11" fmla="*/ 601 h 722"/>
                <a:gd name="T12" fmla="*/ 145 w 553"/>
                <a:gd name="T13" fmla="*/ 602 h 722"/>
                <a:gd name="T14" fmla="*/ 135 w 553"/>
                <a:gd name="T15" fmla="*/ 599 h 722"/>
                <a:gd name="T16" fmla="*/ 132 w 553"/>
                <a:gd name="T17" fmla="*/ 590 h 722"/>
                <a:gd name="T18" fmla="*/ 133 w 553"/>
                <a:gd name="T19" fmla="*/ 236 h 722"/>
                <a:gd name="T20" fmla="*/ 139 w 553"/>
                <a:gd name="T21" fmla="*/ 230 h 722"/>
                <a:gd name="T22" fmla="*/ 149 w 553"/>
                <a:gd name="T23" fmla="*/ 230 h 722"/>
                <a:gd name="T24" fmla="*/ 155 w 553"/>
                <a:gd name="T25" fmla="*/ 236 h 722"/>
                <a:gd name="T26" fmla="*/ 156 w 553"/>
                <a:gd name="T27" fmla="*/ 434 h 722"/>
                <a:gd name="T28" fmla="*/ 238 w 553"/>
                <a:gd name="T29" fmla="*/ 434 h 722"/>
                <a:gd name="T30" fmla="*/ 239 w 553"/>
                <a:gd name="T31" fmla="*/ 434 h 722"/>
                <a:gd name="T32" fmla="*/ 246 w 553"/>
                <a:gd name="T33" fmla="*/ 435 h 722"/>
                <a:gd name="T34" fmla="*/ 252 w 553"/>
                <a:gd name="T35" fmla="*/ 441 h 722"/>
                <a:gd name="T36" fmla="*/ 253 w 553"/>
                <a:gd name="T37" fmla="*/ 481 h 722"/>
                <a:gd name="T38" fmla="*/ 325 w 553"/>
                <a:gd name="T39" fmla="*/ 324 h 722"/>
                <a:gd name="T40" fmla="*/ 328 w 553"/>
                <a:gd name="T41" fmla="*/ 316 h 722"/>
                <a:gd name="T42" fmla="*/ 337 w 553"/>
                <a:gd name="T43" fmla="*/ 313 h 722"/>
                <a:gd name="T44" fmla="*/ 438 w 553"/>
                <a:gd name="T45" fmla="*/ 314 h 722"/>
                <a:gd name="T46" fmla="*/ 444 w 553"/>
                <a:gd name="T47" fmla="*/ 320 h 722"/>
                <a:gd name="T48" fmla="*/ 445 w 553"/>
                <a:gd name="T49" fmla="*/ 590 h 722"/>
                <a:gd name="T50" fmla="*/ 358 w 553"/>
                <a:gd name="T51" fmla="*/ 3 h 722"/>
                <a:gd name="T52" fmla="*/ 349 w 553"/>
                <a:gd name="T53" fmla="*/ 0 h 722"/>
                <a:gd name="T54" fmla="*/ 7 w 553"/>
                <a:gd name="T55" fmla="*/ 1 h 722"/>
                <a:gd name="T56" fmla="*/ 1 w 553"/>
                <a:gd name="T57" fmla="*/ 7 h 722"/>
                <a:gd name="T58" fmla="*/ 0 w 553"/>
                <a:gd name="T59" fmla="*/ 710 h 722"/>
                <a:gd name="T60" fmla="*/ 3 w 553"/>
                <a:gd name="T61" fmla="*/ 719 h 722"/>
                <a:gd name="T62" fmla="*/ 12 w 553"/>
                <a:gd name="T63" fmla="*/ 722 h 722"/>
                <a:gd name="T64" fmla="*/ 546 w 553"/>
                <a:gd name="T65" fmla="*/ 721 h 722"/>
                <a:gd name="T66" fmla="*/ 552 w 553"/>
                <a:gd name="T67" fmla="*/ 715 h 722"/>
                <a:gd name="T68" fmla="*/ 553 w 553"/>
                <a:gd name="T69" fmla="*/ 204 h 722"/>
                <a:gd name="T70" fmla="*/ 550 w 553"/>
                <a:gd name="T71" fmla="*/ 196 h 7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53" h="722">
                  <a:moveTo>
                    <a:pt x="349" y="204"/>
                  </a:moveTo>
                  <a:lnTo>
                    <a:pt x="349" y="11"/>
                  </a:lnTo>
                  <a:lnTo>
                    <a:pt x="541" y="204"/>
                  </a:lnTo>
                  <a:lnTo>
                    <a:pt x="349" y="204"/>
                  </a:lnTo>
                  <a:close/>
                  <a:moveTo>
                    <a:pt x="445" y="590"/>
                  </a:moveTo>
                  <a:lnTo>
                    <a:pt x="445" y="590"/>
                  </a:lnTo>
                  <a:lnTo>
                    <a:pt x="445" y="590"/>
                  </a:lnTo>
                  <a:lnTo>
                    <a:pt x="445" y="590"/>
                  </a:lnTo>
                  <a:lnTo>
                    <a:pt x="445" y="590"/>
                  </a:lnTo>
                  <a:lnTo>
                    <a:pt x="444" y="595"/>
                  </a:lnTo>
                  <a:lnTo>
                    <a:pt x="441" y="599"/>
                  </a:lnTo>
                  <a:lnTo>
                    <a:pt x="438" y="601"/>
                  </a:lnTo>
                  <a:lnTo>
                    <a:pt x="433" y="602"/>
                  </a:lnTo>
                  <a:lnTo>
                    <a:pt x="145" y="602"/>
                  </a:lnTo>
                  <a:lnTo>
                    <a:pt x="139" y="601"/>
                  </a:lnTo>
                  <a:lnTo>
                    <a:pt x="135" y="599"/>
                  </a:lnTo>
                  <a:lnTo>
                    <a:pt x="133" y="595"/>
                  </a:lnTo>
                  <a:lnTo>
                    <a:pt x="132" y="590"/>
                  </a:lnTo>
                  <a:lnTo>
                    <a:pt x="132" y="241"/>
                  </a:lnTo>
                  <a:lnTo>
                    <a:pt x="133" y="236"/>
                  </a:lnTo>
                  <a:lnTo>
                    <a:pt x="135" y="232"/>
                  </a:lnTo>
                  <a:lnTo>
                    <a:pt x="139" y="230"/>
                  </a:lnTo>
                  <a:lnTo>
                    <a:pt x="145" y="229"/>
                  </a:lnTo>
                  <a:lnTo>
                    <a:pt x="149" y="230"/>
                  </a:lnTo>
                  <a:lnTo>
                    <a:pt x="153" y="232"/>
                  </a:lnTo>
                  <a:lnTo>
                    <a:pt x="155" y="236"/>
                  </a:lnTo>
                  <a:lnTo>
                    <a:pt x="156" y="241"/>
                  </a:lnTo>
                  <a:lnTo>
                    <a:pt x="156" y="434"/>
                  </a:lnTo>
                  <a:lnTo>
                    <a:pt x="238" y="434"/>
                  </a:lnTo>
                  <a:lnTo>
                    <a:pt x="238" y="434"/>
                  </a:lnTo>
                  <a:lnTo>
                    <a:pt x="239" y="435"/>
                  </a:lnTo>
                  <a:lnTo>
                    <a:pt x="239" y="434"/>
                  </a:lnTo>
                  <a:lnTo>
                    <a:pt x="240" y="434"/>
                  </a:lnTo>
                  <a:lnTo>
                    <a:pt x="246" y="435"/>
                  </a:lnTo>
                  <a:lnTo>
                    <a:pt x="249" y="437"/>
                  </a:lnTo>
                  <a:lnTo>
                    <a:pt x="252" y="441"/>
                  </a:lnTo>
                  <a:lnTo>
                    <a:pt x="253" y="446"/>
                  </a:lnTo>
                  <a:lnTo>
                    <a:pt x="253" y="481"/>
                  </a:lnTo>
                  <a:lnTo>
                    <a:pt x="325" y="481"/>
                  </a:lnTo>
                  <a:lnTo>
                    <a:pt x="325" y="324"/>
                  </a:lnTo>
                  <a:lnTo>
                    <a:pt x="326" y="320"/>
                  </a:lnTo>
                  <a:lnTo>
                    <a:pt x="328" y="316"/>
                  </a:lnTo>
                  <a:lnTo>
                    <a:pt x="332" y="314"/>
                  </a:lnTo>
                  <a:lnTo>
                    <a:pt x="337" y="313"/>
                  </a:lnTo>
                  <a:lnTo>
                    <a:pt x="433" y="313"/>
                  </a:lnTo>
                  <a:lnTo>
                    <a:pt x="438" y="314"/>
                  </a:lnTo>
                  <a:lnTo>
                    <a:pt x="441" y="316"/>
                  </a:lnTo>
                  <a:lnTo>
                    <a:pt x="444" y="320"/>
                  </a:lnTo>
                  <a:lnTo>
                    <a:pt x="445" y="324"/>
                  </a:lnTo>
                  <a:lnTo>
                    <a:pt x="445" y="590"/>
                  </a:lnTo>
                  <a:close/>
                  <a:moveTo>
                    <a:pt x="550" y="196"/>
                  </a:moveTo>
                  <a:lnTo>
                    <a:pt x="358" y="3"/>
                  </a:lnTo>
                  <a:lnTo>
                    <a:pt x="354" y="0"/>
                  </a:lnTo>
                  <a:lnTo>
                    <a:pt x="349" y="0"/>
                  </a:lnTo>
                  <a:lnTo>
                    <a:pt x="12" y="0"/>
                  </a:lnTo>
                  <a:lnTo>
                    <a:pt x="7" y="1"/>
                  </a:lnTo>
                  <a:lnTo>
                    <a:pt x="3" y="3"/>
                  </a:lnTo>
                  <a:lnTo>
                    <a:pt x="1" y="7"/>
                  </a:lnTo>
                  <a:lnTo>
                    <a:pt x="0" y="11"/>
                  </a:lnTo>
                  <a:lnTo>
                    <a:pt x="0" y="710"/>
                  </a:lnTo>
                  <a:lnTo>
                    <a:pt x="1" y="715"/>
                  </a:lnTo>
                  <a:lnTo>
                    <a:pt x="3" y="719"/>
                  </a:lnTo>
                  <a:lnTo>
                    <a:pt x="7" y="721"/>
                  </a:lnTo>
                  <a:lnTo>
                    <a:pt x="12" y="722"/>
                  </a:lnTo>
                  <a:lnTo>
                    <a:pt x="541" y="722"/>
                  </a:lnTo>
                  <a:lnTo>
                    <a:pt x="546" y="721"/>
                  </a:lnTo>
                  <a:lnTo>
                    <a:pt x="550" y="719"/>
                  </a:lnTo>
                  <a:lnTo>
                    <a:pt x="552" y="715"/>
                  </a:lnTo>
                  <a:lnTo>
                    <a:pt x="553" y="710"/>
                  </a:lnTo>
                  <a:lnTo>
                    <a:pt x="553" y="204"/>
                  </a:lnTo>
                  <a:lnTo>
                    <a:pt x="552" y="200"/>
                  </a:lnTo>
                  <a:lnTo>
                    <a:pt x="550" y="1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11" name="Group 110" descr="Icon of symbol representing email.">
            <a:extLst>
              <a:ext uri="{FF2B5EF4-FFF2-40B4-BE49-F238E27FC236}">
                <a16:creationId xmlns:a16="http://schemas.microsoft.com/office/drawing/2014/main" id="{20CE09B7-A9E8-4791-ABE4-6FEC5916661D}"/>
              </a:ext>
            </a:extLst>
          </p:cNvPr>
          <p:cNvGrpSpPr/>
          <p:nvPr/>
        </p:nvGrpSpPr>
        <p:grpSpPr>
          <a:xfrm>
            <a:off x="7698977" y="1368977"/>
            <a:ext cx="285750" cy="285750"/>
            <a:chOff x="11028363" y="771525"/>
            <a:chExt cx="285750" cy="285750"/>
          </a:xfrm>
          <a:solidFill>
            <a:schemeClr val="bg1"/>
          </a:solidFill>
        </p:grpSpPr>
        <p:sp>
          <p:nvSpPr>
            <p:cNvPr id="112" name="Freeform 3620">
              <a:extLst>
                <a:ext uri="{FF2B5EF4-FFF2-40B4-BE49-F238E27FC236}">
                  <a16:creationId xmlns:a16="http://schemas.microsoft.com/office/drawing/2014/main" id="{849DA0EF-7528-4EE0-8C56-4F1997586CED}"/>
                </a:ext>
              </a:extLst>
            </p:cNvPr>
            <p:cNvSpPr>
              <a:spLocks noEditPoints="1"/>
            </p:cNvSpPr>
            <p:nvPr/>
          </p:nvSpPr>
          <p:spPr bwMode="auto">
            <a:xfrm>
              <a:off x="11033125" y="776288"/>
              <a:ext cx="277812" cy="276225"/>
            </a:xfrm>
            <a:custGeom>
              <a:avLst/>
              <a:gdLst>
                <a:gd name="T0" fmla="*/ 158 w 697"/>
                <a:gd name="T1" fmla="*/ 510 h 698"/>
                <a:gd name="T2" fmla="*/ 133 w 697"/>
                <a:gd name="T3" fmla="*/ 481 h 698"/>
                <a:gd name="T4" fmla="*/ 136 w 697"/>
                <a:gd name="T5" fmla="*/ 237 h 698"/>
                <a:gd name="T6" fmla="*/ 167 w 697"/>
                <a:gd name="T7" fmla="*/ 208 h 698"/>
                <a:gd name="T8" fmla="*/ 517 w 697"/>
                <a:gd name="T9" fmla="*/ 206 h 698"/>
                <a:gd name="T10" fmla="*/ 555 w 697"/>
                <a:gd name="T11" fmla="*/ 225 h 698"/>
                <a:gd name="T12" fmla="*/ 565 w 697"/>
                <a:gd name="T13" fmla="*/ 469 h 698"/>
                <a:gd name="T14" fmla="*/ 548 w 697"/>
                <a:gd name="T15" fmla="*/ 504 h 698"/>
                <a:gd name="T16" fmla="*/ 505 w 697"/>
                <a:gd name="T17" fmla="*/ 518 h 698"/>
                <a:gd name="T18" fmla="*/ 550 w 697"/>
                <a:gd name="T19" fmla="*/ 533 h 698"/>
                <a:gd name="T20" fmla="*/ 571 w 697"/>
                <a:gd name="T21" fmla="*/ 533 h 698"/>
                <a:gd name="T22" fmla="*/ 633 w 697"/>
                <a:gd name="T23" fmla="*/ 550 h 698"/>
                <a:gd name="T24" fmla="*/ 669 w 697"/>
                <a:gd name="T25" fmla="*/ 484 h 698"/>
                <a:gd name="T26" fmla="*/ 688 w 697"/>
                <a:gd name="T27" fmla="*/ 427 h 698"/>
                <a:gd name="T28" fmla="*/ 696 w 697"/>
                <a:gd name="T29" fmla="*/ 365 h 698"/>
                <a:gd name="T30" fmla="*/ 693 w 697"/>
                <a:gd name="T31" fmla="*/ 302 h 698"/>
                <a:gd name="T32" fmla="*/ 681 w 697"/>
                <a:gd name="T33" fmla="*/ 242 h 698"/>
                <a:gd name="T34" fmla="*/ 656 w 697"/>
                <a:gd name="T35" fmla="*/ 187 h 698"/>
                <a:gd name="T36" fmla="*/ 582 w 697"/>
                <a:gd name="T37" fmla="*/ 158 h 698"/>
                <a:gd name="T38" fmla="*/ 560 w 697"/>
                <a:gd name="T39" fmla="*/ 167 h 698"/>
                <a:gd name="T40" fmla="*/ 539 w 697"/>
                <a:gd name="T41" fmla="*/ 158 h 698"/>
                <a:gd name="T42" fmla="*/ 530 w 697"/>
                <a:gd name="T43" fmla="*/ 136 h 698"/>
                <a:gd name="T44" fmla="*/ 539 w 697"/>
                <a:gd name="T45" fmla="*/ 116 h 698"/>
                <a:gd name="T46" fmla="*/ 511 w 697"/>
                <a:gd name="T47" fmla="*/ 41 h 698"/>
                <a:gd name="T48" fmla="*/ 456 w 697"/>
                <a:gd name="T49" fmla="*/ 17 h 698"/>
                <a:gd name="T50" fmla="*/ 395 w 697"/>
                <a:gd name="T51" fmla="*/ 4 h 698"/>
                <a:gd name="T52" fmla="*/ 333 w 697"/>
                <a:gd name="T53" fmla="*/ 2 h 698"/>
                <a:gd name="T54" fmla="*/ 271 w 697"/>
                <a:gd name="T55" fmla="*/ 9 h 698"/>
                <a:gd name="T56" fmla="*/ 213 w 697"/>
                <a:gd name="T57" fmla="*/ 29 h 698"/>
                <a:gd name="T58" fmla="*/ 148 w 697"/>
                <a:gd name="T59" fmla="*/ 65 h 698"/>
                <a:gd name="T60" fmla="*/ 164 w 697"/>
                <a:gd name="T61" fmla="*/ 126 h 698"/>
                <a:gd name="T62" fmla="*/ 164 w 697"/>
                <a:gd name="T63" fmla="*/ 148 h 698"/>
                <a:gd name="T64" fmla="*/ 148 w 697"/>
                <a:gd name="T65" fmla="*/ 165 h 698"/>
                <a:gd name="T66" fmla="*/ 124 w 697"/>
                <a:gd name="T67" fmla="*/ 165 h 698"/>
                <a:gd name="T68" fmla="*/ 63 w 697"/>
                <a:gd name="T69" fmla="*/ 148 h 698"/>
                <a:gd name="T70" fmla="*/ 27 w 697"/>
                <a:gd name="T71" fmla="*/ 214 h 698"/>
                <a:gd name="T72" fmla="*/ 9 w 697"/>
                <a:gd name="T73" fmla="*/ 271 h 698"/>
                <a:gd name="T74" fmla="*/ 0 w 697"/>
                <a:gd name="T75" fmla="*/ 333 h 698"/>
                <a:gd name="T76" fmla="*/ 2 w 697"/>
                <a:gd name="T77" fmla="*/ 396 h 698"/>
                <a:gd name="T78" fmla="*/ 17 w 697"/>
                <a:gd name="T79" fmla="*/ 456 h 698"/>
                <a:gd name="T80" fmla="*/ 40 w 697"/>
                <a:gd name="T81" fmla="*/ 511 h 698"/>
                <a:gd name="T82" fmla="*/ 115 w 697"/>
                <a:gd name="T83" fmla="*/ 540 h 698"/>
                <a:gd name="T84" fmla="*/ 136 w 697"/>
                <a:gd name="T85" fmla="*/ 532 h 698"/>
                <a:gd name="T86" fmla="*/ 158 w 697"/>
                <a:gd name="T87" fmla="*/ 540 h 698"/>
                <a:gd name="T88" fmla="*/ 167 w 697"/>
                <a:gd name="T89" fmla="*/ 562 h 698"/>
                <a:gd name="T90" fmla="*/ 158 w 697"/>
                <a:gd name="T91" fmla="*/ 582 h 698"/>
                <a:gd name="T92" fmla="*/ 186 w 697"/>
                <a:gd name="T93" fmla="*/ 658 h 698"/>
                <a:gd name="T94" fmla="*/ 241 w 697"/>
                <a:gd name="T95" fmla="*/ 681 h 698"/>
                <a:gd name="T96" fmla="*/ 302 w 697"/>
                <a:gd name="T97" fmla="*/ 695 h 698"/>
                <a:gd name="T98" fmla="*/ 365 w 697"/>
                <a:gd name="T99" fmla="*/ 698 h 698"/>
                <a:gd name="T100" fmla="*/ 426 w 697"/>
                <a:gd name="T101" fmla="*/ 689 h 698"/>
                <a:gd name="T102" fmla="*/ 484 w 697"/>
                <a:gd name="T103" fmla="*/ 671 h 698"/>
                <a:gd name="T104" fmla="*/ 550 w 697"/>
                <a:gd name="T105" fmla="*/ 635 h 698"/>
                <a:gd name="T106" fmla="*/ 533 w 697"/>
                <a:gd name="T107" fmla="*/ 573 h 698"/>
                <a:gd name="T108" fmla="*/ 533 w 697"/>
                <a:gd name="T109" fmla="*/ 550 h 6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97" h="698">
                  <a:moveTo>
                    <a:pt x="193" y="518"/>
                  </a:moveTo>
                  <a:lnTo>
                    <a:pt x="180" y="517"/>
                  </a:lnTo>
                  <a:lnTo>
                    <a:pt x="168" y="514"/>
                  </a:lnTo>
                  <a:lnTo>
                    <a:pt x="158" y="510"/>
                  </a:lnTo>
                  <a:lnTo>
                    <a:pt x="149" y="504"/>
                  </a:lnTo>
                  <a:lnTo>
                    <a:pt x="141" y="497"/>
                  </a:lnTo>
                  <a:lnTo>
                    <a:pt x="136" y="490"/>
                  </a:lnTo>
                  <a:lnTo>
                    <a:pt x="133" y="481"/>
                  </a:lnTo>
                  <a:lnTo>
                    <a:pt x="132" y="470"/>
                  </a:lnTo>
                  <a:lnTo>
                    <a:pt x="132" y="258"/>
                  </a:lnTo>
                  <a:lnTo>
                    <a:pt x="133" y="247"/>
                  </a:lnTo>
                  <a:lnTo>
                    <a:pt x="136" y="237"/>
                  </a:lnTo>
                  <a:lnTo>
                    <a:pt x="141" y="228"/>
                  </a:lnTo>
                  <a:lnTo>
                    <a:pt x="149" y="220"/>
                  </a:lnTo>
                  <a:lnTo>
                    <a:pt x="157" y="214"/>
                  </a:lnTo>
                  <a:lnTo>
                    <a:pt x="167" y="208"/>
                  </a:lnTo>
                  <a:lnTo>
                    <a:pt x="178" y="206"/>
                  </a:lnTo>
                  <a:lnTo>
                    <a:pt x="193" y="205"/>
                  </a:lnTo>
                  <a:lnTo>
                    <a:pt x="505" y="205"/>
                  </a:lnTo>
                  <a:lnTo>
                    <a:pt x="517" y="206"/>
                  </a:lnTo>
                  <a:lnTo>
                    <a:pt x="529" y="208"/>
                  </a:lnTo>
                  <a:lnTo>
                    <a:pt x="539" y="212"/>
                  </a:lnTo>
                  <a:lnTo>
                    <a:pt x="548" y="219"/>
                  </a:lnTo>
                  <a:lnTo>
                    <a:pt x="555" y="225"/>
                  </a:lnTo>
                  <a:lnTo>
                    <a:pt x="560" y="234"/>
                  </a:lnTo>
                  <a:lnTo>
                    <a:pt x="564" y="243"/>
                  </a:lnTo>
                  <a:lnTo>
                    <a:pt x="565" y="253"/>
                  </a:lnTo>
                  <a:lnTo>
                    <a:pt x="565" y="469"/>
                  </a:lnTo>
                  <a:lnTo>
                    <a:pt x="564" y="479"/>
                  </a:lnTo>
                  <a:lnTo>
                    <a:pt x="560" y="490"/>
                  </a:lnTo>
                  <a:lnTo>
                    <a:pt x="555" y="497"/>
                  </a:lnTo>
                  <a:lnTo>
                    <a:pt x="548" y="504"/>
                  </a:lnTo>
                  <a:lnTo>
                    <a:pt x="539" y="510"/>
                  </a:lnTo>
                  <a:lnTo>
                    <a:pt x="529" y="514"/>
                  </a:lnTo>
                  <a:lnTo>
                    <a:pt x="517" y="517"/>
                  </a:lnTo>
                  <a:lnTo>
                    <a:pt x="505" y="518"/>
                  </a:lnTo>
                  <a:lnTo>
                    <a:pt x="193" y="518"/>
                  </a:lnTo>
                  <a:close/>
                  <a:moveTo>
                    <a:pt x="539" y="540"/>
                  </a:moveTo>
                  <a:lnTo>
                    <a:pt x="544" y="536"/>
                  </a:lnTo>
                  <a:lnTo>
                    <a:pt x="550" y="533"/>
                  </a:lnTo>
                  <a:lnTo>
                    <a:pt x="555" y="532"/>
                  </a:lnTo>
                  <a:lnTo>
                    <a:pt x="560" y="532"/>
                  </a:lnTo>
                  <a:lnTo>
                    <a:pt x="566" y="532"/>
                  </a:lnTo>
                  <a:lnTo>
                    <a:pt x="571" y="533"/>
                  </a:lnTo>
                  <a:lnTo>
                    <a:pt x="577" y="536"/>
                  </a:lnTo>
                  <a:lnTo>
                    <a:pt x="582" y="540"/>
                  </a:lnTo>
                  <a:lnTo>
                    <a:pt x="615" y="573"/>
                  </a:lnTo>
                  <a:lnTo>
                    <a:pt x="633" y="550"/>
                  </a:lnTo>
                  <a:lnTo>
                    <a:pt x="650" y="524"/>
                  </a:lnTo>
                  <a:lnTo>
                    <a:pt x="656" y="511"/>
                  </a:lnTo>
                  <a:lnTo>
                    <a:pt x="664" y="499"/>
                  </a:lnTo>
                  <a:lnTo>
                    <a:pt x="669" y="484"/>
                  </a:lnTo>
                  <a:lnTo>
                    <a:pt x="675" y="470"/>
                  </a:lnTo>
                  <a:lnTo>
                    <a:pt x="681" y="456"/>
                  </a:lnTo>
                  <a:lnTo>
                    <a:pt x="684" y="442"/>
                  </a:lnTo>
                  <a:lnTo>
                    <a:pt x="688" y="427"/>
                  </a:lnTo>
                  <a:lnTo>
                    <a:pt x="691" y="411"/>
                  </a:lnTo>
                  <a:lnTo>
                    <a:pt x="693" y="396"/>
                  </a:lnTo>
                  <a:lnTo>
                    <a:pt x="696" y="380"/>
                  </a:lnTo>
                  <a:lnTo>
                    <a:pt x="696" y="365"/>
                  </a:lnTo>
                  <a:lnTo>
                    <a:pt x="697" y="350"/>
                  </a:lnTo>
                  <a:lnTo>
                    <a:pt x="696" y="333"/>
                  </a:lnTo>
                  <a:lnTo>
                    <a:pt x="696" y="318"/>
                  </a:lnTo>
                  <a:lnTo>
                    <a:pt x="693" y="302"/>
                  </a:lnTo>
                  <a:lnTo>
                    <a:pt x="691" y="287"/>
                  </a:lnTo>
                  <a:lnTo>
                    <a:pt x="688" y="271"/>
                  </a:lnTo>
                  <a:lnTo>
                    <a:pt x="684" y="257"/>
                  </a:lnTo>
                  <a:lnTo>
                    <a:pt x="681" y="242"/>
                  </a:lnTo>
                  <a:lnTo>
                    <a:pt x="675" y="228"/>
                  </a:lnTo>
                  <a:lnTo>
                    <a:pt x="669" y="214"/>
                  </a:lnTo>
                  <a:lnTo>
                    <a:pt x="664" y="201"/>
                  </a:lnTo>
                  <a:lnTo>
                    <a:pt x="656" y="187"/>
                  </a:lnTo>
                  <a:lnTo>
                    <a:pt x="650" y="174"/>
                  </a:lnTo>
                  <a:lnTo>
                    <a:pt x="633" y="148"/>
                  </a:lnTo>
                  <a:lnTo>
                    <a:pt x="615" y="125"/>
                  </a:lnTo>
                  <a:lnTo>
                    <a:pt x="582" y="158"/>
                  </a:lnTo>
                  <a:lnTo>
                    <a:pt x="577" y="162"/>
                  </a:lnTo>
                  <a:lnTo>
                    <a:pt x="571" y="165"/>
                  </a:lnTo>
                  <a:lnTo>
                    <a:pt x="566" y="167"/>
                  </a:lnTo>
                  <a:lnTo>
                    <a:pt x="560" y="167"/>
                  </a:lnTo>
                  <a:lnTo>
                    <a:pt x="555" y="166"/>
                  </a:lnTo>
                  <a:lnTo>
                    <a:pt x="550" y="165"/>
                  </a:lnTo>
                  <a:lnTo>
                    <a:pt x="544" y="162"/>
                  </a:lnTo>
                  <a:lnTo>
                    <a:pt x="539" y="158"/>
                  </a:lnTo>
                  <a:lnTo>
                    <a:pt x="535" y="153"/>
                  </a:lnTo>
                  <a:lnTo>
                    <a:pt x="533" y="148"/>
                  </a:lnTo>
                  <a:lnTo>
                    <a:pt x="532" y="143"/>
                  </a:lnTo>
                  <a:lnTo>
                    <a:pt x="530" y="136"/>
                  </a:lnTo>
                  <a:lnTo>
                    <a:pt x="532" y="131"/>
                  </a:lnTo>
                  <a:lnTo>
                    <a:pt x="533" y="126"/>
                  </a:lnTo>
                  <a:lnTo>
                    <a:pt x="535" y="121"/>
                  </a:lnTo>
                  <a:lnTo>
                    <a:pt x="539" y="116"/>
                  </a:lnTo>
                  <a:lnTo>
                    <a:pt x="573" y="83"/>
                  </a:lnTo>
                  <a:lnTo>
                    <a:pt x="550" y="65"/>
                  </a:lnTo>
                  <a:lnTo>
                    <a:pt x="524" y="48"/>
                  </a:lnTo>
                  <a:lnTo>
                    <a:pt x="511" y="41"/>
                  </a:lnTo>
                  <a:lnTo>
                    <a:pt x="497" y="34"/>
                  </a:lnTo>
                  <a:lnTo>
                    <a:pt x="484" y="29"/>
                  </a:lnTo>
                  <a:lnTo>
                    <a:pt x="470" y="22"/>
                  </a:lnTo>
                  <a:lnTo>
                    <a:pt x="456" y="17"/>
                  </a:lnTo>
                  <a:lnTo>
                    <a:pt x="440" y="13"/>
                  </a:lnTo>
                  <a:lnTo>
                    <a:pt x="426" y="9"/>
                  </a:lnTo>
                  <a:lnTo>
                    <a:pt x="411" y="7"/>
                  </a:lnTo>
                  <a:lnTo>
                    <a:pt x="395" y="4"/>
                  </a:lnTo>
                  <a:lnTo>
                    <a:pt x="380" y="2"/>
                  </a:lnTo>
                  <a:lnTo>
                    <a:pt x="365" y="2"/>
                  </a:lnTo>
                  <a:lnTo>
                    <a:pt x="348" y="0"/>
                  </a:lnTo>
                  <a:lnTo>
                    <a:pt x="333" y="2"/>
                  </a:lnTo>
                  <a:lnTo>
                    <a:pt x="317" y="2"/>
                  </a:lnTo>
                  <a:lnTo>
                    <a:pt x="302" y="4"/>
                  </a:lnTo>
                  <a:lnTo>
                    <a:pt x="286" y="7"/>
                  </a:lnTo>
                  <a:lnTo>
                    <a:pt x="271" y="9"/>
                  </a:lnTo>
                  <a:lnTo>
                    <a:pt x="255" y="13"/>
                  </a:lnTo>
                  <a:lnTo>
                    <a:pt x="241" y="17"/>
                  </a:lnTo>
                  <a:lnTo>
                    <a:pt x="227" y="22"/>
                  </a:lnTo>
                  <a:lnTo>
                    <a:pt x="213" y="29"/>
                  </a:lnTo>
                  <a:lnTo>
                    <a:pt x="199" y="34"/>
                  </a:lnTo>
                  <a:lnTo>
                    <a:pt x="186" y="41"/>
                  </a:lnTo>
                  <a:lnTo>
                    <a:pt x="173" y="48"/>
                  </a:lnTo>
                  <a:lnTo>
                    <a:pt x="148" y="65"/>
                  </a:lnTo>
                  <a:lnTo>
                    <a:pt x="124" y="83"/>
                  </a:lnTo>
                  <a:lnTo>
                    <a:pt x="158" y="116"/>
                  </a:lnTo>
                  <a:lnTo>
                    <a:pt x="162" y="121"/>
                  </a:lnTo>
                  <a:lnTo>
                    <a:pt x="164" y="126"/>
                  </a:lnTo>
                  <a:lnTo>
                    <a:pt x="166" y="131"/>
                  </a:lnTo>
                  <a:lnTo>
                    <a:pt x="167" y="136"/>
                  </a:lnTo>
                  <a:lnTo>
                    <a:pt x="166" y="143"/>
                  </a:lnTo>
                  <a:lnTo>
                    <a:pt x="164" y="148"/>
                  </a:lnTo>
                  <a:lnTo>
                    <a:pt x="162" y="153"/>
                  </a:lnTo>
                  <a:lnTo>
                    <a:pt x="158" y="158"/>
                  </a:lnTo>
                  <a:lnTo>
                    <a:pt x="153" y="162"/>
                  </a:lnTo>
                  <a:lnTo>
                    <a:pt x="148" y="165"/>
                  </a:lnTo>
                  <a:lnTo>
                    <a:pt x="142" y="167"/>
                  </a:lnTo>
                  <a:lnTo>
                    <a:pt x="136" y="167"/>
                  </a:lnTo>
                  <a:lnTo>
                    <a:pt x="131" y="166"/>
                  </a:lnTo>
                  <a:lnTo>
                    <a:pt x="124" y="165"/>
                  </a:lnTo>
                  <a:lnTo>
                    <a:pt x="119" y="162"/>
                  </a:lnTo>
                  <a:lnTo>
                    <a:pt x="115" y="158"/>
                  </a:lnTo>
                  <a:lnTo>
                    <a:pt x="82" y="125"/>
                  </a:lnTo>
                  <a:lnTo>
                    <a:pt x="63" y="148"/>
                  </a:lnTo>
                  <a:lnTo>
                    <a:pt x="47" y="174"/>
                  </a:lnTo>
                  <a:lnTo>
                    <a:pt x="40" y="187"/>
                  </a:lnTo>
                  <a:lnTo>
                    <a:pt x="33" y="201"/>
                  </a:lnTo>
                  <a:lnTo>
                    <a:pt x="27" y="214"/>
                  </a:lnTo>
                  <a:lnTo>
                    <a:pt x="22" y="228"/>
                  </a:lnTo>
                  <a:lnTo>
                    <a:pt x="17" y="242"/>
                  </a:lnTo>
                  <a:lnTo>
                    <a:pt x="13" y="257"/>
                  </a:lnTo>
                  <a:lnTo>
                    <a:pt x="9" y="271"/>
                  </a:lnTo>
                  <a:lnTo>
                    <a:pt x="5" y="287"/>
                  </a:lnTo>
                  <a:lnTo>
                    <a:pt x="2" y="302"/>
                  </a:lnTo>
                  <a:lnTo>
                    <a:pt x="1" y="318"/>
                  </a:lnTo>
                  <a:lnTo>
                    <a:pt x="0" y="333"/>
                  </a:lnTo>
                  <a:lnTo>
                    <a:pt x="0" y="350"/>
                  </a:lnTo>
                  <a:lnTo>
                    <a:pt x="0" y="365"/>
                  </a:lnTo>
                  <a:lnTo>
                    <a:pt x="1" y="380"/>
                  </a:lnTo>
                  <a:lnTo>
                    <a:pt x="2" y="396"/>
                  </a:lnTo>
                  <a:lnTo>
                    <a:pt x="5" y="411"/>
                  </a:lnTo>
                  <a:lnTo>
                    <a:pt x="9" y="427"/>
                  </a:lnTo>
                  <a:lnTo>
                    <a:pt x="13" y="442"/>
                  </a:lnTo>
                  <a:lnTo>
                    <a:pt x="17" y="456"/>
                  </a:lnTo>
                  <a:lnTo>
                    <a:pt x="22" y="470"/>
                  </a:lnTo>
                  <a:lnTo>
                    <a:pt x="27" y="484"/>
                  </a:lnTo>
                  <a:lnTo>
                    <a:pt x="33" y="499"/>
                  </a:lnTo>
                  <a:lnTo>
                    <a:pt x="40" y="511"/>
                  </a:lnTo>
                  <a:lnTo>
                    <a:pt x="47" y="524"/>
                  </a:lnTo>
                  <a:lnTo>
                    <a:pt x="63" y="550"/>
                  </a:lnTo>
                  <a:lnTo>
                    <a:pt x="82" y="573"/>
                  </a:lnTo>
                  <a:lnTo>
                    <a:pt x="115" y="540"/>
                  </a:lnTo>
                  <a:lnTo>
                    <a:pt x="119" y="536"/>
                  </a:lnTo>
                  <a:lnTo>
                    <a:pt x="124" y="533"/>
                  </a:lnTo>
                  <a:lnTo>
                    <a:pt x="131" y="532"/>
                  </a:lnTo>
                  <a:lnTo>
                    <a:pt x="136" y="532"/>
                  </a:lnTo>
                  <a:lnTo>
                    <a:pt x="142" y="532"/>
                  </a:lnTo>
                  <a:lnTo>
                    <a:pt x="148" y="533"/>
                  </a:lnTo>
                  <a:lnTo>
                    <a:pt x="153" y="536"/>
                  </a:lnTo>
                  <a:lnTo>
                    <a:pt x="158" y="540"/>
                  </a:lnTo>
                  <a:lnTo>
                    <a:pt x="162" y="545"/>
                  </a:lnTo>
                  <a:lnTo>
                    <a:pt x="164" y="550"/>
                  </a:lnTo>
                  <a:lnTo>
                    <a:pt x="166" y="555"/>
                  </a:lnTo>
                  <a:lnTo>
                    <a:pt x="167" y="562"/>
                  </a:lnTo>
                  <a:lnTo>
                    <a:pt x="166" y="567"/>
                  </a:lnTo>
                  <a:lnTo>
                    <a:pt x="164" y="573"/>
                  </a:lnTo>
                  <a:lnTo>
                    <a:pt x="162" y="578"/>
                  </a:lnTo>
                  <a:lnTo>
                    <a:pt x="158" y="582"/>
                  </a:lnTo>
                  <a:lnTo>
                    <a:pt x="124" y="615"/>
                  </a:lnTo>
                  <a:lnTo>
                    <a:pt x="148" y="635"/>
                  </a:lnTo>
                  <a:lnTo>
                    <a:pt x="173" y="650"/>
                  </a:lnTo>
                  <a:lnTo>
                    <a:pt x="186" y="658"/>
                  </a:lnTo>
                  <a:lnTo>
                    <a:pt x="199" y="664"/>
                  </a:lnTo>
                  <a:lnTo>
                    <a:pt x="213" y="671"/>
                  </a:lnTo>
                  <a:lnTo>
                    <a:pt x="227" y="676"/>
                  </a:lnTo>
                  <a:lnTo>
                    <a:pt x="241" y="681"/>
                  </a:lnTo>
                  <a:lnTo>
                    <a:pt x="255" y="685"/>
                  </a:lnTo>
                  <a:lnTo>
                    <a:pt x="271" y="689"/>
                  </a:lnTo>
                  <a:lnTo>
                    <a:pt x="286" y="693"/>
                  </a:lnTo>
                  <a:lnTo>
                    <a:pt x="302" y="695"/>
                  </a:lnTo>
                  <a:lnTo>
                    <a:pt x="317" y="696"/>
                  </a:lnTo>
                  <a:lnTo>
                    <a:pt x="333" y="698"/>
                  </a:lnTo>
                  <a:lnTo>
                    <a:pt x="348" y="698"/>
                  </a:lnTo>
                  <a:lnTo>
                    <a:pt x="365" y="698"/>
                  </a:lnTo>
                  <a:lnTo>
                    <a:pt x="380" y="696"/>
                  </a:lnTo>
                  <a:lnTo>
                    <a:pt x="395" y="695"/>
                  </a:lnTo>
                  <a:lnTo>
                    <a:pt x="411" y="693"/>
                  </a:lnTo>
                  <a:lnTo>
                    <a:pt x="426" y="689"/>
                  </a:lnTo>
                  <a:lnTo>
                    <a:pt x="440" y="685"/>
                  </a:lnTo>
                  <a:lnTo>
                    <a:pt x="456" y="681"/>
                  </a:lnTo>
                  <a:lnTo>
                    <a:pt x="470" y="676"/>
                  </a:lnTo>
                  <a:lnTo>
                    <a:pt x="484" y="671"/>
                  </a:lnTo>
                  <a:lnTo>
                    <a:pt x="497" y="664"/>
                  </a:lnTo>
                  <a:lnTo>
                    <a:pt x="511" y="658"/>
                  </a:lnTo>
                  <a:lnTo>
                    <a:pt x="524" y="650"/>
                  </a:lnTo>
                  <a:lnTo>
                    <a:pt x="550" y="635"/>
                  </a:lnTo>
                  <a:lnTo>
                    <a:pt x="573" y="615"/>
                  </a:lnTo>
                  <a:lnTo>
                    <a:pt x="539" y="582"/>
                  </a:lnTo>
                  <a:lnTo>
                    <a:pt x="535" y="578"/>
                  </a:lnTo>
                  <a:lnTo>
                    <a:pt x="533" y="573"/>
                  </a:lnTo>
                  <a:lnTo>
                    <a:pt x="532" y="567"/>
                  </a:lnTo>
                  <a:lnTo>
                    <a:pt x="530" y="562"/>
                  </a:lnTo>
                  <a:lnTo>
                    <a:pt x="532" y="555"/>
                  </a:lnTo>
                  <a:lnTo>
                    <a:pt x="533" y="550"/>
                  </a:lnTo>
                  <a:lnTo>
                    <a:pt x="535" y="545"/>
                  </a:lnTo>
                  <a:lnTo>
                    <a:pt x="539" y="54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3" name="Freeform 3621">
              <a:extLst>
                <a:ext uri="{FF2B5EF4-FFF2-40B4-BE49-F238E27FC236}">
                  <a16:creationId xmlns:a16="http://schemas.microsoft.com/office/drawing/2014/main" id="{AD76D8F2-24A8-45C7-93D1-4E507EA27F85}"/>
                </a:ext>
              </a:extLst>
            </p:cNvPr>
            <p:cNvSpPr>
              <a:spLocks/>
            </p:cNvSpPr>
            <p:nvPr/>
          </p:nvSpPr>
          <p:spPr bwMode="auto">
            <a:xfrm>
              <a:off x="11109325" y="885825"/>
              <a:ext cx="123825" cy="71438"/>
            </a:xfrm>
            <a:custGeom>
              <a:avLst/>
              <a:gdLst>
                <a:gd name="T0" fmla="*/ 220 w 312"/>
                <a:gd name="T1" fmla="*/ 82 h 180"/>
                <a:gd name="T2" fmla="*/ 295 w 312"/>
                <a:gd name="T3" fmla="*/ 20 h 180"/>
                <a:gd name="T4" fmla="*/ 299 w 312"/>
                <a:gd name="T5" fmla="*/ 16 h 180"/>
                <a:gd name="T6" fmla="*/ 300 w 312"/>
                <a:gd name="T7" fmla="*/ 13 h 180"/>
                <a:gd name="T8" fmla="*/ 299 w 312"/>
                <a:gd name="T9" fmla="*/ 7 h 180"/>
                <a:gd name="T10" fmla="*/ 296 w 312"/>
                <a:gd name="T11" fmla="*/ 4 h 180"/>
                <a:gd name="T12" fmla="*/ 294 w 312"/>
                <a:gd name="T13" fmla="*/ 1 h 180"/>
                <a:gd name="T14" fmla="*/ 288 w 312"/>
                <a:gd name="T15" fmla="*/ 0 h 180"/>
                <a:gd name="T16" fmla="*/ 285 w 312"/>
                <a:gd name="T17" fmla="*/ 0 h 180"/>
                <a:gd name="T18" fmla="*/ 279 w 312"/>
                <a:gd name="T19" fmla="*/ 2 h 180"/>
                <a:gd name="T20" fmla="*/ 155 w 312"/>
                <a:gd name="T21" fmla="*/ 104 h 180"/>
                <a:gd name="T22" fmla="*/ 30 w 312"/>
                <a:gd name="T23" fmla="*/ 2 h 180"/>
                <a:gd name="T24" fmla="*/ 26 w 312"/>
                <a:gd name="T25" fmla="*/ 0 h 180"/>
                <a:gd name="T26" fmla="*/ 21 w 312"/>
                <a:gd name="T27" fmla="*/ 0 h 180"/>
                <a:gd name="T28" fmla="*/ 18 w 312"/>
                <a:gd name="T29" fmla="*/ 1 h 180"/>
                <a:gd name="T30" fmla="*/ 14 w 312"/>
                <a:gd name="T31" fmla="*/ 4 h 180"/>
                <a:gd name="T32" fmla="*/ 11 w 312"/>
                <a:gd name="T33" fmla="*/ 7 h 180"/>
                <a:gd name="T34" fmla="*/ 11 w 312"/>
                <a:gd name="T35" fmla="*/ 13 h 180"/>
                <a:gd name="T36" fmla="*/ 12 w 312"/>
                <a:gd name="T37" fmla="*/ 16 h 180"/>
                <a:gd name="T38" fmla="*/ 15 w 312"/>
                <a:gd name="T39" fmla="*/ 20 h 180"/>
                <a:gd name="T40" fmla="*/ 91 w 312"/>
                <a:gd name="T41" fmla="*/ 82 h 180"/>
                <a:gd name="T42" fmla="*/ 3 w 312"/>
                <a:gd name="T43" fmla="*/ 159 h 180"/>
                <a:gd name="T44" fmla="*/ 1 w 312"/>
                <a:gd name="T45" fmla="*/ 162 h 180"/>
                <a:gd name="T46" fmla="*/ 0 w 312"/>
                <a:gd name="T47" fmla="*/ 167 h 180"/>
                <a:gd name="T48" fmla="*/ 0 w 312"/>
                <a:gd name="T49" fmla="*/ 172 h 180"/>
                <a:gd name="T50" fmla="*/ 2 w 312"/>
                <a:gd name="T51" fmla="*/ 176 h 180"/>
                <a:gd name="T52" fmla="*/ 6 w 312"/>
                <a:gd name="T53" fmla="*/ 178 h 180"/>
                <a:gd name="T54" fmla="*/ 11 w 312"/>
                <a:gd name="T55" fmla="*/ 180 h 180"/>
                <a:gd name="T56" fmla="*/ 15 w 312"/>
                <a:gd name="T57" fmla="*/ 178 h 180"/>
                <a:gd name="T58" fmla="*/ 19 w 312"/>
                <a:gd name="T59" fmla="*/ 177 h 180"/>
                <a:gd name="T60" fmla="*/ 110 w 312"/>
                <a:gd name="T61" fmla="*/ 97 h 180"/>
                <a:gd name="T62" fmla="*/ 147 w 312"/>
                <a:gd name="T63" fmla="*/ 128 h 180"/>
                <a:gd name="T64" fmla="*/ 151 w 312"/>
                <a:gd name="T65" fmla="*/ 131 h 180"/>
                <a:gd name="T66" fmla="*/ 155 w 312"/>
                <a:gd name="T67" fmla="*/ 132 h 180"/>
                <a:gd name="T68" fmla="*/ 159 w 312"/>
                <a:gd name="T69" fmla="*/ 131 h 180"/>
                <a:gd name="T70" fmla="*/ 163 w 312"/>
                <a:gd name="T71" fmla="*/ 128 h 180"/>
                <a:gd name="T72" fmla="*/ 201 w 312"/>
                <a:gd name="T73" fmla="*/ 97 h 180"/>
                <a:gd name="T74" fmla="*/ 291 w 312"/>
                <a:gd name="T75" fmla="*/ 177 h 180"/>
                <a:gd name="T76" fmla="*/ 295 w 312"/>
                <a:gd name="T77" fmla="*/ 178 h 180"/>
                <a:gd name="T78" fmla="*/ 300 w 312"/>
                <a:gd name="T79" fmla="*/ 180 h 180"/>
                <a:gd name="T80" fmla="*/ 304 w 312"/>
                <a:gd name="T81" fmla="*/ 178 h 180"/>
                <a:gd name="T82" fmla="*/ 309 w 312"/>
                <a:gd name="T83" fmla="*/ 176 h 180"/>
                <a:gd name="T84" fmla="*/ 310 w 312"/>
                <a:gd name="T85" fmla="*/ 172 h 180"/>
                <a:gd name="T86" fmla="*/ 312 w 312"/>
                <a:gd name="T87" fmla="*/ 167 h 180"/>
                <a:gd name="T88" fmla="*/ 310 w 312"/>
                <a:gd name="T89" fmla="*/ 162 h 180"/>
                <a:gd name="T90" fmla="*/ 308 w 312"/>
                <a:gd name="T91" fmla="*/ 159 h 180"/>
                <a:gd name="T92" fmla="*/ 220 w 312"/>
                <a:gd name="T93" fmla="*/ 82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12" h="180">
                  <a:moveTo>
                    <a:pt x="220" y="82"/>
                  </a:moveTo>
                  <a:lnTo>
                    <a:pt x="295" y="20"/>
                  </a:lnTo>
                  <a:lnTo>
                    <a:pt x="299" y="16"/>
                  </a:lnTo>
                  <a:lnTo>
                    <a:pt x="300" y="13"/>
                  </a:lnTo>
                  <a:lnTo>
                    <a:pt x="299" y="7"/>
                  </a:lnTo>
                  <a:lnTo>
                    <a:pt x="296" y="4"/>
                  </a:lnTo>
                  <a:lnTo>
                    <a:pt x="294" y="1"/>
                  </a:lnTo>
                  <a:lnTo>
                    <a:pt x="288" y="0"/>
                  </a:lnTo>
                  <a:lnTo>
                    <a:pt x="285" y="0"/>
                  </a:lnTo>
                  <a:lnTo>
                    <a:pt x="279" y="2"/>
                  </a:lnTo>
                  <a:lnTo>
                    <a:pt x="155" y="104"/>
                  </a:lnTo>
                  <a:lnTo>
                    <a:pt x="30" y="2"/>
                  </a:lnTo>
                  <a:lnTo>
                    <a:pt x="26" y="0"/>
                  </a:lnTo>
                  <a:lnTo>
                    <a:pt x="21" y="0"/>
                  </a:lnTo>
                  <a:lnTo>
                    <a:pt x="18" y="1"/>
                  </a:lnTo>
                  <a:lnTo>
                    <a:pt x="14" y="4"/>
                  </a:lnTo>
                  <a:lnTo>
                    <a:pt x="11" y="7"/>
                  </a:lnTo>
                  <a:lnTo>
                    <a:pt x="11" y="13"/>
                  </a:lnTo>
                  <a:lnTo>
                    <a:pt x="12" y="16"/>
                  </a:lnTo>
                  <a:lnTo>
                    <a:pt x="15" y="20"/>
                  </a:lnTo>
                  <a:lnTo>
                    <a:pt x="91" y="82"/>
                  </a:lnTo>
                  <a:lnTo>
                    <a:pt x="3" y="159"/>
                  </a:lnTo>
                  <a:lnTo>
                    <a:pt x="1" y="162"/>
                  </a:lnTo>
                  <a:lnTo>
                    <a:pt x="0" y="167"/>
                  </a:lnTo>
                  <a:lnTo>
                    <a:pt x="0" y="172"/>
                  </a:lnTo>
                  <a:lnTo>
                    <a:pt x="2" y="176"/>
                  </a:lnTo>
                  <a:lnTo>
                    <a:pt x="6" y="178"/>
                  </a:lnTo>
                  <a:lnTo>
                    <a:pt x="11" y="180"/>
                  </a:lnTo>
                  <a:lnTo>
                    <a:pt x="15" y="178"/>
                  </a:lnTo>
                  <a:lnTo>
                    <a:pt x="19" y="177"/>
                  </a:lnTo>
                  <a:lnTo>
                    <a:pt x="110" y="97"/>
                  </a:lnTo>
                  <a:lnTo>
                    <a:pt x="147" y="128"/>
                  </a:lnTo>
                  <a:lnTo>
                    <a:pt x="151" y="131"/>
                  </a:lnTo>
                  <a:lnTo>
                    <a:pt x="155" y="132"/>
                  </a:lnTo>
                  <a:lnTo>
                    <a:pt x="159" y="131"/>
                  </a:lnTo>
                  <a:lnTo>
                    <a:pt x="163" y="128"/>
                  </a:lnTo>
                  <a:lnTo>
                    <a:pt x="201" y="97"/>
                  </a:lnTo>
                  <a:lnTo>
                    <a:pt x="291" y="177"/>
                  </a:lnTo>
                  <a:lnTo>
                    <a:pt x="295" y="178"/>
                  </a:lnTo>
                  <a:lnTo>
                    <a:pt x="300" y="180"/>
                  </a:lnTo>
                  <a:lnTo>
                    <a:pt x="304" y="178"/>
                  </a:lnTo>
                  <a:lnTo>
                    <a:pt x="309" y="176"/>
                  </a:lnTo>
                  <a:lnTo>
                    <a:pt x="310" y="172"/>
                  </a:lnTo>
                  <a:lnTo>
                    <a:pt x="312" y="167"/>
                  </a:lnTo>
                  <a:lnTo>
                    <a:pt x="310" y="162"/>
                  </a:lnTo>
                  <a:lnTo>
                    <a:pt x="308" y="159"/>
                  </a:lnTo>
                  <a:lnTo>
                    <a:pt x="220" y="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4" name="Freeform 3622">
              <a:extLst>
                <a:ext uri="{FF2B5EF4-FFF2-40B4-BE49-F238E27FC236}">
                  <a16:creationId xmlns:a16="http://schemas.microsoft.com/office/drawing/2014/main" id="{BFC5AFB5-B934-4878-815B-12196286A21C}"/>
                </a:ext>
              </a:extLst>
            </p:cNvPr>
            <p:cNvSpPr>
              <a:spLocks/>
            </p:cNvSpPr>
            <p:nvPr/>
          </p:nvSpPr>
          <p:spPr bwMode="auto">
            <a:xfrm>
              <a:off x="11250613" y="993775"/>
              <a:ext cx="63500" cy="63500"/>
            </a:xfrm>
            <a:custGeom>
              <a:avLst/>
              <a:gdLst>
                <a:gd name="T0" fmla="*/ 21 w 161"/>
                <a:gd name="T1" fmla="*/ 3 h 159"/>
                <a:gd name="T2" fmla="*/ 17 w 161"/>
                <a:gd name="T3" fmla="*/ 0 h 159"/>
                <a:gd name="T4" fmla="*/ 13 w 161"/>
                <a:gd name="T5" fmla="*/ 0 h 159"/>
                <a:gd name="T6" fmla="*/ 8 w 161"/>
                <a:gd name="T7" fmla="*/ 0 h 159"/>
                <a:gd name="T8" fmla="*/ 4 w 161"/>
                <a:gd name="T9" fmla="*/ 3 h 159"/>
                <a:gd name="T10" fmla="*/ 2 w 161"/>
                <a:gd name="T11" fmla="*/ 6 h 159"/>
                <a:gd name="T12" fmla="*/ 0 w 161"/>
                <a:gd name="T13" fmla="*/ 12 h 159"/>
                <a:gd name="T14" fmla="*/ 2 w 161"/>
                <a:gd name="T15" fmla="*/ 15 h 159"/>
                <a:gd name="T16" fmla="*/ 4 w 161"/>
                <a:gd name="T17" fmla="*/ 21 h 159"/>
                <a:gd name="T18" fmla="*/ 140 w 161"/>
                <a:gd name="T19" fmla="*/ 157 h 159"/>
                <a:gd name="T20" fmla="*/ 144 w 161"/>
                <a:gd name="T21" fmla="*/ 159 h 159"/>
                <a:gd name="T22" fmla="*/ 149 w 161"/>
                <a:gd name="T23" fmla="*/ 159 h 159"/>
                <a:gd name="T24" fmla="*/ 153 w 161"/>
                <a:gd name="T25" fmla="*/ 159 h 159"/>
                <a:gd name="T26" fmla="*/ 157 w 161"/>
                <a:gd name="T27" fmla="*/ 157 h 159"/>
                <a:gd name="T28" fmla="*/ 160 w 161"/>
                <a:gd name="T29" fmla="*/ 153 h 159"/>
                <a:gd name="T30" fmla="*/ 161 w 161"/>
                <a:gd name="T31" fmla="*/ 148 h 159"/>
                <a:gd name="T32" fmla="*/ 160 w 161"/>
                <a:gd name="T33" fmla="*/ 144 h 159"/>
                <a:gd name="T34" fmla="*/ 157 w 161"/>
                <a:gd name="T35" fmla="*/ 139 h 159"/>
                <a:gd name="T36" fmla="*/ 21 w 161"/>
                <a:gd name="T37" fmla="*/ 3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1" h="159">
                  <a:moveTo>
                    <a:pt x="21" y="3"/>
                  </a:moveTo>
                  <a:lnTo>
                    <a:pt x="17" y="0"/>
                  </a:lnTo>
                  <a:lnTo>
                    <a:pt x="13" y="0"/>
                  </a:lnTo>
                  <a:lnTo>
                    <a:pt x="8" y="0"/>
                  </a:lnTo>
                  <a:lnTo>
                    <a:pt x="4" y="3"/>
                  </a:lnTo>
                  <a:lnTo>
                    <a:pt x="2" y="6"/>
                  </a:lnTo>
                  <a:lnTo>
                    <a:pt x="0" y="12"/>
                  </a:lnTo>
                  <a:lnTo>
                    <a:pt x="2" y="15"/>
                  </a:lnTo>
                  <a:lnTo>
                    <a:pt x="4" y="21"/>
                  </a:lnTo>
                  <a:lnTo>
                    <a:pt x="140" y="157"/>
                  </a:lnTo>
                  <a:lnTo>
                    <a:pt x="144" y="159"/>
                  </a:lnTo>
                  <a:lnTo>
                    <a:pt x="149" y="159"/>
                  </a:lnTo>
                  <a:lnTo>
                    <a:pt x="153" y="159"/>
                  </a:lnTo>
                  <a:lnTo>
                    <a:pt x="157" y="157"/>
                  </a:lnTo>
                  <a:lnTo>
                    <a:pt x="160" y="153"/>
                  </a:lnTo>
                  <a:lnTo>
                    <a:pt x="161" y="148"/>
                  </a:lnTo>
                  <a:lnTo>
                    <a:pt x="160" y="144"/>
                  </a:lnTo>
                  <a:lnTo>
                    <a:pt x="157" y="139"/>
                  </a:lnTo>
                  <a:lnTo>
                    <a:pt x="21"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5" name="Freeform 3623">
              <a:extLst>
                <a:ext uri="{FF2B5EF4-FFF2-40B4-BE49-F238E27FC236}">
                  <a16:creationId xmlns:a16="http://schemas.microsoft.com/office/drawing/2014/main" id="{6FEA2310-F55A-42DA-913D-4342D4C4A861}"/>
                </a:ext>
              </a:extLst>
            </p:cNvPr>
            <p:cNvSpPr>
              <a:spLocks/>
            </p:cNvSpPr>
            <p:nvPr/>
          </p:nvSpPr>
          <p:spPr bwMode="auto">
            <a:xfrm>
              <a:off x="11028363" y="993775"/>
              <a:ext cx="63500" cy="63500"/>
            </a:xfrm>
            <a:custGeom>
              <a:avLst/>
              <a:gdLst>
                <a:gd name="T0" fmla="*/ 157 w 160"/>
                <a:gd name="T1" fmla="*/ 3 h 159"/>
                <a:gd name="T2" fmla="*/ 153 w 160"/>
                <a:gd name="T3" fmla="*/ 0 h 159"/>
                <a:gd name="T4" fmla="*/ 148 w 160"/>
                <a:gd name="T5" fmla="*/ 0 h 159"/>
                <a:gd name="T6" fmla="*/ 144 w 160"/>
                <a:gd name="T7" fmla="*/ 0 h 159"/>
                <a:gd name="T8" fmla="*/ 139 w 160"/>
                <a:gd name="T9" fmla="*/ 3 h 159"/>
                <a:gd name="T10" fmla="*/ 3 w 160"/>
                <a:gd name="T11" fmla="*/ 139 h 159"/>
                <a:gd name="T12" fmla="*/ 0 w 160"/>
                <a:gd name="T13" fmla="*/ 144 h 159"/>
                <a:gd name="T14" fmla="*/ 0 w 160"/>
                <a:gd name="T15" fmla="*/ 148 h 159"/>
                <a:gd name="T16" fmla="*/ 0 w 160"/>
                <a:gd name="T17" fmla="*/ 153 h 159"/>
                <a:gd name="T18" fmla="*/ 3 w 160"/>
                <a:gd name="T19" fmla="*/ 157 h 159"/>
                <a:gd name="T20" fmla="*/ 7 w 160"/>
                <a:gd name="T21" fmla="*/ 159 h 159"/>
                <a:gd name="T22" fmla="*/ 12 w 160"/>
                <a:gd name="T23" fmla="*/ 159 h 159"/>
                <a:gd name="T24" fmla="*/ 16 w 160"/>
                <a:gd name="T25" fmla="*/ 159 h 159"/>
                <a:gd name="T26" fmla="*/ 21 w 160"/>
                <a:gd name="T27" fmla="*/ 157 h 159"/>
                <a:gd name="T28" fmla="*/ 157 w 160"/>
                <a:gd name="T29" fmla="*/ 21 h 159"/>
                <a:gd name="T30" fmla="*/ 160 w 160"/>
                <a:gd name="T31" fmla="*/ 15 h 159"/>
                <a:gd name="T32" fmla="*/ 160 w 160"/>
                <a:gd name="T33" fmla="*/ 12 h 159"/>
                <a:gd name="T34" fmla="*/ 160 w 160"/>
                <a:gd name="T35" fmla="*/ 6 h 159"/>
                <a:gd name="T36" fmla="*/ 157 w 160"/>
                <a:gd name="T37" fmla="*/ 3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0" h="159">
                  <a:moveTo>
                    <a:pt x="157" y="3"/>
                  </a:moveTo>
                  <a:lnTo>
                    <a:pt x="153" y="0"/>
                  </a:lnTo>
                  <a:lnTo>
                    <a:pt x="148" y="0"/>
                  </a:lnTo>
                  <a:lnTo>
                    <a:pt x="144" y="0"/>
                  </a:lnTo>
                  <a:lnTo>
                    <a:pt x="139" y="3"/>
                  </a:lnTo>
                  <a:lnTo>
                    <a:pt x="3" y="139"/>
                  </a:lnTo>
                  <a:lnTo>
                    <a:pt x="0" y="144"/>
                  </a:lnTo>
                  <a:lnTo>
                    <a:pt x="0" y="148"/>
                  </a:lnTo>
                  <a:lnTo>
                    <a:pt x="0" y="153"/>
                  </a:lnTo>
                  <a:lnTo>
                    <a:pt x="3" y="157"/>
                  </a:lnTo>
                  <a:lnTo>
                    <a:pt x="7" y="159"/>
                  </a:lnTo>
                  <a:lnTo>
                    <a:pt x="12" y="159"/>
                  </a:lnTo>
                  <a:lnTo>
                    <a:pt x="16" y="159"/>
                  </a:lnTo>
                  <a:lnTo>
                    <a:pt x="21" y="157"/>
                  </a:lnTo>
                  <a:lnTo>
                    <a:pt x="157" y="21"/>
                  </a:lnTo>
                  <a:lnTo>
                    <a:pt x="160" y="15"/>
                  </a:lnTo>
                  <a:lnTo>
                    <a:pt x="160" y="12"/>
                  </a:lnTo>
                  <a:lnTo>
                    <a:pt x="160" y="6"/>
                  </a:lnTo>
                  <a:lnTo>
                    <a:pt x="157"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6" name="Freeform 3624">
              <a:extLst>
                <a:ext uri="{FF2B5EF4-FFF2-40B4-BE49-F238E27FC236}">
                  <a16:creationId xmlns:a16="http://schemas.microsoft.com/office/drawing/2014/main" id="{A80953AC-975D-4E59-BEC4-4B21BEA83C06}"/>
                </a:ext>
              </a:extLst>
            </p:cNvPr>
            <p:cNvSpPr>
              <a:spLocks/>
            </p:cNvSpPr>
            <p:nvPr/>
          </p:nvSpPr>
          <p:spPr bwMode="auto">
            <a:xfrm>
              <a:off x="11250613" y="771525"/>
              <a:ext cx="63500" cy="63500"/>
            </a:xfrm>
            <a:custGeom>
              <a:avLst/>
              <a:gdLst>
                <a:gd name="T0" fmla="*/ 4 w 161"/>
                <a:gd name="T1" fmla="*/ 156 h 160"/>
                <a:gd name="T2" fmla="*/ 8 w 161"/>
                <a:gd name="T3" fmla="*/ 159 h 160"/>
                <a:gd name="T4" fmla="*/ 12 w 161"/>
                <a:gd name="T5" fmla="*/ 160 h 160"/>
                <a:gd name="T6" fmla="*/ 17 w 161"/>
                <a:gd name="T7" fmla="*/ 159 h 160"/>
                <a:gd name="T8" fmla="*/ 21 w 161"/>
                <a:gd name="T9" fmla="*/ 156 h 160"/>
                <a:gd name="T10" fmla="*/ 157 w 161"/>
                <a:gd name="T11" fmla="*/ 20 h 160"/>
                <a:gd name="T12" fmla="*/ 160 w 161"/>
                <a:gd name="T13" fmla="*/ 16 h 160"/>
                <a:gd name="T14" fmla="*/ 161 w 161"/>
                <a:gd name="T15" fmla="*/ 11 h 160"/>
                <a:gd name="T16" fmla="*/ 160 w 161"/>
                <a:gd name="T17" fmla="*/ 7 h 160"/>
                <a:gd name="T18" fmla="*/ 157 w 161"/>
                <a:gd name="T19" fmla="*/ 4 h 160"/>
                <a:gd name="T20" fmla="*/ 153 w 161"/>
                <a:gd name="T21" fmla="*/ 1 h 160"/>
                <a:gd name="T22" fmla="*/ 149 w 161"/>
                <a:gd name="T23" fmla="*/ 0 h 160"/>
                <a:gd name="T24" fmla="*/ 144 w 161"/>
                <a:gd name="T25" fmla="*/ 1 h 160"/>
                <a:gd name="T26" fmla="*/ 140 w 161"/>
                <a:gd name="T27" fmla="*/ 4 h 160"/>
                <a:gd name="T28" fmla="*/ 4 w 161"/>
                <a:gd name="T29" fmla="*/ 140 h 160"/>
                <a:gd name="T30" fmla="*/ 2 w 161"/>
                <a:gd name="T31" fmla="*/ 144 h 160"/>
                <a:gd name="T32" fmla="*/ 0 w 161"/>
                <a:gd name="T33" fmla="*/ 147 h 160"/>
                <a:gd name="T34" fmla="*/ 2 w 161"/>
                <a:gd name="T35" fmla="*/ 153 h 160"/>
                <a:gd name="T36" fmla="*/ 4 w 161"/>
                <a:gd name="T37" fmla="*/ 156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1" h="160">
                  <a:moveTo>
                    <a:pt x="4" y="156"/>
                  </a:moveTo>
                  <a:lnTo>
                    <a:pt x="8" y="159"/>
                  </a:lnTo>
                  <a:lnTo>
                    <a:pt x="12" y="160"/>
                  </a:lnTo>
                  <a:lnTo>
                    <a:pt x="17" y="159"/>
                  </a:lnTo>
                  <a:lnTo>
                    <a:pt x="21" y="156"/>
                  </a:lnTo>
                  <a:lnTo>
                    <a:pt x="157" y="20"/>
                  </a:lnTo>
                  <a:lnTo>
                    <a:pt x="160" y="16"/>
                  </a:lnTo>
                  <a:lnTo>
                    <a:pt x="161" y="11"/>
                  </a:lnTo>
                  <a:lnTo>
                    <a:pt x="160" y="7"/>
                  </a:lnTo>
                  <a:lnTo>
                    <a:pt x="157" y="4"/>
                  </a:lnTo>
                  <a:lnTo>
                    <a:pt x="153" y="1"/>
                  </a:lnTo>
                  <a:lnTo>
                    <a:pt x="149" y="0"/>
                  </a:lnTo>
                  <a:lnTo>
                    <a:pt x="144" y="1"/>
                  </a:lnTo>
                  <a:lnTo>
                    <a:pt x="140" y="4"/>
                  </a:lnTo>
                  <a:lnTo>
                    <a:pt x="4" y="140"/>
                  </a:lnTo>
                  <a:lnTo>
                    <a:pt x="2" y="144"/>
                  </a:lnTo>
                  <a:lnTo>
                    <a:pt x="0" y="147"/>
                  </a:lnTo>
                  <a:lnTo>
                    <a:pt x="2" y="153"/>
                  </a:lnTo>
                  <a:lnTo>
                    <a:pt x="4" y="1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7" name="Freeform 3625">
              <a:extLst>
                <a:ext uri="{FF2B5EF4-FFF2-40B4-BE49-F238E27FC236}">
                  <a16:creationId xmlns:a16="http://schemas.microsoft.com/office/drawing/2014/main" id="{DCEEE9E8-A5B3-4D81-814B-3132C0A5CC75}"/>
                </a:ext>
              </a:extLst>
            </p:cNvPr>
            <p:cNvSpPr>
              <a:spLocks/>
            </p:cNvSpPr>
            <p:nvPr/>
          </p:nvSpPr>
          <p:spPr bwMode="auto">
            <a:xfrm>
              <a:off x="11028363" y="771525"/>
              <a:ext cx="63500" cy="63500"/>
            </a:xfrm>
            <a:custGeom>
              <a:avLst/>
              <a:gdLst>
                <a:gd name="T0" fmla="*/ 139 w 160"/>
                <a:gd name="T1" fmla="*/ 156 h 160"/>
                <a:gd name="T2" fmla="*/ 144 w 160"/>
                <a:gd name="T3" fmla="*/ 159 h 160"/>
                <a:gd name="T4" fmla="*/ 148 w 160"/>
                <a:gd name="T5" fmla="*/ 160 h 160"/>
                <a:gd name="T6" fmla="*/ 153 w 160"/>
                <a:gd name="T7" fmla="*/ 159 h 160"/>
                <a:gd name="T8" fmla="*/ 157 w 160"/>
                <a:gd name="T9" fmla="*/ 156 h 160"/>
                <a:gd name="T10" fmla="*/ 160 w 160"/>
                <a:gd name="T11" fmla="*/ 153 h 160"/>
                <a:gd name="T12" fmla="*/ 160 w 160"/>
                <a:gd name="T13" fmla="*/ 149 h 160"/>
                <a:gd name="T14" fmla="*/ 160 w 160"/>
                <a:gd name="T15" fmla="*/ 144 h 160"/>
                <a:gd name="T16" fmla="*/ 157 w 160"/>
                <a:gd name="T17" fmla="*/ 140 h 160"/>
                <a:gd name="T18" fmla="*/ 21 w 160"/>
                <a:gd name="T19" fmla="*/ 4 h 160"/>
                <a:gd name="T20" fmla="*/ 16 w 160"/>
                <a:gd name="T21" fmla="*/ 1 h 160"/>
                <a:gd name="T22" fmla="*/ 12 w 160"/>
                <a:gd name="T23" fmla="*/ 0 h 160"/>
                <a:gd name="T24" fmla="*/ 7 w 160"/>
                <a:gd name="T25" fmla="*/ 1 h 160"/>
                <a:gd name="T26" fmla="*/ 3 w 160"/>
                <a:gd name="T27" fmla="*/ 4 h 160"/>
                <a:gd name="T28" fmla="*/ 0 w 160"/>
                <a:gd name="T29" fmla="*/ 7 h 160"/>
                <a:gd name="T30" fmla="*/ 0 w 160"/>
                <a:gd name="T31" fmla="*/ 11 h 160"/>
                <a:gd name="T32" fmla="*/ 0 w 160"/>
                <a:gd name="T33" fmla="*/ 16 h 160"/>
                <a:gd name="T34" fmla="*/ 3 w 160"/>
                <a:gd name="T35" fmla="*/ 20 h 160"/>
                <a:gd name="T36" fmla="*/ 139 w 160"/>
                <a:gd name="T37" fmla="*/ 156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0" h="160">
                  <a:moveTo>
                    <a:pt x="139" y="156"/>
                  </a:moveTo>
                  <a:lnTo>
                    <a:pt x="144" y="159"/>
                  </a:lnTo>
                  <a:lnTo>
                    <a:pt x="148" y="160"/>
                  </a:lnTo>
                  <a:lnTo>
                    <a:pt x="153" y="159"/>
                  </a:lnTo>
                  <a:lnTo>
                    <a:pt x="157" y="156"/>
                  </a:lnTo>
                  <a:lnTo>
                    <a:pt x="160" y="153"/>
                  </a:lnTo>
                  <a:lnTo>
                    <a:pt x="160" y="149"/>
                  </a:lnTo>
                  <a:lnTo>
                    <a:pt x="160" y="144"/>
                  </a:lnTo>
                  <a:lnTo>
                    <a:pt x="157" y="140"/>
                  </a:lnTo>
                  <a:lnTo>
                    <a:pt x="21" y="4"/>
                  </a:lnTo>
                  <a:lnTo>
                    <a:pt x="16" y="1"/>
                  </a:lnTo>
                  <a:lnTo>
                    <a:pt x="12" y="0"/>
                  </a:lnTo>
                  <a:lnTo>
                    <a:pt x="7" y="1"/>
                  </a:lnTo>
                  <a:lnTo>
                    <a:pt x="3" y="4"/>
                  </a:lnTo>
                  <a:lnTo>
                    <a:pt x="0" y="7"/>
                  </a:lnTo>
                  <a:lnTo>
                    <a:pt x="0" y="11"/>
                  </a:lnTo>
                  <a:lnTo>
                    <a:pt x="0" y="16"/>
                  </a:lnTo>
                  <a:lnTo>
                    <a:pt x="3" y="20"/>
                  </a:lnTo>
                  <a:lnTo>
                    <a:pt x="139" y="1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18" name="Group 117" descr="Icon of boxes. ">
            <a:extLst>
              <a:ext uri="{FF2B5EF4-FFF2-40B4-BE49-F238E27FC236}">
                <a16:creationId xmlns:a16="http://schemas.microsoft.com/office/drawing/2014/main" id="{75BF619E-615D-4C1A-A3A1-04DFC90E2F3F}"/>
              </a:ext>
            </a:extLst>
          </p:cNvPr>
          <p:cNvGrpSpPr/>
          <p:nvPr/>
        </p:nvGrpSpPr>
        <p:grpSpPr>
          <a:xfrm>
            <a:off x="11058919" y="1368977"/>
            <a:ext cx="287337" cy="285750"/>
            <a:chOff x="5465763" y="3068638"/>
            <a:chExt cx="287337" cy="285750"/>
          </a:xfrm>
          <a:solidFill>
            <a:schemeClr val="bg1"/>
          </a:solidFill>
        </p:grpSpPr>
        <p:sp>
          <p:nvSpPr>
            <p:cNvPr id="119" name="Freeform 617">
              <a:extLst>
                <a:ext uri="{FF2B5EF4-FFF2-40B4-BE49-F238E27FC236}">
                  <a16:creationId xmlns:a16="http://schemas.microsoft.com/office/drawing/2014/main" id="{01C5157B-D811-44C7-8E5F-D3F25F98966E}"/>
                </a:ext>
              </a:extLst>
            </p:cNvPr>
            <p:cNvSpPr>
              <a:spLocks/>
            </p:cNvSpPr>
            <p:nvPr/>
          </p:nvSpPr>
          <p:spPr bwMode="auto">
            <a:xfrm>
              <a:off x="5564188" y="3068638"/>
              <a:ext cx="119063" cy="38100"/>
            </a:xfrm>
            <a:custGeom>
              <a:avLst/>
              <a:gdLst>
                <a:gd name="T0" fmla="*/ 375 w 375"/>
                <a:gd name="T1" fmla="*/ 62 h 120"/>
                <a:gd name="T2" fmla="*/ 374 w 375"/>
                <a:gd name="T3" fmla="*/ 62 h 120"/>
                <a:gd name="T4" fmla="*/ 373 w 375"/>
                <a:gd name="T5" fmla="*/ 61 h 120"/>
                <a:gd name="T6" fmla="*/ 193 w 375"/>
                <a:gd name="T7" fmla="*/ 1 h 120"/>
                <a:gd name="T8" fmla="*/ 188 w 375"/>
                <a:gd name="T9" fmla="*/ 0 h 120"/>
                <a:gd name="T10" fmla="*/ 183 w 375"/>
                <a:gd name="T11" fmla="*/ 1 h 120"/>
                <a:gd name="T12" fmla="*/ 2 w 375"/>
                <a:gd name="T13" fmla="*/ 61 h 120"/>
                <a:gd name="T14" fmla="*/ 1 w 375"/>
                <a:gd name="T15" fmla="*/ 62 h 120"/>
                <a:gd name="T16" fmla="*/ 0 w 375"/>
                <a:gd name="T17" fmla="*/ 62 h 120"/>
                <a:gd name="T18" fmla="*/ 188 w 375"/>
                <a:gd name="T19" fmla="*/ 120 h 120"/>
                <a:gd name="T20" fmla="*/ 375 w 375"/>
                <a:gd name="T21" fmla="*/ 6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5" h="120">
                  <a:moveTo>
                    <a:pt x="375" y="62"/>
                  </a:moveTo>
                  <a:lnTo>
                    <a:pt x="374" y="62"/>
                  </a:lnTo>
                  <a:lnTo>
                    <a:pt x="373" y="61"/>
                  </a:lnTo>
                  <a:lnTo>
                    <a:pt x="193" y="1"/>
                  </a:lnTo>
                  <a:lnTo>
                    <a:pt x="188" y="0"/>
                  </a:lnTo>
                  <a:lnTo>
                    <a:pt x="183" y="1"/>
                  </a:lnTo>
                  <a:lnTo>
                    <a:pt x="2" y="61"/>
                  </a:lnTo>
                  <a:lnTo>
                    <a:pt x="1" y="62"/>
                  </a:lnTo>
                  <a:lnTo>
                    <a:pt x="0" y="62"/>
                  </a:lnTo>
                  <a:lnTo>
                    <a:pt x="188" y="120"/>
                  </a:lnTo>
                  <a:lnTo>
                    <a:pt x="375" y="6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0" name="Freeform 618">
              <a:extLst>
                <a:ext uri="{FF2B5EF4-FFF2-40B4-BE49-F238E27FC236}">
                  <a16:creationId xmlns:a16="http://schemas.microsoft.com/office/drawing/2014/main" id="{90385080-F77C-4175-BA14-BE696271A7ED}"/>
                </a:ext>
              </a:extLst>
            </p:cNvPr>
            <p:cNvSpPr>
              <a:spLocks/>
            </p:cNvSpPr>
            <p:nvPr/>
          </p:nvSpPr>
          <p:spPr bwMode="auto">
            <a:xfrm>
              <a:off x="5629275" y="3097213"/>
              <a:ext cx="57150" cy="93663"/>
            </a:xfrm>
            <a:custGeom>
              <a:avLst/>
              <a:gdLst>
                <a:gd name="T0" fmla="*/ 181 w 181"/>
                <a:gd name="T1" fmla="*/ 210 h 295"/>
                <a:gd name="T2" fmla="*/ 181 w 181"/>
                <a:gd name="T3" fmla="*/ 0 h 295"/>
                <a:gd name="T4" fmla="*/ 0 w 181"/>
                <a:gd name="T5" fmla="*/ 56 h 295"/>
                <a:gd name="T6" fmla="*/ 0 w 181"/>
                <a:gd name="T7" fmla="*/ 295 h 295"/>
                <a:gd name="T8" fmla="*/ 171 w 181"/>
                <a:gd name="T9" fmla="*/ 224 h 295"/>
                <a:gd name="T10" fmla="*/ 174 w 181"/>
                <a:gd name="T11" fmla="*/ 222 h 295"/>
                <a:gd name="T12" fmla="*/ 178 w 181"/>
                <a:gd name="T13" fmla="*/ 219 h 295"/>
                <a:gd name="T14" fmla="*/ 180 w 181"/>
                <a:gd name="T15" fmla="*/ 215 h 295"/>
                <a:gd name="T16" fmla="*/ 181 w 181"/>
                <a:gd name="T17" fmla="*/ 210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295">
                  <a:moveTo>
                    <a:pt x="181" y="210"/>
                  </a:moveTo>
                  <a:lnTo>
                    <a:pt x="181" y="0"/>
                  </a:lnTo>
                  <a:lnTo>
                    <a:pt x="0" y="56"/>
                  </a:lnTo>
                  <a:lnTo>
                    <a:pt x="0" y="295"/>
                  </a:lnTo>
                  <a:lnTo>
                    <a:pt x="171" y="224"/>
                  </a:lnTo>
                  <a:lnTo>
                    <a:pt x="174" y="222"/>
                  </a:lnTo>
                  <a:lnTo>
                    <a:pt x="178" y="219"/>
                  </a:lnTo>
                  <a:lnTo>
                    <a:pt x="180" y="215"/>
                  </a:lnTo>
                  <a:lnTo>
                    <a:pt x="181" y="2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1" name="Freeform 619">
              <a:extLst>
                <a:ext uri="{FF2B5EF4-FFF2-40B4-BE49-F238E27FC236}">
                  <a16:creationId xmlns:a16="http://schemas.microsoft.com/office/drawing/2014/main" id="{B5ABC7AD-DBA6-420E-8EDC-F8D70A03499B}"/>
                </a:ext>
              </a:extLst>
            </p:cNvPr>
            <p:cNvSpPr>
              <a:spLocks/>
            </p:cNvSpPr>
            <p:nvPr/>
          </p:nvSpPr>
          <p:spPr bwMode="auto">
            <a:xfrm>
              <a:off x="5562600" y="3097213"/>
              <a:ext cx="57150" cy="93663"/>
            </a:xfrm>
            <a:custGeom>
              <a:avLst/>
              <a:gdLst>
                <a:gd name="T0" fmla="*/ 9 w 181"/>
                <a:gd name="T1" fmla="*/ 224 h 295"/>
                <a:gd name="T2" fmla="*/ 181 w 181"/>
                <a:gd name="T3" fmla="*/ 295 h 295"/>
                <a:gd name="T4" fmla="*/ 181 w 181"/>
                <a:gd name="T5" fmla="*/ 56 h 295"/>
                <a:gd name="T6" fmla="*/ 0 w 181"/>
                <a:gd name="T7" fmla="*/ 0 h 295"/>
                <a:gd name="T8" fmla="*/ 0 w 181"/>
                <a:gd name="T9" fmla="*/ 210 h 295"/>
                <a:gd name="T10" fmla="*/ 0 w 181"/>
                <a:gd name="T11" fmla="*/ 215 h 295"/>
                <a:gd name="T12" fmla="*/ 2 w 181"/>
                <a:gd name="T13" fmla="*/ 219 h 295"/>
                <a:gd name="T14" fmla="*/ 6 w 181"/>
                <a:gd name="T15" fmla="*/ 222 h 295"/>
                <a:gd name="T16" fmla="*/ 9 w 181"/>
                <a:gd name="T17" fmla="*/ 224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295">
                  <a:moveTo>
                    <a:pt x="9" y="224"/>
                  </a:moveTo>
                  <a:lnTo>
                    <a:pt x="181" y="295"/>
                  </a:lnTo>
                  <a:lnTo>
                    <a:pt x="181" y="56"/>
                  </a:lnTo>
                  <a:lnTo>
                    <a:pt x="0" y="0"/>
                  </a:lnTo>
                  <a:lnTo>
                    <a:pt x="0" y="210"/>
                  </a:lnTo>
                  <a:lnTo>
                    <a:pt x="0" y="215"/>
                  </a:lnTo>
                  <a:lnTo>
                    <a:pt x="2" y="219"/>
                  </a:lnTo>
                  <a:lnTo>
                    <a:pt x="6" y="222"/>
                  </a:lnTo>
                  <a:lnTo>
                    <a:pt x="9" y="22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2" name="Freeform 620">
              <a:extLst>
                <a:ext uri="{FF2B5EF4-FFF2-40B4-BE49-F238E27FC236}">
                  <a16:creationId xmlns:a16="http://schemas.microsoft.com/office/drawing/2014/main" id="{9AF2E18D-3033-4D0D-B36E-B08820967CFC}"/>
                </a:ext>
              </a:extLst>
            </p:cNvPr>
            <p:cNvSpPr>
              <a:spLocks/>
            </p:cNvSpPr>
            <p:nvPr/>
          </p:nvSpPr>
          <p:spPr bwMode="auto">
            <a:xfrm>
              <a:off x="5705475" y="3217863"/>
              <a:ext cx="47625" cy="77788"/>
            </a:xfrm>
            <a:custGeom>
              <a:avLst/>
              <a:gdLst>
                <a:gd name="T0" fmla="*/ 0 w 150"/>
                <a:gd name="T1" fmla="*/ 67 h 249"/>
                <a:gd name="T2" fmla="*/ 0 w 150"/>
                <a:gd name="T3" fmla="*/ 249 h 249"/>
                <a:gd name="T4" fmla="*/ 141 w 150"/>
                <a:gd name="T5" fmla="*/ 177 h 249"/>
                <a:gd name="T6" fmla="*/ 146 w 150"/>
                <a:gd name="T7" fmla="*/ 175 h 249"/>
                <a:gd name="T8" fmla="*/ 148 w 150"/>
                <a:gd name="T9" fmla="*/ 171 h 249"/>
                <a:gd name="T10" fmla="*/ 149 w 150"/>
                <a:gd name="T11" fmla="*/ 168 h 249"/>
                <a:gd name="T12" fmla="*/ 150 w 150"/>
                <a:gd name="T13" fmla="*/ 164 h 249"/>
                <a:gd name="T14" fmla="*/ 150 w 150"/>
                <a:gd name="T15" fmla="*/ 0 h 249"/>
                <a:gd name="T16" fmla="*/ 0 w 150"/>
                <a:gd name="T17" fmla="*/ 67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0" h="249">
                  <a:moveTo>
                    <a:pt x="0" y="67"/>
                  </a:moveTo>
                  <a:lnTo>
                    <a:pt x="0" y="249"/>
                  </a:lnTo>
                  <a:lnTo>
                    <a:pt x="141" y="177"/>
                  </a:lnTo>
                  <a:lnTo>
                    <a:pt x="146" y="175"/>
                  </a:lnTo>
                  <a:lnTo>
                    <a:pt x="148" y="171"/>
                  </a:lnTo>
                  <a:lnTo>
                    <a:pt x="149" y="168"/>
                  </a:lnTo>
                  <a:lnTo>
                    <a:pt x="150" y="164"/>
                  </a:lnTo>
                  <a:lnTo>
                    <a:pt x="150" y="0"/>
                  </a:lnTo>
                  <a:lnTo>
                    <a:pt x="0" y="6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3" name="Freeform 621">
              <a:extLst>
                <a:ext uri="{FF2B5EF4-FFF2-40B4-BE49-F238E27FC236}">
                  <a16:creationId xmlns:a16="http://schemas.microsoft.com/office/drawing/2014/main" id="{10DED026-CA17-4314-AA7F-A291474A64A7}"/>
                </a:ext>
              </a:extLst>
            </p:cNvPr>
            <p:cNvSpPr>
              <a:spLocks/>
            </p:cNvSpPr>
            <p:nvPr/>
          </p:nvSpPr>
          <p:spPr bwMode="auto">
            <a:xfrm>
              <a:off x="5656263" y="3192463"/>
              <a:ext cx="88900" cy="38100"/>
            </a:xfrm>
            <a:custGeom>
              <a:avLst/>
              <a:gdLst>
                <a:gd name="T0" fmla="*/ 146 w 281"/>
                <a:gd name="T1" fmla="*/ 2 h 120"/>
                <a:gd name="T2" fmla="*/ 143 w 281"/>
                <a:gd name="T3" fmla="*/ 0 h 120"/>
                <a:gd name="T4" fmla="*/ 141 w 281"/>
                <a:gd name="T5" fmla="*/ 0 h 120"/>
                <a:gd name="T6" fmla="*/ 138 w 281"/>
                <a:gd name="T7" fmla="*/ 0 h 120"/>
                <a:gd name="T8" fmla="*/ 134 w 281"/>
                <a:gd name="T9" fmla="*/ 2 h 120"/>
                <a:gd name="T10" fmla="*/ 0 w 281"/>
                <a:gd name="T11" fmla="*/ 55 h 120"/>
                <a:gd name="T12" fmla="*/ 141 w 281"/>
                <a:gd name="T13" fmla="*/ 120 h 120"/>
                <a:gd name="T14" fmla="*/ 281 w 281"/>
                <a:gd name="T15" fmla="*/ 55 h 120"/>
                <a:gd name="T16" fmla="*/ 146 w 281"/>
                <a:gd name="T17" fmla="*/ 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1" h="120">
                  <a:moveTo>
                    <a:pt x="146" y="2"/>
                  </a:moveTo>
                  <a:lnTo>
                    <a:pt x="143" y="0"/>
                  </a:lnTo>
                  <a:lnTo>
                    <a:pt x="141" y="0"/>
                  </a:lnTo>
                  <a:lnTo>
                    <a:pt x="138" y="0"/>
                  </a:lnTo>
                  <a:lnTo>
                    <a:pt x="134" y="2"/>
                  </a:lnTo>
                  <a:lnTo>
                    <a:pt x="0" y="55"/>
                  </a:lnTo>
                  <a:lnTo>
                    <a:pt x="141" y="120"/>
                  </a:lnTo>
                  <a:lnTo>
                    <a:pt x="281" y="55"/>
                  </a:lnTo>
                  <a:lnTo>
                    <a:pt x="146"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4" name="Freeform 622">
              <a:extLst>
                <a:ext uri="{FF2B5EF4-FFF2-40B4-BE49-F238E27FC236}">
                  <a16:creationId xmlns:a16="http://schemas.microsoft.com/office/drawing/2014/main" id="{AC238F9B-3904-4E03-9BCD-C8546D347A83}"/>
                </a:ext>
              </a:extLst>
            </p:cNvPr>
            <p:cNvSpPr>
              <a:spLocks/>
            </p:cNvSpPr>
            <p:nvPr/>
          </p:nvSpPr>
          <p:spPr bwMode="auto">
            <a:xfrm>
              <a:off x="5648325" y="3217863"/>
              <a:ext cx="47625" cy="77788"/>
            </a:xfrm>
            <a:custGeom>
              <a:avLst/>
              <a:gdLst>
                <a:gd name="T0" fmla="*/ 0 w 151"/>
                <a:gd name="T1" fmla="*/ 164 h 249"/>
                <a:gd name="T2" fmla="*/ 1 w 151"/>
                <a:gd name="T3" fmla="*/ 167 h 249"/>
                <a:gd name="T4" fmla="*/ 2 w 151"/>
                <a:gd name="T5" fmla="*/ 171 h 249"/>
                <a:gd name="T6" fmla="*/ 5 w 151"/>
                <a:gd name="T7" fmla="*/ 175 h 249"/>
                <a:gd name="T8" fmla="*/ 8 w 151"/>
                <a:gd name="T9" fmla="*/ 177 h 249"/>
                <a:gd name="T10" fmla="*/ 151 w 151"/>
                <a:gd name="T11" fmla="*/ 249 h 249"/>
                <a:gd name="T12" fmla="*/ 151 w 151"/>
                <a:gd name="T13" fmla="*/ 67 h 249"/>
                <a:gd name="T14" fmla="*/ 0 w 151"/>
                <a:gd name="T15" fmla="*/ 0 h 249"/>
                <a:gd name="T16" fmla="*/ 0 w 151"/>
                <a:gd name="T17" fmla="*/ 164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1" h="249">
                  <a:moveTo>
                    <a:pt x="0" y="164"/>
                  </a:moveTo>
                  <a:lnTo>
                    <a:pt x="1" y="167"/>
                  </a:lnTo>
                  <a:lnTo>
                    <a:pt x="2" y="171"/>
                  </a:lnTo>
                  <a:lnTo>
                    <a:pt x="5" y="175"/>
                  </a:lnTo>
                  <a:lnTo>
                    <a:pt x="8" y="177"/>
                  </a:lnTo>
                  <a:lnTo>
                    <a:pt x="151" y="249"/>
                  </a:lnTo>
                  <a:lnTo>
                    <a:pt x="151" y="67"/>
                  </a:lnTo>
                  <a:lnTo>
                    <a:pt x="0" y="0"/>
                  </a:lnTo>
                  <a:lnTo>
                    <a:pt x="0" y="1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5" name="Freeform 623">
              <a:extLst>
                <a:ext uri="{FF2B5EF4-FFF2-40B4-BE49-F238E27FC236}">
                  <a16:creationId xmlns:a16="http://schemas.microsoft.com/office/drawing/2014/main" id="{19E2AFFE-6F2F-4A41-BE44-30D95498EF5A}"/>
                </a:ext>
              </a:extLst>
            </p:cNvPr>
            <p:cNvSpPr>
              <a:spLocks/>
            </p:cNvSpPr>
            <p:nvPr/>
          </p:nvSpPr>
          <p:spPr bwMode="auto">
            <a:xfrm>
              <a:off x="5475288" y="3201988"/>
              <a:ext cx="144463" cy="47625"/>
            </a:xfrm>
            <a:custGeom>
              <a:avLst/>
              <a:gdLst>
                <a:gd name="T0" fmla="*/ 231 w 452"/>
                <a:gd name="T1" fmla="*/ 2 h 151"/>
                <a:gd name="T2" fmla="*/ 225 w 452"/>
                <a:gd name="T3" fmla="*/ 0 h 151"/>
                <a:gd name="T4" fmla="*/ 221 w 452"/>
                <a:gd name="T5" fmla="*/ 2 h 151"/>
                <a:gd name="T6" fmla="*/ 0 w 452"/>
                <a:gd name="T7" fmla="*/ 70 h 151"/>
                <a:gd name="T8" fmla="*/ 225 w 452"/>
                <a:gd name="T9" fmla="*/ 151 h 151"/>
                <a:gd name="T10" fmla="*/ 452 w 452"/>
                <a:gd name="T11" fmla="*/ 70 h 151"/>
                <a:gd name="T12" fmla="*/ 231 w 452"/>
                <a:gd name="T13" fmla="*/ 2 h 151"/>
              </a:gdLst>
              <a:ahLst/>
              <a:cxnLst>
                <a:cxn ang="0">
                  <a:pos x="T0" y="T1"/>
                </a:cxn>
                <a:cxn ang="0">
                  <a:pos x="T2" y="T3"/>
                </a:cxn>
                <a:cxn ang="0">
                  <a:pos x="T4" y="T5"/>
                </a:cxn>
                <a:cxn ang="0">
                  <a:pos x="T6" y="T7"/>
                </a:cxn>
                <a:cxn ang="0">
                  <a:pos x="T8" y="T9"/>
                </a:cxn>
                <a:cxn ang="0">
                  <a:pos x="T10" y="T11"/>
                </a:cxn>
                <a:cxn ang="0">
                  <a:pos x="T12" y="T13"/>
                </a:cxn>
              </a:cxnLst>
              <a:rect l="0" t="0" r="r" b="b"/>
              <a:pathLst>
                <a:path w="452" h="151">
                  <a:moveTo>
                    <a:pt x="231" y="2"/>
                  </a:moveTo>
                  <a:lnTo>
                    <a:pt x="225" y="0"/>
                  </a:lnTo>
                  <a:lnTo>
                    <a:pt x="221" y="2"/>
                  </a:lnTo>
                  <a:lnTo>
                    <a:pt x="0" y="70"/>
                  </a:lnTo>
                  <a:lnTo>
                    <a:pt x="225" y="151"/>
                  </a:lnTo>
                  <a:lnTo>
                    <a:pt x="452" y="70"/>
                  </a:lnTo>
                  <a:lnTo>
                    <a:pt x="231"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6" name="Freeform 624">
              <a:extLst>
                <a:ext uri="{FF2B5EF4-FFF2-40B4-BE49-F238E27FC236}">
                  <a16:creationId xmlns:a16="http://schemas.microsoft.com/office/drawing/2014/main" id="{5BB7C855-93D5-43D5-9ED8-FD815B08E3D7}"/>
                </a:ext>
              </a:extLst>
            </p:cNvPr>
            <p:cNvSpPr>
              <a:spLocks/>
            </p:cNvSpPr>
            <p:nvPr/>
          </p:nvSpPr>
          <p:spPr bwMode="auto">
            <a:xfrm>
              <a:off x="5465763" y="3230563"/>
              <a:ext cx="76200" cy="123825"/>
            </a:xfrm>
            <a:custGeom>
              <a:avLst/>
              <a:gdLst>
                <a:gd name="T0" fmla="*/ 0 w 240"/>
                <a:gd name="T1" fmla="*/ 285 h 386"/>
                <a:gd name="T2" fmla="*/ 1 w 240"/>
                <a:gd name="T3" fmla="*/ 289 h 386"/>
                <a:gd name="T4" fmla="*/ 2 w 240"/>
                <a:gd name="T5" fmla="*/ 294 h 386"/>
                <a:gd name="T6" fmla="*/ 5 w 240"/>
                <a:gd name="T7" fmla="*/ 297 h 386"/>
                <a:gd name="T8" fmla="*/ 10 w 240"/>
                <a:gd name="T9" fmla="*/ 299 h 386"/>
                <a:gd name="T10" fmla="*/ 240 w 240"/>
                <a:gd name="T11" fmla="*/ 386 h 386"/>
                <a:gd name="T12" fmla="*/ 240 w 240"/>
                <a:gd name="T13" fmla="*/ 84 h 386"/>
                <a:gd name="T14" fmla="*/ 0 w 240"/>
                <a:gd name="T15" fmla="*/ 0 h 386"/>
                <a:gd name="T16" fmla="*/ 0 w 240"/>
                <a:gd name="T17" fmla="*/ 285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0" h="386">
                  <a:moveTo>
                    <a:pt x="0" y="285"/>
                  </a:moveTo>
                  <a:lnTo>
                    <a:pt x="1" y="289"/>
                  </a:lnTo>
                  <a:lnTo>
                    <a:pt x="2" y="294"/>
                  </a:lnTo>
                  <a:lnTo>
                    <a:pt x="5" y="297"/>
                  </a:lnTo>
                  <a:lnTo>
                    <a:pt x="10" y="299"/>
                  </a:lnTo>
                  <a:lnTo>
                    <a:pt x="240" y="386"/>
                  </a:lnTo>
                  <a:lnTo>
                    <a:pt x="240" y="84"/>
                  </a:lnTo>
                  <a:lnTo>
                    <a:pt x="0" y="0"/>
                  </a:lnTo>
                  <a:lnTo>
                    <a:pt x="0"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7" name="Freeform 625">
              <a:extLst>
                <a:ext uri="{FF2B5EF4-FFF2-40B4-BE49-F238E27FC236}">
                  <a16:creationId xmlns:a16="http://schemas.microsoft.com/office/drawing/2014/main" id="{AE6F08CF-736A-40B8-AEB8-D64B67F37878}"/>
                </a:ext>
              </a:extLst>
            </p:cNvPr>
            <p:cNvSpPr>
              <a:spLocks/>
            </p:cNvSpPr>
            <p:nvPr/>
          </p:nvSpPr>
          <p:spPr bwMode="auto">
            <a:xfrm>
              <a:off x="5553075" y="3230563"/>
              <a:ext cx="76200" cy="123825"/>
            </a:xfrm>
            <a:custGeom>
              <a:avLst/>
              <a:gdLst>
                <a:gd name="T0" fmla="*/ 0 w 241"/>
                <a:gd name="T1" fmla="*/ 386 h 386"/>
                <a:gd name="T2" fmla="*/ 231 w 241"/>
                <a:gd name="T3" fmla="*/ 299 h 386"/>
                <a:gd name="T4" fmla="*/ 235 w 241"/>
                <a:gd name="T5" fmla="*/ 297 h 386"/>
                <a:gd name="T6" fmla="*/ 238 w 241"/>
                <a:gd name="T7" fmla="*/ 294 h 386"/>
                <a:gd name="T8" fmla="*/ 239 w 241"/>
                <a:gd name="T9" fmla="*/ 289 h 386"/>
                <a:gd name="T10" fmla="*/ 241 w 241"/>
                <a:gd name="T11" fmla="*/ 285 h 386"/>
                <a:gd name="T12" fmla="*/ 241 w 241"/>
                <a:gd name="T13" fmla="*/ 0 h 386"/>
                <a:gd name="T14" fmla="*/ 0 w 241"/>
                <a:gd name="T15" fmla="*/ 84 h 386"/>
                <a:gd name="T16" fmla="*/ 0 w 241"/>
                <a:gd name="T17"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1" h="386">
                  <a:moveTo>
                    <a:pt x="0" y="386"/>
                  </a:moveTo>
                  <a:lnTo>
                    <a:pt x="231" y="299"/>
                  </a:lnTo>
                  <a:lnTo>
                    <a:pt x="235" y="297"/>
                  </a:lnTo>
                  <a:lnTo>
                    <a:pt x="238" y="294"/>
                  </a:lnTo>
                  <a:lnTo>
                    <a:pt x="239" y="289"/>
                  </a:lnTo>
                  <a:lnTo>
                    <a:pt x="241" y="285"/>
                  </a:lnTo>
                  <a:lnTo>
                    <a:pt x="241" y="0"/>
                  </a:lnTo>
                  <a:lnTo>
                    <a:pt x="0" y="84"/>
                  </a:lnTo>
                  <a:lnTo>
                    <a:pt x="0" y="3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28" name="Group 127" descr="Icon of human being and speech bubble. ">
            <a:extLst>
              <a:ext uri="{FF2B5EF4-FFF2-40B4-BE49-F238E27FC236}">
                <a16:creationId xmlns:a16="http://schemas.microsoft.com/office/drawing/2014/main" id="{E7EE81F4-E278-4BA7-8923-0D6DD1FEBDFA}"/>
              </a:ext>
            </a:extLst>
          </p:cNvPr>
          <p:cNvGrpSpPr/>
          <p:nvPr/>
        </p:nvGrpSpPr>
        <p:grpSpPr>
          <a:xfrm>
            <a:off x="9918300" y="1368977"/>
            <a:ext cx="284163" cy="285751"/>
            <a:chOff x="3171788" y="779462"/>
            <a:chExt cx="284163" cy="285751"/>
          </a:xfrm>
          <a:solidFill>
            <a:schemeClr val="bg1"/>
          </a:solidFill>
        </p:grpSpPr>
        <p:sp>
          <p:nvSpPr>
            <p:cNvPr id="129" name="Freeform 2993">
              <a:extLst>
                <a:ext uri="{FF2B5EF4-FFF2-40B4-BE49-F238E27FC236}">
                  <a16:creationId xmlns:a16="http://schemas.microsoft.com/office/drawing/2014/main" id="{DA50A160-1A41-427D-BA06-CB32B8C49A81}"/>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0" name="Freeform 2994">
              <a:extLst>
                <a:ext uri="{FF2B5EF4-FFF2-40B4-BE49-F238E27FC236}">
                  <a16:creationId xmlns:a16="http://schemas.microsoft.com/office/drawing/2014/main" id="{983071EF-DBDF-4331-848B-74957C821E39}"/>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148" name="Rectangle 147">
            <a:extLst>
              <a:ext uri="{FF2B5EF4-FFF2-40B4-BE49-F238E27FC236}">
                <a16:creationId xmlns:a16="http://schemas.microsoft.com/office/drawing/2014/main" id="{2809A67D-EE6E-45D1-AA73-B11A0B4F2508}"/>
              </a:ext>
            </a:extLst>
          </p:cNvPr>
          <p:cNvSpPr/>
          <p:nvPr/>
        </p:nvSpPr>
        <p:spPr>
          <a:xfrm>
            <a:off x="308767" y="2216212"/>
            <a:ext cx="7666434" cy="3077766"/>
          </a:xfrm>
          <a:prstGeom prst="rect">
            <a:avLst/>
          </a:prstGeom>
        </p:spPr>
        <p:txBody>
          <a:bodyPr wrap="square" lIns="0" tIns="0" rIns="0" bIns="0" anchor="ctr">
            <a:spAutoFit/>
          </a:bodyPr>
          <a:lstStyle/>
          <a:p>
            <a:pPr marL="342900" indent="-342900" algn="just">
              <a:buFont typeface="Wingdings 2" panose="05020102010507070707" pitchFamily="18" charset="2"/>
              <a:buChar char=""/>
            </a:pPr>
            <a:endParaRPr lang="en-US" sz="2000" dirty="0">
              <a:solidFill>
                <a:schemeClr val="tx1">
                  <a:lumMod val="75000"/>
                  <a:lumOff val="25000"/>
                </a:schemeClr>
              </a:solidFill>
              <a:latin typeface="Footlight MT Light" panose="0204060206030A020304" pitchFamily="18" charset="0"/>
            </a:endParaRPr>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p:txBody>
      </p:sp>
      <p:pic>
        <p:nvPicPr>
          <p:cNvPr id="1026" name="Picture 2" descr="What Does Full Time Flexible Mea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15115" y="1859410"/>
            <a:ext cx="4036019" cy="3475038"/>
          </a:xfrm>
          <a:prstGeom prst="rect">
            <a:avLst/>
          </a:prstGeom>
          <a:noFill/>
          <a:extLst>
            <a:ext uri="{909E8E84-426E-40DD-AFC4-6F175D3DCCD1}">
              <a14:hiddenFill xmlns:a14="http://schemas.microsoft.com/office/drawing/2010/main">
                <a:solidFill>
                  <a:srgbClr val="FFFFFF"/>
                </a:solidFill>
              </a14:hiddenFill>
            </a:ext>
          </a:extLst>
        </p:spPr>
      </p:pic>
      <p:grpSp>
        <p:nvGrpSpPr>
          <p:cNvPr id="151" name="Group 15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59028" y="2951610"/>
            <a:ext cx="3541486" cy="3769865"/>
            <a:chOff x="4325258" y="1229517"/>
            <a:chExt cx="3541486" cy="3769865"/>
          </a:xfrm>
        </p:grpSpPr>
        <p:sp>
          <p:nvSpPr>
            <p:cNvPr id="152" name="Diamond 15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 name="Diamond 15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p:cNvSpPr txBox="1"/>
          <p:nvPr/>
        </p:nvSpPr>
        <p:spPr>
          <a:xfrm>
            <a:off x="300865" y="1339592"/>
            <a:ext cx="7344136" cy="5016758"/>
          </a:xfrm>
          <a:prstGeom prst="rect">
            <a:avLst/>
          </a:prstGeom>
          <a:noFill/>
        </p:spPr>
        <p:txBody>
          <a:bodyPr wrap="square" rtlCol="0">
            <a:spAutoFit/>
          </a:bodyPr>
          <a:lstStyle/>
          <a:p>
            <a:pPr marL="285750" indent="-285750" algn="just">
              <a:buClr>
                <a:schemeClr val="tx1">
                  <a:lumMod val="65000"/>
                  <a:lumOff val="35000"/>
                </a:schemeClr>
              </a:buClr>
              <a:buFont typeface="Wingdings 2" panose="05020102010507070707" pitchFamily="18" charset="2"/>
              <a:buChar char=""/>
            </a:pPr>
            <a:r>
              <a:rPr lang="en-US" sz="2000" dirty="0">
                <a:solidFill>
                  <a:schemeClr val="tx1">
                    <a:lumMod val="75000"/>
                    <a:lumOff val="25000"/>
                  </a:schemeClr>
                </a:solidFill>
                <a:latin typeface="Footlight MT Light" panose="0204060206030A020304" pitchFamily="18" charset="0"/>
              </a:rPr>
              <a:t>Flexible working refers to the way in which the work conditions can be adjusted based on the employees’ needs.</a:t>
            </a:r>
          </a:p>
          <a:p>
            <a:pPr marL="285750" indent="-285750" algn="just">
              <a:buClr>
                <a:schemeClr val="tx1">
                  <a:lumMod val="65000"/>
                  <a:lumOff val="35000"/>
                </a:schemeClr>
              </a:buClr>
              <a:buFont typeface="Wingdings 2" panose="05020102010507070707" pitchFamily="18" charset="2"/>
              <a:buChar char=""/>
            </a:pPr>
            <a:r>
              <a:rPr lang="en-US" sz="2000" dirty="0">
                <a:solidFill>
                  <a:schemeClr val="tx1">
                    <a:lumMod val="75000"/>
                    <a:lumOff val="25000"/>
                  </a:schemeClr>
                </a:solidFill>
                <a:latin typeface="Footlight MT Light" panose="0204060206030A020304" pitchFamily="18" charset="0"/>
              </a:rPr>
              <a:t>There are various kinds of flexibility offered for the employees, such as flexible time, place and terms of job (De Menezes and </a:t>
            </a:r>
            <a:r>
              <a:rPr lang="en-US" sz="2000" dirty="0" err="1">
                <a:solidFill>
                  <a:schemeClr val="tx1">
                    <a:lumMod val="75000"/>
                    <a:lumOff val="25000"/>
                  </a:schemeClr>
                </a:solidFill>
                <a:latin typeface="Footlight MT Light" panose="0204060206030A020304" pitchFamily="18" charset="0"/>
              </a:rPr>
              <a:t>Kelliher</a:t>
            </a:r>
            <a:r>
              <a:rPr lang="en-US" sz="2000" dirty="0">
                <a:solidFill>
                  <a:schemeClr val="tx1">
                    <a:lumMod val="75000"/>
                    <a:lumOff val="25000"/>
                  </a:schemeClr>
                </a:solidFill>
                <a:latin typeface="Footlight MT Light" panose="0204060206030A020304" pitchFamily="18" charset="0"/>
              </a:rPr>
              <a:t>, 2021).</a:t>
            </a:r>
          </a:p>
          <a:p>
            <a:pPr marL="285750" indent="-285750" algn="just">
              <a:buClr>
                <a:schemeClr val="tx1">
                  <a:lumMod val="65000"/>
                  <a:lumOff val="35000"/>
                </a:schemeClr>
              </a:buClr>
              <a:buFont typeface="Wingdings 2" panose="05020102010507070707" pitchFamily="18" charset="2"/>
              <a:buChar char=""/>
            </a:pPr>
            <a:r>
              <a:rPr lang="en-US" sz="2000" dirty="0">
                <a:solidFill>
                  <a:schemeClr val="tx1">
                    <a:lumMod val="75000"/>
                    <a:lumOff val="25000"/>
                  </a:schemeClr>
                </a:solidFill>
                <a:latin typeface="Footlight MT Light" panose="0204060206030A020304" pitchFamily="18" charset="0"/>
              </a:rPr>
              <a:t>More than 90% of the companies worldwide are now offering flexible working conditions, especially due to the social distancing resulting from COVID-19 pandemic (Joyce, 2020). </a:t>
            </a:r>
          </a:p>
          <a:p>
            <a:pPr marL="285750" indent="-285750" algn="just">
              <a:buClr>
                <a:schemeClr val="tx1">
                  <a:lumMod val="65000"/>
                  <a:lumOff val="35000"/>
                </a:schemeClr>
              </a:buClr>
              <a:buFont typeface="Wingdings 2" panose="05020102010507070707" pitchFamily="18" charset="2"/>
              <a:buChar char=""/>
            </a:pPr>
            <a:r>
              <a:rPr lang="en-US" sz="2000" dirty="0">
                <a:solidFill>
                  <a:schemeClr val="tx1">
                    <a:lumMod val="75000"/>
                    <a:lumOff val="25000"/>
                  </a:schemeClr>
                </a:solidFill>
                <a:latin typeface="Footlight MT Light" panose="0204060206030A020304" pitchFamily="18" charset="0"/>
              </a:rPr>
              <a:t>Work from home is one of the most popular kinds of flexible working where the employees can do their work completely online. </a:t>
            </a:r>
          </a:p>
          <a:p>
            <a:pPr marL="285750" indent="-285750" algn="just">
              <a:buClr>
                <a:schemeClr val="tx1">
                  <a:lumMod val="65000"/>
                  <a:lumOff val="35000"/>
                </a:schemeClr>
              </a:buClr>
              <a:buFont typeface="Wingdings 2" panose="05020102010507070707" pitchFamily="18" charset="2"/>
              <a:buChar char=""/>
            </a:pPr>
            <a:r>
              <a:rPr lang="en-US" sz="2000" dirty="0">
                <a:solidFill>
                  <a:schemeClr val="tx1">
                    <a:lumMod val="75000"/>
                    <a:lumOff val="25000"/>
                  </a:schemeClr>
                </a:solidFill>
                <a:latin typeface="Footlight MT Light" panose="0204060206030A020304" pitchFamily="18" charset="0"/>
              </a:rPr>
              <a:t>There are also the flexible start and finish time opportunities where the employees can do the work in their own suitable times (Brewster, Mayne and </a:t>
            </a:r>
            <a:r>
              <a:rPr lang="en-US" sz="2000" dirty="0" err="1">
                <a:solidFill>
                  <a:schemeClr val="tx1">
                    <a:lumMod val="75000"/>
                    <a:lumOff val="25000"/>
                  </a:schemeClr>
                </a:solidFill>
                <a:latin typeface="Footlight MT Light" panose="0204060206030A020304" pitchFamily="18" charset="0"/>
              </a:rPr>
              <a:t>Tregaskis</a:t>
            </a:r>
            <a:r>
              <a:rPr lang="en-US" sz="2000" dirty="0">
                <a:solidFill>
                  <a:schemeClr val="tx1">
                    <a:lumMod val="75000"/>
                    <a:lumOff val="25000"/>
                  </a:schemeClr>
                </a:solidFill>
                <a:latin typeface="Footlight MT Light" panose="0204060206030A020304" pitchFamily="18" charset="0"/>
              </a:rPr>
              <a:t>, 2021)</a:t>
            </a:r>
          </a:p>
          <a:p>
            <a:pPr marL="285750" indent="-285750" algn="just">
              <a:buClr>
                <a:schemeClr val="tx1">
                  <a:lumMod val="65000"/>
                  <a:lumOff val="35000"/>
                </a:schemeClr>
              </a:buClr>
              <a:buFont typeface="Wingdings 2" panose="05020102010507070707" pitchFamily="18" charset="2"/>
              <a:buChar char=""/>
            </a:pPr>
            <a:r>
              <a:rPr lang="en-US" sz="2000" dirty="0">
                <a:solidFill>
                  <a:schemeClr val="tx1">
                    <a:lumMod val="75000"/>
                    <a:lumOff val="25000"/>
                  </a:schemeClr>
                </a:solidFill>
                <a:latin typeface="Footlight MT Light" panose="0204060206030A020304" pitchFamily="18" charset="0"/>
              </a:rPr>
              <a:t>The employees can also work for only a specific timeframe or with certain terms</a:t>
            </a:r>
            <a:r>
              <a:rPr lang="en-US" dirty="0">
                <a:solidFill>
                  <a:schemeClr val="tx1">
                    <a:lumMod val="75000"/>
                    <a:lumOff val="25000"/>
                  </a:schemeClr>
                </a:solidFill>
                <a:latin typeface="Footlight MT Light" panose="0204060206030A020304" pitchFamily="18" charset="0"/>
              </a:rPr>
              <a:t>.</a:t>
            </a:r>
          </a:p>
        </p:txBody>
      </p:sp>
    </p:spTree>
    <p:extLst>
      <p:ext uri="{BB962C8B-B14F-4D97-AF65-F5344CB8AC3E}">
        <p14:creationId xmlns:p14="http://schemas.microsoft.com/office/powerpoint/2010/main" val="2177484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166BC32C-2E11-43D3-963B-9766918E0FE5}"/>
              </a:ext>
            </a:extLst>
          </p:cNvPr>
          <p:cNvSpPr>
            <a:spLocks noGrp="1"/>
          </p:cNvSpPr>
          <p:nvPr>
            <p:ph type="title" idx="4294967295"/>
          </p:nvPr>
        </p:nvSpPr>
        <p:spPr>
          <a:xfrm>
            <a:off x="0" y="365125"/>
            <a:ext cx="10515600" cy="1325563"/>
          </a:xfrm>
        </p:spPr>
        <p:txBody>
          <a:bodyPr/>
          <a:lstStyle/>
          <a:p>
            <a:r>
              <a:rPr lang="en-US" dirty="0"/>
              <a:t>Project analysis slide 6</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700726"/>
            <a:ext cx="4086225" cy="0"/>
          </a:xfrm>
          <a:prstGeom prst="line">
            <a:avLst/>
          </a:prstGeom>
          <a:ln>
            <a:solidFill>
              <a:schemeClr val="accent4"/>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5539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b="1" dirty="0">
                <a:solidFill>
                  <a:schemeClr val="accent4"/>
                </a:solidFill>
                <a:latin typeface="Footlight MT Light" panose="0204060206030A020304" pitchFamily="18" charset="0"/>
              </a:rPr>
              <a:t>Diversity and inclusion at Workplaces</a:t>
            </a: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744498"/>
            <a:ext cx="4086225" cy="0"/>
          </a:xfrm>
          <a:prstGeom prst="line">
            <a:avLst/>
          </a:prstGeom>
          <a:ln>
            <a:solidFill>
              <a:schemeClr val="accent4"/>
            </a:solidFill>
            <a:tailEnd type="oval"/>
          </a:ln>
        </p:spPr>
        <p:style>
          <a:lnRef idx="1">
            <a:schemeClr val="accent1"/>
          </a:lnRef>
          <a:fillRef idx="0">
            <a:schemeClr val="accent1"/>
          </a:fillRef>
          <a:effectRef idx="0">
            <a:schemeClr val="accent1"/>
          </a:effectRef>
          <a:fontRef idx="minor">
            <a:schemeClr val="tx1"/>
          </a:fontRef>
        </p:style>
      </p:cxnSp>
      <p:sp>
        <p:nvSpPr>
          <p:cNvPr id="3" name="Circle: Hollow 2">
            <a:extLst>
              <a:ext uri="{FF2B5EF4-FFF2-40B4-BE49-F238E27FC236}">
                <a16:creationId xmlns:a16="http://schemas.microsoft.com/office/drawing/2014/main" id="{8DC8DEBA-4D8D-4704-A04E-32A1E0BF41F4}"/>
              </a:ext>
              <a:ext uri="{C183D7F6-B498-43B3-948B-1728B52AA6E4}">
                <adec:decorative xmlns:adec="http://schemas.microsoft.com/office/drawing/2017/decorative" val="1"/>
              </a:ext>
            </a:extLst>
          </p:cNvPr>
          <p:cNvSpPr/>
          <p:nvPr/>
        </p:nvSpPr>
        <p:spPr>
          <a:xfrm>
            <a:off x="6792606" y="3805229"/>
            <a:ext cx="1593858" cy="1593858"/>
          </a:xfrm>
          <a:prstGeom prst="donut">
            <a:avLst>
              <a:gd name="adj" fmla="val 12255"/>
            </a:avLst>
          </a:prstGeom>
          <a:solidFill>
            <a:schemeClr val="accent3">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2" name="Circle: Hollow 21">
            <a:extLst>
              <a:ext uri="{FF2B5EF4-FFF2-40B4-BE49-F238E27FC236}">
                <a16:creationId xmlns:a16="http://schemas.microsoft.com/office/drawing/2014/main" id="{769CE3F0-8651-4FF1-8CAF-1E986C3831C4}"/>
              </a:ext>
              <a:ext uri="{C183D7F6-B498-43B3-948B-1728B52AA6E4}">
                <adec:decorative xmlns:adec="http://schemas.microsoft.com/office/drawing/2017/decorative" val="1"/>
              </a:ext>
            </a:extLst>
          </p:cNvPr>
          <p:cNvSpPr/>
          <p:nvPr/>
        </p:nvSpPr>
        <p:spPr>
          <a:xfrm>
            <a:off x="8199223" y="3805229"/>
            <a:ext cx="1593858" cy="1593858"/>
          </a:xfrm>
          <a:prstGeom prst="donut">
            <a:avLst>
              <a:gd name="adj" fmla="val 12255"/>
            </a:avLst>
          </a:prstGeom>
          <a:solidFill>
            <a:schemeClr val="accent4">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3" name="Circle: Hollow 22">
            <a:extLst>
              <a:ext uri="{FF2B5EF4-FFF2-40B4-BE49-F238E27FC236}">
                <a16:creationId xmlns:a16="http://schemas.microsoft.com/office/drawing/2014/main" id="{59423939-1DC9-4306-AA5D-6C0111336356}"/>
              </a:ext>
              <a:ext uri="{C183D7F6-B498-43B3-948B-1728B52AA6E4}">
                <adec:decorative xmlns:adec="http://schemas.microsoft.com/office/drawing/2017/decorative" val="1"/>
              </a:ext>
            </a:extLst>
          </p:cNvPr>
          <p:cNvSpPr/>
          <p:nvPr/>
        </p:nvSpPr>
        <p:spPr>
          <a:xfrm>
            <a:off x="9614454" y="3890070"/>
            <a:ext cx="1593858" cy="1593858"/>
          </a:xfrm>
          <a:prstGeom prst="donut">
            <a:avLst>
              <a:gd name="adj" fmla="val 12255"/>
            </a:avLst>
          </a:prstGeom>
          <a:solidFill>
            <a:schemeClr val="accent3">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Circle: Hollow 23">
            <a:extLst>
              <a:ext uri="{FF2B5EF4-FFF2-40B4-BE49-F238E27FC236}">
                <a16:creationId xmlns:a16="http://schemas.microsoft.com/office/drawing/2014/main" id="{A838DD0B-E018-44D0-A4C0-13DF2FD0288D}"/>
              </a:ext>
              <a:ext uri="{C183D7F6-B498-43B3-948B-1728B52AA6E4}">
                <adec:decorative xmlns:adec="http://schemas.microsoft.com/office/drawing/2017/decorative" val="1"/>
              </a:ext>
            </a:extLst>
          </p:cNvPr>
          <p:cNvSpPr/>
          <p:nvPr/>
        </p:nvSpPr>
        <p:spPr>
          <a:xfrm>
            <a:off x="7504080" y="5058701"/>
            <a:ext cx="1593858" cy="1593858"/>
          </a:xfrm>
          <a:prstGeom prst="donut">
            <a:avLst>
              <a:gd name="adj" fmla="val 12255"/>
            </a:avLst>
          </a:prstGeom>
          <a:solidFill>
            <a:schemeClr val="accent4">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5" name="Circle: Hollow 24">
            <a:extLst>
              <a:ext uri="{FF2B5EF4-FFF2-40B4-BE49-F238E27FC236}">
                <a16:creationId xmlns:a16="http://schemas.microsoft.com/office/drawing/2014/main" id="{B5265A05-9A0F-4DEC-9382-F51EEE742251}"/>
              </a:ext>
              <a:ext uri="{C183D7F6-B498-43B3-948B-1728B52AA6E4}">
                <adec:decorative xmlns:adec="http://schemas.microsoft.com/office/drawing/2017/decorative" val="1"/>
              </a:ext>
            </a:extLst>
          </p:cNvPr>
          <p:cNvSpPr/>
          <p:nvPr/>
        </p:nvSpPr>
        <p:spPr>
          <a:xfrm>
            <a:off x="8894366" y="5058701"/>
            <a:ext cx="1593858" cy="1593858"/>
          </a:xfrm>
          <a:prstGeom prst="donut">
            <a:avLst>
              <a:gd name="adj" fmla="val 12255"/>
            </a:avLst>
          </a:prstGeom>
          <a:solidFill>
            <a:schemeClr val="accent3">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tx1"/>
              </a:solidFill>
            </a:endParaRPr>
          </a:p>
        </p:txBody>
      </p:sp>
      <p:sp>
        <p:nvSpPr>
          <p:cNvPr id="29" name="Circle: Hollow 28">
            <a:extLst>
              <a:ext uri="{FF2B5EF4-FFF2-40B4-BE49-F238E27FC236}">
                <a16:creationId xmlns:a16="http://schemas.microsoft.com/office/drawing/2014/main" id="{8770E695-5D11-488D-931B-4C4259EC25FF}"/>
              </a:ext>
              <a:ext uri="{C183D7F6-B498-43B3-948B-1728B52AA6E4}">
                <adec:decorative xmlns:adec="http://schemas.microsoft.com/office/drawing/2017/decorative" val="1"/>
              </a:ext>
            </a:extLst>
          </p:cNvPr>
          <p:cNvSpPr/>
          <p:nvPr/>
        </p:nvSpPr>
        <p:spPr>
          <a:xfrm>
            <a:off x="10284652" y="5107318"/>
            <a:ext cx="1593858" cy="1593858"/>
          </a:xfrm>
          <a:prstGeom prst="donut">
            <a:avLst>
              <a:gd name="adj" fmla="val 12255"/>
            </a:avLst>
          </a:prstGeom>
          <a:solidFill>
            <a:schemeClr val="accent4">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Rectangle 3"/>
          <p:cNvSpPr/>
          <p:nvPr/>
        </p:nvSpPr>
        <p:spPr>
          <a:xfrm>
            <a:off x="606644" y="946220"/>
            <a:ext cx="10713886" cy="2800767"/>
          </a:xfrm>
          <a:prstGeom prst="rect">
            <a:avLst/>
          </a:prstGeom>
          <a:solidFill>
            <a:schemeClr val="accent4">
              <a:alpha val="51000"/>
            </a:schemeClr>
          </a:solidFill>
          <a:ln>
            <a:solidFill>
              <a:schemeClr val="accent4"/>
            </a:solidFill>
          </a:ln>
        </p:spPr>
        <p:txBody>
          <a:bodyPr wrap="square">
            <a:spAutoFit/>
          </a:bodyPr>
          <a:lstStyle/>
          <a:p>
            <a:pPr marL="285750" indent="-285750" algn="just">
              <a:buClr>
                <a:schemeClr val="tx1">
                  <a:lumMod val="75000"/>
                  <a:lumOff val="25000"/>
                </a:schemeClr>
              </a:buClr>
              <a:buFont typeface="Wingdings 2" panose="05020102010507070707" pitchFamily="18" charset="2"/>
              <a:buChar char="÷"/>
            </a:pPr>
            <a:r>
              <a:rPr lang="en-US" dirty="0">
                <a:solidFill>
                  <a:srgbClr val="202124"/>
                </a:solidFill>
                <a:latin typeface="arial" panose="020B0604020202020204" pitchFamily="34" charset="0"/>
              </a:rPr>
              <a:t> </a:t>
            </a:r>
            <a:r>
              <a:rPr lang="en-US" sz="2200" dirty="0">
                <a:solidFill>
                  <a:schemeClr val="bg2">
                    <a:lumMod val="25000"/>
                  </a:schemeClr>
                </a:solidFill>
                <a:latin typeface="Footlight MT Light" panose="0204060206030A020304" pitchFamily="18" charset="0"/>
              </a:rPr>
              <a:t>Diversity refers to the way in which the organisations offer equal opportunities for their employees regardless of their different backgrounds.</a:t>
            </a:r>
          </a:p>
          <a:p>
            <a:pPr marL="285750" indent="-285750" algn="just">
              <a:buClr>
                <a:schemeClr val="tx1">
                  <a:lumMod val="75000"/>
                  <a:lumOff val="25000"/>
                </a:schemeClr>
              </a:buClr>
              <a:buFont typeface="Wingdings 2" panose="05020102010507070707" pitchFamily="18" charset="2"/>
              <a:buChar char="÷"/>
            </a:pPr>
            <a:r>
              <a:rPr lang="en-US" sz="2200" dirty="0">
                <a:solidFill>
                  <a:schemeClr val="bg2">
                    <a:lumMod val="25000"/>
                  </a:schemeClr>
                </a:solidFill>
                <a:latin typeface="Footlight MT Light" panose="0204060206030A020304" pitchFamily="18" charset="0"/>
              </a:rPr>
              <a:t>There are various basis for diversity such as age, race, gender, political beliefs, social class, religious and ethnic values etc. (O’Donovan, 2022).</a:t>
            </a:r>
          </a:p>
          <a:p>
            <a:pPr marL="285750" indent="-285750" algn="just">
              <a:buClr>
                <a:schemeClr val="tx1">
                  <a:lumMod val="75000"/>
                  <a:lumOff val="25000"/>
                </a:schemeClr>
              </a:buClr>
              <a:buFont typeface="Wingdings 2" panose="05020102010507070707" pitchFamily="18" charset="2"/>
              <a:buChar char="÷"/>
            </a:pPr>
            <a:r>
              <a:rPr lang="en-US" sz="2200" dirty="0">
                <a:solidFill>
                  <a:schemeClr val="bg2">
                    <a:lumMod val="25000"/>
                  </a:schemeClr>
                </a:solidFill>
                <a:latin typeface="Footlight MT Light" panose="0204060206030A020304" pitchFamily="18" charset="0"/>
              </a:rPr>
              <a:t>Inclusion on the other hand is providing the employees with a sense of belonging in the workplace environment and valuing their unique qualities. </a:t>
            </a:r>
          </a:p>
          <a:p>
            <a:pPr marL="285750" indent="-285750" algn="just">
              <a:buClr>
                <a:schemeClr val="tx1">
                  <a:lumMod val="75000"/>
                  <a:lumOff val="25000"/>
                </a:schemeClr>
              </a:buClr>
              <a:buFont typeface="Wingdings 2" panose="05020102010507070707" pitchFamily="18" charset="2"/>
              <a:buChar char="÷"/>
            </a:pPr>
            <a:r>
              <a:rPr lang="en-US" sz="2200" dirty="0">
                <a:solidFill>
                  <a:schemeClr val="bg2">
                    <a:lumMod val="25000"/>
                  </a:schemeClr>
                </a:solidFill>
                <a:latin typeface="Footlight MT Light" panose="0204060206030A020304" pitchFamily="18" charset="0"/>
              </a:rPr>
              <a:t>The people all around the world are now very conscious about ensuing diversity and inclusion at their workplaces.</a:t>
            </a:r>
          </a:p>
        </p:txBody>
      </p:sp>
      <p:sp>
        <p:nvSpPr>
          <p:cNvPr id="5" name="TextBox 4"/>
          <p:cNvSpPr txBox="1"/>
          <p:nvPr/>
        </p:nvSpPr>
        <p:spPr>
          <a:xfrm>
            <a:off x="7009074" y="4320480"/>
            <a:ext cx="1183591" cy="461665"/>
          </a:xfrm>
          <a:prstGeom prst="rect">
            <a:avLst/>
          </a:prstGeom>
          <a:noFill/>
        </p:spPr>
        <p:txBody>
          <a:bodyPr wrap="square" rtlCol="0">
            <a:spAutoFit/>
          </a:bodyPr>
          <a:lstStyle/>
          <a:p>
            <a:r>
              <a:rPr lang="en-US" sz="2400" b="1" dirty="0">
                <a:latin typeface="Footlight MT Light" panose="0204060206030A020304" pitchFamily="18" charset="0"/>
              </a:rPr>
              <a:t>Gender</a:t>
            </a:r>
            <a:endParaRPr lang="en-GB" sz="2400" b="1" dirty="0">
              <a:latin typeface="Footlight MT Light" panose="0204060206030A020304" pitchFamily="18" charset="0"/>
            </a:endParaRPr>
          </a:p>
        </p:txBody>
      </p:sp>
      <p:sp>
        <p:nvSpPr>
          <p:cNvPr id="6" name="Rectangle 5"/>
          <p:cNvSpPr/>
          <p:nvPr/>
        </p:nvSpPr>
        <p:spPr>
          <a:xfrm>
            <a:off x="8632249" y="4281363"/>
            <a:ext cx="655116" cy="461665"/>
          </a:xfrm>
          <a:prstGeom prst="rect">
            <a:avLst/>
          </a:prstGeom>
        </p:spPr>
        <p:txBody>
          <a:bodyPr wrap="none">
            <a:spAutoFit/>
          </a:bodyPr>
          <a:lstStyle/>
          <a:p>
            <a:r>
              <a:rPr lang="en-US" sz="2400" b="1" dirty="0">
                <a:latin typeface="Footlight MT Light" panose="0204060206030A020304" pitchFamily="18" charset="0"/>
              </a:rPr>
              <a:t>Age</a:t>
            </a:r>
            <a:endParaRPr lang="en-GB" sz="2400" b="1" dirty="0">
              <a:latin typeface="Footlight MT Light" panose="0204060206030A020304" pitchFamily="18" charset="0"/>
            </a:endParaRPr>
          </a:p>
        </p:txBody>
      </p:sp>
      <p:sp>
        <p:nvSpPr>
          <p:cNvPr id="9" name="Rectangle 8"/>
          <p:cNvSpPr/>
          <p:nvPr/>
        </p:nvSpPr>
        <p:spPr>
          <a:xfrm>
            <a:off x="10691795" y="5673414"/>
            <a:ext cx="779572" cy="461665"/>
          </a:xfrm>
          <a:prstGeom prst="rect">
            <a:avLst/>
          </a:prstGeom>
        </p:spPr>
        <p:txBody>
          <a:bodyPr wrap="none">
            <a:spAutoFit/>
          </a:bodyPr>
          <a:lstStyle/>
          <a:p>
            <a:r>
              <a:rPr lang="en-US" sz="2400" b="1" dirty="0">
                <a:latin typeface="Footlight MT Light" panose="0204060206030A020304" pitchFamily="18" charset="0"/>
              </a:rPr>
              <a:t>Race</a:t>
            </a:r>
            <a:endParaRPr lang="en-GB" sz="2400" b="1" dirty="0">
              <a:latin typeface="Footlight MT Light" panose="0204060206030A020304" pitchFamily="18" charset="0"/>
            </a:endParaRPr>
          </a:p>
        </p:txBody>
      </p:sp>
      <p:sp>
        <p:nvSpPr>
          <p:cNvPr id="10" name="Rectangle 9"/>
          <p:cNvSpPr/>
          <p:nvPr/>
        </p:nvSpPr>
        <p:spPr>
          <a:xfrm>
            <a:off x="7674431" y="5673414"/>
            <a:ext cx="1282723" cy="369332"/>
          </a:xfrm>
          <a:prstGeom prst="rect">
            <a:avLst/>
          </a:prstGeom>
        </p:spPr>
        <p:txBody>
          <a:bodyPr wrap="none">
            <a:spAutoFit/>
          </a:bodyPr>
          <a:lstStyle/>
          <a:p>
            <a:r>
              <a:rPr lang="en-US" b="1" dirty="0">
                <a:latin typeface="Footlight MT Light" panose="0204060206030A020304" pitchFamily="18" charset="0"/>
              </a:rPr>
              <a:t>Social Class</a:t>
            </a:r>
            <a:endParaRPr lang="en-GB" b="1" dirty="0">
              <a:latin typeface="Footlight MT Light" panose="0204060206030A020304" pitchFamily="18" charset="0"/>
            </a:endParaRPr>
          </a:p>
        </p:txBody>
      </p:sp>
      <p:sp>
        <p:nvSpPr>
          <p:cNvPr id="12" name="Rectangle 11"/>
          <p:cNvSpPr/>
          <p:nvPr/>
        </p:nvSpPr>
        <p:spPr>
          <a:xfrm>
            <a:off x="9053126" y="5568769"/>
            <a:ext cx="1358257" cy="584775"/>
          </a:xfrm>
          <a:prstGeom prst="rect">
            <a:avLst/>
          </a:prstGeom>
        </p:spPr>
        <p:txBody>
          <a:bodyPr wrap="none">
            <a:spAutoFit/>
          </a:bodyPr>
          <a:lstStyle/>
          <a:p>
            <a:r>
              <a:rPr lang="en-US" sz="1600" b="1" dirty="0">
                <a:latin typeface="Footlight MT Light" panose="0204060206030A020304" pitchFamily="18" charset="0"/>
              </a:rPr>
              <a:t>Religious and </a:t>
            </a:r>
          </a:p>
          <a:p>
            <a:r>
              <a:rPr lang="en-US" sz="1600" b="1" dirty="0">
                <a:latin typeface="Footlight MT Light" panose="0204060206030A020304" pitchFamily="18" charset="0"/>
              </a:rPr>
              <a:t>ethnic values</a:t>
            </a:r>
            <a:endParaRPr lang="en-GB" sz="1600" b="1" dirty="0">
              <a:latin typeface="Footlight MT Light" panose="0204060206030A020304" pitchFamily="18" charset="0"/>
            </a:endParaRPr>
          </a:p>
        </p:txBody>
      </p:sp>
      <p:sp>
        <p:nvSpPr>
          <p:cNvPr id="13" name="Rectangle 12"/>
          <p:cNvSpPr/>
          <p:nvPr/>
        </p:nvSpPr>
        <p:spPr>
          <a:xfrm>
            <a:off x="9941542" y="4344239"/>
            <a:ext cx="939681" cy="646331"/>
          </a:xfrm>
          <a:prstGeom prst="rect">
            <a:avLst/>
          </a:prstGeom>
        </p:spPr>
        <p:txBody>
          <a:bodyPr wrap="none">
            <a:spAutoFit/>
          </a:bodyPr>
          <a:lstStyle/>
          <a:p>
            <a:r>
              <a:rPr lang="en-US" b="1" dirty="0">
                <a:latin typeface="Footlight MT Light" panose="0204060206030A020304" pitchFamily="18" charset="0"/>
              </a:rPr>
              <a:t>Political</a:t>
            </a:r>
          </a:p>
          <a:p>
            <a:r>
              <a:rPr lang="en-US" b="1" dirty="0">
                <a:latin typeface="Footlight MT Light" panose="0204060206030A020304" pitchFamily="18" charset="0"/>
              </a:rPr>
              <a:t> beliefs</a:t>
            </a:r>
            <a:endParaRPr lang="en-GB" b="1" dirty="0">
              <a:latin typeface="Footlight MT Light" panose="0204060206030A020304" pitchFamily="18" charset="0"/>
            </a:endParaRPr>
          </a:p>
        </p:txBody>
      </p:sp>
      <p:sp>
        <p:nvSpPr>
          <p:cNvPr id="15" name="TextBox 14"/>
          <p:cNvSpPr txBox="1"/>
          <p:nvPr/>
        </p:nvSpPr>
        <p:spPr>
          <a:xfrm>
            <a:off x="606644" y="3759463"/>
            <a:ext cx="5628068" cy="2462213"/>
          </a:xfrm>
          <a:prstGeom prst="rect">
            <a:avLst/>
          </a:prstGeom>
          <a:solidFill>
            <a:schemeClr val="accent4">
              <a:alpha val="51000"/>
            </a:schemeClr>
          </a:solidFill>
        </p:spPr>
        <p:txBody>
          <a:bodyPr wrap="square" rtlCol="0">
            <a:spAutoFit/>
          </a:bodyPr>
          <a:lstStyle/>
          <a:p>
            <a:pPr marL="285750" indent="-285750" algn="just">
              <a:buClr>
                <a:schemeClr val="bg2">
                  <a:lumMod val="25000"/>
                </a:schemeClr>
              </a:buClr>
              <a:buFont typeface="Wingdings 2" panose="05020102010507070707" pitchFamily="18" charset="2"/>
              <a:buChar char="÷"/>
            </a:pPr>
            <a:r>
              <a:rPr lang="en-US" sz="2200" dirty="0">
                <a:solidFill>
                  <a:schemeClr val="tx1">
                    <a:lumMod val="85000"/>
                    <a:lumOff val="15000"/>
                  </a:schemeClr>
                </a:solidFill>
                <a:latin typeface="Footlight MT Light" panose="0204060206030A020304" pitchFamily="18" charset="0"/>
              </a:rPr>
              <a:t>The employee satisfaction has become highly dependent on if the people from various differing backgrounds feel comfortable working in that company (Grissom, 2018). </a:t>
            </a:r>
          </a:p>
          <a:p>
            <a:pPr marL="285750" indent="-285750" algn="just">
              <a:buClr>
                <a:schemeClr val="bg2">
                  <a:lumMod val="25000"/>
                </a:schemeClr>
              </a:buClr>
              <a:buFont typeface="Wingdings 2" panose="05020102010507070707" pitchFamily="18" charset="2"/>
              <a:buChar char="÷"/>
            </a:pPr>
            <a:r>
              <a:rPr lang="en-US" sz="2200" dirty="0">
                <a:solidFill>
                  <a:schemeClr val="tx1">
                    <a:lumMod val="85000"/>
                    <a:lumOff val="15000"/>
                  </a:schemeClr>
                </a:solidFill>
                <a:latin typeface="Footlight MT Light" panose="0204060206030A020304" pitchFamily="18" charset="0"/>
              </a:rPr>
              <a:t>There are now various rules, groups and actions for ensuring diversity and inclusion in most companies.</a:t>
            </a:r>
            <a:endParaRPr lang="en-GB" sz="2200" dirty="0">
              <a:solidFill>
                <a:schemeClr val="tx1">
                  <a:lumMod val="85000"/>
                  <a:lumOff val="15000"/>
                </a:schemeClr>
              </a:solidFill>
              <a:latin typeface="Footlight MT Light" panose="0204060206030A020304" pitchFamily="18" charset="0"/>
            </a:endParaRPr>
          </a:p>
        </p:txBody>
      </p:sp>
      <p:grpSp>
        <p:nvGrpSpPr>
          <p:cNvPr id="79" name="Group 78">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59028" y="2951610"/>
            <a:ext cx="3541486" cy="3769865"/>
            <a:chOff x="4325258" y="1229517"/>
            <a:chExt cx="3541486" cy="3769865"/>
          </a:xfrm>
        </p:grpSpPr>
        <p:sp>
          <p:nvSpPr>
            <p:cNvPr id="80" name="Diamond 79">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Diamond 80">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87579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6</a:t>
            </a:fld>
            <a:endParaRPr lang="en-US" dirty="0"/>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065687" y="834218"/>
            <a:ext cx="4086225" cy="0"/>
          </a:xfrm>
          <a:prstGeom prst="line">
            <a:avLst/>
          </a:prstGeom>
          <a:ln>
            <a:solidFill>
              <a:schemeClr val="accent4"/>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255714"/>
            <a:ext cx="11734800" cy="6093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accent4"/>
                </a:solidFill>
                <a:latin typeface="Footlight MT Light" panose="0204060206030A020304" pitchFamily="18" charset="0"/>
              </a:rPr>
              <a:t>Diversity and inclusion at Boohoo.com</a:t>
            </a: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834218"/>
            <a:ext cx="4086225" cy="0"/>
          </a:xfrm>
          <a:prstGeom prst="line">
            <a:avLst/>
          </a:prstGeom>
          <a:ln>
            <a:solidFill>
              <a:schemeClr val="accent2"/>
            </a:solidFill>
            <a:tailEnd type="oval"/>
          </a:ln>
        </p:spPr>
        <p:style>
          <a:lnRef idx="1">
            <a:schemeClr val="accent1"/>
          </a:lnRef>
          <a:fillRef idx="0">
            <a:schemeClr val="accent1"/>
          </a:fillRef>
          <a:effectRef idx="0">
            <a:schemeClr val="accent1"/>
          </a:effectRef>
          <a:fontRef idx="minor">
            <a:schemeClr val="tx1"/>
          </a:fontRef>
        </p:style>
      </p:cxnSp>
      <p:grpSp>
        <p:nvGrpSpPr>
          <p:cNvPr id="50" name="Group 49" descr="Icon of paper and pen. ">
            <a:extLst>
              <a:ext uri="{FF2B5EF4-FFF2-40B4-BE49-F238E27FC236}">
                <a16:creationId xmlns:a16="http://schemas.microsoft.com/office/drawing/2014/main" id="{2FA1B3F0-F0C6-4C2E-ABD3-6AE2AAF66A07}"/>
              </a:ext>
            </a:extLst>
          </p:cNvPr>
          <p:cNvGrpSpPr/>
          <p:nvPr/>
        </p:nvGrpSpPr>
        <p:grpSpPr>
          <a:xfrm>
            <a:off x="1989538" y="1368977"/>
            <a:ext cx="287337" cy="285750"/>
            <a:chOff x="7018338" y="4656138"/>
            <a:chExt cx="287337" cy="285750"/>
          </a:xfrm>
          <a:solidFill>
            <a:schemeClr val="bg1"/>
          </a:solidFill>
        </p:grpSpPr>
        <p:sp>
          <p:nvSpPr>
            <p:cNvPr id="51" name="Freeform 4604">
              <a:extLst>
                <a:ext uri="{FF2B5EF4-FFF2-40B4-BE49-F238E27FC236}">
                  <a16:creationId xmlns:a16="http://schemas.microsoft.com/office/drawing/2014/main" id="{F6337A0B-842D-4F0F-B93C-DA957BFFC13E}"/>
                </a:ext>
              </a:extLst>
            </p:cNvPr>
            <p:cNvSpPr>
              <a:spLocks noEditPoints="1"/>
            </p:cNvSpPr>
            <p:nvPr/>
          </p:nvSpPr>
          <p:spPr bwMode="auto">
            <a:xfrm>
              <a:off x="7018338" y="4656138"/>
              <a:ext cx="230188" cy="285750"/>
            </a:xfrm>
            <a:custGeom>
              <a:avLst/>
              <a:gdLst>
                <a:gd name="T0" fmla="*/ 351 w 723"/>
                <a:gd name="T1" fmla="*/ 416 h 903"/>
                <a:gd name="T2" fmla="*/ 348 w 723"/>
                <a:gd name="T3" fmla="*/ 400 h 903"/>
                <a:gd name="T4" fmla="*/ 362 w 723"/>
                <a:gd name="T5" fmla="*/ 391 h 903"/>
                <a:gd name="T6" fmla="*/ 525 w 723"/>
                <a:gd name="T7" fmla="*/ 398 h 903"/>
                <a:gd name="T8" fmla="*/ 525 w 723"/>
                <a:gd name="T9" fmla="*/ 414 h 903"/>
                <a:gd name="T10" fmla="*/ 513 w 723"/>
                <a:gd name="T11" fmla="*/ 572 h 903"/>
                <a:gd name="T12" fmla="*/ 349 w 723"/>
                <a:gd name="T13" fmla="*/ 565 h 903"/>
                <a:gd name="T14" fmla="*/ 349 w 723"/>
                <a:gd name="T15" fmla="*/ 548 h 903"/>
                <a:gd name="T16" fmla="*/ 513 w 723"/>
                <a:gd name="T17" fmla="*/ 542 h 903"/>
                <a:gd name="T18" fmla="*/ 526 w 723"/>
                <a:gd name="T19" fmla="*/ 551 h 903"/>
                <a:gd name="T20" fmla="*/ 523 w 723"/>
                <a:gd name="T21" fmla="*/ 568 h 903"/>
                <a:gd name="T22" fmla="*/ 362 w 723"/>
                <a:gd name="T23" fmla="*/ 722 h 903"/>
                <a:gd name="T24" fmla="*/ 348 w 723"/>
                <a:gd name="T25" fmla="*/ 713 h 903"/>
                <a:gd name="T26" fmla="*/ 351 w 723"/>
                <a:gd name="T27" fmla="*/ 696 h 903"/>
                <a:gd name="T28" fmla="*/ 515 w 723"/>
                <a:gd name="T29" fmla="*/ 693 h 903"/>
                <a:gd name="T30" fmla="*/ 528 w 723"/>
                <a:gd name="T31" fmla="*/ 704 h 903"/>
                <a:gd name="T32" fmla="*/ 521 w 723"/>
                <a:gd name="T33" fmla="*/ 720 h 903"/>
                <a:gd name="T34" fmla="*/ 232 w 723"/>
                <a:gd name="T35" fmla="*/ 405 h 903"/>
                <a:gd name="T36" fmla="*/ 198 w 723"/>
                <a:gd name="T37" fmla="*/ 381 h 903"/>
                <a:gd name="T38" fmla="*/ 200 w 723"/>
                <a:gd name="T39" fmla="*/ 365 h 903"/>
                <a:gd name="T40" fmla="*/ 217 w 723"/>
                <a:gd name="T41" fmla="*/ 362 h 903"/>
                <a:gd name="T42" fmla="*/ 296 w 723"/>
                <a:gd name="T43" fmla="*/ 302 h 903"/>
                <a:gd name="T44" fmla="*/ 312 w 723"/>
                <a:gd name="T45" fmla="*/ 306 h 903"/>
                <a:gd name="T46" fmla="*/ 315 w 723"/>
                <a:gd name="T47" fmla="*/ 321 h 903"/>
                <a:gd name="T48" fmla="*/ 226 w 723"/>
                <a:gd name="T49" fmla="*/ 556 h 903"/>
                <a:gd name="T50" fmla="*/ 197 w 723"/>
                <a:gd name="T51" fmla="*/ 529 h 903"/>
                <a:gd name="T52" fmla="*/ 203 w 723"/>
                <a:gd name="T53" fmla="*/ 514 h 903"/>
                <a:gd name="T54" fmla="*/ 219 w 723"/>
                <a:gd name="T55" fmla="*/ 514 h 903"/>
                <a:gd name="T56" fmla="*/ 298 w 723"/>
                <a:gd name="T57" fmla="*/ 451 h 903"/>
                <a:gd name="T58" fmla="*/ 314 w 723"/>
                <a:gd name="T59" fmla="*/ 458 h 903"/>
                <a:gd name="T60" fmla="*/ 314 w 723"/>
                <a:gd name="T61" fmla="*/ 475 h 903"/>
                <a:gd name="T62" fmla="*/ 155 w 723"/>
                <a:gd name="T63" fmla="*/ 238 h 903"/>
                <a:gd name="T64" fmla="*/ 208 w 723"/>
                <a:gd name="T65" fmla="*/ 197 h 903"/>
                <a:gd name="T66" fmla="*/ 164 w 723"/>
                <a:gd name="T67" fmla="*/ 236 h 903"/>
                <a:gd name="T68" fmla="*/ 31 w 723"/>
                <a:gd name="T69" fmla="*/ 125 h 903"/>
                <a:gd name="T70" fmla="*/ 53 w 723"/>
                <a:gd name="T71" fmla="*/ 68 h 903"/>
                <a:gd name="T72" fmla="*/ 101 w 723"/>
                <a:gd name="T73" fmla="*/ 35 h 903"/>
                <a:gd name="T74" fmla="*/ 150 w 723"/>
                <a:gd name="T75" fmla="*/ 36 h 903"/>
                <a:gd name="T76" fmla="*/ 210 w 723"/>
                <a:gd name="T77" fmla="*/ 80 h 903"/>
                <a:gd name="T78" fmla="*/ 226 w 723"/>
                <a:gd name="T79" fmla="*/ 143 h 903"/>
                <a:gd name="T80" fmla="*/ 125 w 723"/>
                <a:gd name="T81" fmla="*/ 154 h 903"/>
                <a:gd name="T82" fmla="*/ 136 w 723"/>
                <a:gd name="T83" fmla="*/ 0 h 903"/>
                <a:gd name="T84" fmla="*/ 104 w 723"/>
                <a:gd name="T85" fmla="*/ 2 h 903"/>
                <a:gd name="T86" fmla="*/ 39 w 723"/>
                <a:gd name="T87" fmla="*/ 40 h 903"/>
                <a:gd name="T88" fmla="*/ 4 w 723"/>
                <a:gd name="T89" fmla="*/ 108 h 903"/>
                <a:gd name="T90" fmla="*/ 4 w 723"/>
                <a:gd name="T91" fmla="*/ 625 h 903"/>
                <a:gd name="T92" fmla="*/ 121 w 723"/>
                <a:gd name="T93" fmla="*/ 632 h 903"/>
                <a:gd name="T94" fmla="*/ 128 w 723"/>
                <a:gd name="T95" fmla="*/ 901 h 903"/>
                <a:gd name="T96" fmla="*/ 593 w 723"/>
                <a:gd name="T97" fmla="*/ 902 h 903"/>
                <a:gd name="T98" fmla="*/ 603 w 723"/>
                <a:gd name="T99" fmla="*/ 888 h 903"/>
                <a:gd name="T100" fmla="*/ 660 w 723"/>
                <a:gd name="T101" fmla="*/ 248 h 903"/>
                <a:gd name="T102" fmla="*/ 708 w 723"/>
                <a:gd name="T103" fmla="*/ 194 h 903"/>
                <a:gd name="T104" fmla="*/ 723 w 723"/>
                <a:gd name="T105" fmla="*/ 121 h 903"/>
                <a:gd name="T106" fmla="*/ 691 w 723"/>
                <a:gd name="T107" fmla="*/ 50 h 903"/>
                <a:gd name="T108" fmla="*/ 627 w 723"/>
                <a:gd name="T109" fmla="*/ 6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723" h="903">
                  <a:moveTo>
                    <a:pt x="513" y="421"/>
                  </a:moveTo>
                  <a:lnTo>
                    <a:pt x="362" y="421"/>
                  </a:lnTo>
                  <a:lnTo>
                    <a:pt x="359" y="421"/>
                  </a:lnTo>
                  <a:lnTo>
                    <a:pt x="356" y="420"/>
                  </a:lnTo>
                  <a:lnTo>
                    <a:pt x="354" y="418"/>
                  </a:lnTo>
                  <a:lnTo>
                    <a:pt x="351" y="416"/>
                  </a:lnTo>
                  <a:lnTo>
                    <a:pt x="349" y="414"/>
                  </a:lnTo>
                  <a:lnTo>
                    <a:pt x="348" y="412"/>
                  </a:lnTo>
                  <a:lnTo>
                    <a:pt x="347" y="409"/>
                  </a:lnTo>
                  <a:lnTo>
                    <a:pt x="347" y="406"/>
                  </a:lnTo>
                  <a:lnTo>
                    <a:pt x="347" y="403"/>
                  </a:lnTo>
                  <a:lnTo>
                    <a:pt x="348" y="400"/>
                  </a:lnTo>
                  <a:lnTo>
                    <a:pt x="349" y="398"/>
                  </a:lnTo>
                  <a:lnTo>
                    <a:pt x="351" y="396"/>
                  </a:lnTo>
                  <a:lnTo>
                    <a:pt x="354" y="394"/>
                  </a:lnTo>
                  <a:lnTo>
                    <a:pt x="356" y="393"/>
                  </a:lnTo>
                  <a:lnTo>
                    <a:pt x="359" y="391"/>
                  </a:lnTo>
                  <a:lnTo>
                    <a:pt x="362" y="391"/>
                  </a:lnTo>
                  <a:lnTo>
                    <a:pt x="513" y="391"/>
                  </a:lnTo>
                  <a:lnTo>
                    <a:pt x="515" y="391"/>
                  </a:lnTo>
                  <a:lnTo>
                    <a:pt x="519" y="393"/>
                  </a:lnTo>
                  <a:lnTo>
                    <a:pt x="521" y="394"/>
                  </a:lnTo>
                  <a:lnTo>
                    <a:pt x="523" y="396"/>
                  </a:lnTo>
                  <a:lnTo>
                    <a:pt x="525" y="398"/>
                  </a:lnTo>
                  <a:lnTo>
                    <a:pt x="526" y="400"/>
                  </a:lnTo>
                  <a:lnTo>
                    <a:pt x="528" y="403"/>
                  </a:lnTo>
                  <a:lnTo>
                    <a:pt x="528" y="406"/>
                  </a:lnTo>
                  <a:lnTo>
                    <a:pt x="528" y="409"/>
                  </a:lnTo>
                  <a:lnTo>
                    <a:pt x="526" y="412"/>
                  </a:lnTo>
                  <a:lnTo>
                    <a:pt x="525" y="414"/>
                  </a:lnTo>
                  <a:lnTo>
                    <a:pt x="523" y="416"/>
                  </a:lnTo>
                  <a:lnTo>
                    <a:pt x="521" y="418"/>
                  </a:lnTo>
                  <a:lnTo>
                    <a:pt x="519" y="420"/>
                  </a:lnTo>
                  <a:lnTo>
                    <a:pt x="515" y="421"/>
                  </a:lnTo>
                  <a:lnTo>
                    <a:pt x="513" y="421"/>
                  </a:lnTo>
                  <a:close/>
                  <a:moveTo>
                    <a:pt x="513" y="572"/>
                  </a:moveTo>
                  <a:lnTo>
                    <a:pt x="362" y="572"/>
                  </a:lnTo>
                  <a:lnTo>
                    <a:pt x="359" y="571"/>
                  </a:lnTo>
                  <a:lnTo>
                    <a:pt x="356" y="571"/>
                  </a:lnTo>
                  <a:lnTo>
                    <a:pt x="354" y="569"/>
                  </a:lnTo>
                  <a:lnTo>
                    <a:pt x="351" y="568"/>
                  </a:lnTo>
                  <a:lnTo>
                    <a:pt x="349" y="565"/>
                  </a:lnTo>
                  <a:lnTo>
                    <a:pt x="348" y="563"/>
                  </a:lnTo>
                  <a:lnTo>
                    <a:pt x="347" y="560"/>
                  </a:lnTo>
                  <a:lnTo>
                    <a:pt x="347" y="556"/>
                  </a:lnTo>
                  <a:lnTo>
                    <a:pt x="347" y="554"/>
                  </a:lnTo>
                  <a:lnTo>
                    <a:pt x="348" y="551"/>
                  </a:lnTo>
                  <a:lnTo>
                    <a:pt x="349" y="548"/>
                  </a:lnTo>
                  <a:lnTo>
                    <a:pt x="351" y="546"/>
                  </a:lnTo>
                  <a:lnTo>
                    <a:pt x="354" y="544"/>
                  </a:lnTo>
                  <a:lnTo>
                    <a:pt x="356" y="543"/>
                  </a:lnTo>
                  <a:lnTo>
                    <a:pt x="359" y="542"/>
                  </a:lnTo>
                  <a:lnTo>
                    <a:pt x="362" y="542"/>
                  </a:lnTo>
                  <a:lnTo>
                    <a:pt x="513" y="542"/>
                  </a:lnTo>
                  <a:lnTo>
                    <a:pt x="515" y="542"/>
                  </a:lnTo>
                  <a:lnTo>
                    <a:pt x="519" y="543"/>
                  </a:lnTo>
                  <a:lnTo>
                    <a:pt x="521" y="544"/>
                  </a:lnTo>
                  <a:lnTo>
                    <a:pt x="523" y="546"/>
                  </a:lnTo>
                  <a:lnTo>
                    <a:pt x="525" y="548"/>
                  </a:lnTo>
                  <a:lnTo>
                    <a:pt x="526" y="551"/>
                  </a:lnTo>
                  <a:lnTo>
                    <a:pt x="528" y="554"/>
                  </a:lnTo>
                  <a:lnTo>
                    <a:pt x="528" y="556"/>
                  </a:lnTo>
                  <a:lnTo>
                    <a:pt x="528" y="560"/>
                  </a:lnTo>
                  <a:lnTo>
                    <a:pt x="526" y="563"/>
                  </a:lnTo>
                  <a:lnTo>
                    <a:pt x="525" y="565"/>
                  </a:lnTo>
                  <a:lnTo>
                    <a:pt x="523" y="568"/>
                  </a:lnTo>
                  <a:lnTo>
                    <a:pt x="521" y="569"/>
                  </a:lnTo>
                  <a:lnTo>
                    <a:pt x="519" y="571"/>
                  </a:lnTo>
                  <a:lnTo>
                    <a:pt x="515" y="571"/>
                  </a:lnTo>
                  <a:lnTo>
                    <a:pt x="513" y="572"/>
                  </a:lnTo>
                  <a:close/>
                  <a:moveTo>
                    <a:pt x="513" y="722"/>
                  </a:moveTo>
                  <a:lnTo>
                    <a:pt x="362" y="722"/>
                  </a:lnTo>
                  <a:lnTo>
                    <a:pt x="359" y="722"/>
                  </a:lnTo>
                  <a:lnTo>
                    <a:pt x="356" y="721"/>
                  </a:lnTo>
                  <a:lnTo>
                    <a:pt x="354" y="720"/>
                  </a:lnTo>
                  <a:lnTo>
                    <a:pt x="351" y="718"/>
                  </a:lnTo>
                  <a:lnTo>
                    <a:pt x="349" y="716"/>
                  </a:lnTo>
                  <a:lnTo>
                    <a:pt x="348" y="713"/>
                  </a:lnTo>
                  <a:lnTo>
                    <a:pt x="347" y="710"/>
                  </a:lnTo>
                  <a:lnTo>
                    <a:pt x="347" y="708"/>
                  </a:lnTo>
                  <a:lnTo>
                    <a:pt x="347" y="704"/>
                  </a:lnTo>
                  <a:lnTo>
                    <a:pt x="348" y="702"/>
                  </a:lnTo>
                  <a:lnTo>
                    <a:pt x="349" y="699"/>
                  </a:lnTo>
                  <a:lnTo>
                    <a:pt x="351" y="696"/>
                  </a:lnTo>
                  <a:lnTo>
                    <a:pt x="354" y="695"/>
                  </a:lnTo>
                  <a:lnTo>
                    <a:pt x="356" y="693"/>
                  </a:lnTo>
                  <a:lnTo>
                    <a:pt x="359" y="693"/>
                  </a:lnTo>
                  <a:lnTo>
                    <a:pt x="362" y="692"/>
                  </a:lnTo>
                  <a:lnTo>
                    <a:pt x="513" y="692"/>
                  </a:lnTo>
                  <a:lnTo>
                    <a:pt x="515" y="693"/>
                  </a:lnTo>
                  <a:lnTo>
                    <a:pt x="519" y="693"/>
                  </a:lnTo>
                  <a:lnTo>
                    <a:pt x="521" y="695"/>
                  </a:lnTo>
                  <a:lnTo>
                    <a:pt x="523" y="696"/>
                  </a:lnTo>
                  <a:lnTo>
                    <a:pt x="525" y="699"/>
                  </a:lnTo>
                  <a:lnTo>
                    <a:pt x="526" y="702"/>
                  </a:lnTo>
                  <a:lnTo>
                    <a:pt x="528" y="704"/>
                  </a:lnTo>
                  <a:lnTo>
                    <a:pt x="528" y="708"/>
                  </a:lnTo>
                  <a:lnTo>
                    <a:pt x="528" y="710"/>
                  </a:lnTo>
                  <a:lnTo>
                    <a:pt x="526" y="713"/>
                  </a:lnTo>
                  <a:lnTo>
                    <a:pt x="525" y="716"/>
                  </a:lnTo>
                  <a:lnTo>
                    <a:pt x="523" y="718"/>
                  </a:lnTo>
                  <a:lnTo>
                    <a:pt x="521" y="720"/>
                  </a:lnTo>
                  <a:lnTo>
                    <a:pt x="519" y="721"/>
                  </a:lnTo>
                  <a:lnTo>
                    <a:pt x="515" y="722"/>
                  </a:lnTo>
                  <a:lnTo>
                    <a:pt x="513" y="722"/>
                  </a:lnTo>
                  <a:close/>
                  <a:moveTo>
                    <a:pt x="312" y="326"/>
                  </a:moveTo>
                  <a:lnTo>
                    <a:pt x="237" y="402"/>
                  </a:lnTo>
                  <a:lnTo>
                    <a:pt x="232" y="405"/>
                  </a:lnTo>
                  <a:lnTo>
                    <a:pt x="226" y="406"/>
                  </a:lnTo>
                  <a:lnTo>
                    <a:pt x="220" y="405"/>
                  </a:lnTo>
                  <a:lnTo>
                    <a:pt x="216" y="402"/>
                  </a:lnTo>
                  <a:lnTo>
                    <a:pt x="200" y="387"/>
                  </a:lnTo>
                  <a:lnTo>
                    <a:pt x="199" y="385"/>
                  </a:lnTo>
                  <a:lnTo>
                    <a:pt x="198" y="381"/>
                  </a:lnTo>
                  <a:lnTo>
                    <a:pt x="197" y="379"/>
                  </a:lnTo>
                  <a:lnTo>
                    <a:pt x="197" y="376"/>
                  </a:lnTo>
                  <a:lnTo>
                    <a:pt x="197" y="373"/>
                  </a:lnTo>
                  <a:lnTo>
                    <a:pt x="198" y="370"/>
                  </a:lnTo>
                  <a:lnTo>
                    <a:pt x="199" y="368"/>
                  </a:lnTo>
                  <a:lnTo>
                    <a:pt x="200" y="365"/>
                  </a:lnTo>
                  <a:lnTo>
                    <a:pt x="203" y="363"/>
                  </a:lnTo>
                  <a:lnTo>
                    <a:pt x="206" y="362"/>
                  </a:lnTo>
                  <a:lnTo>
                    <a:pt x="208" y="361"/>
                  </a:lnTo>
                  <a:lnTo>
                    <a:pt x="211" y="361"/>
                  </a:lnTo>
                  <a:lnTo>
                    <a:pt x="214" y="361"/>
                  </a:lnTo>
                  <a:lnTo>
                    <a:pt x="217" y="362"/>
                  </a:lnTo>
                  <a:lnTo>
                    <a:pt x="219" y="363"/>
                  </a:lnTo>
                  <a:lnTo>
                    <a:pt x="221" y="365"/>
                  </a:lnTo>
                  <a:lnTo>
                    <a:pt x="226" y="370"/>
                  </a:lnTo>
                  <a:lnTo>
                    <a:pt x="290" y="306"/>
                  </a:lnTo>
                  <a:lnTo>
                    <a:pt x="294" y="303"/>
                  </a:lnTo>
                  <a:lnTo>
                    <a:pt x="296" y="302"/>
                  </a:lnTo>
                  <a:lnTo>
                    <a:pt x="298" y="301"/>
                  </a:lnTo>
                  <a:lnTo>
                    <a:pt x="302" y="301"/>
                  </a:lnTo>
                  <a:lnTo>
                    <a:pt x="304" y="301"/>
                  </a:lnTo>
                  <a:lnTo>
                    <a:pt x="307" y="302"/>
                  </a:lnTo>
                  <a:lnTo>
                    <a:pt x="310" y="303"/>
                  </a:lnTo>
                  <a:lnTo>
                    <a:pt x="312" y="306"/>
                  </a:lnTo>
                  <a:lnTo>
                    <a:pt x="314" y="308"/>
                  </a:lnTo>
                  <a:lnTo>
                    <a:pt x="315" y="310"/>
                  </a:lnTo>
                  <a:lnTo>
                    <a:pt x="316" y="312"/>
                  </a:lnTo>
                  <a:lnTo>
                    <a:pt x="316" y="316"/>
                  </a:lnTo>
                  <a:lnTo>
                    <a:pt x="316" y="319"/>
                  </a:lnTo>
                  <a:lnTo>
                    <a:pt x="315" y="321"/>
                  </a:lnTo>
                  <a:lnTo>
                    <a:pt x="314" y="324"/>
                  </a:lnTo>
                  <a:lnTo>
                    <a:pt x="312" y="326"/>
                  </a:lnTo>
                  <a:close/>
                  <a:moveTo>
                    <a:pt x="312" y="477"/>
                  </a:moveTo>
                  <a:lnTo>
                    <a:pt x="237" y="552"/>
                  </a:lnTo>
                  <a:lnTo>
                    <a:pt x="232" y="555"/>
                  </a:lnTo>
                  <a:lnTo>
                    <a:pt x="226" y="556"/>
                  </a:lnTo>
                  <a:lnTo>
                    <a:pt x="220" y="555"/>
                  </a:lnTo>
                  <a:lnTo>
                    <a:pt x="216" y="552"/>
                  </a:lnTo>
                  <a:lnTo>
                    <a:pt x="200" y="537"/>
                  </a:lnTo>
                  <a:lnTo>
                    <a:pt x="199" y="535"/>
                  </a:lnTo>
                  <a:lnTo>
                    <a:pt x="198" y="533"/>
                  </a:lnTo>
                  <a:lnTo>
                    <a:pt x="197" y="529"/>
                  </a:lnTo>
                  <a:lnTo>
                    <a:pt x="197" y="527"/>
                  </a:lnTo>
                  <a:lnTo>
                    <a:pt x="197" y="524"/>
                  </a:lnTo>
                  <a:lnTo>
                    <a:pt x="198" y="521"/>
                  </a:lnTo>
                  <a:lnTo>
                    <a:pt x="199" y="518"/>
                  </a:lnTo>
                  <a:lnTo>
                    <a:pt x="200" y="516"/>
                  </a:lnTo>
                  <a:lnTo>
                    <a:pt x="203" y="514"/>
                  </a:lnTo>
                  <a:lnTo>
                    <a:pt x="206" y="512"/>
                  </a:lnTo>
                  <a:lnTo>
                    <a:pt x="208" y="512"/>
                  </a:lnTo>
                  <a:lnTo>
                    <a:pt x="211" y="511"/>
                  </a:lnTo>
                  <a:lnTo>
                    <a:pt x="214" y="512"/>
                  </a:lnTo>
                  <a:lnTo>
                    <a:pt x="217" y="512"/>
                  </a:lnTo>
                  <a:lnTo>
                    <a:pt x="219" y="514"/>
                  </a:lnTo>
                  <a:lnTo>
                    <a:pt x="221" y="516"/>
                  </a:lnTo>
                  <a:lnTo>
                    <a:pt x="226" y="520"/>
                  </a:lnTo>
                  <a:lnTo>
                    <a:pt x="290" y="456"/>
                  </a:lnTo>
                  <a:lnTo>
                    <a:pt x="294" y="454"/>
                  </a:lnTo>
                  <a:lnTo>
                    <a:pt x="296" y="452"/>
                  </a:lnTo>
                  <a:lnTo>
                    <a:pt x="298" y="451"/>
                  </a:lnTo>
                  <a:lnTo>
                    <a:pt x="302" y="451"/>
                  </a:lnTo>
                  <a:lnTo>
                    <a:pt x="304" y="451"/>
                  </a:lnTo>
                  <a:lnTo>
                    <a:pt x="307" y="452"/>
                  </a:lnTo>
                  <a:lnTo>
                    <a:pt x="310" y="454"/>
                  </a:lnTo>
                  <a:lnTo>
                    <a:pt x="312" y="456"/>
                  </a:lnTo>
                  <a:lnTo>
                    <a:pt x="314" y="458"/>
                  </a:lnTo>
                  <a:lnTo>
                    <a:pt x="315" y="460"/>
                  </a:lnTo>
                  <a:lnTo>
                    <a:pt x="316" y="464"/>
                  </a:lnTo>
                  <a:lnTo>
                    <a:pt x="316" y="466"/>
                  </a:lnTo>
                  <a:lnTo>
                    <a:pt x="316" y="469"/>
                  </a:lnTo>
                  <a:lnTo>
                    <a:pt x="315" y="472"/>
                  </a:lnTo>
                  <a:lnTo>
                    <a:pt x="314" y="475"/>
                  </a:lnTo>
                  <a:lnTo>
                    <a:pt x="312" y="477"/>
                  </a:lnTo>
                  <a:close/>
                  <a:moveTo>
                    <a:pt x="164" y="236"/>
                  </a:moveTo>
                  <a:lnTo>
                    <a:pt x="162" y="237"/>
                  </a:lnTo>
                  <a:lnTo>
                    <a:pt x="158" y="238"/>
                  </a:lnTo>
                  <a:lnTo>
                    <a:pt x="157" y="238"/>
                  </a:lnTo>
                  <a:lnTo>
                    <a:pt x="155" y="238"/>
                  </a:lnTo>
                  <a:lnTo>
                    <a:pt x="153" y="239"/>
                  </a:lnTo>
                  <a:lnTo>
                    <a:pt x="151" y="239"/>
                  </a:lnTo>
                  <a:lnTo>
                    <a:pt x="151" y="180"/>
                  </a:lnTo>
                  <a:lnTo>
                    <a:pt x="217" y="180"/>
                  </a:lnTo>
                  <a:lnTo>
                    <a:pt x="214" y="188"/>
                  </a:lnTo>
                  <a:lnTo>
                    <a:pt x="208" y="197"/>
                  </a:lnTo>
                  <a:lnTo>
                    <a:pt x="203" y="205"/>
                  </a:lnTo>
                  <a:lnTo>
                    <a:pt x="197" y="212"/>
                  </a:lnTo>
                  <a:lnTo>
                    <a:pt x="190" y="220"/>
                  </a:lnTo>
                  <a:lnTo>
                    <a:pt x="182" y="225"/>
                  </a:lnTo>
                  <a:lnTo>
                    <a:pt x="173" y="231"/>
                  </a:lnTo>
                  <a:lnTo>
                    <a:pt x="164" y="236"/>
                  </a:lnTo>
                  <a:close/>
                  <a:moveTo>
                    <a:pt x="121" y="166"/>
                  </a:moveTo>
                  <a:lnTo>
                    <a:pt x="121" y="256"/>
                  </a:lnTo>
                  <a:lnTo>
                    <a:pt x="121" y="601"/>
                  </a:lnTo>
                  <a:lnTo>
                    <a:pt x="31" y="601"/>
                  </a:lnTo>
                  <a:lnTo>
                    <a:pt x="31" y="135"/>
                  </a:lnTo>
                  <a:lnTo>
                    <a:pt x="31" y="125"/>
                  </a:lnTo>
                  <a:lnTo>
                    <a:pt x="33" y="115"/>
                  </a:lnTo>
                  <a:lnTo>
                    <a:pt x="35" y="105"/>
                  </a:lnTo>
                  <a:lnTo>
                    <a:pt x="39" y="94"/>
                  </a:lnTo>
                  <a:lnTo>
                    <a:pt x="43" y="85"/>
                  </a:lnTo>
                  <a:lnTo>
                    <a:pt x="48" y="77"/>
                  </a:lnTo>
                  <a:lnTo>
                    <a:pt x="53" y="68"/>
                  </a:lnTo>
                  <a:lnTo>
                    <a:pt x="60" y="62"/>
                  </a:lnTo>
                  <a:lnTo>
                    <a:pt x="67" y="55"/>
                  </a:lnTo>
                  <a:lnTo>
                    <a:pt x="75" y="48"/>
                  </a:lnTo>
                  <a:lnTo>
                    <a:pt x="83" y="42"/>
                  </a:lnTo>
                  <a:lnTo>
                    <a:pt x="92" y="38"/>
                  </a:lnTo>
                  <a:lnTo>
                    <a:pt x="101" y="35"/>
                  </a:lnTo>
                  <a:lnTo>
                    <a:pt x="110" y="32"/>
                  </a:lnTo>
                  <a:lnTo>
                    <a:pt x="120" y="30"/>
                  </a:lnTo>
                  <a:lnTo>
                    <a:pt x="129" y="30"/>
                  </a:lnTo>
                  <a:lnTo>
                    <a:pt x="132" y="30"/>
                  </a:lnTo>
                  <a:lnTo>
                    <a:pt x="135" y="30"/>
                  </a:lnTo>
                  <a:lnTo>
                    <a:pt x="150" y="36"/>
                  </a:lnTo>
                  <a:lnTo>
                    <a:pt x="164" y="41"/>
                  </a:lnTo>
                  <a:lnTo>
                    <a:pt x="176" y="48"/>
                  </a:lnTo>
                  <a:lnTo>
                    <a:pt x="188" y="56"/>
                  </a:lnTo>
                  <a:lnTo>
                    <a:pt x="197" y="63"/>
                  </a:lnTo>
                  <a:lnTo>
                    <a:pt x="205" y="71"/>
                  </a:lnTo>
                  <a:lnTo>
                    <a:pt x="210" y="80"/>
                  </a:lnTo>
                  <a:lnTo>
                    <a:pt x="216" y="88"/>
                  </a:lnTo>
                  <a:lnTo>
                    <a:pt x="220" y="99"/>
                  </a:lnTo>
                  <a:lnTo>
                    <a:pt x="224" y="110"/>
                  </a:lnTo>
                  <a:lnTo>
                    <a:pt x="226" y="123"/>
                  </a:lnTo>
                  <a:lnTo>
                    <a:pt x="226" y="135"/>
                  </a:lnTo>
                  <a:lnTo>
                    <a:pt x="226" y="143"/>
                  </a:lnTo>
                  <a:lnTo>
                    <a:pt x="225" y="150"/>
                  </a:lnTo>
                  <a:lnTo>
                    <a:pt x="136" y="150"/>
                  </a:lnTo>
                  <a:lnTo>
                    <a:pt x="133" y="151"/>
                  </a:lnTo>
                  <a:lnTo>
                    <a:pt x="130" y="151"/>
                  </a:lnTo>
                  <a:lnTo>
                    <a:pt x="128" y="153"/>
                  </a:lnTo>
                  <a:lnTo>
                    <a:pt x="125" y="154"/>
                  </a:lnTo>
                  <a:lnTo>
                    <a:pt x="123" y="156"/>
                  </a:lnTo>
                  <a:lnTo>
                    <a:pt x="122" y="160"/>
                  </a:lnTo>
                  <a:lnTo>
                    <a:pt x="121" y="162"/>
                  </a:lnTo>
                  <a:lnTo>
                    <a:pt x="121" y="166"/>
                  </a:lnTo>
                  <a:close/>
                  <a:moveTo>
                    <a:pt x="587" y="0"/>
                  </a:moveTo>
                  <a:lnTo>
                    <a:pt x="136" y="0"/>
                  </a:lnTo>
                  <a:lnTo>
                    <a:pt x="136" y="0"/>
                  </a:lnTo>
                  <a:lnTo>
                    <a:pt x="135" y="0"/>
                  </a:lnTo>
                  <a:lnTo>
                    <a:pt x="132" y="0"/>
                  </a:lnTo>
                  <a:lnTo>
                    <a:pt x="129" y="0"/>
                  </a:lnTo>
                  <a:lnTo>
                    <a:pt x="116" y="1"/>
                  </a:lnTo>
                  <a:lnTo>
                    <a:pt x="104" y="2"/>
                  </a:lnTo>
                  <a:lnTo>
                    <a:pt x="92" y="5"/>
                  </a:lnTo>
                  <a:lnTo>
                    <a:pt x="80" y="11"/>
                  </a:lnTo>
                  <a:lnTo>
                    <a:pt x="69" y="16"/>
                  </a:lnTo>
                  <a:lnTo>
                    <a:pt x="58" y="23"/>
                  </a:lnTo>
                  <a:lnTo>
                    <a:pt x="48" y="31"/>
                  </a:lnTo>
                  <a:lnTo>
                    <a:pt x="39" y="40"/>
                  </a:lnTo>
                  <a:lnTo>
                    <a:pt x="31" y="49"/>
                  </a:lnTo>
                  <a:lnTo>
                    <a:pt x="23" y="59"/>
                  </a:lnTo>
                  <a:lnTo>
                    <a:pt x="16" y="71"/>
                  </a:lnTo>
                  <a:lnTo>
                    <a:pt x="10" y="83"/>
                  </a:lnTo>
                  <a:lnTo>
                    <a:pt x="6" y="95"/>
                  </a:lnTo>
                  <a:lnTo>
                    <a:pt x="4" y="108"/>
                  </a:lnTo>
                  <a:lnTo>
                    <a:pt x="1" y="121"/>
                  </a:lnTo>
                  <a:lnTo>
                    <a:pt x="0" y="135"/>
                  </a:lnTo>
                  <a:lnTo>
                    <a:pt x="0" y="617"/>
                  </a:lnTo>
                  <a:lnTo>
                    <a:pt x="1" y="620"/>
                  </a:lnTo>
                  <a:lnTo>
                    <a:pt x="1" y="623"/>
                  </a:lnTo>
                  <a:lnTo>
                    <a:pt x="4" y="625"/>
                  </a:lnTo>
                  <a:lnTo>
                    <a:pt x="5" y="627"/>
                  </a:lnTo>
                  <a:lnTo>
                    <a:pt x="7" y="630"/>
                  </a:lnTo>
                  <a:lnTo>
                    <a:pt x="9" y="631"/>
                  </a:lnTo>
                  <a:lnTo>
                    <a:pt x="13" y="632"/>
                  </a:lnTo>
                  <a:lnTo>
                    <a:pt x="16" y="632"/>
                  </a:lnTo>
                  <a:lnTo>
                    <a:pt x="121" y="632"/>
                  </a:lnTo>
                  <a:lnTo>
                    <a:pt x="121" y="888"/>
                  </a:lnTo>
                  <a:lnTo>
                    <a:pt x="121" y="891"/>
                  </a:lnTo>
                  <a:lnTo>
                    <a:pt x="122" y="894"/>
                  </a:lnTo>
                  <a:lnTo>
                    <a:pt x="123" y="896"/>
                  </a:lnTo>
                  <a:lnTo>
                    <a:pt x="125" y="898"/>
                  </a:lnTo>
                  <a:lnTo>
                    <a:pt x="128" y="901"/>
                  </a:lnTo>
                  <a:lnTo>
                    <a:pt x="130" y="902"/>
                  </a:lnTo>
                  <a:lnTo>
                    <a:pt x="133" y="903"/>
                  </a:lnTo>
                  <a:lnTo>
                    <a:pt x="136" y="903"/>
                  </a:lnTo>
                  <a:lnTo>
                    <a:pt x="587" y="903"/>
                  </a:lnTo>
                  <a:lnTo>
                    <a:pt x="591" y="903"/>
                  </a:lnTo>
                  <a:lnTo>
                    <a:pt x="593" y="902"/>
                  </a:lnTo>
                  <a:lnTo>
                    <a:pt x="596" y="901"/>
                  </a:lnTo>
                  <a:lnTo>
                    <a:pt x="599" y="898"/>
                  </a:lnTo>
                  <a:lnTo>
                    <a:pt x="600" y="896"/>
                  </a:lnTo>
                  <a:lnTo>
                    <a:pt x="602" y="894"/>
                  </a:lnTo>
                  <a:lnTo>
                    <a:pt x="602" y="891"/>
                  </a:lnTo>
                  <a:lnTo>
                    <a:pt x="603" y="888"/>
                  </a:lnTo>
                  <a:lnTo>
                    <a:pt x="603" y="269"/>
                  </a:lnTo>
                  <a:lnTo>
                    <a:pt x="615" y="267"/>
                  </a:lnTo>
                  <a:lnTo>
                    <a:pt x="627" y="264"/>
                  </a:lnTo>
                  <a:lnTo>
                    <a:pt x="638" y="259"/>
                  </a:lnTo>
                  <a:lnTo>
                    <a:pt x="648" y="255"/>
                  </a:lnTo>
                  <a:lnTo>
                    <a:pt x="660" y="248"/>
                  </a:lnTo>
                  <a:lnTo>
                    <a:pt x="670" y="241"/>
                  </a:lnTo>
                  <a:lnTo>
                    <a:pt x="679" y="232"/>
                  </a:lnTo>
                  <a:lnTo>
                    <a:pt x="687" y="224"/>
                  </a:lnTo>
                  <a:lnTo>
                    <a:pt x="695" y="214"/>
                  </a:lnTo>
                  <a:lnTo>
                    <a:pt x="703" y="204"/>
                  </a:lnTo>
                  <a:lnTo>
                    <a:pt x="708" y="194"/>
                  </a:lnTo>
                  <a:lnTo>
                    <a:pt x="714" y="182"/>
                  </a:lnTo>
                  <a:lnTo>
                    <a:pt x="717" y="171"/>
                  </a:lnTo>
                  <a:lnTo>
                    <a:pt x="721" y="160"/>
                  </a:lnTo>
                  <a:lnTo>
                    <a:pt x="723" y="147"/>
                  </a:lnTo>
                  <a:lnTo>
                    <a:pt x="723" y="135"/>
                  </a:lnTo>
                  <a:lnTo>
                    <a:pt x="723" y="121"/>
                  </a:lnTo>
                  <a:lnTo>
                    <a:pt x="721" y="109"/>
                  </a:lnTo>
                  <a:lnTo>
                    <a:pt x="717" y="97"/>
                  </a:lnTo>
                  <a:lnTo>
                    <a:pt x="712" y="84"/>
                  </a:lnTo>
                  <a:lnTo>
                    <a:pt x="706" y="72"/>
                  </a:lnTo>
                  <a:lnTo>
                    <a:pt x="699" y="60"/>
                  </a:lnTo>
                  <a:lnTo>
                    <a:pt x="691" y="50"/>
                  </a:lnTo>
                  <a:lnTo>
                    <a:pt x="682" y="40"/>
                  </a:lnTo>
                  <a:lnTo>
                    <a:pt x="672" y="32"/>
                  </a:lnTo>
                  <a:lnTo>
                    <a:pt x="662" y="23"/>
                  </a:lnTo>
                  <a:lnTo>
                    <a:pt x="651" y="16"/>
                  </a:lnTo>
                  <a:lnTo>
                    <a:pt x="638" y="11"/>
                  </a:lnTo>
                  <a:lnTo>
                    <a:pt x="627" y="6"/>
                  </a:lnTo>
                  <a:lnTo>
                    <a:pt x="613" y="3"/>
                  </a:lnTo>
                  <a:lnTo>
                    <a:pt x="601" y="1"/>
                  </a:lnTo>
                  <a:lnTo>
                    <a:pt x="587" y="0"/>
                  </a:lnTo>
                  <a:lnTo>
                    <a:pt x="58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9" name="Freeform 4605">
              <a:extLst>
                <a:ext uri="{FF2B5EF4-FFF2-40B4-BE49-F238E27FC236}">
                  <a16:creationId xmlns:a16="http://schemas.microsoft.com/office/drawing/2014/main" id="{1D074A71-FBEB-4855-BA1E-068499BF4C3E}"/>
                </a:ext>
              </a:extLst>
            </p:cNvPr>
            <p:cNvSpPr>
              <a:spLocks/>
            </p:cNvSpPr>
            <p:nvPr/>
          </p:nvSpPr>
          <p:spPr bwMode="auto">
            <a:xfrm>
              <a:off x="7239000" y="4722813"/>
              <a:ext cx="66675" cy="128588"/>
            </a:xfrm>
            <a:custGeom>
              <a:avLst/>
              <a:gdLst>
                <a:gd name="T0" fmla="*/ 123 w 210"/>
                <a:gd name="T1" fmla="*/ 1 h 407"/>
                <a:gd name="T2" fmla="*/ 101 w 210"/>
                <a:gd name="T3" fmla="*/ 8 h 407"/>
                <a:gd name="T4" fmla="*/ 82 w 210"/>
                <a:gd name="T5" fmla="*/ 21 h 407"/>
                <a:gd name="T6" fmla="*/ 67 w 210"/>
                <a:gd name="T7" fmla="*/ 37 h 407"/>
                <a:gd name="T8" fmla="*/ 50 w 210"/>
                <a:gd name="T9" fmla="*/ 47 h 407"/>
                <a:gd name="T10" fmla="*/ 33 w 210"/>
                <a:gd name="T11" fmla="*/ 54 h 407"/>
                <a:gd name="T12" fmla="*/ 23 w 210"/>
                <a:gd name="T13" fmla="*/ 61 h 407"/>
                <a:gd name="T14" fmla="*/ 14 w 210"/>
                <a:gd name="T15" fmla="*/ 70 h 407"/>
                <a:gd name="T16" fmla="*/ 7 w 210"/>
                <a:gd name="T17" fmla="*/ 81 h 407"/>
                <a:gd name="T18" fmla="*/ 2 w 210"/>
                <a:gd name="T19" fmla="*/ 95 h 407"/>
                <a:gd name="T20" fmla="*/ 0 w 210"/>
                <a:gd name="T21" fmla="*/ 110 h 407"/>
                <a:gd name="T22" fmla="*/ 0 w 210"/>
                <a:gd name="T23" fmla="*/ 393 h 407"/>
                <a:gd name="T24" fmla="*/ 1 w 210"/>
                <a:gd name="T25" fmla="*/ 398 h 407"/>
                <a:gd name="T26" fmla="*/ 3 w 210"/>
                <a:gd name="T27" fmla="*/ 403 h 407"/>
                <a:gd name="T28" fmla="*/ 9 w 210"/>
                <a:gd name="T29" fmla="*/ 406 h 407"/>
                <a:gd name="T30" fmla="*/ 14 w 210"/>
                <a:gd name="T31" fmla="*/ 407 h 407"/>
                <a:gd name="T32" fmla="*/ 20 w 210"/>
                <a:gd name="T33" fmla="*/ 406 h 407"/>
                <a:gd name="T34" fmla="*/ 24 w 210"/>
                <a:gd name="T35" fmla="*/ 403 h 407"/>
                <a:gd name="T36" fmla="*/ 28 w 210"/>
                <a:gd name="T37" fmla="*/ 398 h 407"/>
                <a:gd name="T38" fmla="*/ 29 w 210"/>
                <a:gd name="T39" fmla="*/ 393 h 407"/>
                <a:gd name="T40" fmla="*/ 30 w 210"/>
                <a:gd name="T41" fmla="*/ 110 h 407"/>
                <a:gd name="T42" fmla="*/ 35 w 210"/>
                <a:gd name="T43" fmla="*/ 95 h 407"/>
                <a:gd name="T44" fmla="*/ 42 w 210"/>
                <a:gd name="T45" fmla="*/ 84 h 407"/>
                <a:gd name="T46" fmla="*/ 54 w 210"/>
                <a:gd name="T47" fmla="*/ 78 h 407"/>
                <a:gd name="T48" fmla="*/ 59 w 210"/>
                <a:gd name="T49" fmla="*/ 331 h 407"/>
                <a:gd name="T50" fmla="*/ 210 w 210"/>
                <a:gd name="T51" fmla="*/ 60 h 407"/>
                <a:gd name="T52" fmla="*/ 209 w 210"/>
                <a:gd name="T53" fmla="*/ 49 h 407"/>
                <a:gd name="T54" fmla="*/ 203 w 210"/>
                <a:gd name="T55" fmla="*/ 39 h 407"/>
                <a:gd name="T56" fmla="*/ 186 w 210"/>
                <a:gd name="T57" fmla="*/ 20 h 407"/>
                <a:gd name="T58" fmla="*/ 162 w 210"/>
                <a:gd name="T59" fmla="*/ 5 h 407"/>
                <a:gd name="T60" fmla="*/ 149 w 210"/>
                <a:gd name="T61" fmla="*/ 1 h 407"/>
                <a:gd name="T62" fmla="*/ 135 w 210"/>
                <a:gd name="T63" fmla="*/ 0 h 4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10" h="407">
                  <a:moveTo>
                    <a:pt x="135" y="0"/>
                  </a:moveTo>
                  <a:lnTo>
                    <a:pt x="123" y="1"/>
                  </a:lnTo>
                  <a:lnTo>
                    <a:pt x="111" y="3"/>
                  </a:lnTo>
                  <a:lnTo>
                    <a:pt x="101" y="8"/>
                  </a:lnTo>
                  <a:lnTo>
                    <a:pt x="91" y="14"/>
                  </a:lnTo>
                  <a:lnTo>
                    <a:pt x="82" y="21"/>
                  </a:lnTo>
                  <a:lnTo>
                    <a:pt x="74" y="29"/>
                  </a:lnTo>
                  <a:lnTo>
                    <a:pt x="67" y="37"/>
                  </a:lnTo>
                  <a:lnTo>
                    <a:pt x="63" y="45"/>
                  </a:lnTo>
                  <a:lnTo>
                    <a:pt x="50" y="47"/>
                  </a:lnTo>
                  <a:lnTo>
                    <a:pt x="39" y="52"/>
                  </a:lnTo>
                  <a:lnTo>
                    <a:pt x="33" y="54"/>
                  </a:lnTo>
                  <a:lnTo>
                    <a:pt x="28" y="57"/>
                  </a:lnTo>
                  <a:lnTo>
                    <a:pt x="23" y="61"/>
                  </a:lnTo>
                  <a:lnTo>
                    <a:pt x="19" y="65"/>
                  </a:lnTo>
                  <a:lnTo>
                    <a:pt x="14" y="70"/>
                  </a:lnTo>
                  <a:lnTo>
                    <a:pt x="11" y="75"/>
                  </a:lnTo>
                  <a:lnTo>
                    <a:pt x="7" y="81"/>
                  </a:lnTo>
                  <a:lnTo>
                    <a:pt x="4" y="88"/>
                  </a:lnTo>
                  <a:lnTo>
                    <a:pt x="2" y="95"/>
                  </a:lnTo>
                  <a:lnTo>
                    <a:pt x="1" y="102"/>
                  </a:lnTo>
                  <a:lnTo>
                    <a:pt x="0" y="110"/>
                  </a:lnTo>
                  <a:lnTo>
                    <a:pt x="0" y="119"/>
                  </a:lnTo>
                  <a:lnTo>
                    <a:pt x="0" y="393"/>
                  </a:lnTo>
                  <a:lnTo>
                    <a:pt x="0" y="395"/>
                  </a:lnTo>
                  <a:lnTo>
                    <a:pt x="1" y="398"/>
                  </a:lnTo>
                  <a:lnTo>
                    <a:pt x="2" y="401"/>
                  </a:lnTo>
                  <a:lnTo>
                    <a:pt x="3" y="403"/>
                  </a:lnTo>
                  <a:lnTo>
                    <a:pt x="5" y="405"/>
                  </a:lnTo>
                  <a:lnTo>
                    <a:pt x="9" y="406"/>
                  </a:lnTo>
                  <a:lnTo>
                    <a:pt x="11" y="407"/>
                  </a:lnTo>
                  <a:lnTo>
                    <a:pt x="14" y="407"/>
                  </a:lnTo>
                  <a:lnTo>
                    <a:pt x="18" y="407"/>
                  </a:lnTo>
                  <a:lnTo>
                    <a:pt x="20" y="406"/>
                  </a:lnTo>
                  <a:lnTo>
                    <a:pt x="22" y="405"/>
                  </a:lnTo>
                  <a:lnTo>
                    <a:pt x="24" y="403"/>
                  </a:lnTo>
                  <a:lnTo>
                    <a:pt x="27" y="401"/>
                  </a:lnTo>
                  <a:lnTo>
                    <a:pt x="28" y="398"/>
                  </a:lnTo>
                  <a:lnTo>
                    <a:pt x="29" y="395"/>
                  </a:lnTo>
                  <a:lnTo>
                    <a:pt x="29" y="393"/>
                  </a:lnTo>
                  <a:lnTo>
                    <a:pt x="29" y="119"/>
                  </a:lnTo>
                  <a:lnTo>
                    <a:pt x="30" y="110"/>
                  </a:lnTo>
                  <a:lnTo>
                    <a:pt x="31" y="101"/>
                  </a:lnTo>
                  <a:lnTo>
                    <a:pt x="35" y="95"/>
                  </a:lnTo>
                  <a:lnTo>
                    <a:pt x="38" y="89"/>
                  </a:lnTo>
                  <a:lnTo>
                    <a:pt x="42" y="84"/>
                  </a:lnTo>
                  <a:lnTo>
                    <a:pt x="48" y="81"/>
                  </a:lnTo>
                  <a:lnTo>
                    <a:pt x="54" y="78"/>
                  </a:lnTo>
                  <a:lnTo>
                    <a:pt x="59" y="76"/>
                  </a:lnTo>
                  <a:lnTo>
                    <a:pt x="59" y="331"/>
                  </a:lnTo>
                  <a:lnTo>
                    <a:pt x="210" y="331"/>
                  </a:lnTo>
                  <a:lnTo>
                    <a:pt x="210" y="60"/>
                  </a:lnTo>
                  <a:lnTo>
                    <a:pt x="210" y="55"/>
                  </a:lnTo>
                  <a:lnTo>
                    <a:pt x="209" y="49"/>
                  </a:lnTo>
                  <a:lnTo>
                    <a:pt x="206" y="45"/>
                  </a:lnTo>
                  <a:lnTo>
                    <a:pt x="203" y="39"/>
                  </a:lnTo>
                  <a:lnTo>
                    <a:pt x="196" y="29"/>
                  </a:lnTo>
                  <a:lnTo>
                    <a:pt x="186" y="20"/>
                  </a:lnTo>
                  <a:lnTo>
                    <a:pt x="175" y="12"/>
                  </a:lnTo>
                  <a:lnTo>
                    <a:pt x="162" y="5"/>
                  </a:lnTo>
                  <a:lnTo>
                    <a:pt x="155" y="3"/>
                  </a:lnTo>
                  <a:lnTo>
                    <a:pt x="149" y="1"/>
                  </a:lnTo>
                  <a:lnTo>
                    <a:pt x="142" y="0"/>
                  </a:lnTo>
                  <a:lnTo>
                    <a:pt x="135" y="0"/>
                  </a:lnTo>
                  <a:lnTo>
                    <a:pt x="13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0" name="Freeform 4606">
              <a:extLst>
                <a:ext uri="{FF2B5EF4-FFF2-40B4-BE49-F238E27FC236}">
                  <a16:creationId xmlns:a16="http://schemas.microsoft.com/office/drawing/2014/main" id="{BD829E04-6F8B-4CD1-B1AB-1428DE5ACE15}"/>
                </a:ext>
              </a:extLst>
            </p:cNvPr>
            <p:cNvSpPr>
              <a:spLocks/>
            </p:cNvSpPr>
            <p:nvPr/>
          </p:nvSpPr>
          <p:spPr bwMode="auto">
            <a:xfrm>
              <a:off x="7258050" y="4913313"/>
              <a:ext cx="47625" cy="28575"/>
            </a:xfrm>
            <a:custGeom>
              <a:avLst/>
              <a:gdLst>
                <a:gd name="T0" fmla="*/ 0 w 151"/>
                <a:gd name="T1" fmla="*/ 14 h 90"/>
                <a:gd name="T2" fmla="*/ 0 w 151"/>
                <a:gd name="T3" fmla="*/ 22 h 90"/>
                <a:gd name="T4" fmla="*/ 2 w 151"/>
                <a:gd name="T5" fmla="*/ 29 h 90"/>
                <a:gd name="T6" fmla="*/ 4 w 151"/>
                <a:gd name="T7" fmla="*/ 37 h 90"/>
                <a:gd name="T8" fmla="*/ 6 w 151"/>
                <a:gd name="T9" fmla="*/ 44 h 90"/>
                <a:gd name="T10" fmla="*/ 9 w 151"/>
                <a:gd name="T11" fmla="*/ 50 h 90"/>
                <a:gd name="T12" fmla="*/ 14 w 151"/>
                <a:gd name="T13" fmla="*/ 56 h 90"/>
                <a:gd name="T14" fmla="*/ 18 w 151"/>
                <a:gd name="T15" fmla="*/ 62 h 90"/>
                <a:gd name="T16" fmla="*/ 23 w 151"/>
                <a:gd name="T17" fmla="*/ 67 h 90"/>
                <a:gd name="T18" fmla="*/ 29 w 151"/>
                <a:gd name="T19" fmla="*/ 72 h 90"/>
                <a:gd name="T20" fmla="*/ 34 w 151"/>
                <a:gd name="T21" fmla="*/ 76 h 90"/>
                <a:gd name="T22" fmla="*/ 40 w 151"/>
                <a:gd name="T23" fmla="*/ 81 h 90"/>
                <a:gd name="T24" fmla="*/ 47 w 151"/>
                <a:gd name="T25" fmla="*/ 84 h 90"/>
                <a:gd name="T26" fmla="*/ 54 w 151"/>
                <a:gd name="T27" fmla="*/ 87 h 90"/>
                <a:gd name="T28" fmla="*/ 61 w 151"/>
                <a:gd name="T29" fmla="*/ 89 h 90"/>
                <a:gd name="T30" fmla="*/ 68 w 151"/>
                <a:gd name="T31" fmla="*/ 90 h 90"/>
                <a:gd name="T32" fmla="*/ 76 w 151"/>
                <a:gd name="T33" fmla="*/ 90 h 90"/>
                <a:gd name="T34" fmla="*/ 83 w 151"/>
                <a:gd name="T35" fmla="*/ 90 h 90"/>
                <a:gd name="T36" fmla="*/ 90 w 151"/>
                <a:gd name="T37" fmla="*/ 89 h 90"/>
                <a:gd name="T38" fmla="*/ 96 w 151"/>
                <a:gd name="T39" fmla="*/ 87 h 90"/>
                <a:gd name="T40" fmla="*/ 103 w 151"/>
                <a:gd name="T41" fmla="*/ 83 h 90"/>
                <a:gd name="T42" fmla="*/ 109 w 151"/>
                <a:gd name="T43" fmla="*/ 80 h 90"/>
                <a:gd name="T44" fmla="*/ 116 w 151"/>
                <a:gd name="T45" fmla="*/ 76 h 90"/>
                <a:gd name="T46" fmla="*/ 121 w 151"/>
                <a:gd name="T47" fmla="*/ 71 h 90"/>
                <a:gd name="T48" fmla="*/ 127 w 151"/>
                <a:gd name="T49" fmla="*/ 65 h 90"/>
                <a:gd name="T50" fmla="*/ 131 w 151"/>
                <a:gd name="T51" fmla="*/ 60 h 90"/>
                <a:gd name="T52" fmla="*/ 137 w 151"/>
                <a:gd name="T53" fmla="*/ 53 h 90"/>
                <a:gd name="T54" fmla="*/ 140 w 151"/>
                <a:gd name="T55" fmla="*/ 45 h 90"/>
                <a:gd name="T56" fmla="*/ 144 w 151"/>
                <a:gd name="T57" fmla="*/ 37 h 90"/>
                <a:gd name="T58" fmla="*/ 147 w 151"/>
                <a:gd name="T59" fmla="*/ 29 h 90"/>
                <a:gd name="T60" fmla="*/ 150 w 151"/>
                <a:gd name="T61" fmla="*/ 20 h 90"/>
                <a:gd name="T62" fmla="*/ 151 w 151"/>
                <a:gd name="T63" fmla="*/ 10 h 90"/>
                <a:gd name="T64" fmla="*/ 151 w 151"/>
                <a:gd name="T65" fmla="*/ 0 h 90"/>
                <a:gd name="T66" fmla="*/ 0 w 151"/>
                <a:gd name="T67" fmla="*/ 0 h 90"/>
                <a:gd name="T68" fmla="*/ 0 w 151"/>
                <a:gd name="T69" fmla="*/ 14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51" h="90">
                  <a:moveTo>
                    <a:pt x="0" y="14"/>
                  </a:moveTo>
                  <a:lnTo>
                    <a:pt x="0" y="22"/>
                  </a:lnTo>
                  <a:lnTo>
                    <a:pt x="2" y="29"/>
                  </a:lnTo>
                  <a:lnTo>
                    <a:pt x="4" y="37"/>
                  </a:lnTo>
                  <a:lnTo>
                    <a:pt x="6" y="44"/>
                  </a:lnTo>
                  <a:lnTo>
                    <a:pt x="9" y="50"/>
                  </a:lnTo>
                  <a:lnTo>
                    <a:pt x="14" y="56"/>
                  </a:lnTo>
                  <a:lnTo>
                    <a:pt x="18" y="62"/>
                  </a:lnTo>
                  <a:lnTo>
                    <a:pt x="23" y="67"/>
                  </a:lnTo>
                  <a:lnTo>
                    <a:pt x="29" y="72"/>
                  </a:lnTo>
                  <a:lnTo>
                    <a:pt x="34" y="76"/>
                  </a:lnTo>
                  <a:lnTo>
                    <a:pt x="40" y="81"/>
                  </a:lnTo>
                  <a:lnTo>
                    <a:pt x="47" y="84"/>
                  </a:lnTo>
                  <a:lnTo>
                    <a:pt x="54" y="87"/>
                  </a:lnTo>
                  <a:lnTo>
                    <a:pt x="61" y="89"/>
                  </a:lnTo>
                  <a:lnTo>
                    <a:pt x="68" y="90"/>
                  </a:lnTo>
                  <a:lnTo>
                    <a:pt x="76" y="90"/>
                  </a:lnTo>
                  <a:lnTo>
                    <a:pt x="83" y="90"/>
                  </a:lnTo>
                  <a:lnTo>
                    <a:pt x="90" y="89"/>
                  </a:lnTo>
                  <a:lnTo>
                    <a:pt x="96" y="87"/>
                  </a:lnTo>
                  <a:lnTo>
                    <a:pt x="103" y="83"/>
                  </a:lnTo>
                  <a:lnTo>
                    <a:pt x="109" y="80"/>
                  </a:lnTo>
                  <a:lnTo>
                    <a:pt x="116" y="76"/>
                  </a:lnTo>
                  <a:lnTo>
                    <a:pt x="121" y="71"/>
                  </a:lnTo>
                  <a:lnTo>
                    <a:pt x="127" y="65"/>
                  </a:lnTo>
                  <a:lnTo>
                    <a:pt x="131" y="60"/>
                  </a:lnTo>
                  <a:lnTo>
                    <a:pt x="137" y="53"/>
                  </a:lnTo>
                  <a:lnTo>
                    <a:pt x="140" y="45"/>
                  </a:lnTo>
                  <a:lnTo>
                    <a:pt x="144" y="37"/>
                  </a:lnTo>
                  <a:lnTo>
                    <a:pt x="147" y="29"/>
                  </a:lnTo>
                  <a:lnTo>
                    <a:pt x="150" y="20"/>
                  </a:lnTo>
                  <a:lnTo>
                    <a:pt x="151" y="10"/>
                  </a:lnTo>
                  <a:lnTo>
                    <a:pt x="151" y="0"/>
                  </a:lnTo>
                  <a:lnTo>
                    <a:pt x="0" y="0"/>
                  </a:lnTo>
                  <a:lnTo>
                    <a:pt x="0" y="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1" name="Rectangle 4607">
              <a:extLst>
                <a:ext uri="{FF2B5EF4-FFF2-40B4-BE49-F238E27FC236}">
                  <a16:creationId xmlns:a16="http://schemas.microsoft.com/office/drawing/2014/main" id="{99EDB192-0D59-41C6-AD02-EC166F03C927}"/>
                </a:ext>
              </a:extLst>
            </p:cNvPr>
            <p:cNvSpPr>
              <a:spLocks noChangeArrowheads="1"/>
            </p:cNvSpPr>
            <p:nvPr/>
          </p:nvSpPr>
          <p:spPr bwMode="auto">
            <a:xfrm>
              <a:off x="7258050" y="4837113"/>
              <a:ext cx="47625" cy="6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82" name="Group 81" descr="Icon of computer monitor. ">
            <a:extLst>
              <a:ext uri="{FF2B5EF4-FFF2-40B4-BE49-F238E27FC236}">
                <a16:creationId xmlns:a16="http://schemas.microsoft.com/office/drawing/2014/main" id="{9418C6B8-1E51-409C-A0E5-16AE173CE45B}"/>
              </a:ext>
            </a:extLst>
          </p:cNvPr>
          <p:cNvGrpSpPr/>
          <p:nvPr/>
        </p:nvGrpSpPr>
        <p:grpSpPr>
          <a:xfrm>
            <a:off x="3133330" y="1382471"/>
            <a:ext cx="287338" cy="258762"/>
            <a:chOff x="879475" y="817563"/>
            <a:chExt cx="287338" cy="258762"/>
          </a:xfrm>
          <a:solidFill>
            <a:schemeClr val="bg1"/>
          </a:solidFill>
        </p:grpSpPr>
        <p:sp>
          <p:nvSpPr>
            <p:cNvPr id="83" name="Freeform 1593">
              <a:extLst>
                <a:ext uri="{FF2B5EF4-FFF2-40B4-BE49-F238E27FC236}">
                  <a16:creationId xmlns:a16="http://schemas.microsoft.com/office/drawing/2014/main" id="{671BC17B-6D08-4ADE-B6A7-ECAE4A5EA576}"/>
                </a:ext>
              </a:extLst>
            </p:cNvPr>
            <p:cNvSpPr>
              <a:spLocks/>
            </p:cNvSpPr>
            <p:nvPr/>
          </p:nvSpPr>
          <p:spPr bwMode="auto">
            <a:xfrm>
              <a:off x="879475" y="817563"/>
              <a:ext cx="287338" cy="171450"/>
            </a:xfrm>
            <a:custGeom>
              <a:avLst/>
              <a:gdLst>
                <a:gd name="T0" fmla="*/ 829 w 904"/>
                <a:gd name="T1" fmla="*/ 0 h 544"/>
                <a:gd name="T2" fmla="*/ 75 w 904"/>
                <a:gd name="T3" fmla="*/ 0 h 544"/>
                <a:gd name="T4" fmla="*/ 67 w 904"/>
                <a:gd name="T5" fmla="*/ 2 h 544"/>
                <a:gd name="T6" fmla="*/ 59 w 904"/>
                <a:gd name="T7" fmla="*/ 3 h 544"/>
                <a:gd name="T8" fmla="*/ 53 w 904"/>
                <a:gd name="T9" fmla="*/ 4 h 544"/>
                <a:gd name="T10" fmla="*/ 46 w 904"/>
                <a:gd name="T11" fmla="*/ 7 h 544"/>
                <a:gd name="T12" fmla="*/ 40 w 904"/>
                <a:gd name="T13" fmla="*/ 10 h 544"/>
                <a:gd name="T14" fmla="*/ 33 w 904"/>
                <a:gd name="T15" fmla="*/ 14 h 544"/>
                <a:gd name="T16" fmla="*/ 27 w 904"/>
                <a:gd name="T17" fmla="*/ 18 h 544"/>
                <a:gd name="T18" fmla="*/ 22 w 904"/>
                <a:gd name="T19" fmla="*/ 23 h 544"/>
                <a:gd name="T20" fmla="*/ 16 w 904"/>
                <a:gd name="T21" fmla="*/ 28 h 544"/>
                <a:gd name="T22" fmla="*/ 12 w 904"/>
                <a:gd name="T23" fmla="*/ 34 h 544"/>
                <a:gd name="T24" fmla="*/ 9 w 904"/>
                <a:gd name="T25" fmla="*/ 40 h 544"/>
                <a:gd name="T26" fmla="*/ 5 w 904"/>
                <a:gd name="T27" fmla="*/ 47 h 544"/>
                <a:gd name="T28" fmla="*/ 3 w 904"/>
                <a:gd name="T29" fmla="*/ 54 h 544"/>
                <a:gd name="T30" fmla="*/ 1 w 904"/>
                <a:gd name="T31" fmla="*/ 61 h 544"/>
                <a:gd name="T32" fmla="*/ 0 w 904"/>
                <a:gd name="T33" fmla="*/ 69 h 544"/>
                <a:gd name="T34" fmla="*/ 0 w 904"/>
                <a:gd name="T35" fmla="*/ 77 h 544"/>
                <a:gd name="T36" fmla="*/ 0 w 904"/>
                <a:gd name="T37" fmla="*/ 544 h 544"/>
                <a:gd name="T38" fmla="*/ 904 w 904"/>
                <a:gd name="T39" fmla="*/ 544 h 544"/>
                <a:gd name="T40" fmla="*/ 904 w 904"/>
                <a:gd name="T41" fmla="*/ 77 h 544"/>
                <a:gd name="T42" fmla="*/ 904 w 904"/>
                <a:gd name="T43" fmla="*/ 69 h 544"/>
                <a:gd name="T44" fmla="*/ 903 w 904"/>
                <a:gd name="T45" fmla="*/ 61 h 544"/>
                <a:gd name="T46" fmla="*/ 901 w 904"/>
                <a:gd name="T47" fmla="*/ 54 h 544"/>
                <a:gd name="T48" fmla="*/ 899 w 904"/>
                <a:gd name="T49" fmla="*/ 47 h 544"/>
                <a:gd name="T50" fmla="*/ 896 w 904"/>
                <a:gd name="T51" fmla="*/ 40 h 544"/>
                <a:gd name="T52" fmla="*/ 892 w 904"/>
                <a:gd name="T53" fmla="*/ 34 h 544"/>
                <a:gd name="T54" fmla="*/ 888 w 904"/>
                <a:gd name="T55" fmla="*/ 28 h 544"/>
                <a:gd name="T56" fmla="*/ 882 w 904"/>
                <a:gd name="T57" fmla="*/ 23 h 544"/>
                <a:gd name="T58" fmla="*/ 877 w 904"/>
                <a:gd name="T59" fmla="*/ 18 h 544"/>
                <a:gd name="T60" fmla="*/ 871 w 904"/>
                <a:gd name="T61" fmla="*/ 14 h 544"/>
                <a:gd name="T62" fmla="*/ 866 w 904"/>
                <a:gd name="T63" fmla="*/ 10 h 544"/>
                <a:gd name="T64" fmla="*/ 859 w 904"/>
                <a:gd name="T65" fmla="*/ 7 h 544"/>
                <a:gd name="T66" fmla="*/ 851 w 904"/>
                <a:gd name="T67" fmla="*/ 4 h 544"/>
                <a:gd name="T68" fmla="*/ 845 w 904"/>
                <a:gd name="T69" fmla="*/ 3 h 544"/>
                <a:gd name="T70" fmla="*/ 837 w 904"/>
                <a:gd name="T71" fmla="*/ 2 h 544"/>
                <a:gd name="T72" fmla="*/ 829 w 904"/>
                <a:gd name="T73" fmla="*/ 0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04" h="544">
                  <a:moveTo>
                    <a:pt x="829" y="0"/>
                  </a:moveTo>
                  <a:lnTo>
                    <a:pt x="75" y="0"/>
                  </a:lnTo>
                  <a:lnTo>
                    <a:pt x="67" y="2"/>
                  </a:lnTo>
                  <a:lnTo>
                    <a:pt x="59" y="3"/>
                  </a:lnTo>
                  <a:lnTo>
                    <a:pt x="53" y="4"/>
                  </a:lnTo>
                  <a:lnTo>
                    <a:pt x="46" y="7"/>
                  </a:lnTo>
                  <a:lnTo>
                    <a:pt x="40" y="10"/>
                  </a:lnTo>
                  <a:lnTo>
                    <a:pt x="33" y="14"/>
                  </a:lnTo>
                  <a:lnTo>
                    <a:pt x="27" y="18"/>
                  </a:lnTo>
                  <a:lnTo>
                    <a:pt x="22" y="23"/>
                  </a:lnTo>
                  <a:lnTo>
                    <a:pt x="16" y="28"/>
                  </a:lnTo>
                  <a:lnTo>
                    <a:pt x="12" y="34"/>
                  </a:lnTo>
                  <a:lnTo>
                    <a:pt x="9" y="40"/>
                  </a:lnTo>
                  <a:lnTo>
                    <a:pt x="5" y="47"/>
                  </a:lnTo>
                  <a:lnTo>
                    <a:pt x="3" y="54"/>
                  </a:lnTo>
                  <a:lnTo>
                    <a:pt x="1" y="61"/>
                  </a:lnTo>
                  <a:lnTo>
                    <a:pt x="0" y="69"/>
                  </a:lnTo>
                  <a:lnTo>
                    <a:pt x="0" y="77"/>
                  </a:lnTo>
                  <a:lnTo>
                    <a:pt x="0" y="544"/>
                  </a:lnTo>
                  <a:lnTo>
                    <a:pt x="904" y="544"/>
                  </a:lnTo>
                  <a:lnTo>
                    <a:pt x="904" y="77"/>
                  </a:lnTo>
                  <a:lnTo>
                    <a:pt x="904" y="69"/>
                  </a:lnTo>
                  <a:lnTo>
                    <a:pt x="903" y="61"/>
                  </a:lnTo>
                  <a:lnTo>
                    <a:pt x="901" y="54"/>
                  </a:lnTo>
                  <a:lnTo>
                    <a:pt x="899" y="47"/>
                  </a:lnTo>
                  <a:lnTo>
                    <a:pt x="896" y="40"/>
                  </a:lnTo>
                  <a:lnTo>
                    <a:pt x="892" y="34"/>
                  </a:lnTo>
                  <a:lnTo>
                    <a:pt x="888" y="28"/>
                  </a:lnTo>
                  <a:lnTo>
                    <a:pt x="882" y="23"/>
                  </a:lnTo>
                  <a:lnTo>
                    <a:pt x="877" y="18"/>
                  </a:lnTo>
                  <a:lnTo>
                    <a:pt x="871" y="14"/>
                  </a:lnTo>
                  <a:lnTo>
                    <a:pt x="866" y="10"/>
                  </a:lnTo>
                  <a:lnTo>
                    <a:pt x="859" y="7"/>
                  </a:lnTo>
                  <a:lnTo>
                    <a:pt x="851" y="4"/>
                  </a:lnTo>
                  <a:lnTo>
                    <a:pt x="845" y="3"/>
                  </a:lnTo>
                  <a:lnTo>
                    <a:pt x="837" y="2"/>
                  </a:lnTo>
                  <a:lnTo>
                    <a:pt x="829"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4" name="Freeform 1594">
              <a:extLst>
                <a:ext uri="{FF2B5EF4-FFF2-40B4-BE49-F238E27FC236}">
                  <a16:creationId xmlns:a16="http://schemas.microsoft.com/office/drawing/2014/main" id="{2A229F37-7B67-4EE7-B334-2F3DE95D8A44}"/>
                </a:ext>
              </a:extLst>
            </p:cNvPr>
            <p:cNvSpPr>
              <a:spLocks noEditPoints="1"/>
            </p:cNvSpPr>
            <p:nvPr/>
          </p:nvSpPr>
          <p:spPr bwMode="auto">
            <a:xfrm>
              <a:off x="879475" y="1000125"/>
              <a:ext cx="287338" cy="76200"/>
            </a:xfrm>
            <a:custGeom>
              <a:avLst/>
              <a:gdLst>
                <a:gd name="T0" fmla="*/ 459 w 904"/>
                <a:gd name="T1" fmla="*/ 29 h 241"/>
                <a:gd name="T2" fmla="*/ 469 w 904"/>
                <a:gd name="T3" fmla="*/ 35 h 241"/>
                <a:gd name="T4" fmla="*/ 478 w 904"/>
                <a:gd name="T5" fmla="*/ 43 h 241"/>
                <a:gd name="T6" fmla="*/ 482 w 904"/>
                <a:gd name="T7" fmla="*/ 54 h 241"/>
                <a:gd name="T8" fmla="*/ 482 w 904"/>
                <a:gd name="T9" fmla="*/ 66 h 241"/>
                <a:gd name="T10" fmla="*/ 478 w 904"/>
                <a:gd name="T11" fmla="*/ 77 h 241"/>
                <a:gd name="T12" fmla="*/ 469 w 904"/>
                <a:gd name="T13" fmla="*/ 85 h 241"/>
                <a:gd name="T14" fmla="*/ 459 w 904"/>
                <a:gd name="T15" fmla="*/ 89 h 241"/>
                <a:gd name="T16" fmla="*/ 447 w 904"/>
                <a:gd name="T17" fmla="*/ 89 h 241"/>
                <a:gd name="T18" fmla="*/ 436 w 904"/>
                <a:gd name="T19" fmla="*/ 85 h 241"/>
                <a:gd name="T20" fmla="*/ 427 w 904"/>
                <a:gd name="T21" fmla="*/ 77 h 241"/>
                <a:gd name="T22" fmla="*/ 422 w 904"/>
                <a:gd name="T23" fmla="*/ 66 h 241"/>
                <a:gd name="T24" fmla="*/ 422 w 904"/>
                <a:gd name="T25" fmla="*/ 54 h 241"/>
                <a:gd name="T26" fmla="*/ 427 w 904"/>
                <a:gd name="T27" fmla="*/ 43 h 241"/>
                <a:gd name="T28" fmla="*/ 436 w 904"/>
                <a:gd name="T29" fmla="*/ 35 h 241"/>
                <a:gd name="T30" fmla="*/ 447 w 904"/>
                <a:gd name="T31" fmla="*/ 31 h 241"/>
                <a:gd name="T32" fmla="*/ 452 w 904"/>
                <a:gd name="T33" fmla="*/ 29 h 241"/>
                <a:gd name="T34" fmla="*/ 0 w 904"/>
                <a:gd name="T35" fmla="*/ 83 h 241"/>
                <a:gd name="T36" fmla="*/ 3 w 904"/>
                <a:gd name="T37" fmla="*/ 97 h 241"/>
                <a:gd name="T38" fmla="*/ 9 w 904"/>
                <a:gd name="T39" fmla="*/ 110 h 241"/>
                <a:gd name="T40" fmla="*/ 16 w 904"/>
                <a:gd name="T41" fmla="*/ 122 h 241"/>
                <a:gd name="T42" fmla="*/ 27 w 904"/>
                <a:gd name="T43" fmla="*/ 132 h 241"/>
                <a:gd name="T44" fmla="*/ 40 w 904"/>
                <a:gd name="T45" fmla="*/ 141 h 241"/>
                <a:gd name="T46" fmla="*/ 53 w 904"/>
                <a:gd name="T47" fmla="*/ 147 h 241"/>
                <a:gd name="T48" fmla="*/ 67 w 904"/>
                <a:gd name="T49" fmla="*/ 150 h 241"/>
                <a:gd name="T50" fmla="*/ 437 w 904"/>
                <a:gd name="T51" fmla="*/ 150 h 241"/>
                <a:gd name="T52" fmla="*/ 195 w 904"/>
                <a:gd name="T53" fmla="*/ 211 h 241"/>
                <a:gd name="T54" fmla="*/ 190 w 904"/>
                <a:gd name="T55" fmla="*/ 212 h 241"/>
                <a:gd name="T56" fmla="*/ 186 w 904"/>
                <a:gd name="T57" fmla="*/ 215 h 241"/>
                <a:gd name="T58" fmla="*/ 182 w 904"/>
                <a:gd name="T59" fmla="*/ 220 h 241"/>
                <a:gd name="T60" fmla="*/ 181 w 904"/>
                <a:gd name="T61" fmla="*/ 225 h 241"/>
                <a:gd name="T62" fmla="*/ 182 w 904"/>
                <a:gd name="T63" fmla="*/ 232 h 241"/>
                <a:gd name="T64" fmla="*/ 186 w 904"/>
                <a:gd name="T65" fmla="*/ 236 h 241"/>
                <a:gd name="T66" fmla="*/ 190 w 904"/>
                <a:gd name="T67" fmla="*/ 240 h 241"/>
                <a:gd name="T68" fmla="*/ 195 w 904"/>
                <a:gd name="T69" fmla="*/ 241 h 241"/>
                <a:gd name="T70" fmla="*/ 742 w 904"/>
                <a:gd name="T71" fmla="*/ 241 h 241"/>
                <a:gd name="T72" fmla="*/ 747 w 904"/>
                <a:gd name="T73" fmla="*/ 239 h 241"/>
                <a:gd name="T74" fmla="*/ 752 w 904"/>
                <a:gd name="T75" fmla="*/ 234 h 241"/>
                <a:gd name="T76" fmla="*/ 754 w 904"/>
                <a:gd name="T77" fmla="*/ 229 h 241"/>
                <a:gd name="T78" fmla="*/ 754 w 904"/>
                <a:gd name="T79" fmla="*/ 223 h 241"/>
                <a:gd name="T80" fmla="*/ 752 w 904"/>
                <a:gd name="T81" fmla="*/ 218 h 241"/>
                <a:gd name="T82" fmla="*/ 747 w 904"/>
                <a:gd name="T83" fmla="*/ 213 h 241"/>
                <a:gd name="T84" fmla="*/ 742 w 904"/>
                <a:gd name="T85" fmla="*/ 211 h 241"/>
                <a:gd name="T86" fmla="*/ 468 w 904"/>
                <a:gd name="T87" fmla="*/ 211 h 241"/>
                <a:gd name="T88" fmla="*/ 829 w 904"/>
                <a:gd name="T89" fmla="*/ 150 h 241"/>
                <a:gd name="T90" fmla="*/ 845 w 904"/>
                <a:gd name="T91" fmla="*/ 149 h 241"/>
                <a:gd name="T92" fmla="*/ 859 w 904"/>
                <a:gd name="T93" fmla="*/ 145 h 241"/>
                <a:gd name="T94" fmla="*/ 871 w 904"/>
                <a:gd name="T95" fmla="*/ 137 h 241"/>
                <a:gd name="T96" fmla="*/ 882 w 904"/>
                <a:gd name="T97" fmla="*/ 128 h 241"/>
                <a:gd name="T98" fmla="*/ 892 w 904"/>
                <a:gd name="T99" fmla="*/ 117 h 241"/>
                <a:gd name="T100" fmla="*/ 899 w 904"/>
                <a:gd name="T101" fmla="*/ 104 h 241"/>
                <a:gd name="T102" fmla="*/ 903 w 904"/>
                <a:gd name="T103" fmla="*/ 90 h 241"/>
                <a:gd name="T104" fmla="*/ 904 w 904"/>
                <a:gd name="T105" fmla="*/ 75 h 241"/>
                <a:gd name="T106" fmla="*/ 0 w 904"/>
                <a:gd name="T107" fmla="*/ 0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04" h="241">
                  <a:moveTo>
                    <a:pt x="452" y="29"/>
                  </a:moveTo>
                  <a:lnTo>
                    <a:pt x="459" y="29"/>
                  </a:lnTo>
                  <a:lnTo>
                    <a:pt x="464" y="32"/>
                  </a:lnTo>
                  <a:lnTo>
                    <a:pt x="469" y="35"/>
                  </a:lnTo>
                  <a:lnTo>
                    <a:pt x="473" y="38"/>
                  </a:lnTo>
                  <a:lnTo>
                    <a:pt x="478" y="43"/>
                  </a:lnTo>
                  <a:lnTo>
                    <a:pt x="480" y="48"/>
                  </a:lnTo>
                  <a:lnTo>
                    <a:pt x="482" y="54"/>
                  </a:lnTo>
                  <a:lnTo>
                    <a:pt x="482" y="59"/>
                  </a:lnTo>
                  <a:lnTo>
                    <a:pt x="482" y="66"/>
                  </a:lnTo>
                  <a:lnTo>
                    <a:pt x="480" y="71"/>
                  </a:lnTo>
                  <a:lnTo>
                    <a:pt x="478" y="77"/>
                  </a:lnTo>
                  <a:lnTo>
                    <a:pt x="473" y="81"/>
                  </a:lnTo>
                  <a:lnTo>
                    <a:pt x="469" y="85"/>
                  </a:lnTo>
                  <a:lnTo>
                    <a:pt x="464" y="87"/>
                  </a:lnTo>
                  <a:lnTo>
                    <a:pt x="459" y="89"/>
                  </a:lnTo>
                  <a:lnTo>
                    <a:pt x="452" y="90"/>
                  </a:lnTo>
                  <a:lnTo>
                    <a:pt x="447" y="89"/>
                  </a:lnTo>
                  <a:lnTo>
                    <a:pt x="440" y="87"/>
                  </a:lnTo>
                  <a:lnTo>
                    <a:pt x="436" y="85"/>
                  </a:lnTo>
                  <a:lnTo>
                    <a:pt x="431" y="81"/>
                  </a:lnTo>
                  <a:lnTo>
                    <a:pt x="427" y="77"/>
                  </a:lnTo>
                  <a:lnTo>
                    <a:pt x="424" y="71"/>
                  </a:lnTo>
                  <a:lnTo>
                    <a:pt x="422" y="66"/>
                  </a:lnTo>
                  <a:lnTo>
                    <a:pt x="422" y="59"/>
                  </a:lnTo>
                  <a:lnTo>
                    <a:pt x="422" y="54"/>
                  </a:lnTo>
                  <a:lnTo>
                    <a:pt x="424" y="48"/>
                  </a:lnTo>
                  <a:lnTo>
                    <a:pt x="427" y="43"/>
                  </a:lnTo>
                  <a:lnTo>
                    <a:pt x="431" y="38"/>
                  </a:lnTo>
                  <a:lnTo>
                    <a:pt x="436" y="35"/>
                  </a:lnTo>
                  <a:lnTo>
                    <a:pt x="440" y="32"/>
                  </a:lnTo>
                  <a:lnTo>
                    <a:pt x="447" y="31"/>
                  </a:lnTo>
                  <a:lnTo>
                    <a:pt x="452" y="29"/>
                  </a:lnTo>
                  <a:lnTo>
                    <a:pt x="452" y="29"/>
                  </a:lnTo>
                  <a:close/>
                  <a:moveTo>
                    <a:pt x="0" y="75"/>
                  </a:moveTo>
                  <a:lnTo>
                    <a:pt x="0" y="83"/>
                  </a:lnTo>
                  <a:lnTo>
                    <a:pt x="1" y="90"/>
                  </a:lnTo>
                  <a:lnTo>
                    <a:pt x="3" y="97"/>
                  </a:lnTo>
                  <a:lnTo>
                    <a:pt x="5" y="104"/>
                  </a:lnTo>
                  <a:lnTo>
                    <a:pt x="9" y="110"/>
                  </a:lnTo>
                  <a:lnTo>
                    <a:pt x="12" y="117"/>
                  </a:lnTo>
                  <a:lnTo>
                    <a:pt x="16" y="122"/>
                  </a:lnTo>
                  <a:lnTo>
                    <a:pt x="22" y="128"/>
                  </a:lnTo>
                  <a:lnTo>
                    <a:pt x="27" y="132"/>
                  </a:lnTo>
                  <a:lnTo>
                    <a:pt x="33" y="137"/>
                  </a:lnTo>
                  <a:lnTo>
                    <a:pt x="40" y="141"/>
                  </a:lnTo>
                  <a:lnTo>
                    <a:pt x="46" y="145"/>
                  </a:lnTo>
                  <a:lnTo>
                    <a:pt x="53" y="147"/>
                  </a:lnTo>
                  <a:lnTo>
                    <a:pt x="59" y="149"/>
                  </a:lnTo>
                  <a:lnTo>
                    <a:pt x="67" y="150"/>
                  </a:lnTo>
                  <a:lnTo>
                    <a:pt x="75" y="150"/>
                  </a:lnTo>
                  <a:lnTo>
                    <a:pt x="437" y="150"/>
                  </a:lnTo>
                  <a:lnTo>
                    <a:pt x="437" y="211"/>
                  </a:lnTo>
                  <a:lnTo>
                    <a:pt x="195" y="211"/>
                  </a:lnTo>
                  <a:lnTo>
                    <a:pt x="192" y="211"/>
                  </a:lnTo>
                  <a:lnTo>
                    <a:pt x="190" y="212"/>
                  </a:lnTo>
                  <a:lnTo>
                    <a:pt x="188" y="213"/>
                  </a:lnTo>
                  <a:lnTo>
                    <a:pt x="186" y="215"/>
                  </a:lnTo>
                  <a:lnTo>
                    <a:pt x="183" y="218"/>
                  </a:lnTo>
                  <a:lnTo>
                    <a:pt x="182" y="220"/>
                  </a:lnTo>
                  <a:lnTo>
                    <a:pt x="181" y="223"/>
                  </a:lnTo>
                  <a:lnTo>
                    <a:pt x="181" y="225"/>
                  </a:lnTo>
                  <a:lnTo>
                    <a:pt x="181" y="229"/>
                  </a:lnTo>
                  <a:lnTo>
                    <a:pt x="182" y="232"/>
                  </a:lnTo>
                  <a:lnTo>
                    <a:pt x="183" y="234"/>
                  </a:lnTo>
                  <a:lnTo>
                    <a:pt x="186" y="236"/>
                  </a:lnTo>
                  <a:lnTo>
                    <a:pt x="188" y="239"/>
                  </a:lnTo>
                  <a:lnTo>
                    <a:pt x="190" y="240"/>
                  </a:lnTo>
                  <a:lnTo>
                    <a:pt x="192" y="241"/>
                  </a:lnTo>
                  <a:lnTo>
                    <a:pt x="195" y="241"/>
                  </a:lnTo>
                  <a:lnTo>
                    <a:pt x="739" y="241"/>
                  </a:lnTo>
                  <a:lnTo>
                    <a:pt x="742" y="241"/>
                  </a:lnTo>
                  <a:lnTo>
                    <a:pt x="745" y="240"/>
                  </a:lnTo>
                  <a:lnTo>
                    <a:pt x="747" y="239"/>
                  </a:lnTo>
                  <a:lnTo>
                    <a:pt x="750" y="236"/>
                  </a:lnTo>
                  <a:lnTo>
                    <a:pt x="752" y="234"/>
                  </a:lnTo>
                  <a:lnTo>
                    <a:pt x="753" y="232"/>
                  </a:lnTo>
                  <a:lnTo>
                    <a:pt x="754" y="229"/>
                  </a:lnTo>
                  <a:lnTo>
                    <a:pt x="754" y="225"/>
                  </a:lnTo>
                  <a:lnTo>
                    <a:pt x="754" y="223"/>
                  </a:lnTo>
                  <a:lnTo>
                    <a:pt x="753" y="220"/>
                  </a:lnTo>
                  <a:lnTo>
                    <a:pt x="752" y="218"/>
                  </a:lnTo>
                  <a:lnTo>
                    <a:pt x="750" y="215"/>
                  </a:lnTo>
                  <a:lnTo>
                    <a:pt x="747" y="213"/>
                  </a:lnTo>
                  <a:lnTo>
                    <a:pt x="745" y="212"/>
                  </a:lnTo>
                  <a:lnTo>
                    <a:pt x="742" y="211"/>
                  </a:lnTo>
                  <a:lnTo>
                    <a:pt x="739" y="211"/>
                  </a:lnTo>
                  <a:lnTo>
                    <a:pt x="468" y="211"/>
                  </a:lnTo>
                  <a:lnTo>
                    <a:pt x="468" y="150"/>
                  </a:lnTo>
                  <a:lnTo>
                    <a:pt x="829" y="150"/>
                  </a:lnTo>
                  <a:lnTo>
                    <a:pt x="837" y="150"/>
                  </a:lnTo>
                  <a:lnTo>
                    <a:pt x="845" y="149"/>
                  </a:lnTo>
                  <a:lnTo>
                    <a:pt x="851" y="147"/>
                  </a:lnTo>
                  <a:lnTo>
                    <a:pt x="859" y="145"/>
                  </a:lnTo>
                  <a:lnTo>
                    <a:pt x="866" y="141"/>
                  </a:lnTo>
                  <a:lnTo>
                    <a:pt x="871" y="137"/>
                  </a:lnTo>
                  <a:lnTo>
                    <a:pt x="877" y="132"/>
                  </a:lnTo>
                  <a:lnTo>
                    <a:pt x="882" y="128"/>
                  </a:lnTo>
                  <a:lnTo>
                    <a:pt x="888" y="122"/>
                  </a:lnTo>
                  <a:lnTo>
                    <a:pt x="892" y="117"/>
                  </a:lnTo>
                  <a:lnTo>
                    <a:pt x="896" y="110"/>
                  </a:lnTo>
                  <a:lnTo>
                    <a:pt x="899" y="104"/>
                  </a:lnTo>
                  <a:lnTo>
                    <a:pt x="901" y="97"/>
                  </a:lnTo>
                  <a:lnTo>
                    <a:pt x="903" y="90"/>
                  </a:lnTo>
                  <a:lnTo>
                    <a:pt x="904" y="83"/>
                  </a:lnTo>
                  <a:lnTo>
                    <a:pt x="904" y="75"/>
                  </a:lnTo>
                  <a:lnTo>
                    <a:pt x="904" y="0"/>
                  </a:lnTo>
                  <a:lnTo>
                    <a:pt x="0" y="0"/>
                  </a:lnTo>
                  <a:lnTo>
                    <a:pt x="0" y="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85" name="Group 84" descr="Icon of computer monitors.">
            <a:extLst>
              <a:ext uri="{FF2B5EF4-FFF2-40B4-BE49-F238E27FC236}">
                <a16:creationId xmlns:a16="http://schemas.microsoft.com/office/drawing/2014/main" id="{A97EEAA0-CE6D-46A9-9837-67DD5CDA8CE9}"/>
              </a:ext>
            </a:extLst>
          </p:cNvPr>
          <p:cNvGrpSpPr/>
          <p:nvPr/>
        </p:nvGrpSpPr>
        <p:grpSpPr>
          <a:xfrm>
            <a:off x="4277123" y="1359245"/>
            <a:ext cx="287338" cy="258762"/>
            <a:chOff x="304800" y="5129213"/>
            <a:chExt cx="287338" cy="258762"/>
          </a:xfrm>
          <a:solidFill>
            <a:schemeClr val="bg1"/>
          </a:solidFill>
        </p:grpSpPr>
        <p:sp>
          <p:nvSpPr>
            <p:cNvPr id="86" name="Freeform 1630">
              <a:extLst>
                <a:ext uri="{FF2B5EF4-FFF2-40B4-BE49-F238E27FC236}">
                  <a16:creationId xmlns:a16="http://schemas.microsoft.com/office/drawing/2014/main" id="{CD9DD3B0-9FD5-473E-A718-FEFF0355FBCA}"/>
                </a:ext>
              </a:extLst>
            </p:cNvPr>
            <p:cNvSpPr>
              <a:spLocks/>
            </p:cNvSpPr>
            <p:nvPr/>
          </p:nvSpPr>
          <p:spPr bwMode="auto">
            <a:xfrm>
              <a:off x="381000" y="5224463"/>
              <a:ext cx="134938" cy="38100"/>
            </a:xfrm>
            <a:custGeom>
              <a:avLst/>
              <a:gdLst>
                <a:gd name="T0" fmla="*/ 176 w 423"/>
                <a:gd name="T1" fmla="*/ 120 h 120"/>
                <a:gd name="T2" fmla="*/ 247 w 423"/>
                <a:gd name="T3" fmla="*/ 120 h 120"/>
                <a:gd name="T4" fmla="*/ 252 w 423"/>
                <a:gd name="T5" fmla="*/ 108 h 120"/>
                <a:gd name="T6" fmla="*/ 260 w 423"/>
                <a:gd name="T7" fmla="*/ 97 h 120"/>
                <a:gd name="T8" fmla="*/ 269 w 423"/>
                <a:gd name="T9" fmla="*/ 86 h 120"/>
                <a:gd name="T10" fmla="*/ 280 w 423"/>
                <a:gd name="T11" fmla="*/ 77 h 120"/>
                <a:gd name="T12" fmla="*/ 291 w 423"/>
                <a:gd name="T13" fmla="*/ 71 h 120"/>
                <a:gd name="T14" fmla="*/ 304 w 423"/>
                <a:gd name="T15" fmla="*/ 65 h 120"/>
                <a:gd name="T16" fmla="*/ 311 w 423"/>
                <a:gd name="T17" fmla="*/ 63 h 120"/>
                <a:gd name="T18" fmla="*/ 318 w 423"/>
                <a:gd name="T19" fmla="*/ 62 h 120"/>
                <a:gd name="T20" fmla="*/ 325 w 423"/>
                <a:gd name="T21" fmla="*/ 61 h 120"/>
                <a:gd name="T22" fmla="*/ 332 w 423"/>
                <a:gd name="T23" fmla="*/ 61 h 120"/>
                <a:gd name="T24" fmla="*/ 423 w 423"/>
                <a:gd name="T25" fmla="*/ 61 h 120"/>
                <a:gd name="T26" fmla="*/ 423 w 423"/>
                <a:gd name="T27" fmla="*/ 31 h 120"/>
                <a:gd name="T28" fmla="*/ 423 w 423"/>
                <a:gd name="T29" fmla="*/ 22 h 120"/>
                <a:gd name="T30" fmla="*/ 420 w 423"/>
                <a:gd name="T31" fmla="*/ 14 h 120"/>
                <a:gd name="T32" fmla="*/ 418 w 423"/>
                <a:gd name="T33" fmla="*/ 8 h 120"/>
                <a:gd name="T34" fmla="*/ 415 w 423"/>
                <a:gd name="T35" fmla="*/ 0 h 120"/>
                <a:gd name="T36" fmla="*/ 363 w 423"/>
                <a:gd name="T37" fmla="*/ 0 h 120"/>
                <a:gd name="T38" fmla="*/ 61 w 423"/>
                <a:gd name="T39" fmla="*/ 0 h 120"/>
                <a:gd name="T40" fmla="*/ 9 w 423"/>
                <a:gd name="T41" fmla="*/ 0 h 120"/>
                <a:gd name="T42" fmla="*/ 6 w 423"/>
                <a:gd name="T43" fmla="*/ 8 h 120"/>
                <a:gd name="T44" fmla="*/ 2 w 423"/>
                <a:gd name="T45" fmla="*/ 14 h 120"/>
                <a:gd name="T46" fmla="*/ 1 w 423"/>
                <a:gd name="T47" fmla="*/ 22 h 120"/>
                <a:gd name="T48" fmla="*/ 0 w 423"/>
                <a:gd name="T49" fmla="*/ 31 h 120"/>
                <a:gd name="T50" fmla="*/ 0 w 423"/>
                <a:gd name="T51" fmla="*/ 61 h 120"/>
                <a:gd name="T52" fmla="*/ 91 w 423"/>
                <a:gd name="T53" fmla="*/ 61 h 120"/>
                <a:gd name="T54" fmla="*/ 99 w 423"/>
                <a:gd name="T55" fmla="*/ 61 h 120"/>
                <a:gd name="T56" fmla="*/ 105 w 423"/>
                <a:gd name="T57" fmla="*/ 62 h 120"/>
                <a:gd name="T58" fmla="*/ 112 w 423"/>
                <a:gd name="T59" fmla="*/ 63 h 120"/>
                <a:gd name="T60" fmla="*/ 120 w 423"/>
                <a:gd name="T61" fmla="*/ 65 h 120"/>
                <a:gd name="T62" fmla="*/ 132 w 423"/>
                <a:gd name="T63" fmla="*/ 71 h 120"/>
                <a:gd name="T64" fmla="*/ 144 w 423"/>
                <a:gd name="T65" fmla="*/ 77 h 120"/>
                <a:gd name="T66" fmla="*/ 154 w 423"/>
                <a:gd name="T67" fmla="*/ 86 h 120"/>
                <a:gd name="T68" fmla="*/ 163 w 423"/>
                <a:gd name="T69" fmla="*/ 97 h 120"/>
                <a:gd name="T70" fmla="*/ 170 w 423"/>
                <a:gd name="T71" fmla="*/ 108 h 120"/>
                <a:gd name="T72" fmla="*/ 176 w 423"/>
                <a:gd name="T73" fmla="*/ 12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3" h="120">
                  <a:moveTo>
                    <a:pt x="176" y="120"/>
                  </a:moveTo>
                  <a:lnTo>
                    <a:pt x="247" y="120"/>
                  </a:lnTo>
                  <a:lnTo>
                    <a:pt x="252" y="108"/>
                  </a:lnTo>
                  <a:lnTo>
                    <a:pt x="260" y="97"/>
                  </a:lnTo>
                  <a:lnTo>
                    <a:pt x="269" y="86"/>
                  </a:lnTo>
                  <a:lnTo>
                    <a:pt x="280" y="77"/>
                  </a:lnTo>
                  <a:lnTo>
                    <a:pt x="291" y="71"/>
                  </a:lnTo>
                  <a:lnTo>
                    <a:pt x="304" y="65"/>
                  </a:lnTo>
                  <a:lnTo>
                    <a:pt x="311" y="63"/>
                  </a:lnTo>
                  <a:lnTo>
                    <a:pt x="318" y="62"/>
                  </a:lnTo>
                  <a:lnTo>
                    <a:pt x="325" y="61"/>
                  </a:lnTo>
                  <a:lnTo>
                    <a:pt x="332" y="61"/>
                  </a:lnTo>
                  <a:lnTo>
                    <a:pt x="423" y="61"/>
                  </a:lnTo>
                  <a:lnTo>
                    <a:pt x="423" y="31"/>
                  </a:lnTo>
                  <a:lnTo>
                    <a:pt x="423" y="22"/>
                  </a:lnTo>
                  <a:lnTo>
                    <a:pt x="420" y="14"/>
                  </a:lnTo>
                  <a:lnTo>
                    <a:pt x="418" y="8"/>
                  </a:lnTo>
                  <a:lnTo>
                    <a:pt x="415" y="0"/>
                  </a:lnTo>
                  <a:lnTo>
                    <a:pt x="363" y="0"/>
                  </a:lnTo>
                  <a:lnTo>
                    <a:pt x="61" y="0"/>
                  </a:lnTo>
                  <a:lnTo>
                    <a:pt x="9" y="0"/>
                  </a:lnTo>
                  <a:lnTo>
                    <a:pt x="6" y="8"/>
                  </a:lnTo>
                  <a:lnTo>
                    <a:pt x="2" y="14"/>
                  </a:lnTo>
                  <a:lnTo>
                    <a:pt x="1" y="22"/>
                  </a:lnTo>
                  <a:lnTo>
                    <a:pt x="0" y="31"/>
                  </a:lnTo>
                  <a:lnTo>
                    <a:pt x="0" y="61"/>
                  </a:lnTo>
                  <a:lnTo>
                    <a:pt x="91" y="61"/>
                  </a:lnTo>
                  <a:lnTo>
                    <a:pt x="99" y="61"/>
                  </a:lnTo>
                  <a:lnTo>
                    <a:pt x="105" y="62"/>
                  </a:lnTo>
                  <a:lnTo>
                    <a:pt x="112" y="63"/>
                  </a:lnTo>
                  <a:lnTo>
                    <a:pt x="120" y="65"/>
                  </a:lnTo>
                  <a:lnTo>
                    <a:pt x="132" y="71"/>
                  </a:lnTo>
                  <a:lnTo>
                    <a:pt x="144" y="77"/>
                  </a:lnTo>
                  <a:lnTo>
                    <a:pt x="154" y="86"/>
                  </a:lnTo>
                  <a:lnTo>
                    <a:pt x="163" y="97"/>
                  </a:lnTo>
                  <a:lnTo>
                    <a:pt x="170" y="108"/>
                  </a:lnTo>
                  <a:lnTo>
                    <a:pt x="176" y="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7" name="Freeform 1631">
              <a:extLst>
                <a:ext uri="{FF2B5EF4-FFF2-40B4-BE49-F238E27FC236}">
                  <a16:creationId xmlns:a16="http://schemas.microsoft.com/office/drawing/2014/main" id="{99F6D614-3AD7-472A-92A9-85406C4F4B20}"/>
                </a:ext>
              </a:extLst>
            </p:cNvPr>
            <p:cNvSpPr>
              <a:spLocks noEditPoints="1"/>
            </p:cNvSpPr>
            <p:nvPr/>
          </p:nvSpPr>
          <p:spPr bwMode="auto">
            <a:xfrm>
              <a:off x="390525" y="5129213"/>
              <a:ext cx="115888" cy="85725"/>
            </a:xfrm>
            <a:custGeom>
              <a:avLst/>
              <a:gdLst>
                <a:gd name="T0" fmla="*/ 60 w 362"/>
                <a:gd name="T1" fmla="*/ 72 h 271"/>
                <a:gd name="T2" fmla="*/ 62 w 362"/>
                <a:gd name="T3" fmla="*/ 66 h 271"/>
                <a:gd name="T4" fmla="*/ 66 w 362"/>
                <a:gd name="T5" fmla="*/ 62 h 271"/>
                <a:gd name="T6" fmla="*/ 72 w 362"/>
                <a:gd name="T7" fmla="*/ 60 h 271"/>
                <a:gd name="T8" fmla="*/ 287 w 362"/>
                <a:gd name="T9" fmla="*/ 60 h 271"/>
                <a:gd name="T10" fmla="*/ 292 w 362"/>
                <a:gd name="T11" fmla="*/ 61 h 271"/>
                <a:gd name="T12" fmla="*/ 297 w 362"/>
                <a:gd name="T13" fmla="*/ 64 h 271"/>
                <a:gd name="T14" fmla="*/ 300 w 362"/>
                <a:gd name="T15" fmla="*/ 70 h 271"/>
                <a:gd name="T16" fmla="*/ 301 w 362"/>
                <a:gd name="T17" fmla="*/ 75 h 271"/>
                <a:gd name="T18" fmla="*/ 301 w 362"/>
                <a:gd name="T19" fmla="*/ 229 h 271"/>
                <a:gd name="T20" fmla="*/ 299 w 362"/>
                <a:gd name="T21" fmla="*/ 234 h 271"/>
                <a:gd name="T22" fmla="*/ 294 w 362"/>
                <a:gd name="T23" fmla="*/ 239 h 271"/>
                <a:gd name="T24" fmla="*/ 289 w 362"/>
                <a:gd name="T25" fmla="*/ 241 h 271"/>
                <a:gd name="T26" fmla="*/ 75 w 362"/>
                <a:gd name="T27" fmla="*/ 241 h 271"/>
                <a:gd name="T28" fmla="*/ 69 w 362"/>
                <a:gd name="T29" fmla="*/ 240 h 271"/>
                <a:gd name="T30" fmla="*/ 64 w 362"/>
                <a:gd name="T31" fmla="*/ 237 h 271"/>
                <a:gd name="T32" fmla="*/ 61 w 362"/>
                <a:gd name="T33" fmla="*/ 231 h 271"/>
                <a:gd name="T34" fmla="*/ 60 w 362"/>
                <a:gd name="T35" fmla="*/ 226 h 271"/>
                <a:gd name="T36" fmla="*/ 332 w 362"/>
                <a:gd name="T37" fmla="*/ 271 h 271"/>
                <a:gd name="T38" fmla="*/ 362 w 362"/>
                <a:gd name="T39" fmla="*/ 60 h 271"/>
                <a:gd name="T40" fmla="*/ 361 w 362"/>
                <a:gd name="T41" fmla="*/ 47 h 271"/>
                <a:gd name="T42" fmla="*/ 357 w 362"/>
                <a:gd name="T43" fmla="*/ 36 h 271"/>
                <a:gd name="T44" fmla="*/ 352 w 362"/>
                <a:gd name="T45" fmla="*/ 26 h 271"/>
                <a:gd name="T46" fmla="*/ 344 w 362"/>
                <a:gd name="T47" fmla="*/ 18 h 271"/>
                <a:gd name="T48" fmla="*/ 335 w 362"/>
                <a:gd name="T49" fmla="*/ 10 h 271"/>
                <a:gd name="T50" fmla="*/ 325 w 362"/>
                <a:gd name="T51" fmla="*/ 4 h 271"/>
                <a:gd name="T52" fmla="*/ 313 w 362"/>
                <a:gd name="T53" fmla="*/ 1 h 271"/>
                <a:gd name="T54" fmla="*/ 301 w 362"/>
                <a:gd name="T55" fmla="*/ 0 h 271"/>
                <a:gd name="T56" fmla="*/ 54 w 362"/>
                <a:gd name="T57" fmla="*/ 0 h 271"/>
                <a:gd name="T58" fmla="*/ 42 w 362"/>
                <a:gd name="T59" fmla="*/ 2 h 271"/>
                <a:gd name="T60" fmla="*/ 31 w 362"/>
                <a:gd name="T61" fmla="*/ 7 h 271"/>
                <a:gd name="T62" fmla="*/ 21 w 362"/>
                <a:gd name="T63" fmla="*/ 13 h 271"/>
                <a:gd name="T64" fmla="*/ 13 w 362"/>
                <a:gd name="T65" fmla="*/ 21 h 271"/>
                <a:gd name="T66" fmla="*/ 7 w 362"/>
                <a:gd name="T67" fmla="*/ 31 h 271"/>
                <a:gd name="T68" fmla="*/ 2 w 362"/>
                <a:gd name="T69" fmla="*/ 42 h 271"/>
                <a:gd name="T70" fmla="*/ 0 w 362"/>
                <a:gd name="T71" fmla="*/ 54 h 271"/>
                <a:gd name="T72" fmla="*/ 0 w 362"/>
                <a:gd name="T73" fmla="*/ 271 h 271"/>
                <a:gd name="T74" fmla="*/ 332 w 362"/>
                <a:gd name="T75" fmla="*/ 271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62" h="271">
                  <a:moveTo>
                    <a:pt x="60" y="75"/>
                  </a:moveTo>
                  <a:lnTo>
                    <a:pt x="60" y="72"/>
                  </a:lnTo>
                  <a:lnTo>
                    <a:pt x="61" y="68"/>
                  </a:lnTo>
                  <a:lnTo>
                    <a:pt x="62" y="66"/>
                  </a:lnTo>
                  <a:lnTo>
                    <a:pt x="64" y="64"/>
                  </a:lnTo>
                  <a:lnTo>
                    <a:pt x="66" y="62"/>
                  </a:lnTo>
                  <a:lnTo>
                    <a:pt x="69" y="61"/>
                  </a:lnTo>
                  <a:lnTo>
                    <a:pt x="72" y="60"/>
                  </a:lnTo>
                  <a:lnTo>
                    <a:pt x="75" y="60"/>
                  </a:lnTo>
                  <a:lnTo>
                    <a:pt x="287" y="60"/>
                  </a:lnTo>
                  <a:lnTo>
                    <a:pt x="289" y="60"/>
                  </a:lnTo>
                  <a:lnTo>
                    <a:pt x="292" y="61"/>
                  </a:lnTo>
                  <a:lnTo>
                    <a:pt x="294" y="62"/>
                  </a:lnTo>
                  <a:lnTo>
                    <a:pt x="297" y="64"/>
                  </a:lnTo>
                  <a:lnTo>
                    <a:pt x="299" y="66"/>
                  </a:lnTo>
                  <a:lnTo>
                    <a:pt x="300" y="70"/>
                  </a:lnTo>
                  <a:lnTo>
                    <a:pt x="301" y="72"/>
                  </a:lnTo>
                  <a:lnTo>
                    <a:pt x="301" y="75"/>
                  </a:lnTo>
                  <a:lnTo>
                    <a:pt x="301" y="226"/>
                  </a:lnTo>
                  <a:lnTo>
                    <a:pt x="301" y="229"/>
                  </a:lnTo>
                  <a:lnTo>
                    <a:pt x="300" y="231"/>
                  </a:lnTo>
                  <a:lnTo>
                    <a:pt x="299" y="234"/>
                  </a:lnTo>
                  <a:lnTo>
                    <a:pt x="297" y="237"/>
                  </a:lnTo>
                  <a:lnTo>
                    <a:pt x="294" y="239"/>
                  </a:lnTo>
                  <a:lnTo>
                    <a:pt x="292" y="240"/>
                  </a:lnTo>
                  <a:lnTo>
                    <a:pt x="289" y="241"/>
                  </a:lnTo>
                  <a:lnTo>
                    <a:pt x="287" y="241"/>
                  </a:lnTo>
                  <a:lnTo>
                    <a:pt x="75" y="241"/>
                  </a:lnTo>
                  <a:lnTo>
                    <a:pt x="72" y="241"/>
                  </a:lnTo>
                  <a:lnTo>
                    <a:pt x="69" y="240"/>
                  </a:lnTo>
                  <a:lnTo>
                    <a:pt x="66" y="239"/>
                  </a:lnTo>
                  <a:lnTo>
                    <a:pt x="64" y="237"/>
                  </a:lnTo>
                  <a:lnTo>
                    <a:pt x="62" y="234"/>
                  </a:lnTo>
                  <a:lnTo>
                    <a:pt x="61" y="231"/>
                  </a:lnTo>
                  <a:lnTo>
                    <a:pt x="60" y="229"/>
                  </a:lnTo>
                  <a:lnTo>
                    <a:pt x="60" y="226"/>
                  </a:lnTo>
                  <a:lnTo>
                    <a:pt x="60" y="75"/>
                  </a:lnTo>
                  <a:close/>
                  <a:moveTo>
                    <a:pt x="332" y="271"/>
                  </a:moveTo>
                  <a:lnTo>
                    <a:pt x="362" y="271"/>
                  </a:lnTo>
                  <a:lnTo>
                    <a:pt x="362" y="60"/>
                  </a:lnTo>
                  <a:lnTo>
                    <a:pt x="362" y="54"/>
                  </a:lnTo>
                  <a:lnTo>
                    <a:pt x="361" y="47"/>
                  </a:lnTo>
                  <a:lnTo>
                    <a:pt x="358" y="42"/>
                  </a:lnTo>
                  <a:lnTo>
                    <a:pt x="357" y="36"/>
                  </a:lnTo>
                  <a:lnTo>
                    <a:pt x="354" y="31"/>
                  </a:lnTo>
                  <a:lnTo>
                    <a:pt x="352" y="26"/>
                  </a:lnTo>
                  <a:lnTo>
                    <a:pt x="347" y="21"/>
                  </a:lnTo>
                  <a:lnTo>
                    <a:pt x="344" y="18"/>
                  </a:lnTo>
                  <a:lnTo>
                    <a:pt x="340" y="13"/>
                  </a:lnTo>
                  <a:lnTo>
                    <a:pt x="335" y="10"/>
                  </a:lnTo>
                  <a:lnTo>
                    <a:pt x="330" y="7"/>
                  </a:lnTo>
                  <a:lnTo>
                    <a:pt x="325" y="4"/>
                  </a:lnTo>
                  <a:lnTo>
                    <a:pt x="320" y="2"/>
                  </a:lnTo>
                  <a:lnTo>
                    <a:pt x="313" y="1"/>
                  </a:lnTo>
                  <a:lnTo>
                    <a:pt x="308" y="0"/>
                  </a:lnTo>
                  <a:lnTo>
                    <a:pt x="301" y="0"/>
                  </a:lnTo>
                  <a:lnTo>
                    <a:pt x="60" y="0"/>
                  </a:lnTo>
                  <a:lnTo>
                    <a:pt x="54" y="0"/>
                  </a:lnTo>
                  <a:lnTo>
                    <a:pt x="48" y="1"/>
                  </a:lnTo>
                  <a:lnTo>
                    <a:pt x="42" y="2"/>
                  </a:lnTo>
                  <a:lnTo>
                    <a:pt x="37" y="4"/>
                  </a:lnTo>
                  <a:lnTo>
                    <a:pt x="31" y="7"/>
                  </a:lnTo>
                  <a:lnTo>
                    <a:pt x="27" y="10"/>
                  </a:lnTo>
                  <a:lnTo>
                    <a:pt x="21" y="13"/>
                  </a:lnTo>
                  <a:lnTo>
                    <a:pt x="18" y="18"/>
                  </a:lnTo>
                  <a:lnTo>
                    <a:pt x="13" y="21"/>
                  </a:lnTo>
                  <a:lnTo>
                    <a:pt x="10" y="26"/>
                  </a:lnTo>
                  <a:lnTo>
                    <a:pt x="7" y="31"/>
                  </a:lnTo>
                  <a:lnTo>
                    <a:pt x="5" y="36"/>
                  </a:lnTo>
                  <a:lnTo>
                    <a:pt x="2" y="42"/>
                  </a:lnTo>
                  <a:lnTo>
                    <a:pt x="1" y="47"/>
                  </a:lnTo>
                  <a:lnTo>
                    <a:pt x="0" y="54"/>
                  </a:lnTo>
                  <a:lnTo>
                    <a:pt x="0" y="60"/>
                  </a:lnTo>
                  <a:lnTo>
                    <a:pt x="0" y="271"/>
                  </a:lnTo>
                  <a:lnTo>
                    <a:pt x="30" y="271"/>
                  </a:lnTo>
                  <a:lnTo>
                    <a:pt x="332" y="27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8" name="Freeform 1632">
              <a:extLst>
                <a:ext uri="{FF2B5EF4-FFF2-40B4-BE49-F238E27FC236}">
                  <a16:creationId xmlns:a16="http://schemas.microsoft.com/office/drawing/2014/main" id="{32C10E2D-7492-462D-9F53-98946445AD6D}"/>
                </a:ext>
              </a:extLst>
            </p:cNvPr>
            <p:cNvSpPr>
              <a:spLocks/>
            </p:cNvSpPr>
            <p:nvPr/>
          </p:nvSpPr>
          <p:spPr bwMode="auto">
            <a:xfrm>
              <a:off x="457200" y="5349875"/>
              <a:ext cx="134938" cy="38100"/>
            </a:xfrm>
            <a:custGeom>
              <a:avLst/>
              <a:gdLst>
                <a:gd name="T0" fmla="*/ 422 w 423"/>
                <a:gd name="T1" fmla="*/ 18 h 121"/>
                <a:gd name="T2" fmla="*/ 422 w 423"/>
                <a:gd name="T3" fmla="*/ 17 h 121"/>
                <a:gd name="T4" fmla="*/ 422 w 423"/>
                <a:gd name="T5" fmla="*/ 17 h 121"/>
                <a:gd name="T6" fmla="*/ 419 w 423"/>
                <a:gd name="T7" fmla="*/ 10 h 121"/>
                <a:gd name="T8" fmla="*/ 417 w 423"/>
                <a:gd name="T9" fmla="*/ 5 h 121"/>
                <a:gd name="T10" fmla="*/ 417 w 423"/>
                <a:gd name="T11" fmla="*/ 4 h 121"/>
                <a:gd name="T12" fmla="*/ 416 w 423"/>
                <a:gd name="T13" fmla="*/ 4 h 121"/>
                <a:gd name="T14" fmla="*/ 415 w 423"/>
                <a:gd name="T15" fmla="*/ 2 h 121"/>
                <a:gd name="T16" fmla="*/ 415 w 423"/>
                <a:gd name="T17" fmla="*/ 0 h 121"/>
                <a:gd name="T18" fmla="*/ 9 w 423"/>
                <a:gd name="T19" fmla="*/ 0 h 121"/>
                <a:gd name="T20" fmla="*/ 8 w 423"/>
                <a:gd name="T21" fmla="*/ 2 h 121"/>
                <a:gd name="T22" fmla="*/ 7 w 423"/>
                <a:gd name="T23" fmla="*/ 4 h 121"/>
                <a:gd name="T24" fmla="*/ 7 w 423"/>
                <a:gd name="T25" fmla="*/ 4 h 121"/>
                <a:gd name="T26" fmla="*/ 7 w 423"/>
                <a:gd name="T27" fmla="*/ 5 h 121"/>
                <a:gd name="T28" fmla="*/ 5 w 423"/>
                <a:gd name="T29" fmla="*/ 10 h 121"/>
                <a:gd name="T30" fmla="*/ 2 w 423"/>
                <a:gd name="T31" fmla="*/ 17 h 121"/>
                <a:gd name="T32" fmla="*/ 2 w 423"/>
                <a:gd name="T33" fmla="*/ 17 h 121"/>
                <a:gd name="T34" fmla="*/ 2 w 423"/>
                <a:gd name="T35" fmla="*/ 18 h 121"/>
                <a:gd name="T36" fmla="*/ 1 w 423"/>
                <a:gd name="T37" fmla="*/ 24 h 121"/>
                <a:gd name="T38" fmla="*/ 0 w 423"/>
                <a:gd name="T39" fmla="*/ 30 h 121"/>
                <a:gd name="T40" fmla="*/ 0 w 423"/>
                <a:gd name="T41" fmla="*/ 107 h 121"/>
                <a:gd name="T42" fmla="*/ 1 w 423"/>
                <a:gd name="T43" fmla="*/ 109 h 121"/>
                <a:gd name="T44" fmla="*/ 2 w 423"/>
                <a:gd name="T45" fmla="*/ 112 h 121"/>
                <a:gd name="T46" fmla="*/ 4 w 423"/>
                <a:gd name="T47" fmla="*/ 114 h 121"/>
                <a:gd name="T48" fmla="*/ 6 w 423"/>
                <a:gd name="T49" fmla="*/ 117 h 121"/>
                <a:gd name="T50" fmla="*/ 8 w 423"/>
                <a:gd name="T51" fmla="*/ 119 h 121"/>
                <a:gd name="T52" fmla="*/ 10 w 423"/>
                <a:gd name="T53" fmla="*/ 120 h 121"/>
                <a:gd name="T54" fmla="*/ 12 w 423"/>
                <a:gd name="T55" fmla="*/ 121 h 121"/>
                <a:gd name="T56" fmla="*/ 16 w 423"/>
                <a:gd name="T57" fmla="*/ 121 h 121"/>
                <a:gd name="T58" fmla="*/ 408 w 423"/>
                <a:gd name="T59" fmla="*/ 121 h 121"/>
                <a:gd name="T60" fmla="*/ 412 w 423"/>
                <a:gd name="T61" fmla="*/ 121 h 121"/>
                <a:gd name="T62" fmla="*/ 414 w 423"/>
                <a:gd name="T63" fmla="*/ 120 h 121"/>
                <a:gd name="T64" fmla="*/ 416 w 423"/>
                <a:gd name="T65" fmla="*/ 119 h 121"/>
                <a:gd name="T66" fmla="*/ 418 w 423"/>
                <a:gd name="T67" fmla="*/ 117 h 121"/>
                <a:gd name="T68" fmla="*/ 421 w 423"/>
                <a:gd name="T69" fmla="*/ 114 h 121"/>
                <a:gd name="T70" fmla="*/ 422 w 423"/>
                <a:gd name="T71" fmla="*/ 112 h 121"/>
                <a:gd name="T72" fmla="*/ 423 w 423"/>
                <a:gd name="T73" fmla="*/ 109 h 121"/>
                <a:gd name="T74" fmla="*/ 423 w 423"/>
                <a:gd name="T75" fmla="*/ 107 h 121"/>
                <a:gd name="T76" fmla="*/ 423 w 423"/>
                <a:gd name="T77" fmla="*/ 30 h 121"/>
                <a:gd name="T78" fmla="*/ 423 w 423"/>
                <a:gd name="T79" fmla="*/ 24 h 121"/>
                <a:gd name="T80" fmla="*/ 422 w 423"/>
                <a:gd name="T81" fmla="*/ 18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23" h="121">
                  <a:moveTo>
                    <a:pt x="422" y="18"/>
                  </a:moveTo>
                  <a:lnTo>
                    <a:pt x="422" y="17"/>
                  </a:lnTo>
                  <a:lnTo>
                    <a:pt x="422" y="17"/>
                  </a:lnTo>
                  <a:lnTo>
                    <a:pt x="419" y="10"/>
                  </a:lnTo>
                  <a:lnTo>
                    <a:pt x="417" y="5"/>
                  </a:lnTo>
                  <a:lnTo>
                    <a:pt x="417" y="4"/>
                  </a:lnTo>
                  <a:lnTo>
                    <a:pt x="416" y="4"/>
                  </a:lnTo>
                  <a:lnTo>
                    <a:pt x="415" y="2"/>
                  </a:lnTo>
                  <a:lnTo>
                    <a:pt x="415" y="0"/>
                  </a:lnTo>
                  <a:lnTo>
                    <a:pt x="9" y="0"/>
                  </a:lnTo>
                  <a:lnTo>
                    <a:pt x="8" y="2"/>
                  </a:lnTo>
                  <a:lnTo>
                    <a:pt x="7" y="4"/>
                  </a:lnTo>
                  <a:lnTo>
                    <a:pt x="7" y="4"/>
                  </a:lnTo>
                  <a:lnTo>
                    <a:pt x="7" y="5"/>
                  </a:lnTo>
                  <a:lnTo>
                    <a:pt x="5" y="10"/>
                  </a:lnTo>
                  <a:lnTo>
                    <a:pt x="2" y="17"/>
                  </a:lnTo>
                  <a:lnTo>
                    <a:pt x="2" y="17"/>
                  </a:lnTo>
                  <a:lnTo>
                    <a:pt x="2" y="18"/>
                  </a:lnTo>
                  <a:lnTo>
                    <a:pt x="1" y="24"/>
                  </a:lnTo>
                  <a:lnTo>
                    <a:pt x="0" y="30"/>
                  </a:lnTo>
                  <a:lnTo>
                    <a:pt x="0" y="107"/>
                  </a:lnTo>
                  <a:lnTo>
                    <a:pt x="1" y="109"/>
                  </a:lnTo>
                  <a:lnTo>
                    <a:pt x="2" y="112"/>
                  </a:lnTo>
                  <a:lnTo>
                    <a:pt x="4" y="114"/>
                  </a:lnTo>
                  <a:lnTo>
                    <a:pt x="6" y="117"/>
                  </a:lnTo>
                  <a:lnTo>
                    <a:pt x="8" y="119"/>
                  </a:lnTo>
                  <a:lnTo>
                    <a:pt x="10" y="120"/>
                  </a:lnTo>
                  <a:lnTo>
                    <a:pt x="12" y="121"/>
                  </a:lnTo>
                  <a:lnTo>
                    <a:pt x="16" y="121"/>
                  </a:lnTo>
                  <a:lnTo>
                    <a:pt x="408" y="121"/>
                  </a:lnTo>
                  <a:lnTo>
                    <a:pt x="412" y="121"/>
                  </a:lnTo>
                  <a:lnTo>
                    <a:pt x="414" y="120"/>
                  </a:lnTo>
                  <a:lnTo>
                    <a:pt x="416" y="119"/>
                  </a:lnTo>
                  <a:lnTo>
                    <a:pt x="418" y="117"/>
                  </a:lnTo>
                  <a:lnTo>
                    <a:pt x="421" y="114"/>
                  </a:lnTo>
                  <a:lnTo>
                    <a:pt x="422" y="112"/>
                  </a:lnTo>
                  <a:lnTo>
                    <a:pt x="423" y="109"/>
                  </a:lnTo>
                  <a:lnTo>
                    <a:pt x="423" y="107"/>
                  </a:lnTo>
                  <a:lnTo>
                    <a:pt x="423" y="30"/>
                  </a:lnTo>
                  <a:lnTo>
                    <a:pt x="423" y="24"/>
                  </a:lnTo>
                  <a:lnTo>
                    <a:pt x="422" y="1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9" name="Freeform 1633">
              <a:extLst>
                <a:ext uri="{FF2B5EF4-FFF2-40B4-BE49-F238E27FC236}">
                  <a16:creationId xmlns:a16="http://schemas.microsoft.com/office/drawing/2014/main" id="{4FA8B819-0160-4EA0-86E9-6D9D4C17F168}"/>
                </a:ext>
              </a:extLst>
            </p:cNvPr>
            <p:cNvSpPr>
              <a:spLocks noEditPoints="1"/>
            </p:cNvSpPr>
            <p:nvPr/>
          </p:nvSpPr>
          <p:spPr bwMode="auto">
            <a:xfrm>
              <a:off x="468313" y="5253038"/>
              <a:ext cx="114300" cy="87313"/>
            </a:xfrm>
            <a:custGeom>
              <a:avLst/>
              <a:gdLst>
                <a:gd name="T0" fmla="*/ 302 w 362"/>
                <a:gd name="T1" fmla="*/ 227 h 273"/>
                <a:gd name="T2" fmla="*/ 301 w 362"/>
                <a:gd name="T3" fmla="*/ 233 h 273"/>
                <a:gd name="T4" fmla="*/ 298 w 362"/>
                <a:gd name="T5" fmla="*/ 237 h 273"/>
                <a:gd name="T6" fmla="*/ 292 w 362"/>
                <a:gd name="T7" fmla="*/ 241 h 273"/>
                <a:gd name="T8" fmla="*/ 287 w 362"/>
                <a:gd name="T9" fmla="*/ 242 h 273"/>
                <a:gd name="T10" fmla="*/ 72 w 362"/>
                <a:gd name="T11" fmla="*/ 242 h 273"/>
                <a:gd name="T12" fmla="*/ 67 w 362"/>
                <a:gd name="T13" fmla="*/ 239 h 273"/>
                <a:gd name="T14" fmla="*/ 63 w 362"/>
                <a:gd name="T15" fmla="*/ 235 h 273"/>
                <a:gd name="T16" fmla="*/ 61 w 362"/>
                <a:gd name="T17" fmla="*/ 231 h 273"/>
                <a:gd name="T18" fmla="*/ 60 w 362"/>
                <a:gd name="T19" fmla="*/ 76 h 273"/>
                <a:gd name="T20" fmla="*/ 61 w 362"/>
                <a:gd name="T21" fmla="*/ 70 h 273"/>
                <a:gd name="T22" fmla="*/ 64 w 362"/>
                <a:gd name="T23" fmla="*/ 66 h 273"/>
                <a:gd name="T24" fmla="*/ 70 w 362"/>
                <a:gd name="T25" fmla="*/ 62 h 273"/>
                <a:gd name="T26" fmla="*/ 75 w 362"/>
                <a:gd name="T27" fmla="*/ 61 h 273"/>
                <a:gd name="T28" fmla="*/ 290 w 362"/>
                <a:gd name="T29" fmla="*/ 61 h 273"/>
                <a:gd name="T30" fmla="*/ 296 w 362"/>
                <a:gd name="T31" fmla="*/ 64 h 273"/>
                <a:gd name="T32" fmla="*/ 299 w 362"/>
                <a:gd name="T33" fmla="*/ 68 h 273"/>
                <a:gd name="T34" fmla="*/ 301 w 362"/>
                <a:gd name="T35" fmla="*/ 73 h 273"/>
                <a:gd name="T36" fmla="*/ 60 w 362"/>
                <a:gd name="T37" fmla="*/ 0 h 273"/>
                <a:gd name="T38" fmla="*/ 42 w 362"/>
                <a:gd name="T39" fmla="*/ 4 h 273"/>
                <a:gd name="T40" fmla="*/ 27 w 362"/>
                <a:gd name="T41" fmla="*/ 12 h 273"/>
                <a:gd name="T42" fmla="*/ 18 w 362"/>
                <a:gd name="T43" fmla="*/ 18 h 273"/>
                <a:gd name="T44" fmla="*/ 5 w 362"/>
                <a:gd name="T45" fmla="*/ 38 h 273"/>
                <a:gd name="T46" fmla="*/ 1 w 362"/>
                <a:gd name="T47" fmla="*/ 49 h 273"/>
                <a:gd name="T48" fmla="*/ 0 w 362"/>
                <a:gd name="T49" fmla="*/ 61 h 273"/>
                <a:gd name="T50" fmla="*/ 362 w 362"/>
                <a:gd name="T51" fmla="*/ 273 h 273"/>
                <a:gd name="T52" fmla="*/ 362 w 362"/>
                <a:gd name="T53" fmla="*/ 55 h 273"/>
                <a:gd name="T54" fmla="*/ 360 w 362"/>
                <a:gd name="T55" fmla="*/ 44 h 273"/>
                <a:gd name="T56" fmla="*/ 352 w 362"/>
                <a:gd name="T57" fmla="*/ 27 h 273"/>
                <a:gd name="T58" fmla="*/ 340 w 362"/>
                <a:gd name="T59" fmla="*/ 15 h 273"/>
                <a:gd name="T60" fmla="*/ 328 w 362"/>
                <a:gd name="T61" fmla="*/ 7 h 273"/>
                <a:gd name="T62" fmla="*/ 311 w 362"/>
                <a:gd name="T63" fmla="*/ 2 h 273"/>
                <a:gd name="T64" fmla="*/ 121 w 362"/>
                <a:gd name="T65" fmla="*/ 0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62" h="273">
                  <a:moveTo>
                    <a:pt x="302" y="76"/>
                  </a:moveTo>
                  <a:lnTo>
                    <a:pt x="302" y="227"/>
                  </a:lnTo>
                  <a:lnTo>
                    <a:pt x="301" y="231"/>
                  </a:lnTo>
                  <a:lnTo>
                    <a:pt x="301" y="233"/>
                  </a:lnTo>
                  <a:lnTo>
                    <a:pt x="299" y="235"/>
                  </a:lnTo>
                  <a:lnTo>
                    <a:pt x="298" y="237"/>
                  </a:lnTo>
                  <a:lnTo>
                    <a:pt x="296" y="239"/>
                  </a:lnTo>
                  <a:lnTo>
                    <a:pt x="292" y="241"/>
                  </a:lnTo>
                  <a:lnTo>
                    <a:pt x="290" y="242"/>
                  </a:lnTo>
                  <a:lnTo>
                    <a:pt x="287" y="242"/>
                  </a:lnTo>
                  <a:lnTo>
                    <a:pt x="75" y="242"/>
                  </a:lnTo>
                  <a:lnTo>
                    <a:pt x="72" y="242"/>
                  </a:lnTo>
                  <a:lnTo>
                    <a:pt x="70" y="241"/>
                  </a:lnTo>
                  <a:lnTo>
                    <a:pt x="67" y="239"/>
                  </a:lnTo>
                  <a:lnTo>
                    <a:pt x="64" y="237"/>
                  </a:lnTo>
                  <a:lnTo>
                    <a:pt x="63" y="235"/>
                  </a:lnTo>
                  <a:lnTo>
                    <a:pt x="61" y="233"/>
                  </a:lnTo>
                  <a:lnTo>
                    <a:pt x="61" y="231"/>
                  </a:lnTo>
                  <a:lnTo>
                    <a:pt x="60" y="227"/>
                  </a:lnTo>
                  <a:lnTo>
                    <a:pt x="60" y="76"/>
                  </a:lnTo>
                  <a:lnTo>
                    <a:pt x="61" y="73"/>
                  </a:lnTo>
                  <a:lnTo>
                    <a:pt x="61" y="70"/>
                  </a:lnTo>
                  <a:lnTo>
                    <a:pt x="63" y="68"/>
                  </a:lnTo>
                  <a:lnTo>
                    <a:pt x="64" y="66"/>
                  </a:lnTo>
                  <a:lnTo>
                    <a:pt x="67" y="64"/>
                  </a:lnTo>
                  <a:lnTo>
                    <a:pt x="70" y="62"/>
                  </a:lnTo>
                  <a:lnTo>
                    <a:pt x="72" y="61"/>
                  </a:lnTo>
                  <a:lnTo>
                    <a:pt x="75" y="61"/>
                  </a:lnTo>
                  <a:lnTo>
                    <a:pt x="287" y="61"/>
                  </a:lnTo>
                  <a:lnTo>
                    <a:pt x="290" y="61"/>
                  </a:lnTo>
                  <a:lnTo>
                    <a:pt x="292" y="62"/>
                  </a:lnTo>
                  <a:lnTo>
                    <a:pt x="296" y="64"/>
                  </a:lnTo>
                  <a:lnTo>
                    <a:pt x="298" y="66"/>
                  </a:lnTo>
                  <a:lnTo>
                    <a:pt x="299" y="68"/>
                  </a:lnTo>
                  <a:lnTo>
                    <a:pt x="301" y="70"/>
                  </a:lnTo>
                  <a:lnTo>
                    <a:pt x="301" y="73"/>
                  </a:lnTo>
                  <a:lnTo>
                    <a:pt x="302" y="76"/>
                  </a:lnTo>
                  <a:close/>
                  <a:moveTo>
                    <a:pt x="60" y="0"/>
                  </a:moveTo>
                  <a:lnTo>
                    <a:pt x="51" y="2"/>
                  </a:lnTo>
                  <a:lnTo>
                    <a:pt x="42" y="4"/>
                  </a:lnTo>
                  <a:lnTo>
                    <a:pt x="35" y="7"/>
                  </a:lnTo>
                  <a:lnTo>
                    <a:pt x="27" y="12"/>
                  </a:lnTo>
                  <a:lnTo>
                    <a:pt x="22" y="15"/>
                  </a:lnTo>
                  <a:lnTo>
                    <a:pt x="18" y="18"/>
                  </a:lnTo>
                  <a:lnTo>
                    <a:pt x="10" y="27"/>
                  </a:lnTo>
                  <a:lnTo>
                    <a:pt x="5" y="38"/>
                  </a:lnTo>
                  <a:lnTo>
                    <a:pt x="2" y="44"/>
                  </a:lnTo>
                  <a:lnTo>
                    <a:pt x="1" y="49"/>
                  </a:lnTo>
                  <a:lnTo>
                    <a:pt x="0" y="55"/>
                  </a:lnTo>
                  <a:lnTo>
                    <a:pt x="0" y="61"/>
                  </a:lnTo>
                  <a:lnTo>
                    <a:pt x="0" y="273"/>
                  </a:lnTo>
                  <a:lnTo>
                    <a:pt x="362" y="273"/>
                  </a:lnTo>
                  <a:lnTo>
                    <a:pt x="362" y="61"/>
                  </a:lnTo>
                  <a:lnTo>
                    <a:pt x="362" y="55"/>
                  </a:lnTo>
                  <a:lnTo>
                    <a:pt x="361" y="49"/>
                  </a:lnTo>
                  <a:lnTo>
                    <a:pt x="360" y="44"/>
                  </a:lnTo>
                  <a:lnTo>
                    <a:pt x="358" y="38"/>
                  </a:lnTo>
                  <a:lnTo>
                    <a:pt x="352" y="27"/>
                  </a:lnTo>
                  <a:lnTo>
                    <a:pt x="344" y="18"/>
                  </a:lnTo>
                  <a:lnTo>
                    <a:pt x="340" y="15"/>
                  </a:lnTo>
                  <a:lnTo>
                    <a:pt x="335" y="12"/>
                  </a:lnTo>
                  <a:lnTo>
                    <a:pt x="328" y="7"/>
                  </a:lnTo>
                  <a:lnTo>
                    <a:pt x="320" y="4"/>
                  </a:lnTo>
                  <a:lnTo>
                    <a:pt x="311" y="2"/>
                  </a:lnTo>
                  <a:lnTo>
                    <a:pt x="302" y="0"/>
                  </a:lnTo>
                  <a:lnTo>
                    <a:pt x="121" y="0"/>
                  </a:lnTo>
                  <a:lnTo>
                    <a:pt x="6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0" name="Freeform 1634">
              <a:extLst>
                <a:ext uri="{FF2B5EF4-FFF2-40B4-BE49-F238E27FC236}">
                  <a16:creationId xmlns:a16="http://schemas.microsoft.com/office/drawing/2014/main" id="{2C93C243-2B14-4681-B84A-CD4AAEC1D316}"/>
                </a:ext>
              </a:extLst>
            </p:cNvPr>
            <p:cNvSpPr>
              <a:spLocks noEditPoints="1"/>
            </p:cNvSpPr>
            <p:nvPr/>
          </p:nvSpPr>
          <p:spPr bwMode="auto">
            <a:xfrm>
              <a:off x="314325" y="5253038"/>
              <a:ext cx="115888" cy="87313"/>
            </a:xfrm>
            <a:custGeom>
              <a:avLst/>
              <a:gdLst>
                <a:gd name="T0" fmla="*/ 302 w 363"/>
                <a:gd name="T1" fmla="*/ 231 h 273"/>
                <a:gd name="T2" fmla="*/ 300 w 363"/>
                <a:gd name="T3" fmla="*/ 235 h 273"/>
                <a:gd name="T4" fmla="*/ 295 w 363"/>
                <a:gd name="T5" fmla="*/ 239 h 273"/>
                <a:gd name="T6" fmla="*/ 290 w 363"/>
                <a:gd name="T7" fmla="*/ 242 h 273"/>
                <a:gd name="T8" fmla="*/ 75 w 363"/>
                <a:gd name="T9" fmla="*/ 242 h 273"/>
                <a:gd name="T10" fmla="*/ 70 w 363"/>
                <a:gd name="T11" fmla="*/ 241 h 273"/>
                <a:gd name="T12" fmla="*/ 65 w 363"/>
                <a:gd name="T13" fmla="*/ 237 h 273"/>
                <a:gd name="T14" fmla="*/ 62 w 363"/>
                <a:gd name="T15" fmla="*/ 233 h 273"/>
                <a:gd name="T16" fmla="*/ 61 w 363"/>
                <a:gd name="T17" fmla="*/ 227 h 273"/>
                <a:gd name="T18" fmla="*/ 61 w 363"/>
                <a:gd name="T19" fmla="*/ 73 h 273"/>
                <a:gd name="T20" fmla="*/ 63 w 363"/>
                <a:gd name="T21" fmla="*/ 68 h 273"/>
                <a:gd name="T22" fmla="*/ 67 w 363"/>
                <a:gd name="T23" fmla="*/ 64 h 273"/>
                <a:gd name="T24" fmla="*/ 73 w 363"/>
                <a:gd name="T25" fmla="*/ 61 h 273"/>
                <a:gd name="T26" fmla="*/ 286 w 363"/>
                <a:gd name="T27" fmla="*/ 61 h 273"/>
                <a:gd name="T28" fmla="*/ 293 w 363"/>
                <a:gd name="T29" fmla="*/ 62 h 273"/>
                <a:gd name="T30" fmla="*/ 297 w 363"/>
                <a:gd name="T31" fmla="*/ 66 h 273"/>
                <a:gd name="T32" fmla="*/ 301 w 363"/>
                <a:gd name="T33" fmla="*/ 70 h 273"/>
                <a:gd name="T34" fmla="*/ 302 w 363"/>
                <a:gd name="T35" fmla="*/ 76 h 273"/>
                <a:gd name="T36" fmla="*/ 363 w 363"/>
                <a:gd name="T37" fmla="*/ 61 h 273"/>
                <a:gd name="T38" fmla="*/ 362 w 363"/>
                <a:gd name="T39" fmla="*/ 49 h 273"/>
                <a:gd name="T40" fmla="*/ 357 w 363"/>
                <a:gd name="T41" fmla="*/ 38 h 273"/>
                <a:gd name="T42" fmla="*/ 345 w 363"/>
                <a:gd name="T43" fmla="*/ 18 h 273"/>
                <a:gd name="T44" fmla="*/ 336 w 363"/>
                <a:gd name="T45" fmla="*/ 12 h 273"/>
                <a:gd name="T46" fmla="*/ 320 w 363"/>
                <a:gd name="T47" fmla="*/ 4 h 273"/>
                <a:gd name="T48" fmla="*/ 302 w 363"/>
                <a:gd name="T49" fmla="*/ 0 h 273"/>
                <a:gd name="T50" fmla="*/ 61 w 363"/>
                <a:gd name="T51" fmla="*/ 0 h 273"/>
                <a:gd name="T52" fmla="*/ 43 w 363"/>
                <a:gd name="T53" fmla="*/ 4 h 273"/>
                <a:gd name="T54" fmla="*/ 26 w 363"/>
                <a:gd name="T55" fmla="*/ 12 h 273"/>
                <a:gd name="T56" fmla="*/ 18 w 363"/>
                <a:gd name="T57" fmla="*/ 18 h 273"/>
                <a:gd name="T58" fmla="*/ 5 w 363"/>
                <a:gd name="T59" fmla="*/ 38 h 273"/>
                <a:gd name="T60" fmla="*/ 1 w 363"/>
                <a:gd name="T61" fmla="*/ 49 h 273"/>
                <a:gd name="T62" fmla="*/ 0 w 363"/>
                <a:gd name="T63" fmla="*/ 61 h 273"/>
                <a:gd name="T64" fmla="*/ 363 w 363"/>
                <a:gd name="T65" fmla="*/ 273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63" h="273">
                  <a:moveTo>
                    <a:pt x="302" y="227"/>
                  </a:moveTo>
                  <a:lnTo>
                    <a:pt x="302" y="231"/>
                  </a:lnTo>
                  <a:lnTo>
                    <a:pt x="301" y="233"/>
                  </a:lnTo>
                  <a:lnTo>
                    <a:pt x="300" y="235"/>
                  </a:lnTo>
                  <a:lnTo>
                    <a:pt x="297" y="237"/>
                  </a:lnTo>
                  <a:lnTo>
                    <a:pt x="295" y="239"/>
                  </a:lnTo>
                  <a:lnTo>
                    <a:pt x="293" y="241"/>
                  </a:lnTo>
                  <a:lnTo>
                    <a:pt x="290" y="242"/>
                  </a:lnTo>
                  <a:lnTo>
                    <a:pt x="286" y="242"/>
                  </a:lnTo>
                  <a:lnTo>
                    <a:pt x="75" y="242"/>
                  </a:lnTo>
                  <a:lnTo>
                    <a:pt x="73" y="242"/>
                  </a:lnTo>
                  <a:lnTo>
                    <a:pt x="70" y="241"/>
                  </a:lnTo>
                  <a:lnTo>
                    <a:pt x="67" y="239"/>
                  </a:lnTo>
                  <a:lnTo>
                    <a:pt x="65" y="237"/>
                  </a:lnTo>
                  <a:lnTo>
                    <a:pt x="63" y="235"/>
                  </a:lnTo>
                  <a:lnTo>
                    <a:pt x="62" y="233"/>
                  </a:lnTo>
                  <a:lnTo>
                    <a:pt x="61" y="231"/>
                  </a:lnTo>
                  <a:lnTo>
                    <a:pt x="61" y="227"/>
                  </a:lnTo>
                  <a:lnTo>
                    <a:pt x="61" y="76"/>
                  </a:lnTo>
                  <a:lnTo>
                    <a:pt x="61" y="73"/>
                  </a:lnTo>
                  <a:lnTo>
                    <a:pt x="62" y="70"/>
                  </a:lnTo>
                  <a:lnTo>
                    <a:pt x="63" y="68"/>
                  </a:lnTo>
                  <a:lnTo>
                    <a:pt x="65" y="66"/>
                  </a:lnTo>
                  <a:lnTo>
                    <a:pt x="67" y="64"/>
                  </a:lnTo>
                  <a:lnTo>
                    <a:pt x="70" y="62"/>
                  </a:lnTo>
                  <a:lnTo>
                    <a:pt x="73" y="61"/>
                  </a:lnTo>
                  <a:lnTo>
                    <a:pt x="75" y="61"/>
                  </a:lnTo>
                  <a:lnTo>
                    <a:pt x="286" y="61"/>
                  </a:lnTo>
                  <a:lnTo>
                    <a:pt x="290" y="61"/>
                  </a:lnTo>
                  <a:lnTo>
                    <a:pt x="293" y="62"/>
                  </a:lnTo>
                  <a:lnTo>
                    <a:pt x="295" y="64"/>
                  </a:lnTo>
                  <a:lnTo>
                    <a:pt x="297" y="66"/>
                  </a:lnTo>
                  <a:lnTo>
                    <a:pt x="300" y="68"/>
                  </a:lnTo>
                  <a:lnTo>
                    <a:pt x="301" y="70"/>
                  </a:lnTo>
                  <a:lnTo>
                    <a:pt x="302" y="73"/>
                  </a:lnTo>
                  <a:lnTo>
                    <a:pt x="302" y="76"/>
                  </a:lnTo>
                  <a:lnTo>
                    <a:pt x="302" y="227"/>
                  </a:lnTo>
                  <a:close/>
                  <a:moveTo>
                    <a:pt x="363" y="61"/>
                  </a:moveTo>
                  <a:lnTo>
                    <a:pt x="362" y="55"/>
                  </a:lnTo>
                  <a:lnTo>
                    <a:pt x="362" y="49"/>
                  </a:lnTo>
                  <a:lnTo>
                    <a:pt x="359" y="44"/>
                  </a:lnTo>
                  <a:lnTo>
                    <a:pt x="357" y="38"/>
                  </a:lnTo>
                  <a:lnTo>
                    <a:pt x="352" y="27"/>
                  </a:lnTo>
                  <a:lnTo>
                    <a:pt x="345" y="18"/>
                  </a:lnTo>
                  <a:lnTo>
                    <a:pt x="341" y="15"/>
                  </a:lnTo>
                  <a:lnTo>
                    <a:pt x="336" y="12"/>
                  </a:lnTo>
                  <a:lnTo>
                    <a:pt x="328" y="7"/>
                  </a:lnTo>
                  <a:lnTo>
                    <a:pt x="320" y="4"/>
                  </a:lnTo>
                  <a:lnTo>
                    <a:pt x="311" y="2"/>
                  </a:lnTo>
                  <a:lnTo>
                    <a:pt x="302" y="0"/>
                  </a:lnTo>
                  <a:lnTo>
                    <a:pt x="242" y="0"/>
                  </a:lnTo>
                  <a:lnTo>
                    <a:pt x="61" y="0"/>
                  </a:lnTo>
                  <a:lnTo>
                    <a:pt x="52" y="2"/>
                  </a:lnTo>
                  <a:lnTo>
                    <a:pt x="43" y="4"/>
                  </a:lnTo>
                  <a:lnTo>
                    <a:pt x="34" y="7"/>
                  </a:lnTo>
                  <a:lnTo>
                    <a:pt x="26" y="12"/>
                  </a:lnTo>
                  <a:lnTo>
                    <a:pt x="22" y="15"/>
                  </a:lnTo>
                  <a:lnTo>
                    <a:pt x="18" y="18"/>
                  </a:lnTo>
                  <a:lnTo>
                    <a:pt x="11" y="27"/>
                  </a:lnTo>
                  <a:lnTo>
                    <a:pt x="5" y="38"/>
                  </a:lnTo>
                  <a:lnTo>
                    <a:pt x="3" y="44"/>
                  </a:lnTo>
                  <a:lnTo>
                    <a:pt x="1" y="49"/>
                  </a:lnTo>
                  <a:lnTo>
                    <a:pt x="1" y="55"/>
                  </a:lnTo>
                  <a:lnTo>
                    <a:pt x="0" y="61"/>
                  </a:lnTo>
                  <a:lnTo>
                    <a:pt x="0" y="273"/>
                  </a:lnTo>
                  <a:lnTo>
                    <a:pt x="363" y="273"/>
                  </a:lnTo>
                  <a:lnTo>
                    <a:pt x="363" y="6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1" name="Freeform 1635">
              <a:extLst>
                <a:ext uri="{FF2B5EF4-FFF2-40B4-BE49-F238E27FC236}">
                  <a16:creationId xmlns:a16="http://schemas.microsoft.com/office/drawing/2014/main" id="{220CF904-6E1F-487B-91DB-61DBBB3EE278}"/>
                </a:ext>
              </a:extLst>
            </p:cNvPr>
            <p:cNvSpPr>
              <a:spLocks/>
            </p:cNvSpPr>
            <p:nvPr/>
          </p:nvSpPr>
          <p:spPr bwMode="auto">
            <a:xfrm>
              <a:off x="304800" y="5349875"/>
              <a:ext cx="134938" cy="38100"/>
            </a:xfrm>
            <a:custGeom>
              <a:avLst/>
              <a:gdLst>
                <a:gd name="T0" fmla="*/ 420 w 423"/>
                <a:gd name="T1" fmla="*/ 16 h 121"/>
                <a:gd name="T2" fmla="*/ 419 w 423"/>
                <a:gd name="T3" fmla="*/ 10 h 121"/>
                <a:gd name="T4" fmla="*/ 416 w 423"/>
                <a:gd name="T5" fmla="*/ 5 h 121"/>
                <a:gd name="T6" fmla="*/ 416 w 423"/>
                <a:gd name="T7" fmla="*/ 4 h 121"/>
                <a:gd name="T8" fmla="*/ 416 w 423"/>
                <a:gd name="T9" fmla="*/ 4 h 121"/>
                <a:gd name="T10" fmla="*/ 415 w 423"/>
                <a:gd name="T11" fmla="*/ 2 h 121"/>
                <a:gd name="T12" fmla="*/ 414 w 423"/>
                <a:gd name="T13" fmla="*/ 0 h 121"/>
                <a:gd name="T14" fmla="*/ 9 w 423"/>
                <a:gd name="T15" fmla="*/ 0 h 121"/>
                <a:gd name="T16" fmla="*/ 8 w 423"/>
                <a:gd name="T17" fmla="*/ 2 h 121"/>
                <a:gd name="T18" fmla="*/ 7 w 423"/>
                <a:gd name="T19" fmla="*/ 4 h 121"/>
                <a:gd name="T20" fmla="*/ 7 w 423"/>
                <a:gd name="T21" fmla="*/ 4 h 121"/>
                <a:gd name="T22" fmla="*/ 7 w 423"/>
                <a:gd name="T23" fmla="*/ 5 h 121"/>
                <a:gd name="T24" fmla="*/ 3 w 423"/>
                <a:gd name="T25" fmla="*/ 10 h 121"/>
                <a:gd name="T26" fmla="*/ 2 w 423"/>
                <a:gd name="T27" fmla="*/ 17 h 121"/>
                <a:gd name="T28" fmla="*/ 2 w 423"/>
                <a:gd name="T29" fmla="*/ 17 h 121"/>
                <a:gd name="T30" fmla="*/ 1 w 423"/>
                <a:gd name="T31" fmla="*/ 18 h 121"/>
                <a:gd name="T32" fmla="*/ 0 w 423"/>
                <a:gd name="T33" fmla="*/ 24 h 121"/>
                <a:gd name="T34" fmla="*/ 0 w 423"/>
                <a:gd name="T35" fmla="*/ 30 h 121"/>
                <a:gd name="T36" fmla="*/ 0 w 423"/>
                <a:gd name="T37" fmla="*/ 107 h 121"/>
                <a:gd name="T38" fmla="*/ 0 w 423"/>
                <a:gd name="T39" fmla="*/ 109 h 121"/>
                <a:gd name="T40" fmla="*/ 1 w 423"/>
                <a:gd name="T41" fmla="*/ 112 h 121"/>
                <a:gd name="T42" fmla="*/ 2 w 423"/>
                <a:gd name="T43" fmla="*/ 114 h 121"/>
                <a:gd name="T44" fmla="*/ 4 w 423"/>
                <a:gd name="T45" fmla="*/ 117 h 121"/>
                <a:gd name="T46" fmla="*/ 7 w 423"/>
                <a:gd name="T47" fmla="*/ 119 h 121"/>
                <a:gd name="T48" fmla="*/ 9 w 423"/>
                <a:gd name="T49" fmla="*/ 120 h 121"/>
                <a:gd name="T50" fmla="*/ 12 w 423"/>
                <a:gd name="T51" fmla="*/ 121 h 121"/>
                <a:gd name="T52" fmla="*/ 15 w 423"/>
                <a:gd name="T53" fmla="*/ 121 h 121"/>
                <a:gd name="T54" fmla="*/ 407 w 423"/>
                <a:gd name="T55" fmla="*/ 121 h 121"/>
                <a:gd name="T56" fmla="*/ 410 w 423"/>
                <a:gd name="T57" fmla="*/ 121 h 121"/>
                <a:gd name="T58" fmla="*/ 414 w 423"/>
                <a:gd name="T59" fmla="*/ 120 h 121"/>
                <a:gd name="T60" fmla="*/ 416 w 423"/>
                <a:gd name="T61" fmla="*/ 119 h 121"/>
                <a:gd name="T62" fmla="*/ 418 w 423"/>
                <a:gd name="T63" fmla="*/ 117 h 121"/>
                <a:gd name="T64" fmla="*/ 420 w 423"/>
                <a:gd name="T65" fmla="*/ 114 h 121"/>
                <a:gd name="T66" fmla="*/ 421 w 423"/>
                <a:gd name="T67" fmla="*/ 112 h 121"/>
                <a:gd name="T68" fmla="*/ 423 w 423"/>
                <a:gd name="T69" fmla="*/ 109 h 121"/>
                <a:gd name="T70" fmla="*/ 423 w 423"/>
                <a:gd name="T71" fmla="*/ 107 h 121"/>
                <a:gd name="T72" fmla="*/ 423 w 423"/>
                <a:gd name="T73" fmla="*/ 30 h 121"/>
                <a:gd name="T74" fmla="*/ 423 w 423"/>
                <a:gd name="T75" fmla="*/ 24 h 121"/>
                <a:gd name="T76" fmla="*/ 421 w 423"/>
                <a:gd name="T77" fmla="*/ 18 h 121"/>
                <a:gd name="T78" fmla="*/ 420 w 423"/>
                <a:gd name="T79" fmla="*/ 17 h 121"/>
                <a:gd name="T80" fmla="*/ 420 w 423"/>
                <a:gd name="T81" fmla="*/ 16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23" h="121">
                  <a:moveTo>
                    <a:pt x="420" y="16"/>
                  </a:moveTo>
                  <a:lnTo>
                    <a:pt x="419" y="10"/>
                  </a:lnTo>
                  <a:lnTo>
                    <a:pt x="416" y="5"/>
                  </a:lnTo>
                  <a:lnTo>
                    <a:pt x="416" y="4"/>
                  </a:lnTo>
                  <a:lnTo>
                    <a:pt x="416" y="4"/>
                  </a:lnTo>
                  <a:lnTo>
                    <a:pt x="415" y="2"/>
                  </a:lnTo>
                  <a:lnTo>
                    <a:pt x="414" y="0"/>
                  </a:lnTo>
                  <a:lnTo>
                    <a:pt x="9" y="0"/>
                  </a:lnTo>
                  <a:lnTo>
                    <a:pt x="8" y="2"/>
                  </a:lnTo>
                  <a:lnTo>
                    <a:pt x="7" y="4"/>
                  </a:lnTo>
                  <a:lnTo>
                    <a:pt x="7" y="4"/>
                  </a:lnTo>
                  <a:lnTo>
                    <a:pt x="7" y="5"/>
                  </a:lnTo>
                  <a:lnTo>
                    <a:pt x="3" y="10"/>
                  </a:lnTo>
                  <a:lnTo>
                    <a:pt x="2" y="17"/>
                  </a:lnTo>
                  <a:lnTo>
                    <a:pt x="2" y="17"/>
                  </a:lnTo>
                  <a:lnTo>
                    <a:pt x="1" y="18"/>
                  </a:lnTo>
                  <a:lnTo>
                    <a:pt x="0" y="24"/>
                  </a:lnTo>
                  <a:lnTo>
                    <a:pt x="0" y="30"/>
                  </a:lnTo>
                  <a:lnTo>
                    <a:pt x="0" y="107"/>
                  </a:lnTo>
                  <a:lnTo>
                    <a:pt x="0" y="109"/>
                  </a:lnTo>
                  <a:lnTo>
                    <a:pt x="1" y="112"/>
                  </a:lnTo>
                  <a:lnTo>
                    <a:pt x="2" y="114"/>
                  </a:lnTo>
                  <a:lnTo>
                    <a:pt x="4" y="117"/>
                  </a:lnTo>
                  <a:lnTo>
                    <a:pt x="7" y="119"/>
                  </a:lnTo>
                  <a:lnTo>
                    <a:pt x="9" y="120"/>
                  </a:lnTo>
                  <a:lnTo>
                    <a:pt x="12" y="121"/>
                  </a:lnTo>
                  <a:lnTo>
                    <a:pt x="15" y="121"/>
                  </a:lnTo>
                  <a:lnTo>
                    <a:pt x="407" y="121"/>
                  </a:lnTo>
                  <a:lnTo>
                    <a:pt x="410" y="121"/>
                  </a:lnTo>
                  <a:lnTo>
                    <a:pt x="414" y="120"/>
                  </a:lnTo>
                  <a:lnTo>
                    <a:pt x="416" y="119"/>
                  </a:lnTo>
                  <a:lnTo>
                    <a:pt x="418" y="117"/>
                  </a:lnTo>
                  <a:lnTo>
                    <a:pt x="420" y="114"/>
                  </a:lnTo>
                  <a:lnTo>
                    <a:pt x="421" y="112"/>
                  </a:lnTo>
                  <a:lnTo>
                    <a:pt x="423" y="109"/>
                  </a:lnTo>
                  <a:lnTo>
                    <a:pt x="423" y="107"/>
                  </a:lnTo>
                  <a:lnTo>
                    <a:pt x="423" y="30"/>
                  </a:lnTo>
                  <a:lnTo>
                    <a:pt x="423" y="24"/>
                  </a:lnTo>
                  <a:lnTo>
                    <a:pt x="421" y="18"/>
                  </a:lnTo>
                  <a:lnTo>
                    <a:pt x="420" y="17"/>
                  </a:lnTo>
                  <a:lnTo>
                    <a:pt x="420"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92" name="Group 91" descr="Icon of four squares.">
            <a:extLst>
              <a:ext uri="{FF2B5EF4-FFF2-40B4-BE49-F238E27FC236}">
                <a16:creationId xmlns:a16="http://schemas.microsoft.com/office/drawing/2014/main" id="{268D639A-62F0-4F2B-B632-5A45CD6DD132}"/>
              </a:ext>
              <a:ext uri="{C183D7F6-B498-43B3-948B-1728B52AA6E4}">
                <adec:decorative xmlns:adec="http://schemas.microsoft.com/office/drawing/2017/decorative" val="0"/>
              </a:ext>
            </a:extLst>
          </p:cNvPr>
          <p:cNvGrpSpPr/>
          <p:nvPr/>
        </p:nvGrpSpPr>
        <p:grpSpPr>
          <a:xfrm>
            <a:off x="5420916" y="1368977"/>
            <a:ext cx="287338" cy="285750"/>
            <a:chOff x="4900613" y="3937000"/>
            <a:chExt cx="287338" cy="285750"/>
          </a:xfrm>
          <a:solidFill>
            <a:schemeClr val="bg1"/>
          </a:solidFill>
        </p:grpSpPr>
        <p:sp>
          <p:nvSpPr>
            <p:cNvPr id="93" name="Freeform 4743">
              <a:extLst>
                <a:ext uri="{FF2B5EF4-FFF2-40B4-BE49-F238E27FC236}">
                  <a16:creationId xmlns:a16="http://schemas.microsoft.com/office/drawing/2014/main" id="{A654CD2F-871A-4BFA-805D-636E7B50540D}"/>
                </a:ext>
              </a:extLst>
            </p:cNvPr>
            <p:cNvSpPr>
              <a:spLocks/>
            </p:cNvSpPr>
            <p:nvPr/>
          </p:nvSpPr>
          <p:spPr bwMode="auto">
            <a:xfrm>
              <a:off x="4900613" y="3937000"/>
              <a:ext cx="133350" cy="38100"/>
            </a:xfrm>
            <a:custGeom>
              <a:avLst/>
              <a:gdLst>
                <a:gd name="T0" fmla="*/ 346 w 421"/>
                <a:gd name="T1" fmla="*/ 0 h 120"/>
                <a:gd name="T2" fmla="*/ 76 w 421"/>
                <a:gd name="T3" fmla="*/ 0 h 120"/>
                <a:gd name="T4" fmla="*/ 68 w 421"/>
                <a:gd name="T5" fmla="*/ 1 h 120"/>
                <a:gd name="T6" fmla="*/ 61 w 421"/>
                <a:gd name="T7" fmla="*/ 2 h 120"/>
                <a:gd name="T8" fmla="*/ 53 w 421"/>
                <a:gd name="T9" fmla="*/ 3 h 120"/>
                <a:gd name="T10" fmla="*/ 46 w 421"/>
                <a:gd name="T11" fmla="*/ 5 h 120"/>
                <a:gd name="T12" fmla="*/ 40 w 421"/>
                <a:gd name="T13" fmla="*/ 9 h 120"/>
                <a:gd name="T14" fmla="*/ 33 w 421"/>
                <a:gd name="T15" fmla="*/ 12 h 120"/>
                <a:gd name="T16" fmla="*/ 27 w 421"/>
                <a:gd name="T17" fmla="*/ 17 h 120"/>
                <a:gd name="T18" fmla="*/ 22 w 421"/>
                <a:gd name="T19" fmla="*/ 22 h 120"/>
                <a:gd name="T20" fmla="*/ 18 w 421"/>
                <a:gd name="T21" fmla="*/ 27 h 120"/>
                <a:gd name="T22" fmla="*/ 13 w 421"/>
                <a:gd name="T23" fmla="*/ 33 h 120"/>
                <a:gd name="T24" fmla="*/ 10 w 421"/>
                <a:gd name="T25" fmla="*/ 39 h 120"/>
                <a:gd name="T26" fmla="*/ 6 w 421"/>
                <a:gd name="T27" fmla="*/ 46 h 120"/>
                <a:gd name="T28" fmla="*/ 4 w 421"/>
                <a:gd name="T29" fmla="*/ 53 h 120"/>
                <a:gd name="T30" fmla="*/ 2 w 421"/>
                <a:gd name="T31" fmla="*/ 60 h 120"/>
                <a:gd name="T32" fmla="*/ 0 w 421"/>
                <a:gd name="T33" fmla="*/ 67 h 120"/>
                <a:gd name="T34" fmla="*/ 0 w 421"/>
                <a:gd name="T35" fmla="*/ 75 h 120"/>
                <a:gd name="T36" fmla="*/ 0 w 421"/>
                <a:gd name="T37" fmla="*/ 120 h 120"/>
                <a:gd name="T38" fmla="*/ 421 w 421"/>
                <a:gd name="T39" fmla="*/ 120 h 120"/>
                <a:gd name="T40" fmla="*/ 421 w 421"/>
                <a:gd name="T41" fmla="*/ 75 h 120"/>
                <a:gd name="T42" fmla="*/ 421 w 421"/>
                <a:gd name="T43" fmla="*/ 67 h 120"/>
                <a:gd name="T44" fmla="*/ 420 w 421"/>
                <a:gd name="T45" fmla="*/ 60 h 120"/>
                <a:gd name="T46" fmla="*/ 417 w 421"/>
                <a:gd name="T47" fmla="*/ 53 h 120"/>
                <a:gd name="T48" fmla="*/ 415 w 421"/>
                <a:gd name="T49" fmla="*/ 46 h 120"/>
                <a:gd name="T50" fmla="*/ 412 w 421"/>
                <a:gd name="T51" fmla="*/ 39 h 120"/>
                <a:gd name="T52" fmla="*/ 408 w 421"/>
                <a:gd name="T53" fmla="*/ 33 h 120"/>
                <a:gd name="T54" fmla="*/ 403 w 421"/>
                <a:gd name="T55" fmla="*/ 27 h 120"/>
                <a:gd name="T56" fmla="*/ 399 w 421"/>
                <a:gd name="T57" fmla="*/ 22 h 120"/>
                <a:gd name="T58" fmla="*/ 393 w 421"/>
                <a:gd name="T59" fmla="*/ 17 h 120"/>
                <a:gd name="T60" fmla="*/ 387 w 421"/>
                <a:gd name="T61" fmla="*/ 12 h 120"/>
                <a:gd name="T62" fmla="*/ 381 w 421"/>
                <a:gd name="T63" fmla="*/ 9 h 120"/>
                <a:gd name="T64" fmla="*/ 375 w 421"/>
                <a:gd name="T65" fmla="*/ 5 h 120"/>
                <a:gd name="T66" fmla="*/ 368 w 421"/>
                <a:gd name="T67" fmla="*/ 3 h 120"/>
                <a:gd name="T68" fmla="*/ 361 w 421"/>
                <a:gd name="T69" fmla="*/ 2 h 120"/>
                <a:gd name="T70" fmla="*/ 354 w 421"/>
                <a:gd name="T71" fmla="*/ 1 h 120"/>
                <a:gd name="T72" fmla="*/ 346 w 421"/>
                <a:gd name="T73" fmla="*/ 0 h 120"/>
                <a:gd name="T74" fmla="*/ 346 w 421"/>
                <a:gd name="T75"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21" h="120">
                  <a:moveTo>
                    <a:pt x="346" y="0"/>
                  </a:moveTo>
                  <a:lnTo>
                    <a:pt x="76" y="0"/>
                  </a:lnTo>
                  <a:lnTo>
                    <a:pt x="68" y="1"/>
                  </a:lnTo>
                  <a:lnTo>
                    <a:pt x="61" y="2"/>
                  </a:lnTo>
                  <a:lnTo>
                    <a:pt x="53" y="3"/>
                  </a:lnTo>
                  <a:lnTo>
                    <a:pt x="46" y="5"/>
                  </a:lnTo>
                  <a:lnTo>
                    <a:pt x="40" y="9"/>
                  </a:lnTo>
                  <a:lnTo>
                    <a:pt x="33" y="12"/>
                  </a:lnTo>
                  <a:lnTo>
                    <a:pt x="27" y="17"/>
                  </a:lnTo>
                  <a:lnTo>
                    <a:pt x="22" y="22"/>
                  </a:lnTo>
                  <a:lnTo>
                    <a:pt x="18" y="27"/>
                  </a:lnTo>
                  <a:lnTo>
                    <a:pt x="13" y="33"/>
                  </a:lnTo>
                  <a:lnTo>
                    <a:pt x="10" y="39"/>
                  </a:lnTo>
                  <a:lnTo>
                    <a:pt x="6" y="46"/>
                  </a:lnTo>
                  <a:lnTo>
                    <a:pt x="4" y="53"/>
                  </a:lnTo>
                  <a:lnTo>
                    <a:pt x="2" y="60"/>
                  </a:lnTo>
                  <a:lnTo>
                    <a:pt x="0" y="67"/>
                  </a:lnTo>
                  <a:lnTo>
                    <a:pt x="0" y="75"/>
                  </a:lnTo>
                  <a:lnTo>
                    <a:pt x="0" y="120"/>
                  </a:lnTo>
                  <a:lnTo>
                    <a:pt x="421" y="120"/>
                  </a:lnTo>
                  <a:lnTo>
                    <a:pt x="421" y="75"/>
                  </a:lnTo>
                  <a:lnTo>
                    <a:pt x="421" y="67"/>
                  </a:lnTo>
                  <a:lnTo>
                    <a:pt x="420" y="60"/>
                  </a:lnTo>
                  <a:lnTo>
                    <a:pt x="417" y="53"/>
                  </a:lnTo>
                  <a:lnTo>
                    <a:pt x="415" y="46"/>
                  </a:lnTo>
                  <a:lnTo>
                    <a:pt x="412" y="39"/>
                  </a:lnTo>
                  <a:lnTo>
                    <a:pt x="408" y="33"/>
                  </a:lnTo>
                  <a:lnTo>
                    <a:pt x="403" y="27"/>
                  </a:lnTo>
                  <a:lnTo>
                    <a:pt x="399" y="22"/>
                  </a:lnTo>
                  <a:lnTo>
                    <a:pt x="393" y="17"/>
                  </a:lnTo>
                  <a:lnTo>
                    <a:pt x="387" y="12"/>
                  </a:lnTo>
                  <a:lnTo>
                    <a:pt x="381" y="9"/>
                  </a:lnTo>
                  <a:lnTo>
                    <a:pt x="375" y="5"/>
                  </a:lnTo>
                  <a:lnTo>
                    <a:pt x="368" y="3"/>
                  </a:lnTo>
                  <a:lnTo>
                    <a:pt x="361" y="2"/>
                  </a:lnTo>
                  <a:lnTo>
                    <a:pt x="354" y="1"/>
                  </a:lnTo>
                  <a:lnTo>
                    <a:pt x="346" y="0"/>
                  </a:lnTo>
                  <a:lnTo>
                    <a:pt x="34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4" name="Freeform 4744">
              <a:extLst>
                <a:ext uri="{FF2B5EF4-FFF2-40B4-BE49-F238E27FC236}">
                  <a16:creationId xmlns:a16="http://schemas.microsoft.com/office/drawing/2014/main" id="{5A76ECC7-C209-476D-BB16-D2195C8DD95B}"/>
                </a:ext>
              </a:extLst>
            </p:cNvPr>
            <p:cNvSpPr>
              <a:spLocks/>
            </p:cNvSpPr>
            <p:nvPr/>
          </p:nvSpPr>
          <p:spPr bwMode="auto">
            <a:xfrm>
              <a:off x="4900613" y="3984625"/>
              <a:ext cx="133350" cy="85725"/>
            </a:xfrm>
            <a:custGeom>
              <a:avLst/>
              <a:gdLst>
                <a:gd name="T0" fmla="*/ 0 w 421"/>
                <a:gd name="T1" fmla="*/ 196 h 270"/>
                <a:gd name="T2" fmla="*/ 0 w 421"/>
                <a:gd name="T3" fmla="*/ 203 h 270"/>
                <a:gd name="T4" fmla="*/ 2 w 421"/>
                <a:gd name="T5" fmla="*/ 211 h 270"/>
                <a:gd name="T6" fmla="*/ 4 w 421"/>
                <a:gd name="T7" fmla="*/ 218 h 270"/>
                <a:gd name="T8" fmla="*/ 6 w 421"/>
                <a:gd name="T9" fmla="*/ 225 h 270"/>
                <a:gd name="T10" fmla="*/ 10 w 421"/>
                <a:gd name="T11" fmla="*/ 231 h 270"/>
                <a:gd name="T12" fmla="*/ 13 w 421"/>
                <a:gd name="T13" fmla="*/ 238 h 270"/>
                <a:gd name="T14" fmla="*/ 18 w 421"/>
                <a:gd name="T15" fmla="*/ 243 h 270"/>
                <a:gd name="T16" fmla="*/ 22 w 421"/>
                <a:gd name="T17" fmla="*/ 248 h 270"/>
                <a:gd name="T18" fmla="*/ 27 w 421"/>
                <a:gd name="T19" fmla="*/ 254 h 270"/>
                <a:gd name="T20" fmla="*/ 33 w 421"/>
                <a:gd name="T21" fmla="*/ 257 h 270"/>
                <a:gd name="T22" fmla="*/ 40 w 421"/>
                <a:gd name="T23" fmla="*/ 262 h 270"/>
                <a:gd name="T24" fmla="*/ 46 w 421"/>
                <a:gd name="T25" fmla="*/ 264 h 270"/>
                <a:gd name="T26" fmla="*/ 53 w 421"/>
                <a:gd name="T27" fmla="*/ 267 h 270"/>
                <a:gd name="T28" fmla="*/ 61 w 421"/>
                <a:gd name="T29" fmla="*/ 269 h 270"/>
                <a:gd name="T30" fmla="*/ 68 w 421"/>
                <a:gd name="T31" fmla="*/ 270 h 270"/>
                <a:gd name="T32" fmla="*/ 76 w 421"/>
                <a:gd name="T33" fmla="*/ 270 h 270"/>
                <a:gd name="T34" fmla="*/ 346 w 421"/>
                <a:gd name="T35" fmla="*/ 270 h 270"/>
                <a:gd name="T36" fmla="*/ 354 w 421"/>
                <a:gd name="T37" fmla="*/ 270 h 270"/>
                <a:gd name="T38" fmla="*/ 361 w 421"/>
                <a:gd name="T39" fmla="*/ 269 h 270"/>
                <a:gd name="T40" fmla="*/ 368 w 421"/>
                <a:gd name="T41" fmla="*/ 267 h 270"/>
                <a:gd name="T42" fmla="*/ 375 w 421"/>
                <a:gd name="T43" fmla="*/ 264 h 270"/>
                <a:gd name="T44" fmla="*/ 381 w 421"/>
                <a:gd name="T45" fmla="*/ 261 h 270"/>
                <a:gd name="T46" fmla="*/ 387 w 421"/>
                <a:gd name="T47" fmla="*/ 257 h 270"/>
                <a:gd name="T48" fmla="*/ 393 w 421"/>
                <a:gd name="T49" fmla="*/ 253 h 270"/>
                <a:gd name="T50" fmla="*/ 399 w 421"/>
                <a:gd name="T51" fmla="*/ 248 h 270"/>
                <a:gd name="T52" fmla="*/ 403 w 421"/>
                <a:gd name="T53" fmla="*/ 243 h 270"/>
                <a:gd name="T54" fmla="*/ 408 w 421"/>
                <a:gd name="T55" fmla="*/ 238 h 270"/>
                <a:gd name="T56" fmla="*/ 412 w 421"/>
                <a:gd name="T57" fmla="*/ 231 h 270"/>
                <a:gd name="T58" fmla="*/ 415 w 421"/>
                <a:gd name="T59" fmla="*/ 225 h 270"/>
                <a:gd name="T60" fmla="*/ 417 w 421"/>
                <a:gd name="T61" fmla="*/ 218 h 270"/>
                <a:gd name="T62" fmla="*/ 420 w 421"/>
                <a:gd name="T63" fmla="*/ 211 h 270"/>
                <a:gd name="T64" fmla="*/ 421 w 421"/>
                <a:gd name="T65" fmla="*/ 203 h 270"/>
                <a:gd name="T66" fmla="*/ 421 w 421"/>
                <a:gd name="T67" fmla="*/ 196 h 270"/>
                <a:gd name="T68" fmla="*/ 421 w 421"/>
                <a:gd name="T69" fmla="*/ 0 h 270"/>
                <a:gd name="T70" fmla="*/ 0 w 421"/>
                <a:gd name="T71" fmla="*/ 0 h 270"/>
                <a:gd name="T72" fmla="*/ 0 w 421"/>
                <a:gd name="T73" fmla="*/ 196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1" h="270">
                  <a:moveTo>
                    <a:pt x="0" y="196"/>
                  </a:moveTo>
                  <a:lnTo>
                    <a:pt x="0" y="203"/>
                  </a:lnTo>
                  <a:lnTo>
                    <a:pt x="2" y="211"/>
                  </a:lnTo>
                  <a:lnTo>
                    <a:pt x="4" y="218"/>
                  </a:lnTo>
                  <a:lnTo>
                    <a:pt x="6" y="225"/>
                  </a:lnTo>
                  <a:lnTo>
                    <a:pt x="10" y="231"/>
                  </a:lnTo>
                  <a:lnTo>
                    <a:pt x="13" y="238"/>
                  </a:lnTo>
                  <a:lnTo>
                    <a:pt x="18" y="243"/>
                  </a:lnTo>
                  <a:lnTo>
                    <a:pt x="22" y="248"/>
                  </a:lnTo>
                  <a:lnTo>
                    <a:pt x="27" y="254"/>
                  </a:lnTo>
                  <a:lnTo>
                    <a:pt x="33" y="257"/>
                  </a:lnTo>
                  <a:lnTo>
                    <a:pt x="40" y="262"/>
                  </a:lnTo>
                  <a:lnTo>
                    <a:pt x="46" y="264"/>
                  </a:lnTo>
                  <a:lnTo>
                    <a:pt x="53" y="267"/>
                  </a:lnTo>
                  <a:lnTo>
                    <a:pt x="61" y="269"/>
                  </a:lnTo>
                  <a:lnTo>
                    <a:pt x="68" y="270"/>
                  </a:lnTo>
                  <a:lnTo>
                    <a:pt x="76" y="270"/>
                  </a:lnTo>
                  <a:lnTo>
                    <a:pt x="346" y="270"/>
                  </a:lnTo>
                  <a:lnTo>
                    <a:pt x="354" y="270"/>
                  </a:lnTo>
                  <a:lnTo>
                    <a:pt x="361" y="269"/>
                  </a:lnTo>
                  <a:lnTo>
                    <a:pt x="368" y="267"/>
                  </a:lnTo>
                  <a:lnTo>
                    <a:pt x="375" y="264"/>
                  </a:lnTo>
                  <a:lnTo>
                    <a:pt x="381" y="261"/>
                  </a:lnTo>
                  <a:lnTo>
                    <a:pt x="387" y="257"/>
                  </a:lnTo>
                  <a:lnTo>
                    <a:pt x="393" y="253"/>
                  </a:lnTo>
                  <a:lnTo>
                    <a:pt x="399" y="248"/>
                  </a:lnTo>
                  <a:lnTo>
                    <a:pt x="403" y="243"/>
                  </a:lnTo>
                  <a:lnTo>
                    <a:pt x="408" y="238"/>
                  </a:lnTo>
                  <a:lnTo>
                    <a:pt x="412" y="231"/>
                  </a:lnTo>
                  <a:lnTo>
                    <a:pt x="415" y="225"/>
                  </a:lnTo>
                  <a:lnTo>
                    <a:pt x="417" y="218"/>
                  </a:lnTo>
                  <a:lnTo>
                    <a:pt x="420" y="211"/>
                  </a:lnTo>
                  <a:lnTo>
                    <a:pt x="421" y="203"/>
                  </a:lnTo>
                  <a:lnTo>
                    <a:pt x="421" y="196"/>
                  </a:lnTo>
                  <a:lnTo>
                    <a:pt x="421" y="0"/>
                  </a:lnTo>
                  <a:lnTo>
                    <a:pt x="0" y="0"/>
                  </a:lnTo>
                  <a:lnTo>
                    <a:pt x="0" y="1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5" name="Freeform 4745">
              <a:extLst>
                <a:ext uri="{FF2B5EF4-FFF2-40B4-BE49-F238E27FC236}">
                  <a16:creationId xmlns:a16="http://schemas.microsoft.com/office/drawing/2014/main" id="{842A256B-87AA-4D95-A759-ECE316A17FF2}"/>
                </a:ext>
              </a:extLst>
            </p:cNvPr>
            <p:cNvSpPr>
              <a:spLocks/>
            </p:cNvSpPr>
            <p:nvPr/>
          </p:nvSpPr>
          <p:spPr bwMode="auto">
            <a:xfrm>
              <a:off x="5053013" y="3937000"/>
              <a:ext cx="134938" cy="38100"/>
            </a:xfrm>
            <a:custGeom>
              <a:avLst/>
              <a:gdLst>
                <a:gd name="T0" fmla="*/ 345 w 421"/>
                <a:gd name="T1" fmla="*/ 0 h 120"/>
                <a:gd name="T2" fmla="*/ 75 w 421"/>
                <a:gd name="T3" fmla="*/ 0 h 120"/>
                <a:gd name="T4" fmla="*/ 67 w 421"/>
                <a:gd name="T5" fmla="*/ 1 h 120"/>
                <a:gd name="T6" fmla="*/ 60 w 421"/>
                <a:gd name="T7" fmla="*/ 2 h 120"/>
                <a:gd name="T8" fmla="*/ 52 w 421"/>
                <a:gd name="T9" fmla="*/ 3 h 120"/>
                <a:gd name="T10" fmla="*/ 45 w 421"/>
                <a:gd name="T11" fmla="*/ 5 h 120"/>
                <a:gd name="T12" fmla="*/ 39 w 421"/>
                <a:gd name="T13" fmla="*/ 9 h 120"/>
                <a:gd name="T14" fmla="*/ 33 w 421"/>
                <a:gd name="T15" fmla="*/ 12 h 120"/>
                <a:gd name="T16" fmla="*/ 27 w 421"/>
                <a:gd name="T17" fmla="*/ 17 h 120"/>
                <a:gd name="T18" fmla="*/ 22 w 421"/>
                <a:gd name="T19" fmla="*/ 22 h 120"/>
                <a:gd name="T20" fmla="*/ 17 w 421"/>
                <a:gd name="T21" fmla="*/ 27 h 120"/>
                <a:gd name="T22" fmla="*/ 13 w 421"/>
                <a:gd name="T23" fmla="*/ 33 h 120"/>
                <a:gd name="T24" fmla="*/ 9 w 421"/>
                <a:gd name="T25" fmla="*/ 39 h 120"/>
                <a:gd name="T26" fmla="*/ 6 w 421"/>
                <a:gd name="T27" fmla="*/ 46 h 120"/>
                <a:gd name="T28" fmla="*/ 4 w 421"/>
                <a:gd name="T29" fmla="*/ 53 h 120"/>
                <a:gd name="T30" fmla="*/ 1 w 421"/>
                <a:gd name="T31" fmla="*/ 60 h 120"/>
                <a:gd name="T32" fmla="*/ 0 w 421"/>
                <a:gd name="T33" fmla="*/ 67 h 120"/>
                <a:gd name="T34" fmla="*/ 0 w 421"/>
                <a:gd name="T35" fmla="*/ 75 h 120"/>
                <a:gd name="T36" fmla="*/ 0 w 421"/>
                <a:gd name="T37" fmla="*/ 120 h 120"/>
                <a:gd name="T38" fmla="*/ 421 w 421"/>
                <a:gd name="T39" fmla="*/ 120 h 120"/>
                <a:gd name="T40" fmla="*/ 421 w 421"/>
                <a:gd name="T41" fmla="*/ 75 h 120"/>
                <a:gd name="T42" fmla="*/ 421 w 421"/>
                <a:gd name="T43" fmla="*/ 67 h 120"/>
                <a:gd name="T44" fmla="*/ 419 w 421"/>
                <a:gd name="T45" fmla="*/ 60 h 120"/>
                <a:gd name="T46" fmla="*/ 417 w 421"/>
                <a:gd name="T47" fmla="*/ 53 h 120"/>
                <a:gd name="T48" fmla="*/ 415 w 421"/>
                <a:gd name="T49" fmla="*/ 46 h 120"/>
                <a:gd name="T50" fmla="*/ 411 w 421"/>
                <a:gd name="T51" fmla="*/ 39 h 120"/>
                <a:gd name="T52" fmla="*/ 408 w 421"/>
                <a:gd name="T53" fmla="*/ 33 h 120"/>
                <a:gd name="T54" fmla="*/ 403 w 421"/>
                <a:gd name="T55" fmla="*/ 27 h 120"/>
                <a:gd name="T56" fmla="*/ 399 w 421"/>
                <a:gd name="T57" fmla="*/ 22 h 120"/>
                <a:gd name="T58" fmla="*/ 393 w 421"/>
                <a:gd name="T59" fmla="*/ 17 h 120"/>
                <a:gd name="T60" fmla="*/ 387 w 421"/>
                <a:gd name="T61" fmla="*/ 12 h 120"/>
                <a:gd name="T62" fmla="*/ 381 w 421"/>
                <a:gd name="T63" fmla="*/ 9 h 120"/>
                <a:gd name="T64" fmla="*/ 374 w 421"/>
                <a:gd name="T65" fmla="*/ 5 h 120"/>
                <a:gd name="T66" fmla="*/ 367 w 421"/>
                <a:gd name="T67" fmla="*/ 3 h 120"/>
                <a:gd name="T68" fmla="*/ 360 w 421"/>
                <a:gd name="T69" fmla="*/ 2 h 120"/>
                <a:gd name="T70" fmla="*/ 353 w 421"/>
                <a:gd name="T71" fmla="*/ 1 h 120"/>
                <a:gd name="T72" fmla="*/ 345 w 421"/>
                <a:gd name="T73" fmla="*/ 0 h 120"/>
                <a:gd name="T74" fmla="*/ 345 w 421"/>
                <a:gd name="T75"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21" h="120">
                  <a:moveTo>
                    <a:pt x="345" y="0"/>
                  </a:moveTo>
                  <a:lnTo>
                    <a:pt x="75" y="0"/>
                  </a:lnTo>
                  <a:lnTo>
                    <a:pt x="67" y="1"/>
                  </a:lnTo>
                  <a:lnTo>
                    <a:pt x="60" y="2"/>
                  </a:lnTo>
                  <a:lnTo>
                    <a:pt x="52" y="3"/>
                  </a:lnTo>
                  <a:lnTo>
                    <a:pt x="45" y="5"/>
                  </a:lnTo>
                  <a:lnTo>
                    <a:pt x="39" y="9"/>
                  </a:lnTo>
                  <a:lnTo>
                    <a:pt x="33" y="12"/>
                  </a:lnTo>
                  <a:lnTo>
                    <a:pt x="27" y="17"/>
                  </a:lnTo>
                  <a:lnTo>
                    <a:pt x="22" y="22"/>
                  </a:lnTo>
                  <a:lnTo>
                    <a:pt x="17" y="27"/>
                  </a:lnTo>
                  <a:lnTo>
                    <a:pt x="13" y="33"/>
                  </a:lnTo>
                  <a:lnTo>
                    <a:pt x="9" y="39"/>
                  </a:lnTo>
                  <a:lnTo>
                    <a:pt x="6" y="46"/>
                  </a:lnTo>
                  <a:lnTo>
                    <a:pt x="4" y="53"/>
                  </a:lnTo>
                  <a:lnTo>
                    <a:pt x="1" y="60"/>
                  </a:lnTo>
                  <a:lnTo>
                    <a:pt x="0" y="67"/>
                  </a:lnTo>
                  <a:lnTo>
                    <a:pt x="0" y="75"/>
                  </a:lnTo>
                  <a:lnTo>
                    <a:pt x="0" y="120"/>
                  </a:lnTo>
                  <a:lnTo>
                    <a:pt x="421" y="120"/>
                  </a:lnTo>
                  <a:lnTo>
                    <a:pt x="421" y="75"/>
                  </a:lnTo>
                  <a:lnTo>
                    <a:pt x="421" y="67"/>
                  </a:lnTo>
                  <a:lnTo>
                    <a:pt x="419" y="60"/>
                  </a:lnTo>
                  <a:lnTo>
                    <a:pt x="417" y="53"/>
                  </a:lnTo>
                  <a:lnTo>
                    <a:pt x="415" y="46"/>
                  </a:lnTo>
                  <a:lnTo>
                    <a:pt x="411" y="39"/>
                  </a:lnTo>
                  <a:lnTo>
                    <a:pt x="408" y="33"/>
                  </a:lnTo>
                  <a:lnTo>
                    <a:pt x="403" y="27"/>
                  </a:lnTo>
                  <a:lnTo>
                    <a:pt x="399" y="22"/>
                  </a:lnTo>
                  <a:lnTo>
                    <a:pt x="393" y="17"/>
                  </a:lnTo>
                  <a:lnTo>
                    <a:pt x="387" y="12"/>
                  </a:lnTo>
                  <a:lnTo>
                    <a:pt x="381" y="9"/>
                  </a:lnTo>
                  <a:lnTo>
                    <a:pt x="374" y="5"/>
                  </a:lnTo>
                  <a:lnTo>
                    <a:pt x="367" y="3"/>
                  </a:lnTo>
                  <a:lnTo>
                    <a:pt x="360" y="2"/>
                  </a:lnTo>
                  <a:lnTo>
                    <a:pt x="353" y="1"/>
                  </a:lnTo>
                  <a:lnTo>
                    <a:pt x="345" y="0"/>
                  </a:lnTo>
                  <a:lnTo>
                    <a:pt x="34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6" name="Freeform 4746">
              <a:extLst>
                <a:ext uri="{FF2B5EF4-FFF2-40B4-BE49-F238E27FC236}">
                  <a16:creationId xmlns:a16="http://schemas.microsoft.com/office/drawing/2014/main" id="{3D60C298-D43E-4861-BEA9-D00241730C7D}"/>
                </a:ext>
              </a:extLst>
            </p:cNvPr>
            <p:cNvSpPr>
              <a:spLocks/>
            </p:cNvSpPr>
            <p:nvPr/>
          </p:nvSpPr>
          <p:spPr bwMode="auto">
            <a:xfrm>
              <a:off x="5053013" y="3984625"/>
              <a:ext cx="134938" cy="85725"/>
            </a:xfrm>
            <a:custGeom>
              <a:avLst/>
              <a:gdLst>
                <a:gd name="T0" fmla="*/ 0 w 421"/>
                <a:gd name="T1" fmla="*/ 196 h 270"/>
                <a:gd name="T2" fmla="*/ 0 w 421"/>
                <a:gd name="T3" fmla="*/ 203 h 270"/>
                <a:gd name="T4" fmla="*/ 1 w 421"/>
                <a:gd name="T5" fmla="*/ 211 h 270"/>
                <a:gd name="T6" fmla="*/ 4 w 421"/>
                <a:gd name="T7" fmla="*/ 218 h 270"/>
                <a:gd name="T8" fmla="*/ 6 w 421"/>
                <a:gd name="T9" fmla="*/ 225 h 270"/>
                <a:gd name="T10" fmla="*/ 9 w 421"/>
                <a:gd name="T11" fmla="*/ 231 h 270"/>
                <a:gd name="T12" fmla="*/ 13 w 421"/>
                <a:gd name="T13" fmla="*/ 238 h 270"/>
                <a:gd name="T14" fmla="*/ 17 w 421"/>
                <a:gd name="T15" fmla="*/ 243 h 270"/>
                <a:gd name="T16" fmla="*/ 22 w 421"/>
                <a:gd name="T17" fmla="*/ 248 h 270"/>
                <a:gd name="T18" fmla="*/ 27 w 421"/>
                <a:gd name="T19" fmla="*/ 254 h 270"/>
                <a:gd name="T20" fmla="*/ 33 w 421"/>
                <a:gd name="T21" fmla="*/ 257 h 270"/>
                <a:gd name="T22" fmla="*/ 39 w 421"/>
                <a:gd name="T23" fmla="*/ 262 h 270"/>
                <a:gd name="T24" fmla="*/ 45 w 421"/>
                <a:gd name="T25" fmla="*/ 264 h 270"/>
                <a:gd name="T26" fmla="*/ 52 w 421"/>
                <a:gd name="T27" fmla="*/ 267 h 270"/>
                <a:gd name="T28" fmla="*/ 60 w 421"/>
                <a:gd name="T29" fmla="*/ 269 h 270"/>
                <a:gd name="T30" fmla="*/ 67 w 421"/>
                <a:gd name="T31" fmla="*/ 270 h 270"/>
                <a:gd name="T32" fmla="*/ 75 w 421"/>
                <a:gd name="T33" fmla="*/ 270 h 270"/>
                <a:gd name="T34" fmla="*/ 345 w 421"/>
                <a:gd name="T35" fmla="*/ 270 h 270"/>
                <a:gd name="T36" fmla="*/ 353 w 421"/>
                <a:gd name="T37" fmla="*/ 270 h 270"/>
                <a:gd name="T38" fmla="*/ 360 w 421"/>
                <a:gd name="T39" fmla="*/ 269 h 270"/>
                <a:gd name="T40" fmla="*/ 367 w 421"/>
                <a:gd name="T41" fmla="*/ 267 h 270"/>
                <a:gd name="T42" fmla="*/ 374 w 421"/>
                <a:gd name="T43" fmla="*/ 264 h 270"/>
                <a:gd name="T44" fmla="*/ 381 w 421"/>
                <a:gd name="T45" fmla="*/ 261 h 270"/>
                <a:gd name="T46" fmla="*/ 387 w 421"/>
                <a:gd name="T47" fmla="*/ 257 h 270"/>
                <a:gd name="T48" fmla="*/ 393 w 421"/>
                <a:gd name="T49" fmla="*/ 253 h 270"/>
                <a:gd name="T50" fmla="*/ 399 w 421"/>
                <a:gd name="T51" fmla="*/ 248 h 270"/>
                <a:gd name="T52" fmla="*/ 403 w 421"/>
                <a:gd name="T53" fmla="*/ 243 h 270"/>
                <a:gd name="T54" fmla="*/ 408 w 421"/>
                <a:gd name="T55" fmla="*/ 238 h 270"/>
                <a:gd name="T56" fmla="*/ 411 w 421"/>
                <a:gd name="T57" fmla="*/ 231 h 270"/>
                <a:gd name="T58" fmla="*/ 415 w 421"/>
                <a:gd name="T59" fmla="*/ 225 h 270"/>
                <a:gd name="T60" fmla="*/ 417 w 421"/>
                <a:gd name="T61" fmla="*/ 218 h 270"/>
                <a:gd name="T62" fmla="*/ 419 w 421"/>
                <a:gd name="T63" fmla="*/ 211 h 270"/>
                <a:gd name="T64" fmla="*/ 421 w 421"/>
                <a:gd name="T65" fmla="*/ 203 h 270"/>
                <a:gd name="T66" fmla="*/ 421 w 421"/>
                <a:gd name="T67" fmla="*/ 196 h 270"/>
                <a:gd name="T68" fmla="*/ 421 w 421"/>
                <a:gd name="T69" fmla="*/ 0 h 270"/>
                <a:gd name="T70" fmla="*/ 0 w 421"/>
                <a:gd name="T71" fmla="*/ 0 h 270"/>
                <a:gd name="T72" fmla="*/ 0 w 421"/>
                <a:gd name="T73" fmla="*/ 196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1" h="270">
                  <a:moveTo>
                    <a:pt x="0" y="196"/>
                  </a:moveTo>
                  <a:lnTo>
                    <a:pt x="0" y="203"/>
                  </a:lnTo>
                  <a:lnTo>
                    <a:pt x="1" y="211"/>
                  </a:lnTo>
                  <a:lnTo>
                    <a:pt x="4" y="218"/>
                  </a:lnTo>
                  <a:lnTo>
                    <a:pt x="6" y="225"/>
                  </a:lnTo>
                  <a:lnTo>
                    <a:pt x="9" y="231"/>
                  </a:lnTo>
                  <a:lnTo>
                    <a:pt x="13" y="238"/>
                  </a:lnTo>
                  <a:lnTo>
                    <a:pt x="17" y="243"/>
                  </a:lnTo>
                  <a:lnTo>
                    <a:pt x="22" y="248"/>
                  </a:lnTo>
                  <a:lnTo>
                    <a:pt x="27" y="254"/>
                  </a:lnTo>
                  <a:lnTo>
                    <a:pt x="33" y="257"/>
                  </a:lnTo>
                  <a:lnTo>
                    <a:pt x="39" y="262"/>
                  </a:lnTo>
                  <a:lnTo>
                    <a:pt x="45" y="264"/>
                  </a:lnTo>
                  <a:lnTo>
                    <a:pt x="52" y="267"/>
                  </a:lnTo>
                  <a:lnTo>
                    <a:pt x="60" y="269"/>
                  </a:lnTo>
                  <a:lnTo>
                    <a:pt x="67" y="270"/>
                  </a:lnTo>
                  <a:lnTo>
                    <a:pt x="75" y="270"/>
                  </a:lnTo>
                  <a:lnTo>
                    <a:pt x="345" y="270"/>
                  </a:lnTo>
                  <a:lnTo>
                    <a:pt x="353" y="270"/>
                  </a:lnTo>
                  <a:lnTo>
                    <a:pt x="360" y="269"/>
                  </a:lnTo>
                  <a:lnTo>
                    <a:pt x="367" y="267"/>
                  </a:lnTo>
                  <a:lnTo>
                    <a:pt x="374" y="264"/>
                  </a:lnTo>
                  <a:lnTo>
                    <a:pt x="381" y="261"/>
                  </a:lnTo>
                  <a:lnTo>
                    <a:pt x="387" y="257"/>
                  </a:lnTo>
                  <a:lnTo>
                    <a:pt x="393" y="253"/>
                  </a:lnTo>
                  <a:lnTo>
                    <a:pt x="399" y="248"/>
                  </a:lnTo>
                  <a:lnTo>
                    <a:pt x="403" y="243"/>
                  </a:lnTo>
                  <a:lnTo>
                    <a:pt x="408" y="238"/>
                  </a:lnTo>
                  <a:lnTo>
                    <a:pt x="411" y="231"/>
                  </a:lnTo>
                  <a:lnTo>
                    <a:pt x="415" y="225"/>
                  </a:lnTo>
                  <a:lnTo>
                    <a:pt x="417" y="218"/>
                  </a:lnTo>
                  <a:lnTo>
                    <a:pt x="419" y="211"/>
                  </a:lnTo>
                  <a:lnTo>
                    <a:pt x="421" y="203"/>
                  </a:lnTo>
                  <a:lnTo>
                    <a:pt x="421" y="196"/>
                  </a:lnTo>
                  <a:lnTo>
                    <a:pt x="421" y="0"/>
                  </a:lnTo>
                  <a:lnTo>
                    <a:pt x="0" y="0"/>
                  </a:lnTo>
                  <a:lnTo>
                    <a:pt x="0" y="1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7" name="Freeform 4747">
              <a:extLst>
                <a:ext uri="{FF2B5EF4-FFF2-40B4-BE49-F238E27FC236}">
                  <a16:creationId xmlns:a16="http://schemas.microsoft.com/office/drawing/2014/main" id="{29B54F52-E2CA-455A-9AA3-2B20BE885EED}"/>
                </a:ext>
              </a:extLst>
            </p:cNvPr>
            <p:cNvSpPr>
              <a:spLocks/>
            </p:cNvSpPr>
            <p:nvPr/>
          </p:nvSpPr>
          <p:spPr bwMode="auto">
            <a:xfrm>
              <a:off x="4900613" y="4137025"/>
              <a:ext cx="133350" cy="85725"/>
            </a:xfrm>
            <a:custGeom>
              <a:avLst/>
              <a:gdLst>
                <a:gd name="T0" fmla="*/ 0 w 421"/>
                <a:gd name="T1" fmla="*/ 194 h 270"/>
                <a:gd name="T2" fmla="*/ 0 w 421"/>
                <a:gd name="T3" fmla="*/ 203 h 270"/>
                <a:gd name="T4" fmla="*/ 2 w 421"/>
                <a:gd name="T5" fmla="*/ 209 h 270"/>
                <a:gd name="T6" fmla="*/ 4 w 421"/>
                <a:gd name="T7" fmla="*/ 218 h 270"/>
                <a:gd name="T8" fmla="*/ 6 w 421"/>
                <a:gd name="T9" fmla="*/ 225 h 270"/>
                <a:gd name="T10" fmla="*/ 10 w 421"/>
                <a:gd name="T11" fmla="*/ 230 h 270"/>
                <a:gd name="T12" fmla="*/ 13 w 421"/>
                <a:gd name="T13" fmla="*/ 237 h 270"/>
                <a:gd name="T14" fmla="*/ 18 w 421"/>
                <a:gd name="T15" fmla="*/ 243 h 270"/>
                <a:gd name="T16" fmla="*/ 22 w 421"/>
                <a:gd name="T17" fmla="*/ 248 h 270"/>
                <a:gd name="T18" fmla="*/ 27 w 421"/>
                <a:gd name="T19" fmla="*/ 252 h 270"/>
                <a:gd name="T20" fmla="*/ 33 w 421"/>
                <a:gd name="T21" fmla="*/ 257 h 270"/>
                <a:gd name="T22" fmla="*/ 40 w 421"/>
                <a:gd name="T23" fmla="*/ 262 h 270"/>
                <a:gd name="T24" fmla="*/ 46 w 421"/>
                <a:gd name="T25" fmla="*/ 264 h 270"/>
                <a:gd name="T26" fmla="*/ 53 w 421"/>
                <a:gd name="T27" fmla="*/ 266 h 270"/>
                <a:gd name="T28" fmla="*/ 61 w 421"/>
                <a:gd name="T29" fmla="*/ 269 h 270"/>
                <a:gd name="T30" fmla="*/ 68 w 421"/>
                <a:gd name="T31" fmla="*/ 270 h 270"/>
                <a:gd name="T32" fmla="*/ 76 w 421"/>
                <a:gd name="T33" fmla="*/ 270 h 270"/>
                <a:gd name="T34" fmla="*/ 346 w 421"/>
                <a:gd name="T35" fmla="*/ 270 h 270"/>
                <a:gd name="T36" fmla="*/ 354 w 421"/>
                <a:gd name="T37" fmla="*/ 270 h 270"/>
                <a:gd name="T38" fmla="*/ 361 w 421"/>
                <a:gd name="T39" fmla="*/ 269 h 270"/>
                <a:gd name="T40" fmla="*/ 368 w 421"/>
                <a:gd name="T41" fmla="*/ 266 h 270"/>
                <a:gd name="T42" fmla="*/ 375 w 421"/>
                <a:gd name="T43" fmla="*/ 264 h 270"/>
                <a:gd name="T44" fmla="*/ 381 w 421"/>
                <a:gd name="T45" fmla="*/ 260 h 270"/>
                <a:gd name="T46" fmla="*/ 387 w 421"/>
                <a:gd name="T47" fmla="*/ 257 h 270"/>
                <a:gd name="T48" fmla="*/ 393 w 421"/>
                <a:gd name="T49" fmla="*/ 252 h 270"/>
                <a:gd name="T50" fmla="*/ 399 w 421"/>
                <a:gd name="T51" fmla="*/ 248 h 270"/>
                <a:gd name="T52" fmla="*/ 403 w 421"/>
                <a:gd name="T53" fmla="*/ 243 h 270"/>
                <a:gd name="T54" fmla="*/ 408 w 421"/>
                <a:gd name="T55" fmla="*/ 237 h 270"/>
                <a:gd name="T56" fmla="*/ 412 w 421"/>
                <a:gd name="T57" fmla="*/ 230 h 270"/>
                <a:gd name="T58" fmla="*/ 415 w 421"/>
                <a:gd name="T59" fmla="*/ 225 h 270"/>
                <a:gd name="T60" fmla="*/ 417 w 421"/>
                <a:gd name="T61" fmla="*/ 218 h 270"/>
                <a:gd name="T62" fmla="*/ 420 w 421"/>
                <a:gd name="T63" fmla="*/ 211 h 270"/>
                <a:gd name="T64" fmla="*/ 421 w 421"/>
                <a:gd name="T65" fmla="*/ 203 h 270"/>
                <a:gd name="T66" fmla="*/ 421 w 421"/>
                <a:gd name="T67" fmla="*/ 196 h 270"/>
                <a:gd name="T68" fmla="*/ 421 w 421"/>
                <a:gd name="T69" fmla="*/ 0 h 270"/>
                <a:gd name="T70" fmla="*/ 0 w 421"/>
                <a:gd name="T71" fmla="*/ 0 h 270"/>
                <a:gd name="T72" fmla="*/ 0 w 421"/>
                <a:gd name="T73" fmla="*/ 194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1" h="270">
                  <a:moveTo>
                    <a:pt x="0" y="194"/>
                  </a:moveTo>
                  <a:lnTo>
                    <a:pt x="0" y="203"/>
                  </a:lnTo>
                  <a:lnTo>
                    <a:pt x="2" y="209"/>
                  </a:lnTo>
                  <a:lnTo>
                    <a:pt x="4" y="218"/>
                  </a:lnTo>
                  <a:lnTo>
                    <a:pt x="6" y="225"/>
                  </a:lnTo>
                  <a:lnTo>
                    <a:pt x="10" y="230"/>
                  </a:lnTo>
                  <a:lnTo>
                    <a:pt x="13" y="237"/>
                  </a:lnTo>
                  <a:lnTo>
                    <a:pt x="18" y="243"/>
                  </a:lnTo>
                  <a:lnTo>
                    <a:pt x="22" y="248"/>
                  </a:lnTo>
                  <a:lnTo>
                    <a:pt x="27" y="252"/>
                  </a:lnTo>
                  <a:lnTo>
                    <a:pt x="33" y="257"/>
                  </a:lnTo>
                  <a:lnTo>
                    <a:pt x="40" y="262"/>
                  </a:lnTo>
                  <a:lnTo>
                    <a:pt x="46" y="264"/>
                  </a:lnTo>
                  <a:lnTo>
                    <a:pt x="53" y="266"/>
                  </a:lnTo>
                  <a:lnTo>
                    <a:pt x="61" y="269"/>
                  </a:lnTo>
                  <a:lnTo>
                    <a:pt x="68" y="270"/>
                  </a:lnTo>
                  <a:lnTo>
                    <a:pt x="76" y="270"/>
                  </a:lnTo>
                  <a:lnTo>
                    <a:pt x="346" y="270"/>
                  </a:lnTo>
                  <a:lnTo>
                    <a:pt x="354" y="270"/>
                  </a:lnTo>
                  <a:lnTo>
                    <a:pt x="361" y="269"/>
                  </a:lnTo>
                  <a:lnTo>
                    <a:pt x="368" y="266"/>
                  </a:lnTo>
                  <a:lnTo>
                    <a:pt x="375" y="264"/>
                  </a:lnTo>
                  <a:lnTo>
                    <a:pt x="381" y="260"/>
                  </a:lnTo>
                  <a:lnTo>
                    <a:pt x="387" y="257"/>
                  </a:lnTo>
                  <a:lnTo>
                    <a:pt x="393" y="252"/>
                  </a:lnTo>
                  <a:lnTo>
                    <a:pt x="399" y="248"/>
                  </a:lnTo>
                  <a:lnTo>
                    <a:pt x="403" y="243"/>
                  </a:lnTo>
                  <a:lnTo>
                    <a:pt x="408" y="237"/>
                  </a:lnTo>
                  <a:lnTo>
                    <a:pt x="412" y="230"/>
                  </a:lnTo>
                  <a:lnTo>
                    <a:pt x="415" y="225"/>
                  </a:lnTo>
                  <a:lnTo>
                    <a:pt x="417" y="218"/>
                  </a:lnTo>
                  <a:lnTo>
                    <a:pt x="420" y="211"/>
                  </a:lnTo>
                  <a:lnTo>
                    <a:pt x="421" y="203"/>
                  </a:lnTo>
                  <a:lnTo>
                    <a:pt x="421" y="196"/>
                  </a:lnTo>
                  <a:lnTo>
                    <a:pt x="421" y="0"/>
                  </a:lnTo>
                  <a:lnTo>
                    <a:pt x="0" y="0"/>
                  </a:lnTo>
                  <a:lnTo>
                    <a:pt x="0" y="19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8" name="Freeform 4748">
              <a:extLst>
                <a:ext uri="{FF2B5EF4-FFF2-40B4-BE49-F238E27FC236}">
                  <a16:creationId xmlns:a16="http://schemas.microsoft.com/office/drawing/2014/main" id="{46C54F87-D686-45B0-AC4F-BD4AD01BD05A}"/>
                </a:ext>
              </a:extLst>
            </p:cNvPr>
            <p:cNvSpPr>
              <a:spLocks/>
            </p:cNvSpPr>
            <p:nvPr/>
          </p:nvSpPr>
          <p:spPr bwMode="auto">
            <a:xfrm>
              <a:off x="4900613" y="4089400"/>
              <a:ext cx="133350" cy="38100"/>
            </a:xfrm>
            <a:custGeom>
              <a:avLst/>
              <a:gdLst>
                <a:gd name="T0" fmla="*/ 346 w 421"/>
                <a:gd name="T1" fmla="*/ 0 h 121"/>
                <a:gd name="T2" fmla="*/ 76 w 421"/>
                <a:gd name="T3" fmla="*/ 0 h 121"/>
                <a:gd name="T4" fmla="*/ 68 w 421"/>
                <a:gd name="T5" fmla="*/ 1 h 121"/>
                <a:gd name="T6" fmla="*/ 61 w 421"/>
                <a:gd name="T7" fmla="*/ 3 h 121"/>
                <a:gd name="T8" fmla="*/ 53 w 421"/>
                <a:gd name="T9" fmla="*/ 4 h 121"/>
                <a:gd name="T10" fmla="*/ 46 w 421"/>
                <a:gd name="T11" fmla="*/ 6 h 121"/>
                <a:gd name="T12" fmla="*/ 40 w 421"/>
                <a:gd name="T13" fmla="*/ 10 h 121"/>
                <a:gd name="T14" fmla="*/ 33 w 421"/>
                <a:gd name="T15" fmla="*/ 13 h 121"/>
                <a:gd name="T16" fmla="*/ 27 w 421"/>
                <a:gd name="T17" fmla="*/ 18 h 121"/>
                <a:gd name="T18" fmla="*/ 22 w 421"/>
                <a:gd name="T19" fmla="*/ 22 h 121"/>
                <a:gd name="T20" fmla="*/ 18 w 421"/>
                <a:gd name="T21" fmla="*/ 28 h 121"/>
                <a:gd name="T22" fmla="*/ 13 w 421"/>
                <a:gd name="T23" fmla="*/ 34 h 121"/>
                <a:gd name="T24" fmla="*/ 10 w 421"/>
                <a:gd name="T25" fmla="*/ 40 h 121"/>
                <a:gd name="T26" fmla="*/ 6 w 421"/>
                <a:gd name="T27" fmla="*/ 47 h 121"/>
                <a:gd name="T28" fmla="*/ 4 w 421"/>
                <a:gd name="T29" fmla="*/ 54 h 121"/>
                <a:gd name="T30" fmla="*/ 2 w 421"/>
                <a:gd name="T31" fmla="*/ 61 h 121"/>
                <a:gd name="T32" fmla="*/ 0 w 421"/>
                <a:gd name="T33" fmla="*/ 67 h 121"/>
                <a:gd name="T34" fmla="*/ 0 w 421"/>
                <a:gd name="T35" fmla="*/ 76 h 121"/>
                <a:gd name="T36" fmla="*/ 0 w 421"/>
                <a:gd name="T37" fmla="*/ 121 h 121"/>
                <a:gd name="T38" fmla="*/ 421 w 421"/>
                <a:gd name="T39" fmla="*/ 121 h 121"/>
                <a:gd name="T40" fmla="*/ 421 w 421"/>
                <a:gd name="T41" fmla="*/ 76 h 121"/>
                <a:gd name="T42" fmla="*/ 421 w 421"/>
                <a:gd name="T43" fmla="*/ 67 h 121"/>
                <a:gd name="T44" fmla="*/ 420 w 421"/>
                <a:gd name="T45" fmla="*/ 61 h 121"/>
                <a:gd name="T46" fmla="*/ 417 w 421"/>
                <a:gd name="T47" fmla="*/ 54 h 121"/>
                <a:gd name="T48" fmla="*/ 415 w 421"/>
                <a:gd name="T49" fmla="*/ 47 h 121"/>
                <a:gd name="T50" fmla="*/ 412 w 421"/>
                <a:gd name="T51" fmla="*/ 40 h 121"/>
                <a:gd name="T52" fmla="*/ 408 w 421"/>
                <a:gd name="T53" fmla="*/ 34 h 121"/>
                <a:gd name="T54" fmla="*/ 403 w 421"/>
                <a:gd name="T55" fmla="*/ 28 h 121"/>
                <a:gd name="T56" fmla="*/ 399 w 421"/>
                <a:gd name="T57" fmla="*/ 22 h 121"/>
                <a:gd name="T58" fmla="*/ 393 w 421"/>
                <a:gd name="T59" fmla="*/ 18 h 121"/>
                <a:gd name="T60" fmla="*/ 387 w 421"/>
                <a:gd name="T61" fmla="*/ 13 h 121"/>
                <a:gd name="T62" fmla="*/ 381 w 421"/>
                <a:gd name="T63" fmla="*/ 10 h 121"/>
                <a:gd name="T64" fmla="*/ 375 w 421"/>
                <a:gd name="T65" fmla="*/ 6 h 121"/>
                <a:gd name="T66" fmla="*/ 368 w 421"/>
                <a:gd name="T67" fmla="*/ 4 h 121"/>
                <a:gd name="T68" fmla="*/ 361 w 421"/>
                <a:gd name="T69" fmla="*/ 3 h 121"/>
                <a:gd name="T70" fmla="*/ 354 w 421"/>
                <a:gd name="T71" fmla="*/ 1 h 121"/>
                <a:gd name="T72" fmla="*/ 346 w 421"/>
                <a:gd name="T73" fmla="*/ 0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1" h="121">
                  <a:moveTo>
                    <a:pt x="346" y="0"/>
                  </a:moveTo>
                  <a:lnTo>
                    <a:pt x="76" y="0"/>
                  </a:lnTo>
                  <a:lnTo>
                    <a:pt x="68" y="1"/>
                  </a:lnTo>
                  <a:lnTo>
                    <a:pt x="61" y="3"/>
                  </a:lnTo>
                  <a:lnTo>
                    <a:pt x="53" y="4"/>
                  </a:lnTo>
                  <a:lnTo>
                    <a:pt x="46" y="6"/>
                  </a:lnTo>
                  <a:lnTo>
                    <a:pt x="40" y="10"/>
                  </a:lnTo>
                  <a:lnTo>
                    <a:pt x="33" y="13"/>
                  </a:lnTo>
                  <a:lnTo>
                    <a:pt x="27" y="18"/>
                  </a:lnTo>
                  <a:lnTo>
                    <a:pt x="22" y="22"/>
                  </a:lnTo>
                  <a:lnTo>
                    <a:pt x="18" y="28"/>
                  </a:lnTo>
                  <a:lnTo>
                    <a:pt x="13" y="34"/>
                  </a:lnTo>
                  <a:lnTo>
                    <a:pt x="10" y="40"/>
                  </a:lnTo>
                  <a:lnTo>
                    <a:pt x="6" y="47"/>
                  </a:lnTo>
                  <a:lnTo>
                    <a:pt x="4" y="54"/>
                  </a:lnTo>
                  <a:lnTo>
                    <a:pt x="2" y="61"/>
                  </a:lnTo>
                  <a:lnTo>
                    <a:pt x="0" y="67"/>
                  </a:lnTo>
                  <a:lnTo>
                    <a:pt x="0" y="76"/>
                  </a:lnTo>
                  <a:lnTo>
                    <a:pt x="0" y="121"/>
                  </a:lnTo>
                  <a:lnTo>
                    <a:pt x="421" y="121"/>
                  </a:lnTo>
                  <a:lnTo>
                    <a:pt x="421" y="76"/>
                  </a:lnTo>
                  <a:lnTo>
                    <a:pt x="421" y="67"/>
                  </a:lnTo>
                  <a:lnTo>
                    <a:pt x="420" y="61"/>
                  </a:lnTo>
                  <a:lnTo>
                    <a:pt x="417" y="54"/>
                  </a:lnTo>
                  <a:lnTo>
                    <a:pt x="415" y="47"/>
                  </a:lnTo>
                  <a:lnTo>
                    <a:pt x="412" y="40"/>
                  </a:lnTo>
                  <a:lnTo>
                    <a:pt x="408" y="34"/>
                  </a:lnTo>
                  <a:lnTo>
                    <a:pt x="403" y="28"/>
                  </a:lnTo>
                  <a:lnTo>
                    <a:pt x="399" y="22"/>
                  </a:lnTo>
                  <a:lnTo>
                    <a:pt x="393" y="18"/>
                  </a:lnTo>
                  <a:lnTo>
                    <a:pt x="387" y="13"/>
                  </a:lnTo>
                  <a:lnTo>
                    <a:pt x="381" y="10"/>
                  </a:lnTo>
                  <a:lnTo>
                    <a:pt x="375" y="6"/>
                  </a:lnTo>
                  <a:lnTo>
                    <a:pt x="368" y="4"/>
                  </a:lnTo>
                  <a:lnTo>
                    <a:pt x="361" y="3"/>
                  </a:lnTo>
                  <a:lnTo>
                    <a:pt x="354" y="1"/>
                  </a:lnTo>
                  <a:lnTo>
                    <a:pt x="34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9" name="Freeform 4749">
              <a:extLst>
                <a:ext uri="{FF2B5EF4-FFF2-40B4-BE49-F238E27FC236}">
                  <a16:creationId xmlns:a16="http://schemas.microsoft.com/office/drawing/2014/main" id="{2AD4B2ED-3FF5-413A-9E75-6FD5885D478D}"/>
                </a:ext>
              </a:extLst>
            </p:cNvPr>
            <p:cNvSpPr>
              <a:spLocks/>
            </p:cNvSpPr>
            <p:nvPr/>
          </p:nvSpPr>
          <p:spPr bwMode="auto">
            <a:xfrm>
              <a:off x="5053013" y="4137025"/>
              <a:ext cx="134938" cy="85725"/>
            </a:xfrm>
            <a:custGeom>
              <a:avLst/>
              <a:gdLst>
                <a:gd name="T0" fmla="*/ 0 w 421"/>
                <a:gd name="T1" fmla="*/ 194 h 270"/>
                <a:gd name="T2" fmla="*/ 0 w 421"/>
                <a:gd name="T3" fmla="*/ 203 h 270"/>
                <a:gd name="T4" fmla="*/ 1 w 421"/>
                <a:gd name="T5" fmla="*/ 209 h 270"/>
                <a:gd name="T6" fmla="*/ 4 w 421"/>
                <a:gd name="T7" fmla="*/ 218 h 270"/>
                <a:gd name="T8" fmla="*/ 6 w 421"/>
                <a:gd name="T9" fmla="*/ 225 h 270"/>
                <a:gd name="T10" fmla="*/ 9 w 421"/>
                <a:gd name="T11" fmla="*/ 230 h 270"/>
                <a:gd name="T12" fmla="*/ 13 w 421"/>
                <a:gd name="T13" fmla="*/ 237 h 270"/>
                <a:gd name="T14" fmla="*/ 17 w 421"/>
                <a:gd name="T15" fmla="*/ 243 h 270"/>
                <a:gd name="T16" fmla="*/ 22 w 421"/>
                <a:gd name="T17" fmla="*/ 248 h 270"/>
                <a:gd name="T18" fmla="*/ 27 w 421"/>
                <a:gd name="T19" fmla="*/ 252 h 270"/>
                <a:gd name="T20" fmla="*/ 33 w 421"/>
                <a:gd name="T21" fmla="*/ 257 h 270"/>
                <a:gd name="T22" fmla="*/ 39 w 421"/>
                <a:gd name="T23" fmla="*/ 262 h 270"/>
                <a:gd name="T24" fmla="*/ 45 w 421"/>
                <a:gd name="T25" fmla="*/ 264 h 270"/>
                <a:gd name="T26" fmla="*/ 52 w 421"/>
                <a:gd name="T27" fmla="*/ 266 h 270"/>
                <a:gd name="T28" fmla="*/ 60 w 421"/>
                <a:gd name="T29" fmla="*/ 269 h 270"/>
                <a:gd name="T30" fmla="*/ 67 w 421"/>
                <a:gd name="T31" fmla="*/ 270 h 270"/>
                <a:gd name="T32" fmla="*/ 75 w 421"/>
                <a:gd name="T33" fmla="*/ 270 h 270"/>
                <a:gd name="T34" fmla="*/ 345 w 421"/>
                <a:gd name="T35" fmla="*/ 270 h 270"/>
                <a:gd name="T36" fmla="*/ 353 w 421"/>
                <a:gd name="T37" fmla="*/ 270 h 270"/>
                <a:gd name="T38" fmla="*/ 360 w 421"/>
                <a:gd name="T39" fmla="*/ 269 h 270"/>
                <a:gd name="T40" fmla="*/ 367 w 421"/>
                <a:gd name="T41" fmla="*/ 266 h 270"/>
                <a:gd name="T42" fmla="*/ 374 w 421"/>
                <a:gd name="T43" fmla="*/ 264 h 270"/>
                <a:gd name="T44" fmla="*/ 381 w 421"/>
                <a:gd name="T45" fmla="*/ 260 h 270"/>
                <a:gd name="T46" fmla="*/ 387 w 421"/>
                <a:gd name="T47" fmla="*/ 257 h 270"/>
                <a:gd name="T48" fmla="*/ 393 w 421"/>
                <a:gd name="T49" fmla="*/ 252 h 270"/>
                <a:gd name="T50" fmla="*/ 399 w 421"/>
                <a:gd name="T51" fmla="*/ 248 h 270"/>
                <a:gd name="T52" fmla="*/ 403 w 421"/>
                <a:gd name="T53" fmla="*/ 243 h 270"/>
                <a:gd name="T54" fmla="*/ 408 w 421"/>
                <a:gd name="T55" fmla="*/ 237 h 270"/>
                <a:gd name="T56" fmla="*/ 411 w 421"/>
                <a:gd name="T57" fmla="*/ 230 h 270"/>
                <a:gd name="T58" fmla="*/ 415 w 421"/>
                <a:gd name="T59" fmla="*/ 225 h 270"/>
                <a:gd name="T60" fmla="*/ 417 w 421"/>
                <a:gd name="T61" fmla="*/ 218 h 270"/>
                <a:gd name="T62" fmla="*/ 419 w 421"/>
                <a:gd name="T63" fmla="*/ 211 h 270"/>
                <a:gd name="T64" fmla="*/ 421 w 421"/>
                <a:gd name="T65" fmla="*/ 203 h 270"/>
                <a:gd name="T66" fmla="*/ 421 w 421"/>
                <a:gd name="T67" fmla="*/ 196 h 270"/>
                <a:gd name="T68" fmla="*/ 421 w 421"/>
                <a:gd name="T69" fmla="*/ 0 h 270"/>
                <a:gd name="T70" fmla="*/ 0 w 421"/>
                <a:gd name="T71" fmla="*/ 0 h 270"/>
                <a:gd name="T72" fmla="*/ 0 w 421"/>
                <a:gd name="T73" fmla="*/ 194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1" h="270">
                  <a:moveTo>
                    <a:pt x="0" y="194"/>
                  </a:moveTo>
                  <a:lnTo>
                    <a:pt x="0" y="203"/>
                  </a:lnTo>
                  <a:lnTo>
                    <a:pt x="1" y="209"/>
                  </a:lnTo>
                  <a:lnTo>
                    <a:pt x="4" y="218"/>
                  </a:lnTo>
                  <a:lnTo>
                    <a:pt x="6" y="225"/>
                  </a:lnTo>
                  <a:lnTo>
                    <a:pt x="9" y="230"/>
                  </a:lnTo>
                  <a:lnTo>
                    <a:pt x="13" y="237"/>
                  </a:lnTo>
                  <a:lnTo>
                    <a:pt x="17" y="243"/>
                  </a:lnTo>
                  <a:lnTo>
                    <a:pt x="22" y="248"/>
                  </a:lnTo>
                  <a:lnTo>
                    <a:pt x="27" y="252"/>
                  </a:lnTo>
                  <a:lnTo>
                    <a:pt x="33" y="257"/>
                  </a:lnTo>
                  <a:lnTo>
                    <a:pt x="39" y="262"/>
                  </a:lnTo>
                  <a:lnTo>
                    <a:pt x="45" y="264"/>
                  </a:lnTo>
                  <a:lnTo>
                    <a:pt x="52" y="266"/>
                  </a:lnTo>
                  <a:lnTo>
                    <a:pt x="60" y="269"/>
                  </a:lnTo>
                  <a:lnTo>
                    <a:pt x="67" y="270"/>
                  </a:lnTo>
                  <a:lnTo>
                    <a:pt x="75" y="270"/>
                  </a:lnTo>
                  <a:lnTo>
                    <a:pt x="345" y="270"/>
                  </a:lnTo>
                  <a:lnTo>
                    <a:pt x="353" y="270"/>
                  </a:lnTo>
                  <a:lnTo>
                    <a:pt x="360" y="269"/>
                  </a:lnTo>
                  <a:lnTo>
                    <a:pt x="367" y="266"/>
                  </a:lnTo>
                  <a:lnTo>
                    <a:pt x="374" y="264"/>
                  </a:lnTo>
                  <a:lnTo>
                    <a:pt x="381" y="260"/>
                  </a:lnTo>
                  <a:lnTo>
                    <a:pt x="387" y="257"/>
                  </a:lnTo>
                  <a:lnTo>
                    <a:pt x="393" y="252"/>
                  </a:lnTo>
                  <a:lnTo>
                    <a:pt x="399" y="248"/>
                  </a:lnTo>
                  <a:lnTo>
                    <a:pt x="403" y="243"/>
                  </a:lnTo>
                  <a:lnTo>
                    <a:pt x="408" y="237"/>
                  </a:lnTo>
                  <a:lnTo>
                    <a:pt x="411" y="230"/>
                  </a:lnTo>
                  <a:lnTo>
                    <a:pt x="415" y="225"/>
                  </a:lnTo>
                  <a:lnTo>
                    <a:pt x="417" y="218"/>
                  </a:lnTo>
                  <a:lnTo>
                    <a:pt x="419" y="211"/>
                  </a:lnTo>
                  <a:lnTo>
                    <a:pt x="421" y="203"/>
                  </a:lnTo>
                  <a:lnTo>
                    <a:pt x="421" y="196"/>
                  </a:lnTo>
                  <a:lnTo>
                    <a:pt x="421" y="0"/>
                  </a:lnTo>
                  <a:lnTo>
                    <a:pt x="0" y="0"/>
                  </a:lnTo>
                  <a:lnTo>
                    <a:pt x="0" y="19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0" name="Freeform 4750">
              <a:extLst>
                <a:ext uri="{FF2B5EF4-FFF2-40B4-BE49-F238E27FC236}">
                  <a16:creationId xmlns:a16="http://schemas.microsoft.com/office/drawing/2014/main" id="{C94F299B-31F2-4CA4-A270-5E5DDD6CEDAA}"/>
                </a:ext>
              </a:extLst>
            </p:cNvPr>
            <p:cNvSpPr>
              <a:spLocks/>
            </p:cNvSpPr>
            <p:nvPr/>
          </p:nvSpPr>
          <p:spPr bwMode="auto">
            <a:xfrm>
              <a:off x="5053013" y="4089400"/>
              <a:ext cx="134938" cy="38100"/>
            </a:xfrm>
            <a:custGeom>
              <a:avLst/>
              <a:gdLst>
                <a:gd name="T0" fmla="*/ 345 w 421"/>
                <a:gd name="T1" fmla="*/ 0 h 121"/>
                <a:gd name="T2" fmla="*/ 75 w 421"/>
                <a:gd name="T3" fmla="*/ 0 h 121"/>
                <a:gd name="T4" fmla="*/ 67 w 421"/>
                <a:gd name="T5" fmla="*/ 1 h 121"/>
                <a:gd name="T6" fmla="*/ 60 w 421"/>
                <a:gd name="T7" fmla="*/ 3 h 121"/>
                <a:gd name="T8" fmla="*/ 52 w 421"/>
                <a:gd name="T9" fmla="*/ 4 h 121"/>
                <a:gd name="T10" fmla="*/ 45 w 421"/>
                <a:gd name="T11" fmla="*/ 6 h 121"/>
                <a:gd name="T12" fmla="*/ 39 w 421"/>
                <a:gd name="T13" fmla="*/ 10 h 121"/>
                <a:gd name="T14" fmla="*/ 33 w 421"/>
                <a:gd name="T15" fmla="*/ 13 h 121"/>
                <a:gd name="T16" fmla="*/ 27 w 421"/>
                <a:gd name="T17" fmla="*/ 18 h 121"/>
                <a:gd name="T18" fmla="*/ 22 w 421"/>
                <a:gd name="T19" fmla="*/ 22 h 121"/>
                <a:gd name="T20" fmla="*/ 17 w 421"/>
                <a:gd name="T21" fmla="*/ 28 h 121"/>
                <a:gd name="T22" fmla="*/ 13 w 421"/>
                <a:gd name="T23" fmla="*/ 34 h 121"/>
                <a:gd name="T24" fmla="*/ 9 w 421"/>
                <a:gd name="T25" fmla="*/ 40 h 121"/>
                <a:gd name="T26" fmla="*/ 6 w 421"/>
                <a:gd name="T27" fmla="*/ 47 h 121"/>
                <a:gd name="T28" fmla="*/ 4 w 421"/>
                <a:gd name="T29" fmla="*/ 54 h 121"/>
                <a:gd name="T30" fmla="*/ 1 w 421"/>
                <a:gd name="T31" fmla="*/ 61 h 121"/>
                <a:gd name="T32" fmla="*/ 0 w 421"/>
                <a:gd name="T33" fmla="*/ 67 h 121"/>
                <a:gd name="T34" fmla="*/ 0 w 421"/>
                <a:gd name="T35" fmla="*/ 76 h 121"/>
                <a:gd name="T36" fmla="*/ 0 w 421"/>
                <a:gd name="T37" fmla="*/ 121 h 121"/>
                <a:gd name="T38" fmla="*/ 421 w 421"/>
                <a:gd name="T39" fmla="*/ 121 h 121"/>
                <a:gd name="T40" fmla="*/ 421 w 421"/>
                <a:gd name="T41" fmla="*/ 76 h 121"/>
                <a:gd name="T42" fmla="*/ 421 w 421"/>
                <a:gd name="T43" fmla="*/ 67 h 121"/>
                <a:gd name="T44" fmla="*/ 419 w 421"/>
                <a:gd name="T45" fmla="*/ 61 h 121"/>
                <a:gd name="T46" fmla="*/ 417 w 421"/>
                <a:gd name="T47" fmla="*/ 54 h 121"/>
                <a:gd name="T48" fmla="*/ 415 w 421"/>
                <a:gd name="T49" fmla="*/ 47 h 121"/>
                <a:gd name="T50" fmla="*/ 411 w 421"/>
                <a:gd name="T51" fmla="*/ 40 h 121"/>
                <a:gd name="T52" fmla="*/ 408 w 421"/>
                <a:gd name="T53" fmla="*/ 34 h 121"/>
                <a:gd name="T54" fmla="*/ 403 w 421"/>
                <a:gd name="T55" fmla="*/ 28 h 121"/>
                <a:gd name="T56" fmla="*/ 399 w 421"/>
                <a:gd name="T57" fmla="*/ 22 h 121"/>
                <a:gd name="T58" fmla="*/ 393 w 421"/>
                <a:gd name="T59" fmla="*/ 18 h 121"/>
                <a:gd name="T60" fmla="*/ 387 w 421"/>
                <a:gd name="T61" fmla="*/ 13 h 121"/>
                <a:gd name="T62" fmla="*/ 381 w 421"/>
                <a:gd name="T63" fmla="*/ 10 h 121"/>
                <a:gd name="T64" fmla="*/ 374 w 421"/>
                <a:gd name="T65" fmla="*/ 6 h 121"/>
                <a:gd name="T66" fmla="*/ 367 w 421"/>
                <a:gd name="T67" fmla="*/ 4 h 121"/>
                <a:gd name="T68" fmla="*/ 360 w 421"/>
                <a:gd name="T69" fmla="*/ 3 h 121"/>
                <a:gd name="T70" fmla="*/ 353 w 421"/>
                <a:gd name="T71" fmla="*/ 1 h 121"/>
                <a:gd name="T72" fmla="*/ 345 w 421"/>
                <a:gd name="T73" fmla="*/ 0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1" h="121">
                  <a:moveTo>
                    <a:pt x="345" y="0"/>
                  </a:moveTo>
                  <a:lnTo>
                    <a:pt x="75" y="0"/>
                  </a:lnTo>
                  <a:lnTo>
                    <a:pt x="67" y="1"/>
                  </a:lnTo>
                  <a:lnTo>
                    <a:pt x="60" y="3"/>
                  </a:lnTo>
                  <a:lnTo>
                    <a:pt x="52" y="4"/>
                  </a:lnTo>
                  <a:lnTo>
                    <a:pt x="45" y="6"/>
                  </a:lnTo>
                  <a:lnTo>
                    <a:pt x="39" y="10"/>
                  </a:lnTo>
                  <a:lnTo>
                    <a:pt x="33" y="13"/>
                  </a:lnTo>
                  <a:lnTo>
                    <a:pt x="27" y="18"/>
                  </a:lnTo>
                  <a:lnTo>
                    <a:pt x="22" y="22"/>
                  </a:lnTo>
                  <a:lnTo>
                    <a:pt x="17" y="28"/>
                  </a:lnTo>
                  <a:lnTo>
                    <a:pt x="13" y="34"/>
                  </a:lnTo>
                  <a:lnTo>
                    <a:pt x="9" y="40"/>
                  </a:lnTo>
                  <a:lnTo>
                    <a:pt x="6" y="47"/>
                  </a:lnTo>
                  <a:lnTo>
                    <a:pt x="4" y="54"/>
                  </a:lnTo>
                  <a:lnTo>
                    <a:pt x="1" y="61"/>
                  </a:lnTo>
                  <a:lnTo>
                    <a:pt x="0" y="67"/>
                  </a:lnTo>
                  <a:lnTo>
                    <a:pt x="0" y="76"/>
                  </a:lnTo>
                  <a:lnTo>
                    <a:pt x="0" y="121"/>
                  </a:lnTo>
                  <a:lnTo>
                    <a:pt x="421" y="121"/>
                  </a:lnTo>
                  <a:lnTo>
                    <a:pt x="421" y="76"/>
                  </a:lnTo>
                  <a:lnTo>
                    <a:pt x="421" y="67"/>
                  </a:lnTo>
                  <a:lnTo>
                    <a:pt x="419" y="61"/>
                  </a:lnTo>
                  <a:lnTo>
                    <a:pt x="417" y="54"/>
                  </a:lnTo>
                  <a:lnTo>
                    <a:pt x="415" y="47"/>
                  </a:lnTo>
                  <a:lnTo>
                    <a:pt x="411" y="40"/>
                  </a:lnTo>
                  <a:lnTo>
                    <a:pt x="408" y="34"/>
                  </a:lnTo>
                  <a:lnTo>
                    <a:pt x="403" y="28"/>
                  </a:lnTo>
                  <a:lnTo>
                    <a:pt x="399" y="22"/>
                  </a:lnTo>
                  <a:lnTo>
                    <a:pt x="393" y="18"/>
                  </a:lnTo>
                  <a:lnTo>
                    <a:pt x="387" y="13"/>
                  </a:lnTo>
                  <a:lnTo>
                    <a:pt x="381" y="10"/>
                  </a:lnTo>
                  <a:lnTo>
                    <a:pt x="374" y="6"/>
                  </a:lnTo>
                  <a:lnTo>
                    <a:pt x="367" y="4"/>
                  </a:lnTo>
                  <a:lnTo>
                    <a:pt x="360" y="3"/>
                  </a:lnTo>
                  <a:lnTo>
                    <a:pt x="353" y="1"/>
                  </a:lnTo>
                  <a:lnTo>
                    <a:pt x="34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01" name="Group 100" descr="Icon of mobile phone and speech bubble.">
            <a:extLst>
              <a:ext uri="{FF2B5EF4-FFF2-40B4-BE49-F238E27FC236}">
                <a16:creationId xmlns:a16="http://schemas.microsoft.com/office/drawing/2014/main" id="{67EBF40E-2836-4B56-82CA-B0AE5592616F}"/>
              </a:ext>
            </a:extLst>
          </p:cNvPr>
          <p:cNvGrpSpPr/>
          <p:nvPr/>
        </p:nvGrpSpPr>
        <p:grpSpPr>
          <a:xfrm>
            <a:off x="6564709" y="1373740"/>
            <a:ext cx="277813" cy="276225"/>
            <a:chOff x="6105525" y="1922463"/>
            <a:chExt cx="277813" cy="276225"/>
          </a:xfrm>
          <a:solidFill>
            <a:schemeClr val="bg1"/>
          </a:solidFill>
        </p:grpSpPr>
        <p:sp>
          <p:nvSpPr>
            <p:cNvPr id="102" name="Freeform 2023">
              <a:extLst>
                <a:ext uri="{FF2B5EF4-FFF2-40B4-BE49-F238E27FC236}">
                  <a16:creationId xmlns:a16="http://schemas.microsoft.com/office/drawing/2014/main" id="{8A677BB9-7FF5-46F1-AA35-A8280C80A687}"/>
                </a:ext>
              </a:extLst>
            </p:cNvPr>
            <p:cNvSpPr>
              <a:spLocks noEditPoints="1"/>
            </p:cNvSpPr>
            <p:nvPr/>
          </p:nvSpPr>
          <p:spPr bwMode="auto">
            <a:xfrm>
              <a:off x="6105525" y="1960563"/>
              <a:ext cx="96838" cy="47625"/>
            </a:xfrm>
            <a:custGeom>
              <a:avLst/>
              <a:gdLst>
                <a:gd name="T0" fmla="*/ 195 w 303"/>
                <a:gd name="T1" fmla="*/ 105 h 150"/>
                <a:gd name="T2" fmla="*/ 165 w 303"/>
                <a:gd name="T3" fmla="*/ 105 h 150"/>
                <a:gd name="T4" fmla="*/ 162 w 303"/>
                <a:gd name="T5" fmla="*/ 105 h 150"/>
                <a:gd name="T6" fmla="*/ 160 w 303"/>
                <a:gd name="T7" fmla="*/ 104 h 150"/>
                <a:gd name="T8" fmla="*/ 157 w 303"/>
                <a:gd name="T9" fmla="*/ 103 h 150"/>
                <a:gd name="T10" fmla="*/ 155 w 303"/>
                <a:gd name="T11" fmla="*/ 101 h 150"/>
                <a:gd name="T12" fmla="*/ 153 w 303"/>
                <a:gd name="T13" fmla="*/ 98 h 150"/>
                <a:gd name="T14" fmla="*/ 151 w 303"/>
                <a:gd name="T15" fmla="*/ 96 h 150"/>
                <a:gd name="T16" fmla="*/ 151 w 303"/>
                <a:gd name="T17" fmla="*/ 93 h 150"/>
                <a:gd name="T18" fmla="*/ 150 w 303"/>
                <a:gd name="T19" fmla="*/ 90 h 150"/>
                <a:gd name="T20" fmla="*/ 151 w 303"/>
                <a:gd name="T21" fmla="*/ 88 h 150"/>
                <a:gd name="T22" fmla="*/ 151 w 303"/>
                <a:gd name="T23" fmla="*/ 85 h 150"/>
                <a:gd name="T24" fmla="*/ 153 w 303"/>
                <a:gd name="T25" fmla="*/ 82 h 150"/>
                <a:gd name="T26" fmla="*/ 155 w 303"/>
                <a:gd name="T27" fmla="*/ 80 h 150"/>
                <a:gd name="T28" fmla="*/ 157 w 303"/>
                <a:gd name="T29" fmla="*/ 78 h 150"/>
                <a:gd name="T30" fmla="*/ 160 w 303"/>
                <a:gd name="T31" fmla="*/ 77 h 150"/>
                <a:gd name="T32" fmla="*/ 162 w 303"/>
                <a:gd name="T33" fmla="*/ 76 h 150"/>
                <a:gd name="T34" fmla="*/ 165 w 303"/>
                <a:gd name="T35" fmla="*/ 75 h 150"/>
                <a:gd name="T36" fmla="*/ 195 w 303"/>
                <a:gd name="T37" fmla="*/ 75 h 150"/>
                <a:gd name="T38" fmla="*/ 199 w 303"/>
                <a:gd name="T39" fmla="*/ 76 h 150"/>
                <a:gd name="T40" fmla="*/ 202 w 303"/>
                <a:gd name="T41" fmla="*/ 77 h 150"/>
                <a:gd name="T42" fmla="*/ 204 w 303"/>
                <a:gd name="T43" fmla="*/ 78 h 150"/>
                <a:gd name="T44" fmla="*/ 206 w 303"/>
                <a:gd name="T45" fmla="*/ 80 h 150"/>
                <a:gd name="T46" fmla="*/ 208 w 303"/>
                <a:gd name="T47" fmla="*/ 82 h 150"/>
                <a:gd name="T48" fmla="*/ 209 w 303"/>
                <a:gd name="T49" fmla="*/ 85 h 150"/>
                <a:gd name="T50" fmla="*/ 210 w 303"/>
                <a:gd name="T51" fmla="*/ 88 h 150"/>
                <a:gd name="T52" fmla="*/ 210 w 303"/>
                <a:gd name="T53" fmla="*/ 90 h 150"/>
                <a:gd name="T54" fmla="*/ 210 w 303"/>
                <a:gd name="T55" fmla="*/ 93 h 150"/>
                <a:gd name="T56" fmla="*/ 209 w 303"/>
                <a:gd name="T57" fmla="*/ 96 h 150"/>
                <a:gd name="T58" fmla="*/ 208 w 303"/>
                <a:gd name="T59" fmla="*/ 98 h 150"/>
                <a:gd name="T60" fmla="*/ 206 w 303"/>
                <a:gd name="T61" fmla="*/ 101 h 150"/>
                <a:gd name="T62" fmla="*/ 204 w 303"/>
                <a:gd name="T63" fmla="*/ 103 h 150"/>
                <a:gd name="T64" fmla="*/ 202 w 303"/>
                <a:gd name="T65" fmla="*/ 104 h 150"/>
                <a:gd name="T66" fmla="*/ 199 w 303"/>
                <a:gd name="T67" fmla="*/ 105 h 150"/>
                <a:gd name="T68" fmla="*/ 195 w 303"/>
                <a:gd name="T69" fmla="*/ 105 h 150"/>
                <a:gd name="T70" fmla="*/ 195 w 303"/>
                <a:gd name="T71" fmla="*/ 105 h 150"/>
                <a:gd name="T72" fmla="*/ 300 w 303"/>
                <a:gd name="T73" fmla="*/ 135 h 150"/>
                <a:gd name="T74" fmla="*/ 300 w 303"/>
                <a:gd name="T75" fmla="*/ 0 h 150"/>
                <a:gd name="T76" fmla="*/ 90 w 303"/>
                <a:gd name="T77" fmla="*/ 0 h 150"/>
                <a:gd name="T78" fmla="*/ 82 w 303"/>
                <a:gd name="T79" fmla="*/ 1 h 150"/>
                <a:gd name="T80" fmla="*/ 72 w 303"/>
                <a:gd name="T81" fmla="*/ 2 h 150"/>
                <a:gd name="T82" fmla="*/ 63 w 303"/>
                <a:gd name="T83" fmla="*/ 4 h 150"/>
                <a:gd name="T84" fmla="*/ 55 w 303"/>
                <a:gd name="T85" fmla="*/ 7 h 150"/>
                <a:gd name="T86" fmla="*/ 47 w 303"/>
                <a:gd name="T87" fmla="*/ 10 h 150"/>
                <a:gd name="T88" fmla="*/ 40 w 303"/>
                <a:gd name="T89" fmla="*/ 15 h 150"/>
                <a:gd name="T90" fmla="*/ 32 w 303"/>
                <a:gd name="T91" fmla="*/ 20 h 150"/>
                <a:gd name="T92" fmla="*/ 27 w 303"/>
                <a:gd name="T93" fmla="*/ 27 h 150"/>
                <a:gd name="T94" fmla="*/ 20 w 303"/>
                <a:gd name="T95" fmla="*/ 33 h 150"/>
                <a:gd name="T96" fmla="*/ 15 w 303"/>
                <a:gd name="T97" fmla="*/ 39 h 150"/>
                <a:gd name="T98" fmla="*/ 11 w 303"/>
                <a:gd name="T99" fmla="*/ 47 h 150"/>
                <a:gd name="T100" fmla="*/ 8 w 303"/>
                <a:gd name="T101" fmla="*/ 54 h 150"/>
                <a:gd name="T102" fmla="*/ 4 w 303"/>
                <a:gd name="T103" fmla="*/ 63 h 150"/>
                <a:gd name="T104" fmla="*/ 2 w 303"/>
                <a:gd name="T105" fmla="*/ 72 h 150"/>
                <a:gd name="T106" fmla="*/ 1 w 303"/>
                <a:gd name="T107" fmla="*/ 81 h 150"/>
                <a:gd name="T108" fmla="*/ 0 w 303"/>
                <a:gd name="T109" fmla="*/ 90 h 150"/>
                <a:gd name="T110" fmla="*/ 0 w 303"/>
                <a:gd name="T111" fmla="*/ 150 h 150"/>
                <a:gd name="T112" fmla="*/ 303 w 303"/>
                <a:gd name="T113" fmla="*/ 150 h 150"/>
                <a:gd name="T114" fmla="*/ 301 w 303"/>
                <a:gd name="T115" fmla="*/ 144 h 150"/>
                <a:gd name="T116" fmla="*/ 300 w 303"/>
                <a:gd name="T117" fmla="*/ 135 h 150"/>
                <a:gd name="T118" fmla="*/ 300 w 303"/>
                <a:gd name="T119" fmla="*/ 135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03" h="150">
                  <a:moveTo>
                    <a:pt x="195" y="105"/>
                  </a:moveTo>
                  <a:lnTo>
                    <a:pt x="165" y="105"/>
                  </a:lnTo>
                  <a:lnTo>
                    <a:pt x="162" y="105"/>
                  </a:lnTo>
                  <a:lnTo>
                    <a:pt x="160" y="104"/>
                  </a:lnTo>
                  <a:lnTo>
                    <a:pt x="157" y="103"/>
                  </a:lnTo>
                  <a:lnTo>
                    <a:pt x="155" y="101"/>
                  </a:lnTo>
                  <a:lnTo>
                    <a:pt x="153" y="98"/>
                  </a:lnTo>
                  <a:lnTo>
                    <a:pt x="151" y="96"/>
                  </a:lnTo>
                  <a:lnTo>
                    <a:pt x="151" y="93"/>
                  </a:lnTo>
                  <a:lnTo>
                    <a:pt x="150" y="90"/>
                  </a:lnTo>
                  <a:lnTo>
                    <a:pt x="151" y="88"/>
                  </a:lnTo>
                  <a:lnTo>
                    <a:pt x="151" y="85"/>
                  </a:lnTo>
                  <a:lnTo>
                    <a:pt x="153" y="82"/>
                  </a:lnTo>
                  <a:lnTo>
                    <a:pt x="155" y="80"/>
                  </a:lnTo>
                  <a:lnTo>
                    <a:pt x="157" y="78"/>
                  </a:lnTo>
                  <a:lnTo>
                    <a:pt x="160" y="77"/>
                  </a:lnTo>
                  <a:lnTo>
                    <a:pt x="162" y="76"/>
                  </a:lnTo>
                  <a:lnTo>
                    <a:pt x="165" y="75"/>
                  </a:lnTo>
                  <a:lnTo>
                    <a:pt x="195" y="75"/>
                  </a:lnTo>
                  <a:lnTo>
                    <a:pt x="199" y="76"/>
                  </a:lnTo>
                  <a:lnTo>
                    <a:pt x="202" y="77"/>
                  </a:lnTo>
                  <a:lnTo>
                    <a:pt x="204" y="78"/>
                  </a:lnTo>
                  <a:lnTo>
                    <a:pt x="206" y="80"/>
                  </a:lnTo>
                  <a:lnTo>
                    <a:pt x="208" y="82"/>
                  </a:lnTo>
                  <a:lnTo>
                    <a:pt x="209" y="85"/>
                  </a:lnTo>
                  <a:lnTo>
                    <a:pt x="210" y="88"/>
                  </a:lnTo>
                  <a:lnTo>
                    <a:pt x="210" y="90"/>
                  </a:lnTo>
                  <a:lnTo>
                    <a:pt x="210" y="93"/>
                  </a:lnTo>
                  <a:lnTo>
                    <a:pt x="209" y="96"/>
                  </a:lnTo>
                  <a:lnTo>
                    <a:pt x="208" y="98"/>
                  </a:lnTo>
                  <a:lnTo>
                    <a:pt x="206" y="101"/>
                  </a:lnTo>
                  <a:lnTo>
                    <a:pt x="204" y="103"/>
                  </a:lnTo>
                  <a:lnTo>
                    <a:pt x="202" y="104"/>
                  </a:lnTo>
                  <a:lnTo>
                    <a:pt x="199" y="105"/>
                  </a:lnTo>
                  <a:lnTo>
                    <a:pt x="195" y="105"/>
                  </a:lnTo>
                  <a:lnTo>
                    <a:pt x="195" y="105"/>
                  </a:lnTo>
                  <a:close/>
                  <a:moveTo>
                    <a:pt x="300" y="135"/>
                  </a:moveTo>
                  <a:lnTo>
                    <a:pt x="300" y="0"/>
                  </a:lnTo>
                  <a:lnTo>
                    <a:pt x="90" y="0"/>
                  </a:lnTo>
                  <a:lnTo>
                    <a:pt x="82" y="1"/>
                  </a:lnTo>
                  <a:lnTo>
                    <a:pt x="72" y="2"/>
                  </a:lnTo>
                  <a:lnTo>
                    <a:pt x="63" y="4"/>
                  </a:lnTo>
                  <a:lnTo>
                    <a:pt x="55" y="7"/>
                  </a:lnTo>
                  <a:lnTo>
                    <a:pt x="47" y="10"/>
                  </a:lnTo>
                  <a:lnTo>
                    <a:pt x="40" y="15"/>
                  </a:lnTo>
                  <a:lnTo>
                    <a:pt x="32" y="20"/>
                  </a:lnTo>
                  <a:lnTo>
                    <a:pt x="27" y="27"/>
                  </a:lnTo>
                  <a:lnTo>
                    <a:pt x="20" y="33"/>
                  </a:lnTo>
                  <a:lnTo>
                    <a:pt x="15" y="39"/>
                  </a:lnTo>
                  <a:lnTo>
                    <a:pt x="11" y="47"/>
                  </a:lnTo>
                  <a:lnTo>
                    <a:pt x="8" y="54"/>
                  </a:lnTo>
                  <a:lnTo>
                    <a:pt x="4" y="63"/>
                  </a:lnTo>
                  <a:lnTo>
                    <a:pt x="2" y="72"/>
                  </a:lnTo>
                  <a:lnTo>
                    <a:pt x="1" y="81"/>
                  </a:lnTo>
                  <a:lnTo>
                    <a:pt x="0" y="90"/>
                  </a:lnTo>
                  <a:lnTo>
                    <a:pt x="0" y="150"/>
                  </a:lnTo>
                  <a:lnTo>
                    <a:pt x="303" y="150"/>
                  </a:lnTo>
                  <a:lnTo>
                    <a:pt x="301" y="144"/>
                  </a:lnTo>
                  <a:lnTo>
                    <a:pt x="300" y="135"/>
                  </a:lnTo>
                  <a:lnTo>
                    <a:pt x="30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3" name="Freeform 2024">
              <a:extLst>
                <a:ext uri="{FF2B5EF4-FFF2-40B4-BE49-F238E27FC236}">
                  <a16:creationId xmlns:a16="http://schemas.microsoft.com/office/drawing/2014/main" id="{A089C24C-3669-4556-BCE2-1150BE6C011A}"/>
                </a:ext>
              </a:extLst>
            </p:cNvPr>
            <p:cNvSpPr>
              <a:spLocks noEditPoints="1"/>
            </p:cNvSpPr>
            <p:nvPr/>
          </p:nvSpPr>
          <p:spPr bwMode="auto">
            <a:xfrm>
              <a:off x="6105525" y="2151063"/>
              <a:ext cx="142875" cy="47625"/>
            </a:xfrm>
            <a:custGeom>
              <a:avLst/>
              <a:gdLst>
                <a:gd name="T0" fmla="*/ 231 w 451"/>
                <a:gd name="T1" fmla="*/ 25 h 150"/>
                <a:gd name="T2" fmla="*/ 242 w 451"/>
                <a:gd name="T3" fmla="*/ 31 h 150"/>
                <a:gd name="T4" fmla="*/ 252 w 451"/>
                <a:gd name="T5" fmla="*/ 39 h 150"/>
                <a:gd name="T6" fmla="*/ 258 w 451"/>
                <a:gd name="T7" fmla="*/ 52 h 150"/>
                <a:gd name="T8" fmla="*/ 258 w 451"/>
                <a:gd name="T9" fmla="*/ 65 h 150"/>
                <a:gd name="T10" fmla="*/ 252 w 451"/>
                <a:gd name="T11" fmla="*/ 78 h 150"/>
                <a:gd name="T12" fmla="*/ 242 w 451"/>
                <a:gd name="T13" fmla="*/ 86 h 150"/>
                <a:gd name="T14" fmla="*/ 231 w 451"/>
                <a:gd name="T15" fmla="*/ 92 h 150"/>
                <a:gd name="T16" fmla="*/ 217 w 451"/>
                <a:gd name="T17" fmla="*/ 92 h 150"/>
                <a:gd name="T18" fmla="*/ 205 w 451"/>
                <a:gd name="T19" fmla="*/ 86 h 150"/>
                <a:gd name="T20" fmla="*/ 195 w 451"/>
                <a:gd name="T21" fmla="*/ 78 h 150"/>
                <a:gd name="T22" fmla="*/ 190 w 451"/>
                <a:gd name="T23" fmla="*/ 66 h 150"/>
                <a:gd name="T24" fmla="*/ 190 w 451"/>
                <a:gd name="T25" fmla="*/ 52 h 150"/>
                <a:gd name="T26" fmla="*/ 195 w 451"/>
                <a:gd name="T27" fmla="*/ 39 h 150"/>
                <a:gd name="T28" fmla="*/ 205 w 451"/>
                <a:gd name="T29" fmla="*/ 31 h 150"/>
                <a:gd name="T30" fmla="*/ 217 w 451"/>
                <a:gd name="T31" fmla="*/ 25 h 150"/>
                <a:gd name="T32" fmla="*/ 224 w 451"/>
                <a:gd name="T33" fmla="*/ 24 h 150"/>
                <a:gd name="T34" fmla="*/ 1 w 451"/>
                <a:gd name="T35" fmla="*/ 68 h 150"/>
                <a:gd name="T36" fmla="*/ 4 w 451"/>
                <a:gd name="T37" fmla="*/ 85 h 150"/>
                <a:gd name="T38" fmla="*/ 11 w 451"/>
                <a:gd name="T39" fmla="*/ 102 h 150"/>
                <a:gd name="T40" fmla="*/ 20 w 451"/>
                <a:gd name="T41" fmla="*/ 116 h 150"/>
                <a:gd name="T42" fmla="*/ 33 w 451"/>
                <a:gd name="T43" fmla="*/ 129 h 150"/>
                <a:gd name="T44" fmla="*/ 47 w 451"/>
                <a:gd name="T45" fmla="*/ 139 h 150"/>
                <a:gd name="T46" fmla="*/ 63 w 451"/>
                <a:gd name="T47" fmla="*/ 145 h 150"/>
                <a:gd name="T48" fmla="*/ 82 w 451"/>
                <a:gd name="T49" fmla="*/ 149 h 150"/>
                <a:gd name="T50" fmla="*/ 360 w 451"/>
                <a:gd name="T51" fmla="*/ 150 h 150"/>
                <a:gd name="T52" fmla="*/ 379 w 451"/>
                <a:gd name="T53" fmla="*/ 148 h 150"/>
                <a:gd name="T54" fmla="*/ 395 w 451"/>
                <a:gd name="T55" fmla="*/ 143 h 150"/>
                <a:gd name="T56" fmla="*/ 409 w 451"/>
                <a:gd name="T57" fmla="*/ 135 h 150"/>
                <a:gd name="T58" fmla="*/ 422 w 451"/>
                <a:gd name="T59" fmla="*/ 124 h 150"/>
                <a:gd name="T60" fmla="*/ 433 w 451"/>
                <a:gd name="T61" fmla="*/ 111 h 150"/>
                <a:gd name="T62" fmla="*/ 442 w 451"/>
                <a:gd name="T63" fmla="*/ 96 h 150"/>
                <a:gd name="T64" fmla="*/ 447 w 451"/>
                <a:gd name="T65" fmla="*/ 79 h 150"/>
                <a:gd name="T66" fmla="*/ 451 w 451"/>
                <a:gd name="T67" fmla="*/ 60 h 150"/>
                <a:gd name="T68" fmla="*/ 0 w 451"/>
                <a:gd name="T69" fmla="*/ 0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451" h="150">
                  <a:moveTo>
                    <a:pt x="224" y="24"/>
                  </a:moveTo>
                  <a:lnTo>
                    <a:pt x="231" y="25"/>
                  </a:lnTo>
                  <a:lnTo>
                    <a:pt x="237" y="27"/>
                  </a:lnTo>
                  <a:lnTo>
                    <a:pt x="242" y="31"/>
                  </a:lnTo>
                  <a:lnTo>
                    <a:pt x="248" y="35"/>
                  </a:lnTo>
                  <a:lnTo>
                    <a:pt x="252" y="39"/>
                  </a:lnTo>
                  <a:lnTo>
                    <a:pt x="255" y="46"/>
                  </a:lnTo>
                  <a:lnTo>
                    <a:pt x="258" y="52"/>
                  </a:lnTo>
                  <a:lnTo>
                    <a:pt x="258" y="59"/>
                  </a:lnTo>
                  <a:lnTo>
                    <a:pt x="258" y="65"/>
                  </a:lnTo>
                  <a:lnTo>
                    <a:pt x="255" y="71"/>
                  </a:lnTo>
                  <a:lnTo>
                    <a:pt x="252" y="78"/>
                  </a:lnTo>
                  <a:lnTo>
                    <a:pt x="248" y="83"/>
                  </a:lnTo>
                  <a:lnTo>
                    <a:pt x="242" y="86"/>
                  </a:lnTo>
                  <a:lnTo>
                    <a:pt x="237" y="90"/>
                  </a:lnTo>
                  <a:lnTo>
                    <a:pt x="231" y="92"/>
                  </a:lnTo>
                  <a:lnTo>
                    <a:pt x="224" y="93"/>
                  </a:lnTo>
                  <a:lnTo>
                    <a:pt x="217" y="92"/>
                  </a:lnTo>
                  <a:lnTo>
                    <a:pt x="210" y="90"/>
                  </a:lnTo>
                  <a:lnTo>
                    <a:pt x="205" y="86"/>
                  </a:lnTo>
                  <a:lnTo>
                    <a:pt x="200" y="83"/>
                  </a:lnTo>
                  <a:lnTo>
                    <a:pt x="195" y="78"/>
                  </a:lnTo>
                  <a:lnTo>
                    <a:pt x="192" y="71"/>
                  </a:lnTo>
                  <a:lnTo>
                    <a:pt x="190" y="66"/>
                  </a:lnTo>
                  <a:lnTo>
                    <a:pt x="190" y="59"/>
                  </a:lnTo>
                  <a:lnTo>
                    <a:pt x="190" y="52"/>
                  </a:lnTo>
                  <a:lnTo>
                    <a:pt x="192" y="46"/>
                  </a:lnTo>
                  <a:lnTo>
                    <a:pt x="195" y="39"/>
                  </a:lnTo>
                  <a:lnTo>
                    <a:pt x="200" y="35"/>
                  </a:lnTo>
                  <a:lnTo>
                    <a:pt x="205" y="31"/>
                  </a:lnTo>
                  <a:lnTo>
                    <a:pt x="210" y="27"/>
                  </a:lnTo>
                  <a:lnTo>
                    <a:pt x="217" y="25"/>
                  </a:lnTo>
                  <a:lnTo>
                    <a:pt x="224" y="24"/>
                  </a:lnTo>
                  <a:lnTo>
                    <a:pt x="224" y="24"/>
                  </a:lnTo>
                  <a:close/>
                  <a:moveTo>
                    <a:pt x="0" y="59"/>
                  </a:moveTo>
                  <a:lnTo>
                    <a:pt x="1" y="68"/>
                  </a:lnTo>
                  <a:lnTo>
                    <a:pt x="2" y="77"/>
                  </a:lnTo>
                  <a:lnTo>
                    <a:pt x="4" y="85"/>
                  </a:lnTo>
                  <a:lnTo>
                    <a:pt x="8" y="94"/>
                  </a:lnTo>
                  <a:lnTo>
                    <a:pt x="11" y="102"/>
                  </a:lnTo>
                  <a:lnTo>
                    <a:pt x="16" y="109"/>
                  </a:lnTo>
                  <a:lnTo>
                    <a:pt x="20" y="116"/>
                  </a:lnTo>
                  <a:lnTo>
                    <a:pt x="27" y="123"/>
                  </a:lnTo>
                  <a:lnTo>
                    <a:pt x="33" y="129"/>
                  </a:lnTo>
                  <a:lnTo>
                    <a:pt x="40" y="134"/>
                  </a:lnTo>
                  <a:lnTo>
                    <a:pt x="47" y="139"/>
                  </a:lnTo>
                  <a:lnTo>
                    <a:pt x="56" y="142"/>
                  </a:lnTo>
                  <a:lnTo>
                    <a:pt x="63" y="145"/>
                  </a:lnTo>
                  <a:lnTo>
                    <a:pt x="72" y="148"/>
                  </a:lnTo>
                  <a:lnTo>
                    <a:pt x="82" y="149"/>
                  </a:lnTo>
                  <a:lnTo>
                    <a:pt x="90" y="150"/>
                  </a:lnTo>
                  <a:lnTo>
                    <a:pt x="360" y="150"/>
                  </a:lnTo>
                  <a:lnTo>
                    <a:pt x="370" y="149"/>
                  </a:lnTo>
                  <a:lnTo>
                    <a:pt x="379" y="148"/>
                  </a:lnTo>
                  <a:lnTo>
                    <a:pt x="386" y="145"/>
                  </a:lnTo>
                  <a:lnTo>
                    <a:pt x="395" y="143"/>
                  </a:lnTo>
                  <a:lnTo>
                    <a:pt x="402" y="139"/>
                  </a:lnTo>
                  <a:lnTo>
                    <a:pt x="409" y="135"/>
                  </a:lnTo>
                  <a:lnTo>
                    <a:pt x="415" y="130"/>
                  </a:lnTo>
                  <a:lnTo>
                    <a:pt x="422" y="124"/>
                  </a:lnTo>
                  <a:lnTo>
                    <a:pt x="428" y="117"/>
                  </a:lnTo>
                  <a:lnTo>
                    <a:pt x="433" y="111"/>
                  </a:lnTo>
                  <a:lnTo>
                    <a:pt x="438" y="104"/>
                  </a:lnTo>
                  <a:lnTo>
                    <a:pt x="442" y="96"/>
                  </a:lnTo>
                  <a:lnTo>
                    <a:pt x="445" y="87"/>
                  </a:lnTo>
                  <a:lnTo>
                    <a:pt x="447" y="79"/>
                  </a:lnTo>
                  <a:lnTo>
                    <a:pt x="449" y="69"/>
                  </a:lnTo>
                  <a:lnTo>
                    <a:pt x="451" y="60"/>
                  </a:lnTo>
                  <a:lnTo>
                    <a:pt x="451" y="0"/>
                  </a:lnTo>
                  <a:lnTo>
                    <a:pt x="0" y="0"/>
                  </a:lnTo>
                  <a:lnTo>
                    <a:pt x="0" y="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4" name="Freeform 2025">
              <a:extLst>
                <a:ext uri="{FF2B5EF4-FFF2-40B4-BE49-F238E27FC236}">
                  <a16:creationId xmlns:a16="http://schemas.microsoft.com/office/drawing/2014/main" id="{AD44BCFE-381C-4084-BB3E-AC4E2D2DE4A0}"/>
                </a:ext>
              </a:extLst>
            </p:cNvPr>
            <p:cNvSpPr>
              <a:spLocks/>
            </p:cNvSpPr>
            <p:nvPr/>
          </p:nvSpPr>
          <p:spPr bwMode="auto">
            <a:xfrm>
              <a:off x="6105525" y="2017713"/>
              <a:ext cx="142875" cy="123825"/>
            </a:xfrm>
            <a:custGeom>
              <a:avLst/>
              <a:gdLst>
                <a:gd name="T0" fmla="*/ 318 w 451"/>
                <a:gd name="T1" fmla="*/ 0 h 390"/>
                <a:gd name="T2" fmla="*/ 30 w 451"/>
                <a:gd name="T3" fmla="*/ 0 h 390"/>
                <a:gd name="T4" fmla="*/ 0 w 451"/>
                <a:gd name="T5" fmla="*/ 0 h 390"/>
                <a:gd name="T6" fmla="*/ 0 w 451"/>
                <a:gd name="T7" fmla="*/ 390 h 390"/>
                <a:gd name="T8" fmla="*/ 451 w 451"/>
                <a:gd name="T9" fmla="*/ 390 h 390"/>
                <a:gd name="T10" fmla="*/ 451 w 451"/>
                <a:gd name="T11" fmla="*/ 30 h 390"/>
                <a:gd name="T12" fmla="*/ 375 w 451"/>
                <a:gd name="T13" fmla="*/ 30 h 390"/>
                <a:gd name="T14" fmla="*/ 367 w 451"/>
                <a:gd name="T15" fmla="*/ 29 h 390"/>
                <a:gd name="T16" fmla="*/ 359 w 451"/>
                <a:gd name="T17" fmla="*/ 27 h 390"/>
                <a:gd name="T18" fmla="*/ 351 w 451"/>
                <a:gd name="T19" fmla="*/ 25 h 390"/>
                <a:gd name="T20" fmla="*/ 343 w 451"/>
                <a:gd name="T21" fmla="*/ 21 h 390"/>
                <a:gd name="T22" fmla="*/ 336 w 451"/>
                <a:gd name="T23" fmla="*/ 17 h 390"/>
                <a:gd name="T24" fmla="*/ 329 w 451"/>
                <a:gd name="T25" fmla="*/ 12 h 390"/>
                <a:gd name="T26" fmla="*/ 323 w 451"/>
                <a:gd name="T27" fmla="*/ 6 h 390"/>
                <a:gd name="T28" fmla="*/ 318 w 451"/>
                <a:gd name="T29" fmla="*/ 0 h 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1" h="390">
                  <a:moveTo>
                    <a:pt x="318" y="0"/>
                  </a:moveTo>
                  <a:lnTo>
                    <a:pt x="30" y="0"/>
                  </a:lnTo>
                  <a:lnTo>
                    <a:pt x="0" y="0"/>
                  </a:lnTo>
                  <a:lnTo>
                    <a:pt x="0" y="390"/>
                  </a:lnTo>
                  <a:lnTo>
                    <a:pt x="451" y="390"/>
                  </a:lnTo>
                  <a:lnTo>
                    <a:pt x="451" y="30"/>
                  </a:lnTo>
                  <a:lnTo>
                    <a:pt x="375" y="30"/>
                  </a:lnTo>
                  <a:lnTo>
                    <a:pt x="367" y="29"/>
                  </a:lnTo>
                  <a:lnTo>
                    <a:pt x="359" y="27"/>
                  </a:lnTo>
                  <a:lnTo>
                    <a:pt x="351" y="25"/>
                  </a:lnTo>
                  <a:lnTo>
                    <a:pt x="343" y="21"/>
                  </a:lnTo>
                  <a:lnTo>
                    <a:pt x="336" y="17"/>
                  </a:lnTo>
                  <a:lnTo>
                    <a:pt x="329" y="12"/>
                  </a:lnTo>
                  <a:lnTo>
                    <a:pt x="323" y="6"/>
                  </a:lnTo>
                  <a:lnTo>
                    <a:pt x="31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5" name="Freeform 2026">
              <a:extLst>
                <a:ext uri="{FF2B5EF4-FFF2-40B4-BE49-F238E27FC236}">
                  <a16:creationId xmlns:a16="http://schemas.microsoft.com/office/drawing/2014/main" id="{53FDEEB6-B7E5-4317-BF5C-105279C6C66B}"/>
                </a:ext>
              </a:extLst>
            </p:cNvPr>
            <p:cNvSpPr>
              <a:spLocks noEditPoints="1"/>
            </p:cNvSpPr>
            <p:nvPr/>
          </p:nvSpPr>
          <p:spPr bwMode="auto">
            <a:xfrm>
              <a:off x="6210300" y="1922463"/>
              <a:ext cx="173038" cy="127000"/>
            </a:xfrm>
            <a:custGeom>
              <a:avLst/>
              <a:gdLst>
                <a:gd name="T0" fmla="*/ 360 w 542"/>
                <a:gd name="T1" fmla="*/ 172 h 400"/>
                <a:gd name="T2" fmla="*/ 351 w 542"/>
                <a:gd name="T3" fmla="*/ 166 h 400"/>
                <a:gd name="T4" fmla="*/ 348 w 542"/>
                <a:gd name="T5" fmla="*/ 155 h 400"/>
                <a:gd name="T6" fmla="*/ 351 w 542"/>
                <a:gd name="T7" fmla="*/ 144 h 400"/>
                <a:gd name="T8" fmla="*/ 360 w 542"/>
                <a:gd name="T9" fmla="*/ 138 h 400"/>
                <a:gd name="T10" fmla="*/ 372 w 542"/>
                <a:gd name="T11" fmla="*/ 137 h 400"/>
                <a:gd name="T12" fmla="*/ 381 w 542"/>
                <a:gd name="T13" fmla="*/ 142 h 400"/>
                <a:gd name="T14" fmla="*/ 385 w 542"/>
                <a:gd name="T15" fmla="*/ 152 h 400"/>
                <a:gd name="T16" fmla="*/ 384 w 542"/>
                <a:gd name="T17" fmla="*/ 163 h 400"/>
                <a:gd name="T18" fmla="*/ 378 w 542"/>
                <a:gd name="T19" fmla="*/ 171 h 400"/>
                <a:gd name="T20" fmla="*/ 367 w 542"/>
                <a:gd name="T21" fmla="*/ 174 h 400"/>
                <a:gd name="T22" fmla="*/ 269 w 542"/>
                <a:gd name="T23" fmla="*/ 174 h 400"/>
                <a:gd name="T24" fmla="*/ 259 w 542"/>
                <a:gd name="T25" fmla="*/ 169 h 400"/>
                <a:gd name="T26" fmla="*/ 254 w 542"/>
                <a:gd name="T27" fmla="*/ 159 h 400"/>
                <a:gd name="T28" fmla="*/ 256 w 542"/>
                <a:gd name="T29" fmla="*/ 148 h 400"/>
                <a:gd name="T30" fmla="*/ 262 w 542"/>
                <a:gd name="T31" fmla="*/ 140 h 400"/>
                <a:gd name="T32" fmla="*/ 273 w 542"/>
                <a:gd name="T33" fmla="*/ 137 h 400"/>
                <a:gd name="T34" fmla="*/ 284 w 542"/>
                <a:gd name="T35" fmla="*/ 140 h 400"/>
                <a:gd name="T36" fmla="*/ 290 w 542"/>
                <a:gd name="T37" fmla="*/ 148 h 400"/>
                <a:gd name="T38" fmla="*/ 291 w 542"/>
                <a:gd name="T39" fmla="*/ 159 h 400"/>
                <a:gd name="T40" fmla="*/ 286 w 542"/>
                <a:gd name="T41" fmla="*/ 169 h 400"/>
                <a:gd name="T42" fmla="*/ 276 w 542"/>
                <a:gd name="T43" fmla="*/ 174 h 400"/>
                <a:gd name="T44" fmla="*/ 177 w 542"/>
                <a:gd name="T45" fmla="*/ 174 h 400"/>
                <a:gd name="T46" fmla="*/ 168 w 542"/>
                <a:gd name="T47" fmla="*/ 171 h 400"/>
                <a:gd name="T48" fmla="*/ 160 w 542"/>
                <a:gd name="T49" fmla="*/ 163 h 400"/>
                <a:gd name="T50" fmla="*/ 159 w 542"/>
                <a:gd name="T51" fmla="*/ 152 h 400"/>
                <a:gd name="T52" fmla="*/ 165 w 542"/>
                <a:gd name="T53" fmla="*/ 142 h 400"/>
                <a:gd name="T54" fmla="*/ 174 w 542"/>
                <a:gd name="T55" fmla="*/ 137 h 400"/>
                <a:gd name="T56" fmla="*/ 185 w 542"/>
                <a:gd name="T57" fmla="*/ 138 h 400"/>
                <a:gd name="T58" fmla="*/ 193 w 542"/>
                <a:gd name="T59" fmla="*/ 144 h 400"/>
                <a:gd name="T60" fmla="*/ 197 w 542"/>
                <a:gd name="T61" fmla="*/ 155 h 400"/>
                <a:gd name="T62" fmla="*/ 193 w 542"/>
                <a:gd name="T63" fmla="*/ 166 h 400"/>
                <a:gd name="T64" fmla="*/ 185 w 542"/>
                <a:gd name="T65" fmla="*/ 173 h 400"/>
                <a:gd name="T66" fmla="*/ 177 w 542"/>
                <a:gd name="T67" fmla="*/ 174 h 400"/>
                <a:gd name="T68" fmla="*/ 37 w 542"/>
                <a:gd name="T69" fmla="*/ 1 h 400"/>
                <a:gd name="T70" fmla="*/ 14 w 542"/>
                <a:gd name="T71" fmla="*/ 14 h 400"/>
                <a:gd name="T72" fmla="*/ 2 w 542"/>
                <a:gd name="T73" fmla="*/ 36 h 400"/>
                <a:gd name="T74" fmla="*/ 2 w 542"/>
                <a:gd name="T75" fmla="*/ 264 h 400"/>
                <a:gd name="T76" fmla="*/ 14 w 542"/>
                <a:gd name="T77" fmla="*/ 287 h 400"/>
                <a:gd name="T78" fmla="*/ 37 w 542"/>
                <a:gd name="T79" fmla="*/ 300 h 400"/>
                <a:gd name="T80" fmla="*/ 91 w 542"/>
                <a:gd name="T81" fmla="*/ 301 h 400"/>
                <a:gd name="T82" fmla="*/ 172 w 542"/>
                <a:gd name="T83" fmla="*/ 302 h 400"/>
                <a:gd name="T84" fmla="*/ 178 w 542"/>
                <a:gd name="T85" fmla="*/ 307 h 400"/>
                <a:gd name="T86" fmla="*/ 182 w 542"/>
                <a:gd name="T87" fmla="*/ 316 h 400"/>
                <a:gd name="T88" fmla="*/ 280 w 542"/>
                <a:gd name="T89" fmla="*/ 303 h 400"/>
                <a:gd name="T90" fmla="*/ 288 w 542"/>
                <a:gd name="T91" fmla="*/ 301 h 400"/>
                <a:gd name="T92" fmla="*/ 513 w 542"/>
                <a:gd name="T93" fmla="*/ 297 h 400"/>
                <a:gd name="T94" fmla="*/ 533 w 542"/>
                <a:gd name="T95" fmla="*/ 280 h 400"/>
                <a:gd name="T96" fmla="*/ 542 w 542"/>
                <a:gd name="T97" fmla="*/ 255 h 400"/>
                <a:gd name="T98" fmla="*/ 538 w 542"/>
                <a:gd name="T99" fmla="*/ 29 h 400"/>
                <a:gd name="T100" fmla="*/ 522 w 542"/>
                <a:gd name="T101" fmla="*/ 8 h 400"/>
                <a:gd name="T102" fmla="*/ 497 w 542"/>
                <a:gd name="T103" fmla="*/ 0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42" h="400">
                  <a:moveTo>
                    <a:pt x="367" y="174"/>
                  </a:moveTo>
                  <a:lnTo>
                    <a:pt x="364" y="174"/>
                  </a:lnTo>
                  <a:lnTo>
                    <a:pt x="360" y="172"/>
                  </a:lnTo>
                  <a:lnTo>
                    <a:pt x="357" y="171"/>
                  </a:lnTo>
                  <a:lnTo>
                    <a:pt x="354" y="169"/>
                  </a:lnTo>
                  <a:lnTo>
                    <a:pt x="351" y="166"/>
                  </a:lnTo>
                  <a:lnTo>
                    <a:pt x="350" y="163"/>
                  </a:lnTo>
                  <a:lnTo>
                    <a:pt x="349" y="159"/>
                  </a:lnTo>
                  <a:lnTo>
                    <a:pt x="348" y="155"/>
                  </a:lnTo>
                  <a:lnTo>
                    <a:pt x="349" y="152"/>
                  </a:lnTo>
                  <a:lnTo>
                    <a:pt x="350" y="148"/>
                  </a:lnTo>
                  <a:lnTo>
                    <a:pt x="351" y="144"/>
                  </a:lnTo>
                  <a:lnTo>
                    <a:pt x="354" y="142"/>
                  </a:lnTo>
                  <a:lnTo>
                    <a:pt x="357" y="140"/>
                  </a:lnTo>
                  <a:lnTo>
                    <a:pt x="360" y="138"/>
                  </a:lnTo>
                  <a:lnTo>
                    <a:pt x="364" y="137"/>
                  </a:lnTo>
                  <a:lnTo>
                    <a:pt x="367" y="137"/>
                  </a:lnTo>
                  <a:lnTo>
                    <a:pt x="372" y="137"/>
                  </a:lnTo>
                  <a:lnTo>
                    <a:pt x="375" y="138"/>
                  </a:lnTo>
                  <a:lnTo>
                    <a:pt x="378" y="140"/>
                  </a:lnTo>
                  <a:lnTo>
                    <a:pt x="381" y="142"/>
                  </a:lnTo>
                  <a:lnTo>
                    <a:pt x="383" y="144"/>
                  </a:lnTo>
                  <a:lnTo>
                    <a:pt x="384" y="148"/>
                  </a:lnTo>
                  <a:lnTo>
                    <a:pt x="385" y="152"/>
                  </a:lnTo>
                  <a:lnTo>
                    <a:pt x="387" y="155"/>
                  </a:lnTo>
                  <a:lnTo>
                    <a:pt x="385" y="159"/>
                  </a:lnTo>
                  <a:lnTo>
                    <a:pt x="384" y="163"/>
                  </a:lnTo>
                  <a:lnTo>
                    <a:pt x="383" y="166"/>
                  </a:lnTo>
                  <a:lnTo>
                    <a:pt x="381" y="169"/>
                  </a:lnTo>
                  <a:lnTo>
                    <a:pt x="378" y="171"/>
                  </a:lnTo>
                  <a:lnTo>
                    <a:pt x="375" y="173"/>
                  </a:lnTo>
                  <a:lnTo>
                    <a:pt x="372" y="174"/>
                  </a:lnTo>
                  <a:lnTo>
                    <a:pt x="367" y="174"/>
                  </a:lnTo>
                  <a:lnTo>
                    <a:pt x="367" y="174"/>
                  </a:lnTo>
                  <a:close/>
                  <a:moveTo>
                    <a:pt x="273" y="174"/>
                  </a:moveTo>
                  <a:lnTo>
                    <a:pt x="269" y="174"/>
                  </a:lnTo>
                  <a:lnTo>
                    <a:pt x="265" y="172"/>
                  </a:lnTo>
                  <a:lnTo>
                    <a:pt x="262" y="171"/>
                  </a:lnTo>
                  <a:lnTo>
                    <a:pt x="259" y="169"/>
                  </a:lnTo>
                  <a:lnTo>
                    <a:pt x="257" y="166"/>
                  </a:lnTo>
                  <a:lnTo>
                    <a:pt x="256" y="163"/>
                  </a:lnTo>
                  <a:lnTo>
                    <a:pt x="254" y="159"/>
                  </a:lnTo>
                  <a:lnTo>
                    <a:pt x="254" y="155"/>
                  </a:lnTo>
                  <a:lnTo>
                    <a:pt x="254" y="152"/>
                  </a:lnTo>
                  <a:lnTo>
                    <a:pt x="256" y="148"/>
                  </a:lnTo>
                  <a:lnTo>
                    <a:pt x="257" y="144"/>
                  </a:lnTo>
                  <a:lnTo>
                    <a:pt x="259" y="142"/>
                  </a:lnTo>
                  <a:lnTo>
                    <a:pt x="262" y="140"/>
                  </a:lnTo>
                  <a:lnTo>
                    <a:pt x="265" y="138"/>
                  </a:lnTo>
                  <a:lnTo>
                    <a:pt x="269" y="137"/>
                  </a:lnTo>
                  <a:lnTo>
                    <a:pt x="273" y="137"/>
                  </a:lnTo>
                  <a:lnTo>
                    <a:pt x="276" y="137"/>
                  </a:lnTo>
                  <a:lnTo>
                    <a:pt x="280" y="138"/>
                  </a:lnTo>
                  <a:lnTo>
                    <a:pt x="284" y="140"/>
                  </a:lnTo>
                  <a:lnTo>
                    <a:pt x="286" y="142"/>
                  </a:lnTo>
                  <a:lnTo>
                    <a:pt x="288" y="144"/>
                  </a:lnTo>
                  <a:lnTo>
                    <a:pt x="290" y="148"/>
                  </a:lnTo>
                  <a:lnTo>
                    <a:pt x="291" y="152"/>
                  </a:lnTo>
                  <a:lnTo>
                    <a:pt x="291" y="155"/>
                  </a:lnTo>
                  <a:lnTo>
                    <a:pt x="291" y="159"/>
                  </a:lnTo>
                  <a:lnTo>
                    <a:pt x="290" y="163"/>
                  </a:lnTo>
                  <a:lnTo>
                    <a:pt x="288" y="166"/>
                  </a:lnTo>
                  <a:lnTo>
                    <a:pt x="286" y="169"/>
                  </a:lnTo>
                  <a:lnTo>
                    <a:pt x="284" y="171"/>
                  </a:lnTo>
                  <a:lnTo>
                    <a:pt x="280" y="173"/>
                  </a:lnTo>
                  <a:lnTo>
                    <a:pt x="276" y="174"/>
                  </a:lnTo>
                  <a:lnTo>
                    <a:pt x="273" y="174"/>
                  </a:lnTo>
                  <a:lnTo>
                    <a:pt x="273" y="174"/>
                  </a:lnTo>
                  <a:close/>
                  <a:moveTo>
                    <a:pt x="177" y="174"/>
                  </a:moveTo>
                  <a:lnTo>
                    <a:pt x="174" y="174"/>
                  </a:lnTo>
                  <a:lnTo>
                    <a:pt x="171" y="172"/>
                  </a:lnTo>
                  <a:lnTo>
                    <a:pt x="168" y="171"/>
                  </a:lnTo>
                  <a:lnTo>
                    <a:pt x="165" y="169"/>
                  </a:lnTo>
                  <a:lnTo>
                    <a:pt x="162" y="166"/>
                  </a:lnTo>
                  <a:lnTo>
                    <a:pt x="160" y="163"/>
                  </a:lnTo>
                  <a:lnTo>
                    <a:pt x="159" y="159"/>
                  </a:lnTo>
                  <a:lnTo>
                    <a:pt x="159" y="155"/>
                  </a:lnTo>
                  <a:lnTo>
                    <a:pt x="159" y="152"/>
                  </a:lnTo>
                  <a:lnTo>
                    <a:pt x="160" y="148"/>
                  </a:lnTo>
                  <a:lnTo>
                    <a:pt x="162" y="144"/>
                  </a:lnTo>
                  <a:lnTo>
                    <a:pt x="165" y="142"/>
                  </a:lnTo>
                  <a:lnTo>
                    <a:pt x="168" y="140"/>
                  </a:lnTo>
                  <a:lnTo>
                    <a:pt x="171" y="138"/>
                  </a:lnTo>
                  <a:lnTo>
                    <a:pt x="174" y="137"/>
                  </a:lnTo>
                  <a:lnTo>
                    <a:pt x="177" y="137"/>
                  </a:lnTo>
                  <a:lnTo>
                    <a:pt x="182" y="137"/>
                  </a:lnTo>
                  <a:lnTo>
                    <a:pt x="185" y="138"/>
                  </a:lnTo>
                  <a:lnTo>
                    <a:pt x="188" y="140"/>
                  </a:lnTo>
                  <a:lnTo>
                    <a:pt x="191" y="142"/>
                  </a:lnTo>
                  <a:lnTo>
                    <a:pt x="193" y="144"/>
                  </a:lnTo>
                  <a:lnTo>
                    <a:pt x="196" y="148"/>
                  </a:lnTo>
                  <a:lnTo>
                    <a:pt x="197" y="152"/>
                  </a:lnTo>
                  <a:lnTo>
                    <a:pt x="197" y="155"/>
                  </a:lnTo>
                  <a:lnTo>
                    <a:pt x="197" y="159"/>
                  </a:lnTo>
                  <a:lnTo>
                    <a:pt x="196" y="163"/>
                  </a:lnTo>
                  <a:lnTo>
                    <a:pt x="193" y="166"/>
                  </a:lnTo>
                  <a:lnTo>
                    <a:pt x="191" y="169"/>
                  </a:lnTo>
                  <a:lnTo>
                    <a:pt x="188" y="171"/>
                  </a:lnTo>
                  <a:lnTo>
                    <a:pt x="185" y="173"/>
                  </a:lnTo>
                  <a:lnTo>
                    <a:pt x="182" y="174"/>
                  </a:lnTo>
                  <a:lnTo>
                    <a:pt x="177" y="174"/>
                  </a:lnTo>
                  <a:lnTo>
                    <a:pt x="177" y="174"/>
                  </a:lnTo>
                  <a:close/>
                  <a:moveTo>
                    <a:pt x="497" y="0"/>
                  </a:moveTo>
                  <a:lnTo>
                    <a:pt x="45" y="0"/>
                  </a:lnTo>
                  <a:lnTo>
                    <a:pt x="37" y="1"/>
                  </a:lnTo>
                  <a:lnTo>
                    <a:pt x="29" y="4"/>
                  </a:lnTo>
                  <a:lnTo>
                    <a:pt x="22" y="8"/>
                  </a:lnTo>
                  <a:lnTo>
                    <a:pt x="14" y="14"/>
                  </a:lnTo>
                  <a:lnTo>
                    <a:pt x="9" y="21"/>
                  </a:lnTo>
                  <a:lnTo>
                    <a:pt x="5" y="29"/>
                  </a:lnTo>
                  <a:lnTo>
                    <a:pt x="2" y="36"/>
                  </a:lnTo>
                  <a:lnTo>
                    <a:pt x="0" y="45"/>
                  </a:lnTo>
                  <a:lnTo>
                    <a:pt x="0" y="255"/>
                  </a:lnTo>
                  <a:lnTo>
                    <a:pt x="2" y="264"/>
                  </a:lnTo>
                  <a:lnTo>
                    <a:pt x="5" y="272"/>
                  </a:lnTo>
                  <a:lnTo>
                    <a:pt x="9" y="280"/>
                  </a:lnTo>
                  <a:lnTo>
                    <a:pt x="14" y="287"/>
                  </a:lnTo>
                  <a:lnTo>
                    <a:pt x="22" y="292"/>
                  </a:lnTo>
                  <a:lnTo>
                    <a:pt x="29" y="297"/>
                  </a:lnTo>
                  <a:lnTo>
                    <a:pt x="37" y="300"/>
                  </a:lnTo>
                  <a:lnTo>
                    <a:pt x="45" y="301"/>
                  </a:lnTo>
                  <a:lnTo>
                    <a:pt x="76" y="301"/>
                  </a:lnTo>
                  <a:lnTo>
                    <a:pt x="91" y="301"/>
                  </a:lnTo>
                  <a:lnTo>
                    <a:pt x="167" y="301"/>
                  </a:lnTo>
                  <a:lnTo>
                    <a:pt x="169" y="301"/>
                  </a:lnTo>
                  <a:lnTo>
                    <a:pt x="172" y="302"/>
                  </a:lnTo>
                  <a:lnTo>
                    <a:pt x="174" y="303"/>
                  </a:lnTo>
                  <a:lnTo>
                    <a:pt x="176" y="305"/>
                  </a:lnTo>
                  <a:lnTo>
                    <a:pt x="178" y="307"/>
                  </a:lnTo>
                  <a:lnTo>
                    <a:pt x="180" y="310"/>
                  </a:lnTo>
                  <a:lnTo>
                    <a:pt x="181" y="313"/>
                  </a:lnTo>
                  <a:lnTo>
                    <a:pt x="182" y="316"/>
                  </a:lnTo>
                  <a:lnTo>
                    <a:pt x="182" y="400"/>
                  </a:lnTo>
                  <a:lnTo>
                    <a:pt x="278" y="305"/>
                  </a:lnTo>
                  <a:lnTo>
                    <a:pt x="280" y="303"/>
                  </a:lnTo>
                  <a:lnTo>
                    <a:pt x="283" y="302"/>
                  </a:lnTo>
                  <a:lnTo>
                    <a:pt x="286" y="301"/>
                  </a:lnTo>
                  <a:lnTo>
                    <a:pt x="288" y="301"/>
                  </a:lnTo>
                  <a:lnTo>
                    <a:pt x="497" y="301"/>
                  </a:lnTo>
                  <a:lnTo>
                    <a:pt x="506" y="300"/>
                  </a:lnTo>
                  <a:lnTo>
                    <a:pt x="513" y="297"/>
                  </a:lnTo>
                  <a:lnTo>
                    <a:pt x="522" y="292"/>
                  </a:lnTo>
                  <a:lnTo>
                    <a:pt x="528" y="287"/>
                  </a:lnTo>
                  <a:lnTo>
                    <a:pt x="533" y="280"/>
                  </a:lnTo>
                  <a:lnTo>
                    <a:pt x="538" y="272"/>
                  </a:lnTo>
                  <a:lnTo>
                    <a:pt x="541" y="264"/>
                  </a:lnTo>
                  <a:lnTo>
                    <a:pt x="542" y="255"/>
                  </a:lnTo>
                  <a:lnTo>
                    <a:pt x="542" y="45"/>
                  </a:lnTo>
                  <a:lnTo>
                    <a:pt x="541" y="36"/>
                  </a:lnTo>
                  <a:lnTo>
                    <a:pt x="538" y="29"/>
                  </a:lnTo>
                  <a:lnTo>
                    <a:pt x="533" y="21"/>
                  </a:lnTo>
                  <a:lnTo>
                    <a:pt x="528" y="14"/>
                  </a:lnTo>
                  <a:lnTo>
                    <a:pt x="522" y="8"/>
                  </a:lnTo>
                  <a:lnTo>
                    <a:pt x="513" y="4"/>
                  </a:lnTo>
                  <a:lnTo>
                    <a:pt x="506" y="1"/>
                  </a:lnTo>
                  <a:lnTo>
                    <a:pt x="497" y="0"/>
                  </a:lnTo>
                  <a:lnTo>
                    <a:pt x="49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06" name="Group 105" descr="Icon of paper. ">
            <a:extLst>
              <a:ext uri="{FF2B5EF4-FFF2-40B4-BE49-F238E27FC236}">
                <a16:creationId xmlns:a16="http://schemas.microsoft.com/office/drawing/2014/main" id="{5A7B4376-F48C-4D8D-B85C-E30B7B3E6434}"/>
              </a:ext>
            </a:extLst>
          </p:cNvPr>
          <p:cNvGrpSpPr/>
          <p:nvPr/>
        </p:nvGrpSpPr>
        <p:grpSpPr>
          <a:xfrm>
            <a:off x="8841182" y="1368977"/>
            <a:ext cx="220663" cy="285750"/>
            <a:chOff x="4926013" y="796925"/>
            <a:chExt cx="220663" cy="285750"/>
          </a:xfrm>
          <a:solidFill>
            <a:schemeClr val="bg1"/>
          </a:solidFill>
        </p:grpSpPr>
        <p:sp>
          <p:nvSpPr>
            <p:cNvPr id="107" name="Rectangle 946">
              <a:extLst>
                <a:ext uri="{FF2B5EF4-FFF2-40B4-BE49-F238E27FC236}">
                  <a16:creationId xmlns:a16="http://schemas.microsoft.com/office/drawing/2014/main" id="{E782BD69-3279-4D29-AD06-A103E2126053}"/>
                </a:ext>
              </a:extLst>
            </p:cNvPr>
            <p:cNvSpPr>
              <a:spLocks noChangeArrowheads="1"/>
            </p:cNvSpPr>
            <p:nvPr/>
          </p:nvSpPr>
          <p:spPr bwMode="auto">
            <a:xfrm>
              <a:off x="5026025" y="996950"/>
              <a:ext cx="30163" cy="285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8" name="Rectangle 947">
              <a:extLst>
                <a:ext uri="{FF2B5EF4-FFF2-40B4-BE49-F238E27FC236}">
                  <a16:creationId xmlns:a16="http://schemas.microsoft.com/office/drawing/2014/main" id="{F640AD22-6F68-4745-898A-0D4AADEA202D}"/>
                </a:ext>
              </a:extLst>
            </p:cNvPr>
            <p:cNvSpPr>
              <a:spLocks noChangeArrowheads="1"/>
            </p:cNvSpPr>
            <p:nvPr/>
          </p:nvSpPr>
          <p:spPr bwMode="auto">
            <a:xfrm>
              <a:off x="5064125" y="930275"/>
              <a:ext cx="28575" cy="952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9" name="Rectangle 948">
              <a:extLst>
                <a:ext uri="{FF2B5EF4-FFF2-40B4-BE49-F238E27FC236}">
                  <a16:creationId xmlns:a16="http://schemas.microsoft.com/office/drawing/2014/main" id="{78786D45-C595-4A69-9D2B-EB0280EF29EA}"/>
                </a:ext>
              </a:extLst>
            </p:cNvPr>
            <p:cNvSpPr>
              <a:spLocks noChangeArrowheads="1"/>
            </p:cNvSpPr>
            <p:nvPr/>
          </p:nvSpPr>
          <p:spPr bwMode="auto">
            <a:xfrm>
              <a:off x="4987925" y="977900"/>
              <a:ext cx="28575"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0" name="Freeform 949">
              <a:extLst>
                <a:ext uri="{FF2B5EF4-FFF2-40B4-BE49-F238E27FC236}">
                  <a16:creationId xmlns:a16="http://schemas.microsoft.com/office/drawing/2014/main" id="{CF9052AD-F144-4CD7-B6F9-E2E57C7EB797}"/>
                </a:ext>
              </a:extLst>
            </p:cNvPr>
            <p:cNvSpPr>
              <a:spLocks noEditPoints="1"/>
            </p:cNvSpPr>
            <p:nvPr/>
          </p:nvSpPr>
          <p:spPr bwMode="auto">
            <a:xfrm>
              <a:off x="4926013" y="796925"/>
              <a:ext cx="220663" cy="285750"/>
            </a:xfrm>
            <a:custGeom>
              <a:avLst/>
              <a:gdLst>
                <a:gd name="T0" fmla="*/ 349 w 553"/>
                <a:gd name="T1" fmla="*/ 11 h 722"/>
                <a:gd name="T2" fmla="*/ 349 w 553"/>
                <a:gd name="T3" fmla="*/ 204 h 722"/>
                <a:gd name="T4" fmla="*/ 445 w 553"/>
                <a:gd name="T5" fmla="*/ 590 h 722"/>
                <a:gd name="T6" fmla="*/ 445 w 553"/>
                <a:gd name="T7" fmla="*/ 590 h 722"/>
                <a:gd name="T8" fmla="*/ 444 w 553"/>
                <a:gd name="T9" fmla="*/ 595 h 722"/>
                <a:gd name="T10" fmla="*/ 438 w 553"/>
                <a:gd name="T11" fmla="*/ 601 h 722"/>
                <a:gd name="T12" fmla="*/ 145 w 553"/>
                <a:gd name="T13" fmla="*/ 602 h 722"/>
                <a:gd name="T14" fmla="*/ 135 w 553"/>
                <a:gd name="T15" fmla="*/ 599 h 722"/>
                <a:gd name="T16" fmla="*/ 132 w 553"/>
                <a:gd name="T17" fmla="*/ 590 h 722"/>
                <a:gd name="T18" fmla="*/ 133 w 553"/>
                <a:gd name="T19" fmla="*/ 236 h 722"/>
                <a:gd name="T20" fmla="*/ 139 w 553"/>
                <a:gd name="T21" fmla="*/ 230 h 722"/>
                <a:gd name="T22" fmla="*/ 149 w 553"/>
                <a:gd name="T23" fmla="*/ 230 h 722"/>
                <a:gd name="T24" fmla="*/ 155 w 553"/>
                <a:gd name="T25" fmla="*/ 236 h 722"/>
                <a:gd name="T26" fmla="*/ 156 w 553"/>
                <a:gd name="T27" fmla="*/ 434 h 722"/>
                <a:gd name="T28" fmla="*/ 238 w 553"/>
                <a:gd name="T29" fmla="*/ 434 h 722"/>
                <a:gd name="T30" fmla="*/ 239 w 553"/>
                <a:gd name="T31" fmla="*/ 434 h 722"/>
                <a:gd name="T32" fmla="*/ 246 w 553"/>
                <a:gd name="T33" fmla="*/ 435 h 722"/>
                <a:gd name="T34" fmla="*/ 252 w 553"/>
                <a:gd name="T35" fmla="*/ 441 h 722"/>
                <a:gd name="T36" fmla="*/ 253 w 553"/>
                <a:gd name="T37" fmla="*/ 481 h 722"/>
                <a:gd name="T38" fmla="*/ 325 w 553"/>
                <a:gd name="T39" fmla="*/ 324 h 722"/>
                <a:gd name="T40" fmla="*/ 328 w 553"/>
                <a:gd name="T41" fmla="*/ 316 h 722"/>
                <a:gd name="T42" fmla="*/ 337 w 553"/>
                <a:gd name="T43" fmla="*/ 313 h 722"/>
                <a:gd name="T44" fmla="*/ 438 w 553"/>
                <a:gd name="T45" fmla="*/ 314 h 722"/>
                <a:gd name="T46" fmla="*/ 444 w 553"/>
                <a:gd name="T47" fmla="*/ 320 h 722"/>
                <a:gd name="T48" fmla="*/ 445 w 553"/>
                <a:gd name="T49" fmla="*/ 590 h 722"/>
                <a:gd name="T50" fmla="*/ 358 w 553"/>
                <a:gd name="T51" fmla="*/ 3 h 722"/>
                <a:gd name="T52" fmla="*/ 349 w 553"/>
                <a:gd name="T53" fmla="*/ 0 h 722"/>
                <a:gd name="T54" fmla="*/ 7 w 553"/>
                <a:gd name="T55" fmla="*/ 1 h 722"/>
                <a:gd name="T56" fmla="*/ 1 w 553"/>
                <a:gd name="T57" fmla="*/ 7 h 722"/>
                <a:gd name="T58" fmla="*/ 0 w 553"/>
                <a:gd name="T59" fmla="*/ 710 h 722"/>
                <a:gd name="T60" fmla="*/ 3 w 553"/>
                <a:gd name="T61" fmla="*/ 719 h 722"/>
                <a:gd name="T62" fmla="*/ 12 w 553"/>
                <a:gd name="T63" fmla="*/ 722 h 722"/>
                <a:gd name="T64" fmla="*/ 546 w 553"/>
                <a:gd name="T65" fmla="*/ 721 h 722"/>
                <a:gd name="T66" fmla="*/ 552 w 553"/>
                <a:gd name="T67" fmla="*/ 715 h 722"/>
                <a:gd name="T68" fmla="*/ 553 w 553"/>
                <a:gd name="T69" fmla="*/ 204 h 722"/>
                <a:gd name="T70" fmla="*/ 550 w 553"/>
                <a:gd name="T71" fmla="*/ 196 h 7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53" h="722">
                  <a:moveTo>
                    <a:pt x="349" y="204"/>
                  </a:moveTo>
                  <a:lnTo>
                    <a:pt x="349" y="11"/>
                  </a:lnTo>
                  <a:lnTo>
                    <a:pt x="541" y="204"/>
                  </a:lnTo>
                  <a:lnTo>
                    <a:pt x="349" y="204"/>
                  </a:lnTo>
                  <a:close/>
                  <a:moveTo>
                    <a:pt x="445" y="590"/>
                  </a:moveTo>
                  <a:lnTo>
                    <a:pt x="445" y="590"/>
                  </a:lnTo>
                  <a:lnTo>
                    <a:pt x="445" y="590"/>
                  </a:lnTo>
                  <a:lnTo>
                    <a:pt x="445" y="590"/>
                  </a:lnTo>
                  <a:lnTo>
                    <a:pt x="445" y="590"/>
                  </a:lnTo>
                  <a:lnTo>
                    <a:pt x="444" y="595"/>
                  </a:lnTo>
                  <a:lnTo>
                    <a:pt x="441" y="599"/>
                  </a:lnTo>
                  <a:lnTo>
                    <a:pt x="438" y="601"/>
                  </a:lnTo>
                  <a:lnTo>
                    <a:pt x="433" y="602"/>
                  </a:lnTo>
                  <a:lnTo>
                    <a:pt x="145" y="602"/>
                  </a:lnTo>
                  <a:lnTo>
                    <a:pt x="139" y="601"/>
                  </a:lnTo>
                  <a:lnTo>
                    <a:pt x="135" y="599"/>
                  </a:lnTo>
                  <a:lnTo>
                    <a:pt x="133" y="595"/>
                  </a:lnTo>
                  <a:lnTo>
                    <a:pt x="132" y="590"/>
                  </a:lnTo>
                  <a:lnTo>
                    <a:pt x="132" y="241"/>
                  </a:lnTo>
                  <a:lnTo>
                    <a:pt x="133" y="236"/>
                  </a:lnTo>
                  <a:lnTo>
                    <a:pt x="135" y="232"/>
                  </a:lnTo>
                  <a:lnTo>
                    <a:pt x="139" y="230"/>
                  </a:lnTo>
                  <a:lnTo>
                    <a:pt x="145" y="229"/>
                  </a:lnTo>
                  <a:lnTo>
                    <a:pt x="149" y="230"/>
                  </a:lnTo>
                  <a:lnTo>
                    <a:pt x="153" y="232"/>
                  </a:lnTo>
                  <a:lnTo>
                    <a:pt x="155" y="236"/>
                  </a:lnTo>
                  <a:lnTo>
                    <a:pt x="156" y="241"/>
                  </a:lnTo>
                  <a:lnTo>
                    <a:pt x="156" y="434"/>
                  </a:lnTo>
                  <a:lnTo>
                    <a:pt x="238" y="434"/>
                  </a:lnTo>
                  <a:lnTo>
                    <a:pt x="238" y="434"/>
                  </a:lnTo>
                  <a:lnTo>
                    <a:pt x="239" y="435"/>
                  </a:lnTo>
                  <a:lnTo>
                    <a:pt x="239" y="434"/>
                  </a:lnTo>
                  <a:lnTo>
                    <a:pt x="240" y="434"/>
                  </a:lnTo>
                  <a:lnTo>
                    <a:pt x="246" y="435"/>
                  </a:lnTo>
                  <a:lnTo>
                    <a:pt x="249" y="437"/>
                  </a:lnTo>
                  <a:lnTo>
                    <a:pt x="252" y="441"/>
                  </a:lnTo>
                  <a:lnTo>
                    <a:pt x="253" y="446"/>
                  </a:lnTo>
                  <a:lnTo>
                    <a:pt x="253" y="481"/>
                  </a:lnTo>
                  <a:lnTo>
                    <a:pt x="325" y="481"/>
                  </a:lnTo>
                  <a:lnTo>
                    <a:pt x="325" y="324"/>
                  </a:lnTo>
                  <a:lnTo>
                    <a:pt x="326" y="320"/>
                  </a:lnTo>
                  <a:lnTo>
                    <a:pt x="328" y="316"/>
                  </a:lnTo>
                  <a:lnTo>
                    <a:pt x="332" y="314"/>
                  </a:lnTo>
                  <a:lnTo>
                    <a:pt x="337" y="313"/>
                  </a:lnTo>
                  <a:lnTo>
                    <a:pt x="433" y="313"/>
                  </a:lnTo>
                  <a:lnTo>
                    <a:pt x="438" y="314"/>
                  </a:lnTo>
                  <a:lnTo>
                    <a:pt x="441" y="316"/>
                  </a:lnTo>
                  <a:lnTo>
                    <a:pt x="444" y="320"/>
                  </a:lnTo>
                  <a:lnTo>
                    <a:pt x="445" y="324"/>
                  </a:lnTo>
                  <a:lnTo>
                    <a:pt x="445" y="590"/>
                  </a:lnTo>
                  <a:close/>
                  <a:moveTo>
                    <a:pt x="550" y="196"/>
                  </a:moveTo>
                  <a:lnTo>
                    <a:pt x="358" y="3"/>
                  </a:lnTo>
                  <a:lnTo>
                    <a:pt x="354" y="0"/>
                  </a:lnTo>
                  <a:lnTo>
                    <a:pt x="349" y="0"/>
                  </a:lnTo>
                  <a:lnTo>
                    <a:pt x="12" y="0"/>
                  </a:lnTo>
                  <a:lnTo>
                    <a:pt x="7" y="1"/>
                  </a:lnTo>
                  <a:lnTo>
                    <a:pt x="3" y="3"/>
                  </a:lnTo>
                  <a:lnTo>
                    <a:pt x="1" y="7"/>
                  </a:lnTo>
                  <a:lnTo>
                    <a:pt x="0" y="11"/>
                  </a:lnTo>
                  <a:lnTo>
                    <a:pt x="0" y="710"/>
                  </a:lnTo>
                  <a:lnTo>
                    <a:pt x="1" y="715"/>
                  </a:lnTo>
                  <a:lnTo>
                    <a:pt x="3" y="719"/>
                  </a:lnTo>
                  <a:lnTo>
                    <a:pt x="7" y="721"/>
                  </a:lnTo>
                  <a:lnTo>
                    <a:pt x="12" y="722"/>
                  </a:lnTo>
                  <a:lnTo>
                    <a:pt x="541" y="722"/>
                  </a:lnTo>
                  <a:lnTo>
                    <a:pt x="546" y="721"/>
                  </a:lnTo>
                  <a:lnTo>
                    <a:pt x="550" y="719"/>
                  </a:lnTo>
                  <a:lnTo>
                    <a:pt x="552" y="715"/>
                  </a:lnTo>
                  <a:lnTo>
                    <a:pt x="553" y="710"/>
                  </a:lnTo>
                  <a:lnTo>
                    <a:pt x="553" y="204"/>
                  </a:lnTo>
                  <a:lnTo>
                    <a:pt x="552" y="200"/>
                  </a:lnTo>
                  <a:lnTo>
                    <a:pt x="550" y="1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11" name="Group 110" descr="Icon of symbol representing email.">
            <a:extLst>
              <a:ext uri="{FF2B5EF4-FFF2-40B4-BE49-F238E27FC236}">
                <a16:creationId xmlns:a16="http://schemas.microsoft.com/office/drawing/2014/main" id="{20CE09B7-A9E8-4791-ABE4-6FEC5916661D}"/>
              </a:ext>
            </a:extLst>
          </p:cNvPr>
          <p:cNvGrpSpPr/>
          <p:nvPr/>
        </p:nvGrpSpPr>
        <p:grpSpPr>
          <a:xfrm>
            <a:off x="7698977" y="1368977"/>
            <a:ext cx="285750" cy="285750"/>
            <a:chOff x="11028363" y="771525"/>
            <a:chExt cx="285750" cy="285750"/>
          </a:xfrm>
          <a:solidFill>
            <a:schemeClr val="bg1"/>
          </a:solidFill>
        </p:grpSpPr>
        <p:sp>
          <p:nvSpPr>
            <p:cNvPr id="112" name="Freeform 3620">
              <a:extLst>
                <a:ext uri="{FF2B5EF4-FFF2-40B4-BE49-F238E27FC236}">
                  <a16:creationId xmlns:a16="http://schemas.microsoft.com/office/drawing/2014/main" id="{849DA0EF-7528-4EE0-8C56-4F1997586CED}"/>
                </a:ext>
              </a:extLst>
            </p:cNvPr>
            <p:cNvSpPr>
              <a:spLocks noEditPoints="1"/>
            </p:cNvSpPr>
            <p:nvPr/>
          </p:nvSpPr>
          <p:spPr bwMode="auto">
            <a:xfrm>
              <a:off x="11033125" y="776288"/>
              <a:ext cx="277812" cy="276225"/>
            </a:xfrm>
            <a:custGeom>
              <a:avLst/>
              <a:gdLst>
                <a:gd name="T0" fmla="*/ 158 w 697"/>
                <a:gd name="T1" fmla="*/ 510 h 698"/>
                <a:gd name="T2" fmla="*/ 133 w 697"/>
                <a:gd name="T3" fmla="*/ 481 h 698"/>
                <a:gd name="T4" fmla="*/ 136 w 697"/>
                <a:gd name="T5" fmla="*/ 237 h 698"/>
                <a:gd name="T6" fmla="*/ 167 w 697"/>
                <a:gd name="T7" fmla="*/ 208 h 698"/>
                <a:gd name="T8" fmla="*/ 517 w 697"/>
                <a:gd name="T9" fmla="*/ 206 h 698"/>
                <a:gd name="T10" fmla="*/ 555 w 697"/>
                <a:gd name="T11" fmla="*/ 225 h 698"/>
                <a:gd name="T12" fmla="*/ 565 w 697"/>
                <a:gd name="T13" fmla="*/ 469 h 698"/>
                <a:gd name="T14" fmla="*/ 548 w 697"/>
                <a:gd name="T15" fmla="*/ 504 h 698"/>
                <a:gd name="T16" fmla="*/ 505 w 697"/>
                <a:gd name="T17" fmla="*/ 518 h 698"/>
                <a:gd name="T18" fmla="*/ 550 w 697"/>
                <a:gd name="T19" fmla="*/ 533 h 698"/>
                <a:gd name="T20" fmla="*/ 571 w 697"/>
                <a:gd name="T21" fmla="*/ 533 h 698"/>
                <a:gd name="T22" fmla="*/ 633 w 697"/>
                <a:gd name="T23" fmla="*/ 550 h 698"/>
                <a:gd name="T24" fmla="*/ 669 w 697"/>
                <a:gd name="T25" fmla="*/ 484 h 698"/>
                <a:gd name="T26" fmla="*/ 688 w 697"/>
                <a:gd name="T27" fmla="*/ 427 h 698"/>
                <a:gd name="T28" fmla="*/ 696 w 697"/>
                <a:gd name="T29" fmla="*/ 365 h 698"/>
                <a:gd name="T30" fmla="*/ 693 w 697"/>
                <a:gd name="T31" fmla="*/ 302 h 698"/>
                <a:gd name="T32" fmla="*/ 681 w 697"/>
                <a:gd name="T33" fmla="*/ 242 h 698"/>
                <a:gd name="T34" fmla="*/ 656 w 697"/>
                <a:gd name="T35" fmla="*/ 187 h 698"/>
                <a:gd name="T36" fmla="*/ 582 w 697"/>
                <a:gd name="T37" fmla="*/ 158 h 698"/>
                <a:gd name="T38" fmla="*/ 560 w 697"/>
                <a:gd name="T39" fmla="*/ 167 h 698"/>
                <a:gd name="T40" fmla="*/ 539 w 697"/>
                <a:gd name="T41" fmla="*/ 158 h 698"/>
                <a:gd name="T42" fmla="*/ 530 w 697"/>
                <a:gd name="T43" fmla="*/ 136 h 698"/>
                <a:gd name="T44" fmla="*/ 539 w 697"/>
                <a:gd name="T45" fmla="*/ 116 h 698"/>
                <a:gd name="T46" fmla="*/ 511 w 697"/>
                <a:gd name="T47" fmla="*/ 41 h 698"/>
                <a:gd name="T48" fmla="*/ 456 w 697"/>
                <a:gd name="T49" fmla="*/ 17 h 698"/>
                <a:gd name="T50" fmla="*/ 395 w 697"/>
                <a:gd name="T51" fmla="*/ 4 h 698"/>
                <a:gd name="T52" fmla="*/ 333 w 697"/>
                <a:gd name="T53" fmla="*/ 2 h 698"/>
                <a:gd name="T54" fmla="*/ 271 w 697"/>
                <a:gd name="T55" fmla="*/ 9 h 698"/>
                <a:gd name="T56" fmla="*/ 213 w 697"/>
                <a:gd name="T57" fmla="*/ 29 h 698"/>
                <a:gd name="T58" fmla="*/ 148 w 697"/>
                <a:gd name="T59" fmla="*/ 65 h 698"/>
                <a:gd name="T60" fmla="*/ 164 w 697"/>
                <a:gd name="T61" fmla="*/ 126 h 698"/>
                <a:gd name="T62" fmla="*/ 164 w 697"/>
                <a:gd name="T63" fmla="*/ 148 h 698"/>
                <a:gd name="T64" fmla="*/ 148 w 697"/>
                <a:gd name="T65" fmla="*/ 165 h 698"/>
                <a:gd name="T66" fmla="*/ 124 w 697"/>
                <a:gd name="T67" fmla="*/ 165 h 698"/>
                <a:gd name="T68" fmla="*/ 63 w 697"/>
                <a:gd name="T69" fmla="*/ 148 h 698"/>
                <a:gd name="T70" fmla="*/ 27 w 697"/>
                <a:gd name="T71" fmla="*/ 214 h 698"/>
                <a:gd name="T72" fmla="*/ 9 w 697"/>
                <a:gd name="T73" fmla="*/ 271 h 698"/>
                <a:gd name="T74" fmla="*/ 0 w 697"/>
                <a:gd name="T75" fmla="*/ 333 h 698"/>
                <a:gd name="T76" fmla="*/ 2 w 697"/>
                <a:gd name="T77" fmla="*/ 396 h 698"/>
                <a:gd name="T78" fmla="*/ 17 w 697"/>
                <a:gd name="T79" fmla="*/ 456 h 698"/>
                <a:gd name="T80" fmla="*/ 40 w 697"/>
                <a:gd name="T81" fmla="*/ 511 h 698"/>
                <a:gd name="T82" fmla="*/ 115 w 697"/>
                <a:gd name="T83" fmla="*/ 540 h 698"/>
                <a:gd name="T84" fmla="*/ 136 w 697"/>
                <a:gd name="T85" fmla="*/ 532 h 698"/>
                <a:gd name="T86" fmla="*/ 158 w 697"/>
                <a:gd name="T87" fmla="*/ 540 h 698"/>
                <a:gd name="T88" fmla="*/ 167 w 697"/>
                <a:gd name="T89" fmla="*/ 562 h 698"/>
                <a:gd name="T90" fmla="*/ 158 w 697"/>
                <a:gd name="T91" fmla="*/ 582 h 698"/>
                <a:gd name="T92" fmla="*/ 186 w 697"/>
                <a:gd name="T93" fmla="*/ 658 h 698"/>
                <a:gd name="T94" fmla="*/ 241 w 697"/>
                <a:gd name="T95" fmla="*/ 681 h 698"/>
                <a:gd name="T96" fmla="*/ 302 w 697"/>
                <a:gd name="T97" fmla="*/ 695 h 698"/>
                <a:gd name="T98" fmla="*/ 365 w 697"/>
                <a:gd name="T99" fmla="*/ 698 h 698"/>
                <a:gd name="T100" fmla="*/ 426 w 697"/>
                <a:gd name="T101" fmla="*/ 689 h 698"/>
                <a:gd name="T102" fmla="*/ 484 w 697"/>
                <a:gd name="T103" fmla="*/ 671 h 698"/>
                <a:gd name="T104" fmla="*/ 550 w 697"/>
                <a:gd name="T105" fmla="*/ 635 h 698"/>
                <a:gd name="T106" fmla="*/ 533 w 697"/>
                <a:gd name="T107" fmla="*/ 573 h 698"/>
                <a:gd name="T108" fmla="*/ 533 w 697"/>
                <a:gd name="T109" fmla="*/ 550 h 6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97" h="698">
                  <a:moveTo>
                    <a:pt x="193" y="518"/>
                  </a:moveTo>
                  <a:lnTo>
                    <a:pt x="180" y="517"/>
                  </a:lnTo>
                  <a:lnTo>
                    <a:pt x="168" y="514"/>
                  </a:lnTo>
                  <a:lnTo>
                    <a:pt x="158" y="510"/>
                  </a:lnTo>
                  <a:lnTo>
                    <a:pt x="149" y="504"/>
                  </a:lnTo>
                  <a:lnTo>
                    <a:pt x="141" y="497"/>
                  </a:lnTo>
                  <a:lnTo>
                    <a:pt x="136" y="490"/>
                  </a:lnTo>
                  <a:lnTo>
                    <a:pt x="133" y="481"/>
                  </a:lnTo>
                  <a:lnTo>
                    <a:pt x="132" y="470"/>
                  </a:lnTo>
                  <a:lnTo>
                    <a:pt x="132" y="258"/>
                  </a:lnTo>
                  <a:lnTo>
                    <a:pt x="133" y="247"/>
                  </a:lnTo>
                  <a:lnTo>
                    <a:pt x="136" y="237"/>
                  </a:lnTo>
                  <a:lnTo>
                    <a:pt x="141" y="228"/>
                  </a:lnTo>
                  <a:lnTo>
                    <a:pt x="149" y="220"/>
                  </a:lnTo>
                  <a:lnTo>
                    <a:pt x="157" y="214"/>
                  </a:lnTo>
                  <a:lnTo>
                    <a:pt x="167" y="208"/>
                  </a:lnTo>
                  <a:lnTo>
                    <a:pt x="178" y="206"/>
                  </a:lnTo>
                  <a:lnTo>
                    <a:pt x="193" y="205"/>
                  </a:lnTo>
                  <a:lnTo>
                    <a:pt x="505" y="205"/>
                  </a:lnTo>
                  <a:lnTo>
                    <a:pt x="517" y="206"/>
                  </a:lnTo>
                  <a:lnTo>
                    <a:pt x="529" y="208"/>
                  </a:lnTo>
                  <a:lnTo>
                    <a:pt x="539" y="212"/>
                  </a:lnTo>
                  <a:lnTo>
                    <a:pt x="548" y="219"/>
                  </a:lnTo>
                  <a:lnTo>
                    <a:pt x="555" y="225"/>
                  </a:lnTo>
                  <a:lnTo>
                    <a:pt x="560" y="234"/>
                  </a:lnTo>
                  <a:lnTo>
                    <a:pt x="564" y="243"/>
                  </a:lnTo>
                  <a:lnTo>
                    <a:pt x="565" y="253"/>
                  </a:lnTo>
                  <a:lnTo>
                    <a:pt x="565" y="469"/>
                  </a:lnTo>
                  <a:lnTo>
                    <a:pt x="564" y="479"/>
                  </a:lnTo>
                  <a:lnTo>
                    <a:pt x="560" y="490"/>
                  </a:lnTo>
                  <a:lnTo>
                    <a:pt x="555" y="497"/>
                  </a:lnTo>
                  <a:lnTo>
                    <a:pt x="548" y="504"/>
                  </a:lnTo>
                  <a:lnTo>
                    <a:pt x="539" y="510"/>
                  </a:lnTo>
                  <a:lnTo>
                    <a:pt x="529" y="514"/>
                  </a:lnTo>
                  <a:lnTo>
                    <a:pt x="517" y="517"/>
                  </a:lnTo>
                  <a:lnTo>
                    <a:pt x="505" y="518"/>
                  </a:lnTo>
                  <a:lnTo>
                    <a:pt x="193" y="518"/>
                  </a:lnTo>
                  <a:close/>
                  <a:moveTo>
                    <a:pt x="539" y="540"/>
                  </a:moveTo>
                  <a:lnTo>
                    <a:pt x="544" y="536"/>
                  </a:lnTo>
                  <a:lnTo>
                    <a:pt x="550" y="533"/>
                  </a:lnTo>
                  <a:lnTo>
                    <a:pt x="555" y="532"/>
                  </a:lnTo>
                  <a:lnTo>
                    <a:pt x="560" y="532"/>
                  </a:lnTo>
                  <a:lnTo>
                    <a:pt x="566" y="532"/>
                  </a:lnTo>
                  <a:lnTo>
                    <a:pt x="571" y="533"/>
                  </a:lnTo>
                  <a:lnTo>
                    <a:pt x="577" y="536"/>
                  </a:lnTo>
                  <a:lnTo>
                    <a:pt x="582" y="540"/>
                  </a:lnTo>
                  <a:lnTo>
                    <a:pt x="615" y="573"/>
                  </a:lnTo>
                  <a:lnTo>
                    <a:pt x="633" y="550"/>
                  </a:lnTo>
                  <a:lnTo>
                    <a:pt x="650" y="524"/>
                  </a:lnTo>
                  <a:lnTo>
                    <a:pt x="656" y="511"/>
                  </a:lnTo>
                  <a:lnTo>
                    <a:pt x="664" y="499"/>
                  </a:lnTo>
                  <a:lnTo>
                    <a:pt x="669" y="484"/>
                  </a:lnTo>
                  <a:lnTo>
                    <a:pt x="675" y="470"/>
                  </a:lnTo>
                  <a:lnTo>
                    <a:pt x="681" y="456"/>
                  </a:lnTo>
                  <a:lnTo>
                    <a:pt x="684" y="442"/>
                  </a:lnTo>
                  <a:lnTo>
                    <a:pt x="688" y="427"/>
                  </a:lnTo>
                  <a:lnTo>
                    <a:pt x="691" y="411"/>
                  </a:lnTo>
                  <a:lnTo>
                    <a:pt x="693" y="396"/>
                  </a:lnTo>
                  <a:lnTo>
                    <a:pt x="696" y="380"/>
                  </a:lnTo>
                  <a:lnTo>
                    <a:pt x="696" y="365"/>
                  </a:lnTo>
                  <a:lnTo>
                    <a:pt x="697" y="350"/>
                  </a:lnTo>
                  <a:lnTo>
                    <a:pt x="696" y="333"/>
                  </a:lnTo>
                  <a:lnTo>
                    <a:pt x="696" y="318"/>
                  </a:lnTo>
                  <a:lnTo>
                    <a:pt x="693" y="302"/>
                  </a:lnTo>
                  <a:lnTo>
                    <a:pt x="691" y="287"/>
                  </a:lnTo>
                  <a:lnTo>
                    <a:pt x="688" y="271"/>
                  </a:lnTo>
                  <a:lnTo>
                    <a:pt x="684" y="257"/>
                  </a:lnTo>
                  <a:lnTo>
                    <a:pt x="681" y="242"/>
                  </a:lnTo>
                  <a:lnTo>
                    <a:pt x="675" y="228"/>
                  </a:lnTo>
                  <a:lnTo>
                    <a:pt x="669" y="214"/>
                  </a:lnTo>
                  <a:lnTo>
                    <a:pt x="664" y="201"/>
                  </a:lnTo>
                  <a:lnTo>
                    <a:pt x="656" y="187"/>
                  </a:lnTo>
                  <a:lnTo>
                    <a:pt x="650" y="174"/>
                  </a:lnTo>
                  <a:lnTo>
                    <a:pt x="633" y="148"/>
                  </a:lnTo>
                  <a:lnTo>
                    <a:pt x="615" y="125"/>
                  </a:lnTo>
                  <a:lnTo>
                    <a:pt x="582" y="158"/>
                  </a:lnTo>
                  <a:lnTo>
                    <a:pt x="577" y="162"/>
                  </a:lnTo>
                  <a:lnTo>
                    <a:pt x="571" y="165"/>
                  </a:lnTo>
                  <a:lnTo>
                    <a:pt x="566" y="167"/>
                  </a:lnTo>
                  <a:lnTo>
                    <a:pt x="560" y="167"/>
                  </a:lnTo>
                  <a:lnTo>
                    <a:pt x="555" y="166"/>
                  </a:lnTo>
                  <a:lnTo>
                    <a:pt x="550" y="165"/>
                  </a:lnTo>
                  <a:lnTo>
                    <a:pt x="544" y="162"/>
                  </a:lnTo>
                  <a:lnTo>
                    <a:pt x="539" y="158"/>
                  </a:lnTo>
                  <a:lnTo>
                    <a:pt x="535" y="153"/>
                  </a:lnTo>
                  <a:lnTo>
                    <a:pt x="533" y="148"/>
                  </a:lnTo>
                  <a:lnTo>
                    <a:pt x="532" y="143"/>
                  </a:lnTo>
                  <a:lnTo>
                    <a:pt x="530" y="136"/>
                  </a:lnTo>
                  <a:lnTo>
                    <a:pt x="532" y="131"/>
                  </a:lnTo>
                  <a:lnTo>
                    <a:pt x="533" y="126"/>
                  </a:lnTo>
                  <a:lnTo>
                    <a:pt x="535" y="121"/>
                  </a:lnTo>
                  <a:lnTo>
                    <a:pt x="539" y="116"/>
                  </a:lnTo>
                  <a:lnTo>
                    <a:pt x="573" y="83"/>
                  </a:lnTo>
                  <a:lnTo>
                    <a:pt x="550" y="65"/>
                  </a:lnTo>
                  <a:lnTo>
                    <a:pt x="524" y="48"/>
                  </a:lnTo>
                  <a:lnTo>
                    <a:pt x="511" y="41"/>
                  </a:lnTo>
                  <a:lnTo>
                    <a:pt x="497" y="34"/>
                  </a:lnTo>
                  <a:lnTo>
                    <a:pt x="484" y="29"/>
                  </a:lnTo>
                  <a:lnTo>
                    <a:pt x="470" y="22"/>
                  </a:lnTo>
                  <a:lnTo>
                    <a:pt x="456" y="17"/>
                  </a:lnTo>
                  <a:lnTo>
                    <a:pt x="440" y="13"/>
                  </a:lnTo>
                  <a:lnTo>
                    <a:pt x="426" y="9"/>
                  </a:lnTo>
                  <a:lnTo>
                    <a:pt x="411" y="7"/>
                  </a:lnTo>
                  <a:lnTo>
                    <a:pt x="395" y="4"/>
                  </a:lnTo>
                  <a:lnTo>
                    <a:pt x="380" y="2"/>
                  </a:lnTo>
                  <a:lnTo>
                    <a:pt x="365" y="2"/>
                  </a:lnTo>
                  <a:lnTo>
                    <a:pt x="348" y="0"/>
                  </a:lnTo>
                  <a:lnTo>
                    <a:pt x="333" y="2"/>
                  </a:lnTo>
                  <a:lnTo>
                    <a:pt x="317" y="2"/>
                  </a:lnTo>
                  <a:lnTo>
                    <a:pt x="302" y="4"/>
                  </a:lnTo>
                  <a:lnTo>
                    <a:pt x="286" y="7"/>
                  </a:lnTo>
                  <a:lnTo>
                    <a:pt x="271" y="9"/>
                  </a:lnTo>
                  <a:lnTo>
                    <a:pt x="255" y="13"/>
                  </a:lnTo>
                  <a:lnTo>
                    <a:pt x="241" y="17"/>
                  </a:lnTo>
                  <a:lnTo>
                    <a:pt x="227" y="22"/>
                  </a:lnTo>
                  <a:lnTo>
                    <a:pt x="213" y="29"/>
                  </a:lnTo>
                  <a:lnTo>
                    <a:pt x="199" y="34"/>
                  </a:lnTo>
                  <a:lnTo>
                    <a:pt x="186" y="41"/>
                  </a:lnTo>
                  <a:lnTo>
                    <a:pt x="173" y="48"/>
                  </a:lnTo>
                  <a:lnTo>
                    <a:pt x="148" y="65"/>
                  </a:lnTo>
                  <a:lnTo>
                    <a:pt x="124" y="83"/>
                  </a:lnTo>
                  <a:lnTo>
                    <a:pt x="158" y="116"/>
                  </a:lnTo>
                  <a:lnTo>
                    <a:pt x="162" y="121"/>
                  </a:lnTo>
                  <a:lnTo>
                    <a:pt x="164" y="126"/>
                  </a:lnTo>
                  <a:lnTo>
                    <a:pt x="166" y="131"/>
                  </a:lnTo>
                  <a:lnTo>
                    <a:pt x="167" y="136"/>
                  </a:lnTo>
                  <a:lnTo>
                    <a:pt x="166" y="143"/>
                  </a:lnTo>
                  <a:lnTo>
                    <a:pt x="164" y="148"/>
                  </a:lnTo>
                  <a:lnTo>
                    <a:pt x="162" y="153"/>
                  </a:lnTo>
                  <a:lnTo>
                    <a:pt x="158" y="158"/>
                  </a:lnTo>
                  <a:lnTo>
                    <a:pt x="153" y="162"/>
                  </a:lnTo>
                  <a:lnTo>
                    <a:pt x="148" y="165"/>
                  </a:lnTo>
                  <a:lnTo>
                    <a:pt x="142" y="167"/>
                  </a:lnTo>
                  <a:lnTo>
                    <a:pt x="136" y="167"/>
                  </a:lnTo>
                  <a:lnTo>
                    <a:pt x="131" y="166"/>
                  </a:lnTo>
                  <a:lnTo>
                    <a:pt x="124" y="165"/>
                  </a:lnTo>
                  <a:lnTo>
                    <a:pt x="119" y="162"/>
                  </a:lnTo>
                  <a:lnTo>
                    <a:pt x="115" y="158"/>
                  </a:lnTo>
                  <a:lnTo>
                    <a:pt x="82" y="125"/>
                  </a:lnTo>
                  <a:lnTo>
                    <a:pt x="63" y="148"/>
                  </a:lnTo>
                  <a:lnTo>
                    <a:pt x="47" y="174"/>
                  </a:lnTo>
                  <a:lnTo>
                    <a:pt x="40" y="187"/>
                  </a:lnTo>
                  <a:lnTo>
                    <a:pt x="33" y="201"/>
                  </a:lnTo>
                  <a:lnTo>
                    <a:pt x="27" y="214"/>
                  </a:lnTo>
                  <a:lnTo>
                    <a:pt x="22" y="228"/>
                  </a:lnTo>
                  <a:lnTo>
                    <a:pt x="17" y="242"/>
                  </a:lnTo>
                  <a:lnTo>
                    <a:pt x="13" y="257"/>
                  </a:lnTo>
                  <a:lnTo>
                    <a:pt x="9" y="271"/>
                  </a:lnTo>
                  <a:lnTo>
                    <a:pt x="5" y="287"/>
                  </a:lnTo>
                  <a:lnTo>
                    <a:pt x="2" y="302"/>
                  </a:lnTo>
                  <a:lnTo>
                    <a:pt x="1" y="318"/>
                  </a:lnTo>
                  <a:lnTo>
                    <a:pt x="0" y="333"/>
                  </a:lnTo>
                  <a:lnTo>
                    <a:pt x="0" y="350"/>
                  </a:lnTo>
                  <a:lnTo>
                    <a:pt x="0" y="365"/>
                  </a:lnTo>
                  <a:lnTo>
                    <a:pt x="1" y="380"/>
                  </a:lnTo>
                  <a:lnTo>
                    <a:pt x="2" y="396"/>
                  </a:lnTo>
                  <a:lnTo>
                    <a:pt x="5" y="411"/>
                  </a:lnTo>
                  <a:lnTo>
                    <a:pt x="9" y="427"/>
                  </a:lnTo>
                  <a:lnTo>
                    <a:pt x="13" y="442"/>
                  </a:lnTo>
                  <a:lnTo>
                    <a:pt x="17" y="456"/>
                  </a:lnTo>
                  <a:lnTo>
                    <a:pt x="22" y="470"/>
                  </a:lnTo>
                  <a:lnTo>
                    <a:pt x="27" y="484"/>
                  </a:lnTo>
                  <a:lnTo>
                    <a:pt x="33" y="499"/>
                  </a:lnTo>
                  <a:lnTo>
                    <a:pt x="40" y="511"/>
                  </a:lnTo>
                  <a:lnTo>
                    <a:pt x="47" y="524"/>
                  </a:lnTo>
                  <a:lnTo>
                    <a:pt x="63" y="550"/>
                  </a:lnTo>
                  <a:lnTo>
                    <a:pt x="82" y="573"/>
                  </a:lnTo>
                  <a:lnTo>
                    <a:pt x="115" y="540"/>
                  </a:lnTo>
                  <a:lnTo>
                    <a:pt x="119" y="536"/>
                  </a:lnTo>
                  <a:lnTo>
                    <a:pt x="124" y="533"/>
                  </a:lnTo>
                  <a:lnTo>
                    <a:pt x="131" y="532"/>
                  </a:lnTo>
                  <a:lnTo>
                    <a:pt x="136" y="532"/>
                  </a:lnTo>
                  <a:lnTo>
                    <a:pt x="142" y="532"/>
                  </a:lnTo>
                  <a:lnTo>
                    <a:pt x="148" y="533"/>
                  </a:lnTo>
                  <a:lnTo>
                    <a:pt x="153" y="536"/>
                  </a:lnTo>
                  <a:lnTo>
                    <a:pt x="158" y="540"/>
                  </a:lnTo>
                  <a:lnTo>
                    <a:pt x="162" y="545"/>
                  </a:lnTo>
                  <a:lnTo>
                    <a:pt x="164" y="550"/>
                  </a:lnTo>
                  <a:lnTo>
                    <a:pt x="166" y="555"/>
                  </a:lnTo>
                  <a:lnTo>
                    <a:pt x="167" y="562"/>
                  </a:lnTo>
                  <a:lnTo>
                    <a:pt x="166" y="567"/>
                  </a:lnTo>
                  <a:lnTo>
                    <a:pt x="164" y="573"/>
                  </a:lnTo>
                  <a:lnTo>
                    <a:pt x="162" y="578"/>
                  </a:lnTo>
                  <a:lnTo>
                    <a:pt x="158" y="582"/>
                  </a:lnTo>
                  <a:lnTo>
                    <a:pt x="124" y="615"/>
                  </a:lnTo>
                  <a:lnTo>
                    <a:pt x="148" y="635"/>
                  </a:lnTo>
                  <a:lnTo>
                    <a:pt x="173" y="650"/>
                  </a:lnTo>
                  <a:lnTo>
                    <a:pt x="186" y="658"/>
                  </a:lnTo>
                  <a:lnTo>
                    <a:pt x="199" y="664"/>
                  </a:lnTo>
                  <a:lnTo>
                    <a:pt x="213" y="671"/>
                  </a:lnTo>
                  <a:lnTo>
                    <a:pt x="227" y="676"/>
                  </a:lnTo>
                  <a:lnTo>
                    <a:pt x="241" y="681"/>
                  </a:lnTo>
                  <a:lnTo>
                    <a:pt x="255" y="685"/>
                  </a:lnTo>
                  <a:lnTo>
                    <a:pt x="271" y="689"/>
                  </a:lnTo>
                  <a:lnTo>
                    <a:pt x="286" y="693"/>
                  </a:lnTo>
                  <a:lnTo>
                    <a:pt x="302" y="695"/>
                  </a:lnTo>
                  <a:lnTo>
                    <a:pt x="317" y="696"/>
                  </a:lnTo>
                  <a:lnTo>
                    <a:pt x="333" y="698"/>
                  </a:lnTo>
                  <a:lnTo>
                    <a:pt x="348" y="698"/>
                  </a:lnTo>
                  <a:lnTo>
                    <a:pt x="365" y="698"/>
                  </a:lnTo>
                  <a:lnTo>
                    <a:pt x="380" y="696"/>
                  </a:lnTo>
                  <a:lnTo>
                    <a:pt x="395" y="695"/>
                  </a:lnTo>
                  <a:lnTo>
                    <a:pt x="411" y="693"/>
                  </a:lnTo>
                  <a:lnTo>
                    <a:pt x="426" y="689"/>
                  </a:lnTo>
                  <a:lnTo>
                    <a:pt x="440" y="685"/>
                  </a:lnTo>
                  <a:lnTo>
                    <a:pt x="456" y="681"/>
                  </a:lnTo>
                  <a:lnTo>
                    <a:pt x="470" y="676"/>
                  </a:lnTo>
                  <a:lnTo>
                    <a:pt x="484" y="671"/>
                  </a:lnTo>
                  <a:lnTo>
                    <a:pt x="497" y="664"/>
                  </a:lnTo>
                  <a:lnTo>
                    <a:pt x="511" y="658"/>
                  </a:lnTo>
                  <a:lnTo>
                    <a:pt x="524" y="650"/>
                  </a:lnTo>
                  <a:lnTo>
                    <a:pt x="550" y="635"/>
                  </a:lnTo>
                  <a:lnTo>
                    <a:pt x="573" y="615"/>
                  </a:lnTo>
                  <a:lnTo>
                    <a:pt x="539" y="582"/>
                  </a:lnTo>
                  <a:lnTo>
                    <a:pt x="535" y="578"/>
                  </a:lnTo>
                  <a:lnTo>
                    <a:pt x="533" y="573"/>
                  </a:lnTo>
                  <a:lnTo>
                    <a:pt x="532" y="567"/>
                  </a:lnTo>
                  <a:lnTo>
                    <a:pt x="530" y="562"/>
                  </a:lnTo>
                  <a:lnTo>
                    <a:pt x="532" y="555"/>
                  </a:lnTo>
                  <a:lnTo>
                    <a:pt x="533" y="550"/>
                  </a:lnTo>
                  <a:lnTo>
                    <a:pt x="535" y="545"/>
                  </a:lnTo>
                  <a:lnTo>
                    <a:pt x="539" y="54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3" name="Freeform 3621">
              <a:extLst>
                <a:ext uri="{FF2B5EF4-FFF2-40B4-BE49-F238E27FC236}">
                  <a16:creationId xmlns:a16="http://schemas.microsoft.com/office/drawing/2014/main" id="{AD76D8F2-24A8-45C7-93D1-4E507EA27F85}"/>
                </a:ext>
              </a:extLst>
            </p:cNvPr>
            <p:cNvSpPr>
              <a:spLocks/>
            </p:cNvSpPr>
            <p:nvPr/>
          </p:nvSpPr>
          <p:spPr bwMode="auto">
            <a:xfrm>
              <a:off x="11109325" y="885825"/>
              <a:ext cx="123825" cy="71438"/>
            </a:xfrm>
            <a:custGeom>
              <a:avLst/>
              <a:gdLst>
                <a:gd name="T0" fmla="*/ 220 w 312"/>
                <a:gd name="T1" fmla="*/ 82 h 180"/>
                <a:gd name="T2" fmla="*/ 295 w 312"/>
                <a:gd name="T3" fmla="*/ 20 h 180"/>
                <a:gd name="T4" fmla="*/ 299 w 312"/>
                <a:gd name="T5" fmla="*/ 16 h 180"/>
                <a:gd name="T6" fmla="*/ 300 w 312"/>
                <a:gd name="T7" fmla="*/ 13 h 180"/>
                <a:gd name="T8" fmla="*/ 299 w 312"/>
                <a:gd name="T9" fmla="*/ 7 h 180"/>
                <a:gd name="T10" fmla="*/ 296 w 312"/>
                <a:gd name="T11" fmla="*/ 4 h 180"/>
                <a:gd name="T12" fmla="*/ 294 w 312"/>
                <a:gd name="T13" fmla="*/ 1 h 180"/>
                <a:gd name="T14" fmla="*/ 288 w 312"/>
                <a:gd name="T15" fmla="*/ 0 h 180"/>
                <a:gd name="T16" fmla="*/ 285 w 312"/>
                <a:gd name="T17" fmla="*/ 0 h 180"/>
                <a:gd name="T18" fmla="*/ 279 w 312"/>
                <a:gd name="T19" fmla="*/ 2 h 180"/>
                <a:gd name="T20" fmla="*/ 155 w 312"/>
                <a:gd name="T21" fmla="*/ 104 h 180"/>
                <a:gd name="T22" fmla="*/ 30 w 312"/>
                <a:gd name="T23" fmla="*/ 2 h 180"/>
                <a:gd name="T24" fmla="*/ 26 w 312"/>
                <a:gd name="T25" fmla="*/ 0 h 180"/>
                <a:gd name="T26" fmla="*/ 21 w 312"/>
                <a:gd name="T27" fmla="*/ 0 h 180"/>
                <a:gd name="T28" fmla="*/ 18 w 312"/>
                <a:gd name="T29" fmla="*/ 1 h 180"/>
                <a:gd name="T30" fmla="*/ 14 w 312"/>
                <a:gd name="T31" fmla="*/ 4 h 180"/>
                <a:gd name="T32" fmla="*/ 11 w 312"/>
                <a:gd name="T33" fmla="*/ 7 h 180"/>
                <a:gd name="T34" fmla="*/ 11 w 312"/>
                <a:gd name="T35" fmla="*/ 13 h 180"/>
                <a:gd name="T36" fmla="*/ 12 w 312"/>
                <a:gd name="T37" fmla="*/ 16 h 180"/>
                <a:gd name="T38" fmla="*/ 15 w 312"/>
                <a:gd name="T39" fmla="*/ 20 h 180"/>
                <a:gd name="T40" fmla="*/ 91 w 312"/>
                <a:gd name="T41" fmla="*/ 82 h 180"/>
                <a:gd name="T42" fmla="*/ 3 w 312"/>
                <a:gd name="T43" fmla="*/ 159 h 180"/>
                <a:gd name="T44" fmla="*/ 1 w 312"/>
                <a:gd name="T45" fmla="*/ 162 h 180"/>
                <a:gd name="T46" fmla="*/ 0 w 312"/>
                <a:gd name="T47" fmla="*/ 167 h 180"/>
                <a:gd name="T48" fmla="*/ 0 w 312"/>
                <a:gd name="T49" fmla="*/ 172 h 180"/>
                <a:gd name="T50" fmla="*/ 2 w 312"/>
                <a:gd name="T51" fmla="*/ 176 h 180"/>
                <a:gd name="T52" fmla="*/ 6 w 312"/>
                <a:gd name="T53" fmla="*/ 178 h 180"/>
                <a:gd name="T54" fmla="*/ 11 w 312"/>
                <a:gd name="T55" fmla="*/ 180 h 180"/>
                <a:gd name="T56" fmla="*/ 15 w 312"/>
                <a:gd name="T57" fmla="*/ 178 h 180"/>
                <a:gd name="T58" fmla="*/ 19 w 312"/>
                <a:gd name="T59" fmla="*/ 177 h 180"/>
                <a:gd name="T60" fmla="*/ 110 w 312"/>
                <a:gd name="T61" fmla="*/ 97 h 180"/>
                <a:gd name="T62" fmla="*/ 147 w 312"/>
                <a:gd name="T63" fmla="*/ 128 h 180"/>
                <a:gd name="T64" fmla="*/ 151 w 312"/>
                <a:gd name="T65" fmla="*/ 131 h 180"/>
                <a:gd name="T66" fmla="*/ 155 w 312"/>
                <a:gd name="T67" fmla="*/ 132 h 180"/>
                <a:gd name="T68" fmla="*/ 159 w 312"/>
                <a:gd name="T69" fmla="*/ 131 h 180"/>
                <a:gd name="T70" fmla="*/ 163 w 312"/>
                <a:gd name="T71" fmla="*/ 128 h 180"/>
                <a:gd name="T72" fmla="*/ 201 w 312"/>
                <a:gd name="T73" fmla="*/ 97 h 180"/>
                <a:gd name="T74" fmla="*/ 291 w 312"/>
                <a:gd name="T75" fmla="*/ 177 h 180"/>
                <a:gd name="T76" fmla="*/ 295 w 312"/>
                <a:gd name="T77" fmla="*/ 178 h 180"/>
                <a:gd name="T78" fmla="*/ 300 w 312"/>
                <a:gd name="T79" fmla="*/ 180 h 180"/>
                <a:gd name="T80" fmla="*/ 304 w 312"/>
                <a:gd name="T81" fmla="*/ 178 h 180"/>
                <a:gd name="T82" fmla="*/ 309 w 312"/>
                <a:gd name="T83" fmla="*/ 176 h 180"/>
                <a:gd name="T84" fmla="*/ 310 w 312"/>
                <a:gd name="T85" fmla="*/ 172 h 180"/>
                <a:gd name="T86" fmla="*/ 312 w 312"/>
                <a:gd name="T87" fmla="*/ 167 h 180"/>
                <a:gd name="T88" fmla="*/ 310 w 312"/>
                <a:gd name="T89" fmla="*/ 162 h 180"/>
                <a:gd name="T90" fmla="*/ 308 w 312"/>
                <a:gd name="T91" fmla="*/ 159 h 180"/>
                <a:gd name="T92" fmla="*/ 220 w 312"/>
                <a:gd name="T93" fmla="*/ 82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12" h="180">
                  <a:moveTo>
                    <a:pt x="220" y="82"/>
                  </a:moveTo>
                  <a:lnTo>
                    <a:pt x="295" y="20"/>
                  </a:lnTo>
                  <a:lnTo>
                    <a:pt x="299" y="16"/>
                  </a:lnTo>
                  <a:lnTo>
                    <a:pt x="300" y="13"/>
                  </a:lnTo>
                  <a:lnTo>
                    <a:pt x="299" y="7"/>
                  </a:lnTo>
                  <a:lnTo>
                    <a:pt x="296" y="4"/>
                  </a:lnTo>
                  <a:lnTo>
                    <a:pt x="294" y="1"/>
                  </a:lnTo>
                  <a:lnTo>
                    <a:pt x="288" y="0"/>
                  </a:lnTo>
                  <a:lnTo>
                    <a:pt x="285" y="0"/>
                  </a:lnTo>
                  <a:lnTo>
                    <a:pt x="279" y="2"/>
                  </a:lnTo>
                  <a:lnTo>
                    <a:pt x="155" y="104"/>
                  </a:lnTo>
                  <a:lnTo>
                    <a:pt x="30" y="2"/>
                  </a:lnTo>
                  <a:lnTo>
                    <a:pt x="26" y="0"/>
                  </a:lnTo>
                  <a:lnTo>
                    <a:pt x="21" y="0"/>
                  </a:lnTo>
                  <a:lnTo>
                    <a:pt x="18" y="1"/>
                  </a:lnTo>
                  <a:lnTo>
                    <a:pt x="14" y="4"/>
                  </a:lnTo>
                  <a:lnTo>
                    <a:pt x="11" y="7"/>
                  </a:lnTo>
                  <a:lnTo>
                    <a:pt x="11" y="13"/>
                  </a:lnTo>
                  <a:lnTo>
                    <a:pt x="12" y="16"/>
                  </a:lnTo>
                  <a:lnTo>
                    <a:pt x="15" y="20"/>
                  </a:lnTo>
                  <a:lnTo>
                    <a:pt x="91" y="82"/>
                  </a:lnTo>
                  <a:lnTo>
                    <a:pt x="3" y="159"/>
                  </a:lnTo>
                  <a:lnTo>
                    <a:pt x="1" y="162"/>
                  </a:lnTo>
                  <a:lnTo>
                    <a:pt x="0" y="167"/>
                  </a:lnTo>
                  <a:lnTo>
                    <a:pt x="0" y="172"/>
                  </a:lnTo>
                  <a:lnTo>
                    <a:pt x="2" y="176"/>
                  </a:lnTo>
                  <a:lnTo>
                    <a:pt x="6" y="178"/>
                  </a:lnTo>
                  <a:lnTo>
                    <a:pt x="11" y="180"/>
                  </a:lnTo>
                  <a:lnTo>
                    <a:pt x="15" y="178"/>
                  </a:lnTo>
                  <a:lnTo>
                    <a:pt x="19" y="177"/>
                  </a:lnTo>
                  <a:lnTo>
                    <a:pt x="110" y="97"/>
                  </a:lnTo>
                  <a:lnTo>
                    <a:pt x="147" y="128"/>
                  </a:lnTo>
                  <a:lnTo>
                    <a:pt x="151" y="131"/>
                  </a:lnTo>
                  <a:lnTo>
                    <a:pt x="155" y="132"/>
                  </a:lnTo>
                  <a:lnTo>
                    <a:pt x="159" y="131"/>
                  </a:lnTo>
                  <a:lnTo>
                    <a:pt x="163" y="128"/>
                  </a:lnTo>
                  <a:lnTo>
                    <a:pt x="201" y="97"/>
                  </a:lnTo>
                  <a:lnTo>
                    <a:pt x="291" y="177"/>
                  </a:lnTo>
                  <a:lnTo>
                    <a:pt x="295" y="178"/>
                  </a:lnTo>
                  <a:lnTo>
                    <a:pt x="300" y="180"/>
                  </a:lnTo>
                  <a:lnTo>
                    <a:pt x="304" y="178"/>
                  </a:lnTo>
                  <a:lnTo>
                    <a:pt x="309" y="176"/>
                  </a:lnTo>
                  <a:lnTo>
                    <a:pt x="310" y="172"/>
                  </a:lnTo>
                  <a:lnTo>
                    <a:pt x="312" y="167"/>
                  </a:lnTo>
                  <a:lnTo>
                    <a:pt x="310" y="162"/>
                  </a:lnTo>
                  <a:lnTo>
                    <a:pt x="308" y="159"/>
                  </a:lnTo>
                  <a:lnTo>
                    <a:pt x="220" y="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4" name="Freeform 3622">
              <a:extLst>
                <a:ext uri="{FF2B5EF4-FFF2-40B4-BE49-F238E27FC236}">
                  <a16:creationId xmlns:a16="http://schemas.microsoft.com/office/drawing/2014/main" id="{BFC5AFB5-B934-4878-815B-12196286A21C}"/>
                </a:ext>
              </a:extLst>
            </p:cNvPr>
            <p:cNvSpPr>
              <a:spLocks/>
            </p:cNvSpPr>
            <p:nvPr/>
          </p:nvSpPr>
          <p:spPr bwMode="auto">
            <a:xfrm>
              <a:off x="11250613" y="993775"/>
              <a:ext cx="63500" cy="63500"/>
            </a:xfrm>
            <a:custGeom>
              <a:avLst/>
              <a:gdLst>
                <a:gd name="T0" fmla="*/ 21 w 161"/>
                <a:gd name="T1" fmla="*/ 3 h 159"/>
                <a:gd name="T2" fmla="*/ 17 w 161"/>
                <a:gd name="T3" fmla="*/ 0 h 159"/>
                <a:gd name="T4" fmla="*/ 13 w 161"/>
                <a:gd name="T5" fmla="*/ 0 h 159"/>
                <a:gd name="T6" fmla="*/ 8 w 161"/>
                <a:gd name="T7" fmla="*/ 0 h 159"/>
                <a:gd name="T8" fmla="*/ 4 w 161"/>
                <a:gd name="T9" fmla="*/ 3 h 159"/>
                <a:gd name="T10" fmla="*/ 2 w 161"/>
                <a:gd name="T11" fmla="*/ 6 h 159"/>
                <a:gd name="T12" fmla="*/ 0 w 161"/>
                <a:gd name="T13" fmla="*/ 12 h 159"/>
                <a:gd name="T14" fmla="*/ 2 w 161"/>
                <a:gd name="T15" fmla="*/ 15 h 159"/>
                <a:gd name="T16" fmla="*/ 4 w 161"/>
                <a:gd name="T17" fmla="*/ 21 h 159"/>
                <a:gd name="T18" fmla="*/ 140 w 161"/>
                <a:gd name="T19" fmla="*/ 157 h 159"/>
                <a:gd name="T20" fmla="*/ 144 w 161"/>
                <a:gd name="T21" fmla="*/ 159 h 159"/>
                <a:gd name="T22" fmla="*/ 149 w 161"/>
                <a:gd name="T23" fmla="*/ 159 h 159"/>
                <a:gd name="T24" fmla="*/ 153 w 161"/>
                <a:gd name="T25" fmla="*/ 159 h 159"/>
                <a:gd name="T26" fmla="*/ 157 w 161"/>
                <a:gd name="T27" fmla="*/ 157 h 159"/>
                <a:gd name="T28" fmla="*/ 160 w 161"/>
                <a:gd name="T29" fmla="*/ 153 h 159"/>
                <a:gd name="T30" fmla="*/ 161 w 161"/>
                <a:gd name="T31" fmla="*/ 148 h 159"/>
                <a:gd name="T32" fmla="*/ 160 w 161"/>
                <a:gd name="T33" fmla="*/ 144 h 159"/>
                <a:gd name="T34" fmla="*/ 157 w 161"/>
                <a:gd name="T35" fmla="*/ 139 h 159"/>
                <a:gd name="T36" fmla="*/ 21 w 161"/>
                <a:gd name="T37" fmla="*/ 3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1" h="159">
                  <a:moveTo>
                    <a:pt x="21" y="3"/>
                  </a:moveTo>
                  <a:lnTo>
                    <a:pt x="17" y="0"/>
                  </a:lnTo>
                  <a:lnTo>
                    <a:pt x="13" y="0"/>
                  </a:lnTo>
                  <a:lnTo>
                    <a:pt x="8" y="0"/>
                  </a:lnTo>
                  <a:lnTo>
                    <a:pt x="4" y="3"/>
                  </a:lnTo>
                  <a:lnTo>
                    <a:pt x="2" y="6"/>
                  </a:lnTo>
                  <a:lnTo>
                    <a:pt x="0" y="12"/>
                  </a:lnTo>
                  <a:lnTo>
                    <a:pt x="2" y="15"/>
                  </a:lnTo>
                  <a:lnTo>
                    <a:pt x="4" y="21"/>
                  </a:lnTo>
                  <a:lnTo>
                    <a:pt x="140" y="157"/>
                  </a:lnTo>
                  <a:lnTo>
                    <a:pt x="144" y="159"/>
                  </a:lnTo>
                  <a:lnTo>
                    <a:pt x="149" y="159"/>
                  </a:lnTo>
                  <a:lnTo>
                    <a:pt x="153" y="159"/>
                  </a:lnTo>
                  <a:lnTo>
                    <a:pt x="157" y="157"/>
                  </a:lnTo>
                  <a:lnTo>
                    <a:pt x="160" y="153"/>
                  </a:lnTo>
                  <a:lnTo>
                    <a:pt x="161" y="148"/>
                  </a:lnTo>
                  <a:lnTo>
                    <a:pt x="160" y="144"/>
                  </a:lnTo>
                  <a:lnTo>
                    <a:pt x="157" y="139"/>
                  </a:lnTo>
                  <a:lnTo>
                    <a:pt x="21"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5" name="Freeform 3623">
              <a:extLst>
                <a:ext uri="{FF2B5EF4-FFF2-40B4-BE49-F238E27FC236}">
                  <a16:creationId xmlns:a16="http://schemas.microsoft.com/office/drawing/2014/main" id="{6FEA2310-F55A-42DA-913D-4342D4C4A861}"/>
                </a:ext>
              </a:extLst>
            </p:cNvPr>
            <p:cNvSpPr>
              <a:spLocks/>
            </p:cNvSpPr>
            <p:nvPr/>
          </p:nvSpPr>
          <p:spPr bwMode="auto">
            <a:xfrm>
              <a:off x="11028363" y="993775"/>
              <a:ext cx="63500" cy="63500"/>
            </a:xfrm>
            <a:custGeom>
              <a:avLst/>
              <a:gdLst>
                <a:gd name="T0" fmla="*/ 157 w 160"/>
                <a:gd name="T1" fmla="*/ 3 h 159"/>
                <a:gd name="T2" fmla="*/ 153 w 160"/>
                <a:gd name="T3" fmla="*/ 0 h 159"/>
                <a:gd name="T4" fmla="*/ 148 w 160"/>
                <a:gd name="T5" fmla="*/ 0 h 159"/>
                <a:gd name="T6" fmla="*/ 144 w 160"/>
                <a:gd name="T7" fmla="*/ 0 h 159"/>
                <a:gd name="T8" fmla="*/ 139 w 160"/>
                <a:gd name="T9" fmla="*/ 3 h 159"/>
                <a:gd name="T10" fmla="*/ 3 w 160"/>
                <a:gd name="T11" fmla="*/ 139 h 159"/>
                <a:gd name="T12" fmla="*/ 0 w 160"/>
                <a:gd name="T13" fmla="*/ 144 h 159"/>
                <a:gd name="T14" fmla="*/ 0 w 160"/>
                <a:gd name="T15" fmla="*/ 148 h 159"/>
                <a:gd name="T16" fmla="*/ 0 w 160"/>
                <a:gd name="T17" fmla="*/ 153 h 159"/>
                <a:gd name="T18" fmla="*/ 3 w 160"/>
                <a:gd name="T19" fmla="*/ 157 h 159"/>
                <a:gd name="T20" fmla="*/ 7 w 160"/>
                <a:gd name="T21" fmla="*/ 159 h 159"/>
                <a:gd name="T22" fmla="*/ 12 w 160"/>
                <a:gd name="T23" fmla="*/ 159 h 159"/>
                <a:gd name="T24" fmla="*/ 16 w 160"/>
                <a:gd name="T25" fmla="*/ 159 h 159"/>
                <a:gd name="T26" fmla="*/ 21 w 160"/>
                <a:gd name="T27" fmla="*/ 157 h 159"/>
                <a:gd name="T28" fmla="*/ 157 w 160"/>
                <a:gd name="T29" fmla="*/ 21 h 159"/>
                <a:gd name="T30" fmla="*/ 160 w 160"/>
                <a:gd name="T31" fmla="*/ 15 h 159"/>
                <a:gd name="T32" fmla="*/ 160 w 160"/>
                <a:gd name="T33" fmla="*/ 12 h 159"/>
                <a:gd name="T34" fmla="*/ 160 w 160"/>
                <a:gd name="T35" fmla="*/ 6 h 159"/>
                <a:gd name="T36" fmla="*/ 157 w 160"/>
                <a:gd name="T37" fmla="*/ 3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0" h="159">
                  <a:moveTo>
                    <a:pt x="157" y="3"/>
                  </a:moveTo>
                  <a:lnTo>
                    <a:pt x="153" y="0"/>
                  </a:lnTo>
                  <a:lnTo>
                    <a:pt x="148" y="0"/>
                  </a:lnTo>
                  <a:lnTo>
                    <a:pt x="144" y="0"/>
                  </a:lnTo>
                  <a:lnTo>
                    <a:pt x="139" y="3"/>
                  </a:lnTo>
                  <a:lnTo>
                    <a:pt x="3" y="139"/>
                  </a:lnTo>
                  <a:lnTo>
                    <a:pt x="0" y="144"/>
                  </a:lnTo>
                  <a:lnTo>
                    <a:pt x="0" y="148"/>
                  </a:lnTo>
                  <a:lnTo>
                    <a:pt x="0" y="153"/>
                  </a:lnTo>
                  <a:lnTo>
                    <a:pt x="3" y="157"/>
                  </a:lnTo>
                  <a:lnTo>
                    <a:pt x="7" y="159"/>
                  </a:lnTo>
                  <a:lnTo>
                    <a:pt x="12" y="159"/>
                  </a:lnTo>
                  <a:lnTo>
                    <a:pt x="16" y="159"/>
                  </a:lnTo>
                  <a:lnTo>
                    <a:pt x="21" y="157"/>
                  </a:lnTo>
                  <a:lnTo>
                    <a:pt x="157" y="21"/>
                  </a:lnTo>
                  <a:lnTo>
                    <a:pt x="160" y="15"/>
                  </a:lnTo>
                  <a:lnTo>
                    <a:pt x="160" y="12"/>
                  </a:lnTo>
                  <a:lnTo>
                    <a:pt x="160" y="6"/>
                  </a:lnTo>
                  <a:lnTo>
                    <a:pt x="157"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6" name="Freeform 3624">
              <a:extLst>
                <a:ext uri="{FF2B5EF4-FFF2-40B4-BE49-F238E27FC236}">
                  <a16:creationId xmlns:a16="http://schemas.microsoft.com/office/drawing/2014/main" id="{A80953AC-975D-4E59-BEC4-4B21BEA83C06}"/>
                </a:ext>
              </a:extLst>
            </p:cNvPr>
            <p:cNvSpPr>
              <a:spLocks/>
            </p:cNvSpPr>
            <p:nvPr/>
          </p:nvSpPr>
          <p:spPr bwMode="auto">
            <a:xfrm>
              <a:off x="11250613" y="771525"/>
              <a:ext cx="63500" cy="63500"/>
            </a:xfrm>
            <a:custGeom>
              <a:avLst/>
              <a:gdLst>
                <a:gd name="T0" fmla="*/ 4 w 161"/>
                <a:gd name="T1" fmla="*/ 156 h 160"/>
                <a:gd name="T2" fmla="*/ 8 w 161"/>
                <a:gd name="T3" fmla="*/ 159 h 160"/>
                <a:gd name="T4" fmla="*/ 12 w 161"/>
                <a:gd name="T5" fmla="*/ 160 h 160"/>
                <a:gd name="T6" fmla="*/ 17 w 161"/>
                <a:gd name="T7" fmla="*/ 159 h 160"/>
                <a:gd name="T8" fmla="*/ 21 w 161"/>
                <a:gd name="T9" fmla="*/ 156 h 160"/>
                <a:gd name="T10" fmla="*/ 157 w 161"/>
                <a:gd name="T11" fmla="*/ 20 h 160"/>
                <a:gd name="T12" fmla="*/ 160 w 161"/>
                <a:gd name="T13" fmla="*/ 16 h 160"/>
                <a:gd name="T14" fmla="*/ 161 w 161"/>
                <a:gd name="T15" fmla="*/ 11 h 160"/>
                <a:gd name="T16" fmla="*/ 160 w 161"/>
                <a:gd name="T17" fmla="*/ 7 h 160"/>
                <a:gd name="T18" fmla="*/ 157 w 161"/>
                <a:gd name="T19" fmla="*/ 4 h 160"/>
                <a:gd name="T20" fmla="*/ 153 w 161"/>
                <a:gd name="T21" fmla="*/ 1 h 160"/>
                <a:gd name="T22" fmla="*/ 149 w 161"/>
                <a:gd name="T23" fmla="*/ 0 h 160"/>
                <a:gd name="T24" fmla="*/ 144 w 161"/>
                <a:gd name="T25" fmla="*/ 1 h 160"/>
                <a:gd name="T26" fmla="*/ 140 w 161"/>
                <a:gd name="T27" fmla="*/ 4 h 160"/>
                <a:gd name="T28" fmla="*/ 4 w 161"/>
                <a:gd name="T29" fmla="*/ 140 h 160"/>
                <a:gd name="T30" fmla="*/ 2 w 161"/>
                <a:gd name="T31" fmla="*/ 144 h 160"/>
                <a:gd name="T32" fmla="*/ 0 w 161"/>
                <a:gd name="T33" fmla="*/ 147 h 160"/>
                <a:gd name="T34" fmla="*/ 2 w 161"/>
                <a:gd name="T35" fmla="*/ 153 h 160"/>
                <a:gd name="T36" fmla="*/ 4 w 161"/>
                <a:gd name="T37" fmla="*/ 156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1" h="160">
                  <a:moveTo>
                    <a:pt x="4" y="156"/>
                  </a:moveTo>
                  <a:lnTo>
                    <a:pt x="8" y="159"/>
                  </a:lnTo>
                  <a:lnTo>
                    <a:pt x="12" y="160"/>
                  </a:lnTo>
                  <a:lnTo>
                    <a:pt x="17" y="159"/>
                  </a:lnTo>
                  <a:lnTo>
                    <a:pt x="21" y="156"/>
                  </a:lnTo>
                  <a:lnTo>
                    <a:pt x="157" y="20"/>
                  </a:lnTo>
                  <a:lnTo>
                    <a:pt x="160" y="16"/>
                  </a:lnTo>
                  <a:lnTo>
                    <a:pt x="161" y="11"/>
                  </a:lnTo>
                  <a:lnTo>
                    <a:pt x="160" y="7"/>
                  </a:lnTo>
                  <a:lnTo>
                    <a:pt x="157" y="4"/>
                  </a:lnTo>
                  <a:lnTo>
                    <a:pt x="153" y="1"/>
                  </a:lnTo>
                  <a:lnTo>
                    <a:pt x="149" y="0"/>
                  </a:lnTo>
                  <a:lnTo>
                    <a:pt x="144" y="1"/>
                  </a:lnTo>
                  <a:lnTo>
                    <a:pt x="140" y="4"/>
                  </a:lnTo>
                  <a:lnTo>
                    <a:pt x="4" y="140"/>
                  </a:lnTo>
                  <a:lnTo>
                    <a:pt x="2" y="144"/>
                  </a:lnTo>
                  <a:lnTo>
                    <a:pt x="0" y="147"/>
                  </a:lnTo>
                  <a:lnTo>
                    <a:pt x="2" y="153"/>
                  </a:lnTo>
                  <a:lnTo>
                    <a:pt x="4" y="1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7" name="Freeform 3625">
              <a:extLst>
                <a:ext uri="{FF2B5EF4-FFF2-40B4-BE49-F238E27FC236}">
                  <a16:creationId xmlns:a16="http://schemas.microsoft.com/office/drawing/2014/main" id="{DCEEE9E8-A5B3-4D81-814B-3132C0A5CC75}"/>
                </a:ext>
              </a:extLst>
            </p:cNvPr>
            <p:cNvSpPr>
              <a:spLocks/>
            </p:cNvSpPr>
            <p:nvPr/>
          </p:nvSpPr>
          <p:spPr bwMode="auto">
            <a:xfrm>
              <a:off x="11028363" y="771525"/>
              <a:ext cx="63500" cy="63500"/>
            </a:xfrm>
            <a:custGeom>
              <a:avLst/>
              <a:gdLst>
                <a:gd name="T0" fmla="*/ 139 w 160"/>
                <a:gd name="T1" fmla="*/ 156 h 160"/>
                <a:gd name="T2" fmla="*/ 144 w 160"/>
                <a:gd name="T3" fmla="*/ 159 h 160"/>
                <a:gd name="T4" fmla="*/ 148 w 160"/>
                <a:gd name="T5" fmla="*/ 160 h 160"/>
                <a:gd name="T6" fmla="*/ 153 w 160"/>
                <a:gd name="T7" fmla="*/ 159 h 160"/>
                <a:gd name="T8" fmla="*/ 157 w 160"/>
                <a:gd name="T9" fmla="*/ 156 h 160"/>
                <a:gd name="T10" fmla="*/ 160 w 160"/>
                <a:gd name="T11" fmla="*/ 153 h 160"/>
                <a:gd name="T12" fmla="*/ 160 w 160"/>
                <a:gd name="T13" fmla="*/ 149 h 160"/>
                <a:gd name="T14" fmla="*/ 160 w 160"/>
                <a:gd name="T15" fmla="*/ 144 h 160"/>
                <a:gd name="T16" fmla="*/ 157 w 160"/>
                <a:gd name="T17" fmla="*/ 140 h 160"/>
                <a:gd name="T18" fmla="*/ 21 w 160"/>
                <a:gd name="T19" fmla="*/ 4 h 160"/>
                <a:gd name="T20" fmla="*/ 16 w 160"/>
                <a:gd name="T21" fmla="*/ 1 h 160"/>
                <a:gd name="T22" fmla="*/ 12 w 160"/>
                <a:gd name="T23" fmla="*/ 0 h 160"/>
                <a:gd name="T24" fmla="*/ 7 w 160"/>
                <a:gd name="T25" fmla="*/ 1 h 160"/>
                <a:gd name="T26" fmla="*/ 3 w 160"/>
                <a:gd name="T27" fmla="*/ 4 h 160"/>
                <a:gd name="T28" fmla="*/ 0 w 160"/>
                <a:gd name="T29" fmla="*/ 7 h 160"/>
                <a:gd name="T30" fmla="*/ 0 w 160"/>
                <a:gd name="T31" fmla="*/ 11 h 160"/>
                <a:gd name="T32" fmla="*/ 0 w 160"/>
                <a:gd name="T33" fmla="*/ 16 h 160"/>
                <a:gd name="T34" fmla="*/ 3 w 160"/>
                <a:gd name="T35" fmla="*/ 20 h 160"/>
                <a:gd name="T36" fmla="*/ 139 w 160"/>
                <a:gd name="T37" fmla="*/ 156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0" h="160">
                  <a:moveTo>
                    <a:pt x="139" y="156"/>
                  </a:moveTo>
                  <a:lnTo>
                    <a:pt x="144" y="159"/>
                  </a:lnTo>
                  <a:lnTo>
                    <a:pt x="148" y="160"/>
                  </a:lnTo>
                  <a:lnTo>
                    <a:pt x="153" y="159"/>
                  </a:lnTo>
                  <a:lnTo>
                    <a:pt x="157" y="156"/>
                  </a:lnTo>
                  <a:lnTo>
                    <a:pt x="160" y="153"/>
                  </a:lnTo>
                  <a:lnTo>
                    <a:pt x="160" y="149"/>
                  </a:lnTo>
                  <a:lnTo>
                    <a:pt x="160" y="144"/>
                  </a:lnTo>
                  <a:lnTo>
                    <a:pt x="157" y="140"/>
                  </a:lnTo>
                  <a:lnTo>
                    <a:pt x="21" y="4"/>
                  </a:lnTo>
                  <a:lnTo>
                    <a:pt x="16" y="1"/>
                  </a:lnTo>
                  <a:lnTo>
                    <a:pt x="12" y="0"/>
                  </a:lnTo>
                  <a:lnTo>
                    <a:pt x="7" y="1"/>
                  </a:lnTo>
                  <a:lnTo>
                    <a:pt x="3" y="4"/>
                  </a:lnTo>
                  <a:lnTo>
                    <a:pt x="0" y="7"/>
                  </a:lnTo>
                  <a:lnTo>
                    <a:pt x="0" y="11"/>
                  </a:lnTo>
                  <a:lnTo>
                    <a:pt x="0" y="16"/>
                  </a:lnTo>
                  <a:lnTo>
                    <a:pt x="3" y="20"/>
                  </a:lnTo>
                  <a:lnTo>
                    <a:pt x="139" y="1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18" name="Group 117" descr="Icon of boxes. ">
            <a:extLst>
              <a:ext uri="{FF2B5EF4-FFF2-40B4-BE49-F238E27FC236}">
                <a16:creationId xmlns:a16="http://schemas.microsoft.com/office/drawing/2014/main" id="{75BF619E-615D-4C1A-A3A1-04DFC90E2F3F}"/>
              </a:ext>
            </a:extLst>
          </p:cNvPr>
          <p:cNvGrpSpPr/>
          <p:nvPr/>
        </p:nvGrpSpPr>
        <p:grpSpPr>
          <a:xfrm>
            <a:off x="11058919" y="1368977"/>
            <a:ext cx="287337" cy="285750"/>
            <a:chOff x="5465763" y="3068638"/>
            <a:chExt cx="287337" cy="285750"/>
          </a:xfrm>
          <a:solidFill>
            <a:schemeClr val="bg1"/>
          </a:solidFill>
        </p:grpSpPr>
        <p:sp>
          <p:nvSpPr>
            <p:cNvPr id="119" name="Freeform 617">
              <a:extLst>
                <a:ext uri="{FF2B5EF4-FFF2-40B4-BE49-F238E27FC236}">
                  <a16:creationId xmlns:a16="http://schemas.microsoft.com/office/drawing/2014/main" id="{01C5157B-D811-44C7-8E5F-D3F25F98966E}"/>
                </a:ext>
              </a:extLst>
            </p:cNvPr>
            <p:cNvSpPr>
              <a:spLocks/>
            </p:cNvSpPr>
            <p:nvPr/>
          </p:nvSpPr>
          <p:spPr bwMode="auto">
            <a:xfrm>
              <a:off x="5564188" y="3068638"/>
              <a:ext cx="119063" cy="38100"/>
            </a:xfrm>
            <a:custGeom>
              <a:avLst/>
              <a:gdLst>
                <a:gd name="T0" fmla="*/ 375 w 375"/>
                <a:gd name="T1" fmla="*/ 62 h 120"/>
                <a:gd name="T2" fmla="*/ 374 w 375"/>
                <a:gd name="T3" fmla="*/ 62 h 120"/>
                <a:gd name="T4" fmla="*/ 373 w 375"/>
                <a:gd name="T5" fmla="*/ 61 h 120"/>
                <a:gd name="T6" fmla="*/ 193 w 375"/>
                <a:gd name="T7" fmla="*/ 1 h 120"/>
                <a:gd name="T8" fmla="*/ 188 w 375"/>
                <a:gd name="T9" fmla="*/ 0 h 120"/>
                <a:gd name="T10" fmla="*/ 183 w 375"/>
                <a:gd name="T11" fmla="*/ 1 h 120"/>
                <a:gd name="T12" fmla="*/ 2 w 375"/>
                <a:gd name="T13" fmla="*/ 61 h 120"/>
                <a:gd name="T14" fmla="*/ 1 w 375"/>
                <a:gd name="T15" fmla="*/ 62 h 120"/>
                <a:gd name="T16" fmla="*/ 0 w 375"/>
                <a:gd name="T17" fmla="*/ 62 h 120"/>
                <a:gd name="T18" fmla="*/ 188 w 375"/>
                <a:gd name="T19" fmla="*/ 120 h 120"/>
                <a:gd name="T20" fmla="*/ 375 w 375"/>
                <a:gd name="T21" fmla="*/ 6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5" h="120">
                  <a:moveTo>
                    <a:pt x="375" y="62"/>
                  </a:moveTo>
                  <a:lnTo>
                    <a:pt x="374" y="62"/>
                  </a:lnTo>
                  <a:lnTo>
                    <a:pt x="373" y="61"/>
                  </a:lnTo>
                  <a:lnTo>
                    <a:pt x="193" y="1"/>
                  </a:lnTo>
                  <a:lnTo>
                    <a:pt x="188" y="0"/>
                  </a:lnTo>
                  <a:lnTo>
                    <a:pt x="183" y="1"/>
                  </a:lnTo>
                  <a:lnTo>
                    <a:pt x="2" y="61"/>
                  </a:lnTo>
                  <a:lnTo>
                    <a:pt x="1" y="62"/>
                  </a:lnTo>
                  <a:lnTo>
                    <a:pt x="0" y="62"/>
                  </a:lnTo>
                  <a:lnTo>
                    <a:pt x="188" y="120"/>
                  </a:lnTo>
                  <a:lnTo>
                    <a:pt x="375" y="6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0" name="Freeform 618">
              <a:extLst>
                <a:ext uri="{FF2B5EF4-FFF2-40B4-BE49-F238E27FC236}">
                  <a16:creationId xmlns:a16="http://schemas.microsoft.com/office/drawing/2014/main" id="{90385080-F77C-4175-BA14-BE696271A7ED}"/>
                </a:ext>
              </a:extLst>
            </p:cNvPr>
            <p:cNvSpPr>
              <a:spLocks/>
            </p:cNvSpPr>
            <p:nvPr/>
          </p:nvSpPr>
          <p:spPr bwMode="auto">
            <a:xfrm>
              <a:off x="5629275" y="3097213"/>
              <a:ext cx="57150" cy="93663"/>
            </a:xfrm>
            <a:custGeom>
              <a:avLst/>
              <a:gdLst>
                <a:gd name="T0" fmla="*/ 181 w 181"/>
                <a:gd name="T1" fmla="*/ 210 h 295"/>
                <a:gd name="T2" fmla="*/ 181 w 181"/>
                <a:gd name="T3" fmla="*/ 0 h 295"/>
                <a:gd name="T4" fmla="*/ 0 w 181"/>
                <a:gd name="T5" fmla="*/ 56 h 295"/>
                <a:gd name="T6" fmla="*/ 0 w 181"/>
                <a:gd name="T7" fmla="*/ 295 h 295"/>
                <a:gd name="T8" fmla="*/ 171 w 181"/>
                <a:gd name="T9" fmla="*/ 224 h 295"/>
                <a:gd name="T10" fmla="*/ 174 w 181"/>
                <a:gd name="T11" fmla="*/ 222 h 295"/>
                <a:gd name="T12" fmla="*/ 178 w 181"/>
                <a:gd name="T13" fmla="*/ 219 h 295"/>
                <a:gd name="T14" fmla="*/ 180 w 181"/>
                <a:gd name="T15" fmla="*/ 215 h 295"/>
                <a:gd name="T16" fmla="*/ 181 w 181"/>
                <a:gd name="T17" fmla="*/ 210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295">
                  <a:moveTo>
                    <a:pt x="181" y="210"/>
                  </a:moveTo>
                  <a:lnTo>
                    <a:pt x="181" y="0"/>
                  </a:lnTo>
                  <a:lnTo>
                    <a:pt x="0" y="56"/>
                  </a:lnTo>
                  <a:lnTo>
                    <a:pt x="0" y="295"/>
                  </a:lnTo>
                  <a:lnTo>
                    <a:pt x="171" y="224"/>
                  </a:lnTo>
                  <a:lnTo>
                    <a:pt x="174" y="222"/>
                  </a:lnTo>
                  <a:lnTo>
                    <a:pt x="178" y="219"/>
                  </a:lnTo>
                  <a:lnTo>
                    <a:pt x="180" y="215"/>
                  </a:lnTo>
                  <a:lnTo>
                    <a:pt x="181" y="2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1" name="Freeform 619">
              <a:extLst>
                <a:ext uri="{FF2B5EF4-FFF2-40B4-BE49-F238E27FC236}">
                  <a16:creationId xmlns:a16="http://schemas.microsoft.com/office/drawing/2014/main" id="{B5ABC7AD-DBA6-420E-8EDC-F8D70A03499B}"/>
                </a:ext>
              </a:extLst>
            </p:cNvPr>
            <p:cNvSpPr>
              <a:spLocks/>
            </p:cNvSpPr>
            <p:nvPr/>
          </p:nvSpPr>
          <p:spPr bwMode="auto">
            <a:xfrm>
              <a:off x="5562600" y="3097213"/>
              <a:ext cx="57150" cy="93663"/>
            </a:xfrm>
            <a:custGeom>
              <a:avLst/>
              <a:gdLst>
                <a:gd name="T0" fmla="*/ 9 w 181"/>
                <a:gd name="T1" fmla="*/ 224 h 295"/>
                <a:gd name="T2" fmla="*/ 181 w 181"/>
                <a:gd name="T3" fmla="*/ 295 h 295"/>
                <a:gd name="T4" fmla="*/ 181 w 181"/>
                <a:gd name="T5" fmla="*/ 56 h 295"/>
                <a:gd name="T6" fmla="*/ 0 w 181"/>
                <a:gd name="T7" fmla="*/ 0 h 295"/>
                <a:gd name="T8" fmla="*/ 0 w 181"/>
                <a:gd name="T9" fmla="*/ 210 h 295"/>
                <a:gd name="T10" fmla="*/ 0 w 181"/>
                <a:gd name="T11" fmla="*/ 215 h 295"/>
                <a:gd name="T12" fmla="*/ 2 w 181"/>
                <a:gd name="T13" fmla="*/ 219 h 295"/>
                <a:gd name="T14" fmla="*/ 6 w 181"/>
                <a:gd name="T15" fmla="*/ 222 h 295"/>
                <a:gd name="T16" fmla="*/ 9 w 181"/>
                <a:gd name="T17" fmla="*/ 224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295">
                  <a:moveTo>
                    <a:pt x="9" y="224"/>
                  </a:moveTo>
                  <a:lnTo>
                    <a:pt x="181" y="295"/>
                  </a:lnTo>
                  <a:lnTo>
                    <a:pt x="181" y="56"/>
                  </a:lnTo>
                  <a:lnTo>
                    <a:pt x="0" y="0"/>
                  </a:lnTo>
                  <a:lnTo>
                    <a:pt x="0" y="210"/>
                  </a:lnTo>
                  <a:lnTo>
                    <a:pt x="0" y="215"/>
                  </a:lnTo>
                  <a:lnTo>
                    <a:pt x="2" y="219"/>
                  </a:lnTo>
                  <a:lnTo>
                    <a:pt x="6" y="222"/>
                  </a:lnTo>
                  <a:lnTo>
                    <a:pt x="9" y="22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2" name="Freeform 620">
              <a:extLst>
                <a:ext uri="{FF2B5EF4-FFF2-40B4-BE49-F238E27FC236}">
                  <a16:creationId xmlns:a16="http://schemas.microsoft.com/office/drawing/2014/main" id="{9AF2E18D-3033-4D0D-B36E-B08820967CFC}"/>
                </a:ext>
              </a:extLst>
            </p:cNvPr>
            <p:cNvSpPr>
              <a:spLocks/>
            </p:cNvSpPr>
            <p:nvPr/>
          </p:nvSpPr>
          <p:spPr bwMode="auto">
            <a:xfrm>
              <a:off x="5705475" y="3217863"/>
              <a:ext cx="47625" cy="77788"/>
            </a:xfrm>
            <a:custGeom>
              <a:avLst/>
              <a:gdLst>
                <a:gd name="T0" fmla="*/ 0 w 150"/>
                <a:gd name="T1" fmla="*/ 67 h 249"/>
                <a:gd name="T2" fmla="*/ 0 w 150"/>
                <a:gd name="T3" fmla="*/ 249 h 249"/>
                <a:gd name="T4" fmla="*/ 141 w 150"/>
                <a:gd name="T5" fmla="*/ 177 h 249"/>
                <a:gd name="T6" fmla="*/ 146 w 150"/>
                <a:gd name="T7" fmla="*/ 175 h 249"/>
                <a:gd name="T8" fmla="*/ 148 w 150"/>
                <a:gd name="T9" fmla="*/ 171 h 249"/>
                <a:gd name="T10" fmla="*/ 149 w 150"/>
                <a:gd name="T11" fmla="*/ 168 h 249"/>
                <a:gd name="T12" fmla="*/ 150 w 150"/>
                <a:gd name="T13" fmla="*/ 164 h 249"/>
                <a:gd name="T14" fmla="*/ 150 w 150"/>
                <a:gd name="T15" fmla="*/ 0 h 249"/>
                <a:gd name="T16" fmla="*/ 0 w 150"/>
                <a:gd name="T17" fmla="*/ 67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0" h="249">
                  <a:moveTo>
                    <a:pt x="0" y="67"/>
                  </a:moveTo>
                  <a:lnTo>
                    <a:pt x="0" y="249"/>
                  </a:lnTo>
                  <a:lnTo>
                    <a:pt x="141" y="177"/>
                  </a:lnTo>
                  <a:lnTo>
                    <a:pt x="146" y="175"/>
                  </a:lnTo>
                  <a:lnTo>
                    <a:pt x="148" y="171"/>
                  </a:lnTo>
                  <a:lnTo>
                    <a:pt x="149" y="168"/>
                  </a:lnTo>
                  <a:lnTo>
                    <a:pt x="150" y="164"/>
                  </a:lnTo>
                  <a:lnTo>
                    <a:pt x="150" y="0"/>
                  </a:lnTo>
                  <a:lnTo>
                    <a:pt x="0" y="6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3" name="Freeform 621">
              <a:extLst>
                <a:ext uri="{FF2B5EF4-FFF2-40B4-BE49-F238E27FC236}">
                  <a16:creationId xmlns:a16="http://schemas.microsoft.com/office/drawing/2014/main" id="{10DED026-CA17-4314-AA7F-A291474A64A7}"/>
                </a:ext>
              </a:extLst>
            </p:cNvPr>
            <p:cNvSpPr>
              <a:spLocks/>
            </p:cNvSpPr>
            <p:nvPr/>
          </p:nvSpPr>
          <p:spPr bwMode="auto">
            <a:xfrm>
              <a:off x="5656263" y="3192463"/>
              <a:ext cx="88900" cy="38100"/>
            </a:xfrm>
            <a:custGeom>
              <a:avLst/>
              <a:gdLst>
                <a:gd name="T0" fmla="*/ 146 w 281"/>
                <a:gd name="T1" fmla="*/ 2 h 120"/>
                <a:gd name="T2" fmla="*/ 143 w 281"/>
                <a:gd name="T3" fmla="*/ 0 h 120"/>
                <a:gd name="T4" fmla="*/ 141 w 281"/>
                <a:gd name="T5" fmla="*/ 0 h 120"/>
                <a:gd name="T6" fmla="*/ 138 w 281"/>
                <a:gd name="T7" fmla="*/ 0 h 120"/>
                <a:gd name="T8" fmla="*/ 134 w 281"/>
                <a:gd name="T9" fmla="*/ 2 h 120"/>
                <a:gd name="T10" fmla="*/ 0 w 281"/>
                <a:gd name="T11" fmla="*/ 55 h 120"/>
                <a:gd name="T12" fmla="*/ 141 w 281"/>
                <a:gd name="T13" fmla="*/ 120 h 120"/>
                <a:gd name="T14" fmla="*/ 281 w 281"/>
                <a:gd name="T15" fmla="*/ 55 h 120"/>
                <a:gd name="T16" fmla="*/ 146 w 281"/>
                <a:gd name="T17" fmla="*/ 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1" h="120">
                  <a:moveTo>
                    <a:pt x="146" y="2"/>
                  </a:moveTo>
                  <a:lnTo>
                    <a:pt x="143" y="0"/>
                  </a:lnTo>
                  <a:lnTo>
                    <a:pt x="141" y="0"/>
                  </a:lnTo>
                  <a:lnTo>
                    <a:pt x="138" y="0"/>
                  </a:lnTo>
                  <a:lnTo>
                    <a:pt x="134" y="2"/>
                  </a:lnTo>
                  <a:lnTo>
                    <a:pt x="0" y="55"/>
                  </a:lnTo>
                  <a:lnTo>
                    <a:pt x="141" y="120"/>
                  </a:lnTo>
                  <a:lnTo>
                    <a:pt x="281" y="55"/>
                  </a:lnTo>
                  <a:lnTo>
                    <a:pt x="146"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4" name="Freeform 622">
              <a:extLst>
                <a:ext uri="{FF2B5EF4-FFF2-40B4-BE49-F238E27FC236}">
                  <a16:creationId xmlns:a16="http://schemas.microsoft.com/office/drawing/2014/main" id="{AC238F9B-3904-4E03-9BCD-C8546D347A83}"/>
                </a:ext>
              </a:extLst>
            </p:cNvPr>
            <p:cNvSpPr>
              <a:spLocks/>
            </p:cNvSpPr>
            <p:nvPr/>
          </p:nvSpPr>
          <p:spPr bwMode="auto">
            <a:xfrm>
              <a:off x="5648325" y="3217863"/>
              <a:ext cx="47625" cy="77788"/>
            </a:xfrm>
            <a:custGeom>
              <a:avLst/>
              <a:gdLst>
                <a:gd name="T0" fmla="*/ 0 w 151"/>
                <a:gd name="T1" fmla="*/ 164 h 249"/>
                <a:gd name="T2" fmla="*/ 1 w 151"/>
                <a:gd name="T3" fmla="*/ 167 h 249"/>
                <a:gd name="T4" fmla="*/ 2 w 151"/>
                <a:gd name="T5" fmla="*/ 171 h 249"/>
                <a:gd name="T6" fmla="*/ 5 w 151"/>
                <a:gd name="T7" fmla="*/ 175 h 249"/>
                <a:gd name="T8" fmla="*/ 8 w 151"/>
                <a:gd name="T9" fmla="*/ 177 h 249"/>
                <a:gd name="T10" fmla="*/ 151 w 151"/>
                <a:gd name="T11" fmla="*/ 249 h 249"/>
                <a:gd name="T12" fmla="*/ 151 w 151"/>
                <a:gd name="T13" fmla="*/ 67 h 249"/>
                <a:gd name="T14" fmla="*/ 0 w 151"/>
                <a:gd name="T15" fmla="*/ 0 h 249"/>
                <a:gd name="T16" fmla="*/ 0 w 151"/>
                <a:gd name="T17" fmla="*/ 164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1" h="249">
                  <a:moveTo>
                    <a:pt x="0" y="164"/>
                  </a:moveTo>
                  <a:lnTo>
                    <a:pt x="1" y="167"/>
                  </a:lnTo>
                  <a:lnTo>
                    <a:pt x="2" y="171"/>
                  </a:lnTo>
                  <a:lnTo>
                    <a:pt x="5" y="175"/>
                  </a:lnTo>
                  <a:lnTo>
                    <a:pt x="8" y="177"/>
                  </a:lnTo>
                  <a:lnTo>
                    <a:pt x="151" y="249"/>
                  </a:lnTo>
                  <a:lnTo>
                    <a:pt x="151" y="67"/>
                  </a:lnTo>
                  <a:lnTo>
                    <a:pt x="0" y="0"/>
                  </a:lnTo>
                  <a:lnTo>
                    <a:pt x="0" y="1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5" name="Freeform 623">
              <a:extLst>
                <a:ext uri="{FF2B5EF4-FFF2-40B4-BE49-F238E27FC236}">
                  <a16:creationId xmlns:a16="http://schemas.microsoft.com/office/drawing/2014/main" id="{19E2AFFE-6F2F-4A41-BE44-30D95498EF5A}"/>
                </a:ext>
              </a:extLst>
            </p:cNvPr>
            <p:cNvSpPr>
              <a:spLocks/>
            </p:cNvSpPr>
            <p:nvPr/>
          </p:nvSpPr>
          <p:spPr bwMode="auto">
            <a:xfrm>
              <a:off x="5475288" y="3201988"/>
              <a:ext cx="144463" cy="47625"/>
            </a:xfrm>
            <a:custGeom>
              <a:avLst/>
              <a:gdLst>
                <a:gd name="T0" fmla="*/ 231 w 452"/>
                <a:gd name="T1" fmla="*/ 2 h 151"/>
                <a:gd name="T2" fmla="*/ 225 w 452"/>
                <a:gd name="T3" fmla="*/ 0 h 151"/>
                <a:gd name="T4" fmla="*/ 221 w 452"/>
                <a:gd name="T5" fmla="*/ 2 h 151"/>
                <a:gd name="T6" fmla="*/ 0 w 452"/>
                <a:gd name="T7" fmla="*/ 70 h 151"/>
                <a:gd name="T8" fmla="*/ 225 w 452"/>
                <a:gd name="T9" fmla="*/ 151 h 151"/>
                <a:gd name="T10" fmla="*/ 452 w 452"/>
                <a:gd name="T11" fmla="*/ 70 h 151"/>
                <a:gd name="T12" fmla="*/ 231 w 452"/>
                <a:gd name="T13" fmla="*/ 2 h 151"/>
              </a:gdLst>
              <a:ahLst/>
              <a:cxnLst>
                <a:cxn ang="0">
                  <a:pos x="T0" y="T1"/>
                </a:cxn>
                <a:cxn ang="0">
                  <a:pos x="T2" y="T3"/>
                </a:cxn>
                <a:cxn ang="0">
                  <a:pos x="T4" y="T5"/>
                </a:cxn>
                <a:cxn ang="0">
                  <a:pos x="T6" y="T7"/>
                </a:cxn>
                <a:cxn ang="0">
                  <a:pos x="T8" y="T9"/>
                </a:cxn>
                <a:cxn ang="0">
                  <a:pos x="T10" y="T11"/>
                </a:cxn>
                <a:cxn ang="0">
                  <a:pos x="T12" y="T13"/>
                </a:cxn>
              </a:cxnLst>
              <a:rect l="0" t="0" r="r" b="b"/>
              <a:pathLst>
                <a:path w="452" h="151">
                  <a:moveTo>
                    <a:pt x="231" y="2"/>
                  </a:moveTo>
                  <a:lnTo>
                    <a:pt x="225" y="0"/>
                  </a:lnTo>
                  <a:lnTo>
                    <a:pt x="221" y="2"/>
                  </a:lnTo>
                  <a:lnTo>
                    <a:pt x="0" y="70"/>
                  </a:lnTo>
                  <a:lnTo>
                    <a:pt x="225" y="151"/>
                  </a:lnTo>
                  <a:lnTo>
                    <a:pt x="452" y="70"/>
                  </a:lnTo>
                  <a:lnTo>
                    <a:pt x="231"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6" name="Freeform 624">
              <a:extLst>
                <a:ext uri="{FF2B5EF4-FFF2-40B4-BE49-F238E27FC236}">
                  <a16:creationId xmlns:a16="http://schemas.microsoft.com/office/drawing/2014/main" id="{5BB7C855-93D5-43D5-9ED8-FD815B08E3D7}"/>
                </a:ext>
              </a:extLst>
            </p:cNvPr>
            <p:cNvSpPr>
              <a:spLocks/>
            </p:cNvSpPr>
            <p:nvPr/>
          </p:nvSpPr>
          <p:spPr bwMode="auto">
            <a:xfrm>
              <a:off x="5465763" y="3230563"/>
              <a:ext cx="76200" cy="123825"/>
            </a:xfrm>
            <a:custGeom>
              <a:avLst/>
              <a:gdLst>
                <a:gd name="T0" fmla="*/ 0 w 240"/>
                <a:gd name="T1" fmla="*/ 285 h 386"/>
                <a:gd name="T2" fmla="*/ 1 w 240"/>
                <a:gd name="T3" fmla="*/ 289 h 386"/>
                <a:gd name="T4" fmla="*/ 2 w 240"/>
                <a:gd name="T5" fmla="*/ 294 h 386"/>
                <a:gd name="T6" fmla="*/ 5 w 240"/>
                <a:gd name="T7" fmla="*/ 297 h 386"/>
                <a:gd name="T8" fmla="*/ 10 w 240"/>
                <a:gd name="T9" fmla="*/ 299 h 386"/>
                <a:gd name="T10" fmla="*/ 240 w 240"/>
                <a:gd name="T11" fmla="*/ 386 h 386"/>
                <a:gd name="T12" fmla="*/ 240 w 240"/>
                <a:gd name="T13" fmla="*/ 84 h 386"/>
                <a:gd name="T14" fmla="*/ 0 w 240"/>
                <a:gd name="T15" fmla="*/ 0 h 386"/>
                <a:gd name="T16" fmla="*/ 0 w 240"/>
                <a:gd name="T17" fmla="*/ 285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0" h="386">
                  <a:moveTo>
                    <a:pt x="0" y="285"/>
                  </a:moveTo>
                  <a:lnTo>
                    <a:pt x="1" y="289"/>
                  </a:lnTo>
                  <a:lnTo>
                    <a:pt x="2" y="294"/>
                  </a:lnTo>
                  <a:lnTo>
                    <a:pt x="5" y="297"/>
                  </a:lnTo>
                  <a:lnTo>
                    <a:pt x="10" y="299"/>
                  </a:lnTo>
                  <a:lnTo>
                    <a:pt x="240" y="386"/>
                  </a:lnTo>
                  <a:lnTo>
                    <a:pt x="240" y="84"/>
                  </a:lnTo>
                  <a:lnTo>
                    <a:pt x="0" y="0"/>
                  </a:lnTo>
                  <a:lnTo>
                    <a:pt x="0"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7" name="Freeform 625">
              <a:extLst>
                <a:ext uri="{FF2B5EF4-FFF2-40B4-BE49-F238E27FC236}">
                  <a16:creationId xmlns:a16="http://schemas.microsoft.com/office/drawing/2014/main" id="{AE6F08CF-736A-40B8-AEB8-D64B67F37878}"/>
                </a:ext>
              </a:extLst>
            </p:cNvPr>
            <p:cNvSpPr>
              <a:spLocks/>
            </p:cNvSpPr>
            <p:nvPr/>
          </p:nvSpPr>
          <p:spPr bwMode="auto">
            <a:xfrm>
              <a:off x="5553075" y="3230563"/>
              <a:ext cx="76200" cy="123825"/>
            </a:xfrm>
            <a:custGeom>
              <a:avLst/>
              <a:gdLst>
                <a:gd name="T0" fmla="*/ 0 w 241"/>
                <a:gd name="T1" fmla="*/ 386 h 386"/>
                <a:gd name="T2" fmla="*/ 231 w 241"/>
                <a:gd name="T3" fmla="*/ 299 h 386"/>
                <a:gd name="T4" fmla="*/ 235 w 241"/>
                <a:gd name="T5" fmla="*/ 297 h 386"/>
                <a:gd name="T6" fmla="*/ 238 w 241"/>
                <a:gd name="T7" fmla="*/ 294 h 386"/>
                <a:gd name="T8" fmla="*/ 239 w 241"/>
                <a:gd name="T9" fmla="*/ 289 h 386"/>
                <a:gd name="T10" fmla="*/ 241 w 241"/>
                <a:gd name="T11" fmla="*/ 285 h 386"/>
                <a:gd name="T12" fmla="*/ 241 w 241"/>
                <a:gd name="T13" fmla="*/ 0 h 386"/>
                <a:gd name="T14" fmla="*/ 0 w 241"/>
                <a:gd name="T15" fmla="*/ 84 h 386"/>
                <a:gd name="T16" fmla="*/ 0 w 241"/>
                <a:gd name="T17"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1" h="386">
                  <a:moveTo>
                    <a:pt x="0" y="386"/>
                  </a:moveTo>
                  <a:lnTo>
                    <a:pt x="231" y="299"/>
                  </a:lnTo>
                  <a:lnTo>
                    <a:pt x="235" y="297"/>
                  </a:lnTo>
                  <a:lnTo>
                    <a:pt x="238" y="294"/>
                  </a:lnTo>
                  <a:lnTo>
                    <a:pt x="239" y="289"/>
                  </a:lnTo>
                  <a:lnTo>
                    <a:pt x="241" y="285"/>
                  </a:lnTo>
                  <a:lnTo>
                    <a:pt x="241" y="0"/>
                  </a:lnTo>
                  <a:lnTo>
                    <a:pt x="0" y="84"/>
                  </a:lnTo>
                  <a:lnTo>
                    <a:pt x="0" y="3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28" name="Group 127" descr="Icon of human being and speech bubble. ">
            <a:extLst>
              <a:ext uri="{FF2B5EF4-FFF2-40B4-BE49-F238E27FC236}">
                <a16:creationId xmlns:a16="http://schemas.microsoft.com/office/drawing/2014/main" id="{E7EE81F4-E278-4BA7-8923-0D6DD1FEBDFA}"/>
              </a:ext>
            </a:extLst>
          </p:cNvPr>
          <p:cNvGrpSpPr/>
          <p:nvPr/>
        </p:nvGrpSpPr>
        <p:grpSpPr>
          <a:xfrm>
            <a:off x="9918300" y="1368977"/>
            <a:ext cx="284163" cy="285751"/>
            <a:chOff x="3171788" y="779462"/>
            <a:chExt cx="284163" cy="285751"/>
          </a:xfrm>
          <a:solidFill>
            <a:schemeClr val="bg1"/>
          </a:solidFill>
        </p:grpSpPr>
        <p:sp>
          <p:nvSpPr>
            <p:cNvPr id="129" name="Freeform 2993">
              <a:extLst>
                <a:ext uri="{FF2B5EF4-FFF2-40B4-BE49-F238E27FC236}">
                  <a16:creationId xmlns:a16="http://schemas.microsoft.com/office/drawing/2014/main" id="{DA50A160-1A41-427D-BA06-CB32B8C49A81}"/>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0" name="Freeform 2994">
              <a:extLst>
                <a:ext uri="{FF2B5EF4-FFF2-40B4-BE49-F238E27FC236}">
                  <a16:creationId xmlns:a16="http://schemas.microsoft.com/office/drawing/2014/main" id="{983071EF-DBDF-4331-848B-74957C821E39}"/>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148" name="Rectangle 147">
            <a:extLst>
              <a:ext uri="{FF2B5EF4-FFF2-40B4-BE49-F238E27FC236}">
                <a16:creationId xmlns:a16="http://schemas.microsoft.com/office/drawing/2014/main" id="{2809A67D-EE6E-45D1-AA73-B11A0B4F2508}"/>
              </a:ext>
            </a:extLst>
          </p:cNvPr>
          <p:cNvSpPr/>
          <p:nvPr/>
        </p:nvSpPr>
        <p:spPr>
          <a:xfrm>
            <a:off x="308767" y="2216212"/>
            <a:ext cx="7666434" cy="3077766"/>
          </a:xfrm>
          <a:prstGeom prst="rect">
            <a:avLst/>
          </a:prstGeom>
        </p:spPr>
        <p:txBody>
          <a:bodyPr wrap="square" lIns="0" tIns="0" rIns="0" bIns="0" anchor="ctr">
            <a:spAutoFit/>
          </a:bodyPr>
          <a:lstStyle/>
          <a:p>
            <a:pPr marL="342900" indent="-342900" algn="just">
              <a:buFont typeface="Wingdings 2" panose="05020102010507070707" pitchFamily="18" charset="2"/>
              <a:buChar char=""/>
            </a:pPr>
            <a:endParaRPr lang="en-US" sz="2000" dirty="0">
              <a:solidFill>
                <a:schemeClr val="tx1">
                  <a:lumMod val="75000"/>
                  <a:lumOff val="25000"/>
                </a:schemeClr>
              </a:solidFill>
              <a:latin typeface="Footlight MT Light" panose="0204060206030A020304" pitchFamily="18" charset="0"/>
            </a:endParaRPr>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p:txBody>
      </p:sp>
      <p:grpSp>
        <p:nvGrpSpPr>
          <p:cNvPr id="151" name="Group 15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59028" y="2951610"/>
            <a:ext cx="3541486" cy="3769865"/>
            <a:chOff x="4325258" y="1229517"/>
            <a:chExt cx="3541486" cy="3769865"/>
          </a:xfrm>
        </p:grpSpPr>
        <p:sp>
          <p:nvSpPr>
            <p:cNvPr id="152" name="Diamond 15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 name="Diamond 15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p:cNvSpPr txBox="1"/>
          <p:nvPr/>
        </p:nvSpPr>
        <p:spPr>
          <a:xfrm>
            <a:off x="159717" y="1428310"/>
            <a:ext cx="7899262" cy="5109091"/>
          </a:xfrm>
          <a:prstGeom prst="rect">
            <a:avLst/>
          </a:prstGeom>
          <a:solidFill>
            <a:schemeClr val="accent4">
              <a:alpha val="51000"/>
            </a:schemeClr>
          </a:solidFill>
        </p:spPr>
        <p:txBody>
          <a:bodyPr wrap="square" rtlCol="0">
            <a:spAutoFit/>
          </a:bodyPr>
          <a:lstStyle/>
          <a:p>
            <a:pPr marL="285750" indent="-285750" algn="just">
              <a:buClr>
                <a:schemeClr val="tx1">
                  <a:lumMod val="65000"/>
                  <a:lumOff val="35000"/>
                </a:schemeClr>
              </a:buClr>
              <a:buFont typeface="Wingdings 2" panose="05020102010507070707" pitchFamily="18" charset="2"/>
              <a:buChar char=""/>
            </a:pPr>
            <a:r>
              <a:rPr lang="en-US" sz="2200" dirty="0">
                <a:solidFill>
                  <a:schemeClr val="tx1">
                    <a:lumMod val="75000"/>
                    <a:lumOff val="25000"/>
                  </a:schemeClr>
                </a:solidFill>
                <a:latin typeface="Footlight MT Light" panose="0204060206030A020304" pitchFamily="18" charset="0"/>
              </a:rPr>
              <a:t>Boohoo fashion is a UK-based online fashion retailer that practices flexible working. </a:t>
            </a:r>
          </a:p>
          <a:p>
            <a:pPr marL="285750" indent="-285750" algn="just">
              <a:buClr>
                <a:schemeClr val="tx1">
                  <a:lumMod val="65000"/>
                  <a:lumOff val="35000"/>
                </a:schemeClr>
              </a:buClr>
              <a:buFont typeface="Wingdings 2" panose="05020102010507070707" pitchFamily="18" charset="2"/>
              <a:buChar char=""/>
            </a:pPr>
            <a:r>
              <a:rPr lang="en-US" sz="2200" dirty="0">
                <a:solidFill>
                  <a:schemeClr val="tx1">
                    <a:lumMod val="75000"/>
                    <a:lumOff val="25000"/>
                  </a:schemeClr>
                </a:solidFill>
                <a:latin typeface="Footlight MT Light" panose="0204060206030A020304" pitchFamily="18" charset="0"/>
              </a:rPr>
              <a:t>The company gives great importance to ensuring diversity and inclusion at the workplace.</a:t>
            </a:r>
          </a:p>
          <a:p>
            <a:pPr marL="285750" indent="-285750" algn="just">
              <a:buClr>
                <a:schemeClr val="tx1">
                  <a:lumMod val="65000"/>
                  <a:lumOff val="35000"/>
                </a:schemeClr>
              </a:buClr>
              <a:buFont typeface="Wingdings 2" panose="05020102010507070707" pitchFamily="18" charset="2"/>
              <a:buChar char=""/>
            </a:pPr>
            <a:r>
              <a:rPr lang="en-US" sz="2200" dirty="0">
                <a:solidFill>
                  <a:schemeClr val="tx1">
                    <a:lumMod val="75000"/>
                    <a:lumOff val="25000"/>
                  </a:schemeClr>
                </a:solidFill>
                <a:latin typeface="Footlight MT Light" panose="0204060206030A020304" pitchFamily="18" charset="0"/>
              </a:rPr>
              <a:t>Boohoo depends strongly on innovation for its global customer base and their satisfaction with the offerings (Camargo, Pereira and </a:t>
            </a:r>
            <a:r>
              <a:rPr lang="en-US" sz="2200" dirty="0" err="1">
                <a:solidFill>
                  <a:schemeClr val="tx1">
                    <a:lumMod val="75000"/>
                    <a:lumOff val="25000"/>
                  </a:schemeClr>
                </a:solidFill>
                <a:latin typeface="Footlight MT Light" panose="0204060206030A020304" pitchFamily="18" charset="0"/>
              </a:rPr>
              <a:t>Scarpin</a:t>
            </a:r>
            <a:r>
              <a:rPr lang="en-US" sz="2200" dirty="0">
                <a:solidFill>
                  <a:schemeClr val="tx1">
                    <a:lumMod val="75000"/>
                    <a:lumOff val="25000"/>
                  </a:schemeClr>
                </a:solidFill>
                <a:latin typeface="Footlight MT Light" panose="0204060206030A020304" pitchFamily="18" charset="0"/>
              </a:rPr>
              <a:t>, 2020).</a:t>
            </a:r>
          </a:p>
          <a:p>
            <a:pPr marL="285750" indent="-285750" algn="just">
              <a:buClr>
                <a:schemeClr val="tx1">
                  <a:lumMod val="65000"/>
                  <a:lumOff val="35000"/>
                </a:schemeClr>
              </a:buClr>
              <a:buFont typeface="Wingdings 2" panose="05020102010507070707" pitchFamily="18" charset="2"/>
              <a:buChar char=""/>
            </a:pPr>
            <a:r>
              <a:rPr lang="en-US" sz="2200" dirty="0">
                <a:solidFill>
                  <a:schemeClr val="tx1">
                    <a:lumMod val="75000"/>
                    <a:lumOff val="25000"/>
                  </a:schemeClr>
                </a:solidFill>
                <a:latin typeface="Footlight MT Light" panose="0204060206030A020304" pitchFamily="18" charset="0"/>
              </a:rPr>
              <a:t>For this reason, the company believes that a diverse background of employees is essential for the company’s growth and innovation.</a:t>
            </a:r>
          </a:p>
          <a:p>
            <a:pPr marL="285750" indent="-285750" algn="just">
              <a:buClr>
                <a:schemeClr val="tx1">
                  <a:lumMod val="65000"/>
                  <a:lumOff val="35000"/>
                </a:schemeClr>
              </a:buClr>
              <a:buFont typeface="Wingdings 2" panose="05020102010507070707" pitchFamily="18" charset="2"/>
              <a:buChar char=""/>
            </a:pPr>
            <a:r>
              <a:rPr lang="en-US" sz="2200" dirty="0">
                <a:solidFill>
                  <a:schemeClr val="tx1">
                    <a:lumMod val="75000"/>
                    <a:lumOff val="25000"/>
                  </a:schemeClr>
                </a:solidFill>
                <a:latin typeface="Footlight MT Light" panose="0204060206030A020304" pitchFamily="18" charset="0"/>
              </a:rPr>
              <a:t>Exactly 50% of the company’s senior management are female, ensuring gender equality in the company. </a:t>
            </a:r>
          </a:p>
          <a:p>
            <a:pPr marL="285750" indent="-285750" algn="just">
              <a:buClr>
                <a:schemeClr val="tx1">
                  <a:lumMod val="65000"/>
                  <a:lumOff val="35000"/>
                </a:schemeClr>
              </a:buClr>
              <a:buFont typeface="Wingdings 2" panose="05020102010507070707" pitchFamily="18" charset="2"/>
              <a:buChar char=""/>
            </a:pPr>
            <a:r>
              <a:rPr lang="en-US" sz="2200" dirty="0">
                <a:solidFill>
                  <a:schemeClr val="tx1">
                    <a:lumMod val="75000"/>
                    <a:lumOff val="25000"/>
                  </a:schemeClr>
                </a:solidFill>
                <a:latin typeface="Footlight MT Light" panose="0204060206030A020304" pitchFamily="18" charset="0"/>
              </a:rPr>
              <a:t>There is also a great diversity in the age range of employees, as shown in the figure shown. (Breen, 2022).</a:t>
            </a:r>
          </a:p>
          <a:p>
            <a:pPr marL="285750" indent="-285750" algn="just">
              <a:buClr>
                <a:schemeClr val="tx1">
                  <a:lumMod val="65000"/>
                  <a:lumOff val="35000"/>
                </a:schemeClr>
              </a:buClr>
              <a:buFont typeface="Wingdings 2" panose="05020102010507070707" pitchFamily="18" charset="2"/>
              <a:buChar char=""/>
            </a:pPr>
            <a:endParaRPr lang="en-US" dirty="0">
              <a:solidFill>
                <a:schemeClr val="tx1">
                  <a:lumMod val="75000"/>
                  <a:lumOff val="25000"/>
                </a:schemeClr>
              </a:solidFill>
              <a:latin typeface="Footlight MT Light" panose="0204060206030A020304" pitchFamily="18" charset="0"/>
            </a:endParaRPr>
          </a:p>
        </p:txBody>
      </p:sp>
      <p:pic>
        <p:nvPicPr>
          <p:cNvPr id="70" name="Picture 69"/>
          <p:cNvPicPr/>
          <p:nvPr/>
        </p:nvPicPr>
        <p:blipFill rotWithShape="1">
          <a:blip r:embed="rId3"/>
          <a:srcRect l="4035" t="26601" r="56773" b="18719"/>
          <a:stretch/>
        </p:blipFill>
        <p:spPr bwMode="auto">
          <a:xfrm>
            <a:off x="8221263" y="2436870"/>
            <a:ext cx="3962400" cy="3129864"/>
          </a:xfrm>
          <a:prstGeom prst="rect">
            <a:avLst/>
          </a:prstGeom>
          <a:ln>
            <a:noFill/>
          </a:ln>
          <a:extLst>
            <a:ext uri="{53640926-AAD7-44D8-BBD7-CCE9431645EC}">
              <a14:shadowObscured xmlns:a14="http://schemas.microsoft.com/office/drawing/2010/main"/>
            </a:ext>
          </a:extLst>
        </p:spPr>
      </p:pic>
      <p:sp>
        <p:nvSpPr>
          <p:cNvPr id="3" name="Rectangle 2"/>
          <p:cNvSpPr/>
          <p:nvPr/>
        </p:nvSpPr>
        <p:spPr>
          <a:xfrm>
            <a:off x="9916866" y="5811786"/>
            <a:ext cx="2136739" cy="369332"/>
          </a:xfrm>
          <a:prstGeom prst="rect">
            <a:avLst/>
          </a:prstGeom>
        </p:spPr>
        <p:txBody>
          <a:bodyPr wrap="none">
            <a:spAutoFit/>
          </a:bodyPr>
          <a:lstStyle/>
          <a:p>
            <a:r>
              <a:rPr lang="en-US" dirty="0">
                <a:solidFill>
                  <a:schemeClr val="tx1">
                    <a:lumMod val="75000"/>
                    <a:lumOff val="25000"/>
                  </a:schemeClr>
                </a:solidFill>
                <a:latin typeface="Footlight MT Light" panose="0204060206030A020304" pitchFamily="18" charset="0"/>
              </a:rPr>
              <a:t>(boohoo.com, 2021)</a:t>
            </a:r>
            <a:endParaRPr lang="en-GB" dirty="0"/>
          </a:p>
        </p:txBody>
      </p:sp>
    </p:spTree>
    <p:extLst>
      <p:ext uri="{BB962C8B-B14F-4D97-AF65-F5344CB8AC3E}">
        <p14:creationId xmlns:p14="http://schemas.microsoft.com/office/powerpoint/2010/main" val="3387101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7</a:t>
            </a:fld>
            <a:endParaRPr lang="en-US" dirty="0"/>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065687" y="834218"/>
            <a:ext cx="4086225" cy="0"/>
          </a:xfrm>
          <a:prstGeom prst="line">
            <a:avLst/>
          </a:prstGeom>
          <a:ln>
            <a:solidFill>
              <a:schemeClr val="accent4"/>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255714"/>
            <a:ext cx="11734800" cy="6093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accent4"/>
                </a:solidFill>
                <a:latin typeface="Footlight MT Light" panose="0204060206030A020304" pitchFamily="18" charset="0"/>
              </a:rPr>
              <a:t>Cont’d.</a:t>
            </a: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834218"/>
            <a:ext cx="4086225" cy="0"/>
          </a:xfrm>
          <a:prstGeom prst="line">
            <a:avLst/>
          </a:prstGeom>
          <a:ln>
            <a:solidFill>
              <a:schemeClr val="accent2"/>
            </a:solidFill>
            <a:tailEnd type="oval"/>
          </a:ln>
        </p:spPr>
        <p:style>
          <a:lnRef idx="1">
            <a:schemeClr val="accent1"/>
          </a:lnRef>
          <a:fillRef idx="0">
            <a:schemeClr val="accent1"/>
          </a:fillRef>
          <a:effectRef idx="0">
            <a:schemeClr val="accent1"/>
          </a:effectRef>
          <a:fontRef idx="minor">
            <a:schemeClr val="tx1"/>
          </a:fontRef>
        </p:style>
      </p:cxnSp>
      <p:grpSp>
        <p:nvGrpSpPr>
          <p:cNvPr id="50" name="Group 49" descr="Icon of paper and pen. ">
            <a:extLst>
              <a:ext uri="{FF2B5EF4-FFF2-40B4-BE49-F238E27FC236}">
                <a16:creationId xmlns:a16="http://schemas.microsoft.com/office/drawing/2014/main" id="{2FA1B3F0-F0C6-4C2E-ABD3-6AE2AAF66A07}"/>
              </a:ext>
            </a:extLst>
          </p:cNvPr>
          <p:cNvGrpSpPr/>
          <p:nvPr/>
        </p:nvGrpSpPr>
        <p:grpSpPr>
          <a:xfrm>
            <a:off x="1989538" y="1368977"/>
            <a:ext cx="287337" cy="285750"/>
            <a:chOff x="7018338" y="4656138"/>
            <a:chExt cx="287337" cy="285750"/>
          </a:xfrm>
          <a:solidFill>
            <a:schemeClr val="bg1"/>
          </a:solidFill>
        </p:grpSpPr>
        <p:sp>
          <p:nvSpPr>
            <p:cNvPr id="51" name="Freeform 4604">
              <a:extLst>
                <a:ext uri="{FF2B5EF4-FFF2-40B4-BE49-F238E27FC236}">
                  <a16:creationId xmlns:a16="http://schemas.microsoft.com/office/drawing/2014/main" id="{F6337A0B-842D-4F0F-B93C-DA957BFFC13E}"/>
                </a:ext>
              </a:extLst>
            </p:cNvPr>
            <p:cNvSpPr>
              <a:spLocks noEditPoints="1"/>
            </p:cNvSpPr>
            <p:nvPr/>
          </p:nvSpPr>
          <p:spPr bwMode="auto">
            <a:xfrm>
              <a:off x="7018338" y="4656138"/>
              <a:ext cx="230188" cy="285750"/>
            </a:xfrm>
            <a:custGeom>
              <a:avLst/>
              <a:gdLst>
                <a:gd name="T0" fmla="*/ 351 w 723"/>
                <a:gd name="T1" fmla="*/ 416 h 903"/>
                <a:gd name="T2" fmla="*/ 348 w 723"/>
                <a:gd name="T3" fmla="*/ 400 h 903"/>
                <a:gd name="T4" fmla="*/ 362 w 723"/>
                <a:gd name="T5" fmla="*/ 391 h 903"/>
                <a:gd name="T6" fmla="*/ 525 w 723"/>
                <a:gd name="T7" fmla="*/ 398 h 903"/>
                <a:gd name="T8" fmla="*/ 525 w 723"/>
                <a:gd name="T9" fmla="*/ 414 h 903"/>
                <a:gd name="T10" fmla="*/ 513 w 723"/>
                <a:gd name="T11" fmla="*/ 572 h 903"/>
                <a:gd name="T12" fmla="*/ 349 w 723"/>
                <a:gd name="T13" fmla="*/ 565 h 903"/>
                <a:gd name="T14" fmla="*/ 349 w 723"/>
                <a:gd name="T15" fmla="*/ 548 h 903"/>
                <a:gd name="T16" fmla="*/ 513 w 723"/>
                <a:gd name="T17" fmla="*/ 542 h 903"/>
                <a:gd name="T18" fmla="*/ 526 w 723"/>
                <a:gd name="T19" fmla="*/ 551 h 903"/>
                <a:gd name="T20" fmla="*/ 523 w 723"/>
                <a:gd name="T21" fmla="*/ 568 h 903"/>
                <a:gd name="T22" fmla="*/ 362 w 723"/>
                <a:gd name="T23" fmla="*/ 722 h 903"/>
                <a:gd name="T24" fmla="*/ 348 w 723"/>
                <a:gd name="T25" fmla="*/ 713 h 903"/>
                <a:gd name="T26" fmla="*/ 351 w 723"/>
                <a:gd name="T27" fmla="*/ 696 h 903"/>
                <a:gd name="T28" fmla="*/ 515 w 723"/>
                <a:gd name="T29" fmla="*/ 693 h 903"/>
                <a:gd name="T30" fmla="*/ 528 w 723"/>
                <a:gd name="T31" fmla="*/ 704 h 903"/>
                <a:gd name="T32" fmla="*/ 521 w 723"/>
                <a:gd name="T33" fmla="*/ 720 h 903"/>
                <a:gd name="T34" fmla="*/ 232 w 723"/>
                <a:gd name="T35" fmla="*/ 405 h 903"/>
                <a:gd name="T36" fmla="*/ 198 w 723"/>
                <a:gd name="T37" fmla="*/ 381 h 903"/>
                <a:gd name="T38" fmla="*/ 200 w 723"/>
                <a:gd name="T39" fmla="*/ 365 h 903"/>
                <a:gd name="T40" fmla="*/ 217 w 723"/>
                <a:gd name="T41" fmla="*/ 362 h 903"/>
                <a:gd name="T42" fmla="*/ 296 w 723"/>
                <a:gd name="T43" fmla="*/ 302 h 903"/>
                <a:gd name="T44" fmla="*/ 312 w 723"/>
                <a:gd name="T45" fmla="*/ 306 h 903"/>
                <a:gd name="T46" fmla="*/ 315 w 723"/>
                <a:gd name="T47" fmla="*/ 321 h 903"/>
                <a:gd name="T48" fmla="*/ 226 w 723"/>
                <a:gd name="T49" fmla="*/ 556 h 903"/>
                <a:gd name="T50" fmla="*/ 197 w 723"/>
                <a:gd name="T51" fmla="*/ 529 h 903"/>
                <a:gd name="T52" fmla="*/ 203 w 723"/>
                <a:gd name="T53" fmla="*/ 514 h 903"/>
                <a:gd name="T54" fmla="*/ 219 w 723"/>
                <a:gd name="T55" fmla="*/ 514 h 903"/>
                <a:gd name="T56" fmla="*/ 298 w 723"/>
                <a:gd name="T57" fmla="*/ 451 h 903"/>
                <a:gd name="T58" fmla="*/ 314 w 723"/>
                <a:gd name="T59" fmla="*/ 458 h 903"/>
                <a:gd name="T60" fmla="*/ 314 w 723"/>
                <a:gd name="T61" fmla="*/ 475 h 903"/>
                <a:gd name="T62" fmla="*/ 155 w 723"/>
                <a:gd name="T63" fmla="*/ 238 h 903"/>
                <a:gd name="T64" fmla="*/ 208 w 723"/>
                <a:gd name="T65" fmla="*/ 197 h 903"/>
                <a:gd name="T66" fmla="*/ 164 w 723"/>
                <a:gd name="T67" fmla="*/ 236 h 903"/>
                <a:gd name="T68" fmla="*/ 31 w 723"/>
                <a:gd name="T69" fmla="*/ 125 h 903"/>
                <a:gd name="T70" fmla="*/ 53 w 723"/>
                <a:gd name="T71" fmla="*/ 68 h 903"/>
                <a:gd name="T72" fmla="*/ 101 w 723"/>
                <a:gd name="T73" fmla="*/ 35 h 903"/>
                <a:gd name="T74" fmla="*/ 150 w 723"/>
                <a:gd name="T75" fmla="*/ 36 h 903"/>
                <a:gd name="T76" fmla="*/ 210 w 723"/>
                <a:gd name="T77" fmla="*/ 80 h 903"/>
                <a:gd name="T78" fmla="*/ 226 w 723"/>
                <a:gd name="T79" fmla="*/ 143 h 903"/>
                <a:gd name="T80" fmla="*/ 125 w 723"/>
                <a:gd name="T81" fmla="*/ 154 h 903"/>
                <a:gd name="T82" fmla="*/ 136 w 723"/>
                <a:gd name="T83" fmla="*/ 0 h 903"/>
                <a:gd name="T84" fmla="*/ 104 w 723"/>
                <a:gd name="T85" fmla="*/ 2 h 903"/>
                <a:gd name="T86" fmla="*/ 39 w 723"/>
                <a:gd name="T87" fmla="*/ 40 h 903"/>
                <a:gd name="T88" fmla="*/ 4 w 723"/>
                <a:gd name="T89" fmla="*/ 108 h 903"/>
                <a:gd name="T90" fmla="*/ 4 w 723"/>
                <a:gd name="T91" fmla="*/ 625 h 903"/>
                <a:gd name="T92" fmla="*/ 121 w 723"/>
                <a:gd name="T93" fmla="*/ 632 h 903"/>
                <a:gd name="T94" fmla="*/ 128 w 723"/>
                <a:gd name="T95" fmla="*/ 901 h 903"/>
                <a:gd name="T96" fmla="*/ 593 w 723"/>
                <a:gd name="T97" fmla="*/ 902 h 903"/>
                <a:gd name="T98" fmla="*/ 603 w 723"/>
                <a:gd name="T99" fmla="*/ 888 h 903"/>
                <a:gd name="T100" fmla="*/ 660 w 723"/>
                <a:gd name="T101" fmla="*/ 248 h 903"/>
                <a:gd name="T102" fmla="*/ 708 w 723"/>
                <a:gd name="T103" fmla="*/ 194 h 903"/>
                <a:gd name="T104" fmla="*/ 723 w 723"/>
                <a:gd name="T105" fmla="*/ 121 h 903"/>
                <a:gd name="T106" fmla="*/ 691 w 723"/>
                <a:gd name="T107" fmla="*/ 50 h 903"/>
                <a:gd name="T108" fmla="*/ 627 w 723"/>
                <a:gd name="T109" fmla="*/ 6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723" h="903">
                  <a:moveTo>
                    <a:pt x="513" y="421"/>
                  </a:moveTo>
                  <a:lnTo>
                    <a:pt x="362" y="421"/>
                  </a:lnTo>
                  <a:lnTo>
                    <a:pt x="359" y="421"/>
                  </a:lnTo>
                  <a:lnTo>
                    <a:pt x="356" y="420"/>
                  </a:lnTo>
                  <a:lnTo>
                    <a:pt x="354" y="418"/>
                  </a:lnTo>
                  <a:lnTo>
                    <a:pt x="351" y="416"/>
                  </a:lnTo>
                  <a:lnTo>
                    <a:pt x="349" y="414"/>
                  </a:lnTo>
                  <a:lnTo>
                    <a:pt x="348" y="412"/>
                  </a:lnTo>
                  <a:lnTo>
                    <a:pt x="347" y="409"/>
                  </a:lnTo>
                  <a:lnTo>
                    <a:pt x="347" y="406"/>
                  </a:lnTo>
                  <a:lnTo>
                    <a:pt x="347" y="403"/>
                  </a:lnTo>
                  <a:lnTo>
                    <a:pt x="348" y="400"/>
                  </a:lnTo>
                  <a:lnTo>
                    <a:pt x="349" y="398"/>
                  </a:lnTo>
                  <a:lnTo>
                    <a:pt x="351" y="396"/>
                  </a:lnTo>
                  <a:lnTo>
                    <a:pt x="354" y="394"/>
                  </a:lnTo>
                  <a:lnTo>
                    <a:pt x="356" y="393"/>
                  </a:lnTo>
                  <a:lnTo>
                    <a:pt x="359" y="391"/>
                  </a:lnTo>
                  <a:lnTo>
                    <a:pt x="362" y="391"/>
                  </a:lnTo>
                  <a:lnTo>
                    <a:pt x="513" y="391"/>
                  </a:lnTo>
                  <a:lnTo>
                    <a:pt x="515" y="391"/>
                  </a:lnTo>
                  <a:lnTo>
                    <a:pt x="519" y="393"/>
                  </a:lnTo>
                  <a:lnTo>
                    <a:pt x="521" y="394"/>
                  </a:lnTo>
                  <a:lnTo>
                    <a:pt x="523" y="396"/>
                  </a:lnTo>
                  <a:lnTo>
                    <a:pt x="525" y="398"/>
                  </a:lnTo>
                  <a:lnTo>
                    <a:pt x="526" y="400"/>
                  </a:lnTo>
                  <a:lnTo>
                    <a:pt x="528" y="403"/>
                  </a:lnTo>
                  <a:lnTo>
                    <a:pt x="528" y="406"/>
                  </a:lnTo>
                  <a:lnTo>
                    <a:pt x="528" y="409"/>
                  </a:lnTo>
                  <a:lnTo>
                    <a:pt x="526" y="412"/>
                  </a:lnTo>
                  <a:lnTo>
                    <a:pt x="525" y="414"/>
                  </a:lnTo>
                  <a:lnTo>
                    <a:pt x="523" y="416"/>
                  </a:lnTo>
                  <a:lnTo>
                    <a:pt x="521" y="418"/>
                  </a:lnTo>
                  <a:lnTo>
                    <a:pt x="519" y="420"/>
                  </a:lnTo>
                  <a:lnTo>
                    <a:pt x="515" y="421"/>
                  </a:lnTo>
                  <a:lnTo>
                    <a:pt x="513" y="421"/>
                  </a:lnTo>
                  <a:close/>
                  <a:moveTo>
                    <a:pt x="513" y="572"/>
                  </a:moveTo>
                  <a:lnTo>
                    <a:pt x="362" y="572"/>
                  </a:lnTo>
                  <a:lnTo>
                    <a:pt x="359" y="571"/>
                  </a:lnTo>
                  <a:lnTo>
                    <a:pt x="356" y="571"/>
                  </a:lnTo>
                  <a:lnTo>
                    <a:pt x="354" y="569"/>
                  </a:lnTo>
                  <a:lnTo>
                    <a:pt x="351" y="568"/>
                  </a:lnTo>
                  <a:lnTo>
                    <a:pt x="349" y="565"/>
                  </a:lnTo>
                  <a:lnTo>
                    <a:pt x="348" y="563"/>
                  </a:lnTo>
                  <a:lnTo>
                    <a:pt x="347" y="560"/>
                  </a:lnTo>
                  <a:lnTo>
                    <a:pt x="347" y="556"/>
                  </a:lnTo>
                  <a:lnTo>
                    <a:pt x="347" y="554"/>
                  </a:lnTo>
                  <a:lnTo>
                    <a:pt x="348" y="551"/>
                  </a:lnTo>
                  <a:lnTo>
                    <a:pt x="349" y="548"/>
                  </a:lnTo>
                  <a:lnTo>
                    <a:pt x="351" y="546"/>
                  </a:lnTo>
                  <a:lnTo>
                    <a:pt x="354" y="544"/>
                  </a:lnTo>
                  <a:lnTo>
                    <a:pt x="356" y="543"/>
                  </a:lnTo>
                  <a:lnTo>
                    <a:pt x="359" y="542"/>
                  </a:lnTo>
                  <a:lnTo>
                    <a:pt x="362" y="542"/>
                  </a:lnTo>
                  <a:lnTo>
                    <a:pt x="513" y="542"/>
                  </a:lnTo>
                  <a:lnTo>
                    <a:pt x="515" y="542"/>
                  </a:lnTo>
                  <a:lnTo>
                    <a:pt x="519" y="543"/>
                  </a:lnTo>
                  <a:lnTo>
                    <a:pt x="521" y="544"/>
                  </a:lnTo>
                  <a:lnTo>
                    <a:pt x="523" y="546"/>
                  </a:lnTo>
                  <a:lnTo>
                    <a:pt x="525" y="548"/>
                  </a:lnTo>
                  <a:lnTo>
                    <a:pt x="526" y="551"/>
                  </a:lnTo>
                  <a:lnTo>
                    <a:pt x="528" y="554"/>
                  </a:lnTo>
                  <a:lnTo>
                    <a:pt x="528" y="556"/>
                  </a:lnTo>
                  <a:lnTo>
                    <a:pt x="528" y="560"/>
                  </a:lnTo>
                  <a:lnTo>
                    <a:pt x="526" y="563"/>
                  </a:lnTo>
                  <a:lnTo>
                    <a:pt x="525" y="565"/>
                  </a:lnTo>
                  <a:lnTo>
                    <a:pt x="523" y="568"/>
                  </a:lnTo>
                  <a:lnTo>
                    <a:pt x="521" y="569"/>
                  </a:lnTo>
                  <a:lnTo>
                    <a:pt x="519" y="571"/>
                  </a:lnTo>
                  <a:lnTo>
                    <a:pt x="515" y="571"/>
                  </a:lnTo>
                  <a:lnTo>
                    <a:pt x="513" y="572"/>
                  </a:lnTo>
                  <a:close/>
                  <a:moveTo>
                    <a:pt x="513" y="722"/>
                  </a:moveTo>
                  <a:lnTo>
                    <a:pt x="362" y="722"/>
                  </a:lnTo>
                  <a:lnTo>
                    <a:pt x="359" y="722"/>
                  </a:lnTo>
                  <a:lnTo>
                    <a:pt x="356" y="721"/>
                  </a:lnTo>
                  <a:lnTo>
                    <a:pt x="354" y="720"/>
                  </a:lnTo>
                  <a:lnTo>
                    <a:pt x="351" y="718"/>
                  </a:lnTo>
                  <a:lnTo>
                    <a:pt x="349" y="716"/>
                  </a:lnTo>
                  <a:lnTo>
                    <a:pt x="348" y="713"/>
                  </a:lnTo>
                  <a:lnTo>
                    <a:pt x="347" y="710"/>
                  </a:lnTo>
                  <a:lnTo>
                    <a:pt x="347" y="708"/>
                  </a:lnTo>
                  <a:lnTo>
                    <a:pt x="347" y="704"/>
                  </a:lnTo>
                  <a:lnTo>
                    <a:pt x="348" y="702"/>
                  </a:lnTo>
                  <a:lnTo>
                    <a:pt x="349" y="699"/>
                  </a:lnTo>
                  <a:lnTo>
                    <a:pt x="351" y="696"/>
                  </a:lnTo>
                  <a:lnTo>
                    <a:pt x="354" y="695"/>
                  </a:lnTo>
                  <a:lnTo>
                    <a:pt x="356" y="693"/>
                  </a:lnTo>
                  <a:lnTo>
                    <a:pt x="359" y="693"/>
                  </a:lnTo>
                  <a:lnTo>
                    <a:pt x="362" y="692"/>
                  </a:lnTo>
                  <a:lnTo>
                    <a:pt x="513" y="692"/>
                  </a:lnTo>
                  <a:lnTo>
                    <a:pt x="515" y="693"/>
                  </a:lnTo>
                  <a:lnTo>
                    <a:pt x="519" y="693"/>
                  </a:lnTo>
                  <a:lnTo>
                    <a:pt x="521" y="695"/>
                  </a:lnTo>
                  <a:lnTo>
                    <a:pt x="523" y="696"/>
                  </a:lnTo>
                  <a:lnTo>
                    <a:pt x="525" y="699"/>
                  </a:lnTo>
                  <a:lnTo>
                    <a:pt x="526" y="702"/>
                  </a:lnTo>
                  <a:lnTo>
                    <a:pt x="528" y="704"/>
                  </a:lnTo>
                  <a:lnTo>
                    <a:pt x="528" y="708"/>
                  </a:lnTo>
                  <a:lnTo>
                    <a:pt x="528" y="710"/>
                  </a:lnTo>
                  <a:lnTo>
                    <a:pt x="526" y="713"/>
                  </a:lnTo>
                  <a:lnTo>
                    <a:pt x="525" y="716"/>
                  </a:lnTo>
                  <a:lnTo>
                    <a:pt x="523" y="718"/>
                  </a:lnTo>
                  <a:lnTo>
                    <a:pt x="521" y="720"/>
                  </a:lnTo>
                  <a:lnTo>
                    <a:pt x="519" y="721"/>
                  </a:lnTo>
                  <a:lnTo>
                    <a:pt x="515" y="722"/>
                  </a:lnTo>
                  <a:lnTo>
                    <a:pt x="513" y="722"/>
                  </a:lnTo>
                  <a:close/>
                  <a:moveTo>
                    <a:pt x="312" y="326"/>
                  </a:moveTo>
                  <a:lnTo>
                    <a:pt x="237" y="402"/>
                  </a:lnTo>
                  <a:lnTo>
                    <a:pt x="232" y="405"/>
                  </a:lnTo>
                  <a:lnTo>
                    <a:pt x="226" y="406"/>
                  </a:lnTo>
                  <a:lnTo>
                    <a:pt x="220" y="405"/>
                  </a:lnTo>
                  <a:lnTo>
                    <a:pt x="216" y="402"/>
                  </a:lnTo>
                  <a:lnTo>
                    <a:pt x="200" y="387"/>
                  </a:lnTo>
                  <a:lnTo>
                    <a:pt x="199" y="385"/>
                  </a:lnTo>
                  <a:lnTo>
                    <a:pt x="198" y="381"/>
                  </a:lnTo>
                  <a:lnTo>
                    <a:pt x="197" y="379"/>
                  </a:lnTo>
                  <a:lnTo>
                    <a:pt x="197" y="376"/>
                  </a:lnTo>
                  <a:lnTo>
                    <a:pt x="197" y="373"/>
                  </a:lnTo>
                  <a:lnTo>
                    <a:pt x="198" y="370"/>
                  </a:lnTo>
                  <a:lnTo>
                    <a:pt x="199" y="368"/>
                  </a:lnTo>
                  <a:lnTo>
                    <a:pt x="200" y="365"/>
                  </a:lnTo>
                  <a:lnTo>
                    <a:pt x="203" y="363"/>
                  </a:lnTo>
                  <a:lnTo>
                    <a:pt x="206" y="362"/>
                  </a:lnTo>
                  <a:lnTo>
                    <a:pt x="208" y="361"/>
                  </a:lnTo>
                  <a:lnTo>
                    <a:pt x="211" y="361"/>
                  </a:lnTo>
                  <a:lnTo>
                    <a:pt x="214" y="361"/>
                  </a:lnTo>
                  <a:lnTo>
                    <a:pt x="217" y="362"/>
                  </a:lnTo>
                  <a:lnTo>
                    <a:pt x="219" y="363"/>
                  </a:lnTo>
                  <a:lnTo>
                    <a:pt x="221" y="365"/>
                  </a:lnTo>
                  <a:lnTo>
                    <a:pt x="226" y="370"/>
                  </a:lnTo>
                  <a:lnTo>
                    <a:pt x="290" y="306"/>
                  </a:lnTo>
                  <a:lnTo>
                    <a:pt x="294" y="303"/>
                  </a:lnTo>
                  <a:lnTo>
                    <a:pt x="296" y="302"/>
                  </a:lnTo>
                  <a:lnTo>
                    <a:pt x="298" y="301"/>
                  </a:lnTo>
                  <a:lnTo>
                    <a:pt x="302" y="301"/>
                  </a:lnTo>
                  <a:lnTo>
                    <a:pt x="304" y="301"/>
                  </a:lnTo>
                  <a:lnTo>
                    <a:pt x="307" y="302"/>
                  </a:lnTo>
                  <a:lnTo>
                    <a:pt x="310" y="303"/>
                  </a:lnTo>
                  <a:lnTo>
                    <a:pt x="312" y="306"/>
                  </a:lnTo>
                  <a:lnTo>
                    <a:pt x="314" y="308"/>
                  </a:lnTo>
                  <a:lnTo>
                    <a:pt x="315" y="310"/>
                  </a:lnTo>
                  <a:lnTo>
                    <a:pt x="316" y="312"/>
                  </a:lnTo>
                  <a:lnTo>
                    <a:pt x="316" y="316"/>
                  </a:lnTo>
                  <a:lnTo>
                    <a:pt x="316" y="319"/>
                  </a:lnTo>
                  <a:lnTo>
                    <a:pt x="315" y="321"/>
                  </a:lnTo>
                  <a:lnTo>
                    <a:pt x="314" y="324"/>
                  </a:lnTo>
                  <a:lnTo>
                    <a:pt x="312" y="326"/>
                  </a:lnTo>
                  <a:close/>
                  <a:moveTo>
                    <a:pt x="312" y="477"/>
                  </a:moveTo>
                  <a:lnTo>
                    <a:pt x="237" y="552"/>
                  </a:lnTo>
                  <a:lnTo>
                    <a:pt x="232" y="555"/>
                  </a:lnTo>
                  <a:lnTo>
                    <a:pt x="226" y="556"/>
                  </a:lnTo>
                  <a:lnTo>
                    <a:pt x="220" y="555"/>
                  </a:lnTo>
                  <a:lnTo>
                    <a:pt x="216" y="552"/>
                  </a:lnTo>
                  <a:lnTo>
                    <a:pt x="200" y="537"/>
                  </a:lnTo>
                  <a:lnTo>
                    <a:pt x="199" y="535"/>
                  </a:lnTo>
                  <a:lnTo>
                    <a:pt x="198" y="533"/>
                  </a:lnTo>
                  <a:lnTo>
                    <a:pt x="197" y="529"/>
                  </a:lnTo>
                  <a:lnTo>
                    <a:pt x="197" y="527"/>
                  </a:lnTo>
                  <a:lnTo>
                    <a:pt x="197" y="524"/>
                  </a:lnTo>
                  <a:lnTo>
                    <a:pt x="198" y="521"/>
                  </a:lnTo>
                  <a:lnTo>
                    <a:pt x="199" y="518"/>
                  </a:lnTo>
                  <a:lnTo>
                    <a:pt x="200" y="516"/>
                  </a:lnTo>
                  <a:lnTo>
                    <a:pt x="203" y="514"/>
                  </a:lnTo>
                  <a:lnTo>
                    <a:pt x="206" y="512"/>
                  </a:lnTo>
                  <a:lnTo>
                    <a:pt x="208" y="512"/>
                  </a:lnTo>
                  <a:lnTo>
                    <a:pt x="211" y="511"/>
                  </a:lnTo>
                  <a:lnTo>
                    <a:pt x="214" y="512"/>
                  </a:lnTo>
                  <a:lnTo>
                    <a:pt x="217" y="512"/>
                  </a:lnTo>
                  <a:lnTo>
                    <a:pt x="219" y="514"/>
                  </a:lnTo>
                  <a:lnTo>
                    <a:pt x="221" y="516"/>
                  </a:lnTo>
                  <a:lnTo>
                    <a:pt x="226" y="520"/>
                  </a:lnTo>
                  <a:lnTo>
                    <a:pt x="290" y="456"/>
                  </a:lnTo>
                  <a:lnTo>
                    <a:pt x="294" y="454"/>
                  </a:lnTo>
                  <a:lnTo>
                    <a:pt x="296" y="452"/>
                  </a:lnTo>
                  <a:lnTo>
                    <a:pt x="298" y="451"/>
                  </a:lnTo>
                  <a:lnTo>
                    <a:pt x="302" y="451"/>
                  </a:lnTo>
                  <a:lnTo>
                    <a:pt x="304" y="451"/>
                  </a:lnTo>
                  <a:lnTo>
                    <a:pt x="307" y="452"/>
                  </a:lnTo>
                  <a:lnTo>
                    <a:pt x="310" y="454"/>
                  </a:lnTo>
                  <a:lnTo>
                    <a:pt x="312" y="456"/>
                  </a:lnTo>
                  <a:lnTo>
                    <a:pt x="314" y="458"/>
                  </a:lnTo>
                  <a:lnTo>
                    <a:pt x="315" y="460"/>
                  </a:lnTo>
                  <a:lnTo>
                    <a:pt x="316" y="464"/>
                  </a:lnTo>
                  <a:lnTo>
                    <a:pt x="316" y="466"/>
                  </a:lnTo>
                  <a:lnTo>
                    <a:pt x="316" y="469"/>
                  </a:lnTo>
                  <a:lnTo>
                    <a:pt x="315" y="472"/>
                  </a:lnTo>
                  <a:lnTo>
                    <a:pt x="314" y="475"/>
                  </a:lnTo>
                  <a:lnTo>
                    <a:pt x="312" y="477"/>
                  </a:lnTo>
                  <a:close/>
                  <a:moveTo>
                    <a:pt x="164" y="236"/>
                  </a:moveTo>
                  <a:lnTo>
                    <a:pt x="162" y="237"/>
                  </a:lnTo>
                  <a:lnTo>
                    <a:pt x="158" y="238"/>
                  </a:lnTo>
                  <a:lnTo>
                    <a:pt x="157" y="238"/>
                  </a:lnTo>
                  <a:lnTo>
                    <a:pt x="155" y="238"/>
                  </a:lnTo>
                  <a:lnTo>
                    <a:pt x="153" y="239"/>
                  </a:lnTo>
                  <a:lnTo>
                    <a:pt x="151" y="239"/>
                  </a:lnTo>
                  <a:lnTo>
                    <a:pt x="151" y="180"/>
                  </a:lnTo>
                  <a:lnTo>
                    <a:pt x="217" y="180"/>
                  </a:lnTo>
                  <a:lnTo>
                    <a:pt x="214" y="188"/>
                  </a:lnTo>
                  <a:lnTo>
                    <a:pt x="208" y="197"/>
                  </a:lnTo>
                  <a:lnTo>
                    <a:pt x="203" y="205"/>
                  </a:lnTo>
                  <a:lnTo>
                    <a:pt x="197" y="212"/>
                  </a:lnTo>
                  <a:lnTo>
                    <a:pt x="190" y="220"/>
                  </a:lnTo>
                  <a:lnTo>
                    <a:pt x="182" y="225"/>
                  </a:lnTo>
                  <a:lnTo>
                    <a:pt x="173" y="231"/>
                  </a:lnTo>
                  <a:lnTo>
                    <a:pt x="164" y="236"/>
                  </a:lnTo>
                  <a:close/>
                  <a:moveTo>
                    <a:pt x="121" y="166"/>
                  </a:moveTo>
                  <a:lnTo>
                    <a:pt x="121" y="256"/>
                  </a:lnTo>
                  <a:lnTo>
                    <a:pt x="121" y="601"/>
                  </a:lnTo>
                  <a:lnTo>
                    <a:pt x="31" y="601"/>
                  </a:lnTo>
                  <a:lnTo>
                    <a:pt x="31" y="135"/>
                  </a:lnTo>
                  <a:lnTo>
                    <a:pt x="31" y="125"/>
                  </a:lnTo>
                  <a:lnTo>
                    <a:pt x="33" y="115"/>
                  </a:lnTo>
                  <a:lnTo>
                    <a:pt x="35" y="105"/>
                  </a:lnTo>
                  <a:lnTo>
                    <a:pt x="39" y="94"/>
                  </a:lnTo>
                  <a:lnTo>
                    <a:pt x="43" y="85"/>
                  </a:lnTo>
                  <a:lnTo>
                    <a:pt x="48" y="77"/>
                  </a:lnTo>
                  <a:lnTo>
                    <a:pt x="53" y="68"/>
                  </a:lnTo>
                  <a:lnTo>
                    <a:pt x="60" y="62"/>
                  </a:lnTo>
                  <a:lnTo>
                    <a:pt x="67" y="55"/>
                  </a:lnTo>
                  <a:lnTo>
                    <a:pt x="75" y="48"/>
                  </a:lnTo>
                  <a:lnTo>
                    <a:pt x="83" y="42"/>
                  </a:lnTo>
                  <a:lnTo>
                    <a:pt x="92" y="38"/>
                  </a:lnTo>
                  <a:lnTo>
                    <a:pt x="101" y="35"/>
                  </a:lnTo>
                  <a:lnTo>
                    <a:pt x="110" y="32"/>
                  </a:lnTo>
                  <a:lnTo>
                    <a:pt x="120" y="30"/>
                  </a:lnTo>
                  <a:lnTo>
                    <a:pt x="129" y="30"/>
                  </a:lnTo>
                  <a:lnTo>
                    <a:pt x="132" y="30"/>
                  </a:lnTo>
                  <a:lnTo>
                    <a:pt x="135" y="30"/>
                  </a:lnTo>
                  <a:lnTo>
                    <a:pt x="150" y="36"/>
                  </a:lnTo>
                  <a:lnTo>
                    <a:pt x="164" y="41"/>
                  </a:lnTo>
                  <a:lnTo>
                    <a:pt x="176" y="48"/>
                  </a:lnTo>
                  <a:lnTo>
                    <a:pt x="188" y="56"/>
                  </a:lnTo>
                  <a:lnTo>
                    <a:pt x="197" y="63"/>
                  </a:lnTo>
                  <a:lnTo>
                    <a:pt x="205" y="71"/>
                  </a:lnTo>
                  <a:lnTo>
                    <a:pt x="210" y="80"/>
                  </a:lnTo>
                  <a:lnTo>
                    <a:pt x="216" y="88"/>
                  </a:lnTo>
                  <a:lnTo>
                    <a:pt x="220" y="99"/>
                  </a:lnTo>
                  <a:lnTo>
                    <a:pt x="224" y="110"/>
                  </a:lnTo>
                  <a:lnTo>
                    <a:pt x="226" y="123"/>
                  </a:lnTo>
                  <a:lnTo>
                    <a:pt x="226" y="135"/>
                  </a:lnTo>
                  <a:lnTo>
                    <a:pt x="226" y="143"/>
                  </a:lnTo>
                  <a:lnTo>
                    <a:pt x="225" y="150"/>
                  </a:lnTo>
                  <a:lnTo>
                    <a:pt x="136" y="150"/>
                  </a:lnTo>
                  <a:lnTo>
                    <a:pt x="133" y="151"/>
                  </a:lnTo>
                  <a:lnTo>
                    <a:pt x="130" y="151"/>
                  </a:lnTo>
                  <a:lnTo>
                    <a:pt x="128" y="153"/>
                  </a:lnTo>
                  <a:lnTo>
                    <a:pt x="125" y="154"/>
                  </a:lnTo>
                  <a:lnTo>
                    <a:pt x="123" y="156"/>
                  </a:lnTo>
                  <a:lnTo>
                    <a:pt x="122" y="160"/>
                  </a:lnTo>
                  <a:lnTo>
                    <a:pt x="121" y="162"/>
                  </a:lnTo>
                  <a:lnTo>
                    <a:pt x="121" y="166"/>
                  </a:lnTo>
                  <a:close/>
                  <a:moveTo>
                    <a:pt x="587" y="0"/>
                  </a:moveTo>
                  <a:lnTo>
                    <a:pt x="136" y="0"/>
                  </a:lnTo>
                  <a:lnTo>
                    <a:pt x="136" y="0"/>
                  </a:lnTo>
                  <a:lnTo>
                    <a:pt x="135" y="0"/>
                  </a:lnTo>
                  <a:lnTo>
                    <a:pt x="132" y="0"/>
                  </a:lnTo>
                  <a:lnTo>
                    <a:pt x="129" y="0"/>
                  </a:lnTo>
                  <a:lnTo>
                    <a:pt x="116" y="1"/>
                  </a:lnTo>
                  <a:lnTo>
                    <a:pt x="104" y="2"/>
                  </a:lnTo>
                  <a:lnTo>
                    <a:pt x="92" y="5"/>
                  </a:lnTo>
                  <a:lnTo>
                    <a:pt x="80" y="11"/>
                  </a:lnTo>
                  <a:lnTo>
                    <a:pt x="69" y="16"/>
                  </a:lnTo>
                  <a:lnTo>
                    <a:pt x="58" y="23"/>
                  </a:lnTo>
                  <a:lnTo>
                    <a:pt x="48" y="31"/>
                  </a:lnTo>
                  <a:lnTo>
                    <a:pt x="39" y="40"/>
                  </a:lnTo>
                  <a:lnTo>
                    <a:pt x="31" y="49"/>
                  </a:lnTo>
                  <a:lnTo>
                    <a:pt x="23" y="59"/>
                  </a:lnTo>
                  <a:lnTo>
                    <a:pt x="16" y="71"/>
                  </a:lnTo>
                  <a:lnTo>
                    <a:pt x="10" y="83"/>
                  </a:lnTo>
                  <a:lnTo>
                    <a:pt x="6" y="95"/>
                  </a:lnTo>
                  <a:lnTo>
                    <a:pt x="4" y="108"/>
                  </a:lnTo>
                  <a:lnTo>
                    <a:pt x="1" y="121"/>
                  </a:lnTo>
                  <a:lnTo>
                    <a:pt x="0" y="135"/>
                  </a:lnTo>
                  <a:lnTo>
                    <a:pt x="0" y="617"/>
                  </a:lnTo>
                  <a:lnTo>
                    <a:pt x="1" y="620"/>
                  </a:lnTo>
                  <a:lnTo>
                    <a:pt x="1" y="623"/>
                  </a:lnTo>
                  <a:lnTo>
                    <a:pt x="4" y="625"/>
                  </a:lnTo>
                  <a:lnTo>
                    <a:pt x="5" y="627"/>
                  </a:lnTo>
                  <a:lnTo>
                    <a:pt x="7" y="630"/>
                  </a:lnTo>
                  <a:lnTo>
                    <a:pt x="9" y="631"/>
                  </a:lnTo>
                  <a:lnTo>
                    <a:pt x="13" y="632"/>
                  </a:lnTo>
                  <a:lnTo>
                    <a:pt x="16" y="632"/>
                  </a:lnTo>
                  <a:lnTo>
                    <a:pt x="121" y="632"/>
                  </a:lnTo>
                  <a:lnTo>
                    <a:pt x="121" y="888"/>
                  </a:lnTo>
                  <a:lnTo>
                    <a:pt x="121" y="891"/>
                  </a:lnTo>
                  <a:lnTo>
                    <a:pt x="122" y="894"/>
                  </a:lnTo>
                  <a:lnTo>
                    <a:pt x="123" y="896"/>
                  </a:lnTo>
                  <a:lnTo>
                    <a:pt x="125" y="898"/>
                  </a:lnTo>
                  <a:lnTo>
                    <a:pt x="128" y="901"/>
                  </a:lnTo>
                  <a:lnTo>
                    <a:pt x="130" y="902"/>
                  </a:lnTo>
                  <a:lnTo>
                    <a:pt x="133" y="903"/>
                  </a:lnTo>
                  <a:lnTo>
                    <a:pt x="136" y="903"/>
                  </a:lnTo>
                  <a:lnTo>
                    <a:pt x="587" y="903"/>
                  </a:lnTo>
                  <a:lnTo>
                    <a:pt x="591" y="903"/>
                  </a:lnTo>
                  <a:lnTo>
                    <a:pt x="593" y="902"/>
                  </a:lnTo>
                  <a:lnTo>
                    <a:pt x="596" y="901"/>
                  </a:lnTo>
                  <a:lnTo>
                    <a:pt x="599" y="898"/>
                  </a:lnTo>
                  <a:lnTo>
                    <a:pt x="600" y="896"/>
                  </a:lnTo>
                  <a:lnTo>
                    <a:pt x="602" y="894"/>
                  </a:lnTo>
                  <a:lnTo>
                    <a:pt x="602" y="891"/>
                  </a:lnTo>
                  <a:lnTo>
                    <a:pt x="603" y="888"/>
                  </a:lnTo>
                  <a:lnTo>
                    <a:pt x="603" y="269"/>
                  </a:lnTo>
                  <a:lnTo>
                    <a:pt x="615" y="267"/>
                  </a:lnTo>
                  <a:lnTo>
                    <a:pt x="627" y="264"/>
                  </a:lnTo>
                  <a:lnTo>
                    <a:pt x="638" y="259"/>
                  </a:lnTo>
                  <a:lnTo>
                    <a:pt x="648" y="255"/>
                  </a:lnTo>
                  <a:lnTo>
                    <a:pt x="660" y="248"/>
                  </a:lnTo>
                  <a:lnTo>
                    <a:pt x="670" y="241"/>
                  </a:lnTo>
                  <a:lnTo>
                    <a:pt x="679" y="232"/>
                  </a:lnTo>
                  <a:lnTo>
                    <a:pt x="687" y="224"/>
                  </a:lnTo>
                  <a:lnTo>
                    <a:pt x="695" y="214"/>
                  </a:lnTo>
                  <a:lnTo>
                    <a:pt x="703" y="204"/>
                  </a:lnTo>
                  <a:lnTo>
                    <a:pt x="708" y="194"/>
                  </a:lnTo>
                  <a:lnTo>
                    <a:pt x="714" y="182"/>
                  </a:lnTo>
                  <a:lnTo>
                    <a:pt x="717" y="171"/>
                  </a:lnTo>
                  <a:lnTo>
                    <a:pt x="721" y="160"/>
                  </a:lnTo>
                  <a:lnTo>
                    <a:pt x="723" y="147"/>
                  </a:lnTo>
                  <a:lnTo>
                    <a:pt x="723" y="135"/>
                  </a:lnTo>
                  <a:lnTo>
                    <a:pt x="723" y="121"/>
                  </a:lnTo>
                  <a:lnTo>
                    <a:pt x="721" y="109"/>
                  </a:lnTo>
                  <a:lnTo>
                    <a:pt x="717" y="97"/>
                  </a:lnTo>
                  <a:lnTo>
                    <a:pt x="712" y="84"/>
                  </a:lnTo>
                  <a:lnTo>
                    <a:pt x="706" y="72"/>
                  </a:lnTo>
                  <a:lnTo>
                    <a:pt x="699" y="60"/>
                  </a:lnTo>
                  <a:lnTo>
                    <a:pt x="691" y="50"/>
                  </a:lnTo>
                  <a:lnTo>
                    <a:pt x="682" y="40"/>
                  </a:lnTo>
                  <a:lnTo>
                    <a:pt x="672" y="32"/>
                  </a:lnTo>
                  <a:lnTo>
                    <a:pt x="662" y="23"/>
                  </a:lnTo>
                  <a:lnTo>
                    <a:pt x="651" y="16"/>
                  </a:lnTo>
                  <a:lnTo>
                    <a:pt x="638" y="11"/>
                  </a:lnTo>
                  <a:lnTo>
                    <a:pt x="627" y="6"/>
                  </a:lnTo>
                  <a:lnTo>
                    <a:pt x="613" y="3"/>
                  </a:lnTo>
                  <a:lnTo>
                    <a:pt x="601" y="1"/>
                  </a:lnTo>
                  <a:lnTo>
                    <a:pt x="587" y="0"/>
                  </a:lnTo>
                  <a:lnTo>
                    <a:pt x="58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9" name="Freeform 4605">
              <a:extLst>
                <a:ext uri="{FF2B5EF4-FFF2-40B4-BE49-F238E27FC236}">
                  <a16:creationId xmlns:a16="http://schemas.microsoft.com/office/drawing/2014/main" id="{1D074A71-FBEB-4855-BA1E-068499BF4C3E}"/>
                </a:ext>
              </a:extLst>
            </p:cNvPr>
            <p:cNvSpPr>
              <a:spLocks/>
            </p:cNvSpPr>
            <p:nvPr/>
          </p:nvSpPr>
          <p:spPr bwMode="auto">
            <a:xfrm>
              <a:off x="7239000" y="4722813"/>
              <a:ext cx="66675" cy="128588"/>
            </a:xfrm>
            <a:custGeom>
              <a:avLst/>
              <a:gdLst>
                <a:gd name="T0" fmla="*/ 123 w 210"/>
                <a:gd name="T1" fmla="*/ 1 h 407"/>
                <a:gd name="T2" fmla="*/ 101 w 210"/>
                <a:gd name="T3" fmla="*/ 8 h 407"/>
                <a:gd name="T4" fmla="*/ 82 w 210"/>
                <a:gd name="T5" fmla="*/ 21 h 407"/>
                <a:gd name="T6" fmla="*/ 67 w 210"/>
                <a:gd name="T7" fmla="*/ 37 h 407"/>
                <a:gd name="T8" fmla="*/ 50 w 210"/>
                <a:gd name="T9" fmla="*/ 47 h 407"/>
                <a:gd name="T10" fmla="*/ 33 w 210"/>
                <a:gd name="T11" fmla="*/ 54 h 407"/>
                <a:gd name="T12" fmla="*/ 23 w 210"/>
                <a:gd name="T13" fmla="*/ 61 h 407"/>
                <a:gd name="T14" fmla="*/ 14 w 210"/>
                <a:gd name="T15" fmla="*/ 70 h 407"/>
                <a:gd name="T16" fmla="*/ 7 w 210"/>
                <a:gd name="T17" fmla="*/ 81 h 407"/>
                <a:gd name="T18" fmla="*/ 2 w 210"/>
                <a:gd name="T19" fmla="*/ 95 h 407"/>
                <a:gd name="T20" fmla="*/ 0 w 210"/>
                <a:gd name="T21" fmla="*/ 110 h 407"/>
                <a:gd name="T22" fmla="*/ 0 w 210"/>
                <a:gd name="T23" fmla="*/ 393 h 407"/>
                <a:gd name="T24" fmla="*/ 1 w 210"/>
                <a:gd name="T25" fmla="*/ 398 h 407"/>
                <a:gd name="T26" fmla="*/ 3 w 210"/>
                <a:gd name="T27" fmla="*/ 403 h 407"/>
                <a:gd name="T28" fmla="*/ 9 w 210"/>
                <a:gd name="T29" fmla="*/ 406 h 407"/>
                <a:gd name="T30" fmla="*/ 14 w 210"/>
                <a:gd name="T31" fmla="*/ 407 h 407"/>
                <a:gd name="T32" fmla="*/ 20 w 210"/>
                <a:gd name="T33" fmla="*/ 406 h 407"/>
                <a:gd name="T34" fmla="*/ 24 w 210"/>
                <a:gd name="T35" fmla="*/ 403 h 407"/>
                <a:gd name="T36" fmla="*/ 28 w 210"/>
                <a:gd name="T37" fmla="*/ 398 h 407"/>
                <a:gd name="T38" fmla="*/ 29 w 210"/>
                <a:gd name="T39" fmla="*/ 393 h 407"/>
                <a:gd name="T40" fmla="*/ 30 w 210"/>
                <a:gd name="T41" fmla="*/ 110 h 407"/>
                <a:gd name="T42" fmla="*/ 35 w 210"/>
                <a:gd name="T43" fmla="*/ 95 h 407"/>
                <a:gd name="T44" fmla="*/ 42 w 210"/>
                <a:gd name="T45" fmla="*/ 84 h 407"/>
                <a:gd name="T46" fmla="*/ 54 w 210"/>
                <a:gd name="T47" fmla="*/ 78 h 407"/>
                <a:gd name="T48" fmla="*/ 59 w 210"/>
                <a:gd name="T49" fmla="*/ 331 h 407"/>
                <a:gd name="T50" fmla="*/ 210 w 210"/>
                <a:gd name="T51" fmla="*/ 60 h 407"/>
                <a:gd name="T52" fmla="*/ 209 w 210"/>
                <a:gd name="T53" fmla="*/ 49 h 407"/>
                <a:gd name="T54" fmla="*/ 203 w 210"/>
                <a:gd name="T55" fmla="*/ 39 h 407"/>
                <a:gd name="T56" fmla="*/ 186 w 210"/>
                <a:gd name="T57" fmla="*/ 20 h 407"/>
                <a:gd name="T58" fmla="*/ 162 w 210"/>
                <a:gd name="T59" fmla="*/ 5 h 407"/>
                <a:gd name="T60" fmla="*/ 149 w 210"/>
                <a:gd name="T61" fmla="*/ 1 h 407"/>
                <a:gd name="T62" fmla="*/ 135 w 210"/>
                <a:gd name="T63" fmla="*/ 0 h 4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10" h="407">
                  <a:moveTo>
                    <a:pt x="135" y="0"/>
                  </a:moveTo>
                  <a:lnTo>
                    <a:pt x="123" y="1"/>
                  </a:lnTo>
                  <a:lnTo>
                    <a:pt x="111" y="3"/>
                  </a:lnTo>
                  <a:lnTo>
                    <a:pt x="101" y="8"/>
                  </a:lnTo>
                  <a:lnTo>
                    <a:pt x="91" y="14"/>
                  </a:lnTo>
                  <a:lnTo>
                    <a:pt x="82" y="21"/>
                  </a:lnTo>
                  <a:lnTo>
                    <a:pt x="74" y="29"/>
                  </a:lnTo>
                  <a:lnTo>
                    <a:pt x="67" y="37"/>
                  </a:lnTo>
                  <a:lnTo>
                    <a:pt x="63" y="45"/>
                  </a:lnTo>
                  <a:lnTo>
                    <a:pt x="50" y="47"/>
                  </a:lnTo>
                  <a:lnTo>
                    <a:pt x="39" y="52"/>
                  </a:lnTo>
                  <a:lnTo>
                    <a:pt x="33" y="54"/>
                  </a:lnTo>
                  <a:lnTo>
                    <a:pt x="28" y="57"/>
                  </a:lnTo>
                  <a:lnTo>
                    <a:pt x="23" y="61"/>
                  </a:lnTo>
                  <a:lnTo>
                    <a:pt x="19" y="65"/>
                  </a:lnTo>
                  <a:lnTo>
                    <a:pt x="14" y="70"/>
                  </a:lnTo>
                  <a:lnTo>
                    <a:pt x="11" y="75"/>
                  </a:lnTo>
                  <a:lnTo>
                    <a:pt x="7" y="81"/>
                  </a:lnTo>
                  <a:lnTo>
                    <a:pt x="4" y="88"/>
                  </a:lnTo>
                  <a:lnTo>
                    <a:pt x="2" y="95"/>
                  </a:lnTo>
                  <a:lnTo>
                    <a:pt x="1" y="102"/>
                  </a:lnTo>
                  <a:lnTo>
                    <a:pt x="0" y="110"/>
                  </a:lnTo>
                  <a:lnTo>
                    <a:pt x="0" y="119"/>
                  </a:lnTo>
                  <a:lnTo>
                    <a:pt x="0" y="393"/>
                  </a:lnTo>
                  <a:lnTo>
                    <a:pt x="0" y="395"/>
                  </a:lnTo>
                  <a:lnTo>
                    <a:pt x="1" y="398"/>
                  </a:lnTo>
                  <a:lnTo>
                    <a:pt x="2" y="401"/>
                  </a:lnTo>
                  <a:lnTo>
                    <a:pt x="3" y="403"/>
                  </a:lnTo>
                  <a:lnTo>
                    <a:pt x="5" y="405"/>
                  </a:lnTo>
                  <a:lnTo>
                    <a:pt x="9" y="406"/>
                  </a:lnTo>
                  <a:lnTo>
                    <a:pt x="11" y="407"/>
                  </a:lnTo>
                  <a:lnTo>
                    <a:pt x="14" y="407"/>
                  </a:lnTo>
                  <a:lnTo>
                    <a:pt x="18" y="407"/>
                  </a:lnTo>
                  <a:lnTo>
                    <a:pt x="20" y="406"/>
                  </a:lnTo>
                  <a:lnTo>
                    <a:pt x="22" y="405"/>
                  </a:lnTo>
                  <a:lnTo>
                    <a:pt x="24" y="403"/>
                  </a:lnTo>
                  <a:lnTo>
                    <a:pt x="27" y="401"/>
                  </a:lnTo>
                  <a:lnTo>
                    <a:pt x="28" y="398"/>
                  </a:lnTo>
                  <a:lnTo>
                    <a:pt x="29" y="395"/>
                  </a:lnTo>
                  <a:lnTo>
                    <a:pt x="29" y="393"/>
                  </a:lnTo>
                  <a:lnTo>
                    <a:pt x="29" y="119"/>
                  </a:lnTo>
                  <a:lnTo>
                    <a:pt x="30" y="110"/>
                  </a:lnTo>
                  <a:lnTo>
                    <a:pt x="31" y="101"/>
                  </a:lnTo>
                  <a:lnTo>
                    <a:pt x="35" y="95"/>
                  </a:lnTo>
                  <a:lnTo>
                    <a:pt x="38" y="89"/>
                  </a:lnTo>
                  <a:lnTo>
                    <a:pt x="42" y="84"/>
                  </a:lnTo>
                  <a:lnTo>
                    <a:pt x="48" y="81"/>
                  </a:lnTo>
                  <a:lnTo>
                    <a:pt x="54" y="78"/>
                  </a:lnTo>
                  <a:lnTo>
                    <a:pt x="59" y="76"/>
                  </a:lnTo>
                  <a:lnTo>
                    <a:pt x="59" y="331"/>
                  </a:lnTo>
                  <a:lnTo>
                    <a:pt x="210" y="331"/>
                  </a:lnTo>
                  <a:lnTo>
                    <a:pt x="210" y="60"/>
                  </a:lnTo>
                  <a:lnTo>
                    <a:pt x="210" y="55"/>
                  </a:lnTo>
                  <a:lnTo>
                    <a:pt x="209" y="49"/>
                  </a:lnTo>
                  <a:lnTo>
                    <a:pt x="206" y="45"/>
                  </a:lnTo>
                  <a:lnTo>
                    <a:pt x="203" y="39"/>
                  </a:lnTo>
                  <a:lnTo>
                    <a:pt x="196" y="29"/>
                  </a:lnTo>
                  <a:lnTo>
                    <a:pt x="186" y="20"/>
                  </a:lnTo>
                  <a:lnTo>
                    <a:pt x="175" y="12"/>
                  </a:lnTo>
                  <a:lnTo>
                    <a:pt x="162" y="5"/>
                  </a:lnTo>
                  <a:lnTo>
                    <a:pt x="155" y="3"/>
                  </a:lnTo>
                  <a:lnTo>
                    <a:pt x="149" y="1"/>
                  </a:lnTo>
                  <a:lnTo>
                    <a:pt x="142" y="0"/>
                  </a:lnTo>
                  <a:lnTo>
                    <a:pt x="135" y="0"/>
                  </a:lnTo>
                  <a:lnTo>
                    <a:pt x="13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0" name="Freeform 4606">
              <a:extLst>
                <a:ext uri="{FF2B5EF4-FFF2-40B4-BE49-F238E27FC236}">
                  <a16:creationId xmlns:a16="http://schemas.microsoft.com/office/drawing/2014/main" id="{BD829E04-6F8B-4CD1-B1AB-1428DE5ACE15}"/>
                </a:ext>
              </a:extLst>
            </p:cNvPr>
            <p:cNvSpPr>
              <a:spLocks/>
            </p:cNvSpPr>
            <p:nvPr/>
          </p:nvSpPr>
          <p:spPr bwMode="auto">
            <a:xfrm>
              <a:off x="7258050" y="4913313"/>
              <a:ext cx="47625" cy="28575"/>
            </a:xfrm>
            <a:custGeom>
              <a:avLst/>
              <a:gdLst>
                <a:gd name="T0" fmla="*/ 0 w 151"/>
                <a:gd name="T1" fmla="*/ 14 h 90"/>
                <a:gd name="T2" fmla="*/ 0 w 151"/>
                <a:gd name="T3" fmla="*/ 22 h 90"/>
                <a:gd name="T4" fmla="*/ 2 w 151"/>
                <a:gd name="T5" fmla="*/ 29 h 90"/>
                <a:gd name="T6" fmla="*/ 4 w 151"/>
                <a:gd name="T7" fmla="*/ 37 h 90"/>
                <a:gd name="T8" fmla="*/ 6 w 151"/>
                <a:gd name="T9" fmla="*/ 44 h 90"/>
                <a:gd name="T10" fmla="*/ 9 w 151"/>
                <a:gd name="T11" fmla="*/ 50 h 90"/>
                <a:gd name="T12" fmla="*/ 14 w 151"/>
                <a:gd name="T13" fmla="*/ 56 h 90"/>
                <a:gd name="T14" fmla="*/ 18 w 151"/>
                <a:gd name="T15" fmla="*/ 62 h 90"/>
                <a:gd name="T16" fmla="*/ 23 w 151"/>
                <a:gd name="T17" fmla="*/ 67 h 90"/>
                <a:gd name="T18" fmla="*/ 29 w 151"/>
                <a:gd name="T19" fmla="*/ 72 h 90"/>
                <a:gd name="T20" fmla="*/ 34 w 151"/>
                <a:gd name="T21" fmla="*/ 76 h 90"/>
                <a:gd name="T22" fmla="*/ 40 w 151"/>
                <a:gd name="T23" fmla="*/ 81 h 90"/>
                <a:gd name="T24" fmla="*/ 47 w 151"/>
                <a:gd name="T25" fmla="*/ 84 h 90"/>
                <a:gd name="T26" fmla="*/ 54 w 151"/>
                <a:gd name="T27" fmla="*/ 87 h 90"/>
                <a:gd name="T28" fmla="*/ 61 w 151"/>
                <a:gd name="T29" fmla="*/ 89 h 90"/>
                <a:gd name="T30" fmla="*/ 68 w 151"/>
                <a:gd name="T31" fmla="*/ 90 h 90"/>
                <a:gd name="T32" fmla="*/ 76 w 151"/>
                <a:gd name="T33" fmla="*/ 90 h 90"/>
                <a:gd name="T34" fmla="*/ 83 w 151"/>
                <a:gd name="T35" fmla="*/ 90 h 90"/>
                <a:gd name="T36" fmla="*/ 90 w 151"/>
                <a:gd name="T37" fmla="*/ 89 h 90"/>
                <a:gd name="T38" fmla="*/ 96 w 151"/>
                <a:gd name="T39" fmla="*/ 87 h 90"/>
                <a:gd name="T40" fmla="*/ 103 w 151"/>
                <a:gd name="T41" fmla="*/ 83 h 90"/>
                <a:gd name="T42" fmla="*/ 109 w 151"/>
                <a:gd name="T43" fmla="*/ 80 h 90"/>
                <a:gd name="T44" fmla="*/ 116 w 151"/>
                <a:gd name="T45" fmla="*/ 76 h 90"/>
                <a:gd name="T46" fmla="*/ 121 w 151"/>
                <a:gd name="T47" fmla="*/ 71 h 90"/>
                <a:gd name="T48" fmla="*/ 127 w 151"/>
                <a:gd name="T49" fmla="*/ 65 h 90"/>
                <a:gd name="T50" fmla="*/ 131 w 151"/>
                <a:gd name="T51" fmla="*/ 60 h 90"/>
                <a:gd name="T52" fmla="*/ 137 w 151"/>
                <a:gd name="T53" fmla="*/ 53 h 90"/>
                <a:gd name="T54" fmla="*/ 140 w 151"/>
                <a:gd name="T55" fmla="*/ 45 h 90"/>
                <a:gd name="T56" fmla="*/ 144 w 151"/>
                <a:gd name="T57" fmla="*/ 37 h 90"/>
                <a:gd name="T58" fmla="*/ 147 w 151"/>
                <a:gd name="T59" fmla="*/ 29 h 90"/>
                <a:gd name="T60" fmla="*/ 150 w 151"/>
                <a:gd name="T61" fmla="*/ 20 h 90"/>
                <a:gd name="T62" fmla="*/ 151 w 151"/>
                <a:gd name="T63" fmla="*/ 10 h 90"/>
                <a:gd name="T64" fmla="*/ 151 w 151"/>
                <a:gd name="T65" fmla="*/ 0 h 90"/>
                <a:gd name="T66" fmla="*/ 0 w 151"/>
                <a:gd name="T67" fmla="*/ 0 h 90"/>
                <a:gd name="T68" fmla="*/ 0 w 151"/>
                <a:gd name="T69" fmla="*/ 14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51" h="90">
                  <a:moveTo>
                    <a:pt x="0" y="14"/>
                  </a:moveTo>
                  <a:lnTo>
                    <a:pt x="0" y="22"/>
                  </a:lnTo>
                  <a:lnTo>
                    <a:pt x="2" y="29"/>
                  </a:lnTo>
                  <a:lnTo>
                    <a:pt x="4" y="37"/>
                  </a:lnTo>
                  <a:lnTo>
                    <a:pt x="6" y="44"/>
                  </a:lnTo>
                  <a:lnTo>
                    <a:pt x="9" y="50"/>
                  </a:lnTo>
                  <a:lnTo>
                    <a:pt x="14" y="56"/>
                  </a:lnTo>
                  <a:lnTo>
                    <a:pt x="18" y="62"/>
                  </a:lnTo>
                  <a:lnTo>
                    <a:pt x="23" y="67"/>
                  </a:lnTo>
                  <a:lnTo>
                    <a:pt x="29" y="72"/>
                  </a:lnTo>
                  <a:lnTo>
                    <a:pt x="34" y="76"/>
                  </a:lnTo>
                  <a:lnTo>
                    <a:pt x="40" y="81"/>
                  </a:lnTo>
                  <a:lnTo>
                    <a:pt x="47" y="84"/>
                  </a:lnTo>
                  <a:lnTo>
                    <a:pt x="54" y="87"/>
                  </a:lnTo>
                  <a:lnTo>
                    <a:pt x="61" y="89"/>
                  </a:lnTo>
                  <a:lnTo>
                    <a:pt x="68" y="90"/>
                  </a:lnTo>
                  <a:lnTo>
                    <a:pt x="76" y="90"/>
                  </a:lnTo>
                  <a:lnTo>
                    <a:pt x="83" y="90"/>
                  </a:lnTo>
                  <a:lnTo>
                    <a:pt x="90" y="89"/>
                  </a:lnTo>
                  <a:lnTo>
                    <a:pt x="96" y="87"/>
                  </a:lnTo>
                  <a:lnTo>
                    <a:pt x="103" y="83"/>
                  </a:lnTo>
                  <a:lnTo>
                    <a:pt x="109" y="80"/>
                  </a:lnTo>
                  <a:lnTo>
                    <a:pt x="116" y="76"/>
                  </a:lnTo>
                  <a:lnTo>
                    <a:pt x="121" y="71"/>
                  </a:lnTo>
                  <a:lnTo>
                    <a:pt x="127" y="65"/>
                  </a:lnTo>
                  <a:lnTo>
                    <a:pt x="131" y="60"/>
                  </a:lnTo>
                  <a:lnTo>
                    <a:pt x="137" y="53"/>
                  </a:lnTo>
                  <a:lnTo>
                    <a:pt x="140" y="45"/>
                  </a:lnTo>
                  <a:lnTo>
                    <a:pt x="144" y="37"/>
                  </a:lnTo>
                  <a:lnTo>
                    <a:pt x="147" y="29"/>
                  </a:lnTo>
                  <a:lnTo>
                    <a:pt x="150" y="20"/>
                  </a:lnTo>
                  <a:lnTo>
                    <a:pt x="151" y="10"/>
                  </a:lnTo>
                  <a:lnTo>
                    <a:pt x="151" y="0"/>
                  </a:lnTo>
                  <a:lnTo>
                    <a:pt x="0" y="0"/>
                  </a:lnTo>
                  <a:lnTo>
                    <a:pt x="0" y="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1" name="Rectangle 4607">
              <a:extLst>
                <a:ext uri="{FF2B5EF4-FFF2-40B4-BE49-F238E27FC236}">
                  <a16:creationId xmlns:a16="http://schemas.microsoft.com/office/drawing/2014/main" id="{99EDB192-0D59-41C6-AD02-EC166F03C927}"/>
                </a:ext>
              </a:extLst>
            </p:cNvPr>
            <p:cNvSpPr>
              <a:spLocks noChangeArrowheads="1"/>
            </p:cNvSpPr>
            <p:nvPr/>
          </p:nvSpPr>
          <p:spPr bwMode="auto">
            <a:xfrm>
              <a:off x="7258050" y="4837113"/>
              <a:ext cx="47625" cy="666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82" name="Group 81" descr="Icon of computer monitor. ">
            <a:extLst>
              <a:ext uri="{FF2B5EF4-FFF2-40B4-BE49-F238E27FC236}">
                <a16:creationId xmlns:a16="http://schemas.microsoft.com/office/drawing/2014/main" id="{9418C6B8-1E51-409C-A0E5-16AE173CE45B}"/>
              </a:ext>
            </a:extLst>
          </p:cNvPr>
          <p:cNvGrpSpPr/>
          <p:nvPr/>
        </p:nvGrpSpPr>
        <p:grpSpPr>
          <a:xfrm>
            <a:off x="3133330" y="1382471"/>
            <a:ext cx="287338" cy="258762"/>
            <a:chOff x="879475" y="817563"/>
            <a:chExt cx="287338" cy="258762"/>
          </a:xfrm>
          <a:solidFill>
            <a:schemeClr val="bg1"/>
          </a:solidFill>
        </p:grpSpPr>
        <p:sp>
          <p:nvSpPr>
            <p:cNvPr id="83" name="Freeform 1593">
              <a:extLst>
                <a:ext uri="{FF2B5EF4-FFF2-40B4-BE49-F238E27FC236}">
                  <a16:creationId xmlns:a16="http://schemas.microsoft.com/office/drawing/2014/main" id="{671BC17B-6D08-4ADE-B6A7-ECAE4A5EA576}"/>
                </a:ext>
              </a:extLst>
            </p:cNvPr>
            <p:cNvSpPr>
              <a:spLocks/>
            </p:cNvSpPr>
            <p:nvPr/>
          </p:nvSpPr>
          <p:spPr bwMode="auto">
            <a:xfrm>
              <a:off x="879475" y="817563"/>
              <a:ext cx="287338" cy="171450"/>
            </a:xfrm>
            <a:custGeom>
              <a:avLst/>
              <a:gdLst>
                <a:gd name="T0" fmla="*/ 829 w 904"/>
                <a:gd name="T1" fmla="*/ 0 h 544"/>
                <a:gd name="T2" fmla="*/ 75 w 904"/>
                <a:gd name="T3" fmla="*/ 0 h 544"/>
                <a:gd name="T4" fmla="*/ 67 w 904"/>
                <a:gd name="T5" fmla="*/ 2 h 544"/>
                <a:gd name="T6" fmla="*/ 59 w 904"/>
                <a:gd name="T7" fmla="*/ 3 h 544"/>
                <a:gd name="T8" fmla="*/ 53 w 904"/>
                <a:gd name="T9" fmla="*/ 4 h 544"/>
                <a:gd name="T10" fmla="*/ 46 w 904"/>
                <a:gd name="T11" fmla="*/ 7 h 544"/>
                <a:gd name="T12" fmla="*/ 40 w 904"/>
                <a:gd name="T13" fmla="*/ 10 h 544"/>
                <a:gd name="T14" fmla="*/ 33 w 904"/>
                <a:gd name="T15" fmla="*/ 14 h 544"/>
                <a:gd name="T16" fmla="*/ 27 w 904"/>
                <a:gd name="T17" fmla="*/ 18 h 544"/>
                <a:gd name="T18" fmla="*/ 22 w 904"/>
                <a:gd name="T19" fmla="*/ 23 h 544"/>
                <a:gd name="T20" fmla="*/ 16 w 904"/>
                <a:gd name="T21" fmla="*/ 28 h 544"/>
                <a:gd name="T22" fmla="*/ 12 w 904"/>
                <a:gd name="T23" fmla="*/ 34 h 544"/>
                <a:gd name="T24" fmla="*/ 9 w 904"/>
                <a:gd name="T25" fmla="*/ 40 h 544"/>
                <a:gd name="T26" fmla="*/ 5 w 904"/>
                <a:gd name="T27" fmla="*/ 47 h 544"/>
                <a:gd name="T28" fmla="*/ 3 w 904"/>
                <a:gd name="T29" fmla="*/ 54 h 544"/>
                <a:gd name="T30" fmla="*/ 1 w 904"/>
                <a:gd name="T31" fmla="*/ 61 h 544"/>
                <a:gd name="T32" fmla="*/ 0 w 904"/>
                <a:gd name="T33" fmla="*/ 69 h 544"/>
                <a:gd name="T34" fmla="*/ 0 w 904"/>
                <a:gd name="T35" fmla="*/ 77 h 544"/>
                <a:gd name="T36" fmla="*/ 0 w 904"/>
                <a:gd name="T37" fmla="*/ 544 h 544"/>
                <a:gd name="T38" fmla="*/ 904 w 904"/>
                <a:gd name="T39" fmla="*/ 544 h 544"/>
                <a:gd name="T40" fmla="*/ 904 w 904"/>
                <a:gd name="T41" fmla="*/ 77 h 544"/>
                <a:gd name="T42" fmla="*/ 904 w 904"/>
                <a:gd name="T43" fmla="*/ 69 h 544"/>
                <a:gd name="T44" fmla="*/ 903 w 904"/>
                <a:gd name="T45" fmla="*/ 61 h 544"/>
                <a:gd name="T46" fmla="*/ 901 w 904"/>
                <a:gd name="T47" fmla="*/ 54 h 544"/>
                <a:gd name="T48" fmla="*/ 899 w 904"/>
                <a:gd name="T49" fmla="*/ 47 h 544"/>
                <a:gd name="T50" fmla="*/ 896 w 904"/>
                <a:gd name="T51" fmla="*/ 40 h 544"/>
                <a:gd name="T52" fmla="*/ 892 w 904"/>
                <a:gd name="T53" fmla="*/ 34 h 544"/>
                <a:gd name="T54" fmla="*/ 888 w 904"/>
                <a:gd name="T55" fmla="*/ 28 h 544"/>
                <a:gd name="T56" fmla="*/ 882 w 904"/>
                <a:gd name="T57" fmla="*/ 23 h 544"/>
                <a:gd name="T58" fmla="*/ 877 w 904"/>
                <a:gd name="T59" fmla="*/ 18 h 544"/>
                <a:gd name="T60" fmla="*/ 871 w 904"/>
                <a:gd name="T61" fmla="*/ 14 h 544"/>
                <a:gd name="T62" fmla="*/ 866 w 904"/>
                <a:gd name="T63" fmla="*/ 10 h 544"/>
                <a:gd name="T64" fmla="*/ 859 w 904"/>
                <a:gd name="T65" fmla="*/ 7 h 544"/>
                <a:gd name="T66" fmla="*/ 851 w 904"/>
                <a:gd name="T67" fmla="*/ 4 h 544"/>
                <a:gd name="T68" fmla="*/ 845 w 904"/>
                <a:gd name="T69" fmla="*/ 3 h 544"/>
                <a:gd name="T70" fmla="*/ 837 w 904"/>
                <a:gd name="T71" fmla="*/ 2 h 544"/>
                <a:gd name="T72" fmla="*/ 829 w 904"/>
                <a:gd name="T73" fmla="*/ 0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04" h="544">
                  <a:moveTo>
                    <a:pt x="829" y="0"/>
                  </a:moveTo>
                  <a:lnTo>
                    <a:pt x="75" y="0"/>
                  </a:lnTo>
                  <a:lnTo>
                    <a:pt x="67" y="2"/>
                  </a:lnTo>
                  <a:lnTo>
                    <a:pt x="59" y="3"/>
                  </a:lnTo>
                  <a:lnTo>
                    <a:pt x="53" y="4"/>
                  </a:lnTo>
                  <a:lnTo>
                    <a:pt x="46" y="7"/>
                  </a:lnTo>
                  <a:lnTo>
                    <a:pt x="40" y="10"/>
                  </a:lnTo>
                  <a:lnTo>
                    <a:pt x="33" y="14"/>
                  </a:lnTo>
                  <a:lnTo>
                    <a:pt x="27" y="18"/>
                  </a:lnTo>
                  <a:lnTo>
                    <a:pt x="22" y="23"/>
                  </a:lnTo>
                  <a:lnTo>
                    <a:pt x="16" y="28"/>
                  </a:lnTo>
                  <a:lnTo>
                    <a:pt x="12" y="34"/>
                  </a:lnTo>
                  <a:lnTo>
                    <a:pt x="9" y="40"/>
                  </a:lnTo>
                  <a:lnTo>
                    <a:pt x="5" y="47"/>
                  </a:lnTo>
                  <a:lnTo>
                    <a:pt x="3" y="54"/>
                  </a:lnTo>
                  <a:lnTo>
                    <a:pt x="1" y="61"/>
                  </a:lnTo>
                  <a:lnTo>
                    <a:pt x="0" y="69"/>
                  </a:lnTo>
                  <a:lnTo>
                    <a:pt x="0" y="77"/>
                  </a:lnTo>
                  <a:lnTo>
                    <a:pt x="0" y="544"/>
                  </a:lnTo>
                  <a:lnTo>
                    <a:pt x="904" y="544"/>
                  </a:lnTo>
                  <a:lnTo>
                    <a:pt x="904" y="77"/>
                  </a:lnTo>
                  <a:lnTo>
                    <a:pt x="904" y="69"/>
                  </a:lnTo>
                  <a:lnTo>
                    <a:pt x="903" y="61"/>
                  </a:lnTo>
                  <a:lnTo>
                    <a:pt x="901" y="54"/>
                  </a:lnTo>
                  <a:lnTo>
                    <a:pt x="899" y="47"/>
                  </a:lnTo>
                  <a:lnTo>
                    <a:pt x="896" y="40"/>
                  </a:lnTo>
                  <a:lnTo>
                    <a:pt x="892" y="34"/>
                  </a:lnTo>
                  <a:lnTo>
                    <a:pt x="888" y="28"/>
                  </a:lnTo>
                  <a:lnTo>
                    <a:pt x="882" y="23"/>
                  </a:lnTo>
                  <a:lnTo>
                    <a:pt x="877" y="18"/>
                  </a:lnTo>
                  <a:lnTo>
                    <a:pt x="871" y="14"/>
                  </a:lnTo>
                  <a:lnTo>
                    <a:pt x="866" y="10"/>
                  </a:lnTo>
                  <a:lnTo>
                    <a:pt x="859" y="7"/>
                  </a:lnTo>
                  <a:lnTo>
                    <a:pt x="851" y="4"/>
                  </a:lnTo>
                  <a:lnTo>
                    <a:pt x="845" y="3"/>
                  </a:lnTo>
                  <a:lnTo>
                    <a:pt x="837" y="2"/>
                  </a:lnTo>
                  <a:lnTo>
                    <a:pt x="829"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4" name="Freeform 1594">
              <a:extLst>
                <a:ext uri="{FF2B5EF4-FFF2-40B4-BE49-F238E27FC236}">
                  <a16:creationId xmlns:a16="http://schemas.microsoft.com/office/drawing/2014/main" id="{2A229F37-7B67-4EE7-B334-2F3DE95D8A44}"/>
                </a:ext>
              </a:extLst>
            </p:cNvPr>
            <p:cNvSpPr>
              <a:spLocks noEditPoints="1"/>
            </p:cNvSpPr>
            <p:nvPr/>
          </p:nvSpPr>
          <p:spPr bwMode="auto">
            <a:xfrm>
              <a:off x="879475" y="1000125"/>
              <a:ext cx="287338" cy="76200"/>
            </a:xfrm>
            <a:custGeom>
              <a:avLst/>
              <a:gdLst>
                <a:gd name="T0" fmla="*/ 459 w 904"/>
                <a:gd name="T1" fmla="*/ 29 h 241"/>
                <a:gd name="T2" fmla="*/ 469 w 904"/>
                <a:gd name="T3" fmla="*/ 35 h 241"/>
                <a:gd name="T4" fmla="*/ 478 w 904"/>
                <a:gd name="T5" fmla="*/ 43 h 241"/>
                <a:gd name="T6" fmla="*/ 482 w 904"/>
                <a:gd name="T7" fmla="*/ 54 h 241"/>
                <a:gd name="T8" fmla="*/ 482 w 904"/>
                <a:gd name="T9" fmla="*/ 66 h 241"/>
                <a:gd name="T10" fmla="*/ 478 w 904"/>
                <a:gd name="T11" fmla="*/ 77 h 241"/>
                <a:gd name="T12" fmla="*/ 469 w 904"/>
                <a:gd name="T13" fmla="*/ 85 h 241"/>
                <a:gd name="T14" fmla="*/ 459 w 904"/>
                <a:gd name="T15" fmla="*/ 89 h 241"/>
                <a:gd name="T16" fmla="*/ 447 w 904"/>
                <a:gd name="T17" fmla="*/ 89 h 241"/>
                <a:gd name="T18" fmla="*/ 436 w 904"/>
                <a:gd name="T19" fmla="*/ 85 h 241"/>
                <a:gd name="T20" fmla="*/ 427 w 904"/>
                <a:gd name="T21" fmla="*/ 77 h 241"/>
                <a:gd name="T22" fmla="*/ 422 w 904"/>
                <a:gd name="T23" fmla="*/ 66 h 241"/>
                <a:gd name="T24" fmla="*/ 422 w 904"/>
                <a:gd name="T25" fmla="*/ 54 h 241"/>
                <a:gd name="T26" fmla="*/ 427 w 904"/>
                <a:gd name="T27" fmla="*/ 43 h 241"/>
                <a:gd name="T28" fmla="*/ 436 w 904"/>
                <a:gd name="T29" fmla="*/ 35 h 241"/>
                <a:gd name="T30" fmla="*/ 447 w 904"/>
                <a:gd name="T31" fmla="*/ 31 h 241"/>
                <a:gd name="T32" fmla="*/ 452 w 904"/>
                <a:gd name="T33" fmla="*/ 29 h 241"/>
                <a:gd name="T34" fmla="*/ 0 w 904"/>
                <a:gd name="T35" fmla="*/ 83 h 241"/>
                <a:gd name="T36" fmla="*/ 3 w 904"/>
                <a:gd name="T37" fmla="*/ 97 h 241"/>
                <a:gd name="T38" fmla="*/ 9 w 904"/>
                <a:gd name="T39" fmla="*/ 110 h 241"/>
                <a:gd name="T40" fmla="*/ 16 w 904"/>
                <a:gd name="T41" fmla="*/ 122 h 241"/>
                <a:gd name="T42" fmla="*/ 27 w 904"/>
                <a:gd name="T43" fmla="*/ 132 h 241"/>
                <a:gd name="T44" fmla="*/ 40 w 904"/>
                <a:gd name="T45" fmla="*/ 141 h 241"/>
                <a:gd name="T46" fmla="*/ 53 w 904"/>
                <a:gd name="T47" fmla="*/ 147 h 241"/>
                <a:gd name="T48" fmla="*/ 67 w 904"/>
                <a:gd name="T49" fmla="*/ 150 h 241"/>
                <a:gd name="T50" fmla="*/ 437 w 904"/>
                <a:gd name="T51" fmla="*/ 150 h 241"/>
                <a:gd name="T52" fmla="*/ 195 w 904"/>
                <a:gd name="T53" fmla="*/ 211 h 241"/>
                <a:gd name="T54" fmla="*/ 190 w 904"/>
                <a:gd name="T55" fmla="*/ 212 h 241"/>
                <a:gd name="T56" fmla="*/ 186 w 904"/>
                <a:gd name="T57" fmla="*/ 215 h 241"/>
                <a:gd name="T58" fmla="*/ 182 w 904"/>
                <a:gd name="T59" fmla="*/ 220 h 241"/>
                <a:gd name="T60" fmla="*/ 181 w 904"/>
                <a:gd name="T61" fmla="*/ 225 h 241"/>
                <a:gd name="T62" fmla="*/ 182 w 904"/>
                <a:gd name="T63" fmla="*/ 232 h 241"/>
                <a:gd name="T64" fmla="*/ 186 w 904"/>
                <a:gd name="T65" fmla="*/ 236 h 241"/>
                <a:gd name="T66" fmla="*/ 190 w 904"/>
                <a:gd name="T67" fmla="*/ 240 h 241"/>
                <a:gd name="T68" fmla="*/ 195 w 904"/>
                <a:gd name="T69" fmla="*/ 241 h 241"/>
                <a:gd name="T70" fmla="*/ 742 w 904"/>
                <a:gd name="T71" fmla="*/ 241 h 241"/>
                <a:gd name="T72" fmla="*/ 747 w 904"/>
                <a:gd name="T73" fmla="*/ 239 h 241"/>
                <a:gd name="T74" fmla="*/ 752 w 904"/>
                <a:gd name="T75" fmla="*/ 234 h 241"/>
                <a:gd name="T76" fmla="*/ 754 w 904"/>
                <a:gd name="T77" fmla="*/ 229 h 241"/>
                <a:gd name="T78" fmla="*/ 754 w 904"/>
                <a:gd name="T79" fmla="*/ 223 h 241"/>
                <a:gd name="T80" fmla="*/ 752 w 904"/>
                <a:gd name="T81" fmla="*/ 218 h 241"/>
                <a:gd name="T82" fmla="*/ 747 w 904"/>
                <a:gd name="T83" fmla="*/ 213 h 241"/>
                <a:gd name="T84" fmla="*/ 742 w 904"/>
                <a:gd name="T85" fmla="*/ 211 h 241"/>
                <a:gd name="T86" fmla="*/ 468 w 904"/>
                <a:gd name="T87" fmla="*/ 211 h 241"/>
                <a:gd name="T88" fmla="*/ 829 w 904"/>
                <a:gd name="T89" fmla="*/ 150 h 241"/>
                <a:gd name="T90" fmla="*/ 845 w 904"/>
                <a:gd name="T91" fmla="*/ 149 h 241"/>
                <a:gd name="T92" fmla="*/ 859 w 904"/>
                <a:gd name="T93" fmla="*/ 145 h 241"/>
                <a:gd name="T94" fmla="*/ 871 w 904"/>
                <a:gd name="T95" fmla="*/ 137 h 241"/>
                <a:gd name="T96" fmla="*/ 882 w 904"/>
                <a:gd name="T97" fmla="*/ 128 h 241"/>
                <a:gd name="T98" fmla="*/ 892 w 904"/>
                <a:gd name="T99" fmla="*/ 117 h 241"/>
                <a:gd name="T100" fmla="*/ 899 w 904"/>
                <a:gd name="T101" fmla="*/ 104 h 241"/>
                <a:gd name="T102" fmla="*/ 903 w 904"/>
                <a:gd name="T103" fmla="*/ 90 h 241"/>
                <a:gd name="T104" fmla="*/ 904 w 904"/>
                <a:gd name="T105" fmla="*/ 75 h 241"/>
                <a:gd name="T106" fmla="*/ 0 w 904"/>
                <a:gd name="T107" fmla="*/ 0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04" h="241">
                  <a:moveTo>
                    <a:pt x="452" y="29"/>
                  </a:moveTo>
                  <a:lnTo>
                    <a:pt x="459" y="29"/>
                  </a:lnTo>
                  <a:lnTo>
                    <a:pt x="464" y="32"/>
                  </a:lnTo>
                  <a:lnTo>
                    <a:pt x="469" y="35"/>
                  </a:lnTo>
                  <a:lnTo>
                    <a:pt x="473" y="38"/>
                  </a:lnTo>
                  <a:lnTo>
                    <a:pt x="478" y="43"/>
                  </a:lnTo>
                  <a:lnTo>
                    <a:pt x="480" y="48"/>
                  </a:lnTo>
                  <a:lnTo>
                    <a:pt x="482" y="54"/>
                  </a:lnTo>
                  <a:lnTo>
                    <a:pt x="482" y="59"/>
                  </a:lnTo>
                  <a:lnTo>
                    <a:pt x="482" y="66"/>
                  </a:lnTo>
                  <a:lnTo>
                    <a:pt x="480" y="71"/>
                  </a:lnTo>
                  <a:lnTo>
                    <a:pt x="478" y="77"/>
                  </a:lnTo>
                  <a:lnTo>
                    <a:pt x="473" y="81"/>
                  </a:lnTo>
                  <a:lnTo>
                    <a:pt x="469" y="85"/>
                  </a:lnTo>
                  <a:lnTo>
                    <a:pt x="464" y="87"/>
                  </a:lnTo>
                  <a:lnTo>
                    <a:pt x="459" y="89"/>
                  </a:lnTo>
                  <a:lnTo>
                    <a:pt x="452" y="90"/>
                  </a:lnTo>
                  <a:lnTo>
                    <a:pt x="447" y="89"/>
                  </a:lnTo>
                  <a:lnTo>
                    <a:pt x="440" y="87"/>
                  </a:lnTo>
                  <a:lnTo>
                    <a:pt x="436" y="85"/>
                  </a:lnTo>
                  <a:lnTo>
                    <a:pt x="431" y="81"/>
                  </a:lnTo>
                  <a:lnTo>
                    <a:pt x="427" y="77"/>
                  </a:lnTo>
                  <a:lnTo>
                    <a:pt x="424" y="71"/>
                  </a:lnTo>
                  <a:lnTo>
                    <a:pt x="422" y="66"/>
                  </a:lnTo>
                  <a:lnTo>
                    <a:pt x="422" y="59"/>
                  </a:lnTo>
                  <a:lnTo>
                    <a:pt x="422" y="54"/>
                  </a:lnTo>
                  <a:lnTo>
                    <a:pt x="424" y="48"/>
                  </a:lnTo>
                  <a:lnTo>
                    <a:pt x="427" y="43"/>
                  </a:lnTo>
                  <a:lnTo>
                    <a:pt x="431" y="38"/>
                  </a:lnTo>
                  <a:lnTo>
                    <a:pt x="436" y="35"/>
                  </a:lnTo>
                  <a:lnTo>
                    <a:pt x="440" y="32"/>
                  </a:lnTo>
                  <a:lnTo>
                    <a:pt x="447" y="31"/>
                  </a:lnTo>
                  <a:lnTo>
                    <a:pt x="452" y="29"/>
                  </a:lnTo>
                  <a:lnTo>
                    <a:pt x="452" y="29"/>
                  </a:lnTo>
                  <a:close/>
                  <a:moveTo>
                    <a:pt x="0" y="75"/>
                  </a:moveTo>
                  <a:lnTo>
                    <a:pt x="0" y="83"/>
                  </a:lnTo>
                  <a:lnTo>
                    <a:pt x="1" y="90"/>
                  </a:lnTo>
                  <a:lnTo>
                    <a:pt x="3" y="97"/>
                  </a:lnTo>
                  <a:lnTo>
                    <a:pt x="5" y="104"/>
                  </a:lnTo>
                  <a:lnTo>
                    <a:pt x="9" y="110"/>
                  </a:lnTo>
                  <a:lnTo>
                    <a:pt x="12" y="117"/>
                  </a:lnTo>
                  <a:lnTo>
                    <a:pt x="16" y="122"/>
                  </a:lnTo>
                  <a:lnTo>
                    <a:pt x="22" y="128"/>
                  </a:lnTo>
                  <a:lnTo>
                    <a:pt x="27" y="132"/>
                  </a:lnTo>
                  <a:lnTo>
                    <a:pt x="33" y="137"/>
                  </a:lnTo>
                  <a:lnTo>
                    <a:pt x="40" y="141"/>
                  </a:lnTo>
                  <a:lnTo>
                    <a:pt x="46" y="145"/>
                  </a:lnTo>
                  <a:lnTo>
                    <a:pt x="53" y="147"/>
                  </a:lnTo>
                  <a:lnTo>
                    <a:pt x="59" y="149"/>
                  </a:lnTo>
                  <a:lnTo>
                    <a:pt x="67" y="150"/>
                  </a:lnTo>
                  <a:lnTo>
                    <a:pt x="75" y="150"/>
                  </a:lnTo>
                  <a:lnTo>
                    <a:pt x="437" y="150"/>
                  </a:lnTo>
                  <a:lnTo>
                    <a:pt x="437" y="211"/>
                  </a:lnTo>
                  <a:lnTo>
                    <a:pt x="195" y="211"/>
                  </a:lnTo>
                  <a:lnTo>
                    <a:pt x="192" y="211"/>
                  </a:lnTo>
                  <a:lnTo>
                    <a:pt x="190" y="212"/>
                  </a:lnTo>
                  <a:lnTo>
                    <a:pt x="188" y="213"/>
                  </a:lnTo>
                  <a:lnTo>
                    <a:pt x="186" y="215"/>
                  </a:lnTo>
                  <a:lnTo>
                    <a:pt x="183" y="218"/>
                  </a:lnTo>
                  <a:lnTo>
                    <a:pt x="182" y="220"/>
                  </a:lnTo>
                  <a:lnTo>
                    <a:pt x="181" y="223"/>
                  </a:lnTo>
                  <a:lnTo>
                    <a:pt x="181" y="225"/>
                  </a:lnTo>
                  <a:lnTo>
                    <a:pt x="181" y="229"/>
                  </a:lnTo>
                  <a:lnTo>
                    <a:pt x="182" y="232"/>
                  </a:lnTo>
                  <a:lnTo>
                    <a:pt x="183" y="234"/>
                  </a:lnTo>
                  <a:lnTo>
                    <a:pt x="186" y="236"/>
                  </a:lnTo>
                  <a:lnTo>
                    <a:pt x="188" y="239"/>
                  </a:lnTo>
                  <a:lnTo>
                    <a:pt x="190" y="240"/>
                  </a:lnTo>
                  <a:lnTo>
                    <a:pt x="192" y="241"/>
                  </a:lnTo>
                  <a:lnTo>
                    <a:pt x="195" y="241"/>
                  </a:lnTo>
                  <a:lnTo>
                    <a:pt x="739" y="241"/>
                  </a:lnTo>
                  <a:lnTo>
                    <a:pt x="742" y="241"/>
                  </a:lnTo>
                  <a:lnTo>
                    <a:pt x="745" y="240"/>
                  </a:lnTo>
                  <a:lnTo>
                    <a:pt x="747" y="239"/>
                  </a:lnTo>
                  <a:lnTo>
                    <a:pt x="750" y="236"/>
                  </a:lnTo>
                  <a:lnTo>
                    <a:pt x="752" y="234"/>
                  </a:lnTo>
                  <a:lnTo>
                    <a:pt x="753" y="232"/>
                  </a:lnTo>
                  <a:lnTo>
                    <a:pt x="754" y="229"/>
                  </a:lnTo>
                  <a:lnTo>
                    <a:pt x="754" y="225"/>
                  </a:lnTo>
                  <a:lnTo>
                    <a:pt x="754" y="223"/>
                  </a:lnTo>
                  <a:lnTo>
                    <a:pt x="753" y="220"/>
                  </a:lnTo>
                  <a:lnTo>
                    <a:pt x="752" y="218"/>
                  </a:lnTo>
                  <a:lnTo>
                    <a:pt x="750" y="215"/>
                  </a:lnTo>
                  <a:lnTo>
                    <a:pt x="747" y="213"/>
                  </a:lnTo>
                  <a:lnTo>
                    <a:pt x="745" y="212"/>
                  </a:lnTo>
                  <a:lnTo>
                    <a:pt x="742" y="211"/>
                  </a:lnTo>
                  <a:lnTo>
                    <a:pt x="739" y="211"/>
                  </a:lnTo>
                  <a:lnTo>
                    <a:pt x="468" y="211"/>
                  </a:lnTo>
                  <a:lnTo>
                    <a:pt x="468" y="150"/>
                  </a:lnTo>
                  <a:lnTo>
                    <a:pt x="829" y="150"/>
                  </a:lnTo>
                  <a:lnTo>
                    <a:pt x="837" y="150"/>
                  </a:lnTo>
                  <a:lnTo>
                    <a:pt x="845" y="149"/>
                  </a:lnTo>
                  <a:lnTo>
                    <a:pt x="851" y="147"/>
                  </a:lnTo>
                  <a:lnTo>
                    <a:pt x="859" y="145"/>
                  </a:lnTo>
                  <a:lnTo>
                    <a:pt x="866" y="141"/>
                  </a:lnTo>
                  <a:lnTo>
                    <a:pt x="871" y="137"/>
                  </a:lnTo>
                  <a:lnTo>
                    <a:pt x="877" y="132"/>
                  </a:lnTo>
                  <a:lnTo>
                    <a:pt x="882" y="128"/>
                  </a:lnTo>
                  <a:lnTo>
                    <a:pt x="888" y="122"/>
                  </a:lnTo>
                  <a:lnTo>
                    <a:pt x="892" y="117"/>
                  </a:lnTo>
                  <a:lnTo>
                    <a:pt x="896" y="110"/>
                  </a:lnTo>
                  <a:lnTo>
                    <a:pt x="899" y="104"/>
                  </a:lnTo>
                  <a:lnTo>
                    <a:pt x="901" y="97"/>
                  </a:lnTo>
                  <a:lnTo>
                    <a:pt x="903" y="90"/>
                  </a:lnTo>
                  <a:lnTo>
                    <a:pt x="904" y="83"/>
                  </a:lnTo>
                  <a:lnTo>
                    <a:pt x="904" y="75"/>
                  </a:lnTo>
                  <a:lnTo>
                    <a:pt x="904" y="0"/>
                  </a:lnTo>
                  <a:lnTo>
                    <a:pt x="0" y="0"/>
                  </a:lnTo>
                  <a:lnTo>
                    <a:pt x="0" y="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85" name="Group 84" descr="Icon of computer monitors.">
            <a:extLst>
              <a:ext uri="{FF2B5EF4-FFF2-40B4-BE49-F238E27FC236}">
                <a16:creationId xmlns:a16="http://schemas.microsoft.com/office/drawing/2014/main" id="{A97EEAA0-CE6D-46A9-9837-67DD5CDA8CE9}"/>
              </a:ext>
            </a:extLst>
          </p:cNvPr>
          <p:cNvGrpSpPr/>
          <p:nvPr/>
        </p:nvGrpSpPr>
        <p:grpSpPr>
          <a:xfrm>
            <a:off x="4277123" y="1359245"/>
            <a:ext cx="287338" cy="258762"/>
            <a:chOff x="304800" y="5129213"/>
            <a:chExt cx="287338" cy="258762"/>
          </a:xfrm>
          <a:solidFill>
            <a:schemeClr val="bg1"/>
          </a:solidFill>
        </p:grpSpPr>
        <p:sp>
          <p:nvSpPr>
            <p:cNvPr id="86" name="Freeform 1630">
              <a:extLst>
                <a:ext uri="{FF2B5EF4-FFF2-40B4-BE49-F238E27FC236}">
                  <a16:creationId xmlns:a16="http://schemas.microsoft.com/office/drawing/2014/main" id="{CD9DD3B0-9FD5-473E-A718-FEFF0355FBCA}"/>
                </a:ext>
              </a:extLst>
            </p:cNvPr>
            <p:cNvSpPr>
              <a:spLocks/>
            </p:cNvSpPr>
            <p:nvPr/>
          </p:nvSpPr>
          <p:spPr bwMode="auto">
            <a:xfrm>
              <a:off x="381000" y="5224463"/>
              <a:ext cx="134938" cy="38100"/>
            </a:xfrm>
            <a:custGeom>
              <a:avLst/>
              <a:gdLst>
                <a:gd name="T0" fmla="*/ 176 w 423"/>
                <a:gd name="T1" fmla="*/ 120 h 120"/>
                <a:gd name="T2" fmla="*/ 247 w 423"/>
                <a:gd name="T3" fmla="*/ 120 h 120"/>
                <a:gd name="T4" fmla="*/ 252 w 423"/>
                <a:gd name="T5" fmla="*/ 108 h 120"/>
                <a:gd name="T6" fmla="*/ 260 w 423"/>
                <a:gd name="T7" fmla="*/ 97 h 120"/>
                <a:gd name="T8" fmla="*/ 269 w 423"/>
                <a:gd name="T9" fmla="*/ 86 h 120"/>
                <a:gd name="T10" fmla="*/ 280 w 423"/>
                <a:gd name="T11" fmla="*/ 77 h 120"/>
                <a:gd name="T12" fmla="*/ 291 w 423"/>
                <a:gd name="T13" fmla="*/ 71 h 120"/>
                <a:gd name="T14" fmla="*/ 304 w 423"/>
                <a:gd name="T15" fmla="*/ 65 h 120"/>
                <a:gd name="T16" fmla="*/ 311 w 423"/>
                <a:gd name="T17" fmla="*/ 63 h 120"/>
                <a:gd name="T18" fmla="*/ 318 w 423"/>
                <a:gd name="T19" fmla="*/ 62 h 120"/>
                <a:gd name="T20" fmla="*/ 325 w 423"/>
                <a:gd name="T21" fmla="*/ 61 h 120"/>
                <a:gd name="T22" fmla="*/ 332 w 423"/>
                <a:gd name="T23" fmla="*/ 61 h 120"/>
                <a:gd name="T24" fmla="*/ 423 w 423"/>
                <a:gd name="T25" fmla="*/ 61 h 120"/>
                <a:gd name="T26" fmla="*/ 423 w 423"/>
                <a:gd name="T27" fmla="*/ 31 h 120"/>
                <a:gd name="T28" fmla="*/ 423 w 423"/>
                <a:gd name="T29" fmla="*/ 22 h 120"/>
                <a:gd name="T30" fmla="*/ 420 w 423"/>
                <a:gd name="T31" fmla="*/ 14 h 120"/>
                <a:gd name="T32" fmla="*/ 418 w 423"/>
                <a:gd name="T33" fmla="*/ 8 h 120"/>
                <a:gd name="T34" fmla="*/ 415 w 423"/>
                <a:gd name="T35" fmla="*/ 0 h 120"/>
                <a:gd name="T36" fmla="*/ 363 w 423"/>
                <a:gd name="T37" fmla="*/ 0 h 120"/>
                <a:gd name="T38" fmla="*/ 61 w 423"/>
                <a:gd name="T39" fmla="*/ 0 h 120"/>
                <a:gd name="T40" fmla="*/ 9 w 423"/>
                <a:gd name="T41" fmla="*/ 0 h 120"/>
                <a:gd name="T42" fmla="*/ 6 w 423"/>
                <a:gd name="T43" fmla="*/ 8 h 120"/>
                <a:gd name="T44" fmla="*/ 2 w 423"/>
                <a:gd name="T45" fmla="*/ 14 h 120"/>
                <a:gd name="T46" fmla="*/ 1 w 423"/>
                <a:gd name="T47" fmla="*/ 22 h 120"/>
                <a:gd name="T48" fmla="*/ 0 w 423"/>
                <a:gd name="T49" fmla="*/ 31 h 120"/>
                <a:gd name="T50" fmla="*/ 0 w 423"/>
                <a:gd name="T51" fmla="*/ 61 h 120"/>
                <a:gd name="T52" fmla="*/ 91 w 423"/>
                <a:gd name="T53" fmla="*/ 61 h 120"/>
                <a:gd name="T54" fmla="*/ 99 w 423"/>
                <a:gd name="T55" fmla="*/ 61 h 120"/>
                <a:gd name="T56" fmla="*/ 105 w 423"/>
                <a:gd name="T57" fmla="*/ 62 h 120"/>
                <a:gd name="T58" fmla="*/ 112 w 423"/>
                <a:gd name="T59" fmla="*/ 63 h 120"/>
                <a:gd name="T60" fmla="*/ 120 w 423"/>
                <a:gd name="T61" fmla="*/ 65 h 120"/>
                <a:gd name="T62" fmla="*/ 132 w 423"/>
                <a:gd name="T63" fmla="*/ 71 h 120"/>
                <a:gd name="T64" fmla="*/ 144 w 423"/>
                <a:gd name="T65" fmla="*/ 77 h 120"/>
                <a:gd name="T66" fmla="*/ 154 w 423"/>
                <a:gd name="T67" fmla="*/ 86 h 120"/>
                <a:gd name="T68" fmla="*/ 163 w 423"/>
                <a:gd name="T69" fmla="*/ 97 h 120"/>
                <a:gd name="T70" fmla="*/ 170 w 423"/>
                <a:gd name="T71" fmla="*/ 108 h 120"/>
                <a:gd name="T72" fmla="*/ 176 w 423"/>
                <a:gd name="T73" fmla="*/ 12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3" h="120">
                  <a:moveTo>
                    <a:pt x="176" y="120"/>
                  </a:moveTo>
                  <a:lnTo>
                    <a:pt x="247" y="120"/>
                  </a:lnTo>
                  <a:lnTo>
                    <a:pt x="252" y="108"/>
                  </a:lnTo>
                  <a:lnTo>
                    <a:pt x="260" y="97"/>
                  </a:lnTo>
                  <a:lnTo>
                    <a:pt x="269" y="86"/>
                  </a:lnTo>
                  <a:lnTo>
                    <a:pt x="280" y="77"/>
                  </a:lnTo>
                  <a:lnTo>
                    <a:pt x="291" y="71"/>
                  </a:lnTo>
                  <a:lnTo>
                    <a:pt x="304" y="65"/>
                  </a:lnTo>
                  <a:lnTo>
                    <a:pt x="311" y="63"/>
                  </a:lnTo>
                  <a:lnTo>
                    <a:pt x="318" y="62"/>
                  </a:lnTo>
                  <a:lnTo>
                    <a:pt x="325" y="61"/>
                  </a:lnTo>
                  <a:lnTo>
                    <a:pt x="332" y="61"/>
                  </a:lnTo>
                  <a:lnTo>
                    <a:pt x="423" y="61"/>
                  </a:lnTo>
                  <a:lnTo>
                    <a:pt x="423" y="31"/>
                  </a:lnTo>
                  <a:lnTo>
                    <a:pt x="423" y="22"/>
                  </a:lnTo>
                  <a:lnTo>
                    <a:pt x="420" y="14"/>
                  </a:lnTo>
                  <a:lnTo>
                    <a:pt x="418" y="8"/>
                  </a:lnTo>
                  <a:lnTo>
                    <a:pt x="415" y="0"/>
                  </a:lnTo>
                  <a:lnTo>
                    <a:pt x="363" y="0"/>
                  </a:lnTo>
                  <a:lnTo>
                    <a:pt x="61" y="0"/>
                  </a:lnTo>
                  <a:lnTo>
                    <a:pt x="9" y="0"/>
                  </a:lnTo>
                  <a:lnTo>
                    <a:pt x="6" y="8"/>
                  </a:lnTo>
                  <a:lnTo>
                    <a:pt x="2" y="14"/>
                  </a:lnTo>
                  <a:lnTo>
                    <a:pt x="1" y="22"/>
                  </a:lnTo>
                  <a:lnTo>
                    <a:pt x="0" y="31"/>
                  </a:lnTo>
                  <a:lnTo>
                    <a:pt x="0" y="61"/>
                  </a:lnTo>
                  <a:lnTo>
                    <a:pt x="91" y="61"/>
                  </a:lnTo>
                  <a:lnTo>
                    <a:pt x="99" y="61"/>
                  </a:lnTo>
                  <a:lnTo>
                    <a:pt x="105" y="62"/>
                  </a:lnTo>
                  <a:lnTo>
                    <a:pt x="112" y="63"/>
                  </a:lnTo>
                  <a:lnTo>
                    <a:pt x="120" y="65"/>
                  </a:lnTo>
                  <a:lnTo>
                    <a:pt x="132" y="71"/>
                  </a:lnTo>
                  <a:lnTo>
                    <a:pt x="144" y="77"/>
                  </a:lnTo>
                  <a:lnTo>
                    <a:pt x="154" y="86"/>
                  </a:lnTo>
                  <a:lnTo>
                    <a:pt x="163" y="97"/>
                  </a:lnTo>
                  <a:lnTo>
                    <a:pt x="170" y="108"/>
                  </a:lnTo>
                  <a:lnTo>
                    <a:pt x="176" y="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7" name="Freeform 1631">
              <a:extLst>
                <a:ext uri="{FF2B5EF4-FFF2-40B4-BE49-F238E27FC236}">
                  <a16:creationId xmlns:a16="http://schemas.microsoft.com/office/drawing/2014/main" id="{99F6D614-3AD7-472A-92A9-85406C4F4B20}"/>
                </a:ext>
              </a:extLst>
            </p:cNvPr>
            <p:cNvSpPr>
              <a:spLocks noEditPoints="1"/>
            </p:cNvSpPr>
            <p:nvPr/>
          </p:nvSpPr>
          <p:spPr bwMode="auto">
            <a:xfrm>
              <a:off x="390525" y="5129213"/>
              <a:ext cx="115888" cy="85725"/>
            </a:xfrm>
            <a:custGeom>
              <a:avLst/>
              <a:gdLst>
                <a:gd name="T0" fmla="*/ 60 w 362"/>
                <a:gd name="T1" fmla="*/ 72 h 271"/>
                <a:gd name="T2" fmla="*/ 62 w 362"/>
                <a:gd name="T3" fmla="*/ 66 h 271"/>
                <a:gd name="T4" fmla="*/ 66 w 362"/>
                <a:gd name="T5" fmla="*/ 62 h 271"/>
                <a:gd name="T6" fmla="*/ 72 w 362"/>
                <a:gd name="T7" fmla="*/ 60 h 271"/>
                <a:gd name="T8" fmla="*/ 287 w 362"/>
                <a:gd name="T9" fmla="*/ 60 h 271"/>
                <a:gd name="T10" fmla="*/ 292 w 362"/>
                <a:gd name="T11" fmla="*/ 61 h 271"/>
                <a:gd name="T12" fmla="*/ 297 w 362"/>
                <a:gd name="T13" fmla="*/ 64 h 271"/>
                <a:gd name="T14" fmla="*/ 300 w 362"/>
                <a:gd name="T15" fmla="*/ 70 h 271"/>
                <a:gd name="T16" fmla="*/ 301 w 362"/>
                <a:gd name="T17" fmla="*/ 75 h 271"/>
                <a:gd name="T18" fmla="*/ 301 w 362"/>
                <a:gd name="T19" fmla="*/ 229 h 271"/>
                <a:gd name="T20" fmla="*/ 299 w 362"/>
                <a:gd name="T21" fmla="*/ 234 h 271"/>
                <a:gd name="T22" fmla="*/ 294 w 362"/>
                <a:gd name="T23" fmla="*/ 239 h 271"/>
                <a:gd name="T24" fmla="*/ 289 w 362"/>
                <a:gd name="T25" fmla="*/ 241 h 271"/>
                <a:gd name="T26" fmla="*/ 75 w 362"/>
                <a:gd name="T27" fmla="*/ 241 h 271"/>
                <a:gd name="T28" fmla="*/ 69 w 362"/>
                <a:gd name="T29" fmla="*/ 240 h 271"/>
                <a:gd name="T30" fmla="*/ 64 w 362"/>
                <a:gd name="T31" fmla="*/ 237 h 271"/>
                <a:gd name="T32" fmla="*/ 61 w 362"/>
                <a:gd name="T33" fmla="*/ 231 h 271"/>
                <a:gd name="T34" fmla="*/ 60 w 362"/>
                <a:gd name="T35" fmla="*/ 226 h 271"/>
                <a:gd name="T36" fmla="*/ 332 w 362"/>
                <a:gd name="T37" fmla="*/ 271 h 271"/>
                <a:gd name="T38" fmla="*/ 362 w 362"/>
                <a:gd name="T39" fmla="*/ 60 h 271"/>
                <a:gd name="T40" fmla="*/ 361 w 362"/>
                <a:gd name="T41" fmla="*/ 47 h 271"/>
                <a:gd name="T42" fmla="*/ 357 w 362"/>
                <a:gd name="T43" fmla="*/ 36 h 271"/>
                <a:gd name="T44" fmla="*/ 352 w 362"/>
                <a:gd name="T45" fmla="*/ 26 h 271"/>
                <a:gd name="T46" fmla="*/ 344 w 362"/>
                <a:gd name="T47" fmla="*/ 18 h 271"/>
                <a:gd name="T48" fmla="*/ 335 w 362"/>
                <a:gd name="T49" fmla="*/ 10 h 271"/>
                <a:gd name="T50" fmla="*/ 325 w 362"/>
                <a:gd name="T51" fmla="*/ 4 h 271"/>
                <a:gd name="T52" fmla="*/ 313 w 362"/>
                <a:gd name="T53" fmla="*/ 1 h 271"/>
                <a:gd name="T54" fmla="*/ 301 w 362"/>
                <a:gd name="T55" fmla="*/ 0 h 271"/>
                <a:gd name="T56" fmla="*/ 54 w 362"/>
                <a:gd name="T57" fmla="*/ 0 h 271"/>
                <a:gd name="T58" fmla="*/ 42 w 362"/>
                <a:gd name="T59" fmla="*/ 2 h 271"/>
                <a:gd name="T60" fmla="*/ 31 w 362"/>
                <a:gd name="T61" fmla="*/ 7 h 271"/>
                <a:gd name="T62" fmla="*/ 21 w 362"/>
                <a:gd name="T63" fmla="*/ 13 h 271"/>
                <a:gd name="T64" fmla="*/ 13 w 362"/>
                <a:gd name="T65" fmla="*/ 21 h 271"/>
                <a:gd name="T66" fmla="*/ 7 w 362"/>
                <a:gd name="T67" fmla="*/ 31 h 271"/>
                <a:gd name="T68" fmla="*/ 2 w 362"/>
                <a:gd name="T69" fmla="*/ 42 h 271"/>
                <a:gd name="T70" fmla="*/ 0 w 362"/>
                <a:gd name="T71" fmla="*/ 54 h 271"/>
                <a:gd name="T72" fmla="*/ 0 w 362"/>
                <a:gd name="T73" fmla="*/ 271 h 271"/>
                <a:gd name="T74" fmla="*/ 332 w 362"/>
                <a:gd name="T75" fmla="*/ 271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62" h="271">
                  <a:moveTo>
                    <a:pt x="60" y="75"/>
                  </a:moveTo>
                  <a:lnTo>
                    <a:pt x="60" y="72"/>
                  </a:lnTo>
                  <a:lnTo>
                    <a:pt x="61" y="68"/>
                  </a:lnTo>
                  <a:lnTo>
                    <a:pt x="62" y="66"/>
                  </a:lnTo>
                  <a:lnTo>
                    <a:pt x="64" y="64"/>
                  </a:lnTo>
                  <a:lnTo>
                    <a:pt x="66" y="62"/>
                  </a:lnTo>
                  <a:lnTo>
                    <a:pt x="69" y="61"/>
                  </a:lnTo>
                  <a:lnTo>
                    <a:pt x="72" y="60"/>
                  </a:lnTo>
                  <a:lnTo>
                    <a:pt x="75" y="60"/>
                  </a:lnTo>
                  <a:lnTo>
                    <a:pt x="287" y="60"/>
                  </a:lnTo>
                  <a:lnTo>
                    <a:pt x="289" y="60"/>
                  </a:lnTo>
                  <a:lnTo>
                    <a:pt x="292" y="61"/>
                  </a:lnTo>
                  <a:lnTo>
                    <a:pt x="294" y="62"/>
                  </a:lnTo>
                  <a:lnTo>
                    <a:pt x="297" y="64"/>
                  </a:lnTo>
                  <a:lnTo>
                    <a:pt x="299" y="66"/>
                  </a:lnTo>
                  <a:lnTo>
                    <a:pt x="300" y="70"/>
                  </a:lnTo>
                  <a:lnTo>
                    <a:pt x="301" y="72"/>
                  </a:lnTo>
                  <a:lnTo>
                    <a:pt x="301" y="75"/>
                  </a:lnTo>
                  <a:lnTo>
                    <a:pt x="301" y="226"/>
                  </a:lnTo>
                  <a:lnTo>
                    <a:pt x="301" y="229"/>
                  </a:lnTo>
                  <a:lnTo>
                    <a:pt x="300" y="231"/>
                  </a:lnTo>
                  <a:lnTo>
                    <a:pt x="299" y="234"/>
                  </a:lnTo>
                  <a:lnTo>
                    <a:pt x="297" y="237"/>
                  </a:lnTo>
                  <a:lnTo>
                    <a:pt x="294" y="239"/>
                  </a:lnTo>
                  <a:lnTo>
                    <a:pt x="292" y="240"/>
                  </a:lnTo>
                  <a:lnTo>
                    <a:pt x="289" y="241"/>
                  </a:lnTo>
                  <a:lnTo>
                    <a:pt x="287" y="241"/>
                  </a:lnTo>
                  <a:lnTo>
                    <a:pt x="75" y="241"/>
                  </a:lnTo>
                  <a:lnTo>
                    <a:pt x="72" y="241"/>
                  </a:lnTo>
                  <a:lnTo>
                    <a:pt x="69" y="240"/>
                  </a:lnTo>
                  <a:lnTo>
                    <a:pt x="66" y="239"/>
                  </a:lnTo>
                  <a:lnTo>
                    <a:pt x="64" y="237"/>
                  </a:lnTo>
                  <a:lnTo>
                    <a:pt x="62" y="234"/>
                  </a:lnTo>
                  <a:lnTo>
                    <a:pt x="61" y="231"/>
                  </a:lnTo>
                  <a:lnTo>
                    <a:pt x="60" y="229"/>
                  </a:lnTo>
                  <a:lnTo>
                    <a:pt x="60" y="226"/>
                  </a:lnTo>
                  <a:lnTo>
                    <a:pt x="60" y="75"/>
                  </a:lnTo>
                  <a:close/>
                  <a:moveTo>
                    <a:pt x="332" y="271"/>
                  </a:moveTo>
                  <a:lnTo>
                    <a:pt x="362" y="271"/>
                  </a:lnTo>
                  <a:lnTo>
                    <a:pt x="362" y="60"/>
                  </a:lnTo>
                  <a:lnTo>
                    <a:pt x="362" y="54"/>
                  </a:lnTo>
                  <a:lnTo>
                    <a:pt x="361" y="47"/>
                  </a:lnTo>
                  <a:lnTo>
                    <a:pt x="358" y="42"/>
                  </a:lnTo>
                  <a:lnTo>
                    <a:pt x="357" y="36"/>
                  </a:lnTo>
                  <a:lnTo>
                    <a:pt x="354" y="31"/>
                  </a:lnTo>
                  <a:lnTo>
                    <a:pt x="352" y="26"/>
                  </a:lnTo>
                  <a:lnTo>
                    <a:pt x="347" y="21"/>
                  </a:lnTo>
                  <a:lnTo>
                    <a:pt x="344" y="18"/>
                  </a:lnTo>
                  <a:lnTo>
                    <a:pt x="340" y="13"/>
                  </a:lnTo>
                  <a:lnTo>
                    <a:pt x="335" y="10"/>
                  </a:lnTo>
                  <a:lnTo>
                    <a:pt x="330" y="7"/>
                  </a:lnTo>
                  <a:lnTo>
                    <a:pt x="325" y="4"/>
                  </a:lnTo>
                  <a:lnTo>
                    <a:pt x="320" y="2"/>
                  </a:lnTo>
                  <a:lnTo>
                    <a:pt x="313" y="1"/>
                  </a:lnTo>
                  <a:lnTo>
                    <a:pt x="308" y="0"/>
                  </a:lnTo>
                  <a:lnTo>
                    <a:pt x="301" y="0"/>
                  </a:lnTo>
                  <a:lnTo>
                    <a:pt x="60" y="0"/>
                  </a:lnTo>
                  <a:lnTo>
                    <a:pt x="54" y="0"/>
                  </a:lnTo>
                  <a:lnTo>
                    <a:pt x="48" y="1"/>
                  </a:lnTo>
                  <a:lnTo>
                    <a:pt x="42" y="2"/>
                  </a:lnTo>
                  <a:lnTo>
                    <a:pt x="37" y="4"/>
                  </a:lnTo>
                  <a:lnTo>
                    <a:pt x="31" y="7"/>
                  </a:lnTo>
                  <a:lnTo>
                    <a:pt x="27" y="10"/>
                  </a:lnTo>
                  <a:lnTo>
                    <a:pt x="21" y="13"/>
                  </a:lnTo>
                  <a:lnTo>
                    <a:pt x="18" y="18"/>
                  </a:lnTo>
                  <a:lnTo>
                    <a:pt x="13" y="21"/>
                  </a:lnTo>
                  <a:lnTo>
                    <a:pt x="10" y="26"/>
                  </a:lnTo>
                  <a:lnTo>
                    <a:pt x="7" y="31"/>
                  </a:lnTo>
                  <a:lnTo>
                    <a:pt x="5" y="36"/>
                  </a:lnTo>
                  <a:lnTo>
                    <a:pt x="2" y="42"/>
                  </a:lnTo>
                  <a:lnTo>
                    <a:pt x="1" y="47"/>
                  </a:lnTo>
                  <a:lnTo>
                    <a:pt x="0" y="54"/>
                  </a:lnTo>
                  <a:lnTo>
                    <a:pt x="0" y="60"/>
                  </a:lnTo>
                  <a:lnTo>
                    <a:pt x="0" y="271"/>
                  </a:lnTo>
                  <a:lnTo>
                    <a:pt x="30" y="271"/>
                  </a:lnTo>
                  <a:lnTo>
                    <a:pt x="332" y="27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8" name="Freeform 1632">
              <a:extLst>
                <a:ext uri="{FF2B5EF4-FFF2-40B4-BE49-F238E27FC236}">
                  <a16:creationId xmlns:a16="http://schemas.microsoft.com/office/drawing/2014/main" id="{32C10E2D-7492-462D-9F53-98946445AD6D}"/>
                </a:ext>
              </a:extLst>
            </p:cNvPr>
            <p:cNvSpPr>
              <a:spLocks/>
            </p:cNvSpPr>
            <p:nvPr/>
          </p:nvSpPr>
          <p:spPr bwMode="auto">
            <a:xfrm>
              <a:off x="457200" y="5349875"/>
              <a:ext cx="134938" cy="38100"/>
            </a:xfrm>
            <a:custGeom>
              <a:avLst/>
              <a:gdLst>
                <a:gd name="T0" fmla="*/ 422 w 423"/>
                <a:gd name="T1" fmla="*/ 18 h 121"/>
                <a:gd name="T2" fmla="*/ 422 w 423"/>
                <a:gd name="T3" fmla="*/ 17 h 121"/>
                <a:gd name="T4" fmla="*/ 422 w 423"/>
                <a:gd name="T5" fmla="*/ 17 h 121"/>
                <a:gd name="T6" fmla="*/ 419 w 423"/>
                <a:gd name="T7" fmla="*/ 10 h 121"/>
                <a:gd name="T8" fmla="*/ 417 w 423"/>
                <a:gd name="T9" fmla="*/ 5 h 121"/>
                <a:gd name="T10" fmla="*/ 417 w 423"/>
                <a:gd name="T11" fmla="*/ 4 h 121"/>
                <a:gd name="T12" fmla="*/ 416 w 423"/>
                <a:gd name="T13" fmla="*/ 4 h 121"/>
                <a:gd name="T14" fmla="*/ 415 w 423"/>
                <a:gd name="T15" fmla="*/ 2 h 121"/>
                <a:gd name="T16" fmla="*/ 415 w 423"/>
                <a:gd name="T17" fmla="*/ 0 h 121"/>
                <a:gd name="T18" fmla="*/ 9 w 423"/>
                <a:gd name="T19" fmla="*/ 0 h 121"/>
                <a:gd name="T20" fmla="*/ 8 w 423"/>
                <a:gd name="T21" fmla="*/ 2 h 121"/>
                <a:gd name="T22" fmla="*/ 7 w 423"/>
                <a:gd name="T23" fmla="*/ 4 h 121"/>
                <a:gd name="T24" fmla="*/ 7 w 423"/>
                <a:gd name="T25" fmla="*/ 4 h 121"/>
                <a:gd name="T26" fmla="*/ 7 w 423"/>
                <a:gd name="T27" fmla="*/ 5 h 121"/>
                <a:gd name="T28" fmla="*/ 5 w 423"/>
                <a:gd name="T29" fmla="*/ 10 h 121"/>
                <a:gd name="T30" fmla="*/ 2 w 423"/>
                <a:gd name="T31" fmla="*/ 17 h 121"/>
                <a:gd name="T32" fmla="*/ 2 w 423"/>
                <a:gd name="T33" fmla="*/ 17 h 121"/>
                <a:gd name="T34" fmla="*/ 2 w 423"/>
                <a:gd name="T35" fmla="*/ 18 h 121"/>
                <a:gd name="T36" fmla="*/ 1 w 423"/>
                <a:gd name="T37" fmla="*/ 24 h 121"/>
                <a:gd name="T38" fmla="*/ 0 w 423"/>
                <a:gd name="T39" fmla="*/ 30 h 121"/>
                <a:gd name="T40" fmla="*/ 0 w 423"/>
                <a:gd name="T41" fmla="*/ 107 h 121"/>
                <a:gd name="T42" fmla="*/ 1 w 423"/>
                <a:gd name="T43" fmla="*/ 109 h 121"/>
                <a:gd name="T44" fmla="*/ 2 w 423"/>
                <a:gd name="T45" fmla="*/ 112 h 121"/>
                <a:gd name="T46" fmla="*/ 4 w 423"/>
                <a:gd name="T47" fmla="*/ 114 h 121"/>
                <a:gd name="T48" fmla="*/ 6 w 423"/>
                <a:gd name="T49" fmla="*/ 117 h 121"/>
                <a:gd name="T50" fmla="*/ 8 w 423"/>
                <a:gd name="T51" fmla="*/ 119 h 121"/>
                <a:gd name="T52" fmla="*/ 10 w 423"/>
                <a:gd name="T53" fmla="*/ 120 h 121"/>
                <a:gd name="T54" fmla="*/ 12 w 423"/>
                <a:gd name="T55" fmla="*/ 121 h 121"/>
                <a:gd name="T56" fmla="*/ 16 w 423"/>
                <a:gd name="T57" fmla="*/ 121 h 121"/>
                <a:gd name="T58" fmla="*/ 408 w 423"/>
                <a:gd name="T59" fmla="*/ 121 h 121"/>
                <a:gd name="T60" fmla="*/ 412 w 423"/>
                <a:gd name="T61" fmla="*/ 121 h 121"/>
                <a:gd name="T62" fmla="*/ 414 w 423"/>
                <a:gd name="T63" fmla="*/ 120 h 121"/>
                <a:gd name="T64" fmla="*/ 416 w 423"/>
                <a:gd name="T65" fmla="*/ 119 h 121"/>
                <a:gd name="T66" fmla="*/ 418 w 423"/>
                <a:gd name="T67" fmla="*/ 117 h 121"/>
                <a:gd name="T68" fmla="*/ 421 w 423"/>
                <a:gd name="T69" fmla="*/ 114 h 121"/>
                <a:gd name="T70" fmla="*/ 422 w 423"/>
                <a:gd name="T71" fmla="*/ 112 h 121"/>
                <a:gd name="T72" fmla="*/ 423 w 423"/>
                <a:gd name="T73" fmla="*/ 109 h 121"/>
                <a:gd name="T74" fmla="*/ 423 w 423"/>
                <a:gd name="T75" fmla="*/ 107 h 121"/>
                <a:gd name="T76" fmla="*/ 423 w 423"/>
                <a:gd name="T77" fmla="*/ 30 h 121"/>
                <a:gd name="T78" fmla="*/ 423 w 423"/>
                <a:gd name="T79" fmla="*/ 24 h 121"/>
                <a:gd name="T80" fmla="*/ 422 w 423"/>
                <a:gd name="T81" fmla="*/ 18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23" h="121">
                  <a:moveTo>
                    <a:pt x="422" y="18"/>
                  </a:moveTo>
                  <a:lnTo>
                    <a:pt x="422" y="17"/>
                  </a:lnTo>
                  <a:lnTo>
                    <a:pt x="422" y="17"/>
                  </a:lnTo>
                  <a:lnTo>
                    <a:pt x="419" y="10"/>
                  </a:lnTo>
                  <a:lnTo>
                    <a:pt x="417" y="5"/>
                  </a:lnTo>
                  <a:lnTo>
                    <a:pt x="417" y="4"/>
                  </a:lnTo>
                  <a:lnTo>
                    <a:pt x="416" y="4"/>
                  </a:lnTo>
                  <a:lnTo>
                    <a:pt x="415" y="2"/>
                  </a:lnTo>
                  <a:lnTo>
                    <a:pt x="415" y="0"/>
                  </a:lnTo>
                  <a:lnTo>
                    <a:pt x="9" y="0"/>
                  </a:lnTo>
                  <a:lnTo>
                    <a:pt x="8" y="2"/>
                  </a:lnTo>
                  <a:lnTo>
                    <a:pt x="7" y="4"/>
                  </a:lnTo>
                  <a:lnTo>
                    <a:pt x="7" y="4"/>
                  </a:lnTo>
                  <a:lnTo>
                    <a:pt x="7" y="5"/>
                  </a:lnTo>
                  <a:lnTo>
                    <a:pt x="5" y="10"/>
                  </a:lnTo>
                  <a:lnTo>
                    <a:pt x="2" y="17"/>
                  </a:lnTo>
                  <a:lnTo>
                    <a:pt x="2" y="17"/>
                  </a:lnTo>
                  <a:lnTo>
                    <a:pt x="2" y="18"/>
                  </a:lnTo>
                  <a:lnTo>
                    <a:pt x="1" y="24"/>
                  </a:lnTo>
                  <a:lnTo>
                    <a:pt x="0" y="30"/>
                  </a:lnTo>
                  <a:lnTo>
                    <a:pt x="0" y="107"/>
                  </a:lnTo>
                  <a:lnTo>
                    <a:pt x="1" y="109"/>
                  </a:lnTo>
                  <a:lnTo>
                    <a:pt x="2" y="112"/>
                  </a:lnTo>
                  <a:lnTo>
                    <a:pt x="4" y="114"/>
                  </a:lnTo>
                  <a:lnTo>
                    <a:pt x="6" y="117"/>
                  </a:lnTo>
                  <a:lnTo>
                    <a:pt x="8" y="119"/>
                  </a:lnTo>
                  <a:lnTo>
                    <a:pt x="10" y="120"/>
                  </a:lnTo>
                  <a:lnTo>
                    <a:pt x="12" y="121"/>
                  </a:lnTo>
                  <a:lnTo>
                    <a:pt x="16" y="121"/>
                  </a:lnTo>
                  <a:lnTo>
                    <a:pt x="408" y="121"/>
                  </a:lnTo>
                  <a:lnTo>
                    <a:pt x="412" y="121"/>
                  </a:lnTo>
                  <a:lnTo>
                    <a:pt x="414" y="120"/>
                  </a:lnTo>
                  <a:lnTo>
                    <a:pt x="416" y="119"/>
                  </a:lnTo>
                  <a:lnTo>
                    <a:pt x="418" y="117"/>
                  </a:lnTo>
                  <a:lnTo>
                    <a:pt x="421" y="114"/>
                  </a:lnTo>
                  <a:lnTo>
                    <a:pt x="422" y="112"/>
                  </a:lnTo>
                  <a:lnTo>
                    <a:pt x="423" y="109"/>
                  </a:lnTo>
                  <a:lnTo>
                    <a:pt x="423" y="107"/>
                  </a:lnTo>
                  <a:lnTo>
                    <a:pt x="423" y="30"/>
                  </a:lnTo>
                  <a:lnTo>
                    <a:pt x="423" y="24"/>
                  </a:lnTo>
                  <a:lnTo>
                    <a:pt x="422" y="1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9" name="Freeform 1633">
              <a:extLst>
                <a:ext uri="{FF2B5EF4-FFF2-40B4-BE49-F238E27FC236}">
                  <a16:creationId xmlns:a16="http://schemas.microsoft.com/office/drawing/2014/main" id="{4FA8B819-0160-4EA0-86E9-6D9D4C17F168}"/>
                </a:ext>
              </a:extLst>
            </p:cNvPr>
            <p:cNvSpPr>
              <a:spLocks noEditPoints="1"/>
            </p:cNvSpPr>
            <p:nvPr/>
          </p:nvSpPr>
          <p:spPr bwMode="auto">
            <a:xfrm>
              <a:off x="468313" y="5253038"/>
              <a:ext cx="114300" cy="87313"/>
            </a:xfrm>
            <a:custGeom>
              <a:avLst/>
              <a:gdLst>
                <a:gd name="T0" fmla="*/ 302 w 362"/>
                <a:gd name="T1" fmla="*/ 227 h 273"/>
                <a:gd name="T2" fmla="*/ 301 w 362"/>
                <a:gd name="T3" fmla="*/ 233 h 273"/>
                <a:gd name="T4" fmla="*/ 298 w 362"/>
                <a:gd name="T5" fmla="*/ 237 h 273"/>
                <a:gd name="T6" fmla="*/ 292 w 362"/>
                <a:gd name="T7" fmla="*/ 241 h 273"/>
                <a:gd name="T8" fmla="*/ 287 w 362"/>
                <a:gd name="T9" fmla="*/ 242 h 273"/>
                <a:gd name="T10" fmla="*/ 72 w 362"/>
                <a:gd name="T11" fmla="*/ 242 h 273"/>
                <a:gd name="T12" fmla="*/ 67 w 362"/>
                <a:gd name="T13" fmla="*/ 239 h 273"/>
                <a:gd name="T14" fmla="*/ 63 w 362"/>
                <a:gd name="T15" fmla="*/ 235 h 273"/>
                <a:gd name="T16" fmla="*/ 61 w 362"/>
                <a:gd name="T17" fmla="*/ 231 h 273"/>
                <a:gd name="T18" fmla="*/ 60 w 362"/>
                <a:gd name="T19" fmla="*/ 76 h 273"/>
                <a:gd name="T20" fmla="*/ 61 w 362"/>
                <a:gd name="T21" fmla="*/ 70 h 273"/>
                <a:gd name="T22" fmla="*/ 64 w 362"/>
                <a:gd name="T23" fmla="*/ 66 h 273"/>
                <a:gd name="T24" fmla="*/ 70 w 362"/>
                <a:gd name="T25" fmla="*/ 62 h 273"/>
                <a:gd name="T26" fmla="*/ 75 w 362"/>
                <a:gd name="T27" fmla="*/ 61 h 273"/>
                <a:gd name="T28" fmla="*/ 290 w 362"/>
                <a:gd name="T29" fmla="*/ 61 h 273"/>
                <a:gd name="T30" fmla="*/ 296 w 362"/>
                <a:gd name="T31" fmla="*/ 64 h 273"/>
                <a:gd name="T32" fmla="*/ 299 w 362"/>
                <a:gd name="T33" fmla="*/ 68 h 273"/>
                <a:gd name="T34" fmla="*/ 301 w 362"/>
                <a:gd name="T35" fmla="*/ 73 h 273"/>
                <a:gd name="T36" fmla="*/ 60 w 362"/>
                <a:gd name="T37" fmla="*/ 0 h 273"/>
                <a:gd name="T38" fmla="*/ 42 w 362"/>
                <a:gd name="T39" fmla="*/ 4 h 273"/>
                <a:gd name="T40" fmla="*/ 27 w 362"/>
                <a:gd name="T41" fmla="*/ 12 h 273"/>
                <a:gd name="T42" fmla="*/ 18 w 362"/>
                <a:gd name="T43" fmla="*/ 18 h 273"/>
                <a:gd name="T44" fmla="*/ 5 w 362"/>
                <a:gd name="T45" fmla="*/ 38 h 273"/>
                <a:gd name="T46" fmla="*/ 1 w 362"/>
                <a:gd name="T47" fmla="*/ 49 h 273"/>
                <a:gd name="T48" fmla="*/ 0 w 362"/>
                <a:gd name="T49" fmla="*/ 61 h 273"/>
                <a:gd name="T50" fmla="*/ 362 w 362"/>
                <a:gd name="T51" fmla="*/ 273 h 273"/>
                <a:gd name="T52" fmla="*/ 362 w 362"/>
                <a:gd name="T53" fmla="*/ 55 h 273"/>
                <a:gd name="T54" fmla="*/ 360 w 362"/>
                <a:gd name="T55" fmla="*/ 44 h 273"/>
                <a:gd name="T56" fmla="*/ 352 w 362"/>
                <a:gd name="T57" fmla="*/ 27 h 273"/>
                <a:gd name="T58" fmla="*/ 340 w 362"/>
                <a:gd name="T59" fmla="*/ 15 h 273"/>
                <a:gd name="T60" fmla="*/ 328 w 362"/>
                <a:gd name="T61" fmla="*/ 7 h 273"/>
                <a:gd name="T62" fmla="*/ 311 w 362"/>
                <a:gd name="T63" fmla="*/ 2 h 273"/>
                <a:gd name="T64" fmla="*/ 121 w 362"/>
                <a:gd name="T65" fmla="*/ 0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62" h="273">
                  <a:moveTo>
                    <a:pt x="302" y="76"/>
                  </a:moveTo>
                  <a:lnTo>
                    <a:pt x="302" y="227"/>
                  </a:lnTo>
                  <a:lnTo>
                    <a:pt x="301" y="231"/>
                  </a:lnTo>
                  <a:lnTo>
                    <a:pt x="301" y="233"/>
                  </a:lnTo>
                  <a:lnTo>
                    <a:pt x="299" y="235"/>
                  </a:lnTo>
                  <a:lnTo>
                    <a:pt x="298" y="237"/>
                  </a:lnTo>
                  <a:lnTo>
                    <a:pt x="296" y="239"/>
                  </a:lnTo>
                  <a:lnTo>
                    <a:pt x="292" y="241"/>
                  </a:lnTo>
                  <a:lnTo>
                    <a:pt x="290" y="242"/>
                  </a:lnTo>
                  <a:lnTo>
                    <a:pt x="287" y="242"/>
                  </a:lnTo>
                  <a:lnTo>
                    <a:pt x="75" y="242"/>
                  </a:lnTo>
                  <a:lnTo>
                    <a:pt x="72" y="242"/>
                  </a:lnTo>
                  <a:lnTo>
                    <a:pt x="70" y="241"/>
                  </a:lnTo>
                  <a:lnTo>
                    <a:pt x="67" y="239"/>
                  </a:lnTo>
                  <a:lnTo>
                    <a:pt x="64" y="237"/>
                  </a:lnTo>
                  <a:lnTo>
                    <a:pt x="63" y="235"/>
                  </a:lnTo>
                  <a:lnTo>
                    <a:pt x="61" y="233"/>
                  </a:lnTo>
                  <a:lnTo>
                    <a:pt x="61" y="231"/>
                  </a:lnTo>
                  <a:lnTo>
                    <a:pt x="60" y="227"/>
                  </a:lnTo>
                  <a:lnTo>
                    <a:pt x="60" y="76"/>
                  </a:lnTo>
                  <a:lnTo>
                    <a:pt x="61" y="73"/>
                  </a:lnTo>
                  <a:lnTo>
                    <a:pt x="61" y="70"/>
                  </a:lnTo>
                  <a:lnTo>
                    <a:pt x="63" y="68"/>
                  </a:lnTo>
                  <a:lnTo>
                    <a:pt x="64" y="66"/>
                  </a:lnTo>
                  <a:lnTo>
                    <a:pt x="67" y="64"/>
                  </a:lnTo>
                  <a:lnTo>
                    <a:pt x="70" y="62"/>
                  </a:lnTo>
                  <a:lnTo>
                    <a:pt x="72" y="61"/>
                  </a:lnTo>
                  <a:lnTo>
                    <a:pt x="75" y="61"/>
                  </a:lnTo>
                  <a:lnTo>
                    <a:pt x="287" y="61"/>
                  </a:lnTo>
                  <a:lnTo>
                    <a:pt x="290" y="61"/>
                  </a:lnTo>
                  <a:lnTo>
                    <a:pt x="292" y="62"/>
                  </a:lnTo>
                  <a:lnTo>
                    <a:pt x="296" y="64"/>
                  </a:lnTo>
                  <a:lnTo>
                    <a:pt x="298" y="66"/>
                  </a:lnTo>
                  <a:lnTo>
                    <a:pt x="299" y="68"/>
                  </a:lnTo>
                  <a:lnTo>
                    <a:pt x="301" y="70"/>
                  </a:lnTo>
                  <a:lnTo>
                    <a:pt x="301" y="73"/>
                  </a:lnTo>
                  <a:lnTo>
                    <a:pt x="302" y="76"/>
                  </a:lnTo>
                  <a:close/>
                  <a:moveTo>
                    <a:pt x="60" y="0"/>
                  </a:moveTo>
                  <a:lnTo>
                    <a:pt x="51" y="2"/>
                  </a:lnTo>
                  <a:lnTo>
                    <a:pt x="42" y="4"/>
                  </a:lnTo>
                  <a:lnTo>
                    <a:pt x="35" y="7"/>
                  </a:lnTo>
                  <a:lnTo>
                    <a:pt x="27" y="12"/>
                  </a:lnTo>
                  <a:lnTo>
                    <a:pt x="22" y="15"/>
                  </a:lnTo>
                  <a:lnTo>
                    <a:pt x="18" y="18"/>
                  </a:lnTo>
                  <a:lnTo>
                    <a:pt x="10" y="27"/>
                  </a:lnTo>
                  <a:lnTo>
                    <a:pt x="5" y="38"/>
                  </a:lnTo>
                  <a:lnTo>
                    <a:pt x="2" y="44"/>
                  </a:lnTo>
                  <a:lnTo>
                    <a:pt x="1" y="49"/>
                  </a:lnTo>
                  <a:lnTo>
                    <a:pt x="0" y="55"/>
                  </a:lnTo>
                  <a:lnTo>
                    <a:pt x="0" y="61"/>
                  </a:lnTo>
                  <a:lnTo>
                    <a:pt x="0" y="273"/>
                  </a:lnTo>
                  <a:lnTo>
                    <a:pt x="362" y="273"/>
                  </a:lnTo>
                  <a:lnTo>
                    <a:pt x="362" y="61"/>
                  </a:lnTo>
                  <a:lnTo>
                    <a:pt x="362" y="55"/>
                  </a:lnTo>
                  <a:lnTo>
                    <a:pt x="361" y="49"/>
                  </a:lnTo>
                  <a:lnTo>
                    <a:pt x="360" y="44"/>
                  </a:lnTo>
                  <a:lnTo>
                    <a:pt x="358" y="38"/>
                  </a:lnTo>
                  <a:lnTo>
                    <a:pt x="352" y="27"/>
                  </a:lnTo>
                  <a:lnTo>
                    <a:pt x="344" y="18"/>
                  </a:lnTo>
                  <a:lnTo>
                    <a:pt x="340" y="15"/>
                  </a:lnTo>
                  <a:lnTo>
                    <a:pt x="335" y="12"/>
                  </a:lnTo>
                  <a:lnTo>
                    <a:pt x="328" y="7"/>
                  </a:lnTo>
                  <a:lnTo>
                    <a:pt x="320" y="4"/>
                  </a:lnTo>
                  <a:lnTo>
                    <a:pt x="311" y="2"/>
                  </a:lnTo>
                  <a:lnTo>
                    <a:pt x="302" y="0"/>
                  </a:lnTo>
                  <a:lnTo>
                    <a:pt x="121" y="0"/>
                  </a:lnTo>
                  <a:lnTo>
                    <a:pt x="6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0" name="Freeform 1634">
              <a:extLst>
                <a:ext uri="{FF2B5EF4-FFF2-40B4-BE49-F238E27FC236}">
                  <a16:creationId xmlns:a16="http://schemas.microsoft.com/office/drawing/2014/main" id="{2C93C243-2B14-4681-B84A-CD4AAEC1D316}"/>
                </a:ext>
              </a:extLst>
            </p:cNvPr>
            <p:cNvSpPr>
              <a:spLocks noEditPoints="1"/>
            </p:cNvSpPr>
            <p:nvPr/>
          </p:nvSpPr>
          <p:spPr bwMode="auto">
            <a:xfrm>
              <a:off x="314325" y="5253038"/>
              <a:ext cx="115888" cy="87313"/>
            </a:xfrm>
            <a:custGeom>
              <a:avLst/>
              <a:gdLst>
                <a:gd name="T0" fmla="*/ 302 w 363"/>
                <a:gd name="T1" fmla="*/ 231 h 273"/>
                <a:gd name="T2" fmla="*/ 300 w 363"/>
                <a:gd name="T3" fmla="*/ 235 h 273"/>
                <a:gd name="T4" fmla="*/ 295 w 363"/>
                <a:gd name="T5" fmla="*/ 239 h 273"/>
                <a:gd name="T6" fmla="*/ 290 w 363"/>
                <a:gd name="T7" fmla="*/ 242 h 273"/>
                <a:gd name="T8" fmla="*/ 75 w 363"/>
                <a:gd name="T9" fmla="*/ 242 h 273"/>
                <a:gd name="T10" fmla="*/ 70 w 363"/>
                <a:gd name="T11" fmla="*/ 241 h 273"/>
                <a:gd name="T12" fmla="*/ 65 w 363"/>
                <a:gd name="T13" fmla="*/ 237 h 273"/>
                <a:gd name="T14" fmla="*/ 62 w 363"/>
                <a:gd name="T15" fmla="*/ 233 h 273"/>
                <a:gd name="T16" fmla="*/ 61 w 363"/>
                <a:gd name="T17" fmla="*/ 227 h 273"/>
                <a:gd name="T18" fmla="*/ 61 w 363"/>
                <a:gd name="T19" fmla="*/ 73 h 273"/>
                <a:gd name="T20" fmla="*/ 63 w 363"/>
                <a:gd name="T21" fmla="*/ 68 h 273"/>
                <a:gd name="T22" fmla="*/ 67 w 363"/>
                <a:gd name="T23" fmla="*/ 64 h 273"/>
                <a:gd name="T24" fmla="*/ 73 w 363"/>
                <a:gd name="T25" fmla="*/ 61 h 273"/>
                <a:gd name="T26" fmla="*/ 286 w 363"/>
                <a:gd name="T27" fmla="*/ 61 h 273"/>
                <a:gd name="T28" fmla="*/ 293 w 363"/>
                <a:gd name="T29" fmla="*/ 62 h 273"/>
                <a:gd name="T30" fmla="*/ 297 w 363"/>
                <a:gd name="T31" fmla="*/ 66 h 273"/>
                <a:gd name="T32" fmla="*/ 301 w 363"/>
                <a:gd name="T33" fmla="*/ 70 h 273"/>
                <a:gd name="T34" fmla="*/ 302 w 363"/>
                <a:gd name="T35" fmla="*/ 76 h 273"/>
                <a:gd name="T36" fmla="*/ 363 w 363"/>
                <a:gd name="T37" fmla="*/ 61 h 273"/>
                <a:gd name="T38" fmla="*/ 362 w 363"/>
                <a:gd name="T39" fmla="*/ 49 h 273"/>
                <a:gd name="T40" fmla="*/ 357 w 363"/>
                <a:gd name="T41" fmla="*/ 38 h 273"/>
                <a:gd name="T42" fmla="*/ 345 w 363"/>
                <a:gd name="T43" fmla="*/ 18 h 273"/>
                <a:gd name="T44" fmla="*/ 336 w 363"/>
                <a:gd name="T45" fmla="*/ 12 h 273"/>
                <a:gd name="T46" fmla="*/ 320 w 363"/>
                <a:gd name="T47" fmla="*/ 4 h 273"/>
                <a:gd name="T48" fmla="*/ 302 w 363"/>
                <a:gd name="T49" fmla="*/ 0 h 273"/>
                <a:gd name="T50" fmla="*/ 61 w 363"/>
                <a:gd name="T51" fmla="*/ 0 h 273"/>
                <a:gd name="T52" fmla="*/ 43 w 363"/>
                <a:gd name="T53" fmla="*/ 4 h 273"/>
                <a:gd name="T54" fmla="*/ 26 w 363"/>
                <a:gd name="T55" fmla="*/ 12 h 273"/>
                <a:gd name="T56" fmla="*/ 18 w 363"/>
                <a:gd name="T57" fmla="*/ 18 h 273"/>
                <a:gd name="T58" fmla="*/ 5 w 363"/>
                <a:gd name="T59" fmla="*/ 38 h 273"/>
                <a:gd name="T60" fmla="*/ 1 w 363"/>
                <a:gd name="T61" fmla="*/ 49 h 273"/>
                <a:gd name="T62" fmla="*/ 0 w 363"/>
                <a:gd name="T63" fmla="*/ 61 h 273"/>
                <a:gd name="T64" fmla="*/ 363 w 363"/>
                <a:gd name="T65" fmla="*/ 273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63" h="273">
                  <a:moveTo>
                    <a:pt x="302" y="227"/>
                  </a:moveTo>
                  <a:lnTo>
                    <a:pt x="302" y="231"/>
                  </a:lnTo>
                  <a:lnTo>
                    <a:pt x="301" y="233"/>
                  </a:lnTo>
                  <a:lnTo>
                    <a:pt x="300" y="235"/>
                  </a:lnTo>
                  <a:lnTo>
                    <a:pt x="297" y="237"/>
                  </a:lnTo>
                  <a:lnTo>
                    <a:pt x="295" y="239"/>
                  </a:lnTo>
                  <a:lnTo>
                    <a:pt x="293" y="241"/>
                  </a:lnTo>
                  <a:lnTo>
                    <a:pt x="290" y="242"/>
                  </a:lnTo>
                  <a:lnTo>
                    <a:pt x="286" y="242"/>
                  </a:lnTo>
                  <a:lnTo>
                    <a:pt x="75" y="242"/>
                  </a:lnTo>
                  <a:lnTo>
                    <a:pt x="73" y="242"/>
                  </a:lnTo>
                  <a:lnTo>
                    <a:pt x="70" y="241"/>
                  </a:lnTo>
                  <a:lnTo>
                    <a:pt x="67" y="239"/>
                  </a:lnTo>
                  <a:lnTo>
                    <a:pt x="65" y="237"/>
                  </a:lnTo>
                  <a:lnTo>
                    <a:pt x="63" y="235"/>
                  </a:lnTo>
                  <a:lnTo>
                    <a:pt x="62" y="233"/>
                  </a:lnTo>
                  <a:lnTo>
                    <a:pt x="61" y="231"/>
                  </a:lnTo>
                  <a:lnTo>
                    <a:pt x="61" y="227"/>
                  </a:lnTo>
                  <a:lnTo>
                    <a:pt x="61" y="76"/>
                  </a:lnTo>
                  <a:lnTo>
                    <a:pt x="61" y="73"/>
                  </a:lnTo>
                  <a:lnTo>
                    <a:pt x="62" y="70"/>
                  </a:lnTo>
                  <a:lnTo>
                    <a:pt x="63" y="68"/>
                  </a:lnTo>
                  <a:lnTo>
                    <a:pt x="65" y="66"/>
                  </a:lnTo>
                  <a:lnTo>
                    <a:pt x="67" y="64"/>
                  </a:lnTo>
                  <a:lnTo>
                    <a:pt x="70" y="62"/>
                  </a:lnTo>
                  <a:lnTo>
                    <a:pt x="73" y="61"/>
                  </a:lnTo>
                  <a:lnTo>
                    <a:pt x="75" y="61"/>
                  </a:lnTo>
                  <a:lnTo>
                    <a:pt x="286" y="61"/>
                  </a:lnTo>
                  <a:lnTo>
                    <a:pt x="290" y="61"/>
                  </a:lnTo>
                  <a:lnTo>
                    <a:pt x="293" y="62"/>
                  </a:lnTo>
                  <a:lnTo>
                    <a:pt x="295" y="64"/>
                  </a:lnTo>
                  <a:lnTo>
                    <a:pt x="297" y="66"/>
                  </a:lnTo>
                  <a:lnTo>
                    <a:pt x="300" y="68"/>
                  </a:lnTo>
                  <a:lnTo>
                    <a:pt x="301" y="70"/>
                  </a:lnTo>
                  <a:lnTo>
                    <a:pt x="302" y="73"/>
                  </a:lnTo>
                  <a:lnTo>
                    <a:pt x="302" y="76"/>
                  </a:lnTo>
                  <a:lnTo>
                    <a:pt x="302" y="227"/>
                  </a:lnTo>
                  <a:close/>
                  <a:moveTo>
                    <a:pt x="363" y="61"/>
                  </a:moveTo>
                  <a:lnTo>
                    <a:pt x="362" y="55"/>
                  </a:lnTo>
                  <a:lnTo>
                    <a:pt x="362" y="49"/>
                  </a:lnTo>
                  <a:lnTo>
                    <a:pt x="359" y="44"/>
                  </a:lnTo>
                  <a:lnTo>
                    <a:pt x="357" y="38"/>
                  </a:lnTo>
                  <a:lnTo>
                    <a:pt x="352" y="27"/>
                  </a:lnTo>
                  <a:lnTo>
                    <a:pt x="345" y="18"/>
                  </a:lnTo>
                  <a:lnTo>
                    <a:pt x="341" y="15"/>
                  </a:lnTo>
                  <a:lnTo>
                    <a:pt x="336" y="12"/>
                  </a:lnTo>
                  <a:lnTo>
                    <a:pt x="328" y="7"/>
                  </a:lnTo>
                  <a:lnTo>
                    <a:pt x="320" y="4"/>
                  </a:lnTo>
                  <a:lnTo>
                    <a:pt x="311" y="2"/>
                  </a:lnTo>
                  <a:lnTo>
                    <a:pt x="302" y="0"/>
                  </a:lnTo>
                  <a:lnTo>
                    <a:pt x="242" y="0"/>
                  </a:lnTo>
                  <a:lnTo>
                    <a:pt x="61" y="0"/>
                  </a:lnTo>
                  <a:lnTo>
                    <a:pt x="52" y="2"/>
                  </a:lnTo>
                  <a:lnTo>
                    <a:pt x="43" y="4"/>
                  </a:lnTo>
                  <a:lnTo>
                    <a:pt x="34" y="7"/>
                  </a:lnTo>
                  <a:lnTo>
                    <a:pt x="26" y="12"/>
                  </a:lnTo>
                  <a:lnTo>
                    <a:pt x="22" y="15"/>
                  </a:lnTo>
                  <a:lnTo>
                    <a:pt x="18" y="18"/>
                  </a:lnTo>
                  <a:lnTo>
                    <a:pt x="11" y="27"/>
                  </a:lnTo>
                  <a:lnTo>
                    <a:pt x="5" y="38"/>
                  </a:lnTo>
                  <a:lnTo>
                    <a:pt x="3" y="44"/>
                  </a:lnTo>
                  <a:lnTo>
                    <a:pt x="1" y="49"/>
                  </a:lnTo>
                  <a:lnTo>
                    <a:pt x="1" y="55"/>
                  </a:lnTo>
                  <a:lnTo>
                    <a:pt x="0" y="61"/>
                  </a:lnTo>
                  <a:lnTo>
                    <a:pt x="0" y="273"/>
                  </a:lnTo>
                  <a:lnTo>
                    <a:pt x="363" y="273"/>
                  </a:lnTo>
                  <a:lnTo>
                    <a:pt x="363" y="6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1" name="Freeform 1635">
              <a:extLst>
                <a:ext uri="{FF2B5EF4-FFF2-40B4-BE49-F238E27FC236}">
                  <a16:creationId xmlns:a16="http://schemas.microsoft.com/office/drawing/2014/main" id="{220CF904-6E1F-487B-91DB-61DBBB3EE278}"/>
                </a:ext>
              </a:extLst>
            </p:cNvPr>
            <p:cNvSpPr>
              <a:spLocks/>
            </p:cNvSpPr>
            <p:nvPr/>
          </p:nvSpPr>
          <p:spPr bwMode="auto">
            <a:xfrm>
              <a:off x="304800" y="5349875"/>
              <a:ext cx="134938" cy="38100"/>
            </a:xfrm>
            <a:custGeom>
              <a:avLst/>
              <a:gdLst>
                <a:gd name="T0" fmla="*/ 420 w 423"/>
                <a:gd name="T1" fmla="*/ 16 h 121"/>
                <a:gd name="T2" fmla="*/ 419 w 423"/>
                <a:gd name="T3" fmla="*/ 10 h 121"/>
                <a:gd name="T4" fmla="*/ 416 w 423"/>
                <a:gd name="T5" fmla="*/ 5 h 121"/>
                <a:gd name="T6" fmla="*/ 416 w 423"/>
                <a:gd name="T7" fmla="*/ 4 h 121"/>
                <a:gd name="T8" fmla="*/ 416 w 423"/>
                <a:gd name="T9" fmla="*/ 4 h 121"/>
                <a:gd name="T10" fmla="*/ 415 w 423"/>
                <a:gd name="T11" fmla="*/ 2 h 121"/>
                <a:gd name="T12" fmla="*/ 414 w 423"/>
                <a:gd name="T13" fmla="*/ 0 h 121"/>
                <a:gd name="T14" fmla="*/ 9 w 423"/>
                <a:gd name="T15" fmla="*/ 0 h 121"/>
                <a:gd name="T16" fmla="*/ 8 w 423"/>
                <a:gd name="T17" fmla="*/ 2 h 121"/>
                <a:gd name="T18" fmla="*/ 7 w 423"/>
                <a:gd name="T19" fmla="*/ 4 h 121"/>
                <a:gd name="T20" fmla="*/ 7 w 423"/>
                <a:gd name="T21" fmla="*/ 4 h 121"/>
                <a:gd name="T22" fmla="*/ 7 w 423"/>
                <a:gd name="T23" fmla="*/ 5 h 121"/>
                <a:gd name="T24" fmla="*/ 3 w 423"/>
                <a:gd name="T25" fmla="*/ 10 h 121"/>
                <a:gd name="T26" fmla="*/ 2 w 423"/>
                <a:gd name="T27" fmla="*/ 17 h 121"/>
                <a:gd name="T28" fmla="*/ 2 w 423"/>
                <a:gd name="T29" fmla="*/ 17 h 121"/>
                <a:gd name="T30" fmla="*/ 1 w 423"/>
                <a:gd name="T31" fmla="*/ 18 h 121"/>
                <a:gd name="T32" fmla="*/ 0 w 423"/>
                <a:gd name="T33" fmla="*/ 24 h 121"/>
                <a:gd name="T34" fmla="*/ 0 w 423"/>
                <a:gd name="T35" fmla="*/ 30 h 121"/>
                <a:gd name="T36" fmla="*/ 0 w 423"/>
                <a:gd name="T37" fmla="*/ 107 h 121"/>
                <a:gd name="T38" fmla="*/ 0 w 423"/>
                <a:gd name="T39" fmla="*/ 109 h 121"/>
                <a:gd name="T40" fmla="*/ 1 w 423"/>
                <a:gd name="T41" fmla="*/ 112 h 121"/>
                <a:gd name="T42" fmla="*/ 2 w 423"/>
                <a:gd name="T43" fmla="*/ 114 h 121"/>
                <a:gd name="T44" fmla="*/ 4 w 423"/>
                <a:gd name="T45" fmla="*/ 117 h 121"/>
                <a:gd name="T46" fmla="*/ 7 w 423"/>
                <a:gd name="T47" fmla="*/ 119 h 121"/>
                <a:gd name="T48" fmla="*/ 9 w 423"/>
                <a:gd name="T49" fmla="*/ 120 h 121"/>
                <a:gd name="T50" fmla="*/ 12 w 423"/>
                <a:gd name="T51" fmla="*/ 121 h 121"/>
                <a:gd name="T52" fmla="*/ 15 w 423"/>
                <a:gd name="T53" fmla="*/ 121 h 121"/>
                <a:gd name="T54" fmla="*/ 407 w 423"/>
                <a:gd name="T55" fmla="*/ 121 h 121"/>
                <a:gd name="T56" fmla="*/ 410 w 423"/>
                <a:gd name="T57" fmla="*/ 121 h 121"/>
                <a:gd name="T58" fmla="*/ 414 w 423"/>
                <a:gd name="T59" fmla="*/ 120 h 121"/>
                <a:gd name="T60" fmla="*/ 416 w 423"/>
                <a:gd name="T61" fmla="*/ 119 h 121"/>
                <a:gd name="T62" fmla="*/ 418 w 423"/>
                <a:gd name="T63" fmla="*/ 117 h 121"/>
                <a:gd name="T64" fmla="*/ 420 w 423"/>
                <a:gd name="T65" fmla="*/ 114 h 121"/>
                <a:gd name="T66" fmla="*/ 421 w 423"/>
                <a:gd name="T67" fmla="*/ 112 h 121"/>
                <a:gd name="T68" fmla="*/ 423 w 423"/>
                <a:gd name="T69" fmla="*/ 109 h 121"/>
                <a:gd name="T70" fmla="*/ 423 w 423"/>
                <a:gd name="T71" fmla="*/ 107 h 121"/>
                <a:gd name="T72" fmla="*/ 423 w 423"/>
                <a:gd name="T73" fmla="*/ 30 h 121"/>
                <a:gd name="T74" fmla="*/ 423 w 423"/>
                <a:gd name="T75" fmla="*/ 24 h 121"/>
                <a:gd name="T76" fmla="*/ 421 w 423"/>
                <a:gd name="T77" fmla="*/ 18 h 121"/>
                <a:gd name="T78" fmla="*/ 420 w 423"/>
                <a:gd name="T79" fmla="*/ 17 h 121"/>
                <a:gd name="T80" fmla="*/ 420 w 423"/>
                <a:gd name="T81" fmla="*/ 16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23" h="121">
                  <a:moveTo>
                    <a:pt x="420" y="16"/>
                  </a:moveTo>
                  <a:lnTo>
                    <a:pt x="419" y="10"/>
                  </a:lnTo>
                  <a:lnTo>
                    <a:pt x="416" y="5"/>
                  </a:lnTo>
                  <a:lnTo>
                    <a:pt x="416" y="4"/>
                  </a:lnTo>
                  <a:lnTo>
                    <a:pt x="416" y="4"/>
                  </a:lnTo>
                  <a:lnTo>
                    <a:pt x="415" y="2"/>
                  </a:lnTo>
                  <a:lnTo>
                    <a:pt x="414" y="0"/>
                  </a:lnTo>
                  <a:lnTo>
                    <a:pt x="9" y="0"/>
                  </a:lnTo>
                  <a:lnTo>
                    <a:pt x="8" y="2"/>
                  </a:lnTo>
                  <a:lnTo>
                    <a:pt x="7" y="4"/>
                  </a:lnTo>
                  <a:lnTo>
                    <a:pt x="7" y="4"/>
                  </a:lnTo>
                  <a:lnTo>
                    <a:pt x="7" y="5"/>
                  </a:lnTo>
                  <a:lnTo>
                    <a:pt x="3" y="10"/>
                  </a:lnTo>
                  <a:lnTo>
                    <a:pt x="2" y="17"/>
                  </a:lnTo>
                  <a:lnTo>
                    <a:pt x="2" y="17"/>
                  </a:lnTo>
                  <a:lnTo>
                    <a:pt x="1" y="18"/>
                  </a:lnTo>
                  <a:lnTo>
                    <a:pt x="0" y="24"/>
                  </a:lnTo>
                  <a:lnTo>
                    <a:pt x="0" y="30"/>
                  </a:lnTo>
                  <a:lnTo>
                    <a:pt x="0" y="107"/>
                  </a:lnTo>
                  <a:lnTo>
                    <a:pt x="0" y="109"/>
                  </a:lnTo>
                  <a:lnTo>
                    <a:pt x="1" y="112"/>
                  </a:lnTo>
                  <a:lnTo>
                    <a:pt x="2" y="114"/>
                  </a:lnTo>
                  <a:lnTo>
                    <a:pt x="4" y="117"/>
                  </a:lnTo>
                  <a:lnTo>
                    <a:pt x="7" y="119"/>
                  </a:lnTo>
                  <a:lnTo>
                    <a:pt x="9" y="120"/>
                  </a:lnTo>
                  <a:lnTo>
                    <a:pt x="12" y="121"/>
                  </a:lnTo>
                  <a:lnTo>
                    <a:pt x="15" y="121"/>
                  </a:lnTo>
                  <a:lnTo>
                    <a:pt x="407" y="121"/>
                  </a:lnTo>
                  <a:lnTo>
                    <a:pt x="410" y="121"/>
                  </a:lnTo>
                  <a:lnTo>
                    <a:pt x="414" y="120"/>
                  </a:lnTo>
                  <a:lnTo>
                    <a:pt x="416" y="119"/>
                  </a:lnTo>
                  <a:lnTo>
                    <a:pt x="418" y="117"/>
                  </a:lnTo>
                  <a:lnTo>
                    <a:pt x="420" y="114"/>
                  </a:lnTo>
                  <a:lnTo>
                    <a:pt x="421" y="112"/>
                  </a:lnTo>
                  <a:lnTo>
                    <a:pt x="423" y="109"/>
                  </a:lnTo>
                  <a:lnTo>
                    <a:pt x="423" y="107"/>
                  </a:lnTo>
                  <a:lnTo>
                    <a:pt x="423" y="30"/>
                  </a:lnTo>
                  <a:lnTo>
                    <a:pt x="423" y="24"/>
                  </a:lnTo>
                  <a:lnTo>
                    <a:pt x="421" y="18"/>
                  </a:lnTo>
                  <a:lnTo>
                    <a:pt x="420" y="17"/>
                  </a:lnTo>
                  <a:lnTo>
                    <a:pt x="420"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92" name="Group 91" descr="Icon of four squares.">
            <a:extLst>
              <a:ext uri="{FF2B5EF4-FFF2-40B4-BE49-F238E27FC236}">
                <a16:creationId xmlns:a16="http://schemas.microsoft.com/office/drawing/2014/main" id="{268D639A-62F0-4F2B-B632-5A45CD6DD132}"/>
              </a:ext>
              <a:ext uri="{C183D7F6-B498-43B3-948B-1728B52AA6E4}">
                <adec:decorative xmlns:adec="http://schemas.microsoft.com/office/drawing/2017/decorative" val="0"/>
              </a:ext>
            </a:extLst>
          </p:cNvPr>
          <p:cNvGrpSpPr/>
          <p:nvPr/>
        </p:nvGrpSpPr>
        <p:grpSpPr>
          <a:xfrm>
            <a:off x="5420916" y="1368977"/>
            <a:ext cx="287338" cy="285750"/>
            <a:chOff x="4900613" y="3937000"/>
            <a:chExt cx="287338" cy="285750"/>
          </a:xfrm>
          <a:solidFill>
            <a:schemeClr val="bg1"/>
          </a:solidFill>
        </p:grpSpPr>
        <p:sp>
          <p:nvSpPr>
            <p:cNvPr id="93" name="Freeform 4743">
              <a:extLst>
                <a:ext uri="{FF2B5EF4-FFF2-40B4-BE49-F238E27FC236}">
                  <a16:creationId xmlns:a16="http://schemas.microsoft.com/office/drawing/2014/main" id="{A654CD2F-871A-4BFA-805D-636E7B50540D}"/>
                </a:ext>
              </a:extLst>
            </p:cNvPr>
            <p:cNvSpPr>
              <a:spLocks/>
            </p:cNvSpPr>
            <p:nvPr/>
          </p:nvSpPr>
          <p:spPr bwMode="auto">
            <a:xfrm>
              <a:off x="4900613" y="3937000"/>
              <a:ext cx="133350" cy="38100"/>
            </a:xfrm>
            <a:custGeom>
              <a:avLst/>
              <a:gdLst>
                <a:gd name="T0" fmla="*/ 346 w 421"/>
                <a:gd name="T1" fmla="*/ 0 h 120"/>
                <a:gd name="T2" fmla="*/ 76 w 421"/>
                <a:gd name="T3" fmla="*/ 0 h 120"/>
                <a:gd name="T4" fmla="*/ 68 w 421"/>
                <a:gd name="T5" fmla="*/ 1 h 120"/>
                <a:gd name="T6" fmla="*/ 61 w 421"/>
                <a:gd name="T7" fmla="*/ 2 h 120"/>
                <a:gd name="T8" fmla="*/ 53 w 421"/>
                <a:gd name="T9" fmla="*/ 3 h 120"/>
                <a:gd name="T10" fmla="*/ 46 w 421"/>
                <a:gd name="T11" fmla="*/ 5 h 120"/>
                <a:gd name="T12" fmla="*/ 40 w 421"/>
                <a:gd name="T13" fmla="*/ 9 h 120"/>
                <a:gd name="T14" fmla="*/ 33 w 421"/>
                <a:gd name="T15" fmla="*/ 12 h 120"/>
                <a:gd name="T16" fmla="*/ 27 w 421"/>
                <a:gd name="T17" fmla="*/ 17 h 120"/>
                <a:gd name="T18" fmla="*/ 22 w 421"/>
                <a:gd name="T19" fmla="*/ 22 h 120"/>
                <a:gd name="T20" fmla="*/ 18 w 421"/>
                <a:gd name="T21" fmla="*/ 27 h 120"/>
                <a:gd name="T22" fmla="*/ 13 w 421"/>
                <a:gd name="T23" fmla="*/ 33 h 120"/>
                <a:gd name="T24" fmla="*/ 10 w 421"/>
                <a:gd name="T25" fmla="*/ 39 h 120"/>
                <a:gd name="T26" fmla="*/ 6 w 421"/>
                <a:gd name="T27" fmla="*/ 46 h 120"/>
                <a:gd name="T28" fmla="*/ 4 w 421"/>
                <a:gd name="T29" fmla="*/ 53 h 120"/>
                <a:gd name="T30" fmla="*/ 2 w 421"/>
                <a:gd name="T31" fmla="*/ 60 h 120"/>
                <a:gd name="T32" fmla="*/ 0 w 421"/>
                <a:gd name="T33" fmla="*/ 67 h 120"/>
                <a:gd name="T34" fmla="*/ 0 w 421"/>
                <a:gd name="T35" fmla="*/ 75 h 120"/>
                <a:gd name="T36" fmla="*/ 0 w 421"/>
                <a:gd name="T37" fmla="*/ 120 h 120"/>
                <a:gd name="T38" fmla="*/ 421 w 421"/>
                <a:gd name="T39" fmla="*/ 120 h 120"/>
                <a:gd name="T40" fmla="*/ 421 w 421"/>
                <a:gd name="T41" fmla="*/ 75 h 120"/>
                <a:gd name="T42" fmla="*/ 421 w 421"/>
                <a:gd name="T43" fmla="*/ 67 h 120"/>
                <a:gd name="T44" fmla="*/ 420 w 421"/>
                <a:gd name="T45" fmla="*/ 60 h 120"/>
                <a:gd name="T46" fmla="*/ 417 w 421"/>
                <a:gd name="T47" fmla="*/ 53 h 120"/>
                <a:gd name="T48" fmla="*/ 415 w 421"/>
                <a:gd name="T49" fmla="*/ 46 h 120"/>
                <a:gd name="T50" fmla="*/ 412 w 421"/>
                <a:gd name="T51" fmla="*/ 39 h 120"/>
                <a:gd name="T52" fmla="*/ 408 w 421"/>
                <a:gd name="T53" fmla="*/ 33 h 120"/>
                <a:gd name="T54" fmla="*/ 403 w 421"/>
                <a:gd name="T55" fmla="*/ 27 h 120"/>
                <a:gd name="T56" fmla="*/ 399 w 421"/>
                <a:gd name="T57" fmla="*/ 22 h 120"/>
                <a:gd name="T58" fmla="*/ 393 w 421"/>
                <a:gd name="T59" fmla="*/ 17 h 120"/>
                <a:gd name="T60" fmla="*/ 387 w 421"/>
                <a:gd name="T61" fmla="*/ 12 h 120"/>
                <a:gd name="T62" fmla="*/ 381 w 421"/>
                <a:gd name="T63" fmla="*/ 9 h 120"/>
                <a:gd name="T64" fmla="*/ 375 w 421"/>
                <a:gd name="T65" fmla="*/ 5 h 120"/>
                <a:gd name="T66" fmla="*/ 368 w 421"/>
                <a:gd name="T67" fmla="*/ 3 h 120"/>
                <a:gd name="T68" fmla="*/ 361 w 421"/>
                <a:gd name="T69" fmla="*/ 2 h 120"/>
                <a:gd name="T70" fmla="*/ 354 w 421"/>
                <a:gd name="T71" fmla="*/ 1 h 120"/>
                <a:gd name="T72" fmla="*/ 346 w 421"/>
                <a:gd name="T73" fmla="*/ 0 h 120"/>
                <a:gd name="T74" fmla="*/ 346 w 421"/>
                <a:gd name="T75"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21" h="120">
                  <a:moveTo>
                    <a:pt x="346" y="0"/>
                  </a:moveTo>
                  <a:lnTo>
                    <a:pt x="76" y="0"/>
                  </a:lnTo>
                  <a:lnTo>
                    <a:pt x="68" y="1"/>
                  </a:lnTo>
                  <a:lnTo>
                    <a:pt x="61" y="2"/>
                  </a:lnTo>
                  <a:lnTo>
                    <a:pt x="53" y="3"/>
                  </a:lnTo>
                  <a:lnTo>
                    <a:pt x="46" y="5"/>
                  </a:lnTo>
                  <a:lnTo>
                    <a:pt x="40" y="9"/>
                  </a:lnTo>
                  <a:lnTo>
                    <a:pt x="33" y="12"/>
                  </a:lnTo>
                  <a:lnTo>
                    <a:pt x="27" y="17"/>
                  </a:lnTo>
                  <a:lnTo>
                    <a:pt x="22" y="22"/>
                  </a:lnTo>
                  <a:lnTo>
                    <a:pt x="18" y="27"/>
                  </a:lnTo>
                  <a:lnTo>
                    <a:pt x="13" y="33"/>
                  </a:lnTo>
                  <a:lnTo>
                    <a:pt x="10" y="39"/>
                  </a:lnTo>
                  <a:lnTo>
                    <a:pt x="6" y="46"/>
                  </a:lnTo>
                  <a:lnTo>
                    <a:pt x="4" y="53"/>
                  </a:lnTo>
                  <a:lnTo>
                    <a:pt x="2" y="60"/>
                  </a:lnTo>
                  <a:lnTo>
                    <a:pt x="0" y="67"/>
                  </a:lnTo>
                  <a:lnTo>
                    <a:pt x="0" y="75"/>
                  </a:lnTo>
                  <a:lnTo>
                    <a:pt x="0" y="120"/>
                  </a:lnTo>
                  <a:lnTo>
                    <a:pt x="421" y="120"/>
                  </a:lnTo>
                  <a:lnTo>
                    <a:pt x="421" y="75"/>
                  </a:lnTo>
                  <a:lnTo>
                    <a:pt x="421" y="67"/>
                  </a:lnTo>
                  <a:lnTo>
                    <a:pt x="420" y="60"/>
                  </a:lnTo>
                  <a:lnTo>
                    <a:pt x="417" y="53"/>
                  </a:lnTo>
                  <a:lnTo>
                    <a:pt x="415" y="46"/>
                  </a:lnTo>
                  <a:lnTo>
                    <a:pt x="412" y="39"/>
                  </a:lnTo>
                  <a:lnTo>
                    <a:pt x="408" y="33"/>
                  </a:lnTo>
                  <a:lnTo>
                    <a:pt x="403" y="27"/>
                  </a:lnTo>
                  <a:lnTo>
                    <a:pt x="399" y="22"/>
                  </a:lnTo>
                  <a:lnTo>
                    <a:pt x="393" y="17"/>
                  </a:lnTo>
                  <a:lnTo>
                    <a:pt x="387" y="12"/>
                  </a:lnTo>
                  <a:lnTo>
                    <a:pt x="381" y="9"/>
                  </a:lnTo>
                  <a:lnTo>
                    <a:pt x="375" y="5"/>
                  </a:lnTo>
                  <a:lnTo>
                    <a:pt x="368" y="3"/>
                  </a:lnTo>
                  <a:lnTo>
                    <a:pt x="361" y="2"/>
                  </a:lnTo>
                  <a:lnTo>
                    <a:pt x="354" y="1"/>
                  </a:lnTo>
                  <a:lnTo>
                    <a:pt x="346" y="0"/>
                  </a:lnTo>
                  <a:lnTo>
                    <a:pt x="34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4" name="Freeform 4744">
              <a:extLst>
                <a:ext uri="{FF2B5EF4-FFF2-40B4-BE49-F238E27FC236}">
                  <a16:creationId xmlns:a16="http://schemas.microsoft.com/office/drawing/2014/main" id="{5A76ECC7-C209-476D-BB16-D2195C8DD95B}"/>
                </a:ext>
              </a:extLst>
            </p:cNvPr>
            <p:cNvSpPr>
              <a:spLocks/>
            </p:cNvSpPr>
            <p:nvPr/>
          </p:nvSpPr>
          <p:spPr bwMode="auto">
            <a:xfrm>
              <a:off x="4900613" y="3984625"/>
              <a:ext cx="133350" cy="85725"/>
            </a:xfrm>
            <a:custGeom>
              <a:avLst/>
              <a:gdLst>
                <a:gd name="T0" fmla="*/ 0 w 421"/>
                <a:gd name="T1" fmla="*/ 196 h 270"/>
                <a:gd name="T2" fmla="*/ 0 w 421"/>
                <a:gd name="T3" fmla="*/ 203 h 270"/>
                <a:gd name="T4" fmla="*/ 2 w 421"/>
                <a:gd name="T5" fmla="*/ 211 h 270"/>
                <a:gd name="T6" fmla="*/ 4 w 421"/>
                <a:gd name="T7" fmla="*/ 218 h 270"/>
                <a:gd name="T8" fmla="*/ 6 w 421"/>
                <a:gd name="T9" fmla="*/ 225 h 270"/>
                <a:gd name="T10" fmla="*/ 10 w 421"/>
                <a:gd name="T11" fmla="*/ 231 h 270"/>
                <a:gd name="T12" fmla="*/ 13 w 421"/>
                <a:gd name="T13" fmla="*/ 238 h 270"/>
                <a:gd name="T14" fmla="*/ 18 w 421"/>
                <a:gd name="T15" fmla="*/ 243 h 270"/>
                <a:gd name="T16" fmla="*/ 22 w 421"/>
                <a:gd name="T17" fmla="*/ 248 h 270"/>
                <a:gd name="T18" fmla="*/ 27 w 421"/>
                <a:gd name="T19" fmla="*/ 254 h 270"/>
                <a:gd name="T20" fmla="*/ 33 w 421"/>
                <a:gd name="T21" fmla="*/ 257 h 270"/>
                <a:gd name="T22" fmla="*/ 40 w 421"/>
                <a:gd name="T23" fmla="*/ 262 h 270"/>
                <a:gd name="T24" fmla="*/ 46 w 421"/>
                <a:gd name="T25" fmla="*/ 264 h 270"/>
                <a:gd name="T26" fmla="*/ 53 w 421"/>
                <a:gd name="T27" fmla="*/ 267 h 270"/>
                <a:gd name="T28" fmla="*/ 61 w 421"/>
                <a:gd name="T29" fmla="*/ 269 h 270"/>
                <a:gd name="T30" fmla="*/ 68 w 421"/>
                <a:gd name="T31" fmla="*/ 270 h 270"/>
                <a:gd name="T32" fmla="*/ 76 w 421"/>
                <a:gd name="T33" fmla="*/ 270 h 270"/>
                <a:gd name="T34" fmla="*/ 346 w 421"/>
                <a:gd name="T35" fmla="*/ 270 h 270"/>
                <a:gd name="T36" fmla="*/ 354 w 421"/>
                <a:gd name="T37" fmla="*/ 270 h 270"/>
                <a:gd name="T38" fmla="*/ 361 w 421"/>
                <a:gd name="T39" fmla="*/ 269 h 270"/>
                <a:gd name="T40" fmla="*/ 368 w 421"/>
                <a:gd name="T41" fmla="*/ 267 h 270"/>
                <a:gd name="T42" fmla="*/ 375 w 421"/>
                <a:gd name="T43" fmla="*/ 264 h 270"/>
                <a:gd name="T44" fmla="*/ 381 w 421"/>
                <a:gd name="T45" fmla="*/ 261 h 270"/>
                <a:gd name="T46" fmla="*/ 387 w 421"/>
                <a:gd name="T47" fmla="*/ 257 h 270"/>
                <a:gd name="T48" fmla="*/ 393 w 421"/>
                <a:gd name="T49" fmla="*/ 253 h 270"/>
                <a:gd name="T50" fmla="*/ 399 w 421"/>
                <a:gd name="T51" fmla="*/ 248 h 270"/>
                <a:gd name="T52" fmla="*/ 403 w 421"/>
                <a:gd name="T53" fmla="*/ 243 h 270"/>
                <a:gd name="T54" fmla="*/ 408 w 421"/>
                <a:gd name="T55" fmla="*/ 238 h 270"/>
                <a:gd name="T56" fmla="*/ 412 w 421"/>
                <a:gd name="T57" fmla="*/ 231 h 270"/>
                <a:gd name="T58" fmla="*/ 415 w 421"/>
                <a:gd name="T59" fmla="*/ 225 h 270"/>
                <a:gd name="T60" fmla="*/ 417 w 421"/>
                <a:gd name="T61" fmla="*/ 218 h 270"/>
                <a:gd name="T62" fmla="*/ 420 w 421"/>
                <a:gd name="T63" fmla="*/ 211 h 270"/>
                <a:gd name="T64" fmla="*/ 421 w 421"/>
                <a:gd name="T65" fmla="*/ 203 h 270"/>
                <a:gd name="T66" fmla="*/ 421 w 421"/>
                <a:gd name="T67" fmla="*/ 196 h 270"/>
                <a:gd name="T68" fmla="*/ 421 w 421"/>
                <a:gd name="T69" fmla="*/ 0 h 270"/>
                <a:gd name="T70" fmla="*/ 0 w 421"/>
                <a:gd name="T71" fmla="*/ 0 h 270"/>
                <a:gd name="T72" fmla="*/ 0 w 421"/>
                <a:gd name="T73" fmla="*/ 196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1" h="270">
                  <a:moveTo>
                    <a:pt x="0" y="196"/>
                  </a:moveTo>
                  <a:lnTo>
                    <a:pt x="0" y="203"/>
                  </a:lnTo>
                  <a:lnTo>
                    <a:pt x="2" y="211"/>
                  </a:lnTo>
                  <a:lnTo>
                    <a:pt x="4" y="218"/>
                  </a:lnTo>
                  <a:lnTo>
                    <a:pt x="6" y="225"/>
                  </a:lnTo>
                  <a:lnTo>
                    <a:pt x="10" y="231"/>
                  </a:lnTo>
                  <a:lnTo>
                    <a:pt x="13" y="238"/>
                  </a:lnTo>
                  <a:lnTo>
                    <a:pt x="18" y="243"/>
                  </a:lnTo>
                  <a:lnTo>
                    <a:pt x="22" y="248"/>
                  </a:lnTo>
                  <a:lnTo>
                    <a:pt x="27" y="254"/>
                  </a:lnTo>
                  <a:lnTo>
                    <a:pt x="33" y="257"/>
                  </a:lnTo>
                  <a:lnTo>
                    <a:pt x="40" y="262"/>
                  </a:lnTo>
                  <a:lnTo>
                    <a:pt x="46" y="264"/>
                  </a:lnTo>
                  <a:lnTo>
                    <a:pt x="53" y="267"/>
                  </a:lnTo>
                  <a:lnTo>
                    <a:pt x="61" y="269"/>
                  </a:lnTo>
                  <a:lnTo>
                    <a:pt x="68" y="270"/>
                  </a:lnTo>
                  <a:lnTo>
                    <a:pt x="76" y="270"/>
                  </a:lnTo>
                  <a:lnTo>
                    <a:pt x="346" y="270"/>
                  </a:lnTo>
                  <a:lnTo>
                    <a:pt x="354" y="270"/>
                  </a:lnTo>
                  <a:lnTo>
                    <a:pt x="361" y="269"/>
                  </a:lnTo>
                  <a:lnTo>
                    <a:pt x="368" y="267"/>
                  </a:lnTo>
                  <a:lnTo>
                    <a:pt x="375" y="264"/>
                  </a:lnTo>
                  <a:lnTo>
                    <a:pt x="381" y="261"/>
                  </a:lnTo>
                  <a:lnTo>
                    <a:pt x="387" y="257"/>
                  </a:lnTo>
                  <a:lnTo>
                    <a:pt x="393" y="253"/>
                  </a:lnTo>
                  <a:lnTo>
                    <a:pt x="399" y="248"/>
                  </a:lnTo>
                  <a:lnTo>
                    <a:pt x="403" y="243"/>
                  </a:lnTo>
                  <a:lnTo>
                    <a:pt x="408" y="238"/>
                  </a:lnTo>
                  <a:lnTo>
                    <a:pt x="412" y="231"/>
                  </a:lnTo>
                  <a:lnTo>
                    <a:pt x="415" y="225"/>
                  </a:lnTo>
                  <a:lnTo>
                    <a:pt x="417" y="218"/>
                  </a:lnTo>
                  <a:lnTo>
                    <a:pt x="420" y="211"/>
                  </a:lnTo>
                  <a:lnTo>
                    <a:pt x="421" y="203"/>
                  </a:lnTo>
                  <a:lnTo>
                    <a:pt x="421" y="196"/>
                  </a:lnTo>
                  <a:lnTo>
                    <a:pt x="421" y="0"/>
                  </a:lnTo>
                  <a:lnTo>
                    <a:pt x="0" y="0"/>
                  </a:lnTo>
                  <a:lnTo>
                    <a:pt x="0" y="1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5" name="Freeform 4745">
              <a:extLst>
                <a:ext uri="{FF2B5EF4-FFF2-40B4-BE49-F238E27FC236}">
                  <a16:creationId xmlns:a16="http://schemas.microsoft.com/office/drawing/2014/main" id="{842A256B-87AA-4D95-A759-ECE316A17FF2}"/>
                </a:ext>
              </a:extLst>
            </p:cNvPr>
            <p:cNvSpPr>
              <a:spLocks/>
            </p:cNvSpPr>
            <p:nvPr/>
          </p:nvSpPr>
          <p:spPr bwMode="auto">
            <a:xfrm>
              <a:off x="5053013" y="3937000"/>
              <a:ext cx="134938" cy="38100"/>
            </a:xfrm>
            <a:custGeom>
              <a:avLst/>
              <a:gdLst>
                <a:gd name="T0" fmla="*/ 345 w 421"/>
                <a:gd name="T1" fmla="*/ 0 h 120"/>
                <a:gd name="T2" fmla="*/ 75 w 421"/>
                <a:gd name="T3" fmla="*/ 0 h 120"/>
                <a:gd name="T4" fmla="*/ 67 w 421"/>
                <a:gd name="T5" fmla="*/ 1 h 120"/>
                <a:gd name="T6" fmla="*/ 60 w 421"/>
                <a:gd name="T7" fmla="*/ 2 h 120"/>
                <a:gd name="T8" fmla="*/ 52 w 421"/>
                <a:gd name="T9" fmla="*/ 3 h 120"/>
                <a:gd name="T10" fmla="*/ 45 w 421"/>
                <a:gd name="T11" fmla="*/ 5 h 120"/>
                <a:gd name="T12" fmla="*/ 39 w 421"/>
                <a:gd name="T13" fmla="*/ 9 h 120"/>
                <a:gd name="T14" fmla="*/ 33 w 421"/>
                <a:gd name="T15" fmla="*/ 12 h 120"/>
                <a:gd name="T16" fmla="*/ 27 w 421"/>
                <a:gd name="T17" fmla="*/ 17 h 120"/>
                <a:gd name="T18" fmla="*/ 22 w 421"/>
                <a:gd name="T19" fmla="*/ 22 h 120"/>
                <a:gd name="T20" fmla="*/ 17 w 421"/>
                <a:gd name="T21" fmla="*/ 27 h 120"/>
                <a:gd name="T22" fmla="*/ 13 w 421"/>
                <a:gd name="T23" fmla="*/ 33 h 120"/>
                <a:gd name="T24" fmla="*/ 9 w 421"/>
                <a:gd name="T25" fmla="*/ 39 h 120"/>
                <a:gd name="T26" fmla="*/ 6 w 421"/>
                <a:gd name="T27" fmla="*/ 46 h 120"/>
                <a:gd name="T28" fmla="*/ 4 w 421"/>
                <a:gd name="T29" fmla="*/ 53 h 120"/>
                <a:gd name="T30" fmla="*/ 1 w 421"/>
                <a:gd name="T31" fmla="*/ 60 h 120"/>
                <a:gd name="T32" fmla="*/ 0 w 421"/>
                <a:gd name="T33" fmla="*/ 67 h 120"/>
                <a:gd name="T34" fmla="*/ 0 w 421"/>
                <a:gd name="T35" fmla="*/ 75 h 120"/>
                <a:gd name="T36" fmla="*/ 0 w 421"/>
                <a:gd name="T37" fmla="*/ 120 h 120"/>
                <a:gd name="T38" fmla="*/ 421 w 421"/>
                <a:gd name="T39" fmla="*/ 120 h 120"/>
                <a:gd name="T40" fmla="*/ 421 w 421"/>
                <a:gd name="T41" fmla="*/ 75 h 120"/>
                <a:gd name="T42" fmla="*/ 421 w 421"/>
                <a:gd name="T43" fmla="*/ 67 h 120"/>
                <a:gd name="T44" fmla="*/ 419 w 421"/>
                <a:gd name="T45" fmla="*/ 60 h 120"/>
                <a:gd name="T46" fmla="*/ 417 w 421"/>
                <a:gd name="T47" fmla="*/ 53 h 120"/>
                <a:gd name="T48" fmla="*/ 415 w 421"/>
                <a:gd name="T49" fmla="*/ 46 h 120"/>
                <a:gd name="T50" fmla="*/ 411 w 421"/>
                <a:gd name="T51" fmla="*/ 39 h 120"/>
                <a:gd name="T52" fmla="*/ 408 w 421"/>
                <a:gd name="T53" fmla="*/ 33 h 120"/>
                <a:gd name="T54" fmla="*/ 403 w 421"/>
                <a:gd name="T55" fmla="*/ 27 h 120"/>
                <a:gd name="T56" fmla="*/ 399 w 421"/>
                <a:gd name="T57" fmla="*/ 22 h 120"/>
                <a:gd name="T58" fmla="*/ 393 w 421"/>
                <a:gd name="T59" fmla="*/ 17 h 120"/>
                <a:gd name="T60" fmla="*/ 387 w 421"/>
                <a:gd name="T61" fmla="*/ 12 h 120"/>
                <a:gd name="T62" fmla="*/ 381 w 421"/>
                <a:gd name="T63" fmla="*/ 9 h 120"/>
                <a:gd name="T64" fmla="*/ 374 w 421"/>
                <a:gd name="T65" fmla="*/ 5 h 120"/>
                <a:gd name="T66" fmla="*/ 367 w 421"/>
                <a:gd name="T67" fmla="*/ 3 h 120"/>
                <a:gd name="T68" fmla="*/ 360 w 421"/>
                <a:gd name="T69" fmla="*/ 2 h 120"/>
                <a:gd name="T70" fmla="*/ 353 w 421"/>
                <a:gd name="T71" fmla="*/ 1 h 120"/>
                <a:gd name="T72" fmla="*/ 345 w 421"/>
                <a:gd name="T73" fmla="*/ 0 h 120"/>
                <a:gd name="T74" fmla="*/ 345 w 421"/>
                <a:gd name="T75"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21" h="120">
                  <a:moveTo>
                    <a:pt x="345" y="0"/>
                  </a:moveTo>
                  <a:lnTo>
                    <a:pt x="75" y="0"/>
                  </a:lnTo>
                  <a:lnTo>
                    <a:pt x="67" y="1"/>
                  </a:lnTo>
                  <a:lnTo>
                    <a:pt x="60" y="2"/>
                  </a:lnTo>
                  <a:lnTo>
                    <a:pt x="52" y="3"/>
                  </a:lnTo>
                  <a:lnTo>
                    <a:pt x="45" y="5"/>
                  </a:lnTo>
                  <a:lnTo>
                    <a:pt x="39" y="9"/>
                  </a:lnTo>
                  <a:lnTo>
                    <a:pt x="33" y="12"/>
                  </a:lnTo>
                  <a:lnTo>
                    <a:pt x="27" y="17"/>
                  </a:lnTo>
                  <a:lnTo>
                    <a:pt x="22" y="22"/>
                  </a:lnTo>
                  <a:lnTo>
                    <a:pt x="17" y="27"/>
                  </a:lnTo>
                  <a:lnTo>
                    <a:pt x="13" y="33"/>
                  </a:lnTo>
                  <a:lnTo>
                    <a:pt x="9" y="39"/>
                  </a:lnTo>
                  <a:lnTo>
                    <a:pt x="6" y="46"/>
                  </a:lnTo>
                  <a:lnTo>
                    <a:pt x="4" y="53"/>
                  </a:lnTo>
                  <a:lnTo>
                    <a:pt x="1" y="60"/>
                  </a:lnTo>
                  <a:lnTo>
                    <a:pt x="0" y="67"/>
                  </a:lnTo>
                  <a:lnTo>
                    <a:pt x="0" y="75"/>
                  </a:lnTo>
                  <a:lnTo>
                    <a:pt x="0" y="120"/>
                  </a:lnTo>
                  <a:lnTo>
                    <a:pt x="421" y="120"/>
                  </a:lnTo>
                  <a:lnTo>
                    <a:pt x="421" y="75"/>
                  </a:lnTo>
                  <a:lnTo>
                    <a:pt x="421" y="67"/>
                  </a:lnTo>
                  <a:lnTo>
                    <a:pt x="419" y="60"/>
                  </a:lnTo>
                  <a:lnTo>
                    <a:pt x="417" y="53"/>
                  </a:lnTo>
                  <a:lnTo>
                    <a:pt x="415" y="46"/>
                  </a:lnTo>
                  <a:lnTo>
                    <a:pt x="411" y="39"/>
                  </a:lnTo>
                  <a:lnTo>
                    <a:pt x="408" y="33"/>
                  </a:lnTo>
                  <a:lnTo>
                    <a:pt x="403" y="27"/>
                  </a:lnTo>
                  <a:lnTo>
                    <a:pt x="399" y="22"/>
                  </a:lnTo>
                  <a:lnTo>
                    <a:pt x="393" y="17"/>
                  </a:lnTo>
                  <a:lnTo>
                    <a:pt x="387" y="12"/>
                  </a:lnTo>
                  <a:lnTo>
                    <a:pt x="381" y="9"/>
                  </a:lnTo>
                  <a:lnTo>
                    <a:pt x="374" y="5"/>
                  </a:lnTo>
                  <a:lnTo>
                    <a:pt x="367" y="3"/>
                  </a:lnTo>
                  <a:lnTo>
                    <a:pt x="360" y="2"/>
                  </a:lnTo>
                  <a:lnTo>
                    <a:pt x="353" y="1"/>
                  </a:lnTo>
                  <a:lnTo>
                    <a:pt x="345" y="0"/>
                  </a:lnTo>
                  <a:lnTo>
                    <a:pt x="34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6" name="Freeform 4746">
              <a:extLst>
                <a:ext uri="{FF2B5EF4-FFF2-40B4-BE49-F238E27FC236}">
                  <a16:creationId xmlns:a16="http://schemas.microsoft.com/office/drawing/2014/main" id="{3D60C298-D43E-4861-BEA9-D00241730C7D}"/>
                </a:ext>
              </a:extLst>
            </p:cNvPr>
            <p:cNvSpPr>
              <a:spLocks/>
            </p:cNvSpPr>
            <p:nvPr/>
          </p:nvSpPr>
          <p:spPr bwMode="auto">
            <a:xfrm>
              <a:off x="5053013" y="3984625"/>
              <a:ext cx="134938" cy="85725"/>
            </a:xfrm>
            <a:custGeom>
              <a:avLst/>
              <a:gdLst>
                <a:gd name="T0" fmla="*/ 0 w 421"/>
                <a:gd name="T1" fmla="*/ 196 h 270"/>
                <a:gd name="T2" fmla="*/ 0 w 421"/>
                <a:gd name="T3" fmla="*/ 203 h 270"/>
                <a:gd name="T4" fmla="*/ 1 w 421"/>
                <a:gd name="T5" fmla="*/ 211 h 270"/>
                <a:gd name="T6" fmla="*/ 4 w 421"/>
                <a:gd name="T7" fmla="*/ 218 h 270"/>
                <a:gd name="T8" fmla="*/ 6 w 421"/>
                <a:gd name="T9" fmla="*/ 225 h 270"/>
                <a:gd name="T10" fmla="*/ 9 w 421"/>
                <a:gd name="T11" fmla="*/ 231 h 270"/>
                <a:gd name="T12" fmla="*/ 13 w 421"/>
                <a:gd name="T13" fmla="*/ 238 h 270"/>
                <a:gd name="T14" fmla="*/ 17 w 421"/>
                <a:gd name="T15" fmla="*/ 243 h 270"/>
                <a:gd name="T16" fmla="*/ 22 w 421"/>
                <a:gd name="T17" fmla="*/ 248 h 270"/>
                <a:gd name="T18" fmla="*/ 27 w 421"/>
                <a:gd name="T19" fmla="*/ 254 h 270"/>
                <a:gd name="T20" fmla="*/ 33 w 421"/>
                <a:gd name="T21" fmla="*/ 257 h 270"/>
                <a:gd name="T22" fmla="*/ 39 w 421"/>
                <a:gd name="T23" fmla="*/ 262 h 270"/>
                <a:gd name="T24" fmla="*/ 45 w 421"/>
                <a:gd name="T25" fmla="*/ 264 h 270"/>
                <a:gd name="T26" fmla="*/ 52 w 421"/>
                <a:gd name="T27" fmla="*/ 267 h 270"/>
                <a:gd name="T28" fmla="*/ 60 w 421"/>
                <a:gd name="T29" fmla="*/ 269 h 270"/>
                <a:gd name="T30" fmla="*/ 67 w 421"/>
                <a:gd name="T31" fmla="*/ 270 h 270"/>
                <a:gd name="T32" fmla="*/ 75 w 421"/>
                <a:gd name="T33" fmla="*/ 270 h 270"/>
                <a:gd name="T34" fmla="*/ 345 w 421"/>
                <a:gd name="T35" fmla="*/ 270 h 270"/>
                <a:gd name="T36" fmla="*/ 353 w 421"/>
                <a:gd name="T37" fmla="*/ 270 h 270"/>
                <a:gd name="T38" fmla="*/ 360 w 421"/>
                <a:gd name="T39" fmla="*/ 269 h 270"/>
                <a:gd name="T40" fmla="*/ 367 w 421"/>
                <a:gd name="T41" fmla="*/ 267 h 270"/>
                <a:gd name="T42" fmla="*/ 374 w 421"/>
                <a:gd name="T43" fmla="*/ 264 h 270"/>
                <a:gd name="T44" fmla="*/ 381 w 421"/>
                <a:gd name="T45" fmla="*/ 261 h 270"/>
                <a:gd name="T46" fmla="*/ 387 w 421"/>
                <a:gd name="T47" fmla="*/ 257 h 270"/>
                <a:gd name="T48" fmla="*/ 393 w 421"/>
                <a:gd name="T49" fmla="*/ 253 h 270"/>
                <a:gd name="T50" fmla="*/ 399 w 421"/>
                <a:gd name="T51" fmla="*/ 248 h 270"/>
                <a:gd name="T52" fmla="*/ 403 w 421"/>
                <a:gd name="T53" fmla="*/ 243 h 270"/>
                <a:gd name="T54" fmla="*/ 408 w 421"/>
                <a:gd name="T55" fmla="*/ 238 h 270"/>
                <a:gd name="T56" fmla="*/ 411 w 421"/>
                <a:gd name="T57" fmla="*/ 231 h 270"/>
                <a:gd name="T58" fmla="*/ 415 w 421"/>
                <a:gd name="T59" fmla="*/ 225 h 270"/>
                <a:gd name="T60" fmla="*/ 417 w 421"/>
                <a:gd name="T61" fmla="*/ 218 h 270"/>
                <a:gd name="T62" fmla="*/ 419 w 421"/>
                <a:gd name="T63" fmla="*/ 211 h 270"/>
                <a:gd name="T64" fmla="*/ 421 w 421"/>
                <a:gd name="T65" fmla="*/ 203 h 270"/>
                <a:gd name="T66" fmla="*/ 421 w 421"/>
                <a:gd name="T67" fmla="*/ 196 h 270"/>
                <a:gd name="T68" fmla="*/ 421 w 421"/>
                <a:gd name="T69" fmla="*/ 0 h 270"/>
                <a:gd name="T70" fmla="*/ 0 w 421"/>
                <a:gd name="T71" fmla="*/ 0 h 270"/>
                <a:gd name="T72" fmla="*/ 0 w 421"/>
                <a:gd name="T73" fmla="*/ 196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1" h="270">
                  <a:moveTo>
                    <a:pt x="0" y="196"/>
                  </a:moveTo>
                  <a:lnTo>
                    <a:pt x="0" y="203"/>
                  </a:lnTo>
                  <a:lnTo>
                    <a:pt x="1" y="211"/>
                  </a:lnTo>
                  <a:lnTo>
                    <a:pt x="4" y="218"/>
                  </a:lnTo>
                  <a:lnTo>
                    <a:pt x="6" y="225"/>
                  </a:lnTo>
                  <a:lnTo>
                    <a:pt x="9" y="231"/>
                  </a:lnTo>
                  <a:lnTo>
                    <a:pt x="13" y="238"/>
                  </a:lnTo>
                  <a:lnTo>
                    <a:pt x="17" y="243"/>
                  </a:lnTo>
                  <a:lnTo>
                    <a:pt x="22" y="248"/>
                  </a:lnTo>
                  <a:lnTo>
                    <a:pt x="27" y="254"/>
                  </a:lnTo>
                  <a:lnTo>
                    <a:pt x="33" y="257"/>
                  </a:lnTo>
                  <a:lnTo>
                    <a:pt x="39" y="262"/>
                  </a:lnTo>
                  <a:lnTo>
                    <a:pt x="45" y="264"/>
                  </a:lnTo>
                  <a:lnTo>
                    <a:pt x="52" y="267"/>
                  </a:lnTo>
                  <a:lnTo>
                    <a:pt x="60" y="269"/>
                  </a:lnTo>
                  <a:lnTo>
                    <a:pt x="67" y="270"/>
                  </a:lnTo>
                  <a:lnTo>
                    <a:pt x="75" y="270"/>
                  </a:lnTo>
                  <a:lnTo>
                    <a:pt x="345" y="270"/>
                  </a:lnTo>
                  <a:lnTo>
                    <a:pt x="353" y="270"/>
                  </a:lnTo>
                  <a:lnTo>
                    <a:pt x="360" y="269"/>
                  </a:lnTo>
                  <a:lnTo>
                    <a:pt x="367" y="267"/>
                  </a:lnTo>
                  <a:lnTo>
                    <a:pt x="374" y="264"/>
                  </a:lnTo>
                  <a:lnTo>
                    <a:pt x="381" y="261"/>
                  </a:lnTo>
                  <a:lnTo>
                    <a:pt x="387" y="257"/>
                  </a:lnTo>
                  <a:lnTo>
                    <a:pt x="393" y="253"/>
                  </a:lnTo>
                  <a:lnTo>
                    <a:pt x="399" y="248"/>
                  </a:lnTo>
                  <a:lnTo>
                    <a:pt x="403" y="243"/>
                  </a:lnTo>
                  <a:lnTo>
                    <a:pt x="408" y="238"/>
                  </a:lnTo>
                  <a:lnTo>
                    <a:pt x="411" y="231"/>
                  </a:lnTo>
                  <a:lnTo>
                    <a:pt x="415" y="225"/>
                  </a:lnTo>
                  <a:lnTo>
                    <a:pt x="417" y="218"/>
                  </a:lnTo>
                  <a:lnTo>
                    <a:pt x="419" y="211"/>
                  </a:lnTo>
                  <a:lnTo>
                    <a:pt x="421" y="203"/>
                  </a:lnTo>
                  <a:lnTo>
                    <a:pt x="421" y="196"/>
                  </a:lnTo>
                  <a:lnTo>
                    <a:pt x="421" y="0"/>
                  </a:lnTo>
                  <a:lnTo>
                    <a:pt x="0" y="0"/>
                  </a:lnTo>
                  <a:lnTo>
                    <a:pt x="0" y="1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7" name="Freeform 4747">
              <a:extLst>
                <a:ext uri="{FF2B5EF4-FFF2-40B4-BE49-F238E27FC236}">
                  <a16:creationId xmlns:a16="http://schemas.microsoft.com/office/drawing/2014/main" id="{29B54F52-E2CA-455A-9AA3-2B20BE885EED}"/>
                </a:ext>
              </a:extLst>
            </p:cNvPr>
            <p:cNvSpPr>
              <a:spLocks/>
            </p:cNvSpPr>
            <p:nvPr/>
          </p:nvSpPr>
          <p:spPr bwMode="auto">
            <a:xfrm>
              <a:off x="4900613" y="4137025"/>
              <a:ext cx="133350" cy="85725"/>
            </a:xfrm>
            <a:custGeom>
              <a:avLst/>
              <a:gdLst>
                <a:gd name="T0" fmla="*/ 0 w 421"/>
                <a:gd name="T1" fmla="*/ 194 h 270"/>
                <a:gd name="T2" fmla="*/ 0 w 421"/>
                <a:gd name="T3" fmla="*/ 203 h 270"/>
                <a:gd name="T4" fmla="*/ 2 w 421"/>
                <a:gd name="T5" fmla="*/ 209 h 270"/>
                <a:gd name="T6" fmla="*/ 4 w 421"/>
                <a:gd name="T7" fmla="*/ 218 h 270"/>
                <a:gd name="T8" fmla="*/ 6 w 421"/>
                <a:gd name="T9" fmla="*/ 225 h 270"/>
                <a:gd name="T10" fmla="*/ 10 w 421"/>
                <a:gd name="T11" fmla="*/ 230 h 270"/>
                <a:gd name="T12" fmla="*/ 13 w 421"/>
                <a:gd name="T13" fmla="*/ 237 h 270"/>
                <a:gd name="T14" fmla="*/ 18 w 421"/>
                <a:gd name="T15" fmla="*/ 243 h 270"/>
                <a:gd name="T16" fmla="*/ 22 w 421"/>
                <a:gd name="T17" fmla="*/ 248 h 270"/>
                <a:gd name="T18" fmla="*/ 27 w 421"/>
                <a:gd name="T19" fmla="*/ 252 h 270"/>
                <a:gd name="T20" fmla="*/ 33 w 421"/>
                <a:gd name="T21" fmla="*/ 257 h 270"/>
                <a:gd name="T22" fmla="*/ 40 w 421"/>
                <a:gd name="T23" fmla="*/ 262 h 270"/>
                <a:gd name="T24" fmla="*/ 46 w 421"/>
                <a:gd name="T25" fmla="*/ 264 h 270"/>
                <a:gd name="T26" fmla="*/ 53 w 421"/>
                <a:gd name="T27" fmla="*/ 266 h 270"/>
                <a:gd name="T28" fmla="*/ 61 w 421"/>
                <a:gd name="T29" fmla="*/ 269 h 270"/>
                <a:gd name="T30" fmla="*/ 68 w 421"/>
                <a:gd name="T31" fmla="*/ 270 h 270"/>
                <a:gd name="T32" fmla="*/ 76 w 421"/>
                <a:gd name="T33" fmla="*/ 270 h 270"/>
                <a:gd name="T34" fmla="*/ 346 w 421"/>
                <a:gd name="T35" fmla="*/ 270 h 270"/>
                <a:gd name="T36" fmla="*/ 354 w 421"/>
                <a:gd name="T37" fmla="*/ 270 h 270"/>
                <a:gd name="T38" fmla="*/ 361 w 421"/>
                <a:gd name="T39" fmla="*/ 269 h 270"/>
                <a:gd name="T40" fmla="*/ 368 w 421"/>
                <a:gd name="T41" fmla="*/ 266 h 270"/>
                <a:gd name="T42" fmla="*/ 375 w 421"/>
                <a:gd name="T43" fmla="*/ 264 h 270"/>
                <a:gd name="T44" fmla="*/ 381 w 421"/>
                <a:gd name="T45" fmla="*/ 260 h 270"/>
                <a:gd name="T46" fmla="*/ 387 w 421"/>
                <a:gd name="T47" fmla="*/ 257 h 270"/>
                <a:gd name="T48" fmla="*/ 393 w 421"/>
                <a:gd name="T49" fmla="*/ 252 h 270"/>
                <a:gd name="T50" fmla="*/ 399 w 421"/>
                <a:gd name="T51" fmla="*/ 248 h 270"/>
                <a:gd name="T52" fmla="*/ 403 w 421"/>
                <a:gd name="T53" fmla="*/ 243 h 270"/>
                <a:gd name="T54" fmla="*/ 408 w 421"/>
                <a:gd name="T55" fmla="*/ 237 h 270"/>
                <a:gd name="T56" fmla="*/ 412 w 421"/>
                <a:gd name="T57" fmla="*/ 230 h 270"/>
                <a:gd name="T58" fmla="*/ 415 w 421"/>
                <a:gd name="T59" fmla="*/ 225 h 270"/>
                <a:gd name="T60" fmla="*/ 417 w 421"/>
                <a:gd name="T61" fmla="*/ 218 h 270"/>
                <a:gd name="T62" fmla="*/ 420 w 421"/>
                <a:gd name="T63" fmla="*/ 211 h 270"/>
                <a:gd name="T64" fmla="*/ 421 w 421"/>
                <a:gd name="T65" fmla="*/ 203 h 270"/>
                <a:gd name="T66" fmla="*/ 421 w 421"/>
                <a:gd name="T67" fmla="*/ 196 h 270"/>
                <a:gd name="T68" fmla="*/ 421 w 421"/>
                <a:gd name="T69" fmla="*/ 0 h 270"/>
                <a:gd name="T70" fmla="*/ 0 w 421"/>
                <a:gd name="T71" fmla="*/ 0 h 270"/>
                <a:gd name="T72" fmla="*/ 0 w 421"/>
                <a:gd name="T73" fmla="*/ 194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1" h="270">
                  <a:moveTo>
                    <a:pt x="0" y="194"/>
                  </a:moveTo>
                  <a:lnTo>
                    <a:pt x="0" y="203"/>
                  </a:lnTo>
                  <a:lnTo>
                    <a:pt x="2" y="209"/>
                  </a:lnTo>
                  <a:lnTo>
                    <a:pt x="4" y="218"/>
                  </a:lnTo>
                  <a:lnTo>
                    <a:pt x="6" y="225"/>
                  </a:lnTo>
                  <a:lnTo>
                    <a:pt x="10" y="230"/>
                  </a:lnTo>
                  <a:lnTo>
                    <a:pt x="13" y="237"/>
                  </a:lnTo>
                  <a:lnTo>
                    <a:pt x="18" y="243"/>
                  </a:lnTo>
                  <a:lnTo>
                    <a:pt x="22" y="248"/>
                  </a:lnTo>
                  <a:lnTo>
                    <a:pt x="27" y="252"/>
                  </a:lnTo>
                  <a:lnTo>
                    <a:pt x="33" y="257"/>
                  </a:lnTo>
                  <a:lnTo>
                    <a:pt x="40" y="262"/>
                  </a:lnTo>
                  <a:lnTo>
                    <a:pt x="46" y="264"/>
                  </a:lnTo>
                  <a:lnTo>
                    <a:pt x="53" y="266"/>
                  </a:lnTo>
                  <a:lnTo>
                    <a:pt x="61" y="269"/>
                  </a:lnTo>
                  <a:lnTo>
                    <a:pt x="68" y="270"/>
                  </a:lnTo>
                  <a:lnTo>
                    <a:pt x="76" y="270"/>
                  </a:lnTo>
                  <a:lnTo>
                    <a:pt x="346" y="270"/>
                  </a:lnTo>
                  <a:lnTo>
                    <a:pt x="354" y="270"/>
                  </a:lnTo>
                  <a:lnTo>
                    <a:pt x="361" y="269"/>
                  </a:lnTo>
                  <a:lnTo>
                    <a:pt x="368" y="266"/>
                  </a:lnTo>
                  <a:lnTo>
                    <a:pt x="375" y="264"/>
                  </a:lnTo>
                  <a:lnTo>
                    <a:pt x="381" y="260"/>
                  </a:lnTo>
                  <a:lnTo>
                    <a:pt x="387" y="257"/>
                  </a:lnTo>
                  <a:lnTo>
                    <a:pt x="393" y="252"/>
                  </a:lnTo>
                  <a:lnTo>
                    <a:pt x="399" y="248"/>
                  </a:lnTo>
                  <a:lnTo>
                    <a:pt x="403" y="243"/>
                  </a:lnTo>
                  <a:lnTo>
                    <a:pt x="408" y="237"/>
                  </a:lnTo>
                  <a:lnTo>
                    <a:pt x="412" y="230"/>
                  </a:lnTo>
                  <a:lnTo>
                    <a:pt x="415" y="225"/>
                  </a:lnTo>
                  <a:lnTo>
                    <a:pt x="417" y="218"/>
                  </a:lnTo>
                  <a:lnTo>
                    <a:pt x="420" y="211"/>
                  </a:lnTo>
                  <a:lnTo>
                    <a:pt x="421" y="203"/>
                  </a:lnTo>
                  <a:lnTo>
                    <a:pt x="421" y="196"/>
                  </a:lnTo>
                  <a:lnTo>
                    <a:pt x="421" y="0"/>
                  </a:lnTo>
                  <a:lnTo>
                    <a:pt x="0" y="0"/>
                  </a:lnTo>
                  <a:lnTo>
                    <a:pt x="0" y="19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8" name="Freeform 4748">
              <a:extLst>
                <a:ext uri="{FF2B5EF4-FFF2-40B4-BE49-F238E27FC236}">
                  <a16:creationId xmlns:a16="http://schemas.microsoft.com/office/drawing/2014/main" id="{46C54F87-D686-45B0-AC4F-BD4AD01BD05A}"/>
                </a:ext>
              </a:extLst>
            </p:cNvPr>
            <p:cNvSpPr>
              <a:spLocks/>
            </p:cNvSpPr>
            <p:nvPr/>
          </p:nvSpPr>
          <p:spPr bwMode="auto">
            <a:xfrm>
              <a:off x="4900613" y="4089400"/>
              <a:ext cx="133350" cy="38100"/>
            </a:xfrm>
            <a:custGeom>
              <a:avLst/>
              <a:gdLst>
                <a:gd name="T0" fmla="*/ 346 w 421"/>
                <a:gd name="T1" fmla="*/ 0 h 121"/>
                <a:gd name="T2" fmla="*/ 76 w 421"/>
                <a:gd name="T3" fmla="*/ 0 h 121"/>
                <a:gd name="T4" fmla="*/ 68 w 421"/>
                <a:gd name="T5" fmla="*/ 1 h 121"/>
                <a:gd name="T6" fmla="*/ 61 w 421"/>
                <a:gd name="T7" fmla="*/ 3 h 121"/>
                <a:gd name="T8" fmla="*/ 53 w 421"/>
                <a:gd name="T9" fmla="*/ 4 h 121"/>
                <a:gd name="T10" fmla="*/ 46 w 421"/>
                <a:gd name="T11" fmla="*/ 6 h 121"/>
                <a:gd name="T12" fmla="*/ 40 w 421"/>
                <a:gd name="T13" fmla="*/ 10 h 121"/>
                <a:gd name="T14" fmla="*/ 33 w 421"/>
                <a:gd name="T15" fmla="*/ 13 h 121"/>
                <a:gd name="T16" fmla="*/ 27 w 421"/>
                <a:gd name="T17" fmla="*/ 18 h 121"/>
                <a:gd name="T18" fmla="*/ 22 w 421"/>
                <a:gd name="T19" fmla="*/ 22 h 121"/>
                <a:gd name="T20" fmla="*/ 18 w 421"/>
                <a:gd name="T21" fmla="*/ 28 h 121"/>
                <a:gd name="T22" fmla="*/ 13 w 421"/>
                <a:gd name="T23" fmla="*/ 34 h 121"/>
                <a:gd name="T24" fmla="*/ 10 w 421"/>
                <a:gd name="T25" fmla="*/ 40 h 121"/>
                <a:gd name="T26" fmla="*/ 6 w 421"/>
                <a:gd name="T27" fmla="*/ 47 h 121"/>
                <a:gd name="T28" fmla="*/ 4 w 421"/>
                <a:gd name="T29" fmla="*/ 54 h 121"/>
                <a:gd name="T30" fmla="*/ 2 w 421"/>
                <a:gd name="T31" fmla="*/ 61 h 121"/>
                <a:gd name="T32" fmla="*/ 0 w 421"/>
                <a:gd name="T33" fmla="*/ 67 h 121"/>
                <a:gd name="T34" fmla="*/ 0 w 421"/>
                <a:gd name="T35" fmla="*/ 76 h 121"/>
                <a:gd name="T36" fmla="*/ 0 w 421"/>
                <a:gd name="T37" fmla="*/ 121 h 121"/>
                <a:gd name="T38" fmla="*/ 421 w 421"/>
                <a:gd name="T39" fmla="*/ 121 h 121"/>
                <a:gd name="T40" fmla="*/ 421 w 421"/>
                <a:gd name="T41" fmla="*/ 76 h 121"/>
                <a:gd name="T42" fmla="*/ 421 w 421"/>
                <a:gd name="T43" fmla="*/ 67 h 121"/>
                <a:gd name="T44" fmla="*/ 420 w 421"/>
                <a:gd name="T45" fmla="*/ 61 h 121"/>
                <a:gd name="T46" fmla="*/ 417 w 421"/>
                <a:gd name="T47" fmla="*/ 54 h 121"/>
                <a:gd name="T48" fmla="*/ 415 w 421"/>
                <a:gd name="T49" fmla="*/ 47 h 121"/>
                <a:gd name="T50" fmla="*/ 412 w 421"/>
                <a:gd name="T51" fmla="*/ 40 h 121"/>
                <a:gd name="T52" fmla="*/ 408 w 421"/>
                <a:gd name="T53" fmla="*/ 34 h 121"/>
                <a:gd name="T54" fmla="*/ 403 w 421"/>
                <a:gd name="T55" fmla="*/ 28 h 121"/>
                <a:gd name="T56" fmla="*/ 399 w 421"/>
                <a:gd name="T57" fmla="*/ 22 h 121"/>
                <a:gd name="T58" fmla="*/ 393 w 421"/>
                <a:gd name="T59" fmla="*/ 18 h 121"/>
                <a:gd name="T60" fmla="*/ 387 w 421"/>
                <a:gd name="T61" fmla="*/ 13 h 121"/>
                <a:gd name="T62" fmla="*/ 381 w 421"/>
                <a:gd name="T63" fmla="*/ 10 h 121"/>
                <a:gd name="T64" fmla="*/ 375 w 421"/>
                <a:gd name="T65" fmla="*/ 6 h 121"/>
                <a:gd name="T66" fmla="*/ 368 w 421"/>
                <a:gd name="T67" fmla="*/ 4 h 121"/>
                <a:gd name="T68" fmla="*/ 361 w 421"/>
                <a:gd name="T69" fmla="*/ 3 h 121"/>
                <a:gd name="T70" fmla="*/ 354 w 421"/>
                <a:gd name="T71" fmla="*/ 1 h 121"/>
                <a:gd name="T72" fmla="*/ 346 w 421"/>
                <a:gd name="T73" fmla="*/ 0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1" h="121">
                  <a:moveTo>
                    <a:pt x="346" y="0"/>
                  </a:moveTo>
                  <a:lnTo>
                    <a:pt x="76" y="0"/>
                  </a:lnTo>
                  <a:lnTo>
                    <a:pt x="68" y="1"/>
                  </a:lnTo>
                  <a:lnTo>
                    <a:pt x="61" y="3"/>
                  </a:lnTo>
                  <a:lnTo>
                    <a:pt x="53" y="4"/>
                  </a:lnTo>
                  <a:lnTo>
                    <a:pt x="46" y="6"/>
                  </a:lnTo>
                  <a:lnTo>
                    <a:pt x="40" y="10"/>
                  </a:lnTo>
                  <a:lnTo>
                    <a:pt x="33" y="13"/>
                  </a:lnTo>
                  <a:lnTo>
                    <a:pt x="27" y="18"/>
                  </a:lnTo>
                  <a:lnTo>
                    <a:pt x="22" y="22"/>
                  </a:lnTo>
                  <a:lnTo>
                    <a:pt x="18" y="28"/>
                  </a:lnTo>
                  <a:lnTo>
                    <a:pt x="13" y="34"/>
                  </a:lnTo>
                  <a:lnTo>
                    <a:pt x="10" y="40"/>
                  </a:lnTo>
                  <a:lnTo>
                    <a:pt x="6" y="47"/>
                  </a:lnTo>
                  <a:lnTo>
                    <a:pt x="4" y="54"/>
                  </a:lnTo>
                  <a:lnTo>
                    <a:pt x="2" y="61"/>
                  </a:lnTo>
                  <a:lnTo>
                    <a:pt x="0" y="67"/>
                  </a:lnTo>
                  <a:lnTo>
                    <a:pt x="0" y="76"/>
                  </a:lnTo>
                  <a:lnTo>
                    <a:pt x="0" y="121"/>
                  </a:lnTo>
                  <a:lnTo>
                    <a:pt x="421" y="121"/>
                  </a:lnTo>
                  <a:lnTo>
                    <a:pt x="421" y="76"/>
                  </a:lnTo>
                  <a:lnTo>
                    <a:pt x="421" y="67"/>
                  </a:lnTo>
                  <a:lnTo>
                    <a:pt x="420" y="61"/>
                  </a:lnTo>
                  <a:lnTo>
                    <a:pt x="417" y="54"/>
                  </a:lnTo>
                  <a:lnTo>
                    <a:pt x="415" y="47"/>
                  </a:lnTo>
                  <a:lnTo>
                    <a:pt x="412" y="40"/>
                  </a:lnTo>
                  <a:lnTo>
                    <a:pt x="408" y="34"/>
                  </a:lnTo>
                  <a:lnTo>
                    <a:pt x="403" y="28"/>
                  </a:lnTo>
                  <a:lnTo>
                    <a:pt x="399" y="22"/>
                  </a:lnTo>
                  <a:lnTo>
                    <a:pt x="393" y="18"/>
                  </a:lnTo>
                  <a:lnTo>
                    <a:pt x="387" y="13"/>
                  </a:lnTo>
                  <a:lnTo>
                    <a:pt x="381" y="10"/>
                  </a:lnTo>
                  <a:lnTo>
                    <a:pt x="375" y="6"/>
                  </a:lnTo>
                  <a:lnTo>
                    <a:pt x="368" y="4"/>
                  </a:lnTo>
                  <a:lnTo>
                    <a:pt x="361" y="3"/>
                  </a:lnTo>
                  <a:lnTo>
                    <a:pt x="354" y="1"/>
                  </a:lnTo>
                  <a:lnTo>
                    <a:pt x="34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9" name="Freeform 4749">
              <a:extLst>
                <a:ext uri="{FF2B5EF4-FFF2-40B4-BE49-F238E27FC236}">
                  <a16:creationId xmlns:a16="http://schemas.microsoft.com/office/drawing/2014/main" id="{2AD4B2ED-3FF5-413A-9E75-6FD5885D478D}"/>
                </a:ext>
              </a:extLst>
            </p:cNvPr>
            <p:cNvSpPr>
              <a:spLocks/>
            </p:cNvSpPr>
            <p:nvPr/>
          </p:nvSpPr>
          <p:spPr bwMode="auto">
            <a:xfrm>
              <a:off x="5053013" y="4137025"/>
              <a:ext cx="134938" cy="85725"/>
            </a:xfrm>
            <a:custGeom>
              <a:avLst/>
              <a:gdLst>
                <a:gd name="T0" fmla="*/ 0 w 421"/>
                <a:gd name="T1" fmla="*/ 194 h 270"/>
                <a:gd name="T2" fmla="*/ 0 w 421"/>
                <a:gd name="T3" fmla="*/ 203 h 270"/>
                <a:gd name="T4" fmla="*/ 1 w 421"/>
                <a:gd name="T5" fmla="*/ 209 h 270"/>
                <a:gd name="T6" fmla="*/ 4 w 421"/>
                <a:gd name="T7" fmla="*/ 218 h 270"/>
                <a:gd name="T8" fmla="*/ 6 w 421"/>
                <a:gd name="T9" fmla="*/ 225 h 270"/>
                <a:gd name="T10" fmla="*/ 9 w 421"/>
                <a:gd name="T11" fmla="*/ 230 h 270"/>
                <a:gd name="T12" fmla="*/ 13 w 421"/>
                <a:gd name="T13" fmla="*/ 237 h 270"/>
                <a:gd name="T14" fmla="*/ 17 w 421"/>
                <a:gd name="T15" fmla="*/ 243 h 270"/>
                <a:gd name="T16" fmla="*/ 22 w 421"/>
                <a:gd name="T17" fmla="*/ 248 h 270"/>
                <a:gd name="T18" fmla="*/ 27 w 421"/>
                <a:gd name="T19" fmla="*/ 252 h 270"/>
                <a:gd name="T20" fmla="*/ 33 w 421"/>
                <a:gd name="T21" fmla="*/ 257 h 270"/>
                <a:gd name="T22" fmla="*/ 39 w 421"/>
                <a:gd name="T23" fmla="*/ 262 h 270"/>
                <a:gd name="T24" fmla="*/ 45 w 421"/>
                <a:gd name="T25" fmla="*/ 264 h 270"/>
                <a:gd name="T26" fmla="*/ 52 w 421"/>
                <a:gd name="T27" fmla="*/ 266 h 270"/>
                <a:gd name="T28" fmla="*/ 60 w 421"/>
                <a:gd name="T29" fmla="*/ 269 h 270"/>
                <a:gd name="T30" fmla="*/ 67 w 421"/>
                <a:gd name="T31" fmla="*/ 270 h 270"/>
                <a:gd name="T32" fmla="*/ 75 w 421"/>
                <a:gd name="T33" fmla="*/ 270 h 270"/>
                <a:gd name="T34" fmla="*/ 345 w 421"/>
                <a:gd name="T35" fmla="*/ 270 h 270"/>
                <a:gd name="T36" fmla="*/ 353 w 421"/>
                <a:gd name="T37" fmla="*/ 270 h 270"/>
                <a:gd name="T38" fmla="*/ 360 w 421"/>
                <a:gd name="T39" fmla="*/ 269 h 270"/>
                <a:gd name="T40" fmla="*/ 367 w 421"/>
                <a:gd name="T41" fmla="*/ 266 h 270"/>
                <a:gd name="T42" fmla="*/ 374 w 421"/>
                <a:gd name="T43" fmla="*/ 264 h 270"/>
                <a:gd name="T44" fmla="*/ 381 w 421"/>
                <a:gd name="T45" fmla="*/ 260 h 270"/>
                <a:gd name="T46" fmla="*/ 387 w 421"/>
                <a:gd name="T47" fmla="*/ 257 h 270"/>
                <a:gd name="T48" fmla="*/ 393 w 421"/>
                <a:gd name="T49" fmla="*/ 252 h 270"/>
                <a:gd name="T50" fmla="*/ 399 w 421"/>
                <a:gd name="T51" fmla="*/ 248 h 270"/>
                <a:gd name="T52" fmla="*/ 403 w 421"/>
                <a:gd name="T53" fmla="*/ 243 h 270"/>
                <a:gd name="T54" fmla="*/ 408 w 421"/>
                <a:gd name="T55" fmla="*/ 237 h 270"/>
                <a:gd name="T56" fmla="*/ 411 w 421"/>
                <a:gd name="T57" fmla="*/ 230 h 270"/>
                <a:gd name="T58" fmla="*/ 415 w 421"/>
                <a:gd name="T59" fmla="*/ 225 h 270"/>
                <a:gd name="T60" fmla="*/ 417 w 421"/>
                <a:gd name="T61" fmla="*/ 218 h 270"/>
                <a:gd name="T62" fmla="*/ 419 w 421"/>
                <a:gd name="T63" fmla="*/ 211 h 270"/>
                <a:gd name="T64" fmla="*/ 421 w 421"/>
                <a:gd name="T65" fmla="*/ 203 h 270"/>
                <a:gd name="T66" fmla="*/ 421 w 421"/>
                <a:gd name="T67" fmla="*/ 196 h 270"/>
                <a:gd name="T68" fmla="*/ 421 w 421"/>
                <a:gd name="T69" fmla="*/ 0 h 270"/>
                <a:gd name="T70" fmla="*/ 0 w 421"/>
                <a:gd name="T71" fmla="*/ 0 h 270"/>
                <a:gd name="T72" fmla="*/ 0 w 421"/>
                <a:gd name="T73" fmla="*/ 194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1" h="270">
                  <a:moveTo>
                    <a:pt x="0" y="194"/>
                  </a:moveTo>
                  <a:lnTo>
                    <a:pt x="0" y="203"/>
                  </a:lnTo>
                  <a:lnTo>
                    <a:pt x="1" y="209"/>
                  </a:lnTo>
                  <a:lnTo>
                    <a:pt x="4" y="218"/>
                  </a:lnTo>
                  <a:lnTo>
                    <a:pt x="6" y="225"/>
                  </a:lnTo>
                  <a:lnTo>
                    <a:pt x="9" y="230"/>
                  </a:lnTo>
                  <a:lnTo>
                    <a:pt x="13" y="237"/>
                  </a:lnTo>
                  <a:lnTo>
                    <a:pt x="17" y="243"/>
                  </a:lnTo>
                  <a:lnTo>
                    <a:pt x="22" y="248"/>
                  </a:lnTo>
                  <a:lnTo>
                    <a:pt x="27" y="252"/>
                  </a:lnTo>
                  <a:lnTo>
                    <a:pt x="33" y="257"/>
                  </a:lnTo>
                  <a:lnTo>
                    <a:pt x="39" y="262"/>
                  </a:lnTo>
                  <a:lnTo>
                    <a:pt x="45" y="264"/>
                  </a:lnTo>
                  <a:lnTo>
                    <a:pt x="52" y="266"/>
                  </a:lnTo>
                  <a:lnTo>
                    <a:pt x="60" y="269"/>
                  </a:lnTo>
                  <a:lnTo>
                    <a:pt x="67" y="270"/>
                  </a:lnTo>
                  <a:lnTo>
                    <a:pt x="75" y="270"/>
                  </a:lnTo>
                  <a:lnTo>
                    <a:pt x="345" y="270"/>
                  </a:lnTo>
                  <a:lnTo>
                    <a:pt x="353" y="270"/>
                  </a:lnTo>
                  <a:lnTo>
                    <a:pt x="360" y="269"/>
                  </a:lnTo>
                  <a:lnTo>
                    <a:pt x="367" y="266"/>
                  </a:lnTo>
                  <a:lnTo>
                    <a:pt x="374" y="264"/>
                  </a:lnTo>
                  <a:lnTo>
                    <a:pt x="381" y="260"/>
                  </a:lnTo>
                  <a:lnTo>
                    <a:pt x="387" y="257"/>
                  </a:lnTo>
                  <a:lnTo>
                    <a:pt x="393" y="252"/>
                  </a:lnTo>
                  <a:lnTo>
                    <a:pt x="399" y="248"/>
                  </a:lnTo>
                  <a:lnTo>
                    <a:pt x="403" y="243"/>
                  </a:lnTo>
                  <a:lnTo>
                    <a:pt x="408" y="237"/>
                  </a:lnTo>
                  <a:lnTo>
                    <a:pt x="411" y="230"/>
                  </a:lnTo>
                  <a:lnTo>
                    <a:pt x="415" y="225"/>
                  </a:lnTo>
                  <a:lnTo>
                    <a:pt x="417" y="218"/>
                  </a:lnTo>
                  <a:lnTo>
                    <a:pt x="419" y="211"/>
                  </a:lnTo>
                  <a:lnTo>
                    <a:pt x="421" y="203"/>
                  </a:lnTo>
                  <a:lnTo>
                    <a:pt x="421" y="196"/>
                  </a:lnTo>
                  <a:lnTo>
                    <a:pt x="421" y="0"/>
                  </a:lnTo>
                  <a:lnTo>
                    <a:pt x="0" y="0"/>
                  </a:lnTo>
                  <a:lnTo>
                    <a:pt x="0" y="19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0" name="Freeform 4750">
              <a:extLst>
                <a:ext uri="{FF2B5EF4-FFF2-40B4-BE49-F238E27FC236}">
                  <a16:creationId xmlns:a16="http://schemas.microsoft.com/office/drawing/2014/main" id="{C94F299B-31F2-4CA4-A270-5E5DDD6CEDAA}"/>
                </a:ext>
              </a:extLst>
            </p:cNvPr>
            <p:cNvSpPr>
              <a:spLocks/>
            </p:cNvSpPr>
            <p:nvPr/>
          </p:nvSpPr>
          <p:spPr bwMode="auto">
            <a:xfrm>
              <a:off x="5053013" y="4089400"/>
              <a:ext cx="134938" cy="38100"/>
            </a:xfrm>
            <a:custGeom>
              <a:avLst/>
              <a:gdLst>
                <a:gd name="T0" fmla="*/ 345 w 421"/>
                <a:gd name="T1" fmla="*/ 0 h 121"/>
                <a:gd name="T2" fmla="*/ 75 w 421"/>
                <a:gd name="T3" fmla="*/ 0 h 121"/>
                <a:gd name="T4" fmla="*/ 67 w 421"/>
                <a:gd name="T5" fmla="*/ 1 h 121"/>
                <a:gd name="T6" fmla="*/ 60 w 421"/>
                <a:gd name="T7" fmla="*/ 3 h 121"/>
                <a:gd name="T8" fmla="*/ 52 w 421"/>
                <a:gd name="T9" fmla="*/ 4 h 121"/>
                <a:gd name="T10" fmla="*/ 45 w 421"/>
                <a:gd name="T11" fmla="*/ 6 h 121"/>
                <a:gd name="T12" fmla="*/ 39 w 421"/>
                <a:gd name="T13" fmla="*/ 10 h 121"/>
                <a:gd name="T14" fmla="*/ 33 w 421"/>
                <a:gd name="T15" fmla="*/ 13 h 121"/>
                <a:gd name="T16" fmla="*/ 27 w 421"/>
                <a:gd name="T17" fmla="*/ 18 h 121"/>
                <a:gd name="T18" fmla="*/ 22 w 421"/>
                <a:gd name="T19" fmla="*/ 22 h 121"/>
                <a:gd name="T20" fmla="*/ 17 w 421"/>
                <a:gd name="T21" fmla="*/ 28 h 121"/>
                <a:gd name="T22" fmla="*/ 13 w 421"/>
                <a:gd name="T23" fmla="*/ 34 h 121"/>
                <a:gd name="T24" fmla="*/ 9 w 421"/>
                <a:gd name="T25" fmla="*/ 40 h 121"/>
                <a:gd name="T26" fmla="*/ 6 w 421"/>
                <a:gd name="T27" fmla="*/ 47 h 121"/>
                <a:gd name="T28" fmla="*/ 4 w 421"/>
                <a:gd name="T29" fmla="*/ 54 h 121"/>
                <a:gd name="T30" fmla="*/ 1 w 421"/>
                <a:gd name="T31" fmla="*/ 61 h 121"/>
                <a:gd name="T32" fmla="*/ 0 w 421"/>
                <a:gd name="T33" fmla="*/ 67 h 121"/>
                <a:gd name="T34" fmla="*/ 0 w 421"/>
                <a:gd name="T35" fmla="*/ 76 h 121"/>
                <a:gd name="T36" fmla="*/ 0 w 421"/>
                <a:gd name="T37" fmla="*/ 121 h 121"/>
                <a:gd name="T38" fmla="*/ 421 w 421"/>
                <a:gd name="T39" fmla="*/ 121 h 121"/>
                <a:gd name="T40" fmla="*/ 421 w 421"/>
                <a:gd name="T41" fmla="*/ 76 h 121"/>
                <a:gd name="T42" fmla="*/ 421 w 421"/>
                <a:gd name="T43" fmla="*/ 67 h 121"/>
                <a:gd name="T44" fmla="*/ 419 w 421"/>
                <a:gd name="T45" fmla="*/ 61 h 121"/>
                <a:gd name="T46" fmla="*/ 417 w 421"/>
                <a:gd name="T47" fmla="*/ 54 h 121"/>
                <a:gd name="T48" fmla="*/ 415 w 421"/>
                <a:gd name="T49" fmla="*/ 47 h 121"/>
                <a:gd name="T50" fmla="*/ 411 w 421"/>
                <a:gd name="T51" fmla="*/ 40 h 121"/>
                <a:gd name="T52" fmla="*/ 408 w 421"/>
                <a:gd name="T53" fmla="*/ 34 h 121"/>
                <a:gd name="T54" fmla="*/ 403 w 421"/>
                <a:gd name="T55" fmla="*/ 28 h 121"/>
                <a:gd name="T56" fmla="*/ 399 w 421"/>
                <a:gd name="T57" fmla="*/ 22 h 121"/>
                <a:gd name="T58" fmla="*/ 393 w 421"/>
                <a:gd name="T59" fmla="*/ 18 h 121"/>
                <a:gd name="T60" fmla="*/ 387 w 421"/>
                <a:gd name="T61" fmla="*/ 13 h 121"/>
                <a:gd name="T62" fmla="*/ 381 w 421"/>
                <a:gd name="T63" fmla="*/ 10 h 121"/>
                <a:gd name="T64" fmla="*/ 374 w 421"/>
                <a:gd name="T65" fmla="*/ 6 h 121"/>
                <a:gd name="T66" fmla="*/ 367 w 421"/>
                <a:gd name="T67" fmla="*/ 4 h 121"/>
                <a:gd name="T68" fmla="*/ 360 w 421"/>
                <a:gd name="T69" fmla="*/ 3 h 121"/>
                <a:gd name="T70" fmla="*/ 353 w 421"/>
                <a:gd name="T71" fmla="*/ 1 h 121"/>
                <a:gd name="T72" fmla="*/ 345 w 421"/>
                <a:gd name="T73" fmla="*/ 0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21" h="121">
                  <a:moveTo>
                    <a:pt x="345" y="0"/>
                  </a:moveTo>
                  <a:lnTo>
                    <a:pt x="75" y="0"/>
                  </a:lnTo>
                  <a:lnTo>
                    <a:pt x="67" y="1"/>
                  </a:lnTo>
                  <a:lnTo>
                    <a:pt x="60" y="3"/>
                  </a:lnTo>
                  <a:lnTo>
                    <a:pt x="52" y="4"/>
                  </a:lnTo>
                  <a:lnTo>
                    <a:pt x="45" y="6"/>
                  </a:lnTo>
                  <a:lnTo>
                    <a:pt x="39" y="10"/>
                  </a:lnTo>
                  <a:lnTo>
                    <a:pt x="33" y="13"/>
                  </a:lnTo>
                  <a:lnTo>
                    <a:pt x="27" y="18"/>
                  </a:lnTo>
                  <a:lnTo>
                    <a:pt x="22" y="22"/>
                  </a:lnTo>
                  <a:lnTo>
                    <a:pt x="17" y="28"/>
                  </a:lnTo>
                  <a:lnTo>
                    <a:pt x="13" y="34"/>
                  </a:lnTo>
                  <a:lnTo>
                    <a:pt x="9" y="40"/>
                  </a:lnTo>
                  <a:lnTo>
                    <a:pt x="6" y="47"/>
                  </a:lnTo>
                  <a:lnTo>
                    <a:pt x="4" y="54"/>
                  </a:lnTo>
                  <a:lnTo>
                    <a:pt x="1" y="61"/>
                  </a:lnTo>
                  <a:lnTo>
                    <a:pt x="0" y="67"/>
                  </a:lnTo>
                  <a:lnTo>
                    <a:pt x="0" y="76"/>
                  </a:lnTo>
                  <a:lnTo>
                    <a:pt x="0" y="121"/>
                  </a:lnTo>
                  <a:lnTo>
                    <a:pt x="421" y="121"/>
                  </a:lnTo>
                  <a:lnTo>
                    <a:pt x="421" y="76"/>
                  </a:lnTo>
                  <a:lnTo>
                    <a:pt x="421" y="67"/>
                  </a:lnTo>
                  <a:lnTo>
                    <a:pt x="419" y="61"/>
                  </a:lnTo>
                  <a:lnTo>
                    <a:pt x="417" y="54"/>
                  </a:lnTo>
                  <a:lnTo>
                    <a:pt x="415" y="47"/>
                  </a:lnTo>
                  <a:lnTo>
                    <a:pt x="411" y="40"/>
                  </a:lnTo>
                  <a:lnTo>
                    <a:pt x="408" y="34"/>
                  </a:lnTo>
                  <a:lnTo>
                    <a:pt x="403" y="28"/>
                  </a:lnTo>
                  <a:lnTo>
                    <a:pt x="399" y="22"/>
                  </a:lnTo>
                  <a:lnTo>
                    <a:pt x="393" y="18"/>
                  </a:lnTo>
                  <a:lnTo>
                    <a:pt x="387" y="13"/>
                  </a:lnTo>
                  <a:lnTo>
                    <a:pt x="381" y="10"/>
                  </a:lnTo>
                  <a:lnTo>
                    <a:pt x="374" y="6"/>
                  </a:lnTo>
                  <a:lnTo>
                    <a:pt x="367" y="4"/>
                  </a:lnTo>
                  <a:lnTo>
                    <a:pt x="360" y="3"/>
                  </a:lnTo>
                  <a:lnTo>
                    <a:pt x="353" y="1"/>
                  </a:lnTo>
                  <a:lnTo>
                    <a:pt x="34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01" name="Group 100" descr="Icon of mobile phone and speech bubble.">
            <a:extLst>
              <a:ext uri="{FF2B5EF4-FFF2-40B4-BE49-F238E27FC236}">
                <a16:creationId xmlns:a16="http://schemas.microsoft.com/office/drawing/2014/main" id="{67EBF40E-2836-4B56-82CA-B0AE5592616F}"/>
              </a:ext>
            </a:extLst>
          </p:cNvPr>
          <p:cNvGrpSpPr/>
          <p:nvPr/>
        </p:nvGrpSpPr>
        <p:grpSpPr>
          <a:xfrm>
            <a:off x="6564709" y="1373740"/>
            <a:ext cx="277813" cy="276225"/>
            <a:chOff x="6105525" y="1922463"/>
            <a:chExt cx="277813" cy="276225"/>
          </a:xfrm>
          <a:solidFill>
            <a:schemeClr val="bg1"/>
          </a:solidFill>
        </p:grpSpPr>
        <p:sp>
          <p:nvSpPr>
            <p:cNvPr id="102" name="Freeform 2023">
              <a:extLst>
                <a:ext uri="{FF2B5EF4-FFF2-40B4-BE49-F238E27FC236}">
                  <a16:creationId xmlns:a16="http://schemas.microsoft.com/office/drawing/2014/main" id="{8A677BB9-7FF5-46F1-AA35-A8280C80A687}"/>
                </a:ext>
              </a:extLst>
            </p:cNvPr>
            <p:cNvSpPr>
              <a:spLocks noEditPoints="1"/>
            </p:cNvSpPr>
            <p:nvPr/>
          </p:nvSpPr>
          <p:spPr bwMode="auto">
            <a:xfrm>
              <a:off x="6105525" y="1960563"/>
              <a:ext cx="96838" cy="47625"/>
            </a:xfrm>
            <a:custGeom>
              <a:avLst/>
              <a:gdLst>
                <a:gd name="T0" fmla="*/ 195 w 303"/>
                <a:gd name="T1" fmla="*/ 105 h 150"/>
                <a:gd name="T2" fmla="*/ 165 w 303"/>
                <a:gd name="T3" fmla="*/ 105 h 150"/>
                <a:gd name="T4" fmla="*/ 162 w 303"/>
                <a:gd name="T5" fmla="*/ 105 h 150"/>
                <a:gd name="T6" fmla="*/ 160 w 303"/>
                <a:gd name="T7" fmla="*/ 104 h 150"/>
                <a:gd name="T8" fmla="*/ 157 w 303"/>
                <a:gd name="T9" fmla="*/ 103 h 150"/>
                <a:gd name="T10" fmla="*/ 155 w 303"/>
                <a:gd name="T11" fmla="*/ 101 h 150"/>
                <a:gd name="T12" fmla="*/ 153 w 303"/>
                <a:gd name="T13" fmla="*/ 98 h 150"/>
                <a:gd name="T14" fmla="*/ 151 w 303"/>
                <a:gd name="T15" fmla="*/ 96 h 150"/>
                <a:gd name="T16" fmla="*/ 151 w 303"/>
                <a:gd name="T17" fmla="*/ 93 h 150"/>
                <a:gd name="T18" fmla="*/ 150 w 303"/>
                <a:gd name="T19" fmla="*/ 90 h 150"/>
                <a:gd name="T20" fmla="*/ 151 w 303"/>
                <a:gd name="T21" fmla="*/ 88 h 150"/>
                <a:gd name="T22" fmla="*/ 151 w 303"/>
                <a:gd name="T23" fmla="*/ 85 h 150"/>
                <a:gd name="T24" fmla="*/ 153 w 303"/>
                <a:gd name="T25" fmla="*/ 82 h 150"/>
                <a:gd name="T26" fmla="*/ 155 w 303"/>
                <a:gd name="T27" fmla="*/ 80 h 150"/>
                <a:gd name="T28" fmla="*/ 157 w 303"/>
                <a:gd name="T29" fmla="*/ 78 h 150"/>
                <a:gd name="T30" fmla="*/ 160 w 303"/>
                <a:gd name="T31" fmla="*/ 77 h 150"/>
                <a:gd name="T32" fmla="*/ 162 w 303"/>
                <a:gd name="T33" fmla="*/ 76 h 150"/>
                <a:gd name="T34" fmla="*/ 165 w 303"/>
                <a:gd name="T35" fmla="*/ 75 h 150"/>
                <a:gd name="T36" fmla="*/ 195 w 303"/>
                <a:gd name="T37" fmla="*/ 75 h 150"/>
                <a:gd name="T38" fmla="*/ 199 w 303"/>
                <a:gd name="T39" fmla="*/ 76 h 150"/>
                <a:gd name="T40" fmla="*/ 202 w 303"/>
                <a:gd name="T41" fmla="*/ 77 h 150"/>
                <a:gd name="T42" fmla="*/ 204 w 303"/>
                <a:gd name="T43" fmla="*/ 78 h 150"/>
                <a:gd name="T44" fmla="*/ 206 w 303"/>
                <a:gd name="T45" fmla="*/ 80 h 150"/>
                <a:gd name="T46" fmla="*/ 208 w 303"/>
                <a:gd name="T47" fmla="*/ 82 h 150"/>
                <a:gd name="T48" fmla="*/ 209 w 303"/>
                <a:gd name="T49" fmla="*/ 85 h 150"/>
                <a:gd name="T50" fmla="*/ 210 w 303"/>
                <a:gd name="T51" fmla="*/ 88 h 150"/>
                <a:gd name="T52" fmla="*/ 210 w 303"/>
                <a:gd name="T53" fmla="*/ 90 h 150"/>
                <a:gd name="T54" fmla="*/ 210 w 303"/>
                <a:gd name="T55" fmla="*/ 93 h 150"/>
                <a:gd name="T56" fmla="*/ 209 w 303"/>
                <a:gd name="T57" fmla="*/ 96 h 150"/>
                <a:gd name="T58" fmla="*/ 208 w 303"/>
                <a:gd name="T59" fmla="*/ 98 h 150"/>
                <a:gd name="T60" fmla="*/ 206 w 303"/>
                <a:gd name="T61" fmla="*/ 101 h 150"/>
                <a:gd name="T62" fmla="*/ 204 w 303"/>
                <a:gd name="T63" fmla="*/ 103 h 150"/>
                <a:gd name="T64" fmla="*/ 202 w 303"/>
                <a:gd name="T65" fmla="*/ 104 h 150"/>
                <a:gd name="T66" fmla="*/ 199 w 303"/>
                <a:gd name="T67" fmla="*/ 105 h 150"/>
                <a:gd name="T68" fmla="*/ 195 w 303"/>
                <a:gd name="T69" fmla="*/ 105 h 150"/>
                <a:gd name="T70" fmla="*/ 195 w 303"/>
                <a:gd name="T71" fmla="*/ 105 h 150"/>
                <a:gd name="T72" fmla="*/ 300 w 303"/>
                <a:gd name="T73" fmla="*/ 135 h 150"/>
                <a:gd name="T74" fmla="*/ 300 w 303"/>
                <a:gd name="T75" fmla="*/ 0 h 150"/>
                <a:gd name="T76" fmla="*/ 90 w 303"/>
                <a:gd name="T77" fmla="*/ 0 h 150"/>
                <a:gd name="T78" fmla="*/ 82 w 303"/>
                <a:gd name="T79" fmla="*/ 1 h 150"/>
                <a:gd name="T80" fmla="*/ 72 w 303"/>
                <a:gd name="T81" fmla="*/ 2 h 150"/>
                <a:gd name="T82" fmla="*/ 63 w 303"/>
                <a:gd name="T83" fmla="*/ 4 h 150"/>
                <a:gd name="T84" fmla="*/ 55 w 303"/>
                <a:gd name="T85" fmla="*/ 7 h 150"/>
                <a:gd name="T86" fmla="*/ 47 w 303"/>
                <a:gd name="T87" fmla="*/ 10 h 150"/>
                <a:gd name="T88" fmla="*/ 40 w 303"/>
                <a:gd name="T89" fmla="*/ 15 h 150"/>
                <a:gd name="T90" fmla="*/ 32 w 303"/>
                <a:gd name="T91" fmla="*/ 20 h 150"/>
                <a:gd name="T92" fmla="*/ 27 w 303"/>
                <a:gd name="T93" fmla="*/ 27 h 150"/>
                <a:gd name="T94" fmla="*/ 20 w 303"/>
                <a:gd name="T95" fmla="*/ 33 h 150"/>
                <a:gd name="T96" fmla="*/ 15 w 303"/>
                <a:gd name="T97" fmla="*/ 39 h 150"/>
                <a:gd name="T98" fmla="*/ 11 w 303"/>
                <a:gd name="T99" fmla="*/ 47 h 150"/>
                <a:gd name="T100" fmla="*/ 8 w 303"/>
                <a:gd name="T101" fmla="*/ 54 h 150"/>
                <a:gd name="T102" fmla="*/ 4 w 303"/>
                <a:gd name="T103" fmla="*/ 63 h 150"/>
                <a:gd name="T104" fmla="*/ 2 w 303"/>
                <a:gd name="T105" fmla="*/ 72 h 150"/>
                <a:gd name="T106" fmla="*/ 1 w 303"/>
                <a:gd name="T107" fmla="*/ 81 h 150"/>
                <a:gd name="T108" fmla="*/ 0 w 303"/>
                <a:gd name="T109" fmla="*/ 90 h 150"/>
                <a:gd name="T110" fmla="*/ 0 w 303"/>
                <a:gd name="T111" fmla="*/ 150 h 150"/>
                <a:gd name="T112" fmla="*/ 303 w 303"/>
                <a:gd name="T113" fmla="*/ 150 h 150"/>
                <a:gd name="T114" fmla="*/ 301 w 303"/>
                <a:gd name="T115" fmla="*/ 144 h 150"/>
                <a:gd name="T116" fmla="*/ 300 w 303"/>
                <a:gd name="T117" fmla="*/ 135 h 150"/>
                <a:gd name="T118" fmla="*/ 300 w 303"/>
                <a:gd name="T119" fmla="*/ 135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03" h="150">
                  <a:moveTo>
                    <a:pt x="195" y="105"/>
                  </a:moveTo>
                  <a:lnTo>
                    <a:pt x="165" y="105"/>
                  </a:lnTo>
                  <a:lnTo>
                    <a:pt x="162" y="105"/>
                  </a:lnTo>
                  <a:lnTo>
                    <a:pt x="160" y="104"/>
                  </a:lnTo>
                  <a:lnTo>
                    <a:pt x="157" y="103"/>
                  </a:lnTo>
                  <a:lnTo>
                    <a:pt x="155" y="101"/>
                  </a:lnTo>
                  <a:lnTo>
                    <a:pt x="153" y="98"/>
                  </a:lnTo>
                  <a:lnTo>
                    <a:pt x="151" y="96"/>
                  </a:lnTo>
                  <a:lnTo>
                    <a:pt x="151" y="93"/>
                  </a:lnTo>
                  <a:lnTo>
                    <a:pt x="150" y="90"/>
                  </a:lnTo>
                  <a:lnTo>
                    <a:pt x="151" y="88"/>
                  </a:lnTo>
                  <a:lnTo>
                    <a:pt x="151" y="85"/>
                  </a:lnTo>
                  <a:lnTo>
                    <a:pt x="153" y="82"/>
                  </a:lnTo>
                  <a:lnTo>
                    <a:pt x="155" y="80"/>
                  </a:lnTo>
                  <a:lnTo>
                    <a:pt x="157" y="78"/>
                  </a:lnTo>
                  <a:lnTo>
                    <a:pt x="160" y="77"/>
                  </a:lnTo>
                  <a:lnTo>
                    <a:pt x="162" y="76"/>
                  </a:lnTo>
                  <a:lnTo>
                    <a:pt x="165" y="75"/>
                  </a:lnTo>
                  <a:lnTo>
                    <a:pt x="195" y="75"/>
                  </a:lnTo>
                  <a:lnTo>
                    <a:pt x="199" y="76"/>
                  </a:lnTo>
                  <a:lnTo>
                    <a:pt x="202" y="77"/>
                  </a:lnTo>
                  <a:lnTo>
                    <a:pt x="204" y="78"/>
                  </a:lnTo>
                  <a:lnTo>
                    <a:pt x="206" y="80"/>
                  </a:lnTo>
                  <a:lnTo>
                    <a:pt x="208" y="82"/>
                  </a:lnTo>
                  <a:lnTo>
                    <a:pt x="209" y="85"/>
                  </a:lnTo>
                  <a:lnTo>
                    <a:pt x="210" y="88"/>
                  </a:lnTo>
                  <a:lnTo>
                    <a:pt x="210" y="90"/>
                  </a:lnTo>
                  <a:lnTo>
                    <a:pt x="210" y="93"/>
                  </a:lnTo>
                  <a:lnTo>
                    <a:pt x="209" y="96"/>
                  </a:lnTo>
                  <a:lnTo>
                    <a:pt x="208" y="98"/>
                  </a:lnTo>
                  <a:lnTo>
                    <a:pt x="206" y="101"/>
                  </a:lnTo>
                  <a:lnTo>
                    <a:pt x="204" y="103"/>
                  </a:lnTo>
                  <a:lnTo>
                    <a:pt x="202" y="104"/>
                  </a:lnTo>
                  <a:lnTo>
                    <a:pt x="199" y="105"/>
                  </a:lnTo>
                  <a:lnTo>
                    <a:pt x="195" y="105"/>
                  </a:lnTo>
                  <a:lnTo>
                    <a:pt x="195" y="105"/>
                  </a:lnTo>
                  <a:close/>
                  <a:moveTo>
                    <a:pt x="300" y="135"/>
                  </a:moveTo>
                  <a:lnTo>
                    <a:pt x="300" y="0"/>
                  </a:lnTo>
                  <a:lnTo>
                    <a:pt x="90" y="0"/>
                  </a:lnTo>
                  <a:lnTo>
                    <a:pt x="82" y="1"/>
                  </a:lnTo>
                  <a:lnTo>
                    <a:pt x="72" y="2"/>
                  </a:lnTo>
                  <a:lnTo>
                    <a:pt x="63" y="4"/>
                  </a:lnTo>
                  <a:lnTo>
                    <a:pt x="55" y="7"/>
                  </a:lnTo>
                  <a:lnTo>
                    <a:pt x="47" y="10"/>
                  </a:lnTo>
                  <a:lnTo>
                    <a:pt x="40" y="15"/>
                  </a:lnTo>
                  <a:lnTo>
                    <a:pt x="32" y="20"/>
                  </a:lnTo>
                  <a:lnTo>
                    <a:pt x="27" y="27"/>
                  </a:lnTo>
                  <a:lnTo>
                    <a:pt x="20" y="33"/>
                  </a:lnTo>
                  <a:lnTo>
                    <a:pt x="15" y="39"/>
                  </a:lnTo>
                  <a:lnTo>
                    <a:pt x="11" y="47"/>
                  </a:lnTo>
                  <a:lnTo>
                    <a:pt x="8" y="54"/>
                  </a:lnTo>
                  <a:lnTo>
                    <a:pt x="4" y="63"/>
                  </a:lnTo>
                  <a:lnTo>
                    <a:pt x="2" y="72"/>
                  </a:lnTo>
                  <a:lnTo>
                    <a:pt x="1" y="81"/>
                  </a:lnTo>
                  <a:lnTo>
                    <a:pt x="0" y="90"/>
                  </a:lnTo>
                  <a:lnTo>
                    <a:pt x="0" y="150"/>
                  </a:lnTo>
                  <a:lnTo>
                    <a:pt x="303" y="150"/>
                  </a:lnTo>
                  <a:lnTo>
                    <a:pt x="301" y="144"/>
                  </a:lnTo>
                  <a:lnTo>
                    <a:pt x="300" y="135"/>
                  </a:lnTo>
                  <a:lnTo>
                    <a:pt x="300" y="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3" name="Freeform 2024">
              <a:extLst>
                <a:ext uri="{FF2B5EF4-FFF2-40B4-BE49-F238E27FC236}">
                  <a16:creationId xmlns:a16="http://schemas.microsoft.com/office/drawing/2014/main" id="{A089C24C-3669-4556-BCE2-1150BE6C011A}"/>
                </a:ext>
              </a:extLst>
            </p:cNvPr>
            <p:cNvSpPr>
              <a:spLocks noEditPoints="1"/>
            </p:cNvSpPr>
            <p:nvPr/>
          </p:nvSpPr>
          <p:spPr bwMode="auto">
            <a:xfrm>
              <a:off x="6105525" y="2151063"/>
              <a:ext cx="142875" cy="47625"/>
            </a:xfrm>
            <a:custGeom>
              <a:avLst/>
              <a:gdLst>
                <a:gd name="T0" fmla="*/ 231 w 451"/>
                <a:gd name="T1" fmla="*/ 25 h 150"/>
                <a:gd name="T2" fmla="*/ 242 w 451"/>
                <a:gd name="T3" fmla="*/ 31 h 150"/>
                <a:gd name="T4" fmla="*/ 252 w 451"/>
                <a:gd name="T5" fmla="*/ 39 h 150"/>
                <a:gd name="T6" fmla="*/ 258 w 451"/>
                <a:gd name="T7" fmla="*/ 52 h 150"/>
                <a:gd name="T8" fmla="*/ 258 w 451"/>
                <a:gd name="T9" fmla="*/ 65 h 150"/>
                <a:gd name="T10" fmla="*/ 252 w 451"/>
                <a:gd name="T11" fmla="*/ 78 h 150"/>
                <a:gd name="T12" fmla="*/ 242 w 451"/>
                <a:gd name="T13" fmla="*/ 86 h 150"/>
                <a:gd name="T14" fmla="*/ 231 w 451"/>
                <a:gd name="T15" fmla="*/ 92 h 150"/>
                <a:gd name="T16" fmla="*/ 217 w 451"/>
                <a:gd name="T17" fmla="*/ 92 h 150"/>
                <a:gd name="T18" fmla="*/ 205 w 451"/>
                <a:gd name="T19" fmla="*/ 86 h 150"/>
                <a:gd name="T20" fmla="*/ 195 w 451"/>
                <a:gd name="T21" fmla="*/ 78 h 150"/>
                <a:gd name="T22" fmla="*/ 190 w 451"/>
                <a:gd name="T23" fmla="*/ 66 h 150"/>
                <a:gd name="T24" fmla="*/ 190 w 451"/>
                <a:gd name="T25" fmla="*/ 52 h 150"/>
                <a:gd name="T26" fmla="*/ 195 w 451"/>
                <a:gd name="T27" fmla="*/ 39 h 150"/>
                <a:gd name="T28" fmla="*/ 205 w 451"/>
                <a:gd name="T29" fmla="*/ 31 h 150"/>
                <a:gd name="T30" fmla="*/ 217 w 451"/>
                <a:gd name="T31" fmla="*/ 25 h 150"/>
                <a:gd name="T32" fmla="*/ 224 w 451"/>
                <a:gd name="T33" fmla="*/ 24 h 150"/>
                <a:gd name="T34" fmla="*/ 1 w 451"/>
                <a:gd name="T35" fmla="*/ 68 h 150"/>
                <a:gd name="T36" fmla="*/ 4 w 451"/>
                <a:gd name="T37" fmla="*/ 85 h 150"/>
                <a:gd name="T38" fmla="*/ 11 w 451"/>
                <a:gd name="T39" fmla="*/ 102 h 150"/>
                <a:gd name="T40" fmla="*/ 20 w 451"/>
                <a:gd name="T41" fmla="*/ 116 h 150"/>
                <a:gd name="T42" fmla="*/ 33 w 451"/>
                <a:gd name="T43" fmla="*/ 129 h 150"/>
                <a:gd name="T44" fmla="*/ 47 w 451"/>
                <a:gd name="T45" fmla="*/ 139 h 150"/>
                <a:gd name="T46" fmla="*/ 63 w 451"/>
                <a:gd name="T47" fmla="*/ 145 h 150"/>
                <a:gd name="T48" fmla="*/ 82 w 451"/>
                <a:gd name="T49" fmla="*/ 149 h 150"/>
                <a:gd name="T50" fmla="*/ 360 w 451"/>
                <a:gd name="T51" fmla="*/ 150 h 150"/>
                <a:gd name="T52" fmla="*/ 379 w 451"/>
                <a:gd name="T53" fmla="*/ 148 h 150"/>
                <a:gd name="T54" fmla="*/ 395 w 451"/>
                <a:gd name="T55" fmla="*/ 143 h 150"/>
                <a:gd name="T56" fmla="*/ 409 w 451"/>
                <a:gd name="T57" fmla="*/ 135 h 150"/>
                <a:gd name="T58" fmla="*/ 422 w 451"/>
                <a:gd name="T59" fmla="*/ 124 h 150"/>
                <a:gd name="T60" fmla="*/ 433 w 451"/>
                <a:gd name="T61" fmla="*/ 111 h 150"/>
                <a:gd name="T62" fmla="*/ 442 w 451"/>
                <a:gd name="T63" fmla="*/ 96 h 150"/>
                <a:gd name="T64" fmla="*/ 447 w 451"/>
                <a:gd name="T65" fmla="*/ 79 h 150"/>
                <a:gd name="T66" fmla="*/ 451 w 451"/>
                <a:gd name="T67" fmla="*/ 60 h 150"/>
                <a:gd name="T68" fmla="*/ 0 w 451"/>
                <a:gd name="T69" fmla="*/ 0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451" h="150">
                  <a:moveTo>
                    <a:pt x="224" y="24"/>
                  </a:moveTo>
                  <a:lnTo>
                    <a:pt x="231" y="25"/>
                  </a:lnTo>
                  <a:lnTo>
                    <a:pt x="237" y="27"/>
                  </a:lnTo>
                  <a:lnTo>
                    <a:pt x="242" y="31"/>
                  </a:lnTo>
                  <a:lnTo>
                    <a:pt x="248" y="35"/>
                  </a:lnTo>
                  <a:lnTo>
                    <a:pt x="252" y="39"/>
                  </a:lnTo>
                  <a:lnTo>
                    <a:pt x="255" y="46"/>
                  </a:lnTo>
                  <a:lnTo>
                    <a:pt x="258" y="52"/>
                  </a:lnTo>
                  <a:lnTo>
                    <a:pt x="258" y="59"/>
                  </a:lnTo>
                  <a:lnTo>
                    <a:pt x="258" y="65"/>
                  </a:lnTo>
                  <a:lnTo>
                    <a:pt x="255" y="71"/>
                  </a:lnTo>
                  <a:lnTo>
                    <a:pt x="252" y="78"/>
                  </a:lnTo>
                  <a:lnTo>
                    <a:pt x="248" y="83"/>
                  </a:lnTo>
                  <a:lnTo>
                    <a:pt x="242" y="86"/>
                  </a:lnTo>
                  <a:lnTo>
                    <a:pt x="237" y="90"/>
                  </a:lnTo>
                  <a:lnTo>
                    <a:pt x="231" y="92"/>
                  </a:lnTo>
                  <a:lnTo>
                    <a:pt x="224" y="93"/>
                  </a:lnTo>
                  <a:lnTo>
                    <a:pt x="217" y="92"/>
                  </a:lnTo>
                  <a:lnTo>
                    <a:pt x="210" y="90"/>
                  </a:lnTo>
                  <a:lnTo>
                    <a:pt x="205" y="86"/>
                  </a:lnTo>
                  <a:lnTo>
                    <a:pt x="200" y="83"/>
                  </a:lnTo>
                  <a:lnTo>
                    <a:pt x="195" y="78"/>
                  </a:lnTo>
                  <a:lnTo>
                    <a:pt x="192" y="71"/>
                  </a:lnTo>
                  <a:lnTo>
                    <a:pt x="190" y="66"/>
                  </a:lnTo>
                  <a:lnTo>
                    <a:pt x="190" y="59"/>
                  </a:lnTo>
                  <a:lnTo>
                    <a:pt x="190" y="52"/>
                  </a:lnTo>
                  <a:lnTo>
                    <a:pt x="192" y="46"/>
                  </a:lnTo>
                  <a:lnTo>
                    <a:pt x="195" y="39"/>
                  </a:lnTo>
                  <a:lnTo>
                    <a:pt x="200" y="35"/>
                  </a:lnTo>
                  <a:lnTo>
                    <a:pt x="205" y="31"/>
                  </a:lnTo>
                  <a:lnTo>
                    <a:pt x="210" y="27"/>
                  </a:lnTo>
                  <a:lnTo>
                    <a:pt x="217" y="25"/>
                  </a:lnTo>
                  <a:lnTo>
                    <a:pt x="224" y="24"/>
                  </a:lnTo>
                  <a:lnTo>
                    <a:pt x="224" y="24"/>
                  </a:lnTo>
                  <a:close/>
                  <a:moveTo>
                    <a:pt x="0" y="59"/>
                  </a:moveTo>
                  <a:lnTo>
                    <a:pt x="1" y="68"/>
                  </a:lnTo>
                  <a:lnTo>
                    <a:pt x="2" y="77"/>
                  </a:lnTo>
                  <a:lnTo>
                    <a:pt x="4" y="85"/>
                  </a:lnTo>
                  <a:lnTo>
                    <a:pt x="8" y="94"/>
                  </a:lnTo>
                  <a:lnTo>
                    <a:pt x="11" y="102"/>
                  </a:lnTo>
                  <a:lnTo>
                    <a:pt x="16" y="109"/>
                  </a:lnTo>
                  <a:lnTo>
                    <a:pt x="20" y="116"/>
                  </a:lnTo>
                  <a:lnTo>
                    <a:pt x="27" y="123"/>
                  </a:lnTo>
                  <a:lnTo>
                    <a:pt x="33" y="129"/>
                  </a:lnTo>
                  <a:lnTo>
                    <a:pt x="40" y="134"/>
                  </a:lnTo>
                  <a:lnTo>
                    <a:pt x="47" y="139"/>
                  </a:lnTo>
                  <a:lnTo>
                    <a:pt x="56" y="142"/>
                  </a:lnTo>
                  <a:lnTo>
                    <a:pt x="63" y="145"/>
                  </a:lnTo>
                  <a:lnTo>
                    <a:pt x="72" y="148"/>
                  </a:lnTo>
                  <a:lnTo>
                    <a:pt x="82" y="149"/>
                  </a:lnTo>
                  <a:lnTo>
                    <a:pt x="90" y="150"/>
                  </a:lnTo>
                  <a:lnTo>
                    <a:pt x="360" y="150"/>
                  </a:lnTo>
                  <a:lnTo>
                    <a:pt x="370" y="149"/>
                  </a:lnTo>
                  <a:lnTo>
                    <a:pt x="379" y="148"/>
                  </a:lnTo>
                  <a:lnTo>
                    <a:pt x="386" y="145"/>
                  </a:lnTo>
                  <a:lnTo>
                    <a:pt x="395" y="143"/>
                  </a:lnTo>
                  <a:lnTo>
                    <a:pt x="402" y="139"/>
                  </a:lnTo>
                  <a:lnTo>
                    <a:pt x="409" y="135"/>
                  </a:lnTo>
                  <a:lnTo>
                    <a:pt x="415" y="130"/>
                  </a:lnTo>
                  <a:lnTo>
                    <a:pt x="422" y="124"/>
                  </a:lnTo>
                  <a:lnTo>
                    <a:pt x="428" y="117"/>
                  </a:lnTo>
                  <a:lnTo>
                    <a:pt x="433" y="111"/>
                  </a:lnTo>
                  <a:lnTo>
                    <a:pt x="438" y="104"/>
                  </a:lnTo>
                  <a:lnTo>
                    <a:pt x="442" y="96"/>
                  </a:lnTo>
                  <a:lnTo>
                    <a:pt x="445" y="87"/>
                  </a:lnTo>
                  <a:lnTo>
                    <a:pt x="447" y="79"/>
                  </a:lnTo>
                  <a:lnTo>
                    <a:pt x="449" y="69"/>
                  </a:lnTo>
                  <a:lnTo>
                    <a:pt x="451" y="60"/>
                  </a:lnTo>
                  <a:lnTo>
                    <a:pt x="451" y="0"/>
                  </a:lnTo>
                  <a:lnTo>
                    <a:pt x="0" y="0"/>
                  </a:lnTo>
                  <a:lnTo>
                    <a:pt x="0" y="5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4" name="Freeform 2025">
              <a:extLst>
                <a:ext uri="{FF2B5EF4-FFF2-40B4-BE49-F238E27FC236}">
                  <a16:creationId xmlns:a16="http://schemas.microsoft.com/office/drawing/2014/main" id="{AD44BCFE-381C-4084-BB3E-AC4E2D2DE4A0}"/>
                </a:ext>
              </a:extLst>
            </p:cNvPr>
            <p:cNvSpPr>
              <a:spLocks/>
            </p:cNvSpPr>
            <p:nvPr/>
          </p:nvSpPr>
          <p:spPr bwMode="auto">
            <a:xfrm>
              <a:off x="6105525" y="2017713"/>
              <a:ext cx="142875" cy="123825"/>
            </a:xfrm>
            <a:custGeom>
              <a:avLst/>
              <a:gdLst>
                <a:gd name="T0" fmla="*/ 318 w 451"/>
                <a:gd name="T1" fmla="*/ 0 h 390"/>
                <a:gd name="T2" fmla="*/ 30 w 451"/>
                <a:gd name="T3" fmla="*/ 0 h 390"/>
                <a:gd name="T4" fmla="*/ 0 w 451"/>
                <a:gd name="T5" fmla="*/ 0 h 390"/>
                <a:gd name="T6" fmla="*/ 0 w 451"/>
                <a:gd name="T7" fmla="*/ 390 h 390"/>
                <a:gd name="T8" fmla="*/ 451 w 451"/>
                <a:gd name="T9" fmla="*/ 390 h 390"/>
                <a:gd name="T10" fmla="*/ 451 w 451"/>
                <a:gd name="T11" fmla="*/ 30 h 390"/>
                <a:gd name="T12" fmla="*/ 375 w 451"/>
                <a:gd name="T13" fmla="*/ 30 h 390"/>
                <a:gd name="T14" fmla="*/ 367 w 451"/>
                <a:gd name="T15" fmla="*/ 29 h 390"/>
                <a:gd name="T16" fmla="*/ 359 w 451"/>
                <a:gd name="T17" fmla="*/ 27 h 390"/>
                <a:gd name="T18" fmla="*/ 351 w 451"/>
                <a:gd name="T19" fmla="*/ 25 h 390"/>
                <a:gd name="T20" fmla="*/ 343 w 451"/>
                <a:gd name="T21" fmla="*/ 21 h 390"/>
                <a:gd name="T22" fmla="*/ 336 w 451"/>
                <a:gd name="T23" fmla="*/ 17 h 390"/>
                <a:gd name="T24" fmla="*/ 329 w 451"/>
                <a:gd name="T25" fmla="*/ 12 h 390"/>
                <a:gd name="T26" fmla="*/ 323 w 451"/>
                <a:gd name="T27" fmla="*/ 6 h 390"/>
                <a:gd name="T28" fmla="*/ 318 w 451"/>
                <a:gd name="T29" fmla="*/ 0 h 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1" h="390">
                  <a:moveTo>
                    <a:pt x="318" y="0"/>
                  </a:moveTo>
                  <a:lnTo>
                    <a:pt x="30" y="0"/>
                  </a:lnTo>
                  <a:lnTo>
                    <a:pt x="0" y="0"/>
                  </a:lnTo>
                  <a:lnTo>
                    <a:pt x="0" y="390"/>
                  </a:lnTo>
                  <a:lnTo>
                    <a:pt x="451" y="390"/>
                  </a:lnTo>
                  <a:lnTo>
                    <a:pt x="451" y="30"/>
                  </a:lnTo>
                  <a:lnTo>
                    <a:pt x="375" y="30"/>
                  </a:lnTo>
                  <a:lnTo>
                    <a:pt x="367" y="29"/>
                  </a:lnTo>
                  <a:lnTo>
                    <a:pt x="359" y="27"/>
                  </a:lnTo>
                  <a:lnTo>
                    <a:pt x="351" y="25"/>
                  </a:lnTo>
                  <a:lnTo>
                    <a:pt x="343" y="21"/>
                  </a:lnTo>
                  <a:lnTo>
                    <a:pt x="336" y="17"/>
                  </a:lnTo>
                  <a:lnTo>
                    <a:pt x="329" y="12"/>
                  </a:lnTo>
                  <a:lnTo>
                    <a:pt x="323" y="6"/>
                  </a:lnTo>
                  <a:lnTo>
                    <a:pt x="31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5" name="Freeform 2026">
              <a:extLst>
                <a:ext uri="{FF2B5EF4-FFF2-40B4-BE49-F238E27FC236}">
                  <a16:creationId xmlns:a16="http://schemas.microsoft.com/office/drawing/2014/main" id="{53FDEEB6-B7E5-4317-BF5C-105279C6C66B}"/>
                </a:ext>
              </a:extLst>
            </p:cNvPr>
            <p:cNvSpPr>
              <a:spLocks noEditPoints="1"/>
            </p:cNvSpPr>
            <p:nvPr/>
          </p:nvSpPr>
          <p:spPr bwMode="auto">
            <a:xfrm>
              <a:off x="6210300" y="1922463"/>
              <a:ext cx="173038" cy="127000"/>
            </a:xfrm>
            <a:custGeom>
              <a:avLst/>
              <a:gdLst>
                <a:gd name="T0" fmla="*/ 360 w 542"/>
                <a:gd name="T1" fmla="*/ 172 h 400"/>
                <a:gd name="T2" fmla="*/ 351 w 542"/>
                <a:gd name="T3" fmla="*/ 166 h 400"/>
                <a:gd name="T4" fmla="*/ 348 w 542"/>
                <a:gd name="T5" fmla="*/ 155 h 400"/>
                <a:gd name="T6" fmla="*/ 351 w 542"/>
                <a:gd name="T7" fmla="*/ 144 h 400"/>
                <a:gd name="T8" fmla="*/ 360 w 542"/>
                <a:gd name="T9" fmla="*/ 138 h 400"/>
                <a:gd name="T10" fmla="*/ 372 w 542"/>
                <a:gd name="T11" fmla="*/ 137 h 400"/>
                <a:gd name="T12" fmla="*/ 381 w 542"/>
                <a:gd name="T13" fmla="*/ 142 h 400"/>
                <a:gd name="T14" fmla="*/ 385 w 542"/>
                <a:gd name="T15" fmla="*/ 152 h 400"/>
                <a:gd name="T16" fmla="*/ 384 w 542"/>
                <a:gd name="T17" fmla="*/ 163 h 400"/>
                <a:gd name="T18" fmla="*/ 378 w 542"/>
                <a:gd name="T19" fmla="*/ 171 h 400"/>
                <a:gd name="T20" fmla="*/ 367 w 542"/>
                <a:gd name="T21" fmla="*/ 174 h 400"/>
                <a:gd name="T22" fmla="*/ 269 w 542"/>
                <a:gd name="T23" fmla="*/ 174 h 400"/>
                <a:gd name="T24" fmla="*/ 259 w 542"/>
                <a:gd name="T25" fmla="*/ 169 h 400"/>
                <a:gd name="T26" fmla="*/ 254 w 542"/>
                <a:gd name="T27" fmla="*/ 159 h 400"/>
                <a:gd name="T28" fmla="*/ 256 w 542"/>
                <a:gd name="T29" fmla="*/ 148 h 400"/>
                <a:gd name="T30" fmla="*/ 262 w 542"/>
                <a:gd name="T31" fmla="*/ 140 h 400"/>
                <a:gd name="T32" fmla="*/ 273 w 542"/>
                <a:gd name="T33" fmla="*/ 137 h 400"/>
                <a:gd name="T34" fmla="*/ 284 w 542"/>
                <a:gd name="T35" fmla="*/ 140 h 400"/>
                <a:gd name="T36" fmla="*/ 290 w 542"/>
                <a:gd name="T37" fmla="*/ 148 h 400"/>
                <a:gd name="T38" fmla="*/ 291 w 542"/>
                <a:gd name="T39" fmla="*/ 159 h 400"/>
                <a:gd name="T40" fmla="*/ 286 w 542"/>
                <a:gd name="T41" fmla="*/ 169 h 400"/>
                <a:gd name="T42" fmla="*/ 276 w 542"/>
                <a:gd name="T43" fmla="*/ 174 h 400"/>
                <a:gd name="T44" fmla="*/ 177 w 542"/>
                <a:gd name="T45" fmla="*/ 174 h 400"/>
                <a:gd name="T46" fmla="*/ 168 w 542"/>
                <a:gd name="T47" fmla="*/ 171 h 400"/>
                <a:gd name="T48" fmla="*/ 160 w 542"/>
                <a:gd name="T49" fmla="*/ 163 h 400"/>
                <a:gd name="T50" fmla="*/ 159 w 542"/>
                <a:gd name="T51" fmla="*/ 152 h 400"/>
                <a:gd name="T52" fmla="*/ 165 w 542"/>
                <a:gd name="T53" fmla="*/ 142 h 400"/>
                <a:gd name="T54" fmla="*/ 174 w 542"/>
                <a:gd name="T55" fmla="*/ 137 h 400"/>
                <a:gd name="T56" fmla="*/ 185 w 542"/>
                <a:gd name="T57" fmla="*/ 138 h 400"/>
                <a:gd name="T58" fmla="*/ 193 w 542"/>
                <a:gd name="T59" fmla="*/ 144 h 400"/>
                <a:gd name="T60" fmla="*/ 197 w 542"/>
                <a:gd name="T61" fmla="*/ 155 h 400"/>
                <a:gd name="T62" fmla="*/ 193 w 542"/>
                <a:gd name="T63" fmla="*/ 166 h 400"/>
                <a:gd name="T64" fmla="*/ 185 w 542"/>
                <a:gd name="T65" fmla="*/ 173 h 400"/>
                <a:gd name="T66" fmla="*/ 177 w 542"/>
                <a:gd name="T67" fmla="*/ 174 h 400"/>
                <a:gd name="T68" fmla="*/ 37 w 542"/>
                <a:gd name="T69" fmla="*/ 1 h 400"/>
                <a:gd name="T70" fmla="*/ 14 w 542"/>
                <a:gd name="T71" fmla="*/ 14 h 400"/>
                <a:gd name="T72" fmla="*/ 2 w 542"/>
                <a:gd name="T73" fmla="*/ 36 h 400"/>
                <a:gd name="T74" fmla="*/ 2 w 542"/>
                <a:gd name="T75" fmla="*/ 264 h 400"/>
                <a:gd name="T76" fmla="*/ 14 w 542"/>
                <a:gd name="T77" fmla="*/ 287 h 400"/>
                <a:gd name="T78" fmla="*/ 37 w 542"/>
                <a:gd name="T79" fmla="*/ 300 h 400"/>
                <a:gd name="T80" fmla="*/ 91 w 542"/>
                <a:gd name="T81" fmla="*/ 301 h 400"/>
                <a:gd name="T82" fmla="*/ 172 w 542"/>
                <a:gd name="T83" fmla="*/ 302 h 400"/>
                <a:gd name="T84" fmla="*/ 178 w 542"/>
                <a:gd name="T85" fmla="*/ 307 h 400"/>
                <a:gd name="T86" fmla="*/ 182 w 542"/>
                <a:gd name="T87" fmla="*/ 316 h 400"/>
                <a:gd name="T88" fmla="*/ 280 w 542"/>
                <a:gd name="T89" fmla="*/ 303 h 400"/>
                <a:gd name="T90" fmla="*/ 288 w 542"/>
                <a:gd name="T91" fmla="*/ 301 h 400"/>
                <a:gd name="T92" fmla="*/ 513 w 542"/>
                <a:gd name="T93" fmla="*/ 297 h 400"/>
                <a:gd name="T94" fmla="*/ 533 w 542"/>
                <a:gd name="T95" fmla="*/ 280 h 400"/>
                <a:gd name="T96" fmla="*/ 542 w 542"/>
                <a:gd name="T97" fmla="*/ 255 h 400"/>
                <a:gd name="T98" fmla="*/ 538 w 542"/>
                <a:gd name="T99" fmla="*/ 29 h 400"/>
                <a:gd name="T100" fmla="*/ 522 w 542"/>
                <a:gd name="T101" fmla="*/ 8 h 400"/>
                <a:gd name="T102" fmla="*/ 497 w 542"/>
                <a:gd name="T103" fmla="*/ 0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42" h="400">
                  <a:moveTo>
                    <a:pt x="367" y="174"/>
                  </a:moveTo>
                  <a:lnTo>
                    <a:pt x="364" y="174"/>
                  </a:lnTo>
                  <a:lnTo>
                    <a:pt x="360" y="172"/>
                  </a:lnTo>
                  <a:lnTo>
                    <a:pt x="357" y="171"/>
                  </a:lnTo>
                  <a:lnTo>
                    <a:pt x="354" y="169"/>
                  </a:lnTo>
                  <a:lnTo>
                    <a:pt x="351" y="166"/>
                  </a:lnTo>
                  <a:lnTo>
                    <a:pt x="350" y="163"/>
                  </a:lnTo>
                  <a:lnTo>
                    <a:pt x="349" y="159"/>
                  </a:lnTo>
                  <a:lnTo>
                    <a:pt x="348" y="155"/>
                  </a:lnTo>
                  <a:lnTo>
                    <a:pt x="349" y="152"/>
                  </a:lnTo>
                  <a:lnTo>
                    <a:pt x="350" y="148"/>
                  </a:lnTo>
                  <a:lnTo>
                    <a:pt x="351" y="144"/>
                  </a:lnTo>
                  <a:lnTo>
                    <a:pt x="354" y="142"/>
                  </a:lnTo>
                  <a:lnTo>
                    <a:pt x="357" y="140"/>
                  </a:lnTo>
                  <a:lnTo>
                    <a:pt x="360" y="138"/>
                  </a:lnTo>
                  <a:lnTo>
                    <a:pt x="364" y="137"/>
                  </a:lnTo>
                  <a:lnTo>
                    <a:pt x="367" y="137"/>
                  </a:lnTo>
                  <a:lnTo>
                    <a:pt x="372" y="137"/>
                  </a:lnTo>
                  <a:lnTo>
                    <a:pt x="375" y="138"/>
                  </a:lnTo>
                  <a:lnTo>
                    <a:pt x="378" y="140"/>
                  </a:lnTo>
                  <a:lnTo>
                    <a:pt x="381" y="142"/>
                  </a:lnTo>
                  <a:lnTo>
                    <a:pt x="383" y="144"/>
                  </a:lnTo>
                  <a:lnTo>
                    <a:pt x="384" y="148"/>
                  </a:lnTo>
                  <a:lnTo>
                    <a:pt x="385" y="152"/>
                  </a:lnTo>
                  <a:lnTo>
                    <a:pt x="387" y="155"/>
                  </a:lnTo>
                  <a:lnTo>
                    <a:pt x="385" y="159"/>
                  </a:lnTo>
                  <a:lnTo>
                    <a:pt x="384" y="163"/>
                  </a:lnTo>
                  <a:lnTo>
                    <a:pt x="383" y="166"/>
                  </a:lnTo>
                  <a:lnTo>
                    <a:pt x="381" y="169"/>
                  </a:lnTo>
                  <a:lnTo>
                    <a:pt x="378" y="171"/>
                  </a:lnTo>
                  <a:lnTo>
                    <a:pt x="375" y="173"/>
                  </a:lnTo>
                  <a:lnTo>
                    <a:pt x="372" y="174"/>
                  </a:lnTo>
                  <a:lnTo>
                    <a:pt x="367" y="174"/>
                  </a:lnTo>
                  <a:lnTo>
                    <a:pt x="367" y="174"/>
                  </a:lnTo>
                  <a:close/>
                  <a:moveTo>
                    <a:pt x="273" y="174"/>
                  </a:moveTo>
                  <a:lnTo>
                    <a:pt x="269" y="174"/>
                  </a:lnTo>
                  <a:lnTo>
                    <a:pt x="265" y="172"/>
                  </a:lnTo>
                  <a:lnTo>
                    <a:pt x="262" y="171"/>
                  </a:lnTo>
                  <a:lnTo>
                    <a:pt x="259" y="169"/>
                  </a:lnTo>
                  <a:lnTo>
                    <a:pt x="257" y="166"/>
                  </a:lnTo>
                  <a:lnTo>
                    <a:pt x="256" y="163"/>
                  </a:lnTo>
                  <a:lnTo>
                    <a:pt x="254" y="159"/>
                  </a:lnTo>
                  <a:lnTo>
                    <a:pt x="254" y="155"/>
                  </a:lnTo>
                  <a:lnTo>
                    <a:pt x="254" y="152"/>
                  </a:lnTo>
                  <a:lnTo>
                    <a:pt x="256" y="148"/>
                  </a:lnTo>
                  <a:lnTo>
                    <a:pt x="257" y="144"/>
                  </a:lnTo>
                  <a:lnTo>
                    <a:pt x="259" y="142"/>
                  </a:lnTo>
                  <a:lnTo>
                    <a:pt x="262" y="140"/>
                  </a:lnTo>
                  <a:lnTo>
                    <a:pt x="265" y="138"/>
                  </a:lnTo>
                  <a:lnTo>
                    <a:pt x="269" y="137"/>
                  </a:lnTo>
                  <a:lnTo>
                    <a:pt x="273" y="137"/>
                  </a:lnTo>
                  <a:lnTo>
                    <a:pt x="276" y="137"/>
                  </a:lnTo>
                  <a:lnTo>
                    <a:pt x="280" y="138"/>
                  </a:lnTo>
                  <a:lnTo>
                    <a:pt x="284" y="140"/>
                  </a:lnTo>
                  <a:lnTo>
                    <a:pt x="286" y="142"/>
                  </a:lnTo>
                  <a:lnTo>
                    <a:pt x="288" y="144"/>
                  </a:lnTo>
                  <a:lnTo>
                    <a:pt x="290" y="148"/>
                  </a:lnTo>
                  <a:lnTo>
                    <a:pt x="291" y="152"/>
                  </a:lnTo>
                  <a:lnTo>
                    <a:pt x="291" y="155"/>
                  </a:lnTo>
                  <a:lnTo>
                    <a:pt x="291" y="159"/>
                  </a:lnTo>
                  <a:lnTo>
                    <a:pt x="290" y="163"/>
                  </a:lnTo>
                  <a:lnTo>
                    <a:pt x="288" y="166"/>
                  </a:lnTo>
                  <a:lnTo>
                    <a:pt x="286" y="169"/>
                  </a:lnTo>
                  <a:lnTo>
                    <a:pt x="284" y="171"/>
                  </a:lnTo>
                  <a:lnTo>
                    <a:pt x="280" y="173"/>
                  </a:lnTo>
                  <a:lnTo>
                    <a:pt x="276" y="174"/>
                  </a:lnTo>
                  <a:lnTo>
                    <a:pt x="273" y="174"/>
                  </a:lnTo>
                  <a:lnTo>
                    <a:pt x="273" y="174"/>
                  </a:lnTo>
                  <a:close/>
                  <a:moveTo>
                    <a:pt x="177" y="174"/>
                  </a:moveTo>
                  <a:lnTo>
                    <a:pt x="174" y="174"/>
                  </a:lnTo>
                  <a:lnTo>
                    <a:pt x="171" y="172"/>
                  </a:lnTo>
                  <a:lnTo>
                    <a:pt x="168" y="171"/>
                  </a:lnTo>
                  <a:lnTo>
                    <a:pt x="165" y="169"/>
                  </a:lnTo>
                  <a:lnTo>
                    <a:pt x="162" y="166"/>
                  </a:lnTo>
                  <a:lnTo>
                    <a:pt x="160" y="163"/>
                  </a:lnTo>
                  <a:lnTo>
                    <a:pt x="159" y="159"/>
                  </a:lnTo>
                  <a:lnTo>
                    <a:pt x="159" y="155"/>
                  </a:lnTo>
                  <a:lnTo>
                    <a:pt x="159" y="152"/>
                  </a:lnTo>
                  <a:lnTo>
                    <a:pt x="160" y="148"/>
                  </a:lnTo>
                  <a:lnTo>
                    <a:pt x="162" y="144"/>
                  </a:lnTo>
                  <a:lnTo>
                    <a:pt x="165" y="142"/>
                  </a:lnTo>
                  <a:lnTo>
                    <a:pt x="168" y="140"/>
                  </a:lnTo>
                  <a:lnTo>
                    <a:pt x="171" y="138"/>
                  </a:lnTo>
                  <a:lnTo>
                    <a:pt x="174" y="137"/>
                  </a:lnTo>
                  <a:lnTo>
                    <a:pt x="177" y="137"/>
                  </a:lnTo>
                  <a:lnTo>
                    <a:pt x="182" y="137"/>
                  </a:lnTo>
                  <a:lnTo>
                    <a:pt x="185" y="138"/>
                  </a:lnTo>
                  <a:lnTo>
                    <a:pt x="188" y="140"/>
                  </a:lnTo>
                  <a:lnTo>
                    <a:pt x="191" y="142"/>
                  </a:lnTo>
                  <a:lnTo>
                    <a:pt x="193" y="144"/>
                  </a:lnTo>
                  <a:lnTo>
                    <a:pt x="196" y="148"/>
                  </a:lnTo>
                  <a:lnTo>
                    <a:pt x="197" y="152"/>
                  </a:lnTo>
                  <a:lnTo>
                    <a:pt x="197" y="155"/>
                  </a:lnTo>
                  <a:lnTo>
                    <a:pt x="197" y="159"/>
                  </a:lnTo>
                  <a:lnTo>
                    <a:pt x="196" y="163"/>
                  </a:lnTo>
                  <a:lnTo>
                    <a:pt x="193" y="166"/>
                  </a:lnTo>
                  <a:lnTo>
                    <a:pt x="191" y="169"/>
                  </a:lnTo>
                  <a:lnTo>
                    <a:pt x="188" y="171"/>
                  </a:lnTo>
                  <a:lnTo>
                    <a:pt x="185" y="173"/>
                  </a:lnTo>
                  <a:lnTo>
                    <a:pt x="182" y="174"/>
                  </a:lnTo>
                  <a:lnTo>
                    <a:pt x="177" y="174"/>
                  </a:lnTo>
                  <a:lnTo>
                    <a:pt x="177" y="174"/>
                  </a:lnTo>
                  <a:close/>
                  <a:moveTo>
                    <a:pt x="497" y="0"/>
                  </a:moveTo>
                  <a:lnTo>
                    <a:pt x="45" y="0"/>
                  </a:lnTo>
                  <a:lnTo>
                    <a:pt x="37" y="1"/>
                  </a:lnTo>
                  <a:lnTo>
                    <a:pt x="29" y="4"/>
                  </a:lnTo>
                  <a:lnTo>
                    <a:pt x="22" y="8"/>
                  </a:lnTo>
                  <a:lnTo>
                    <a:pt x="14" y="14"/>
                  </a:lnTo>
                  <a:lnTo>
                    <a:pt x="9" y="21"/>
                  </a:lnTo>
                  <a:lnTo>
                    <a:pt x="5" y="29"/>
                  </a:lnTo>
                  <a:lnTo>
                    <a:pt x="2" y="36"/>
                  </a:lnTo>
                  <a:lnTo>
                    <a:pt x="0" y="45"/>
                  </a:lnTo>
                  <a:lnTo>
                    <a:pt x="0" y="255"/>
                  </a:lnTo>
                  <a:lnTo>
                    <a:pt x="2" y="264"/>
                  </a:lnTo>
                  <a:lnTo>
                    <a:pt x="5" y="272"/>
                  </a:lnTo>
                  <a:lnTo>
                    <a:pt x="9" y="280"/>
                  </a:lnTo>
                  <a:lnTo>
                    <a:pt x="14" y="287"/>
                  </a:lnTo>
                  <a:lnTo>
                    <a:pt x="22" y="292"/>
                  </a:lnTo>
                  <a:lnTo>
                    <a:pt x="29" y="297"/>
                  </a:lnTo>
                  <a:lnTo>
                    <a:pt x="37" y="300"/>
                  </a:lnTo>
                  <a:lnTo>
                    <a:pt x="45" y="301"/>
                  </a:lnTo>
                  <a:lnTo>
                    <a:pt x="76" y="301"/>
                  </a:lnTo>
                  <a:lnTo>
                    <a:pt x="91" y="301"/>
                  </a:lnTo>
                  <a:lnTo>
                    <a:pt x="167" y="301"/>
                  </a:lnTo>
                  <a:lnTo>
                    <a:pt x="169" y="301"/>
                  </a:lnTo>
                  <a:lnTo>
                    <a:pt x="172" y="302"/>
                  </a:lnTo>
                  <a:lnTo>
                    <a:pt x="174" y="303"/>
                  </a:lnTo>
                  <a:lnTo>
                    <a:pt x="176" y="305"/>
                  </a:lnTo>
                  <a:lnTo>
                    <a:pt x="178" y="307"/>
                  </a:lnTo>
                  <a:lnTo>
                    <a:pt x="180" y="310"/>
                  </a:lnTo>
                  <a:lnTo>
                    <a:pt x="181" y="313"/>
                  </a:lnTo>
                  <a:lnTo>
                    <a:pt x="182" y="316"/>
                  </a:lnTo>
                  <a:lnTo>
                    <a:pt x="182" y="400"/>
                  </a:lnTo>
                  <a:lnTo>
                    <a:pt x="278" y="305"/>
                  </a:lnTo>
                  <a:lnTo>
                    <a:pt x="280" y="303"/>
                  </a:lnTo>
                  <a:lnTo>
                    <a:pt x="283" y="302"/>
                  </a:lnTo>
                  <a:lnTo>
                    <a:pt x="286" y="301"/>
                  </a:lnTo>
                  <a:lnTo>
                    <a:pt x="288" y="301"/>
                  </a:lnTo>
                  <a:lnTo>
                    <a:pt x="497" y="301"/>
                  </a:lnTo>
                  <a:lnTo>
                    <a:pt x="506" y="300"/>
                  </a:lnTo>
                  <a:lnTo>
                    <a:pt x="513" y="297"/>
                  </a:lnTo>
                  <a:lnTo>
                    <a:pt x="522" y="292"/>
                  </a:lnTo>
                  <a:lnTo>
                    <a:pt x="528" y="287"/>
                  </a:lnTo>
                  <a:lnTo>
                    <a:pt x="533" y="280"/>
                  </a:lnTo>
                  <a:lnTo>
                    <a:pt x="538" y="272"/>
                  </a:lnTo>
                  <a:lnTo>
                    <a:pt x="541" y="264"/>
                  </a:lnTo>
                  <a:lnTo>
                    <a:pt x="542" y="255"/>
                  </a:lnTo>
                  <a:lnTo>
                    <a:pt x="542" y="45"/>
                  </a:lnTo>
                  <a:lnTo>
                    <a:pt x="541" y="36"/>
                  </a:lnTo>
                  <a:lnTo>
                    <a:pt x="538" y="29"/>
                  </a:lnTo>
                  <a:lnTo>
                    <a:pt x="533" y="21"/>
                  </a:lnTo>
                  <a:lnTo>
                    <a:pt x="528" y="14"/>
                  </a:lnTo>
                  <a:lnTo>
                    <a:pt x="522" y="8"/>
                  </a:lnTo>
                  <a:lnTo>
                    <a:pt x="513" y="4"/>
                  </a:lnTo>
                  <a:lnTo>
                    <a:pt x="506" y="1"/>
                  </a:lnTo>
                  <a:lnTo>
                    <a:pt x="497" y="0"/>
                  </a:lnTo>
                  <a:lnTo>
                    <a:pt x="49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06" name="Group 105" descr="Icon of paper. ">
            <a:extLst>
              <a:ext uri="{FF2B5EF4-FFF2-40B4-BE49-F238E27FC236}">
                <a16:creationId xmlns:a16="http://schemas.microsoft.com/office/drawing/2014/main" id="{5A7B4376-F48C-4D8D-B85C-E30B7B3E6434}"/>
              </a:ext>
            </a:extLst>
          </p:cNvPr>
          <p:cNvGrpSpPr/>
          <p:nvPr/>
        </p:nvGrpSpPr>
        <p:grpSpPr>
          <a:xfrm>
            <a:off x="8841182" y="1368977"/>
            <a:ext cx="220663" cy="285750"/>
            <a:chOff x="4926013" y="796925"/>
            <a:chExt cx="220663" cy="285750"/>
          </a:xfrm>
          <a:solidFill>
            <a:schemeClr val="bg1"/>
          </a:solidFill>
        </p:grpSpPr>
        <p:sp>
          <p:nvSpPr>
            <p:cNvPr id="107" name="Rectangle 946">
              <a:extLst>
                <a:ext uri="{FF2B5EF4-FFF2-40B4-BE49-F238E27FC236}">
                  <a16:creationId xmlns:a16="http://schemas.microsoft.com/office/drawing/2014/main" id="{E782BD69-3279-4D29-AD06-A103E2126053}"/>
                </a:ext>
              </a:extLst>
            </p:cNvPr>
            <p:cNvSpPr>
              <a:spLocks noChangeArrowheads="1"/>
            </p:cNvSpPr>
            <p:nvPr/>
          </p:nvSpPr>
          <p:spPr bwMode="auto">
            <a:xfrm>
              <a:off x="5026025" y="996950"/>
              <a:ext cx="30163" cy="2857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8" name="Rectangle 947">
              <a:extLst>
                <a:ext uri="{FF2B5EF4-FFF2-40B4-BE49-F238E27FC236}">
                  <a16:creationId xmlns:a16="http://schemas.microsoft.com/office/drawing/2014/main" id="{F640AD22-6F68-4745-898A-0D4AADEA202D}"/>
                </a:ext>
              </a:extLst>
            </p:cNvPr>
            <p:cNvSpPr>
              <a:spLocks noChangeArrowheads="1"/>
            </p:cNvSpPr>
            <p:nvPr/>
          </p:nvSpPr>
          <p:spPr bwMode="auto">
            <a:xfrm>
              <a:off x="5064125" y="930275"/>
              <a:ext cx="28575" cy="9525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9" name="Rectangle 948">
              <a:extLst>
                <a:ext uri="{FF2B5EF4-FFF2-40B4-BE49-F238E27FC236}">
                  <a16:creationId xmlns:a16="http://schemas.microsoft.com/office/drawing/2014/main" id="{78786D45-C595-4A69-9D2B-EB0280EF29EA}"/>
                </a:ext>
              </a:extLst>
            </p:cNvPr>
            <p:cNvSpPr>
              <a:spLocks noChangeArrowheads="1"/>
            </p:cNvSpPr>
            <p:nvPr/>
          </p:nvSpPr>
          <p:spPr bwMode="auto">
            <a:xfrm>
              <a:off x="4987925" y="977900"/>
              <a:ext cx="28575" cy="476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0" name="Freeform 949">
              <a:extLst>
                <a:ext uri="{FF2B5EF4-FFF2-40B4-BE49-F238E27FC236}">
                  <a16:creationId xmlns:a16="http://schemas.microsoft.com/office/drawing/2014/main" id="{CF9052AD-F144-4CD7-B6F9-E2E57C7EB797}"/>
                </a:ext>
              </a:extLst>
            </p:cNvPr>
            <p:cNvSpPr>
              <a:spLocks noEditPoints="1"/>
            </p:cNvSpPr>
            <p:nvPr/>
          </p:nvSpPr>
          <p:spPr bwMode="auto">
            <a:xfrm>
              <a:off x="4926013" y="796925"/>
              <a:ext cx="220663" cy="285750"/>
            </a:xfrm>
            <a:custGeom>
              <a:avLst/>
              <a:gdLst>
                <a:gd name="T0" fmla="*/ 349 w 553"/>
                <a:gd name="T1" fmla="*/ 11 h 722"/>
                <a:gd name="T2" fmla="*/ 349 w 553"/>
                <a:gd name="T3" fmla="*/ 204 h 722"/>
                <a:gd name="T4" fmla="*/ 445 w 553"/>
                <a:gd name="T5" fmla="*/ 590 h 722"/>
                <a:gd name="T6" fmla="*/ 445 w 553"/>
                <a:gd name="T7" fmla="*/ 590 h 722"/>
                <a:gd name="T8" fmla="*/ 444 w 553"/>
                <a:gd name="T9" fmla="*/ 595 h 722"/>
                <a:gd name="T10" fmla="*/ 438 w 553"/>
                <a:gd name="T11" fmla="*/ 601 h 722"/>
                <a:gd name="T12" fmla="*/ 145 w 553"/>
                <a:gd name="T13" fmla="*/ 602 h 722"/>
                <a:gd name="T14" fmla="*/ 135 w 553"/>
                <a:gd name="T15" fmla="*/ 599 h 722"/>
                <a:gd name="T16" fmla="*/ 132 w 553"/>
                <a:gd name="T17" fmla="*/ 590 h 722"/>
                <a:gd name="T18" fmla="*/ 133 w 553"/>
                <a:gd name="T19" fmla="*/ 236 h 722"/>
                <a:gd name="T20" fmla="*/ 139 w 553"/>
                <a:gd name="T21" fmla="*/ 230 h 722"/>
                <a:gd name="T22" fmla="*/ 149 w 553"/>
                <a:gd name="T23" fmla="*/ 230 h 722"/>
                <a:gd name="T24" fmla="*/ 155 w 553"/>
                <a:gd name="T25" fmla="*/ 236 h 722"/>
                <a:gd name="T26" fmla="*/ 156 w 553"/>
                <a:gd name="T27" fmla="*/ 434 h 722"/>
                <a:gd name="T28" fmla="*/ 238 w 553"/>
                <a:gd name="T29" fmla="*/ 434 h 722"/>
                <a:gd name="T30" fmla="*/ 239 w 553"/>
                <a:gd name="T31" fmla="*/ 434 h 722"/>
                <a:gd name="T32" fmla="*/ 246 w 553"/>
                <a:gd name="T33" fmla="*/ 435 h 722"/>
                <a:gd name="T34" fmla="*/ 252 w 553"/>
                <a:gd name="T35" fmla="*/ 441 h 722"/>
                <a:gd name="T36" fmla="*/ 253 w 553"/>
                <a:gd name="T37" fmla="*/ 481 h 722"/>
                <a:gd name="T38" fmla="*/ 325 w 553"/>
                <a:gd name="T39" fmla="*/ 324 h 722"/>
                <a:gd name="T40" fmla="*/ 328 w 553"/>
                <a:gd name="T41" fmla="*/ 316 h 722"/>
                <a:gd name="T42" fmla="*/ 337 w 553"/>
                <a:gd name="T43" fmla="*/ 313 h 722"/>
                <a:gd name="T44" fmla="*/ 438 w 553"/>
                <a:gd name="T45" fmla="*/ 314 h 722"/>
                <a:gd name="T46" fmla="*/ 444 w 553"/>
                <a:gd name="T47" fmla="*/ 320 h 722"/>
                <a:gd name="T48" fmla="*/ 445 w 553"/>
                <a:gd name="T49" fmla="*/ 590 h 722"/>
                <a:gd name="T50" fmla="*/ 358 w 553"/>
                <a:gd name="T51" fmla="*/ 3 h 722"/>
                <a:gd name="T52" fmla="*/ 349 w 553"/>
                <a:gd name="T53" fmla="*/ 0 h 722"/>
                <a:gd name="T54" fmla="*/ 7 w 553"/>
                <a:gd name="T55" fmla="*/ 1 h 722"/>
                <a:gd name="T56" fmla="*/ 1 w 553"/>
                <a:gd name="T57" fmla="*/ 7 h 722"/>
                <a:gd name="T58" fmla="*/ 0 w 553"/>
                <a:gd name="T59" fmla="*/ 710 h 722"/>
                <a:gd name="T60" fmla="*/ 3 w 553"/>
                <a:gd name="T61" fmla="*/ 719 h 722"/>
                <a:gd name="T62" fmla="*/ 12 w 553"/>
                <a:gd name="T63" fmla="*/ 722 h 722"/>
                <a:gd name="T64" fmla="*/ 546 w 553"/>
                <a:gd name="T65" fmla="*/ 721 h 722"/>
                <a:gd name="T66" fmla="*/ 552 w 553"/>
                <a:gd name="T67" fmla="*/ 715 h 722"/>
                <a:gd name="T68" fmla="*/ 553 w 553"/>
                <a:gd name="T69" fmla="*/ 204 h 722"/>
                <a:gd name="T70" fmla="*/ 550 w 553"/>
                <a:gd name="T71" fmla="*/ 196 h 7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53" h="722">
                  <a:moveTo>
                    <a:pt x="349" y="204"/>
                  </a:moveTo>
                  <a:lnTo>
                    <a:pt x="349" y="11"/>
                  </a:lnTo>
                  <a:lnTo>
                    <a:pt x="541" y="204"/>
                  </a:lnTo>
                  <a:lnTo>
                    <a:pt x="349" y="204"/>
                  </a:lnTo>
                  <a:close/>
                  <a:moveTo>
                    <a:pt x="445" y="590"/>
                  </a:moveTo>
                  <a:lnTo>
                    <a:pt x="445" y="590"/>
                  </a:lnTo>
                  <a:lnTo>
                    <a:pt x="445" y="590"/>
                  </a:lnTo>
                  <a:lnTo>
                    <a:pt x="445" y="590"/>
                  </a:lnTo>
                  <a:lnTo>
                    <a:pt x="445" y="590"/>
                  </a:lnTo>
                  <a:lnTo>
                    <a:pt x="444" y="595"/>
                  </a:lnTo>
                  <a:lnTo>
                    <a:pt x="441" y="599"/>
                  </a:lnTo>
                  <a:lnTo>
                    <a:pt x="438" y="601"/>
                  </a:lnTo>
                  <a:lnTo>
                    <a:pt x="433" y="602"/>
                  </a:lnTo>
                  <a:lnTo>
                    <a:pt x="145" y="602"/>
                  </a:lnTo>
                  <a:lnTo>
                    <a:pt x="139" y="601"/>
                  </a:lnTo>
                  <a:lnTo>
                    <a:pt x="135" y="599"/>
                  </a:lnTo>
                  <a:lnTo>
                    <a:pt x="133" y="595"/>
                  </a:lnTo>
                  <a:lnTo>
                    <a:pt x="132" y="590"/>
                  </a:lnTo>
                  <a:lnTo>
                    <a:pt x="132" y="241"/>
                  </a:lnTo>
                  <a:lnTo>
                    <a:pt x="133" y="236"/>
                  </a:lnTo>
                  <a:lnTo>
                    <a:pt x="135" y="232"/>
                  </a:lnTo>
                  <a:lnTo>
                    <a:pt x="139" y="230"/>
                  </a:lnTo>
                  <a:lnTo>
                    <a:pt x="145" y="229"/>
                  </a:lnTo>
                  <a:lnTo>
                    <a:pt x="149" y="230"/>
                  </a:lnTo>
                  <a:lnTo>
                    <a:pt x="153" y="232"/>
                  </a:lnTo>
                  <a:lnTo>
                    <a:pt x="155" y="236"/>
                  </a:lnTo>
                  <a:lnTo>
                    <a:pt x="156" y="241"/>
                  </a:lnTo>
                  <a:lnTo>
                    <a:pt x="156" y="434"/>
                  </a:lnTo>
                  <a:lnTo>
                    <a:pt x="238" y="434"/>
                  </a:lnTo>
                  <a:lnTo>
                    <a:pt x="238" y="434"/>
                  </a:lnTo>
                  <a:lnTo>
                    <a:pt x="239" y="435"/>
                  </a:lnTo>
                  <a:lnTo>
                    <a:pt x="239" y="434"/>
                  </a:lnTo>
                  <a:lnTo>
                    <a:pt x="240" y="434"/>
                  </a:lnTo>
                  <a:lnTo>
                    <a:pt x="246" y="435"/>
                  </a:lnTo>
                  <a:lnTo>
                    <a:pt x="249" y="437"/>
                  </a:lnTo>
                  <a:lnTo>
                    <a:pt x="252" y="441"/>
                  </a:lnTo>
                  <a:lnTo>
                    <a:pt x="253" y="446"/>
                  </a:lnTo>
                  <a:lnTo>
                    <a:pt x="253" y="481"/>
                  </a:lnTo>
                  <a:lnTo>
                    <a:pt x="325" y="481"/>
                  </a:lnTo>
                  <a:lnTo>
                    <a:pt x="325" y="324"/>
                  </a:lnTo>
                  <a:lnTo>
                    <a:pt x="326" y="320"/>
                  </a:lnTo>
                  <a:lnTo>
                    <a:pt x="328" y="316"/>
                  </a:lnTo>
                  <a:lnTo>
                    <a:pt x="332" y="314"/>
                  </a:lnTo>
                  <a:lnTo>
                    <a:pt x="337" y="313"/>
                  </a:lnTo>
                  <a:lnTo>
                    <a:pt x="433" y="313"/>
                  </a:lnTo>
                  <a:lnTo>
                    <a:pt x="438" y="314"/>
                  </a:lnTo>
                  <a:lnTo>
                    <a:pt x="441" y="316"/>
                  </a:lnTo>
                  <a:lnTo>
                    <a:pt x="444" y="320"/>
                  </a:lnTo>
                  <a:lnTo>
                    <a:pt x="445" y="324"/>
                  </a:lnTo>
                  <a:lnTo>
                    <a:pt x="445" y="590"/>
                  </a:lnTo>
                  <a:close/>
                  <a:moveTo>
                    <a:pt x="550" y="196"/>
                  </a:moveTo>
                  <a:lnTo>
                    <a:pt x="358" y="3"/>
                  </a:lnTo>
                  <a:lnTo>
                    <a:pt x="354" y="0"/>
                  </a:lnTo>
                  <a:lnTo>
                    <a:pt x="349" y="0"/>
                  </a:lnTo>
                  <a:lnTo>
                    <a:pt x="12" y="0"/>
                  </a:lnTo>
                  <a:lnTo>
                    <a:pt x="7" y="1"/>
                  </a:lnTo>
                  <a:lnTo>
                    <a:pt x="3" y="3"/>
                  </a:lnTo>
                  <a:lnTo>
                    <a:pt x="1" y="7"/>
                  </a:lnTo>
                  <a:lnTo>
                    <a:pt x="0" y="11"/>
                  </a:lnTo>
                  <a:lnTo>
                    <a:pt x="0" y="710"/>
                  </a:lnTo>
                  <a:lnTo>
                    <a:pt x="1" y="715"/>
                  </a:lnTo>
                  <a:lnTo>
                    <a:pt x="3" y="719"/>
                  </a:lnTo>
                  <a:lnTo>
                    <a:pt x="7" y="721"/>
                  </a:lnTo>
                  <a:lnTo>
                    <a:pt x="12" y="722"/>
                  </a:lnTo>
                  <a:lnTo>
                    <a:pt x="541" y="722"/>
                  </a:lnTo>
                  <a:lnTo>
                    <a:pt x="546" y="721"/>
                  </a:lnTo>
                  <a:lnTo>
                    <a:pt x="550" y="719"/>
                  </a:lnTo>
                  <a:lnTo>
                    <a:pt x="552" y="715"/>
                  </a:lnTo>
                  <a:lnTo>
                    <a:pt x="553" y="710"/>
                  </a:lnTo>
                  <a:lnTo>
                    <a:pt x="553" y="204"/>
                  </a:lnTo>
                  <a:lnTo>
                    <a:pt x="552" y="200"/>
                  </a:lnTo>
                  <a:lnTo>
                    <a:pt x="550" y="1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11" name="Group 110" descr="Icon of symbol representing email.">
            <a:extLst>
              <a:ext uri="{FF2B5EF4-FFF2-40B4-BE49-F238E27FC236}">
                <a16:creationId xmlns:a16="http://schemas.microsoft.com/office/drawing/2014/main" id="{20CE09B7-A9E8-4791-ABE4-6FEC5916661D}"/>
              </a:ext>
            </a:extLst>
          </p:cNvPr>
          <p:cNvGrpSpPr/>
          <p:nvPr/>
        </p:nvGrpSpPr>
        <p:grpSpPr>
          <a:xfrm>
            <a:off x="7698977" y="1368977"/>
            <a:ext cx="285750" cy="285750"/>
            <a:chOff x="11028363" y="771525"/>
            <a:chExt cx="285750" cy="285750"/>
          </a:xfrm>
          <a:solidFill>
            <a:schemeClr val="bg1"/>
          </a:solidFill>
        </p:grpSpPr>
        <p:sp>
          <p:nvSpPr>
            <p:cNvPr id="112" name="Freeform 3620">
              <a:extLst>
                <a:ext uri="{FF2B5EF4-FFF2-40B4-BE49-F238E27FC236}">
                  <a16:creationId xmlns:a16="http://schemas.microsoft.com/office/drawing/2014/main" id="{849DA0EF-7528-4EE0-8C56-4F1997586CED}"/>
                </a:ext>
              </a:extLst>
            </p:cNvPr>
            <p:cNvSpPr>
              <a:spLocks noEditPoints="1"/>
            </p:cNvSpPr>
            <p:nvPr/>
          </p:nvSpPr>
          <p:spPr bwMode="auto">
            <a:xfrm>
              <a:off x="11033125" y="776288"/>
              <a:ext cx="277812" cy="276225"/>
            </a:xfrm>
            <a:custGeom>
              <a:avLst/>
              <a:gdLst>
                <a:gd name="T0" fmla="*/ 158 w 697"/>
                <a:gd name="T1" fmla="*/ 510 h 698"/>
                <a:gd name="T2" fmla="*/ 133 w 697"/>
                <a:gd name="T3" fmla="*/ 481 h 698"/>
                <a:gd name="T4" fmla="*/ 136 w 697"/>
                <a:gd name="T5" fmla="*/ 237 h 698"/>
                <a:gd name="T6" fmla="*/ 167 w 697"/>
                <a:gd name="T7" fmla="*/ 208 h 698"/>
                <a:gd name="T8" fmla="*/ 517 w 697"/>
                <a:gd name="T9" fmla="*/ 206 h 698"/>
                <a:gd name="T10" fmla="*/ 555 w 697"/>
                <a:gd name="T11" fmla="*/ 225 h 698"/>
                <a:gd name="T12" fmla="*/ 565 w 697"/>
                <a:gd name="T13" fmla="*/ 469 h 698"/>
                <a:gd name="T14" fmla="*/ 548 w 697"/>
                <a:gd name="T15" fmla="*/ 504 h 698"/>
                <a:gd name="T16" fmla="*/ 505 w 697"/>
                <a:gd name="T17" fmla="*/ 518 h 698"/>
                <a:gd name="T18" fmla="*/ 550 w 697"/>
                <a:gd name="T19" fmla="*/ 533 h 698"/>
                <a:gd name="T20" fmla="*/ 571 w 697"/>
                <a:gd name="T21" fmla="*/ 533 h 698"/>
                <a:gd name="T22" fmla="*/ 633 w 697"/>
                <a:gd name="T23" fmla="*/ 550 h 698"/>
                <a:gd name="T24" fmla="*/ 669 w 697"/>
                <a:gd name="T25" fmla="*/ 484 h 698"/>
                <a:gd name="T26" fmla="*/ 688 w 697"/>
                <a:gd name="T27" fmla="*/ 427 h 698"/>
                <a:gd name="T28" fmla="*/ 696 w 697"/>
                <a:gd name="T29" fmla="*/ 365 h 698"/>
                <a:gd name="T30" fmla="*/ 693 w 697"/>
                <a:gd name="T31" fmla="*/ 302 h 698"/>
                <a:gd name="T32" fmla="*/ 681 w 697"/>
                <a:gd name="T33" fmla="*/ 242 h 698"/>
                <a:gd name="T34" fmla="*/ 656 w 697"/>
                <a:gd name="T35" fmla="*/ 187 h 698"/>
                <a:gd name="T36" fmla="*/ 582 w 697"/>
                <a:gd name="T37" fmla="*/ 158 h 698"/>
                <a:gd name="T38" fmla="*/ 560 w 697"/>
                <a:gd name="T39" fmla="*/ 167 h 698"/>
                <a:gd name="T40" fmla="*/ 539 w 697"/>
                <a:gd name="T41" fmla="*/ 158 h 698"/>
                <a:gd name="T42" fmla="*/ 530 w 697"/>
                <a:gd name="T43" fmla="*/ 136 h 698"/>
                <a:gd name="T44" fmla="*/ 539 w 697"/>
                <a:gd name="T45" fmla="*/ 116 h 698"/>
                <a:gd name="T46" fmla="*/ 511 w 697"/>
                <a:gd name="T47" fmla="*/ 41 h 698"/>
                <a:gd name="T48" fmla="*/ 456 w 697"/>
                <a:gd name="T49" fmla="*/ 17 h 698"/>
                <a:gd name="T50" fmla="*/ 395 w 697"/>
                <a:gd name="T51" fmla="*/ 4 h 698"/>
                <a:gd name="T52" fmla="*/ 333 w 697"/>
                <a:gd name="T53" fmla="*/ 2 h 698"/>
                <a:gd name="T54" fmla="*/ 271 w 697"/>
                <a:gd name="T55" fmla="*/ 9 h 698"/>
                <a:gd name="T56" fmla="*/ 213 w 697"/>
                <a:gd name="T57" fmla="*/ 29 h 698"/>
                <a:gd name="T58" fmla="*/ 148 w 697"/>
                <a:gd name="T59" fmla="*/ 65 h 698"/>
                <a:gd name="T60" fmla="*/ 164 w 697"/>
                <a:gd name="T61" fmla="*/ 126 h 698"/>
                <a:gd name="T62" fmla="*/ 164 w 697"/>
                <a:gd name="T63" fmla="*/ 148 h 698"/>
                <a:gd name="T64" fmla="*/ 148 w 697"/>
                <a:gd name="T65" fmla="*/ 165 h 698"/>
                <a:gd name="T66" fmla="*/ 124 w 697"/>
                <a:gd name="T67" fmla="*/ 165 h 698"/>
                <a:gd name="T68" fmla="*/ 63 w 697"/>
                <a:gd name="T69" fmla="*/ 148 h 698"/>
                <a:gd name="T70" fmla="*/ 27 w 697"/>
                <a:gd name="T71" fmla="*/ 214 h 698"/>
                <a:gd name="T72" fmla="*/ 9 w 697"/>
                <a:gd name="T73" fmla="*/ 271 h 698"/>
                <a:gd name="T74" fmla="*/ 0 w 697"/>
                <a:gd name="T75" fmla="*/ 333 h 698"/>
                <a:gd name="T76" fmla="*/ 2 w 697"/>
                <a:gd name="T77" fmla="*/ 396 h 698"/>
                <a:gd name="T78" fmla="*/ 17 w 697"/>
                <a:gd name="T79" fmla="*/ 456 h 698"/>
                <a:gd name="T80" fmla="*/ 40 w 697"/>
                <a:gd name="T81" fmla="*/ 511 h 698"/>
                <a:gd name="T82" fmla="*/ 115 w 697"/>
                <a:gd name="T83" fmla="*/ 540 h 698"/>
                <a:gd name="T84" fmla="*/ 136 w 697"/>
                <a:gd name="T85" fmla="*/ 532 h 698"/>
                <a:gd name="T86" fmla="*/ 158 w 697"/>
                <a:gd name="T87" fmla="*/ 540 h 698"/>
                <a:gd name="T88" fmla="*/ 167 w 697"/>
                <a:gd name="T89" fmla="*/ 562 h 698"/>
                <a:gd name="T90" fmla="*/ 158 w 697"/>
                <a:gd name="T91" fmla="*/ 582 h 698"/>
                <a:gd name="T92" fmla="*/ 186 w 697"/>
                <a:gd name="T93" fmla="*/ 658 h 698"/>
                <a:gd name="T94" fmla="*/ 241 w 697"/>
                <a:gd name="T95" fmla="*/ 681 h 698"/>
                <a:gd name="T96" fmla="*/ 302 w 697"/>
                <a:gd name="T97" fmla="*/ 695 h 698"/>
                <a:gd name="T98" fmla="*/ 365 w 697"/>
                <a:gd name="T99" fmla="*/ 698 h 698"/>
                <a:gd name="T100" fmla="*/ 426 w 697"/>
                <a:gd name="T101" fmla="*/ 689 h 698"/>
                <a:gd name="T102" fmla="*/ 484 w 697"/>
                <a:gd name="T103" fmla="*/ 671 h 698"/>
                <a:gd name="T104" fmla="*/ 550 w 697"/>
                <a:gd name="T105" fmla="*/ 635 h 698"/>
                <a:gd name="T106" fmla="*/ 533 w 697"/>
                <a:gd name="T107" fmla="*/ 573 h 698"/>
                <a:gd name="T108" fmla="*/ 533 w 697"/>
                <a:gd name="T109" fmla="*/ 550 h 6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97" h="698">
                  <a:moveTo>
                    <a:pt x="193" y="518"/>
                  </a:moveTo>
                  <a:lnTo>
                    <a:pt x="180" y="517"/>
                  </a:lnTo>
                  <a:lnTo>
                    <a:pt x="168" y="514"/>
                  </a:lnTo>
                  <a:lnTo>
                    <a:pt x="158" y="510"/>
                  </a:lnTo>
                  <a:lnTo>
                    <a:pt x="149" y="504"/>
                  </a:lnTo>
                  <a:lnTo>
                    <a:pt x="141" y="497"/>
                  </a:lnTo>
                  <a:lnTo>
                    <a:pt x="136" y="490"/>
                  </a:lnTo>
                  <a:lnTo>
                    <a:pt x="133" y="481"/>
                  </a:lnTo>
                  <a:lnTo>
                    <a:pt x="132" y="470"/>
                  </a:lnTo>
                  <a:lnTo>
                    <a:pt x="132" y="258"/>
                  </a:lnTo>
                  <a:lnTo>
                    <a:pt x="133" y="247"/>
                  </a:lnTo>
                  <a:lnTo>
                    <a:pt x="136" y="237"/>
                  </a:lnTo>
                  <a:lnTo>
                    <a:pt x="141" y="228"/>
                  </a:lnTo>
                  <a:lnTo>
                    <a:pt x="149" y="220"/>
                  </a:lnTo>
                  <a:lnTo>
                    <a:pt x="157" y="214"/>
                  </a:lnTo>
                  <a:lnTo>
                    <a:pt x="167" y="208"/>
                  </a:lnTo>
                  <a:lnTo>
                    <a:pt x="178" y="206"/>
                  </a:lnTo>
                  <a:lnTo>
                    <a:pt x="193" y="205"/>
                  </a:lnTo>
                  <a:lnTo>
                    <a:pt x="505" y="205"/>
                  </a:lnTo>
                  <a:lnTo>
                    <a:pt x="517" y="206"/>
                  </a:lnTo>
                  <a:lnTo>
                    <a:pt x="529" y="208"/>
                  </a:lnTo>
                  <a:lnTo>
                    <a:pt x="539" y="212"/>
                  </a:lnTo>
                  <a:lnTo>
                    <a:pt x="548" y="219"/>
                  </a:lnTo>
                  <a:lnTo>
                    <a:pt x="555" y="225"/>
                  </a:lnTo>
                  <a:lnTo>
                    <a:pt x="560" y="234"/>
                  </a:lnTo>
                  <a:lnTo>
                    <a:pt x="564" y="243"/>
                  </a:lnTo>
                  <a:lnTo>
                    <a:pt x="565" y="253"/>
                  </a:lnTo>
                  <a:lnTo>
                    <a:pt x="565" y="469"/>
                  </a:lnTo>
                  <a:lnTo>
                    <a:pt x="564" y="479"/>
                  </a:lnTo>
                  <a:lnTo>
                    <a:pt x="560" y="490"/>
                  </a:lnTo>
                  <a:lnTo>
                    <a:pt x="555" y="497"/>
                  </a:lnTo>
                  <a:lnTo>
                    <a:pt x="548" y="504"/>
                  </a:lnTo>
                  <a:lnTo>
                    <a:pt x="539" y="510"/>
                  </a:lnTo>
                  <a:lnTo>
                    <a:pt x="529" y="514"/>
                  </a:lnTo>
                  <a:lnTo>
                    <a:pt x="517" y="517"/>
                  </a:lnTo>
                  <a:lnTo>
                    <a:pt x="505" y="518"/>
                  </a:lnTo>
                  <a:lnTo>
                    <a:pt x="193" y="518"/>
                  </a:lnTo>
                  <a:close/>
                  <a:moveTo>
                    <a:pt x="539" y="540"/>
                  </a:moveTo>
                  <a:lnTo>
                    <a:pt x="544" y="536"/>
                  </a:lnTo>
                  <a:lnTo>
                    <a:pt x="550" y="533"/>
                  </a:lnTo>
                  <a:lnTo>
                    <a:pt x="555" y="532"/>
                  </a:lnTo>
                  <a:lnTo>
                    <a:pt x="560" y="532"/>
                  </a:lnTo>
                  <a:lnTo>
                    <a:pt x="566" y="532"/>
                  </a:lnTo>
                  <a:lnTo>
                    <a:pt x="571" y="533"/>
                  </a:lnTo>
                  <a:lnTo>
                    <a:pt x="577" y="536"/>
                  </a:lnTo>
                  <a:lnTo>
                    <a:pt x="582" y="540"/>
                  </a:lnTo>
                  <a:lnTo>
                    <a:pt x="615" y="573"/>
                  </a:lnTo>
                  <a:lnTo>
                    <a:pt x="633" y="550"/>
                  </a:lnTo>
                  <a:lnTo>
                    <a:pt x="650" y="524"/>
                  </a:lnTo>
                  <a:lnTo>
                    <a:pt x="656" y="511"/>
                  </a:lnTo>
                  <a:lnTo>
                    <a:pt x="664" y="499"/>
                  </a:lnTo>
                  <a:lnTo>
                    <a:pt x="669" y="484"/>
                  </a:lnTo>
                  <a:lnTo>
                    <a:pt x="675" y="470"/>
                  </a:lnTo>
                  <a:lnTo>
                    <a:pt x="681" y="456"/>
                  </a:lnTo>
                  <a:lnTo>
                    <a:pt x="684" y="442"/>
                  </a:lnTo>
                  <a:lnTo>
                    <a:pt x="688" y="427"/>
                  </a:lnTo>
                  <a:lnTo>
                    <a:pt x="691" y="411"/>
                  </a:lnTo>
                  <a:lnTo>
                    <a:pt x="693" y="396"/>
                  </a:lnTo>
                  <a:lnTo>
                    <a:pt x="696" y="380"/>
                  </a:lnTo>
                  <a:lnTo>
                    <a:pt x="696" y="365"/>
                  </a:lnTo>
                  <a:lnTo>
                    <a:pt x="697" y="350"/>
                  </a:lnTo>
                  <a:lnTo>
                    <a:pt x="696" y="333"/>
                  </a:lnTo>
                  <a:lnTo>
                    <a:pt x="696" y="318"/>
                  </a:lnTo>
                  <a:lnTo>
                    <a:pt x="693" y="302"/>
                  </a:lnTo>
                  <a:lnTo>
                    <a:pt x="691" y="287"/>
                  </a:lnTo>
                  <a:lnTo>
                    <a:pt x="688" y="271"/>
                  </a:lnTo>
                  <a:lnTo>
                    <a:pt x="684" y="257"/>
                  </a:lnTo>
                  <a:lnTo>
                    <a:pt x="681" y="242"/>
                  </a:lnTo>
                  <a:lnTo>
                    <a:pt x="675" y="228"/>
                  </a:lnTo>
                  <a:lnTo>
                    <a:pt x="669" y="214"/>
                  </a:lnTo>
                  <a:lnTo>
                    <a:pt x="664" y="201"/>
                  </a:lnTo>
                  <a:lnTo>
                    <a:pt x="656" y="187"/>
                  </a:lnTo>
                  <a:lnTo>
                    <a:pt x="650" y="174"/>
                  </a:lnTo>
                  <a:lnTo>
                    <a:pt x="633" y="148"/>
                  </a:lnTo>
                  <a:lnTo>
                    <a:pt x="615" y="125"/>
                  </a:lnTo>
                  <a:lnTo>
                    <a:pt x="582" y="158"/>
                  </a:lnTo>
                  <a:lnTo>
                    <a:pt x="577" y="162"/>
                  </a:lnTo>
                  <a:lnTo>
                    <a:pt x="571" y="165"/>
                  </a:lnTo>
                  <a:lnTo>
                    <a:pt x="566" y="167"/>
                  </a:lnTo>
                  <a:lnTo>
                    <a:pt x="560" y="167"/>
                  </a:lnTo>
                  <a:lnTo>
                    <a:pt x="555" y="166"/>
                  </a:lnTo>
                  <a:lnTo>
                    <a:pt x="550" y="165"/>
                  </a:lnTo>
                  <a:lnTo>
                    <a:pt x="544" y="162"/>
                  </a:lnTo>
                  <a:lnTo>
                    <a:pt x="539" y="158"/>
                  </a:lnTo>
                  <a:lnTo>
                    <a:pt x="535" y="153"/>
                  </a:lnTo>
                  <a:lnTo>
                    <a:pt x="533" y="148"/>
                  </a:lnTo>
                  <a:lnTo>
                    <a:pt x="532" y="143"/>
                  </a:lnTo>
                  <a:lnTo>
                    <a:pt x="530" y="136"/>
                  </a:lnTo>
                  <a:lnTo>
                    <a:pt x="532" y="131"/>
                  </a:lnTo>
                  <a:lnTo>
                    <a:pt x="533" y="126"/>
                  </a:lnTo>
                  <a:lnTo>
                    <a:pt x="535" y="121"/>
                  </a:lnTo>
                  <a:lnTo>
                    <a:pt x="539" y="116"/>
                  </a:lnTo>
                  <a:lnTo>
                    <a:pt x="573" y="83"/>
                  </a:lnTo>
                  <a:lnTo>
                    <a:pt x="550" y="65"/>
                  </a:lnTo>
                  <a:lnTo>
                    <a:pt x="524" y="48"/>
                  </a:lnTo>
                  <a:lnTo>
                    <a:pt x="511" y="41"/>
                  </a:lnTo>
                  <a:lnTo>
                    <a:pt x="497" y="34"/>
                  </a:lnTo>
                  <a:lnTo>
                    <a:pt x="484" y="29"/>
                  </a:lnTo>
                  <a:lnTo>
                    <a:pt x="470" y="22"/>
                  </a:lnTo>
                  <a:lnTo>
                    <a:pt x="456" y="17"/>
                  </a:lnTo>
                  <a:lnTo>
                    <a:pt x="440" y="13"/>
                  </a:lnTo>
                  <a:lnTo>
                    <a:pt x="426" y="9"/>
                  </a:lnTo>
                  <a:lnTo>
                    <a:pt x="411" y="7"/>
                  </a:lnTo>
                  <a:lnTo>
                    <a:pt x="395" y="4"/>
                  </a:lnTo>
                  <a:lnTo>
                    <a:pt x="380" y="2"/>
                  </a:lnTo>
                  <a:lnTo>
                    <a:pt x="365" y="2"/>
                  </a:lnTo>
                  <a:lnTo>
                    <a:pt x="348" y="0"/>
                  </a:lnTo>
                  <a:lnTo>
                    <a:pt x="333" y="2"/>
                  </a:lnTo>
                  <a:lnTo>
                    <a:pt x="317" y="2"/>
                  </a:lnTo>
                  <a:lnTo>
                    <a:pt x="302" y="4"/>
                  </a:lnTo>
                  <a:lnTo>
                    <a:pt x="286" y="7"/>
                  </a:lnTo>
                  <a:lnTo>
                    <a:pt x="271" y="9"/>
                  </a:lnTo>
                  <a:lnTo>
                    <a:pt x="255" y="13"/>
                  </a:lnTo>
                  <a:lnTo>
                    <a:pt x="241" y="17"/>
                  </a:lnTo>
                  <a:lnTo>
                    <a:pt x="227" y="22"/>
                  </a:lnTo>
                  <a:lnTo>
                    <a:pt x="213" y="29"/>
                  </a:lnTo>
                  <a:lnTo>
                    <a:pt x="199" y="34"/>
                  </a:lnTo>
                  <a:lnTo>
                    <a:pt x="186" y="41"/>
                  </a:lnTo>
                  <a:lnTo>
                    <a:pt x="173" y="48"/>
                  </a:lnTo>
                  <a:lnTo>
                    <a:pt x="148" y="65"/>
                  </a:lnTo>
                  <a:lnTo>
                    <a:pt x="124" y="83"/>
                  </a:lnTo>
                  <a:lnTo>
                    <a:pt x="158" y="116"/>
                  </a:lnTo>
                  <a:lnTo>
                    <a:pt x="162" y="121"/>
                  </a:lnTo>
                  <a:lnTo>
                    <a:pt x="164" y="126"/>
                  </a:lnTo>
                  <a:lnTo>
                    <a:pt x="166" y="131"/>
                  </a:lnTo>
                  <a:lnTo>
                    <a:pt x="167" y="136"/>
                  </a:lnTo>
                  <a:lnTo>
                    <a:pt x="166" y="143"/>
                  </a:lnTo>
                  <a:lnTo>
                    <a:pt x="164" y="148"/>
                  </a:lnTo>
                  <a:lnTo>
                    <a:pt x="162" y="153"/>
                  </a:lnTo>
                  <a:lnTo>
                    <a:pt x="158" y="158"/>
                  </a:lnTo>
                  <a:lnTo>
                    <a:pt x="153" y="162"/>
                  </a:lnTo>
                  <a:lnTo>
                    <a:pt x="148" y="165"/>
                  </a:lnTo>
                  <a:lnTo>
                    <a:pt x="142" y="167"/>
                  </a:lnTo>
                  <a:lnTo>
                    <a:pt x="136" y="167"/>
                  </a:lnTo>
                  <a:lnTo>
                    <a:pt x="131" y="166"/>
                  </a:lnTo>
                  <a:lnTo>
                    <a:pt x="124" y="165"/>
                  </a:lnTo>
                  <a:lnTo>
                    <a:pt x="119" y="162"/>
                  </a:lnTo>
                  <a:lnTo>
                    <a:pt x="115" y="158"/>
                  </a:lnTo>
                  <a:lnTo>
                    <a:pt x="82" y="125"/>
                  </a:lnTo>
                  <a:lnTo>
                    <a:pt x="63" y="148"/>
                  </a:lnTo>
                  <a:lnTo>
                    <a:pt x="47" y="174"/>
                  </a:lnTo>
                  <a:lnTo>
                    <a:pt x="40" y="187"/>
                  </a:lnTo>
                  <a:lnTo>
                    <a:pt x="33" y="201"/>
                  </a:lnTo>
                  <a:lnTo>
                    <a:pt x="27" y="214"/>
                  </a:lnTo>
                  <a:lnTo>
                    <a:pt x="22" y="228"/>
                  </a:lnTo>
                  <a:lnTo>
                    <a:pt x="17" y="242"/>
                  </a:lnTo>
                  <a:lnTo>
                    <a:pt x="13" y="257"/>
                  </a:lnTo>
                  <a:lnTo>
                    <a:pt x="9" y="271"/>
                  </a:lnTo>
                  <a:lnTo>
                    <a:pt x="5" y="287"/>
                  </a:lnTo>
                  <a:lnTo>
                    <a:pt x="2" y="302"/>
                  </a:lnTo>
                  <a:lnTo>
                    <a:pt x="1" y="318"/>
                  </a:lnTo>
                  <a:lnTo>
                    <a:pt x="0" y="333"/>
                  </a:lnTo>
                  <a:lnTo>
                    <a:pt x="0" y="350"/>
                  </a:lnTo>
                  <a:lnTo>
                    <a:pt x="0" y="365"/>
                  </a:lnTo>
                  <a:lnTo>
                    <a:pt x="1" y="380"/>
                  </a:lnTo>
                  <a:lnTo>
                    <a:pt x="2" y="396"/>
                  </a:lnTo>
                  <a:lnTo>
                    <a:pt x="5" y="411"/>
                  </a:lnTo>
                  <a:lnTo>
                    <a:pt x="9" y="427"/>
                  </a:lnTo>
                  <a:lnTo>
                    <a:pt x="13" y="442"/>
                  </a:lnTo>
                  <a:lnTo>
                    <a:pt x="17" y="456"/>
                  </a:lnTo>
                  <a:lnTo>
                    <a:pt x="22" y="470"/>
                  </a:lnTo>
                  <a:lnTo>
                    <a:pt x="27" y="484"/>
                  </a:lnTo>
                  <a:lnTo>
                    <a:pt x="33" y="499"/>
                  </a:lnTo>
                  <a:lnTo>
                    <a:pt x="40" y="511"/>
                  </a:lnTo>
                  <a:lnTo>
                    <a:pt x="47" y="524"/>
                  </a:lnTo>
                  <a:lnTo>
                    <a:pt x="63" y="550"/>
                  </a:lnTo>
                  <a:lnTo>
                    <a:pt x="82" y="573"/>
                  </a:lnTo>
                  <a:lnTo>
                    <a:pt x="115" y="540"/>
                  </a:lnTo>
                  <a:lnTo>
                    <a:pt x="119" y="536"/>
                  </a:lnTo>
                  <a:lnTo>
                    <a:pt x="124" y="533"/>
                  </a:lnTo>
                  <a:lnTo>
                    <a:pt x="131" y="532"/>
                  </a:lnTo>
                  <a:lnTo>
                    <a:pt x="136" y="532"/>
                  </a:lnTo>
                  <a:lnTo>
                    <a:pt x="142" y="532"/>
                  </a:lnTo>
                  <a:lnTo>
                    <a:pt x="148" y="533"/>
                  </a:lnTo>
                  <a:lnTo>
                    <a:pt x="153" y="536"/>
                  </a:lnTo>
                  <a:lnTo>
                    <a:pt x="158" y="540"/>
                  </a:lnTo>
                  <a:lnTo>
                    <a:pt x="162" y="545"/>
                  </a:lnTo>
                  <a:lnTo>
                    <a:pt x="164" y="550"/>
                  </a:lnTo>
                  <a:lnTo>
                    <a:pt x="166" y="555"/>
                  </a:lnTo>
                  <a:lnTo>
                    <a:pt x="167" y="562"/>
                  </a:lnTo>
                  <a:lnTo>
                    <a:pt x="166" y="567"/>
                  </a:lnTo>
                  <a:lnTo>
                    <a:pt x="164" y="573"/>
                  </a:lnTo>
                  <a:lnTo>
                    <a:pt x="162" y="578"/>
                  </a:lnTo>
                  <a:lnTo>
                    <a:pt x="158" y="582"/>
                  </a:lnTo>
                  <a:lnTo>
                    <a:pt x="124" y="615"/>
                  </a:lnTo>
                  <a:lnTo>
                    <a:pt x="148" y="635"/>
                  </a:lnTo>
                  <a:lnTo>
                    <a:pt x="173" y="650"/>
                  </a:lnTo>
                  <a:lnTo>
                    <a:pt x="186" y="658"/>
                  </a:lnTo>
                  <a:lnTo>
                    <a:pt x="199" y="664"/>
                  </a:lnTo>
                  <a:lnTo>
                    <a:pt x="213" y="671"/>
                  </a:lnTo>
                  <a:lnTo>
                    <a:pt x="227" y="676"/>
                  </a:lnTo>
                  <a:lnTo>
                    <a:pt x="241" y="681"/>
                  </a:lnTo>
                  <a:lnTo>
                    <a:pt x="255" y="685"/>
                  </a:lnTo>
                  <a:lnTo>
                    <a:pt x="271" y="689"/>
                  </a:lnTo>
                  <a:lnTo>
                    <a:pt x="286" y="693"/>
                  </a:lnTo>
                  <a:lnTo>
                    <a:pt x="302" y="695"/>
                  </a:lnTo>
                  <a:lnTo>
                    <a:pt x="317" y="696"/>
                  </a:lnTo>
                  <a:lnTo>
                    <a:pt x="333" y="698"/>
                  </a:lnTo>
                  <a:lnTo>
                    <a:pt x="348" y="698"/>
                  </a:lnTo>
                  <a:lnTo>
                    <a:pt x="365" y="698"/>
                  </a:lnTo>
                  <a:lnTo>
                    <a:pt x="380" y="696"/>
                  </a:lnTo>
                  <a:lnTo>
                    <a:pt x="395" y="695"/>
                  </a:lnTo>
                  <a:lnTo>
                    <a:pt x="411" y="693"/>
                  </a:lnTo>
                  <a:lnTo>
                    <a:pt x="426" y="689"/>
                  </a:lnTo>
                  <a:lnTo>
                    <a:pt x="440" y="685"/>
                  </a:lnTo>
                  <a:lnTo>
                    <a:pt x="456" y="681"/>
                  </a:lnTo>
                  <a:lnTo>
                    <a:pt x="470" y="676"/>
                  </a:lnTo>
                  <a:lnTo>
                    <a:pt x="484" y="671"/>
                  </a:lnTo>
                  <a:lnTo>
                    <a:pt x="497" y="664"/>
                  </a:lnTo>
                  <a:lnTo>
                    <a:pt x="511" y="658"/>
                  </a:lnTo>
                  <a:lnTo>
                    <a:pt x="524" y="650"/>
                  </a:lnTo>
                  <a:lnTo>
                    <a:pt x="550" y="635"/>
                  </a:lnTo>
                  <a:lnTo>
                    <a:pt x="573" y="615"/>
                  </a:lnTo>
                  <a:lnTo>
                    <a:pt x="539" y="582"/>
                  </a:lnTo>
                  <a:lnTo>
                    <a:pt x="535" y="578"/>
                  </a:lnTo>
                  <a:lnTo>
                    <a:pt x="533" y="573"/>
                  </a:lnTo>
                  <a:lnTo>
                    <a:pt x="532" y="567"/>
                  </a:lnTo>
                  <a:lnTo>
                    <a:pt x="530" y="562"/>
                  </a:lnTo>
                  <a:lnTo>
                    <a:pt x="532" y="555"/>
                  </a:lnTo>
                  <a:lnTo>
                    <a:pt x="533" y="550"/>
                  </a:lnTo>
                  <a:lnTo>
                    <a:pt x="535" y="545"/>
                  </a:lnTo>
                  <a:lnTo>
                    <a:pt x="539" y="54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3" name="Freeform 3621">
              <a:extLst>
                <a:ext uri="{FF2B5EF4-FFF2-40B4-BE49-F238E27FC236}">
                  <a16:creationId xmlns:a16="http://schemas.microsoft.com/office/drawing/2014/main" id="{AD76D8F2-24A8-45C7-93D1-4E507EA27F85}"/>
                </a:ext>
              </a:extLst>
            </p:cNvPr>
            <p:cNvSpPr>
              <a:spLocks/>
            </p:cNvSpPr>
            <p:nvPr/>
          </p:nvSpPr>
          <p:spPr bwMode="auto">
            <a:xfrm>
              <a:off x="11109325" y="885825"/>
              <a:ext cx="123825" cy="71438"/>
            </a:xfrm>
            <a:custGeom>
              <a:avLst/>
              <a:gdLst>
                <a:gd name="T0" fmla="*/ 220 w 312"/>
                <a:gd name="T1" fmla="*/ 82 h 180"/>
                <a:gd name="T2" fmla="*/ 295 w 312"/>
                <a:gd name="T3" fmla="*/ 20 h 180"/>
                <a:gd name="T4" fmla="*/ 299 w 312"/>
                <a:gd name="T5" fmla="*/ 16 h 180"/>
                <a:gd name="T6" fmla="*/ 300 w 312"/>
                <a:gd name="T7" fmla="*/ 13 h 180"/>
                <a:gd name="T8" fmla="*/ 299 w 312"/>
                <a:gd name="T9" fmla="*/ 7 h 180"/>
                <a:gd name="T10" fmla="*/ 296 w 312"/>
                <a:gd name="T11" fmla="*/ 4 h 180"/>
                <a:gd name="T12" fmla="*/ 294 w 312"/>
                <a:gd name="T13" fmla="*/ 1 h 180"/>
                <a:gd name="T14" fmla="*/ 288 w 312"/>
                <a:gd name="T15" fmla="*/ 0 h 180"/>
                <a:gd name="T16" fmla="*/ 285 w 312"/>
                <a:gd name="T17" fmla="*/ 0 h 180"/>
                <a:gd name="T18" fmla="*/ 279 w 312"/>
                <a:gd name="T19" fmla="*/ 2 h 180"/>
                <a:gd name="T20" fmla="*/ 155 w 312"/>
                <a:gd name="T21" fmla="*/ 104 h 180"/>
                <a:gd name="T22" fmla="*/ 30 w 312"/>
                <a:gd name="T23" fmla="*/ 2 h 180"/>
                <a:gd name="T24" fmla="*/ 26 w 312"/>
                <a:gd name="T25" fmla="*/ 0 h 180"/>
                <a:gd name="T26" fmla="*/ 21 w 312"/>
                <a:gd name="T27" fmla="*/ 0 h 180"/>
                <a:gd name="T28" fmla="*/ 18 w 312"/>
                <a:gd name="T29" fmla="*/ 1 h 180"/>
                <a:gd name="T30" fmla="*/ 14 w 312"/>
                <a:gd name="T31" fmla="*/ 4 h 180"/>
                <a:gd name="T32" fmla="*/ 11 w 312"/>
                <a:gd name="T33" fmla="*/ 7 h 180"/>
                <a:gd name="T34" fmla="*/ 11 w 312"/>
                <a:gd name="T35" fmla="*/ 13 h 180"/>
                <a:gd name="T36" fmla="*/ 12 w 312"/>
                <a:gd name="T37" fmla="*/ 16 h 180"/>
                <a:gd name="T38" fmla="*/ 15 w 312"/>
                <a:gd name="T39" fmla="*/ 20 h 180"/>
                <a:gd name="T40" fmla="*/ 91 w 312"/>
                <a:gd name="T41" fmla="*/ 82 h 180"/>
                <a:gd name="T42" fmla="*/ 3 w 312"/>
                <a:gd name="T43" fmla="*/ 159 h 180"/>
                <a:gd name="T44" fmla="*/ 1 w 312"/>
                <a:gd name="T45" fmla="*/ 162 h 180"/>
                <a:gd name="T46" fmla="*/ 0 w 312"/>
                <a:gd name="T47" fmla="*/ 167 h 180"/>
                <a:gd name="T48" fmla="*/ 0 w 312"/>
                <a:gd name="T49" fmla="*/ 172 h 180"/>
                <a:gd name="T50" fmla="*/ 2 w 312"/>
                <a:gd name="T51" fmla="*/ 176 h 180"/>
                <a:gd name="T52" fmla="*/ 6 w 312"/>
                <a:gd name="T53" fmla="*/ 178 h 180"/>
                <a:gd name="T54" fmla="*/ 11 w 312"/>
                <a:gd name="T55" fmla="*/ 180 h 180"/>
                <a:gd name="T56" fmla="*/ 15 w 312"/>
                <a:gd name="T57" fmla="*/ 178 h 180"/>
                <a:gd name="T58" fmla="*/ 19 w 312"/>
                <a:gd name="T59" fmla="*/ 177 h 180"/>
                <a:gd name="T60" fmla="*/ 110 w 312"/>
                <a:gd name="T61" fmla="*/ 97 h 180"/>
                <a:gd name="T62" fmla="*/ 147 w 312"/>
                <a:gd name="T63" fmla="*/ 128 h 180"/>
                <a:gd name="T64" fmla="*/ 151 w 312"/>
                <a:gd name="T65" fmla="*/ 131 h 180"/>
                <a:gd name="T66" fmla="*/ 155 w 312"/>
                <a:gd name="T67" fmla="*/ 132 h 180"/>
                <a:gd name="T68" fmla="*/ 159 w 312"/>
                <a:gd name="T69" fmla="*/ 131 h 180"/>
                <a:gd name="T70" fmla="*/ 163 w 312"/>
                <a:gd name="T71" fmla="*/ 128 h 180"/>
                <a:gd name="T72" fmla="*/ 201 w 312"/>
                <a:gd name="T73" fmla="*/ 97 h 180"/>
                <a:gd name="T74" fmla="*/ 291 w 312"/>
                <a:gd name="T75" fmla="*/ 177 h 180"/>
                <a:gd name="T76" fmla="*/ 295 w 312"/>
                <a:gd name="T77" fmla="*/ 178 h 180"/>
                <a:gd name="T78" fmla="*/ 300 w 312"/>
                <a:gd name="T79" fmla="*/ 180 h 180"/>
                <a:gd name="T80" fmla="*/ 304 w 312"/>
                <a:gd name="T81" fmla="*/ 178 h 180"/>
                <a:gd name="T82" fmla="*/ 309 w 312"/>
                <a:gd name="T83" fmla="*/ 176 h 180"/>
                <a:gd name="T84" fmla="*/ 310 w 312"/>
                <a:gd name="T85" fmla="*/ 172 h 180"/>
                <a:gd name="T86" fmla="*/ 312 w 312"/>
                <a:gd name="T87" fmla="*/ 167 h 180"/>
                <a:gd name="T88" fmla="*/ 310 w 312"/>
                <a:gd name="T89" fmla="*/ 162 h 180"/>
                <a:gd name="T90" fmla="*/ 308 w 312"/>
                <a:gd name="T91" fmla="*/ 159 h 180"/>
                <a:gd name="T92" fmla="*/ 220 w 312"/>
                <a:gd name="T93" fmla="*/ 82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12" h="180">
                  <a:moveTo>
                    <a:pt x="220" y="82"/>
                  </a:moveTo>
                  <a:lnTo>
                    <a:pt x="295" y="20"/>
                  </a:lnTo>
                  <a:lnTo>
                    <a:pt x="299" y="16"/>
                  </a:lnTo>
                  <a:lnTo>
                    <a:pt x="300" y="13"/>
                  </a:lnTo>
                  <a:lnTo>
                    <a:pt x="299" y="7"/>
                  </a:lnTo>
                  <a:lnTo>
                    <a:pt x="296" y="4"/>
                  </a:lnTo>
                  <a:lnTo>
                    <a:pt x="294" y="1"/>
                  </a:lnTo>
                  <a:lnTo>
                    <a:pt x="288" y="0"/>
                  </a:lnTo>
                  <a:lnTo>
                    <a:pt x="285" y="0"/>
                  </a:lnTo>
                  <a:lnTo>
                    <a:pt x="279" y="2"/>
                  </a:lnTo>
                  <a:lnTo>
                    <a:pt x="155" y="104"/>
                  </a:lnTo>
                  <a:lnTo>
                    <a:pt x="30" y="2"/>
                  </a:lnTo>
                  <a:lnTo>
                    <a:pt x="26" y="0"/>
                  </a:lnTo>
                  <a:lnTo>
                    <a:pt x="21" y="0"/>
                  </a:lnTo>
                  <a:lnTo>
                    <a:pt x="18" y="1"/>
                  </a:lnTo>
                  <a:lnTo>
                    <a:pt x="14" y="4"/>
                  </a:lnTo>
                  <a:lnTo>
                    <a:pt x="11" y="7"/>
                  </a:lnTo>
                  <a:lnTo>
                    <a:pt x="11" y="13"/>
                  </a:lnTo>
                  <a:lnTo>
                    <a:pt x="12" y="16"/>
                  </a:lnTo>
                  <a:lnTo>
                    <a:pt x="15" y="20"/>
                  </a:lnTo>
                  <a:lnTo>
                    <a:pt x="91" y="82"/>
                  </a:lnTo>
                  <a:lnTo>
                    <a:pt x="3" y="159"/>
                  </a:lnTo>
                  <a:lnTo>
                    <a:pt x="1" y="162"/>
                  </a:lnTo>
                  <a:lnTo>
                    <a:pt x="0" y="167"/>
                  </a:lnTo>
                  <a:lnTo>
                    <a:pt x="0" y="172"/>
                  </a:lnTo>
                  <a:lnTo>
                    <a:pt x="2" y="176"/>
                  </a:lnTo>
                  <a:lnTo>
                    <a:pt x="6" y="178"/>
                  </a:lnTo>
                  <a:lnTo>
                    <a:pt x="11" y="180"/>
                  </a:lnTo>
                  <a:lnTo>
                    <a:pt x="15" y="178"/>
                  </a:lnTo>
                  <a:lnTo>
                    <a:pt x="19" y="177"/>
                  </a:lnTo>
                  <a:lnTo>
                    <a:pt x="110" y="97"/>
                  </a:lnTo>
                  <a:lnTo>
                    <a:pt x="147" y="128"/>
                  </a:lnTo>
                  <a:lnTo>
                    <a:pt x="151" y="131"/>
                  </a:lnTo>
                  <a:lnTo>
                    <a:pt x="155" y="132"/>
                  </a:lnTo>
                  <a:lnTo>
                    <a:pt x="159" y="131"/>
                  </a:lnTo>
                  <a:lnTo>
                    <a:pt x="163" y="128"/>
                  </a:lnTo>
                  <a:lnTo>
                    <a:pt x="201" y="97"/>
                  </a:lnTo>
                  <a:lnTo>
                    <a:pt x="291" y="177"/>
                  </a:lnTo>
                  <a:lnTo>
                    <a:pt x="295" y="178"/>
                  </a:lnTo>
                  <a:lnTo>
                    <a:pt x="300" y="180"/>
                  </a:lnTo>
                  <a:lnTo>
                    <a:pt x="304" y="178"/>
                  </a:lnTo>
                  <a:lnTo>
                    <a:pt x="309" y="176"/>
                  </a:lnTo>
                  <a:lnTo>
                    <a:pt x="310" y="172"/>
                  </a:lnTo>
                  <a:lnTo>
                    <a:pt x="312" y="167"/>
                  </a:lnTo>
                  <a:lnTo>
                    <a:pt x="310" y="162"/>
                  </a:lnTo>
                  <a:lnTo>
                    <a:pt x="308" y="159"/>
                  </a:lnTo>
                  <a:lnTo>
                    <a:pt x="220" y="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4" name="Freeform 3622">
              <a:extLst>
                <a:ext uri="{FF2B5EF4-FFF2-40B4-BE49-F238E27FC236}">
                  <a16:creationId xmlns:a16="http://schemas.microsoft.com/office/drawing/2014/main" id="{BFC5AFB5-B934-4878-815B-12196286A21C}"/>
                </a:ext>
              </a:extLst>
            </p:cNvPr>
            <p:cNvSpPr>
              <a:spLocks/>
            </p:cNvSpPr>
            <p:nvPr/>
          </p:nvSpPr>
          <p:spPr bwMode="auto">
            <a:xfrm>
              <a:off x="11250613" y="993775"/>
              <a:ext cx="63500" cy="63500"/>
            </a:xfrm>
            <a:custGeom>
              <a:avLst/>
              <a:gdLst>
                <a:gd name="T0" fmla="*/ 21 w 161"/>
                <a:gd name="T1" fmla="*/ 3 h 159"/>
                <a:gd name="T2" fmla="*/ 17 w 161"/>
                <a:gd name="T3" fmla="*/ 0 h 159"/>
                <a:gd name="T4" fmla="*/ 13 w 161"/>
                <a:gd name="T5" fmla="*/ 0 h 159"/>
                <a:gd name="T6" fmla="*/ 8 w 161"/>
                <a:gd name="T7" fmla="*/ 0 h 159"/>
                <a:gd name="T8" fmla="*/ 4 w 161"/>
                <a:gd name="T9" fmla="*/ 3 h 159"/>
                <a:gd name="T10" fmla="*/ 2 w 161"/>
                <a:gd name="T11" fmla="*/ 6 h 159"/>
                <a:gd name="T12" fmla="*/ 0 w 161"/>
                <a:gd name="T13" fmla="*/ 12 h 159"/>
                <a:gd name="T14" fmla="*/ 2 w 161"/>
                <a:gd name="T15" fmla="*/ 15 h 159"/>
                <a:gd name="T16" fmla="*/ 4 w 161"/>
                <a:gd name="T17" fmla="*/ 21 h 159"/>
                <a:gd name="T18" fmla="*/ 140 w 161"/>
                <a:gd name="T19" fmla="*/ 157 h 159"/>
                <a:gd name="T20" fmla="*/ 144 w 161"/>
                <a:gd name="T21" fmla="*/ 159 h 159"/>
                <a:gd name="T22" fmla="*/ 149 w 161"/>
                <a:gd name="T23" fmla="*/ 159 h 159"/>
                <a:gd name="T24" fmla="*/ 153 w 161"/>
                <a:gd name="T25" fmla="*/ 159 h 159"/>
                <a:gd name="T26" fmla="*/ 157 w 161"/>
                <a:gd name="T27" fmla="*/ 157 h 159"/>
                <a:gd name="T28" fmla="*/ 160 w 161"/>
                <a:gd name="T29" fmla="*/ 153 h 159"/>
                <a:gd name="T30" fmla="*/ 161 w 161"/>
                <a:gd name="T31" fmla="*/ 148 h 159"/>
                <a:gd name="T32" fmla="*/ 160 w 161"/>
                <a:gd name="T33" fmla="*/ 144 h 159"/>
                <a:gd name="T34" fmla="*/ 157 w 161"/>
                <a:gd name="T35" fmla="*/ 139 h 159"/>
                <a:gd name="T36" fmla="*/ 21 w 161"/>
                <a:gd name="T37" fmla="*/ 3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1" h="159">
                  <a:moveTo>
                    <a:pt x="21" y="3"/>
                  </a:moveTo>
                  <a:lnTo>
                    <a:pt x="17" y="0"/>
                  </a:lnTo>
                  <a:lnTo>
                    <a:pt x="13" y="0"/>
                  </a:lnTo>
                  <a:lnTo>
                    <a:pt x="8" y="0"/>
                  </a:lnTo>
                  <a:lnTo>
                    <a:pt x="4" y="3"/>
                  </a:lnTo>
                  <a:lnTo>
                    <a:pt x="2" y="6"/>
                  </a:lnTo>
                  <a:lnTo>
                    <a:pt x="0" y="12"/>
                  </a:lnTo>
                  <a:lnTo>
                    <a:pt x="2" y="15"/>
                  </a:lnTo>
                  <a:lnTo>
                    <a:pt x="4" y="21"/>
                  </a:lnTo>
                  <a:lnTo>
                    <a:pt x="140" y="157"/>
                  </a:lnTo>
                  <a:lnTo>
                    <a:pt x="144" y="159"/>
                  </a:lnTo>
                  <a:lnTo>
                    <a:pt x="149" y="159"/>
                  </a:lnTo>
                  <a:lnTo>
                    <a:pt x="153" y="159"/>
                  </a:lnTo>
                  <a:lnTo>
                    <a:pt x="157" y="157"/>
                  </a:lnTo>
                  <a:lnTo>
                    <a:pt x="160" y="153"/>
                  </a:lnTo>
                  <a:lnTo>
                    <a:pt x="161" y="148"/>
                  </a:lnTo>
                  <a:lnTo>
                    <a:pt x="160" y="144"/>
                  </a:lnTo>
                  <a:lnTo>
                    <a:pt x="157" y="139"/>
                  </a:lnTo>
                  <a:lnTo>
                    <a:pt x="21"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5" name="Freeform 3623">
              <a:extLst>
                <a:ext uri="{FF2B5EF4-FFF2-40B4-BE49-F238E27FC236}">
                  <a16:creationId xmlns:a16="http://schemas.microsoft.com/office/drawing/2014/main" id="{6FEA2310-F55A-42DA-913D-4342D4C4A861}"/>
                </a:ext>
              </a:extLst>
            </p:cNvPr>
            <p:cNvSpPr>
              <a:spLocks/>
            </p:cNvSpPr>
            <p:nvPr/>
          </p:nvSpPr>
          <p:spPr bwMode="auto">
            <a:xfrm>
              <a:off x="11028363" y="993775"/>
              <a:ext cx="63500" cy="63500"/>
            </a:xfrm>
            <a:custGeom>
              <a:avLst/>
              <a:gdLst>
                <a:gd name="T0" fmla="*/ 157 w 160"/>
                <a:gd name="T1" fmla="*/ 3 h 159"/>
                <a:gd name="T2" fmla="*/ 153 w 160"/>
                <a:gd name="T3" fmla="*/ 0 h 159"/>
                <a:gd name="T4" fmla="*/ 148 w 160"/>
                <a:gd name="T5" fmla="*/ 0 h 159"/>
                <a:gd name="T6" fmla="*/ 144 w 160"/>
                <a:gd name="T7" fmla="*/ 0 h 159"/>
                <a:gd name="T8" fmla="*/ 139 w 160"/>
                <a:gd name="T9" fmla="*/ 3 h 159"/>
                <a:gd name="T10" fmla="*/ 3 w 160"/>
                <a:gd name="T11" fmla="*/ 139 h 159"/>
                <a:gd name="T12" fmla="*/ 0 w 160"/>
                <a:gd name="T13" fmla="*/ 144 h 159"/>
                <a:gd name="T14" fmla="*/ 0 w 160"/>
                <a:gd name="T15" fmla="*/ 148 h 159"/>
                <a:gd name="T16" fmla="*/ 0 w 160"/>
                <a:gd name="T17" fmla="*/ 153 h 159"/>
                <a:gd name="T18" fmla="*/ 3 w 160"/>
                <a:gd name="T19" fmla="*/ 157 h 159"/>
                <a:gd name="T20" fmla="*/ 7 w 160"/>
                <a:gd name="T21" fmla="*/ 159 h 159"/>
                <a:gd name="T22" fmla="*/ 12 w 160"/>
                <a:gd name="T23" fmla="*/ 159 h 159"/>
                <a:gd name="T24" fmla="*/ 16 w 160"/>
                <a:gd name="T25" fmla="*/ 159 h 159"/>
                <a:gd name="T26" fmla="*/ 21 w 160"/>
                <a:gd name="T27" fmla="*/ 157 h 159"/>
                <a:gd name="T28" fmla="*/ 157 w 160"/>
                <a:gd name="T29" fmla="*/ 21 h 159"/>
                <a:gd name="T30" fmla="*/ 160 w 160"/>
                <a:gd name="T31" fmla="*/ 15 h 159"/>
                <a:gd name="T32" fmla="*/ 160 w 160"/>
                <a:gd name="T33" fmla="*/ 12 h 159"/>
                <a:gd name="T34" fmla="*/ 160 w 160"/>
                <a:gd name="T35" fmla="*/ 6 h 159"/>
                <a:gd name="T36" fmla="*/ 157 w 160"/>
                <a:gd name="T37" fmla="*/ 3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0" h="159">
                  <a:moveTo>
                    <a:pt x="157" y="3"/>
                  </a:moveTo>
                  <a:lnTo>
                    <a:pt x="153" y="0"/>
                  </a:lnTo>
                  <a:lnTo>
                    <a:pt x="148" y="0"/>
                  </a:lnTo>
                  <a:lnTo>
                    <a:pt x="144" y="0"/>
                  </a:lnTo>
                  <a:lnTo>
                    <a:pt x="139" y="3"/>
                  </a:lnTo>
                  <a:lnTo>
                    <a:pt x="3" y="139"/>
                  </a:lnTo>
                  <a:lnTo>
                    <a:pt x="0" y="144"/>
                  </a:lnTo>
                  <a:lnTo>
                    <a:pt x="0" y="148"/>
                  </a:lnTo>
                  <a:lnTo>
                    <a:pt x="0" y="153"/>
                  </a:lnTo>
                  <a:lnTo>
                    <a:pt x="3" y="157"/>
                  </a:lnTo>
                  <a:lnTo>
                    <a:pt x="7" y="159"/>
                  </a:lnTo>
                  <a:lnTo>
                    <a:pt x="12" y="159"/>
                  </a:lnTo>
                  <a:lnTo>
                    <a:pt x="16" y="159"/>
                  </a:lnTo>
                  <a:lnTo>
                    <a:pt x="21" y="157"/>
                  </a:lnTo>
                  <a:lnTo>
                    <a:pt x="157" y="21"/>
                  </a:lnTo>
                  <a:lnTo>
                    <a:pt x="160" y="15"/>
                  </a:lnTo>
                  <a:lnTo>
                    <a:pt x="160" y="12"/>
                  </a:lnTo>
                  <a:lnTo>
                    <a:pt x="160" y="6"/>
                  </a:lnTo>
                  <a:lnTo>
                    <a:pt x="157" y="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6" name="Freeform 3624">
              <a:extLst>
                <a:ext uri="{FF2B5EF4-FFF2-40B4-BE49-F238E27FC236}">
                  <a16:creationId xmlns:a16="http://schemas.microsoft.com/office/drawing/2014/main" id="{A80953AC-975D-4E59-BEC4-4B21BEA83C06}"/>
                </a:ext>
              </a:extLst>
            </p:cNvPr>
            <p:cNvSpPr>
              <a:spLocks/>
            </p:cNvSpPr>
            <p:nvPr/>
          </p:nvSpPr>
          <p:spPr bwMode="auto">
            <a:xfrm>
              <a:off x="11250613" y="771525"/>
              <a:ext cx="63500" cy="63500"/>
            </a:xfrm>
            <a:custGeom>
              <a:avLst/>
              <a:gdLst>
                <a:gd name="T0" fmla="*/ 4 w 161"/>
                <a:gd name="T1" fmla="*/ 156 h 160"/>
                <a:gd name="T2" fmla="*/ 8 w 161"/>
                <a:gd name="T3" fmla="*/ 159 h 160"/>
                <a:gd name="T4" fmla="*/ 12 w 161"/>
                <a:gd name="T5" fmla="*/ 160 h 160"/>
                <a:gd name="T6" fmla="*/ 17 w 161"/>
                <a:gd name="T7" fmla="*/ 159 h 160"/>
                <a:gd name="T8" fmla="*/ 21 w 161"/>
                <a:gd name="T9" fmla="*/ 156 h 160"/>
                <a:gd name="T10" fmla="*/ 157 w 161"/>
                <a:gd name="T11" fmla="*/ 20 h 160"/>
                <a:gd name="T12" fmla="*/ 160 w 161"/>
                <a:gd name="T13" fmla="*/ 16 h 160"/>
                <a:gd name="T14" fmla="*/ 161 w 161"/>
                <a:gd name="T15" fmla="*/ 11 h 160"/>
                <a:gd name="T16" fmla="*/ 160 w 161"/>
                <a:gd name="T17" fmla="*/ 7 h 160"/>
                <a:gd name="T18" fmla="*/ 157 w 161"/>
                <a:gd name="T19" fmla="*/ 4 h 160"/>
                <a:gd name="T20" fmla="*/ 153 w 161"/>
                <a:gd name="T21" fmla="*/ 1 h 160"/>
                <a:gd name="T22" fmla="*/ 149 w 161"/>
                <a:gd name="T23" fmla="*/ 0 h 160"/>
                <a:gd name="T24" fmla="*/ 144 w 161"/>
                <a:gd name="T25" fmla="*/ 1 h 160"/>
                <a:gd name="T26" fmla="*/ 140 w 161"/>
                <a:gd name="T27" fmla="*/ 4 h 160"/>
                <a:gd name="T28" fmla="*/ 4 w 161"/>
                <a:gd name="T29" fmla="*/ 140 h 160"/>
                <a:gd name="T30" fmla="*/ 2 w 161"/>
                <a:gd name="T31" fmla="*/ 144 h 160"/>
                <a:gd name="T32" fmla="*/ 0 w 161"/>
                <a:gd name="T33" fmla="*/ 147 h 160"/>
                <a:gd name="T34" fmla="*/ 2 w 161"/>
                <a:gd name="T35" fmla="*/ 153 h 160"/>
                <a:gd name="T36" fmla="*/ 4 w 161"/>
                <a:gd name="T37" fmla="*/ 156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1" h="160">
                  <a:moveTo>
                    <a:pt x="4" y="156"/>
                  </a:moveTo>
                  <a:lnTo>
                    <a:pt x="8" y="159"/>
                  </a:lnTo>
                  <a:lnTo>
                    <a:pt x="12" y="160"/>
                  </a:lnTo>
                  <a:lnTo>
                    <a:pt x="17" y="159"/>
                  </a:lnTo>
                  <a:lnTo>
                    <a:pt x="21" y="156"/>
                  </a:lnTo>
                  <a:lnTo>
                    <a:pt x="157" y="20"/>
                  </a:lnTo>
                  <a:lnTo>
                    <a:pt x="160" y="16"/>
                  </a:lnTo>
                  <a:lnTo>
                    <a:pt x="161" y="11"/>
                  </a:lnTo>
                  <a:lnTo>
                    <a:pt x="160" y="7"/>
                  </a:lnTo>
                  <a:lnTo>
                    <a:pt x="157" y="4"/>
                  </a:lnTo>
                  <a:lnTo>
                    <a:pt x="153" y="1"/>
                  </a:lnTo>
                  <a:lnTo>
                    <a:pt x="149" y="0"/>
                  </a:lnTo>
                  <a:lnTo>
                    <a:pt x="144" y="1"/>
                  </a:lnTo>
                  <a:lnTo>
                    <a:pt x="140" y="4"/>
                  </a:lnTo>
                  <a:lnTo>
                    <a:pt x="4" y="140"/>
                  </a:lnTo>
                  <a:lnTo>
                    <a:pt x="2" y="144"/>
                  </a:lnTo>
                  <a:lnTo>
                    <a:pt x="0" y="147"/>
                  </a:lnTo>
                  <a:lnTo>
                    <a:pt x="2" y="153"/>
                  </a:lnTo>
                  <a:lnTo>
                    <a:pt x="4" y="1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7" name="Freeform 3625">
              <a:extLst>
                <a:ext uri="{FF2B5EF4-FFF2-40B4-BE49-F238E27FC236}">
                  <a16:creationId xmlns:a16="http://schemas.microsoft.com/office/drawing/2014/main" id="{DCEEE9E8-A5B3-4D81-814B-3132C0A5CC75}"/>
                </a:ext>
              </a:extLst>
            </p:cNvPr>
            <p:cNvSpPr>
              <a:spLocks/>
            </p:cNvSpPr>
            <p:nvPr/>
          </p:nvSpPr>
          <p:spPr bwMode="auto">
            <a:xfrm>
              <a:off x="11028363" y="771525"/>
              <a:ext cx="63500" cy="63500"/>
            </a:xfrm>
            <a:custGeom>
              <a:avLst/>
              <a:gdLst>
                <a:gd name="T0" fmla="*/ 139 w 160"/>
                <a:gd name="T1" fmla="*/ 156 h 160"/>
                <a:gd name="T2" fmla="*/ 144 w 160"/>
                <a:gd name="T3" fmla="*/ 159 h 160"/>
                <a:gd name="T4" fmla="*/ 148 w 160"/>
                <a:gd name="T5" fmla="*/ 160 h 160"/>
                <a:gd name="T6" fmla="*/ 153 w 160"/>
                <a:gd name="T7" fmla="*/ 159 h 160"/>
                <a:gd name="T8" fmla="*/ 157 w 160"/>
                <a:gd name="T9" fmla="*/ 156 h 160"/>
                <a:gd name="T10" fmla="*/ 160 w 160"/>
                <a:gd name="T11" fmla="*/ 153 h 160"/>
                <a:gd name="T12" fmla="*/ 160 w 160"/>
                <a:gd name="T13" fmla="*/ 149 h 160"/>
                <a:gd name="T14" fmla="*/ 160 w 160"/>
                <a:gd name="T15" fmla="*/ 144 h 160"/>
                <a:gd name="T16" fmla="*/ 157 w 160"/>
                <a:gd name="T17" fmla="*/ 140 h 160"/>
                <a:gd name="T18" fmla="*/ 21 w 160"/>
                <a:gd name="T19" fmla="*/ 4 h 160"/>
                <a:gd name="T20" fmla="*/ 16 w 160"/>
                <a:gd name="T21" fmla="*/ 1 h 160"/>
                <a:gd name="T22" fmla="*/ 12 w 160"/>
                <a:gd name="T23" fmla="*/ 0 h 160"/>
                <a:gd name="T24" fmla="*/ 7 w 160"/>
                <a:gd name="T25" fmla="*/ 1 h 160"/>
                <a:gd name="T26" fmla="*/ 3 w 160"/>
                <a:gd name="T27" fmla="*/ 4 h 160"/>
                <a:gd name="T28" fmla="*/ 0 w 160"/>
                <a:gd name="T29" fmla="*/ 7 h 160"/>
                <a:gd name="T30" fmla="*/ 0 w 160"/>
                <a:gd name="T31" fmla="*/ 11 h 160"/>
                <a:gd name="T32" fmla="*/ 0 w 160"/>
                <a:gd name="T33" fmla="*/ 16 h 160"/>
                <a:gd name="T34" fmla="*/ 3 w 160"/>
                <a:gd name="T35" fmla="*/ 20 h 160"/>
                <a:gd name="T36" fmla="*/ 139 w 160"/>
                <a:gd name="T37" fmla="*/ 156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0" h="160">
                  <a:moveTo>
                    <a:pt x="139" y="156"/>
                  </a:moveTo>
                  <a:lnTo>
                    <a:pt x="144" y="159"/>
                  </a:lnTo>
                  <a:lnTo>
                    <a:pt x="148" y="160"/>
                  </a:lnTo>
                  <a:lnTo>
                    <a:pt x="153" y="159"/>
                  </a:lnTo>
                  <a:lnTo>
                    <a:pt x="157" y="156"/>
                  </a:lnTo>
                  <a:lnTo>
                    <a:pt x="160" y="153"/>
                  </a:lnTo>
                  <a:lnTo>
                    <a:pt x="160" y="149"/>
                  </a:lnTo>
                  <a:lnTo>
                    <a:pt x="160" y="144"/>
                  </a:lnTo>
                  <a:lnTo>
                    <a:pt x="157" y="140"/>
                  </a:lnTo>
                  <a:lnTo>
                    <a:pt x="21" y="4"/>
                  </a:lnTo>
                  <a:lnTo>
                    <a:pt x="16" y="1"/>
                  </a:lnTo>
                  <a:lnTo>
                    <a:pt x="12" y="0"/>
                  </a:lnTo>
                  <a:lnTo>
                    <a:pt x="7" y="1"/>
                  </a:lnTo>
                  <a:lnTo>
                    <a:pt x="3" y="4"/>
                  </a:lnTo>
                  <a:lnTo>
                    <a:pt x="0" y="7"/>
                  </a:lnTo>
                  <a:lnTo>
                    <a:pt x="0" y="11"/>
                  </a:lnTo>
                  <a:lnTo>
                    <a:pt x="0" y="16"/>
                  </a:lnTo>
                  <a:lnTo>
                    <a:pt x="3" y="20"/>
                  </a:lnTo>
                  <a:lnTo>
                    <a:pt x="139" y="15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18" name="Group 117" descr="Icon of boxes. ">
            <a:extLst>
              <a:ext uri="{FF2B5EF4-FFF2-40B4-BE49-F238E27FC236}">
                <a16:creationId xmlns:a16="http://schemas.microsoft.com/office/drawing/2014/main" id="{75BF619E-615D-4C1A-A3A1-04DFC90E2F3F}"/>
              </a:ext>
            </a:extLst>
          </p:cNvPr>
          <p:cNvGrpSpPr/>
          <p:nvPr/>
        </p:nvGrpSpPr>
        <p:grpSpPr>
          <a:xfrm>
            <a:off x="11058919" y="1368977"/>
            <a:ext cx="287337" cy="285750"/>
            <a:chOff x="5465763" y="3068638"/>
            <a:chExt cx="287337" cy="285750"/>
          </a:xfrm>
          <a:solidFill>
            <a:schemeClr val="bg1"/>
          </a:solidFill>
        </p:grpSpPr>
        <p:sp>
          <p:nvSpPr>
            <p:cNvPr id="119" name="Freeform 617">
              <a:extLst>
                <a:ext uri="{FF2B5EF4-FFF2-40B4-BE49-F238E27FC236}">
                  <a16:creationId xmlns:a16="http://schemas.microsoft.com/office/drawing/2014/main" id="{01C5157B-D811-44C7-8E5F-D3F25F98966E}"/>
                </a:ext>
              </a:extLst>
            </p:cNvPr>
            <p:cNvSpPr>
              <a:spLocks/>
            </p:cNvSpPr>
            <p:nvPr/>
          </p:nvSpPr>
          <p:spPr bwMode="auto">
            <a:xfrm>
              <a:off x="5564188" y="3068638"/>
              <a:ext cx="119063" cy="38100"/>
            </a:xfrm>
            <a:custGeom>
              <a:avLst/>
              <a:gdLst>
                <a:gd name="T0" fmla="*/ 375 w 375"/>
                <a:gd name="T1" fmla="*/ 62 h 120"/>
                <a:gd name="T2" fmla="*/ 374 w 375"/>
                <a:gd name="T3" fmla="*/ 62 h 120"/>
                <a:gd name="T4" fmla="*/ 373 w 375"/>
                <a:gd name="T5" fmla="*/ 61 h 120"/>
                <a:gd name="T6" fmla="*/ 193 w 375"/>
                <a:gd name="T7" fmla="*/ 1 h 120"/>
                <a:gd name="T8" fmla="*/ 188 w 375"/>
                <a:gd name="T9" fmla="*/ 0 h 120"/>
                <a:gd name="T10" fmla="*/ 183 w 375"/>
                <a:gd name="T11" fmla="*/ 1 h 120"/>
                <a:gd name="T12" fmla="*/ 2 w 375"/>
                <a:gd name="T13" fmla="*/ 61 h 120"/>
                <a:gd name="T14" fmla="*/ 1 w 375"/>
                <a:gd name="T15" fmla="*/ 62 h 120"/>
                <a:gd name="T16" fmla="*/ 0 w 375"/>
                <a:gd name="T17" fmla="*/ 62 h 120"/>
                <a:gd name="T18" fmla="*/ 188 w 375"/>
                <a:gd name="T19" fmla="*/ 120 h 120"/>
                <a:gd name="T20" fmla="*/ 375 w 375"/>
                <a:gd name="T21" fmla="*/ 6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5" h="120">
                  <a:moveTo>
                    <a:pt x="375" y="62"/>
                  </a:moveTo>
                  <a:lnTo>
                    <a:pt x="374" y="62"/>
                  </a:lnTo>
                  <a:lnTo>
                    <a:pt x="373" y="61"/>
                  </a:lnTo>
                  <a:lnTo>
                    <a:pt x="193" y="1"/>
                  </a:lnTo>
                  <a:lnTo>
                    <a:pt x="188" y="0"/>
                  </a:lnTo>
                  <a:lnTo>
                    <a:pt x="183" y="1"/>
                  </a:lnTo>
                  <a:lnTo>
                    <a:pt x="2" y="61"/>
                  </a:lnTo>
                  <a:lnTo>
                    <a:pt x="1" y="62"/>
                  </a:lnTo>
                  <a:lnTo>
                    <a:pt x="0" y="62"/>
                  </a:lnTo>
                  <a:lnTo>
                    <a:pt x="188" y="120"/>
                  </a:lnTo>
                  <a:lnTo>
                    <a:pt x="375" y="6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0" name="Freeform 618">
              <a:extLst>
                <a:ext uri="{FF2B5EF4-FFF2-40B4-BE49-F238E27FC236}">
                  <a16:creationId xmlns:a16="http://schemas.microsoft.com/office/drawing/2014/main" id="{90385080-F77C-4175-BA14-BE696271A7ED}"/>
                </a:ext>
              </a:extLst>
            </p:cNvPr>
            <p:cNvSpPr>
              <a:spLocks/>
            </p:cNvSpPr>
            <p:nvPr/>
          </p:nvSpPr>
          <p:spPr bwMode="auto">
            <a:xfrm>
              <a:off x="5629275" y="3097213"/>
              <a:ext cx="57150" cy="93663"/>
            </a:xfrm>
            <a:custGeom>
              <a:avLst/>
              <a:gdLst>
                <a:gd name="T0" fmla="*/ 181 w 181"/>
                <a:gd name="T1" fmla="*/ 210 h 295"/>
                <a:gd name="T2" fmla="*/ 181 w 181"/>
                <a:gd name="T3" fmla="*/ 0 h 295"/>
                <a:gd name="T4" fmla="*/ 0 w 181"/>
                <a:gd name="T5" fmla="*/ 56 h 295"/>
                <a:gd name="T6" fmla="*/ 0 w 181"/>
                <a:gd name="T7" fmla="*/ 295 h 295"/>
                <a:gd name="T8" fmla="*/ 171 w 181"/>
                <a:gd name="T9" fmla="*/ 224 h 295"/>
                <a:gd name="T10" fmla="*/ 174 w 181"/>
                <a:gd name="T11" fmla="*/ 222 h 295"/>
                <a:gd name="T12" fmla="*/ 178 w 181"/>
                <a:gd name="T13" fmla="*/ 219 h 295"/>
                <a:gd name="T14" fmla="*/ 180 w 181"/>
                <a:gd name="T15" fmla="*/ 215 h 295"/>
                <a:gd name="T16" fmla="*/ 181 w 181"/>
                <a:gd name="T17" fmla="*/ 210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295">
                  <a:moveTo>
                    <a:pt x="181" y="210"/>
                  </a:moveTo>
                  <a:lnTo>
                    <a:pt x="181" y="0"/>
                  </a:lnTo>
                  <a:lnTo>
                    <a:pt x="0" y="56"/>
                  </a:lnTo>
                  <a:lnTo>
                    <a:pt x="0" y="295"/>
                  </a:lnTo>
                  <a:lnTo>
                    <a:pt x="171" y="224"/>
                  </a:lnTo>
                  <a:lnTo>
                    <a:pt x="174" y="222"/>
                  </a:lnTo>
                  <a:lnTo>
                    <a:pt x="178" y="219"/>
                  </a:lnTo>
                  <a:lnTo>
                    <a:pt x="180" y="215"/>
                  </a:lnTo>
                  <a:lnTo>
                    <a:pt x="181" y="2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1" name="Freeform 619">
              <a:extLst>
                <a:ext uri="{FF2B5EF4-FFF2-40B4-BE49-F238E27FC236}">
                  <a16:creationId xmlns:a16="http://schemas.microsoft.com/office/drawing/2014/main" id="{B5ABC7AD-DBA6-420E-8EDC-F8D70A03499B}"/>
                </a:ext>
              </a:extLst>
            </p:cNvPr>
            <p:cNvSpPr>
              <a:spLocks/>
            </p:cNvSpPr>
            <p:nvPr/>
          </p:nvSpPr>
          <p:spPr bwMode="auto">
            <a:xfrm>
              <a:off x="5562600" y="3097213"/>
              <a:ext cx="57150" cy="93663"/>
            </a:xfrm>
            <a:custGeom>
              <a:avLst/>
              <a:gdLst>
                <a:gd name="T0" fmla="*/ 9 w 181"/>
                <a:gd name="T1" fmla="*/ 224 h 295"/>
                <a:gd name="T2" fmla="*/ 181 w 181"/>
                <a:gd name="T3" fmla="*/ 295 h 295"/>
                <a:gd name="T4" fmla="*/ 181 w 181"/>
                <a:gd name="T5" fmla="*/ 56 h 295"/>
                <a:gd name="T6" fmla="*/ 0 w 181"/>
                <a:gd name="T7" fmla="*/ 0 h 295"/>
                <a:gd name="T8" fmla="*/ 0 w 181"/>
                <a:gd name="T9" fmla="*/ 210 h 295"/>
                <a:gd name="T10" fmla="*/ 0 w 181"/>
                <a:gd name="T11" fmla="*/ 215 h 295"/>
                <a:gd name="T12" fmla="*/ 2 w 181"/>
                <a:gd name="T13" fmla="*/ 219 h 295"/>
                <a:gd name="T14" fmla="*/ 6 w 181"/>
                <a:gd name="T15" fmla="*/ 222 h 295"/>
                <a:gd name="T16" fmla="*/ 9 w 181"/>
                <a:gd name="T17" fmla="*/ 224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1" h="295">
                  <a:moveTo>
                    <a:pt x="9" y="224"/>
                  </a:moveTo>
                  <a:lnTo>
                    <a:pt x="181" y="295"/>
                  </a:lnTo>
                  <a:lnTo>
                    <a:pt x="181" y="56"/>
                  </a:lnTo>
                  <a:lnTo>
                    <a:pt x="0" y="0"/>
                  </a:lnTo>
                  <a:lnTo>
                    <a:pt x="0" y="210"/>
                  </a:lnTo>
                  <a:lnTo>
                    <a:pt x="0" y="215"/>
                  </a:lnTo>
                  <a:lnTo>
                    <a:pt x="2" y="219"/>
                  </a:lnTo>
                  <a:lnTo>
                    <a:pt x="6" y="222"/>
                  </a:lnTo>
                  <a:lnTo>
                    <a:pt x="9" y="22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2" name="Freeform 620">
              <a:extLst>
                <a:ext uri="{FF2B5EF4-FFF2-40B4-BE49-F238E27FC236}">
                  <a16:creationId xmlns:a16="http://schemas.microsoft.com/office/drawing/2014/main" id="{9AF2E18D-3033-4D0D-B36E-B08820967CFC}"/>
                </a:ext>
              </a:extLst>
            </p:cNvPr>
            <p:cNvSpPr>
              <a:spLocks/>
            </p:cNvSpPr>
            <p:nvPr/>
          </p:nvSpPr>
          <p:spPr bwMode="auto">
            <a:xfrm>
              <a:off x="5705475" y="3217863"/>
              <a:ext cx="47625" cy="77788"/>
            </a:xfrm>
            <a:custGeom>
              <a:avLst/>
              <a:gdLst>
                <a:gd name="T0" fmla="*/ 0 w 150"/>
                <a:gd name="T1" fmla="*/ 67 h 249"/>
                <a:gd name="T2" fmla="*/ 0 w 150"/>
                <a:gd name="T3" fmla="*/ 249 h 249"/>
                <a:gd name="T4" fmla="*/ 141 w 150"/>
                <a:gd name="T5" fmla="*/ 177 h 249"/>
                <a:gd name="T6" fmla="*/ 146 w 150"/>
                <a:gd name="T7" fmla="*/ 175 h 249"/>
                <a:gd name="T8" fmla="*/ 148 w 150"/>
                <a:gd name="T9" fmla="*/ 171 h 249"/>
                <a:gd name="T10" fmla="*/ 149 w 150"/>
                <a:gd name="T11" fmla="*/ 168 h 249"/>
                <a:gd name="T12" fmla="*/ 150 w 150"/>
                <a:gd name="T13" fmla="*/ 164 h 249"/>
                <a:gd name="T14" fmla="*/ 150 w 150"/>
                <a:gd name="T15" fmla="*/ 0 h 249"/>
                <a:gd name="T16" fmla="*/ 0 w 150"/>
                <a:gd name="T17" fmla="*/ 67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0" h="249">
                  <a:moveTo>
                    <a:pt x="0" y="67"/>
                  </a:moveTo>
                  <a:lnTo>
                    <a:pt x="0" y="249"/>
                  </a:lnTo>
                  <a:lnTo>
                    <a:pt x="141" y="177"/>
                  </a:lnTo>
                  <a:lnTo>
                    <a:pt x="146" y="175"/>
                  </a:lnTo>
                  <a:lnTo>
                    <a:pt x="148" y="171"/>
                  </a:lnTo>
                  <a:lnTo>
                    <a:pt x="149" y="168"/>
                  </a:lnTo>
                  <a:lnTo>
                    <a:pt x="150" y="164"/>
                  </a:lnTo>
                  <a:lnTo>
                    <a:pt x="150" y="0"/>
                  </a:lnTo>
                  <a:lnTo>
                    <a:pt x="0" y="6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3" name="Freeform 621">
              <a:extLst>
                <a:ext uri="{FF2B5EF4-FFF2-40B4-BE49-F238E27FC236}">
                  <a16:creationId xmlns:a16="http://schemas.microsoft.com/office/drawing/2014/main" id="{10DED026-CA17-4314-AA7F-A291474A64A7}"/>
                </a:ext>
              </a:extLst>
            </p:cNvPr>
            <p:cNvSpPr>
              <a:spLocks/>
            </p:cNvSpPr>
            <p:nvPr/>
          </p:nvSpPr>
          <p:spPr bwMode="auto">
            <a:xfrm>
              <a:off x="5656263" y="3192463"/>
              <a:ext cx="88900" cy="38100"/>
            </a:xfrm>
            <a:custGeom>
              <a:avLst/>
              <a:gdLst>
                <a:gd name="T0" fmla="*/ 146 w 281"/>
                <a:gd name="T1" fmla="*/ 2 h 120"/>
                <a:gd name="T2" fmla="*/ 143 w 281"/>
                <a:gd name="T3" fmla="*/ 0 h 120"/>
                <a:gd name="T4" fmla="*/ 141 w 281"/>
                <a:gd name="T5" fmla="*/ 0 h 120"/>
                <a:gd name="T6" fmla="*/ 138 w 281"/>
                <a:gd name="T7" fmla="*/ 0 h 120"/>
                <a:gd name="T8" fmla="*/ 134 w 281"/>
                <a:gd name="T9" fmla="*/ 2 h 120"/>
                <a:gd name="T10" fmla="*/ 0 w 281"/>
                <a:gd name="T11" fmla="*/ 55 h 120"/>
                <a:gd name="T12" fmla="*/ 141 w 281"/>
                <a:gd name="T13" fmla="*/ 120 h 120"/>
                <a:gd name="T14" fmla="*/ 281 w 281"/>
                <a:gd name="T15" fmla="*/ 55 h 120"/>
                <a:gd name="T16" fmla="*/ 146 w 281"/>
                <a:gd name="T17" fmla="*/ 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1" h="120">
                  <a:moveTo>
                    <a:pt x="146" y="2"/>
                  </a:moveTo>
                  <a:lnTo>
                    <a:pt x="143" y="0"/>
                  </a:lnTo>
                  <a:lnTo>
                    <a:pt x="141" y="0"/>
                  </a:lnTo>
                  <a:lnTo>
                    <a:pt x="138" y="0"/>
                  </a:lnTo>
                  <a:lnTo>
                    <a:pt x="134" y="2"/>
                  </a:lnTo>
                  <a:lnTo>
                    <a:pt x="0" y="55"/>
                  </a:lnTo>
                  <a:lnTo>
                    <a:pt x="141" y="120"/>
                  </a:lnTo>
                  <a:lnTo>
                    <a:pt x="281" y="55"/>
                  </a:lnTo>
                  <a:lnTo>
                    <a:pt x="146"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4" name="Freeform 622">
              <a:extLst>
                <a:ext uri="{FF2B5EF4-FFF2-40B4-BE49-F238E27FC236}">
                  <a16:creationId xmlns:a16="http://schemas.microsoft.com/office/drawing/2014/main" id="{AC238F9B-3904-4E03-9BCD-C8546D347A83}"/>
                </a:ext>
              </a:extLst>
            </p:cNvPr>
            <p:cNvSpPr>
              <a:spLocks/>
            </p:cNvSpPr>
            <p:nvPr/>
          </p:nvSpPr>
          <p:spPr bwMode="auto">
            <a:xfrm>
              <a:off x="5648325" y="3217863"/>
              <a:ext cx="47625" cy="77788"/>
            </a:xfrm>
            <a:custGeom>
              <a:avLst/>
              <a:gdLst>
                <a:gd name="T0" fmla="*/ 0 w 151"/>
                <a:gd name="T1" fmla="*/ 164 h 249"/>
                <a:gd name="T2" fmla="*/ 1 w 151"/>
                <a:gd name="T3" fmla="*/ 167 h 249"/>
                <a:gd name="T4" fmla="*/ 2 w 151"/>
                <a:gd name="T5" fmla="*/ 171 h 249"/>
                <a:gd name="T6" fmla="*/ 5 w 151"/>
                <a:gd name="T7" fmla="*/ 175 h 249"/>
                <a:gd name="T8" fmla="*/ 8 w 151"/>
                <a:gd name="T9" fmla="*/ 177 h 249"/>
                <a:gd name="T10" fmla="*/ 151 w 151"/>
                <a:gd name="T11" fmla="*/ 249 h 249"/>
                <a:gd name="T12" fmla="*/ 151 w 151"/>
                <a:gd name="T13" fmla="*/ 67 h 249"/>
                <a:gd name="T14" fmla="*/ 0 w 151"/>
                <a:gd name="T15" fmla="*/ 0 h 249"/>
                <a:gd name="T16" fmla="*/ 0 w 151"/>
                <a:gd name="T17" fmla="*/ 164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1" h="249">
                  <a:moveTo>
                    <a:pt x="0" y="164"/>
                  </a:moveTo>
                  <a:lnTo>
                    <a:pt x="1" y="167"/>
                  </a:lnTo>
                  <a:lnTo>
                    <a:pt x="2" y="171"/>
                  </a:lnTo>
                  <a:lnTo>
                    <a:pt x="5" y="175"/>
                  </a:lnTo>
                  <a:lnTo>
                    <a:pt x="8" y="177"/>
                  </a:lnTo>
                  <a:lnTo>
                    <a:pt x="151" y="249"/>
                  </a:lnTo>
                  <a:lnTo>
                    <a:pt x="151" y="67"/>
                  </a:lnTo>
                  <a:lnTo>
                    <a:pt x="0" y="0"/>
                  </a:lnTo>
                  <a:lnTo>
                    <a:pt x="0" y="1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5" name="Freeform 623">
              <a:extLst>
                <a:ext uri="{FF2B5EF4-FFF2-40B4-BE49-F238E27FC236}">
                  <a16:creationId xmlns:a16="http://schemas.microsoft.com/office/drawing/2014/main" id="{19E2AFFE-6F2F-4A41-BE44-30D95498EF5A}"/>
                </a:ext>
              </a:extLst>
            </p:cNvPr>
            <p:cNvSpPr>
              <a:spLocks/>
            </p:cNvSpPr>
            <p:nvPr/>
          </p:nvSpPr>
          <p:spPr bwMode="auto">
            <a:xfrm>
              <a:off x="5475288" y="3201988"/>
              <a:ext cx="144463" cy="47625"/>
            </a:xfrm>
            <a:custGeom>
              <a:avLst/>
              <a:gdLst>
                <a:gd name="T0" fmla="*/ 231 w 452"/>
                <a:gd name="T1" fmla="*/ 2 h 151"/>
                <a:gd name="T2" fmla="*/ 225 w 452"/>
                <a:gd name="T3" fmla="*/ 0 h 151"/>
                <a:gd name="T4" fmla="*/ 221 w 452"/>
                <a:gd name="T5" fmla="*/ 2 h 151"/>
                <a:gd name="T6" fmla="*/ 0 w 452"/>
                <a:gd name="T7" fmla="*/ 70 h 151"/>
                <a:gd name="T8" fmla="*/ 225 w 452"/>
                <a:gd name="T9" fmla="*/ 151 h 151"/>
                <a:gd name="T10" fmla="*/ 452 w 452"/>
                <a:gd name="T11" fmla="*/ 70 h 151"/>
                <a:gd name="T12" fmla="*/ 231 w 452"/>
                <a:gd name="T13" fmla="*/ 2 h 151"/>
              </a:gdLst>
              <a:ahLst/>
              <a:cxnLst>
                <a:cxn ang="0">
                  <a:pos x="T0" y="T1"/>
                </a:cxn>
                <a:cxn ang="0">
                  <a:pos x="T2" y="T3"/>
                </a:cxn>
                <a:cxn ang="0">
                  <a:pos x="T4" y="T5"/>
                </a:cxn>
                <a:cxn ang="0">
                  <a:pos x="T6" y="T7"/>
                </a:cxn>
                <a:cxn ang="0">
                  <a:pos x="T8" y="T9"/>
                </a:cxn>
                <a:cxn ang="0">
                  <a:pos x="T10" y="T11"/>
                </a:cxn>
                <a:cxn ang="0">
                  <a:pos x="T12" y="T13"/>
                </a:cxn>
              </a:cxnLst>
              <a:rect l="0" t="0" r="r" b="b"/>
              <a:pathLst>
                <a:path w="452" h="151">
                  <a:moveTo>
                    <a:pt x="231" y="2"/>
                  </a:moveTo>
                  <a:lnTo>
                    <a:pt x="225" y="0"/>
                  </a:lnTo>
                  <a:lnTo>
                    <a:pt x="221" y="2"/>
                  </a:lnTo>
                  <a:lnTo>
                    <a:pt x="0" y="70"/>
                  </a:lnTo>
                  <a:lnTo>
                    <a:pt x="225" y="151"/>
                  </a:lnTo>
                  <a:lnTo>
                    <a:pt x="452" y="70"/>
                  </a:lnTo>
                  <a:lnTo>
                    <a:pt x="231"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6" name="Freeform 624">
              <a:extLst>
                <a:ext uri="{FF2B5EF4-FFF2-40B4-BE49-F238E27FC236}">
                  <a16:creationId xmlns:a16="http://schemas.microsoft.com/office/drawing/2014/main" id="{5BB7C855-93D5-43D5-9ED8-FD815B08E3D7}"/>
                </a:ext>
              </a:extLst>
            </p:cNvPr>
            <p:cNvSpPr>
              <a:spLocks/>
            </p:cNvSpPr>
            <p:nvPr/>
          </p:nvSpPr>
          <p:spPr bwMode="auto">
            <a:xfrm>
              <a:off x="5465763" y="3230563"/>
              <a:ext cx="76200" cy="123825"/>
            </a:xfrm>
            <a:custGeom>
              <a:avLst/>
              <a:gdLst>
                <a:gd name="T0" fmla="*/ 0 w 240"/>
                <a:gd name="T1" fmla="*/ 285 h 386"/>
                <a:gd name="T2" fmla="*/ 1 w 240"/>
                <a:gd name="T3" fmla="*/ 289 h 386"/>
                <a:gd name="T4" fmla="*/ 2 w 240"/>
                <a:gd name="T5" fmla="*/ 294 h 386"/>
                <a:gd name="T6" fmla="*/ 5 w 240"/>
                <a:gd name="T7" fmla="*/ 297 h 386"/>
                <a:gd name="T8" fmla="*/ 10 w 240"/>
                <a:gd name="T9" fmla="*/ 299 h 386"/>
                <a:gd name="T10" fmla="*/ 240 w 240"/>
                <a:gd name="T11" fmla="*/ 386 h 386"/>
                <a:gd name="T12" fmla="*/ 240 w 240"/>
                <a:gd name="T13" fmla="*/ 84 h 386"/>
                <a:gd name="T14" fmla="*/ 0 w 240"/>
                <a:gd name="T15" fmla="*/ 0 h 386"/>
                <a:gd name="T16" fmla="*/ 0 w 240"/>
                <a:gd name="T17" fmla="*/ 285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0" h="386">
                  <a:moveTo>
                    <a:pt x="0" y="285"/>
                  </a:moveTo>
                  <a:lnTo>
                    <a:pt x="1" y="289"/>
                  </a:lnTo>
                  <a:lnTo>
                    <a:pt x="2" y="294"/>
                  </a:lnTo>
                  <a:lnTo>
                    <a:pt x="5" y="297"/>
                  </a:lnTo>
                  <a:lnTo>
                    <a:pt x="10" y="299"/>
                  </a:lnTo>
                  <a:lnTo>
                    <a:pt x="240" y="386"/>
                  </a:lnTo>
                  <a:lnTo>
                    <a:pt x="240" y="84"/>
                  </a:lnTo>
                  <a:lnTo>
                    <a:pt x="0" y="0"/>
                  </a:lnTo>
                  <a:lnTo>
                    <a:pt x="0"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7" name="Freeform 625">
              <a:extLst>
                <a:ext uri="{FF2B5EF4-FFF2-40B4-BE49-F238E27FC236}">
                  <a16:creationId xmlns:a16="http://schemas.microsoft.com/office/drawing/2014/main" id="{AE6F08CF-736A-40B8-AEB8-D64B67F37878}"/>
                </a:ext>
              </a:extLst>
            </p:cNvPr>
            <p:cNvSpPr>
              <a:spLocks/>
            </p:cNvSpPr>
            <p:nvPr/>
          </p:nvSpPr>
          <p:spPr bwMode="auto">
            <a:xfrm>
              <a:off x="5553075" y="3230563"/>
              <a:ext cx="76200" cy="123825"/>
            </a:xfrm>
            <a:custGeom>
              <a:avLst/>
              <a:gdLst>
                <a:gd name="T0" fmla="*/ 0 w 241"/>
                <a:gd name="T1" fmla="*/ 386 h 386"/>
                <a:gd name="T2" fmla="*/ 231 w 241"/>
                <a:gd name="T3" fmla="*/ 299 h 386"/>
                <a:gd name="T4" fmla="*/ 235 w 241"/>
                <a:gd name="T5" fmla="*/ 297 h 386"/>
                <a:gd name="T6" fmla="*/ 238 w 241"/>
                <a:gd name="T7" fmla="*/ 294 h 386"/>
                <a:gd name="T8" fmla="*/ 239 w 241"/>
                <a:gd name="T9" fmla="*/ 289 h 386"/>
                <a:gd name="T10" fmla="*/ 241 w 241"/>
                <a:gd name="T11" fmla="*/ 285 h 386"/>
                <a:gd name="T12" fmla="*/ 241 w 241"/>
                <a:gd name="T13" fmla="*/ 0 h 386"/>
                <a:gd name="T14" fmla="*/ 0 w 241"/>
                <a:gd name="T15" fmla="*/ 84 h 386"/>
                <a:gd name="T16" fmla="*/ 0 w 241"/>
                <a:gd name="T17"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1" h="386">
                  <a:moveTo>
                    <a:pt x="0" y="386"/>
                  </a:moveTo>
                  <a:lnTo>
                    <a:pt x="231" y="299"/>
                  </a:lnTo>
                  <a:lnTo>
                    <a:pt x="235" y="297"/>
                  </a:lnTo>
                  <a:lnTo>
                    <a:pt x="238" y="294"/>
                  </a:lnTo>
                  <a:lnTo>
                    <a:pt x="239" y="289"/>
                  </a:lnTo>
                  <a:lnTo>
                    <a:pt x="241" y="285"/>
                  </a:lnTo>
                  <a:lnTo>
                    <a:pt x="241" y="0"/>
                  </a:lnTo>
                  <a:lnTo>
                    <a:pt x="0" y="84"/>
                  </a:lnTo>
                  <a:lnTo>
                    <a:pt x="0" y="3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28" name="Group 127" descr="Icon of human being and speech bubble. ">
            <a:extLst>
              <a:ext uri="{FF2B5EF4-FFF2-40B4-BE49-F238E27FC236}">
                <a16:creationId xmlns:a16="http://schemas.microsoft.com/office/drawing/2014/main" id="{E7EE81F4-E278-4BA7-8923-0D6DD1FEBDFA}"/>
              </a:ext>
            </a:extLst>
          </p:cNvPr>
          <p:cNvGrpSpPr/>
          <p:nvPr/>
        </p:nvGrpSpPr>
        <p:grpSpPr>
          <a:xfrm>
            <a:off x="9918300" y="1368977"/>
            <a:ext cx="284163" cy="285751"/>
            <a:chOff x="3171788" y="779462"/>
            <a:chExt cx="284163" cy="285751"/>
          </a:xfrm>
          <a:solidFill>
            <a:schemeClr val="bg1"/>
          </a:solidFill>
        </p:grpSpPr>
        <p:sp>
          <p:nvSpPr>
            <p:cNvPr id="129" name="Freeform 2993">
              <a:extLst>
                <a:ext uri="{FF2B5EF4-FFF2-40B4-BE49-F238E27FC236}">
                  <a16:creationId xmlns:a16="http://schemas.microsoft.com/office/drawing/2014/main" id="{DA50A160-1A41-427D-BA06-CB32B8C49A81}"/>
                </a:ext>
              </a:extLst>
            </p:cNvPr>
            <p:cNvSpPr>
              <a:spLocks noEditPoints="1"/>
            </p:cNvSpPr>
            <p:nvPr/>
          </p:nvSpPr>
          <p:spPr bwMode="auto">
            <a:xfrm>
              <a:off x="3290851" y="779462"/>
              <a:ext cx="165100" cy="196850"/>
            </a:xfrm>
            <a:custGeom>
              <a:avLst/>
              <a:gdLst>
                <a:gd name="T0" fmla="*/ 291 w 416"/>
                <a:gd name="T1" fmla="*/ 221 h 493"/>
                <a:gd name="T2" fmla="*/ 339 w 416"/>
                <a:gd name="T3" fmla="*/ 173 h 493"/>
                <a:gd name="T4" fmla="*/ 242 w 416"/>
                <a:gd name="T5" fmla="*/ 221 h 493"/>
                <a:gd name="T6" fmla="*/ 195 w 416"/>
                <a:gd name="T7" fmla="*/ 173 h 493"/>
                <a:gd name="T8" fmla="*/ 242 w 416"/>
                <a:gd name="T9" fmla="*/ 221 h 493"/>
                <a:gd name="T10" fmla="*/ 99 w 416"/>
                <a:gd name="T11" fmla="*/ 221 h 493"/>
                <a:gd name="T12" fmla="*/ 147 w 416"/>
                <a:gd name="T13" fmla="*/ 173 h 493"/>
                <a:gd name="T14" fmla="*/ 208 w 416"/>
                <a:gd name="T15" fmla="*/ 0 h 493"/>
                <a:gd name="T16" fmla="*/ 166 w 416"/>
                <a:gd name="T17" fmla="*/ 3 h 493"/>
                <a:gd name="T18" fmla="*/ 127 w 416"/>
                <a:gd name="T19" fmla="*/ 15 h 493"/>
                <a:gd name="T20" fmla="*/ 92 w 416"/>
                <a:gd name="T21" fmla="*/ 33 h 493"/>
                <a:gd name="T22" fmla="*/ 61 w 416"/>
                <a:gd name="T23" fmla="*/ 57 h 493"/>
                <a:gd name="T24" fmla="*/ 35 w 416"/>
                <a:gd name="T25" fmla="*/ 85 h 493"/>
                <a:gd name="T26" fmla="*/ 16 w 416"/>
                <a:gd name="T27" fmla="*/ 117 h 493"/>
                <a:gd name="T28" fmla="*/ 4 w 416"/>
                <a:gd name="T29" fmla="*/ 153 h 493"/>
                <a:gd name="T30" fmla="*/ 0 w 416"/>
                <a:gd name="T31" fmla="*/ 192 h 493"/>
                <a:gd name="T32" fmla="*/ 0 w 416"/>
                <a:gd name="T33" fmla="*/ 194 h 493"/>
                <a:gd name="T34" fmla="*/ 26 w 416"/>
                <a:gd name="T35" fmla="*/ 204 h 493"/>
                <a:gd name="T36" fmla="*/ 47 w 416"/>
                <a:gd name="T37" fmla="*/ 220 h 493"/>
                <a:gd name="T38" fmla="*/ 64 w 416"/>
                <a:gd name="T39" fmla="*/ 238 h 493"/>
                <a:gd name="T40" fmla="*/ 72 w 416"/>
                <a:gd name="T41" fmla="*/ 260 h 493"/>
                <a:gd name="T42" fmla="*/ 76 w 416"/>
                <a:gd name="T43" fmla="*/ 277 h 493"/>
                <a:gd name="T44" fmla="*/ 76 w 416"/>
                <a:gd name="T45" fmla="*/ 293 h 493"/>
                <a:gd name="T46" fmla="*/ 73 w 416"/>
                <a:gd name="T47" fmla="*/ 311 h 493"/>
                <a:gd name="T48" fmla="*/ 67 w 416"/>
                <a:gd name="T49" fmla="*/ 330 h 493"/>
                <a:gd name="T50" fmla="*/ 70 w 416"/>
                <a:gd name="T51" fmla="*/ 333 h 493"/>
                <a:gd name="T52" fmla="*/ 77 w 416"/>
                <a:gd name="T53" fmla="*/ 349 h 493"/>
                <a:gd name="T54" fmla="*/ 94 w 416"/>
                <a:gd name="T55" fmla="*/ 361 h 493"/>
                <a:gd name="T56" fmla="*/ 114 w 416"/>
                <a:gd name="T57" fmla="*/ 371 h 493"/>
                <a:gd name="T58" fmla="*/ 132 w 416"/>
                <a:gd name="T59" fmla="*/ 378 h 493"/>
                <a:gd name="T60" fmla="*/ 153 w 416"/>
                <a:gd name="T61" fmla="*/ 383 h 493"/>
                <a:gd name="T62" fmla="*/ 153 w 416"/>
                <a:gd name="T63" fmla="*/ 428 h 493"/>
                <a:gd name="T64" fmla="*/ 153 w 416"/>
                <a:gd name="T65" fmla="*/ 465 h 493"/>
                <a:gd name="T66" fmla="*/ 173 w 416"/>
                <a:gd name="T67" fmla="*/ 473 h 493"/>
                <a:gd name="T68" fmla="*/ 203 w 416"/>
                <a:gd name="T69" fmla="*/ 446 h 493"/>
                <a:gd name="T70" fmla="*/ 249 w 416"/>
                <a:gd name="T71" fmla="*/ 406 h 493"/>
                <a:gd name="T72" fmla="*/ 274 w 416"/>
                <a:gd name="T73" fmla="*/ 385 h 493"/>
                <a:gd name="T74" fmla="*/ 290 w 416"/>
                <a:gd name="T75" fmla="*/ 371 h 493"/>
                <a:gd name="T76" fmla="*/ 317 w 416"/>
                <a:gd name="T77" fmla="*/ 358 h 493"/>
                <a:gd name="T78" fmla="*/ 342 w 416"/>
                <a:gd name="T79" fmla="*/ 341 h 493"/>
                <a:gd name="T80" fmla="*/ 364 w 416"/>
                <a:gd name="T81" fmla="*/ 321 h 493"/>
                <a:gd name="T82" fmla="*/ 383 w 416"/>
                <a:gd name="T83" fmla="*/ 299 h 493"/>
                <a:gd name="T84" fmla="*/ 397 w 416"/>
                <a:gd name="T85" fmla="*/ 276 h 493"/>
                <a:gd name="T86" fmla="*/ 408 w 416"/>
                <a:gd name="T87" fmla="*/ 249 h 493"/>
                <a:gd name="T88" fmla="*/ 415 w 416"/>
                <a:gd name="T89" fmla="*/ 222 h 493"/>
                <a:gd name="T90" fmla="*/ 416 w 416"/>
                <a:gd name="T91" fmla="*/ 192 h 493"/>
                <a:gd name="T92" fmla="*/ 412 w 416"/>
                <a:gd name="T93" fmla="*/ 154 h 493"/>
                <a:gd name="T94" fmla="*/ 400 w 416"/>
                <a:gd name="T95" fmla="*/ 117 h 493"/>
                <a:gd name="T96" fmla="*/ 381 w 416"/>
                <a:gd name="T97" fmla="*/ 85 h 493"/>
                <a:gd name="T98" fmla="*/ 355 w 416"/>
                <a:gd name="T99" fmla="*/ 57 h 493"/>
                <a:gd name="T100" fmla="*/ 324 w 416"/>
                <a:gd name="T101" fmla="*/ 33 h 493"/>
                <a:gd name="T102" fmla="*/ 289 w 416"/>
                <a:gd name="T103" fmla="*/ 15 h 493"/>
                <a:gd name="T104" fmla="*/ 251 w 416"/>
                <a:gd name="T105" fmla="*/ 3 h 493"/>
                <a:gd name="T106" fmla="*/ 208 w 416"/>
                <a:gd name="T107" fmla="*/ 0 h 4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16" h="493">
                  <a:moveTo>
                    <a:pt x="339" y="221"/>
                  </a:moveTo>
                  <a:lnTo>
                    <a:pt x="291" y="221"/>
                  </a:lnTo>
                  <a:lnTo>
                    <a:pt x="291" y="173"/>
                  </a:lnTo>
                  <a:lnTo>
                    <a:pt x="339" y="173"/>
                  </a:lnTo>
                  <a:lnTo>
                    <a:pt x="339" y="221"/>
                  </a:lnTo>
                  <a:close/>
                  <a:moveTo>
                    <a:pt x="242" y="221"/>
                  </a:moveTo>
                  <a:lnTo>
                    <a:pt x="195" y="221"/>
                  </a:lnTo>
                  <a:lnTo>
                    <a:pt x="195" y="173"/>
                  </a:lnTo>
                  <a:lnTo>
                    <a:pt x="242" y="173"/>
                  </a:lnTo>
                  <a:lnTo>
                    <a:pt x="242" y="221"/>
                  </a:lnTo>
                  <a:close/>
                  <a:moveTo>
                    <a:pt x="147" y="221"/>
                  </a:moveTo>
                  <a:lnTo>
                    <a:pt x="99" y="221"/>
                  </a:lnTo>
                  <a:lnTo>
                    <a:pt x="99" y="173"/>
                  </a:lnTo>
                  <a:lnTo>
                    <a:pt x="147" y="173"/>
                  </a:lnTo>
                  <a:lnTo>
                    <a:pt x="147" y="221"/>
                  </a:lnTo>
                  <a:close/>
                  <a:moveTo>
                    <a:pt x="208" y="0"/>
                  </a:moveTo>
                  <a:lnTo>
                    <a:pt x="186" y="1"/>
                  </a:lnTo>
                  <a:lnTo>
                    <a:pt x="166" y="3"/>
                  </a:lnTo>
                  <a:lnTo>
                    <a:pt x="146" y="8"/>
                  </a:lnTo>
                  <a:lnTo>
                    <a:pt x="127" y="15"/>
                  </a:lnTo>
                  <a:lnTo>
                    <a:pt x="109" y="23"/>
                  </a:lnTo>
                  <a:lnTo>
                    <a:pt x="92" y="33"/>
                  </a:lnTo>
                  <a:lnTo>
                    <a:pt x="76" y="44"/>
                  </a:lnTo>
                  <a:lnTo>
                    <a:pt x="61" y="57"/>
                  </a:lnTo>
                  <a:lnTo>
                    <a:pt x="47" y="70"/>
                  </a:lnTo>
                  <a:lnTo>
                    <a:pt x="35" y="85"/>
                  </a:lnTo>
                  <a:lnTo>
                    <a:pt x="25" y="101"/>
                  </a:lnTo>
                  <a:lnTo>
                    <a:pt x="16" y="117"/>
                  </a:lnTo>
                  <a:lnTo>
                    <a:pt x="9" y="135"/>
                  </a:lnTo>
                  <a:lnTo>
                    <a:pt x="4" y="153"/>
                  </a:lnTo>
                  <a:lnTo>
                    <a:pt x="1" y="173"/>
                  </a:lnTo>
                  <a:lnTo>
                    <a:pt x="0" y="192"/>
                  </a:lnTo>
                  <a:lnTo>
                    <a:pt x="0" y="192"/>
                  </a:lnTo>
                  <a:lnTo>
                    <a:pt x="0" y="194"/>
                  </a:lnTo>
                  <a:lnTo>
                    <a:pt x="14" y="198"/>
                  </a:lnTo>
                  <a:lnTo>
                    <a:pt x="26" y="204"/>
                  </a:lnTo>
                  <a:lnTo>
                    <a:pt x="38" y="211"/>
                  </a:lnTo>
                  <a:lnTo>
                    <a:pt x="47" y="220"/>
                  </a:lnTo>
                  <a:lnTo>
                    <a:pt x="57" y="228"/>
                  </a:lnTo>
                  <a:lnTo>
                    <a:pt x="64" y="238"/>
                  </a:lnTo>
                  <a:lnTo>
                    <a:pt x="69" y="248"/>
                  </a:lnTo>
                  <a:lnTo>
                    <a:pt x="72" y="260"/>
                  </a:lnTo>
                  <a:lnTo>
                    <a:pt x="74" y="268"/>
                  </a:lnTo>
                  <a:lnTo>
                    <a:pt x="76" y="277"/>
                  </a:lnTo>
                  <a:lnTo>
                    <a:pt x="76" y="285"/>
                  </a:lnTo>
                  <a:lnTo>
                    <a:pt x="76" y="293"/>
                  </a:lnTo>
                  <a:lnTo>
                    <a:pt x="74" y="303"/>
                  </a:lnTo>
                  <a:lnTo>
                    <a:pt x="73" y="311"/>
                  </a:lnTo>
                  <a:lnTo>
                    <a:pt x="71" y="321"/>
                  </a:lnTo>
                  <a:lnTo>
                    <a:pt x="67" y="330"/>
                  </a:lnTo>
                  <a:lnTo>
                    <a:pt x="69" y="332"/>
                  </a:lnTo>
                  <a:lnTo>
                    <a:pt x="70" y="333"/>
                  </a:lnTo>
                  <a:lnTo>
                    <a:pt x="73" y="341"/>
                  </a:lnTo>
                  <a:lnTo>
                    <a:pt x="77" y="349"/>
                  </a:lnTo>
                  <a:lnTo>
                    <a:pt x="85" y="355"/>
                  </a:lnTo>
                  <a:lnTo>
                    <a:pt x="94" y="361"/>
                  </a:lnTo>
                  <a:lnTo>
                    <a:pt x="104" y="366"/>
                  </a:lnTo>
                  <a:lnTo>
                    <a:pt x="114" y="371"/>
                  </a:lnTo>
                  <a:lnTo>
                    <a:pt x="123" y="374"/>
                  </a:lnTo>
                  <a:lnTo>
                    <a:pt x="132" y="378"/>
                  </a:lnTo>
                  <a:lnTo>
                    <a:pt x="142" y="380"/>
                  </a:lnTo>
                  <a:lnTo>
                    <a:pt x="153" y="383"/>
                  </a:lnTo>
                  <a:lnTo>
                    <a:pt x="153" y="403"/>
                  </a:lnTo>
                  <a:lnTo>
                    <a:pt x="153" y="428"/>
                  </a:lnTo>
                  <a:lnTo>
                    <a:pt x="153" y="449"/>
                  </a:lnTo>
                  <a:lnTo>
                    <a:pt x="153" y="465"/>
                  </a:lnTo>
                  <a:lnTo>
                    <a:pt x="153" y="493"/>
                  </a:lnTo>
                  <a:lnTo>
                    <a:pt x="173" y="473"/>
                  </a:lnTo>
                  <a:lnTo>
                    <a:pt x="185" y="462"/>
                  </a:lnTo>
                  <a:lnTo>
                    <a:pt x="203" y="446"/>
                  </a:lnTo>
                  <a:lnTo>
                    <a:pt x="227" y="427"/>
                  </a:lnTo>
                  <a:lnTo>
                    <a:pt x="249" y="406"/>
                  </a:lnTo>
                  <a:lnTo>
                    <a:pt x="262" y="395"/>
                  </a:lnTo>
                  <a:lnTo>
                    <a:pt x="274" y="385"/>
                  </a:lnTo>
                  <a:lnTo>
                    <a:pt x="284" y="377"/>
                  </a:lnTo>
                  <a:lnTo>
                    <a:pt x="290" y="371"/>
                  </a:lnTo>
                  <a:lnTo>
                    <a:pt x="304" y="365"/>
                  </a:lnTo>
                  <a:lnTo>
                    <a:pt x="317" y="358"/>
                  </a:lnTo>
                  <a:lnTo>
                    <a:pt x="330" y="349"/>
                  </a:lnTo>
                  <a:lnTo>
                    <a:pt x="342" y="341"/>
                  </a:lnTo>
                  <a:lnTo>
                    <a:pt x="353" y="332"/>
                  </a:lnTo>
                  <a:lnTo>
                    <a:pt x="364" y="321"/>
                  </a:lnTo>
                  <a:lnTo>
                    <a:pt x="373" y="310"/>
                  </a:lnTo>
                  <a:lnTo>
                    <a:pt x="383" y="299"/>
                  </a:lnTo>
                  <a:lnTo>
                    <a:pt x="390" y="288"/>
                  </a:lnTo>
                  <a:lnTo>
                    <a:pt x="397" y="276"/>
                  </a:lnTo>
                  <a:lnTo>
                    <a:pt x="403" y="263"/>
                  </a:lnTo>
                  <a:lnTo>
                    <a:pt x="408" y="249"/>
                  </a:lnTo>
                  <a:lnTo>
                    <a:pt x="411" y="235"/>
                  </a:lnTo>
                  <a:lnTo>
                    <a:pt x="415" y="222"/>
                  </a:lnTo>
                  <a:lnTo>
                    <a:pt x="416" y="208"/>
                  </a:lnTo>
                  <a:lnTo>
                    <a:pt x="416" y="192"/>
                  </a:lnTo>
                  <a:lnTo>
                    <a:pt x="416" y="173"/>
                  </a:lnTo>
                  <a:lnTo>
                    <a:pt x="412" y="154"/>
                  </a:lnTo>
                  <a:lnTo>
                    <a:pt x="408" y="135"/>
                  </a:lnTo>
                  <a:lnTo>
                    <a:pt x="400" y="117"/>
                  </a:lnTo>
                  <a:lnTo>
                    <a:pt x="391" y="101"/>
                  </a:lnTo>
                  <a:lnTo>
                    <a:pt x="381" y="85"/>
                  </a:lnTo>
                  <a:lnTo>
                    <a:pt x="368" y="70"/>
                  </a:lnTo>
                  <a:lnTo>
                    <a:pt x="355" y="57"/>
                  </a:lnTo>
                  <a:lnTo>
                    <a:pt x="341" y="44"/>
                  </a:lnTo>
                  <a:lnTo>
                    <a:pt x="324" y="33"/>
                  </a:lnTo>
                  <a:lnTo>
                    <a:pt x="308" y="23"/>
                  </a:lnTo>
                  <a:lnTo>
                    <a:pt x="289" y="15"/>
                  </a:lnTo>
                  <a:lnTo>
                    <a:pt x="270" y="8"/>
                  </a:lnTo>
                  <a:lnTo>
                    <a:pt x="251" y="3"/>
                  </a:lnTo>
                  <a:lnTo>
                    <a:pt x="229" y="1"/>
                  </a:lnTo>
                  <a:lnTo>
                    <a:pt x="20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0" name="Freeform 2994">
              <a:extLst>
                <a:ext uri="{FF2B5EF4-FFF2-40B4-BE49-F238E27FC236}">
                  <a16:creationId xmlns:a16="http://schemas.microsoft.com/office/drawing/2014/main" id="{983071EF-DBDF-4331-848B-74957C821E39}"/>
                </a:ext>
              </a:extLst>
            </p:cNvPr>
            <p:cNvSpPr>
              <a:spLocks/>
            </p:cNvSpPr>
            <p:nvPr/>
          </p:nvSpPr>
          <p:spPr bwMode="auto">
            <a:xfrm>
              <a:off x="3171788" y="863600"/>
              <a:ext cx="190500" cy="201613"/>
            </a:xfrm>
            <a:custGeom>
              <a:avLst/>
              <a:gdLst>
                <a:gd name="T0" fmla="*/ 393 w 480"/>
                <a:gd name="T1" fmla="*/ 357 h 507"/>
                <a:gd name="T2" fmla="*/ 312 w 480"/>
                <a:gd name="T3" fmla="*/ 312 h 507"/>
                <a:gd name="T4" fmla="*/ 320 w 480"/>
                <a:gd name="T5" fmla="*/ 267 h 507"/>
                <a:gd name="T6" fmla="*/ 324 w 480"/>
                <a:gd name="T7" fmla="*/ 261 h 507"/>
                <a:gd name="T8" fmla="*/ 329 w 480"/>
                <a:gd name="T9" fmla="*/ 254 h 507"/>
                <a:gd name="T10" fmla="*/ 332 w 480"/>
                <a:gd name="T11" fmla="*/ 244 h 507"/>
                <a:gd name="T12" fmla="*/ 336 w 480"/>
                <a:gd name="T13" fmla="*/ 231 h 507"/>
                <a:gd name="T14" fmla="*/ 338 w 480"/>
                <a:gd name="T15" fmla="*/ 219 h 507"/>
                <a:gd name="T16" fmla="*/ 339 w 480"/>
                <a:gd name="T17" fmla="*/ 203 h 507"/>
                <a:gd name="T18" fmla="*/ 350 w 480"/>
                <a:gd name="T19" fmla="*/ 190 h 507"/>
                <a:gd name="T20" fmla="*/ 354 w 480"/>
                <a:gd name="T21" fmla="*/ 185 h 507"/>
                <a:gd name="T22" fmla="*/ 356 w 480"/>
                <a:gd name="T23" fmla="*/ 179 h 507"/>
                <a:gd name="T24" fmla="*/ 357 w 480"/>
                <a:gd name="T25" fmla="*/ 173 h 507"/>
                <a:gd name="T26" fmla="*/ 358 w 480"/>
                <a:gd name="T27" fmla="*/ 166 h 507"/>
                <a:gd name="T28" fmla="*/ 357 w 480"/>
                <a:gd name="T29" fmla="*/ 149 h 507"/>
                <a:gd name="T30" fmla="*/ 354 w 480"/>
                <a:gd name="T31" fmla="*/ 140 h 507"/>
                <a:gd name="T32" fmla="*/ 350 w 480"/>
                <a:gd name="T33" fmla="*/ 131 h 507"/>
                <a:gd name="T34" fmla="*/ 343 w 480"/>
                <a:gd name="T35" fmla="*/ 125 h 507"/>
                <a:gd name="T36" fmla="*/ 355 w 480"/>
                <a:gd name="T37" fmla="*/ 84 h 507"/>
                <a:gd name="T38" fmla="*/ 353 w 480"/>
                <a:gd name="T39" fmla="*/ 54 h 507"/>
                <a:gd name="T40" fmla="*/ 336 w 480"/>
                <a:gd name="T41" fmla="*/ 28 h 507"/>
                <a:gd name="T42" fmla="*/ 305 w 480"/>
                <a:gd name="T43" fmla="*/ 9 h 507"/>
                <a:gd name="T44" fmla="*/ 286 w 480"/>
                <a:gd name="T45" fmla="*/ 4 h 507"/>
                <a:gd name="T46" fmla="*/ 267 w 480"/>
                <a:gd name="T47" fmla="*/ 0 h 507"/>
                <a:gd name="T48" fmla="*/ 251 w 480"/>
                <a:gd name="T49" fmla="*/ 0 h 507"/>
                <a:gd name="T50" fmla="*/ 232 w 480"/>
                <a:gd name="T51" fmla="*/ 2 h 507"/>
                <a:gd name="T52" fmla="*/ 217 w 480"/>
                <a:gd name="T53" fmla="*/ 4 h 507"/>
                <a:gd name="T54" fmla="*/ 203 w 480"/>
                <a:gd name="T55" fmla="*/ 8 h 507"/>
                <a:gd name="T56" fmla="*/ 192 w 480"/>
                <a:gd name="T57" fmla="*/ 11 h 507"/>
                <a:gd name="T58" fmla="*/ 157 w 480"/>
                <a:gd name="T59" fmla="*/ 38 h 507"/>
                <a:gd name="T60" fmla="*/ 154 w 480"/>
                <a:gd name="T61" fmla="*/ 44 h 507"/>
                <a:gd name="T62" fmla="*/ 140 w 480"/>
                <a:gd name="T63" fmla="*/ 46 h 507"/>
                <a:gd name="T64" fmla="*/ 131 w 480"/>
                <a:gd name="T65" fmla="*/ 48 h 507"/>
                <a:gd name="T66" fmla="*/ 126 w 480"/>
                <a:gd name="T67" fmla="*/ 53 h 507"/>
                <a:gd name="T68" fmla="*/ 123 w 480"/>
                <a:gd name="T69" fmla="*/ 56 h 507"/>
                <a:gd name="T70" fmla="*/ 118 w 480"/>
                <a:gd name="T71" fmla="*/ 66 h 507"/>
                <a:gd name="T72" fmla="*/ 118 w 480"/>
                <a:gd name="T73" fmla="*/ 75 h 507"/>
                <a:gd name="T74" fmla="*/ 118 w 480"/>
                <a:gd name="T75" fmla="*/ 84 h 507"/>
                <a:gd name="T76" fmla="*/ 121 w 480"/>
                <a:gd name="T77" fmla="*/ 92 h 507"/>
                <a:gd name="T78" fmla="*/ 123 w 480"/>
                <a:gd name="T79" fmla="*/ 100 h 507"/>
                <a:gd name="T80" fmla="*/ 125 w 480"/>
                <a:gd name="T81" fmla="*/ 109 h 507"/>
                <a:gd name="T82" fmla="*/ 132 w 480"/>
                <a:gd name="T83" fmla="*/ 125 h 507"/>
                <a:gd name="T84" fmla="*/ 116 w 480"/>
                <a:gd name="T85" fmla="*/ 148 h 507"/>
                <a:gd name="T86" fmla="*/ 115 w 480"/>
                <a:gd name="T87" fmla="*/ 174 h 507"/>
                <a:gd name="T88" fmla="*/ 118 w 480"/>
                <a:gd name="T89" fmla="*/ 185 h 507"/>
                <a:gd name="T90" fmla="*/ 124 w 480"/>
                <a:gd name="T91" fmla="*/ 193 h 507"/>
                <a:gd name="T92" fmla="*/ 130 w 480"/>
                <a:gd name="T93" fmla="*/ 199 h 507"/>
                <a:gd name="T94" fmla="*/ 138 w 480"/>
                <a:gd name="T95" fmla="*/ 216 h 507"/>
                <a:gd name="T96" fmla="*/ 144 w 480"/>
                <a:gd name="T97" fmla="*/ 242 h 507"/>
                <a:gd name="T98" fmla="*/ 161 w 480"/>
                <a:gd name="T99" fmla="*/ 268 h 507"/>
                <a:gd name="T100" fmla="*/ 168 w 480"/>
                <a:gd name="T101" fmla="*/ 312 h 507"/>
                <a:gd name="T102" fmla="*/ 87 w 480"/>
                <a:gd name="T103" fmla="*/ 357 h 507"/>
                <a:gd name="T104" fmla="*/ 19 w 480"/>
                <a:gd name="T105" fmla="*/ 399 h 507"/>
                <a:gd name="T106" fmla="*/ 2 w 480"/>
                <a:gd name="T107" fmla="*/ 420 h 507"/>
                <a:gd name="T108" fmla="*/ 4 w 480"/>
                <a:gd name="T109" fmla="*/ 504 h 507"/>
                <a:gd name="T110" fmla="*/ 473 w 480"/>
                <a:gd name="T111" fmla="*/ 506 h 507"/>
                <a:gd name="T112" fmla="*/ 480 w 480"/>
                <a:gd name="T113" fmla="*/ 424 h 507"/>
                <a:gd name="T114" fmla="*/ 471 w 480"/>
                <a:gd name="T115" fmla="*/ 408 h 5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480" h="507">
                  <a:moveTo>
                    <a:pt x="446" y="388"/>
                  </a:moveTo>
                  <a:lnTo>
                    <a:pt x="435" y="380"/>
                  </a:lnTo>
                  <a:lnTo>
                    <a:pt x="418" y="370"/>
                  </a:lnTo>
                  <a:lnTo>
                    <a:pt x="393" y="357"/>
                  </a:lnTo>
                  <a:lnTo>
                    <a:pt x="367" y="344"/>
                  </a:lnTo>
                  <a:lnTo>
                    <a:pt x="339" y="331"/>
                  </a:lnTo>
                  <a:lnTo>
                    <a:pt x="312" y="319"/>
                  </a:lnTo>
                  <a:lnTo>
                    <a:pt x="312" y="312"/>
                  </a:lnTo>
                  <a:lnTo>
                    <a:pt x="312" y="280"/>
                  </a:lnTo>
                  <a:lnTo>
                    <a:pt x="312" y="274"/>
                  </a:lnTo>
                  <a:lnTo>
                    <a:pt x="316" y="272"/>
                  </a:lnTo>
                  <a:lnTo>
                    <a:pt x="320" y="267"/>
                  </a:lnTo>
                  <a:lnTo>
                    <a:pt x="320" y="266"/>
                  </a:lnTo>
                  <a:lnTo>
                    <a:pt x="320" y="266"/>
                  </a:lnTo>
                  <a:lnTo>
                    <a:pt x="323" y="263"/>
                  </a:lnTo>
                  <a:lnTo>
                    <a:pt x="324" y="261"/>
                  </a:lnTo>
                  <a:lnTo>
                    <a:pt x="325" y="260"/>
                  </a:lnTo>
                  <a:lnTo>
                    <a:pt x="325" y="260"/>
                  </a:lnTo>
                  <a:lnTo>
                    <a:pt x="326" y="256"/>
                  </a:lnTo>
                  <a:lnTo>
                    <a:pt x="329" y="254"/>
                  </a:lnTo>
                  <a:lnTo>
                    <a:pt x="329" y="253"/>
                  </a:lnTo>
                  <a:lnTo>
                    <a:pt x="329" y="251"/>
                  </a:lnTo>
                  <a:lnTo>
                    <a:pt x="331" y="248"/>
                  </a:lnTo>
                  <a:lnTo>
                    <a:pt x="332" y="244"/>
                  </a:lnTo>
                  <a:lnTo>
                    <a:pt x="332" y="243"/>
                  </a:lnTo>
                  <a:lnTo>
                    <a:pt x="332" y="243"/>
                  </a:lnTo>
                  <a:lnTo>
                    <a:pt x="335" y="237"/>
                  </a:lnTo>
                  <a:lnTo>
                    <a:pt x="336" y="231"/>
                  </a:lnTo>
                  <a:lnTo>
                    <a:pt x="336" y="231"/>
                  </a:lnTo>
                  <a:lnTo>
                    <a:pt x="336" y="231"/>
                  </a:lnTo>
                  <a:lnTo>
                    <a:pt x="337" y="225"/>
                  </a:lnTo>
                  <a:lnTo>
                    <a:pt x="338" y="219"/>
                  </a:lnTo>
                  <a:lnTo>
                    <a:pt x="338" y="217"/>
                  </a:lnTo>
                  <a:lnTo>
                    <a:pt x="338" y="215"/>
                  </a:lnTo>
                  <a:lnTo>
                    <a:pt x="339" y="209"/>
                  </a:lnTo>
                  <a:lnTo>
                    <a:pt x="339" y="203"/>
                  </a:lnTo>
                  <a:lnTo>
                    <a:pt x="345" y="197"/>
                  </a:lnTo>
                  <a:lnTo>
                    <a:pt x="350" y="191"/>
                  </a:lnTo>
                  <a:lnTo>
                    <a:pt x="350" y="190"/>
                  </a:lnTo>
                  <a:lnTo>
                    <a:pt x="350" y="190"/>
                  </a:lnTo>
                  <a:lnTo>
                    <a:pt x="353" y="187"/>
                  </a:lnTo>
                  <a:lnTo>
                    <a:pt x="354" y="185"/>
                  </a:lnTo>
                  <a:lnTo>
                    <a:pt x="354" y="185"/>
                  </a:lnTo>
                  <a:lnTo>
                    <a:pt x="354" y="185"/>
                  </a:lnTo>
                  <a:lnTo>
                    <a:pt x="355" y="182"/>
                  </a:lnTo>
                  <a:lnTo>
                    <a:pt x="355" y="180"/>
                  </a:lnTo>
                  <a:lnTo>
                    <a:pt x="355" y="179"/>
                  </a:lnTo>
                  <a:lnTo>
                    <a:pt x="356" y="179"/>
                  </a:lnTo>
                  <a:lnTo>
                    <a:pt x="356" y="176"/>
                  </a:lnTo>
                  <a:lnTo>
                    <a:pt x="357" y="174"/>
                  </a:lnTo>
                  <a:lnTo>
                    <a:pt x="357" y="173"/>
                  </a:lnTo>
                  <a:lnTo>
                    <a:pt x="357" y="173"/>
                  </a:lnTo>
                  <a:lnTo>
                    <a:pt x="357" y="169"/>
                  </a:lnTo>
                  <a:lnTo>
                    <a:pt x="357" y="167"/>
                  </a:lnTo>
                  <a:lnTo>
                    <a:pt x="358" y="167"/>
                  </a:lnTo>
                  <a:lnTo>
                    <a:pt x="358" y="166"/>
                  </a:lnTo>
                  <a:lnTo>
                    <a:pt x="358" y="163"/>
                  </a:lnTo>
                  <a:lnTo>
                    <a:pt x="358" y="160"/>
                  </a:lnTo>
                  <a:lnTo>
                    <a:pt x="358" y="155"/>
                  </a:lnTo>
                  <a:lnTo>
                    <a:pt x="357" y="149"/>
                  </a:lnTo>
                  <a:lnTo>
                    <a:pt x="357" y="149"/>
                  </a:lnTo>
                  <a:lnTo>
                    <a:pt x="357" y="148"/>
                  </a:lnTo>
                  <a:lnTo>
                    <a:pt x="356" y="143"/>
                  </a:lnTo>
                  <a:lnTo>
                    <a:pt x="354" y="140"/>
                  </a:lnTo>
                  <a:lnTo>
                    <a:pt x="354" y="138"/>
                  </a:lnTo>
                  <a:lnTo>
                    <a:pt x="354" y="138"/>
                  </a:lnTo>
                  <a:lnTo>
                    <a:pt x="353" y="135"/>
                  </a:lnTo>
                  <a:lnTo>
                    <a:pt x="350" y="131"/>
                  </a:lnTo>
                  <a:lnTo>
                    <a:pt x="349" y="131"/>
                  </a:lnTo>
                  <a:lnTo>
                    <a:pt x="349" y="131"/>
                  </a:lnTo>
                  <a:lnTo>
                    <a:pt x="347" y="128"/>
                  </a:lnTo>
                  <a:lnTo>
                    <a:pt x="343" y="125"/>
                  </a:lnTo>
                  <a:lnTo>
                    <a:pt x="344" y="122"/>
                  </a:lnTo>
                  <a:lnTo>
                    <a:pt x="347" y="117"/>
                  </a:lnTo>
                  <a:lnTo>
                    <a:pt x="351" y="100"/>
                  </a:lnTo>
                  <a:lnTo>
                    <a:pt x="355" y="84"/>
                  </a:lnTo>
                  <a:lnTo>
                    <a:pt x="355" y="77"/>
                  </a:lnTo>
                  <a:lnTo>
                    <a:pt x="355" y="69"/>
                  </a:lnTo>
                  <a:lnTo>
                    <a:pt x="354" y="61"/>
                  </a:lnTo>
                  <a:lnTo>
                    <a:pt x="353" y="54"/>
                  </a:lnTo>
                  <a:lnTo>
                    <a:pt x="350" y="47"/>
                  </a:lnTo>
                  <a:lnTo>
                    <a:pt x="347" y="40"/>
                  </a:lnTo>
                  <a:lnTo>
                    <a:pt x="342" y="34"/>
                  </a:lnTo>
                  <a:lnTo>
                    <a:pt x="336" y="28"/>
                  </a:lnTo>
                  <a:lnTo>
                    <a:pt x="330" y="22"/>
                  </a:lnTo>
                  <a:lnTo>
                    <a:pt x="323" y="17"/>
                  </a:lnTo>
                  <a:lnTo>
                    <a:pt x="314" y="12"/>
                  </a:lnTo>
                  <a:lnTo>
                    <a:pt x="305" y="9"/>
                  </a:lnTo>
                  <a:lnTo>
                    <a:pt x="305" y="9"/>
                  </a:lnTo>
                  <a:lnTo>
                    <a:pt x="305" y="9"/>
                  </a:lnTo>
                  <a:lnTo>
                    <a:pt x="295" y="6"/>
                  </a:lnTo>
                  <a:lnTo>
                    <a:pt x="286" y="4"/>
                  </a:lnTo>
                  <a:lnTo>
                    <a:pt x="276" y="2"/>
                  </a:lnTo>
                  <a:lnTo>
                    <a:pt x="267" y="0"/>
                  </a:lnTo>
                  <a:lnTo>
                    <a:pt x="267" y="0"/>
                  </a:lnTo>
                  <a:lnTo>
                    <a:pt x="267" y="0"/>
                  </a:lnTo>
                  <a:lnTo>
                    <a:pt x="263" y="0"/>
                  </a:lnTo>
                  <a:lnTo>
                    <a:pt x="260" y="0"/>
                  </a:lnTo>
                  <a:lnTo>
                    <a:pt x="255" y="0"/>
                  </a:lnTo>
                  <a:lnTo>
                    <a:pt x="251" y="0"/>
                  </a:lnTo>
                  <a:lnTo>
                    <a:pt x="244" y="0"/>
                  </a:lnTo>
                  <a:lnTo>
                    <a:pt x="237" y="0"/>
                  </a:lnTo>
                  <a:lnTo>
                    <a:pt x="235" y="0"/>
                  </a:lnTo>
                  <a:lnTo>
                    <a:pt x="232" y="2"/>
                  </a:lnTo>
                  <a:lnTo>
                    <a:pt x="229" y="2"/>
                  </a:lnTo>
                  <a:lnTo>
                    <a:pt x="224" y="3"/>
                  </a:lnTo>
                  <a:lnTo>
                    <a:pt x="220" y="3"/>
                  </a:lnTo>
                  <a:lnTo>
                    <a:pt x="217" y="4"/>
                  </a:lnTo>
                  <a:lnTo>
                    <a:pt x="215" y="4"/>
                  </a:lnTo>
                  <a:lnTo>
                    <a:pt x="212" y="5"/>
                  </a:lnTo>
                  <a:lnTo>
                    <a:pt x="207" y="6"/>
                  </a:lnTo>
                  <a:lnTo>
                    <a:pt x="203" y="8"/>
                  </a:lnTo>
                  <a:lnTo>
                    <a:pt x="199" y="9"/>
                  </a:lnTo>
                  <a:lnTo>
                    <a:pt x="195" y="10"/>
                  </a:lnTo>
                  <a:lnTo>
                    <a:pt x="193" y="10"/>
                  </a:lnTo>
                  <a:lnTo>
                    <a:pt x="192" y="11"/>
                  </a:lnTo>
                  <a:lnTo>
                    <a:pt x="181" y="16"/>
                  </a:lnTo>
                  <a:lnTo>
                    <a:pt x="172" y="23"/>
                  </a:lnTo>
                  <a:lnTo>
                    <a:pt x="163" y="30"/>
                  </a:lnTo>
                  <a:lnTo>
                    <a:pt x="157" y="38"/>
                  </a:lnTo>
                  <a:lnTo>
                    <a:pt x="157" y="38"/>
                  </a:lnTo>
                  <a:lnTo>
                    <a:pt x="156" y="38"/>
                  </a:lnTo>
                  <a:lnTo>
                    <a:pt x="155" y="42"/>
                  </a:lnTo>
                  <a:lnTo>
                    <a:pt x="154" y="44"/>
                  </a:lnTo>
                  <a:lnTo>
                    <a:pt x="150" y="44"/>
                  </a:lnTo>
                  <a:lnTo>
                    <a:pt x="148" y="44"/>
                  </a:lnTo>
                  <a:lnTo>
                    <a:pt x="143" y="44"/>
                  </a:lnTo>
                  <a:lnTo>
                    <a:pt x="140" y="46"/>
                  </a:lnTo>
                  <a:lnTo>
                    <a:pt x="138" y="46"/>
                  </a:lnTo>
                  <a:lnTo>
                    <a:pt x="137" y="46"/>
                  </a:lnTo>
                  <a:lnTo>
                    <a:pt x="135" y="47"/>
                  </a:lnTo>
                  <a:lnTo>
                    <a:pt x="131" y="48"/>
                  </a:lnTo>
                  <a:lnTo>
                    <a:pt x="131" y="48"/>
                  </a:lnTo>
                  <a:lnTo>
                    <a:pt x="130" y="49"/>
                  </a:lnTo>
                  <a:lnTo>
                    <a:pt x="128" y="50"/>
                  </a:lnTo>
                  <a:lnTo>
                    <a:pt x="126" y="53"/>
                  </a:lnTo>
                  <a:lnTo>
                    <a:pt x="125" y="53"/>
                  </a:lnTo>
                  <a:lnTo>
                    <a:pt x="125" y="53"/>
                  </a:lnTo>
                  <a:lnTo>
                    <a:pt x="124" y="55"/>
                  </a:lnTo>
                  <a:lnTo>
                    <a:pt x="123" y="56"/>
                  </a:lnTo>
                  <a:lnTo>
                    <a:pt x="121" y="60"/>
                  </a:lnTo>
                  <a:lnTo>
                    <a:pt x="119" y="63"/>
                  </a:lnTo>
                  <a:lnTo>
                    <a:pt x="119" y="65"/>
                  </a:lnTo>
                  <a:lnTo>
                    <a:pt x="118" y="66"/>
                  </a:lnTo>
                  <a:lnTo>
                    <a:pt x="118" y="68"/>
                  </a:lnTo>
                  <a:lnTo>
                    <a:pt x="118" y="71"/>
                  </a:lnTo>
                  <a:lnTo>
                    <a:pt x="118" y="73"/>
                  </a:lnTo>
                  <a:lnTo>
                    <a:pt x="118" y="75"/>
                  </a:lnTo>
                  <a:lnTo>
                    <a:pt x="118" y="77"/>
                  </a:lnTo>
                  <a:lnTo>
                    <a:pt x="118" y="79"/>
                  </a:lnTo>
                  <a:lnTo>
                    <a:pt x="118" y="81"/>
                  </a:lnTo>
                  <a:lnTo>
                    <a:pt x="118" y="84"/>
                  </a:lnTo>
                  <a:lnTo>
                    <a:pt x="119" y="85"/>
                  </a:lnTo>
                  <a:lnTo>
                    <a:pt x="119" y="87"/>
                  </a:lnTo>
                  <a:lnTo>
                    <a:pt x="119" y="90"/>
                  </a:lnTo>
                  <a:lnTo>
                    <a:pt x="121" y="92"/>
                  </a:lnTo>
                  <a:lnTo>
                    <a:pt x="121" y="94"/>
                  </a:lnTo>
                  <a:lnTo>
                    <a:pt x="122" y="96"/>
                  </a:lnTo>
                  <a:lnTo>
                    <a:pt x="122" y="98"/>
                  </a:lnTo>
                  <a:lnTo>
                    <a:pt x="123" y="100"/>
                  </a:lnTo>
                  <a:lnTo>
                    <a:pt x="124" y="103"/>
                  </a:lnTo>
                  <a:lnTo>
                    <a:pt x="125" y="106"/>
                  </a:lnTo>
                  <a:lnTo>
                    <a:pt x="125" y="107"/>
                  </a:lnTo>
                  <a:lnTo>
                    <a:pt x="125" y="109"/>
                  </a:lnTo>
                  <a:lnTo>
                    <a:pt x="129" y="117"/>
                  </a:lnTo>
                  <a:lnTo>
                    <a:pt x="132" y="125"/>
                  </a:lnTo>
                  <a:lnTo>
                    <a:pt x="132" y="125"/>
                  </a:lnTo>
                  <a:lnTo>
                    <a:pt x="132" y="125"/>
                  </a:lnTo>
                  <a:lnTo>
                    <a:pt x="126" y="130"/>
                  </a:lnTo>
                  <a:lnTo>
                    <a:pt x="122" y="136"/>
                  </a:lnTo>
                  <a:lnTo>
                    <a:pt x="118" y="142"/>
                  </a:lnTo>
                  <a:lnTo>
                    <a:pt x="116" y="148"/>
                  </a:lnTo>
                  <a:lnTo>
                    <a:pt x="115" y="155"/>
                  </a:lnTo>
                  <a:lnTo>
                    <a:pt x="115" y="163"/>
                  </a:lnTo>
                  <a:lnTo>
                    <a:pt x="115" y="168"/>
                  </a:lnTo>
                  <a:lnTo>
                    <a:pt x="115" y="174"/>
                  </a:lnTo>
                  <a:lnTo>
                    <a:pt x="116" y="175"/>
                  </a:lnTo>
                  <a:lnTo>
                    <a:pt x="116" y="175"/>
                  </a:lnTo>
                  <a:lnTo>
                    <a:pt x="117" y="180"/>
                  </a:lnTo>
                  <a:lnTo>
                    <a:pt x="118" y="185"/>
                  </a:lnTo>
                  <a:lnTo>
                    <a:pt x="119" y="186"/>
                  </a:lnTo>
                  <a:lnTo>
                    <a:pt x="119" y="187"/>
                  </a:lnTo>
                  <a:lnTo>
                    <a:pt x="122" y="190"/>
                  </a:lnTo>
                  <a:lnTo>
                    <a:pt x="124" y="193"/>
                  </a:lnTo>
                  <a:lnTo>
                    <a:pt x="125" y="194"/>
                  </a:lnTo>
                  <a:lnTo>
                    <a:pt x="125" y="195"/>
                  </a:lnTo>
                  <a:lnTo>
                    <a:pt x="128" y="198"/>
                  </a:lnTo>
                  <a:lnTo>
                    <a:pt x="130" y="199"/>
                  </a:lnTo>
                  <a:lnTo>
                    <a:pt x="134" y="201"/>
                  </a:lnTo>
                  <a:lnTo>
                    <a:pt x="137" y="203"/>
                  </a:lnTo>
                  <a:lnTo>
                    <a:pt x="137" y="210"/>
                  </a:lnTo>
                  <a:lnTo>
                    <a:pt x="138" y="216"/>
                  </a:lnTo>
                  <a:lnTo>
                    <a:pt x="138" y="218"/>
                  </a:lnTo>
                  <a:lnTo>
                    <a:pt x="138" y="220"/>
                  </a:lnTo>
                  <a:lnTo>
                    <a:pt x="141" y="231"/>
                  </a:lnTo>
                  <a:lnTo>
                    <a:pt x="144" y="242"/>
                  </a:lnTo>
                  <a:lnTo>
                    <a:pt x="148" y="250"/>
                  </a:lnTo>
                  <a:lnTo>
                    <a:pt x="151" y="257"/>
                  </a:lnTo>
                  <a:lnTo>
                    <a:pt x="156" y="263"/>
                  </a:lnTo>
                  <a:lnTo>
                    <a:pt x="161" y="268"/>
                  </a:lnTo>
                  <a:lnTo>
                    <a:pt x="165" y="272"/>
                  </a:lnTo>
                  <a:lnTo>
                    <a:pt x="168" y="275"/>
                  </a:lnTo>
                  <a:lnTo>
                    <a:pt x="168" y="281"/>
                  </a:lnTo>
                  <a:lnTo>
                    <a:pt x="168" y="312"/>
                  </a:lnTo>
                  <a:lnTo>
                    <a:pt x="168" y="319"/>
                  </a:lnTo>
                  <a:lnTo>
                    <a:pt x="142" y="331"/>
                  </a:lnTo>
                  <a:lnTo>
                    <a:pt x="115" y="344"/>
                  </a:lnTo>
                  <a:lnTo>
                    <a:pt x="87" y="357"/>
                  </a:lnTo>
                  <a:lnTo>
                    <a:pt x="62" y="370"/>
                  </a:lnTo>
                  <a:lnTo>
                    <a:pt x="47" y="380"/>
                  </a:lnTo>
                  <a:lnTo>
                    <a:pt x="34" y="388"/>
                  </a:lnTo>
                  <a:lnTo>
                    <a:pt x="19" y="399"/>
                  </a:lnTo>
                  <a:lnTo>
                    <a:pt x="9" y="408"/>
                  </a:lnTo>
                  <a:lnTo>
                    <a:pt x="5" y="413"/>
                  </a:lnTo>
                  <a:lnTo>
                    <a:pt x="3" y="417"/>
                  </a:lnTo>
                  <a:lnTo>
                    <a:pt x="2" y="420"/>
                  </a:lnTo>
                  <a:lnTo>
                    <a:pt x="0" y="424"/>
                  </a:lnTo>
                  <a:lnTo>
                    <a:pt x="0" y="495"/>
                  </a:lnTo>
                  <a:lnTo>
                    <a:pt x="2" y="500"/>
                  </a:lnTo>
                  <a:lnTo>
                    <a:pt x="4" y="504"/>
                  </a:lnTo>
                  <a:lnTo>
                    <a:pt x="8" y="506"/>
                  </a:lnTo>
                  <a:lnTo>
                    <a:pt x="12" y="507"/>
                  </a:lnTo>
                  <a:lnTo>
                    <a:pt x="468" y="507"/>
                  </a:lnTo>
                  <a:lnTo>
                    <a:pt x="473" y="506"/>
                  </a:lnTo>
                  <a:lnTo>
                    <a:pt x="476" y="504"/>
                  </a:lnTo>
                  <a:lnTo>
                    <a:pt x="479" y="500"/>
                  </a:lnTo>
                  <a:lnTo>
                    <a:pt x="480" y="495"/>
                  </a:lnTo>
                  <a:lnTo>
                    <a:pt x="480" y="424"/>
                  </a:lnTo>
                  <a:lnTo>
                    <a:pt x="480" y="420"/>
                  </a:lnTo>
                  <a:lnTo>
                    <a:pt x="477" y="417"/>
                  </a:lnTo>
                  <a:lnTo>
                    <a:pt x="475" y="413"/>
                  </a:lnTo>
                  <a:lnTo>
                    <a:pt x="471" y="408"/>
                  </a:lnTo>
                  <a:lnTo>
                    <a:pt x="462" y="399"/>
                  </a:lnTo>
                  <a:lnTo>
                    <a:pt x="446" y="38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148" name="Rectangle 147">
            <a:extLst>
              <a:ext uri="{FF2B5EF4-FFF2-40B4-BE49-F238E27FC236}">
                <a16:creationId xmlns:a16="http://schemas.microsoft.com/office/drawing/2014/main" id="{2809A67D-EE6E-45D1-AA73-B11A0B4F2508}"/>
              </a:ext>
            </a:extLst>
          </p:cNvPr>
          <p:cNvSpPr/>
          <p:nvPr/>
        </p:nvSpPr>
        <p:spPr>
          <a:xfrm>
            <a:off x="308767" y="2216212"/>
            <a:ext cx="7666434" cy="3077766"/>
          </a:xfrm>
          <a:prstGeom prst="rect">
            <a:avLst/>
          </a:prstGeom>
        </p:spPr>
        <p:txBody>
          <a:bodyPr wrap="square" lIns="0" tIns="0" rIns="0" bIns="0" anchor="ctr">
            <a:spAutoFit/>
          </a:bodyPr>
          <a:lstStyle/>
          <a:p>
            <a:pPr marL="342900" indent="-342900" algn="just">
              <a:buFont typeface="Wingdings 2" panose="05020102010507070707" pitchFamily="18" charset="2"/>
              <a:buChar char=""/>
            </a:pPr>
            <a:endParaRPr lang="en-US" sz="2000" dirty="0">
              <a:solidFill>
                <a:schemeClr val="tx1">
                  <a:lumMod val="75000"/>
                  <a:lumOff val="25000"/>
                </a:schemeClr>
              </a:solidFill>
              <a:latin typeface="Footlight MT Light" panose="0204060206030A020304" pitchFamily="18" charset="0"/>
            </a:endParaRPr>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p:txBody>
      </p:sp>
      <p:grpSp>
        <p:nvGrpSpPr>
          <p:cNvPr id="151" name="Group 15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59028" y="2951610"/>
            <a:ext cx="3541486" cy="3769865"/>
            <a:chOff x="4325258" y="1229517"/>
            <a:chExt cx="3541486" cy="3769865"/>
          </a:xfrm>
        </p:grpSpPr>
        <p:sp>
          <p:nvSpPr>
            <p:cNvPr id="152" name="Diamond 15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 name="Diamond 15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p:cNvSpPr txBox="1"/>
          <p:nvPr/>
        </p:nvSpPr>
        <p:spPr>
          <a:xfrm>
            <a:off x="665808" y="1416602"/>
            <a:ext cx="6954844" cy="5109091"/>
          </a:xfrm>
          <a:prstGeom prst="rect">
            <a:avLst/>
          </a:prstGeom>
          <a:solidFill>
            <a:schemeClr val="accent4">
              <a:alpha val="51000"/>
            </a:schemeClr>
          </a:solidFill>
        </p:spPr>
        <p:txBody>
          <a:bodyPr wrap="square" rtlCol="0">
            <a:spAutoFit/>
          </a:bodyPr>
          <a:lstStyle/>
          <a:p>
            <a:pPr marL="285750" indent="-285750" algn="just">
              <a:buClr>
                <a:schemeClr val="tx1">
                  <a:lumMod val="65000"/>
                  <a:lumOff val="35000"/>
                </a:schemeClr>
              </a:buClr>
              <a:buFont typeface="Wingdings 2" panose="05020102010507070707" pitchFamily="18" charset="2"/>
              <a:buChar char=""/>
            </a:pPr>
            <a:r>
              <a:rPr lang="en-US" sz="2200" dirty="0">
                <a:solidFill>
                  <a:schemeClr val="tx1">
                    <a:lumMod val="75000"/>
                    <a:lumOff val="25000"/>
                  </a:schemeClr>
                </a:solidFill>
                <a:latin typeface="Footlight MT Light" panose="0204060206030A020304" pitchFamily="18" charset="0"/>
              </a:rPr>
              <a:t>Boohoo is constantly trying to ensure diversity and inclusion in terms of ethnic backgrounds as well.</a:t>
            </a:r>
          </a:p>
          <a:p>
            <a:pPr marL="285750" indent="-285750" algn="just">
              <a:buClr>
                <a:schemeClr val="tx1">
                  <a:lumMod val="65000"/>
                  <a:lumOff val="35000"/>
                </a:schemeClr>
              </a:buClr>
              <a:buFont typeface="Wingdings 2" panose="05020102010507070707" pitchFamily="18" charset="2"/>
              <a:buChar char=""/>
            </a:pPr>
            <a:r>
              <a:rPr lang="en-US" sz="2200" dirty="0">
                <a:solidFill>
                  <a:schemeClr val="tx1">
                    <a:lumMod val="75000"/>
                    <a:lumOff val="25000"/>
                  </a:schemeClr>
                </a:solidFill>
                <a:latin typeface="Footlight MT Light" panose="0204060206030A020304" pitchFamily="18" charset="0"/>
              </a:rPr>
              <a:t>However, the company has yet to gain success in this regard, as the figure shows how majority of the employees in this company are white (</a:t>
            </a:r>
            <a:r>
              <a:rPr lang="en-US" sz="2200" dirty="0" err="1">
                <a:solidFill>
                  <a:schemeClr val="tx1">
                    <a:lumMod val="75000"/>
                    <a:lumOff val="25000"/>
                  </a:schemeClr>
                </a:solidFill>
                <a:latin typeface="Footlight MT Light" panose="0204060206030A020304" pitchFamily="18" charset="0"/>
              </a:rPr>
              <a:t>Hendriksz</a:t>
            </a:r>
            <a:r>
              <a:rPr lang="en-US" sz="2200" dirty="0">
                <a:solidFill>
                  <a:schemeClr val="tx1">
                    <a:lumMod val="75000"/>
                    <a:lumOff val="25000"/>
                  </a:schemeClr>
                </a:solidFill>
                <a:latin typeface="Footlight MT Light" panose="0204060206030A020304" pitchFamily="18" charset="0"/>
              </a:rPr>
              <a:t>, 2019).</a:t>
            </a:r>
          </a:p>
          <a:p>
            <a:pPr marL="285750" indent="-285750" algn="just">
              <a:buClr>
                <a:schemeClr val="tx1">
                  <a:lumMod val="65000"/>
                  <a:lumOff val="35000"/>
                </a:schemeClr>
              </a:buClr>
              <a:buFont typeface="Wingdings 2" panose="05020102010507070707" pitchFamily="18" charset="2"/>
              <a:buChar char=""/>
            </a:pPr>
            <a:r>
              <a:rPr lang="en-US" sz="2200" dirty="0">
                <a:solidFill>
                  <a:schemeClr val="tx1">
                    <a:lumMod val="75000"/>
                    <a:lumOff val="25000"/>
                  </a:schemeClr>
                </a:solidFill>
                <a:latin typeface="Footlight MT Light" panose="0204060206030A020304" pitchFamily="18" charset="0"/>
              </a:rPr>
              <a:t>There was also a backlash on the company in 2021 due to the majority of its new recruits being white.</a:t>
            </a:r>
          </a:p>
          <a:p>
            <a:pPr marL="285750" indent="-285750" algn="just">
              <a:buClr>
                <a:schemeClr val="tx1">
                  <a:lumMod val="65000"/>
                  <a:lumOff val="35000"/>
                </a:schemeClr>
              </a:buClr>
              <a:buFont typeface="Wingdings 2" panose="05020102010507070707" pitchFamily="18" charset="2"/>
              <a:buChar char=""/>
            </a:pPr>
            <a:r>
              <a:rPr lang="en-US" sz="2200" dirty="0">
                <a:solidFill>
                  <a:schemeClr val="tx1">
                    <a:lumMod val="75000"/>
                    <a:lumOff val="25000"/>
                  </a:schemeClr>
                </a:solidFill>
                <a:latin typeface="Footlight MT Light" panose="0204060206030A020304" pitchFamily="18" charset="0"/>
              </a:rPr>
              <a:t>The company has since been trying to ensure diversity even more, adopting new approaches.</a:t>
            </a:r>
          </a:p>
          <a:p>
            <a:pPr marL="285750" indent="-285750" algn="just">
              <a:buClr>
                <a:schemeClr val="tx1">
                  <a:lumMod val="65000"/>
                  <a:lumOff val="35000"/>
                </a:schemeClr>
              </a:buClr>
              <a:buFont typeface="Wingdings 2" panose="05020102010507070707" pitchFamily="18" charset="2"/>
              <a:buChar char=""/>
            </a:pPr>
            <a:r>
              <a:rPr lang="en-US" sz="2200" dirty="0">
                <a:solidFill>
                  <a:schemeClr val="tx1">
                    <a:lumMod val="75000"/>
                    <a:lumOff val="25000"/>
                  </a:schemeClr>
                </a:solidFill>
                <a:latin typeface="Footlight MT Light" panose="0204060206030A020304" pitchFamily="18" charset="0"/>
              </a:rPr>
              <a:t>Recently the company has founded a new branch in </a:t>
            </a:r>
            <a:r>
              <a:rPr lang="en-US" sz="2200" dirty="0" err="1">
                <a:solidFill>
                  <a:schemeClr val="tx1">
                    <a:lumMod val="75000"/>
                    <a:lumOff val="25000"/>
                  </a:schemeClr>
                </a:solidFill>
                <a:latin typeface="Footlight MT Light" panose="0204060206030A020304" pitchFamily="18" charset="0"/>
              </a:rPr>
              <a:t>Soho</a:t>
            </a:r>
            <a:r>
              <a:rPr lang="en-US" sz="2200" dirty="0">
                <a:solidFill>
                  <a:schemeClr val="tx1">
                    <a:lumMod val="75000"/>
                    <a:lumOff val="25000"/>
                  </a:schemeClr>
                </a:solidFill>
                <a:latin typeface="Footlight MT Light" panose="0204060206030A020304" pitchFamily="18" charset="0"/>
              </a:rPr>
              <a:t>, and it hopes to make the maximum use of flexible working to promote diversity in that office (</a:t>
            </a:r>
            <a:r>
              <a:rPr lang="sv-SE" sz="2200" dirty="0">
                <a:solidFill>
                  <a:schemeClr val="tx1">
                    <a:lumMod val="75000"/>
                    <a:lumOff val="25000"/>
                  </a:schemeClr>
                </a:solidFill>
                <a:latin typeface="Footlight MT Light" panose="0204060206030A020304" pitchFamily="18" charset="0"/>
              </a:rPr>
              <a:t>Brammer, Nardella and Surdu,  2021).</a:t>
            </a:r>
            <a:endParaRPr lang="en-US" sz="2200" dirty="0">
              <a:solidFill>
                <a:schemeClr val="tx1">
                  <a:lumMod val="75000"/>
                  <a:lumOff val="25000"/>
                </a:schemeClr>
              </a:solidFill>
              <a:latin typeface="Footlight MT Light" panose="0204060206030A020304" pitchFamily="18" charset="0"/>
            </a:endParaRPr>
          </a:p>
          <a:p>
            <a:pPr algn="just">
              <a:buClr>
                <a:schemeClr val="tx1">
                  <a:lumMod val="65000"/>
                  <a:lumOff val="35000"/>
                </a:schemeClr>
              </a:buClr>
            </a:pPr>
            <a:endParaRPr lang="en-US" dirty="0">
              <a:solidFill>
                <a:schemeClr val="tx1">
                  <a:lumMod val="75000"/>
                  <a:lumOff val="25000"/>
                </a:schemeClr>
              </a:solidFill>
              <a:latin typeface="Footlight MT Light" panose="0204060206030A020304" pitchFamily="18" charset="0"/>
            </a:endParaRPr>
          </a:p>
        </p:txBody>
      </p:sp>
      <p:pic>
        <p:nvPicPr>
          <p:cNvPr id="71" name="Picture 70"/>
          <p:cNvPicPr/>
          <p:nvPr/>
        </p:nvPicPr>
        <p:blipFill rotWithShape="1">
          <a:blip r:embed="rId3"/>
          <a:srcRect l="2581" t="35418" r="54248" b="8080"/>
          <a:stretch/>
        </p:blipFill>
        <p:spPr bwMode="auto">
          <a:xfrm>
            <a:off x="7651608" y="2383891"/>
            <a:ext cx="4399723" cy="3348582"/>
          </a:xfrm>
          <a:prstGeom prst="rect">
            <a:avLst/>
          </a:prstGeom>
          <a:ln>
            <a:noFill/>
          </a:ln>
          <a:extLst>
            <a:ext uri="{53640926-AAD7-44D8-BBD7-CCE9431645EC}">
              <a14:shadowObscured xmlns:a14="http://schemas.microsoft.com/office/drawing/2010/main"/>
            </a:ext>
          </a:extLst>
        </p:spPr>
      </p:pic>
      <p:sp>
        <p:nvSpPr>
          <p:cNvPr id="68" name="Rectangle 67"/>
          <p:cNvSpPr/>
          <p:nvPr/>
        </p:nvSpPr>
        <p:spPr>
          <a:xfrm>
            <a:off x="9916866" y="5811786"/>
            <a:ext cx="2136739" cy="369332"/>
          </a:xfrm>
          <a:prstGeom prst="rect">
            <a:avLst/>
          </a:prstGeom>
        </p:spPr>
        <p:txBody>
          <a:bodyPr wrap="none">
            <a:spAutoFit/>
          </a:bodyPr>
          <a:lstStyle/>
          <a:p>
            <a:r>
              <a:rPr lang="en-US" dirty="0">
                <a:solidFill>
                  <a:schemeClr val="tx1">
                    <a:lumMod val="75000"/>
                    <a:lumOff val="25000"/>
                  </a:schemeClr>
                </a:solidFill>
                <a:latin typeface="Footlight MT Light" panose="0204060206030A020304" pitchFamily="18" charset="0"/>
              </a:rPr>
              <a:t>(boohoo.com, 2021)</a:t>
            </a:r>
            <a:endParaRPr lang="en-GB" dirty="0"/>
          </a:p>
        </p:txBody>
      </p:sp>
    </p:spTree>
    <p:extLst>
      <p:ext uri="{BB962C8B-B14F-4D97-AF65-F5344CB8AC3E}">
        <p14:creationId xmlns:p14="http://schemas.microsoft.com/office/powerpoint/2010/main" val="823536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1205479"/>
            <a:ext cx="4086225" cy="0"/>
          </a:xfrm>
          <a:prstGeom prst="line">
            <a:avLst/>
          </a:prstGeom>
          <a:ln>
            <a:solidFill>
              <a:schemeClr val="accent4"/>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1495794"/>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solidFill>
                  <a:schemeClr val="accent4"/>
                </a:solidFill>
                <a:latin typeface="Footlight MT Light" panose="0204060206030A020304" pitchFamily="18" charset="0"/>
              </a:rPr>
              <a:t>The ways in which flexible working can increase </a:t>
            </a:r>
          </a:p>
          <a:p>
            <a:pPr algn="ctr"/>
            <a:r>
              <a:rPr lang="en-US" sz="3600" b="1" dirty="0">
                <a:solidFill>
                  <a:schemeClr val="accent4"/>
                </a:solidFill>
                <a:latin typeface="Footlight MT Light" panose="0204060206030A020304" pitchFamily="18" charset="0"/>
              </a:rPr>
              <a:t>diversity and inclusion in an organisation</a:t>
            </a:r>
            <a:br>
              <a:rPr lang="en-US" sz="3600" dirty="0">
                <a:solidFill>
                  <a:schemeClr val="accent4"/>
                </a:solidFill>
                <a:latin typeface="Footlight MT Light" panose="0204060206030A020304" pitchFamily="18" charset="0"/>
              </a:rPr>
            </a:br>
            <a:endParaRPr lang="en-US" sz="3600" dirty="0">
              <a:solidFill>
                <a:schemeClr val="accent4"/>
              </a:solidFill>
              <a:latin typeface="Footlight MT Light" panose="0204060206030A020304" pitchFamily="18" charset="0"/>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118904" y="1205479"/>
            <a:ext cx="4086225" cy="0"/>
          </a:xfrm>
          <a:prstGeom prst="line">
            <a:avLst/>
          </a:prstGeom>
          <a:ln>
            <a:solidFill>
              <a:schemeClr val="accent4"/>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6" name="Group 35" descr="Icon of human being and gear. ">
            <a:extLst>
              <a:ext uri="{FF2B5EF4-FFF2-40B4-BE49-F238E27FC236}">
                <a16:creationId xmlns:a16="http://schemas.microsoft.com/office/drawing/2014/main" id="{ECC5F635-1712-4572-A9EC-F94E2199DDBD}"/>
              </a:ext>
            </a:extLst>
          </p:cNvPr>
          <p:cNvGrpSpPr/>
          <p:nvPr/>
        </p:nvGrpSpPr>
        <p:grpSpPr>
          <a:xfrm>
            <a:off x="7133464" y="5355478"/>
            <a:ext cx="338073" cy="339996"/>
            <a:chOff x="6450013" y="5349875"/>
            <a:chExt cx="279399" cy="280988"/>
          </a:xfrm>
          <a:solidFill>
            <a:schemeClr val="bg1"/>
          </a:solidFill>
        </p:grpSpPr>
        <p:sp>
          <p:nvSpPr>
            <p:cNvPr id="37" name="Freeform 3673">
              <a:extLst>
                <a:ext uri="{FF2B5EF4-FFF2-40B4-BE49-F238E27FC236}">
                  <a16:creationId xmlns:a16="http://schemas.microsoft.com/office/drawing/2014/main" id="{D1391604-D4EC-48A8-AE57-EDF194392FB1}"/>
                </a:ext>
              </a:extLst>
            </p:cNvPr>
            <p:cNvSpPr>
              <a:spLocks/>
            </p:cNvSpPr>
            <p:nvPr/>
          </p:nvSpPr>
          <p:spPr bwMode="auto">
            <a:xfrm>
              <a:off x="6450013" y="5349875"/>
              <a:ext cx="182562" cy="238125"/>
            </a:xfrm>
            <a:custGeom>
              <a:avLst/>
              <a:gdLst>
                <a:gd name="T0" fmla="*/ 379 w 459"/>
                <a:gd name="T1" fmla="*/ 550 h 602"/>
                <a:gd name="T2" fmla="*/ 380 w 459"/>
                <a:gd name="T3" fmla="*/ 519 h 602"/>
                <a:gd name="T4" fmla="*/ 345 w 459"/>
                <a:gd name="T5" fmla="*/ 495 h 602"/>
                <a:gd name="T6" fmla="*/ 397 w 459"/>
                <a:gd name="T7" fmla="*/ 400 h 602"/>
                <a:gd name="T8" fmla="*/ 408 w 459"/>
                <a:gd name="T9" fmla="*/ 395 h 602"/>
                <a:gd name="T10" fmla="*/ 450 w 459"/>
                <a:gd name="T11" fmla="*/ 406 h 602"/>
                <a:gd name="T12" fmla="*/ 412 w 459"/>
                <a:gd name="T13" fmla="*/ 384 h 602"/>
                <a:gd name="T14" fmla="*/ 376 w 459"/>
                <a:gd name="T15" fmla="*/ 370 h 602"/>
                <a:gd name="T16" fmla="*/ 361 w 459"/>
                <a:gd name="T17" fmla="*/ 307 h 602"/>
                <a:gd name="T18" fmla="*/ 379 w 459"/>
                <a:gd name="T19" fmla="*/ 288 h 602"/>
                <a:gd name="T20" fmla="*/ 397 w 459"/>
                <a:gd name="T21" fmla="*/ 252 h 602"/>
                <a:gd name="T22" fmla="*/ 406 w 459"/>
                <a:gd name="T23" fmla="*/ 214 h 602"/>
                <a:gd name="T24" fmla="*/ 415 w 459"/>
                <a:gd name="T25" fmla="*/ 202 h 602"/>
                <a:gd name="T26" fmla="*/ 420 w 459"/>
                <a:gd name="T27" fmla="*/ 183 h 602"/>
                <a:gd name="T28" fmla="*/ 416 w 459"/>
                <a:gd name="T29" fmla="*/ 152 h 602"/>
                <a:gd name="T30" fmla="*/ 412 w 459"/>
                <a:gd name="T31" fmla="*/ 121 h 602"/>
                <a:gd name="T32" fmla="*/ 420 w 459"/>
                <a:gd name="T33" fmla="*/ 78 h 602"/>
                <a:gd name="T34" fmla="*/ 415 w 459"/>
                <a:gd name="T35" fmla="*/ 45 h 602"/>
                <a:gd name="T36" fmla="*/ 403 w 459"/>
                <a:gd name="T37" fmla="*/ 27 h 602"/>
                <a:gd name="T38" fmla="*/ 382 w 459"/>
                <a:gd name="T39" fmla="*/ 15 h 602"/>
                <a:gd name="T40" fmla="*/ 341 w 459"/>
                <a:gd name="T41" fmla="*/ 3 h 602"/>
                <a:gd name="T42" fmla="*/ 291 w 459"/>
                <a:gd name="T43" fmla="*/ 0 h 602"/>
                <a:gd name="T44" fmla="*/ 245 w 459"/>
                <a:gd name="T45" fmla="*/ 9 h 602"/>
                <a:gd name="T46" fmla="*/ 213 w 459"/>
                <a:gd name="T47" fmla="*/ 27 h 602"/>
                <a:gd name="T48" fmla="*/ 201 w 459"/>
                <a:gd name="T49" fmla="*/ 42 h 602"/>
                <a:gd name="T50" fmla="*/ 181 w 459"/>
                <a:gd name="T51" fmla="*/ 44 h 602"/>
                <a:gd name="T52" fmla="*/ 163 w 459"/>
                <a:gd name="T53" fmla="*/ 56 h 602"/>
                <a:gd name="T54" fmla="*/ 155 w 459"/>
                <a:gd name="T55" fmla="*/ 87 h 602"/>
                <a:gd name="T56" fmla="*/ 164 w 459"/>
                <a:gd name="T57" fmla="*/ 138 h 602"/>
                <a:gd name="T58" fmla="*/ 159 w 459"/>
                <a:gd name="T59" fmla="*/ 144 h 602"/>
                <a:gd name="T60" fmla="*/ 150 w 459"/>
                <a:gd name="T61" fmla="*/ 162 h 602"/>
                <a:gd name="T62" fmla="*/ 149 w 459"/>
                <a:gd name="T63" fmla="*/ 184 h 602"/>
                <a:gd name="T64" fmla="*/ 154 w 459"/>
                <a:gd name="T65" fmla="*/ 201 h 602"/>
                <a:gd name="T66" fmla="*/ 163 w 459"/>
                <a:gd name="T67" fmla="*/ 214 h 602"/>
                <a:gd name="T68" fmla="*/ 169 w 459"/>
                <a:gd name="T69" fmla="*/ 237 h 602"/>
                <a:gd name="T70" fmla="*/ 179 w 459"/>
                <a:gd name="T71" fmla="*/ 271 h 602"/>
                <a:gd name="T72" fmla="*/ 203 w 459"/>
                <a:gd name="T73" fmla="*/ 306 h 602"/>
                <a:gd name="T74" fmla="*/ 215 w 459"/>
                <a:gd name="T75" fmla="*/ 364 h 602"/>
                <a:gd name="T76" fmla="*/ 171 w 459"/>
                <a:gd name="T77" fmla="*/ 381 h 602"/>
                <a:gd name="T78" fmla="*/ 106 w 459"/>
                <a:gd name="T79" fmla="*/ 401 h 602"/>
                <a:gd name="T80" fmla="*/ 46 w 459"/>
                <a:gd name="T81" fmla="*/ 428 h 602"/>
                <a:gd name="T82" fmla="*/ 22 w 459"/>
                <a:gd name="T83" fmla="*/ 449 h 602"/>
                <a:gd name="T84" fmla="*/ 10 w 459"/>
                <a:gd name="T85" fmla="*/ 479 h 602"/>
                <a:gd name="T86" fmla="*/ 2 w 459"/>
                <a:gd name="T87" fmla="*/ 540 h 602"/>
                <a:gd name="T88" fmla="*/ 1 w 459"/>
                <a:gd name="T89" fmla="*/ 594 h 602"/>
                <a:gd name="T90" fmla="*/ 11 w 459"/>
                <a:gd name="T91" fmla="*/ 602 h 602"/>
                <a:gd name="T92" fmla="*/ 345 w 459"/>
                <a:gd name="T93" fmla="*/ 589 h 602"/>
                <a:gd name="T94" fmla="*/ 352 w 459"/>
                <a:gd name="T95" fmla="*/ 577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59" h="602">
                  <a:moveTo>
                    <a:pt x="352" y="577"/>
                  </a:moveTo>
                  <a:lnTo>
                    <a:pt x="380" y="560"/>
                  </a:lnTo>
                  <a:lnTo>
                    <a:pt x="379" y="550"/>
                  </a:lnTo>
                  <a:lnTo>
                    <a:pt x="379" y="540"/>
                  </a:lnTo>
                  <a:lnTo>
                    <a:pt x="379" y="530"/>
                  </a:lnTo>
                  <a:lnTo>
                    <a:pt x="380" y="519"/>
                  </a:lnTo>
                  <a:lnTo>
                    <a:pt x="352" y="503"/>
                  </a:lnTo>
                  <a:lnTo>
                    <a:pt x="348" y="499"/>
                  </a:lnTo>
                  <a:lnTo>
                    <a:pt x="345" y="495"/>
                  </a:lnTo>
                  <a:lnTo>
                    <a:pt x="345" y="490"/>
                  </a:lnTo>
                  <a:lnTo>
                    <a:pt x="346" y="486"/>
                  </a:lnTo>
                  <a:lnTo>
                    <a:pt x="397" y="400"/>
                  </a:lnTo>
                  <a:lnTo>
                    <a:pt x="399" y="397"/>
                  </a:lnTo>
                  <a:lnTo>
                    <a:pt x="403" y="395"/>
                  </a:lnTo>
                  <a:lnTo>
                    <a:pt x="408" y="395"/>
                  </a:lnTo>
                  <a:lnTo>
                    <a:pt x="413" y="396"/>
                  </a:lnTo>
                  <a:lnTo>
                    <a:pt x="441" y="413"/>
                  </a:lnTo>
                  <a:lnTo>
                    <a:pt x="450" y="406"/>
                  </a:lnTo>
                  <a:lnTo>
                    <a:pt x="459" y="401"/>
                  </a:lnTo>
                  <a:lnTo>
                    <a:pt x="424" y="388"/>
                  </a:lnTo>
                  <a:lnTo>
                    <a:pt x="412" y="384"/>
                  </a:lnTo>
                  <a:lnTo>
                    <a:pt x="400" y="379"/>
                  </a:lnTo>
                  <a:lnTo>
                    <a:pt x="389" y="375"/>
                  </a:lnTo>
                  <a:lnTo>
                    <a:pt x="376" y="370"/>
                  </a:lnTo>
                  <a:lnTo>
                    <a:pt x="368" y="368"/>
                  </a:lnTo>
                  <a:lnTo>
                    <a:pt x="361" y="364"/>
                  </a:lnTo>
                  <a:lnTo>
                    <a:pt x="361" y="307"/>
                  </a:lnTo>
                  <a:lnTo>
                    <a:pt x="366" y="302"/>
                  </a:lnTo>
                  <a:lnTo>
                    <a:pt x="372" y="297"/>
                  </a:lnTo>
                  <a:lnTo>
                    <a:pt x="379" y="288"/>
                  </a:lnTo>
                  <a:lnTo>
                    <a:pt x="385" y="279"/>
                  </a:lnTo>
                  <a:lnTo>
                    <a:pt x="391" y="266"/>
                  </a:lnTo>
                  <a:lnTo>
                    <a:pt x="397" y="252"/>
                  </a:lnTo>
                  <a:lnTo>
                    <a:pt x="400" y="235"/>
                  </a:lnTo>
                  <a:lnTo>
                    <a:pt x="402" y="216"/>
                  </a:lnTo>
                  <a:lnTo>
                    <a:pt x="406" y="214"/>
                  </a:lnTo>
                  <a:lnTo>
                    <a:pt x="409" y="211"/>
                  </a:lnTo>
                  <a:lnTo>
                    <a:pt x="412" y="207"/>
                  </a:lnTo>
                  <a:lnTo>
                    <a:pt x="415" y="202"/>
                  </a:lnTo>
                  <a:lnTo>
                    <a:pt x="417" y="197"/>
                  </a:lnTo>
                  <a:lnTo>
                    <a:pt x="418" y="191"/>
                  </a:lnTo>
                  <a:lnTo>
                    <a:pt x="420" y="183"/>
                  </a:lnTo>
                  <a:lnTo>
                    <a:pt x="420" y="175"/>
                  </a:lnTo>
                  <a:lnTo>
                    <a:pt x="420" y="164"/>
                  </a:lnTo>
                  <a:lnTo>
                    <a:pt x="416" y="152"/>
                  </a:lnTo>
                  <a:lnTo>
                    <a:pt x="412" y="144"/>
                  </a:lnTo>
                  <a:lnTo>
                    <a:pt x="406" y="137"/>
                  </a:lnTo>
                  <a:lnTo>
                    <a:pt x="412" y="121"/>
                  </a:lnTo>
                  <a:lnTo>
                    <a:pt x="417" y="101"/>
                  </a:lnTo>
                  <a:lnTo>
                    <a:pt x="420" y="89"/>
                  </a:lnTo>
                  <a:lnTo>
                    <a:pt x="420" y="78"/>
                  </a:lnTo>
                  <a:lnTo>
                    <a:pt x="420" y="65"/>
                  </a:lnTo>
                  <a:lnTo>
                    <a:pt x="417" y="53"/>
                  </a:lnTo>
                  <a:lnTo>
                    <a:pt x="415" y="45"/>
                  </a:lnTo>
                  <a:lnTo>
                    <a:pt x="412" y="39"/>
                  </a:lnTo>
                  <a:lnTo>
                    <a:pt x="407" y="34"/>
                  </a:lnTo>
                  <a:lnTo>
                    <a:pt x="403" y="27"/>
                  </a:lnTo>
                  <a:lnTo>
                    <a:pt x="397" y="24"/>
                  </a:lnTo>
                  <a:lnTo>
                    <a:pt x="390" y="18"/>
                  </a:lnTo>
                  <a:lnTo>
                    <a:pt x="382" y="15"/>
                  </a:lnTo>
                  <a:lnTo>
                    <a:pt x="376" y="12"/>
                  </a:lnTo>
                  <a:lnTo>
                    <a:pt x="359" y="7"/>
                  </a:lnTo>
                  <a:lnTo>
                    <a:pt x="341" y="3"/>
                  </a:lnTo>
                  <a:lnTo>
                    <a:pt x="325" y="0"/>
                  </a:lnTo>
                  <a:lnTo>
                    <a:pt x="307" y="0"/>
                  </a:lnTo>
                  <a:lnTo>
                    <a:pt x="291" y="0"/>
                  </a:lnTo>
                  <a:lnTo>
                    <a:pt x="276" y="2"/>
                  </a:lnTo>
                  <a:lnTo>
                    <a:pt x="260" y="6"/>
                  </a:lnTo>
                  <a:lnTo>
                    <a:pt x="245" y="9"/>
                  </a:lnTo>
                  <a:lnTo>
                    <a:pt x="231" y="16"/>
                  </a:lnTo>
                  <a:lnTo>
                    <a:pt x="218" y="22"/>
                  </a:lnTo>
                  <a:lnTo>
                    <a:pt x="213" y="27"/>
                  </a:lnTo>
                  <a:lnTo>
                    <a:pt x="209" y="31"/>
                  </a:lnTo>
                  <a:lnTo>
                    <a:pt x="204" y="36"/>
                  </a:lnTo>
                  <a:lnTo>
                    <a:pt x="201" y="42"/>
                  </a:lnTo>
                  <a:lnTo>
                    <a:pt x="194" y="42"/>
                  </a:lnTo>
                  <a:lnTo>
                    <a:pt x="187" y="43"/>
                  </a:lnTo>
                  <a:lnTo>
                    <a:pt x="181" y="44"/>
                  </a:lnTo>
                  <a:lnTo>
                    <a:pt x="176" y="45"/>
                  </a:lnTo>
                  <a:lnTo>
                    <a:pt x="168" y="51"/>
                  </a:lnTo>
                  <a:lnTo>
                    <a:pt x="163" y="56"/>
                  </a:lnTo>
                  <a:lnTo>
                    <a:pt x="158" y="65"/>
                  </a:lnTo>
                  <a:lnTo>
                    <a:pt x="155" y="75"/>
                  </a:lnTo>
                  <a:lnTo>
                    <a:pt x="155" y="87"/>
                  </a:lnTo>
                  <a:lnTo>
                    <a:pt x="155" y="98"/>
                  </a:lnTo>
                  <a:lnTo>
                    <a:pt x="159" y="120"/>
                  </a:lnTo>
                  <a:lnTo>
                    <a:pt x="164" y="138"/>
                  </a:lnTo>
                  <a:lnTo>
                    <a:pt x="164" y="139"/>
                  </a:lnTo>
                  <a:lnTo>
                    <a:pt x="164" y="139"/>
                  </a:lnTo>
                  <a:lnTo>
                    <a:pt x="159" y="144"/>
                  </a:lnTo>
                  <a:lnTo>
                    <a:pt x="154" y="151"/>
                  </a:lnTo>
                  <a:lnTo>
                    <a:pt x="151" y="156"/>
                  </a:lnTo>
                  <a:lnTo>
                    <a:pt x="150" y="162"/>
                  </a:lnTo>
                  <a:lnTo>
                    <a:pt x="149" y="170"/>
                  </a:lnTo>
                  <a:lnTo>
                    <a:pt x="149" y="176"/>
                  </a:lnTo>
                  <a:lnTo>
                    <a:pt x="149" y="184"/>
                  </a:lnTo>
                  <a:lnTo>
                    <a:pt x="150" y="191"/>
                  </a:lnTo>
                  <a:lnTo>
                    <a:pt x="151" y="196"/>
                  </a:lnTo>
                  <a:lnTo>
                    <a:pt x="154" y="201"/>
                  </a:lnTo>
                  <a:lnTo>
                    <a:pt x="156" y="206"/>
                  </a:lnTo>
                  <a:lnTo>
                    <a:pt x="159" y="210"/>
                  </a:lnTo>
                  <a:lnTo>
                    <a:pt x="163" y="214"/>
                  </a:lnTo>
                  <a:lnTo>
                    <a:pt x="167" y="216"/>
                  </a:lnTo>
                  <a:lnTo>
                    <a:pt x="168" y="227"/>
                  </a:lnTo>
                  <a:lnTo>
                    <a:pt x="169" y="237"/>
                  </a:lnTo>
                  <a:lnTo>
                    <a:pt x="172" y="246"/>
                  </a:lnTo>
                  <a:lnTo>
                    <a:pt x="174" y="255"/>
                  </a:lnTo>
                  <a:lnTo>
                    <a:pt x="179" y="271"/>
                  </a:lnTo>
                  <a:lnTo>
                    <a:pt x="187" y="286"/>
                  </a:lnTo>
                  <a:lnTo>
                    <a:pt x="195" y="297"/>
                  </a:lnTo>
                  <a:lnTo>
                    <a:pt x="203" y="306"/>
                  </a:lnTo>
                  <a:lnTo>
                    <a:pt x="210" y="314"/>
                  </a:lnTo>
                  <a:lnTo>
                    <a:pt x="215" y="319"/>
                  </a:lnTo>
                  <a:lnTo>
                    <a:pt x="215" y="364"/>
                  </a:lnTo>
                  <a:lnTo>
                    <a:pt x="201" y="369"/>
                  </a:lnTo>
                  <a:lnTo>
                    <a:pt x="186" y="375"/>
                  </a:lnTo>
                  <a:lnTo>
                    <a:pt x="171" y="381"/>
                  </a:lnTo>
                  <a:lnTo>
                    <a:pt x="155" y="384"/>
                  </a:lnTo>
                  <a:lnTo>
                    <a:pt x="129" y="393"/>
                  </a:lnTo>
                  <a:lnTo>
                    <a:pt x="106" y="401"/>
                  </a:lnTo>
                  <a:lnTo>
                    <a:pt x="83" y="410"/>
                  </a:lnTo>
                  <a:lnTo>
                    <a:pt x="64" y="419"/>
                  </a:lnTo>
                  <a:lnTo>
                    <a:pt x="46" y="428"/>
                  </a:lnTo>
                  <a:lnTo>
                    <a:pt x="32" y="438"/>
                  </a:lnTo>
                  <a:lnTo>
                    <a:pt x="27" y="444"/>
                  </a:lnTo>
                  <a:lnTo>
                    <a:pt x="22" y="449"/>
                  </a:lnTo>
                  <a:lnTo>
                    <a:pt x="18" y="455"/>
                  </a:lnTo>
                  <a:lnTo>
                    <a:pt x="15" y="460"/>
                  </a:lnTo>
                  <a:lnTo>
                    <a:pt x="10" y="479"/>
                  </a:lnTo>
                  <a:lnTo>
                    <a:pt x="6" y="499"/>
                  </a:lnTo>
                  <a:lnTo>
                    <a:pt x="4" y="521"/>
                  </a:lnTo>
                  <a:lnTo>
                    <a:pt x="2" y="540"/>
                  </a:lnTo>
                  <a:lnTo>
                    <a:pt x="0" y="573"/>
                  </a:lnTo>
                  <a:lnTo>
                    <a:pt x="0" y="589"/>
                  </a:lnTo>
                  <a:lnTo>
                    <a:pt x="1" y="594"/>
                  </a:lnTo>
                  <a:lnTo>
                    <a:pt x="4" y="598"/>
                  </a:lnTo>
                  <a:lnTo>
                    <a:pt x="7" y="600"/>
                  </a:lnTo>
                  <a:lnTo>
                    <a:pt x="11" y="602"/>
                  </a:lnTo>
                  <a:lnTo>
                    <a:pt x="350" y="602"/>
                  </a:lnTo>
                  <a:lnTo>
                    <a:pt x="346" y="594"/>
                  </a:lnTo>
                  <a:lnTo>
                    <a:pt x="345" y="589"/>
                  </a:lnTo>
                  <a:lnTo>
                    <a:pt x="345" y="585"/>
                  </a:lnTo>
                  <a:lnTo>
                    <a:pt x="348" y="581"/>
                  </a:lnTo>
                  <a:lnTo>
                    <a:pt x="352" y="57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8" name="Freeform 3674">
              <a:extLst>
                <a:ext uri="{FF2B5EF4-FFF2-40B4-BE49-F238E27FC236}">
                  <a16:creationId xmlns:a16="http://schemas.microsoft.com/office/drawing/2014/main" id="{44A4D0F8-0767-41BC-BE62-0AED99EC8B25}"/>
                </a:ext>
              </a:extLst>
            </p:cNvPr>
            <p:cNvSpPr>
              <a:spLocks noEditPoints="1"/>
            </p:cNvSpPr>
            <p:nvPr/>
          </p:nvSpPr>
          <p:spPr bwMode="auto">
            <a:xfrm>
              <a:off x="6597650" y="5497513"/>
              <a:ext cx="131762" cy="133350"/>
            </a:xfrm>
            <a:custGeom>
              <a:avLst/>
              <a:gdLst>
                <a:gd name="T0" fmla="*/ 151 w 332"/>
                <a:gd name="T1" fmla="*/ 243 h 336"/>
                <a:gd name="T2" fmla="*/ 129 w 332"/>
                <a:gd name="T3" fmla="*/ 235 h 336"/>
                <a:gd name="T4" fmla="*/ 111 w 332"/>
                <a:gd name="T5" fmla="*/ 222 h 336"/>
                <a:gd name="T6" fmla="*/ 97 w 332"/>
                <a:gd name="T7" fmla="*/ 204 h 336"/>
                <a:gd name="T8" fmla="*/ 89 w 332"/>
                <a:gd name="T9" fmla="*/ 182 h 336"/>
                <a:gd name="T10" fmla="*/ 88 w 332"/>
                <a:gd name="T11" fmla="*/ 159 h 336"/>
                <a:gd name="T12" fmla="*/ 94 w 332"/>
                <a:gd name="T13" fmla="*/ 136 h 336"/>
                <a:gd name="T14" fmla="*/ 106 w 332"/>
                <a:gd name="T15" fmla="*/ 117 h 336"/>
                <a:gd name="T16" fmla="*/ 122 w 332"/>
                <a:gd name="T17" fmla="*/ 103 h 336"/>
                <a:gd name="T18" fmla="*/ 143 w 332"/>
                <a:gd name="T19" fmla="*/ 92 h 336"/>
                <a:gd name="T20" fmla="*/ 166 w 332"/>
                <a:gd name="T21" fmla="*/ 89 h 336"/>
                <a:gd name="T22" fmla="*/ 189 w 332"/>
                <a:gd name="T23" fmla="*/ 92 h 336"/>
                <a:gd name="T24" fmla="*/ 210 w 332"/>
                <a:gd name="T25" fmla="*/ 103 h 336"/>
                <a:gd name="T26" fmla="*/ 226 w 332"/>
                <a:gd name="T27" fmla="*/ 117 h 336"/>
                <a:gd name="T28" fmla="*/ 238 w 332"/>
                <a:gd name="T29" fmla="*/ 136 h 336"/>
                <a:gd name="T30" fmla="*/ 243 w 332"/>
                <a:gd name="T31" fmla="*/ 159 h 336"/>
                <a:gd name="T32" fmla="*/ 242 w 332"/>
                <a:gd name="T33" fmla="*/ 182 h 336"/>
                <a:gd name="T34" fmla="*/ 234 w 332"/>
                <a:gd name="T35" fmla="*/ 204 h 336"/>
                <a:gd name="T36" fmla="*/ 221 w 332"/>
                <a:gd name="T37" fmla="*/ 222 h 336"/>
                <a:gd name="T38" fmla="*/ 203 w 332"/>
                <a:gd name="T39" fmla="*/ 235 h 336"/>
                <a:gd name="T40" fmla="*/ 181 w 332"/>
                <a:gd name="T41" fmla="*/ 243 h 336"/>
                <a:gd name="T42" fmla="*/ 306 w 332"/>
                <a:gd name="T43" fmla="*/ 204 h 336"/>
                <a:gd name="T44" fmla="*/ 300 w 332"/>
                <a:gd name="T45" fmla="*/ 195 h 336"/>
                <a:gd name="T46" fmla="*/ 302 w 332"/>
                <a:gd name="T47" fmla="*/ 167 h 336"/>
                <a:gd name="T48" fmla="*/ 300 w 332"/>
                <a:gd name="T49" fmla="*/ 139 h 336"/>
                <a:gd name="T50" fmla="*/ 306 w 332"/>
                <a:gd name="T51" fmla="*/ 130 h 336"/>
                <a:gd name="T52" fmla="*/ 269 w 332"/>
                <a:gd name="T53" fmla="*/ 64 h 336"/>
                <a:gd name="T54" fmla="*/ 257 w 332"/>
                <a:gd name="T55" fmla="*/ 65 h 336"/>
                <a:gd name="T56" fmla="*/ 242 w 332"/>
                <a:gd name="T57" fmla="*/ 53 h 336"/>
                <a:gd name="T58" fmla="*/ 215 w 332"/>
                <a:gd name="T59" fmla="*/ 35 h 336"/>
                <a:gd name="T60" fmla="*/ 207 w 332"/>
                <a:gd name="T61" fmla="*/ 27 h 336"/>
                <a:gd name="T62" fmla="*/ 135 w 332"/>
                <a:gd name="T63" fmla="*/ 0 h 336"/>
                <a:gd name="T64" fmla="*/ 133 w 332"/>
                <a:gd name="T65" fmla="*/ 31 h 336"/>
                <a:gd name="T66" fmla="*/ 113 w 332"/>
                <a:gd name="T67" fmla="*/ 41 h 336"/>
                <a:gd name="T68" fmla="*/ 77 w 332"/>
                <a:gd name="T69" fmla="*/ 63 h 336"/>
                <a:gd name="T70" fmla="*/ 67 w 332"/>
                <a:gd name="T71" fmla="*/ 65 h 336"/>
                <a:gd name="T72" fmla="*/ 0 w 332"/>
                <a:gd name="T73" fmla="*/ 114 h 336"/>
                <a:gd name="T74" fmla="*/ 31 w 332"/>
                <a:gd name="T75" fmla="*/ 135 h 336"/>
                <a:gd name="T76" fmla="*/ 30 w 332"/>
                <a:gd name="T77" fmla="*/ 154 h 336"/>
                <a:gd name="T78" fmla="*/ 31 w 332"/>
                <a:gd name="T79" fmla="*/ 191 h 336"/>
                <a:gd name="T80" fmla="*/ 29 w 332"/>
                <a:gd name="T81" fmla="*/ 202 h 336"/>
                <a:gd name="T82" fmla="*/ 38 w 332"/>
                <a:gd name="T83" fmla="*/ 284 h 336"/>
                <a:gd name="T84" fmla="*/ 71 w 332"/>
                <a:gd name="T85" fmla="*/ 267 h 336"/>
                <a:gd name="T86" fmla="*/ 89 w 332"/>
                <a:gd name="T87" fmla="*/ 279 h 336"/>
                <a:gd name="T88" fmla="*/ 139 w 332"/>
                <a:gd name="T89" fmla="*/ 300 h 336"/>
                <a:gd name="T90" fmla="*/ 146 w 332"/>
                <a:gd name="T91" fmla="*/ 308 h 336"/>
                <a:gd name="T92" fmla="*/ 207 w 332"/>
                <a:gd name="T93" fmla="*/ 336 h 336"/>
                <a:gd name="T94" fmla="*/ 208 w 332"/>
                <a:gd name="T95" fmla="*/ 306 h 336"/>
                <a:gd name="T96" fmla="*/ 223 w 332"/>
                <a:gd name="T97" fmla="*/ 297 h 336"/>
                <a:gd name="T98" fmla="*/ 246 w 332"/>
                <a:gd name="T99" fmla="*/ 279 h 336"/>
                <a:gd name="T100" fmla="*/ 257 w 332"/>
                <a:gd name="T101" fmla="*/ 268 h 336"/>
                <a:gd name="T102" fmla="*/ 269 w 332"/>
                <a:gd name="T103" fmla="*/ 270 h 336"/>
                <a:gd name="T104" fmla="*/ 306 w 332"/>
                <a:gd name="T105" fmla="*/ 204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32" h="336">
                  <a:moveTo>
                    <a:pt x="166" y="245"/>
                  </a:moveTo>
                  <a:lnTo>
                    <a:pt x="158" y="244"/>
                  </a:lnTo>
                  <a:lnTo>
                    <a:pt x="151" y="243"/>
                  </a:lnTo>
                  <a:lnTo>
                    <a:pt x="143" y="241"/>
                  </a:lnTo>
                  <a:lnTo>
                    <a:pt x="135" y="239"/>
                  </a:lnTo>
                  <a:lnTo>
                    <a:pt x="129" y="235"/>
                  </a:lnTo>
                  <a:lnTo>
                    <a:pt x="122" y="231"/>
                  </a:lnTo>
                  <a:lnTo>
                    <a:pt x="116" y="227"/>
                  </a:lnTo>
                  <a:lnTo>
                    <a:pt x="111" y="222"/>
                  </a:lnTo>
                  <a:lnTo>
                    <a:pt x="106" y="217"/>
                  </a:lnTo>
                  <a:lnTo>
                    <a:pt x="101" y="211"/>
                  </a:lnTo>
                  <a:lnTo>
                    <a:pt x="97" y="204"/>
                  </a:lnTo>
                  <a:lnTo>
                    <a:pt x="94" y="198"/>
                  </a:lnTo>
                  <a:lnTo>
                    <a:pt x="92" y="190"/>
                  </a:lnTo>
                  <a:lnTo>
                    <a:pt x="89" y="182"/>
                  </a:lnTo>
                  <a:lnTo>
                    <a:pt x="88" y="175"/>
                  </a:lnTo>
                  <a:lnTo>
                    <a:pt x="88" y="167"/>
                  </a:lnTo>
                  <a:lnTo>
                    <a:pt x="88" y="159"/>
                  </a:lnTo>
                  <a:lnTo>
                    <a:pt x="89" y="151"/>
                  </a:lnTo>
                  <a:lnTo>
                    <a:pt x="92" y="144"/>
                  </a:lnTo>
                  <a:lnTo>
                    <a:pt x="94" y="136"/>
                  </a:lnTo>
                  <a:lnTo>
                    <a:pt x="97" y="130"/>
                  </a:lnTo>
                  <a:lnTo>
                    <a:pt x="101" y="123"/>
                  </a:lnTo>
                  <a:lnTo>
                    <a:pt x="106" y="117"/>
                  </a:lnTo>
                  <a:lnTo>
                    <a:pt x="111" y="112"/>
                  </a:lnTo>
                  <a:lnTo>
                    <a:pt x="116" y="106"/>
                  </a:lnTo>
                  <a:lnTo>
                    <a:pt x="122" y="103"/>
                  </a:lnTo>
                  <a:lnTo>
                    <a:pt x="129" y="99"/>
                  </a:lnTo>
                  <a:lnTo>
                    <a:pt x="135" y="95"/>
                  </a:lnTo>
                  <a:lnTo>
                    <a:pt x="143" y="92"/>
                  </a:lnTo>
                  <a:lnTo>
                    <a:pt x="151" y="90"/>
                  </a:lnTo>
                  <a:lnTo>
                    <a:pt x="158" y="90"/>
                  </a:lnTo>
                  <a:lnTo>
                    <a:pt x="166" y="89"/>
                  </a:lnTo>
                  <a:lnTo>
                    <a:pt x="174" y="90"/>
                  </a:lnTo>
                  <a:lnTo>
                    <a:pt x="181" y="90"/>
                  </a:lnTo>
                  <a:lnTo>
                    <a:pt x="189" y="92"/>
                  </a:lnTo>
                  <a:lnTo>
                    <a:pt x="196" y="95"/>
                  </a:lnTo>
                  <a:lnTo>
                    <a:pt x="203" y="99"/>
                  </a:lnTo>
                  <a:lnTo>
                    <a:pt x="210" y="103"/>
                  </a:lnTo>
                  <a:lnTo>
                    <a:pt x="215" y="106"/>
                  </a:lnTo>
                  <a:lnTo>
                    <a:pt x="221" y="112"/>
                  </a:lnTo>
                  <a:lnTo>
                    <a:pt x="226" y="117"/>
                  </a:lnTo>
                  <a:lnTo>
                    <a:pt x="230" y="123"/>
                  </a:lnTo>
                  <a:lnTo>
                    <a:pt x="234" y="130"/>
                  </a:lnTo>
                  <a:lnTo>
                    <a:pt x="238" y="136"/>
                  </a:lnTo>
                  <a:lnTo>
                    <a:pt x="241" y="144"/>
                  </a:lnTo>
                  <a:lnTo>
                    <a:pt x="242" y="151"/>
                  </a:lnTo>
                  <a:lnTo>
                    <a:pt x="243" y="159"/>
                  </a:lnTo>
                  <a:lnTo>
                    <a:pt x="244" y="167"/>
                  </a:lnTo>
                  <a:lnTo>
                    <a:pt x="243" y="175"/>
                  </a:lnTo>
                  <a:lnTo>
                    <a:pt x="242" y="182"/>
                  </a:lnTo>
                  <a:lnTo>
                    <a:pt x="241" y="190"/>
                  </a:lnTo>
                  <a:lnTo>
                    <a:pt x="238" y="198"/>
                  </a:lnTo>
                  <a:lnTo>
                    <a:pt x="234" y="204"/>
                  </a:lnTo>
                  <a:lnTo>
                    <a:pt x="230" y="211"/>
                  </a:lnTo>
                  <a:lnTo>
                    <a:pt x="226" y="217"/>
                  </a:lnTo>
                  <a:lnTo>
                    <a:pt x="221" y="222"/>
                  </a:lnTo>
                  <a:lnTo>
                    <a:pt x="215" y="227"/>
                  </a:lnTo>
                  <a:lnTo>
                    <a:pt x="210" y="231"/>
                  </a:lnTo>
                  <a:lnTo>
                    <a:pt x="203" y="235"/>
                  </a:lnTo>
                  <a:lnTo>
                    <a:pt x="196" y="239"/>
                  </a:lnTo>
                  <a:lnTo>
                    <a:pt x="189" y="241"/>
                  </a:lnTo>
                  <a:lnTo>
                    <a:pt x="181" y="243"/>
                  </a:lnTo>
                  <a:lnTo>
                    <a:pt x="174" y="244"/>
                  </a:lnTo>
                  <a:lnTo>
                    <a:pt x="166" y="245"/>
                  </a:lnTo>
                  <a:close/>
                  <a:moveTo>
                    <a:pt x="306" y="204"/>
                  </a:moveTo>
                  <a:lnTo>
                    <a:pt x="302" y="202"/>
                  </a:lnTo>
                  <a:lnTo>
                    <a:pt x="301" y="199"/>
                  </a:lnTo>
                  <a:lnTo>
                    <a:pt x="300" y="195"/>
                  </a:lnTo>
                  <a:lnTo>
                    <a:pt x="300" y="191"/>
                  </a:lnTo>
                  <a:lnTo>
                    <a:pt x="302" y="180"/>
                  </a:lnTo>
                  <a:lnTo>
                    <a:pt x="302" y="167"/>
                  </a:lnTo>
                  <a:lnTo>
                    <a:pt x="302" y="154"/>
                  </a:lnTo>
                  <a:lnTo>
                    <a:pt x="300" y="142"/>
                  </a:lnTo>
                  <a:lnTo>
                    <a:pt x="300" y="139"/>
                  </a:lnTo>
                  <a:lnTo>
                    <a:pt x="301" y="135"/>
                  </a:lnTo>
                  <a:lnTo>
                    <a:pt x="302" y="132"/>
                  </a:lnTo>
                  <a:lnTo>
                    <a:pt x="306" y="130"/>
                  </a:lnTo>
                  <a:lnTo>
                    <a:pt x="332" y="114"/>
                  </a:lnTo>
                  <a:lnTo>
                    <a:pt x="293" y="50"/>
                  </a:lnTo>
                  <a:lnTo>
                    <a:pt x="269" y="64"/>
                  </a:lnTo>
                  <a:lnTo>
                    <a:pt x="265" y="65"/>
                  </a:lnTo>
                  <a:lnTo>
                    <a:pt x="261" y="65"/>
                  </a:lnTo>
                  <a:lnTo>
                    <a:pt x="257" y="65"/>
                  </a:lnTo>
                  <a:lnTo>
                    <a:pt x="255" y="63"/>
                  </a:lnTo>
                  <a:lnTo>
                    <a:pt x="251" y="59"/>
                  </a:lnTo>
                  <a:lnTo>
                    <a:pt x="242" y="53"/>
                  </a:lnTo>
                  <a:lnTo>
                    <a:pt x="233" y="45"/>
                  </a:lnTo>
                  <a:lnTo>
                    <a:pt x="224" y="40"/>
                  </a:lnTo>
                  <a:lnTo>
                    <a:pt x="215" y="35"/>
                  </a:lnTo>
                  <a:lnTo>
                    <a:pt x="211" y="33"/>
                  </a:lnTo>
                  <a:lnTo>
                    <a:pt x="208" y="31"/>
                  </a:lnTo>
                  <a:lnTo>
                    <a:pt x="207" y="27"/>
                  </a:lnTo>
                  <a:lnTo>
                    <a:pt x="207" y="24"/>
                  </a:lnTo>
                  <a:lnTo>
                    <a:pt x="207" y="0"/>
                  </a:lnTo>
                  <a:lnTo>
                    <a:pt x="135" y="0"/>
                  </a:lnTo>
                  <a:lnTo>
                    <a:pt x="135" y="24"/>
                  </a:lnTo>
                  <a:lnTo>
                    <a:pt x="134" y="27"/>
                  </a:lnTo>
                  <a:lnTo>
                    <a:pt x="133" y="31"/>
                  </a:lnTo>
                  <a:lnTo>
                    <a:pt x="130" y="33"/>
                  </a:lnTo>
                  <a:lnTo>
                    <a:pt x="126" y="35"/>
                  </a:lnTo>
                  <a:lnTo>
                    <a:pt x="113" y="41"/>
                  </a:lnTo>
                  <a:lnTo>
                    <a:pt x="101" y="47"/>
                  </a:lnTo>
                  <a:lnTo>
                    <a:pt x="88" y="55"/>
                  </a:lnTo>
                  <a:lnTo>
                    <a:pt x="77" y="63"/>
                  </a:lnTo>
                  <a:lnTo>
                    <a:pt x="75" y="65"/>
                  </a:lnTo>
                  <a:lnTo>
                    <a:pt x="71" y="65"/>
                  </a:lnTo>
                  <a:lnTo>
                    <a:pt x="67" y="65"/>
                  </a:lnTo>
                  <a:lnTo>
                    <a:pt x="63" y="64"/>
                  </a:lnTo>
                  <a:lnTo>
                    <a:pt x="38" y="50"/>
                  </a:lnTo>
                  <a:lnTo>
                    <a:pt x="0" y="114"/>
                  </a:lnTo>
                  <a:lnTo>
                    <a:pt x="26" y="130"/>
                  </a:lnTo>
                  <a:lnTo>
                    <a:pt x="29" y="132"/>
                  </a:lnTo>
                  <a:lnTo>
                    <a:pt x="31" y="135"/>
                  </a:lnTo>
                  <a:lnTo>
                    <a:pt x="33" y="139"/>
                  </a:lnTo>
                  <a:lnTo>
                    <a:pt x="31" y="142"/>
                  </a:lnTo>
                  <a:lnTo>
                    <a:pt x="30" y="154"/>
                  </a:lnTo>
                  <a:lnTo>
                    <a:pt x="30" y="167"/>
                  </a:lnTo>
                  <a:lnTo>
                    <a:pt x="30" y="178"/>
                  </a:lnTo>
                  <a:lnTo>
                    <a:pt x="31" y="191"/>
                  </a:lnTo>
                  <a:lnTo>
                    <a:pt x="33" y="195"/>
                  </a:lnTo>
                  <a:lnTo>
                    <a:pt x="31" y="199"/>
                  </a:lnTo>
                  <a:lnTo>
                    <a:pt x="29" y="202"/>
                  </a:lnTo>
                  <a:lnTo>
                    <a:pt x="26" y="204"/>
                  </a:lnTo>
                  <a:lnTo>
                    <a:pt x="0" y="220"/>
                  </a:lnTo>
                  <a:lnTo>
                    <a:pt x="38" y="284"/>
                  </a:lnTo>
                  <a:lnTo>
                    <a:pt x="63" y="270"/>
                  </a:lnTo>
                  <a:lnTo>
                    <a:pt x="67" y="268"/>
                  </a:lnTo>
                  <a:lnTo>
                    <a:pt x="71" y="267"/>
                  </a:lnTo>
                  <a:lnTo>
                    <a:pt x="75" y="268"/>
                  </a:lnTo>
                  <a:lnTo>
                    <a:pt x="77" y="271"/>
                  </a:lnTo>
                  <a:lnTo>
                    <a:pt x="89" y="279"/>
                  </a:lnTo>
                  <a:lnTo>
                    <a:pt x="106" y="286"/>
                  </a:lnTo>
                  <a:lnTo>
                    <a:pt x="124" y="295"/>
                  </a:lnTo>
                  <a:lnTo>
                    <a:pt x="139" y="300"/>
                  </a:lnTo>
                  <a:lnTo>
                    <a:pt x="142" y="303"/>
                  </a:lnTo>
                  <a:lnTo>
                    <a:pt x="144" y="306"/>
                  </a:lnTo>
                  <a:lnTo>
                    <a:pt x="146" y="308"/>
                  </a:lnTo>
                  <a:lnTo>
                    <a:pt x="147" y="312"/>
                  </a:lnTo>
                  <a:lnTo>
                    <a:pt x="147" y="336"/>
                  </a:lnTo>
                  <a:lnTo>
                    <a:pt x="207" y="336"/>
                  </a:lnTo>
                  <a:lnTo>
                    <a:pt x="207" y="312"/>
                  </a:lnTo>
                  <a:lnTo>
                    <a:pt x="207" y="308"/>
                  </a:lnTo>
                  <a:lnTo>
                    <a:pt x="208" y="306"/>
                  </a:lnTo>
                  <a:lnTo>
                    <a:pt x="211" y="303"/>
                  </a:lnTo>
                  <a:lnTo>
                    <a:pt x="215" y="300"/>
                  </a:lnTo>
                  <a:lnTo>
                    <a:pt x="223" y="297"/>
                  </a:lnTo>
                  <a:lnTo>
                    <a:pt x="230" y="291"/>
                  </a:lnTo>
                  <a:lnTo>
                    <a:pt x="238" y="285"/>
                  </a:lnTo>
                  <a:lnTo>
                    <a:pt x="246" y="279"/>
                  </a:lnTo>
                  <a:lnTo>
                    <a:pt x="250" y="275"/>
                  </a:lnTo>
                  <a:lnTo>
                    <a:pt x="255" y="271"/>
                  </a:lnTo>
                  <a:lnTo>
                    <a:pt x="257" y="268"/>
                  </a:lnTo>
                  <a:lnTo>
                    <a:pt x="261" y="267"/>
                  </a:lnTo>
                  <a:lnTo>
                    <a:pt x="265" y="268"/>
                  </a:lnTo>
                  <a:lnTo>
                    <a:pt x="269" y="270"/>
                  </a:lnTo>
                  <a:lnTo>
                    <a:pt x="295" y="284"/>
                  </a:lnTo>
                  <a:lnTo>
                    <a:pt x="332" y="220"/>
                  </a:lnTo>
                  <a:lnTo>
                    <a:pt x="306" y="2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42" name="Freeform 4346" descr="Icon of box and whisker chart. ">
            <a:extLst>
              <a:ext uri="{FF2B5EF4-FFF2-40B4-BE49-F238E27FC236}">
                <a16:creationId xmlns:a16="http://schemas.microsoft.com/office/drawing/2014/main" id="{D131817A-5B27-4718-8BAC-45C9CEDA45D9}"/>
              </a:ext>
            </a:extLst>
          </p:cNvPr>
          <p:cNvSpPr>
            <a:spLocks noEditPoints="1"/>
          </p:cNvSpPr>
          <p:nvPr/>
        </p:nvSpPr>
        <p:spPr bwMode="auto">
          <a:xfrm>
            <a:off x="3967321" y="3532346"/>
            <a:ext cx="345758" cy="345758"/>
          </a:xfrm>
          <a:custGeom>
            <a:avLst/>
            <a:gdLst>
              <a:gd name="T0" fmla="*/ 706 w 898"/>
              <a:gd name="T1" fmla="*/ 479 h 898"/>
              <a:gd name="T2" fmla="*/ 652 w 898"/>
              <a:gd name="T3" fmla="*/ 556 h 898"/>
              <a:gd name="T4" fmla="*/ 632 w 898"/>
              <a:gd name="T5" fmla="*/ 551 h 898"/>
              <a:gd name="T6" fmla="*/ 576 w 898"/>
              <a:gd name="T7" fmla="*/ 477 h 898"/>
              <a:gd name="T8" fmla="*/ 571 w 898"/>
              <a:gd name="T9" fmla="*/ 398 h 898"/>
              <a:gd name="T10" fmla="*/ 628 w 898"/>
              <a:gd name="T11" fmla="*/ 129 h 898"/>
              <a:gd name="T12" fmla="*/ 643 w 898"/>
              <a:gd name="T13" fmla="*/ 114 h 898"/>
              <a:gd name="T14" fmla="*/ 658 w 898"/>
              <a:gd name="T15" fmla="*/ 129 h 898"/>
              <a:gd name="T16" fmla="*/ 717 w 898"/>
              <a:gd name="T17" fmla="*/ 398 h 898"/>
              <a:gd name="T18" fmla="*/ 621 w 898"/>
              <a:gd name="T19" fmla="*/ 758 h 898"/>
              <a:gd name="T20" fmla="*/ 589 w 898"/>
              <a:gd name="T21" fmla="*/ 727 h 898"/>
              <a:gd name="T22" fmla="*/ 589 w 898"/>
              <a:gd name="T23" fmla="*/ 680 h 898"/>
              <a:gd name="T24" fmla="*/ 621 w 898"/>
              <a:gd name="T25" fmla="*/ 648 h 898"/>
              <a:gd name="T26" fmla="*/ 667 w 898"/>
              <a:gd name="T27" fmla="*/ 648 h 898"/>
              <a:gd name="T28" fmla="*/ 699 w 898"/>
              <a:gd name="T29" fmla="*/ 680 h 898"/>
              <a:gd name="T30" fmla="*/ 699 w 898"/>
              <a:gd name="T31" fmla="*/ 727 h 898"/>
              <a:gd name="T32" fmla="*/ 667 w 898"/>
              <a:gd name="T33" fmla="*/ 758 h 898"/>
              <a:gd name="T34" fmla="*/ 536 w 898"/>
              <a:gd name="T35" fmla="*/ 294 h 898"/>
              <a:gd name="T36" fmla="*/ 479 w 898"/>
              <a:gd name="T37" fmla="*/ 546 h 898"/>
              <a:gd name="T38" fmla="*/ 461 w 898"/>
              <a:gd name="T39" fmla="*/ 558 h 898"/>
              <a:gd name="T40" fmla="*/ 450 w 898"/>
              <a:gd name="T41" fmla="*/ 299 h 898"/>
              <a:gd name="T42" fmla="*/ 390 w 898"/>
              <a:gd name="T43" fmla="*/ 287 h 898"/>
              <a:gd name="T44" fmla="*/ 398 w 898"/>
              <a:gd name="T45" fmla="*/ 211 h 898"/>
              <a:gd name="T46" fmla="*/ 454 w 898"/>
              <a:gd name="T47" fmla="*/ 118 h 898"/>
              <a:gd name="T48" fmla="*/ 475 w 898"/>
              <a:gd name="T49" fmla="*/ 118 h 898"/>
              <a:gd name="T50" fmla="*/ 530 w 898"/>
              <a:gd name="T51" fmla="*/ 211 h 898"/>
              <a:gd name="T52" fmla="*/ 465 w 898"/>
              <a:gd name="T53" fmla="*/ 763 h 898"/>
              <a:gd name="T54" fmla="*/ 422 w 898"/>
              <a:gd name="T55" fmla="*/ 745 h 898"/>
              <a:gd name="T56" fmla="*/ 405 w 898"/>
              <a:gd name="T57" fmla="*/ 703 h 898"/>
              <a:gd name="T58" fmla="*/ 422 w 898"/>
              <a:gd name="T59" fmla="*/ 661 h 898"/>
              <a:gd name="T60" fmla="*/ 465 w 898"/>
              <a:gd name="T61" fmla="*/ 643 h 898"/>
              <a:gd name="T62" fmla="*/ 506 w 898"/>
              <a:gd name="T63" fmla="*/ 661 h 898"/>
              <a:gd name="T64" fmla="*/ 525 w 898"/>
              <a:gd name="T65" fmla="*/ 703 h 898"/>
              <a:gd name="T66" fmla="*/ 506 w 898"/>
              <a:gd name="T67" fmla="*/ 745 h 898"/>
              <a:gd name="T68" fmla="*/ 465 w 898"/>
              <a:gd name="T69" fmla="*/ 763 h 898"/>
              <a:gd name="T70" fmla="*/ 318 w 898"/>
              <a:gd name="T71" fmla="*/ 419 h 898"/>
              <a:gd name="T72" fmla="*/ 263 w 898"/>
              <a:gd name="T73" fmla="*/ 556 h 898"/>
              <a:gd name="T74" fmla="*/ 242 w 898"/>
              <a:gd name="T75" fmla="*/ 551 h 898"/>
              <a:gd name="T76" fmla="*/ 186 w 898"/>
              <a:gd name="T77" fmla="*/ 417 h 898"/>
              <a:gd name="T78" fmla="*/ 181 w 898"/>
              <a:gd name="T79" fmla="*/ 339 h 898"/>
              <a:gd name="T80" fmla="*/ 240 w 898"/>
              <a:gd name="T81" fmla="*/ 129 h 898"/>
              <a:gd name="T82" fmla="*/ 255 w 898"/>
              <a:gd name="T83" fmla="*/ 114 h 898"/>
              <a:gd name="T84" fmla="*/ 270 w 898"/>
              <a:gd name="T85" fmla="*/ 129 h 898"/>
              <a:gd name="T86" fmla="*/ 329 w 898"/>
              <a:gd name="T87" fmla="*/ 339 h 898"/>
              <a:gd name="T88" fmla="*/ 231 w 898"/>
              <a:gd name="T89" fmla="*/ 758 h 898"/>
              <a:gd name="T90" fmla="*/ 200 w 898"/>
              <a:gd name="T91" fmla="*/ 727 h 898"/>
              <a:gd name="T92" fmla="*/ 200 w 898"/>
              <a:gd name="T93" fmla="*/ 680 h 898"/>
              <a:gd name="T94" fmla="*/ 231 w 898"/>
              <a:gd name="T95" fmla="*/ 648 h 898"/>
              <a:gd name="T96" fmla="*/ 278 w 898"/>
              <a:gd name="T97" fmla="*/ 648 h 898"/>
              <a:gd name="T98" fmla="*/ 311 w 898"/>
              <a:gd name="T99" fmla="*/ 680 h 898"/>
              <a:gd name="T100" fmla="*/ 311 w 898"/>
              <a:gd name="T101" fmla="*/ 727 h 898"/>
              <a:gd name="T102" fmla="*/ 278 w 898"/>
              <a:gd name="T103" fmla="*/ 758 h 898"/>
              <a:gd name="T104" fmla="*/ 10 w 898"/>
              <a:gd name="T105" fmla="*/ 2 h 898"/>
              <a:gd name="T106" fmla="*/ 1 w 898"/>
              <a:gd name="T107" fmla="*/ 886 h 898"/>
              <a:gd name="T108" fmla="*/ 883 w 898"/>
              <a:gd name="T109" fmla="*/ 898 h 898"/>
              <a:gd name="T110" fmla="*/ 898 w 898"/>
              <a:gd name="T111" fmla="*/ 883 h 898"/>
              <a:gd name="T112" fmla="*/ 886 w 898"/>
              <a:gd name="T113" fmla="*/ 0 h 8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98" h="898">
                <a:moveTo>
                  <a:pt x="718" y="464"/>
                </a:moveTo>
                <a:lnTo>
                  <a:pt x="718" y="467"/>
                </a:lnTo>
                <a:lnTo>
                  <a:pt x="717" y="470"/>
                </a:lnTo>
                <a:lnTo>
                  <a:pt x="716" y="472"/>
                </a:lnTo>
                <a:lnTo>
                  <a:pt x="714" y="474"/>
                </a:lnTo>
                <a:lnTo>
                  <a:pt x="712" y="477"/>
                </a:lnTo>
                <a:lnTo>
                  <a:pt x="710" y="478"/>
                </a:lnTo>
                <a:lnTo>
                  <a:pt x="706" y="479"/>
                </a:lnTo>
                <a:lnTo>
                  <a:pt x="703" y="479"/>
                </a:lnTo>
                <a:lnTo>
                  <a:pt x="658" y="479"/>
                </a:lnTo>
                <a:lnTo>
                  <a:pt x="658" y="543"/>
                </a:lnTo>
                <a:lnTo>
                  <a:pt x="658" y="546"/>
                </a:lnTo>
                <a:lnTo>
                  <a:pt x="657" y="549"/>
                </a:lnTo>
                <a:lnTo>
                  <a:pt x="656" y="551"/>
                </a:lnTo>
                <a:lnTo>
                  <a:pt x="654" y="554"/>
                </a:lnTo>
                <a:lnTo>
                  <a:pt x="652" y="556"/>
                </a:lnTo>
                <a:lnTo>
                  <a:pt x="650" y="557"/>
                </a:lnTo>
                <a:lnTo>
                  <a:pt x="647" y="558"/>
                </a:lnTo>
                <a:lnTo>
                  <a:pt x="643" y="558"/>
                </a:lnTo>
                <a:lnTo>
                  <a:pt x="641" y="558"/>
                </a:lnTo>
                <a:lnTo>
                  <a:pt x="638" y="557"/>
                </a:lnTo>
                <a:lnTo>
                  <a:pt x="636" y="556"/>
                </a:lnTo>
                <a:lnTo>
                  <a:pt x="634" y="554"/>
                </a:lnTo>
                <a:lnTo>
                  <a:pt x="632" y="551"/>
                </a:lnTo>
                <a:lnTo>
                  <a:pt x="631" y="549"/>
                </a:lnTo>
                <a:lnTo>
                  <a:pt x="629" y="546"/>
                </a:lnTo>
                <a:lnTo>
                  <a:pt x="628" y="543"/>
                </a:lnTo>
                <a:lnTo>
                  <a:pt x="628" y="479"/>
                </a:lnTo>
                <a:lnTo>
                  <a:pt x="583" y="479"/>
                </a:lnTo>
                <a:lnTo>
                  <a:pt x="581" y="479"/>
                </a:lnTo>
                <a:lnTo>
                  <a:pt x="578" y="478"/>
                </a:lnTo>
                <a:lnTo>
                  <a:pt x="576" y="477"/>
                </a:lnTo>
                <a:lnTo>
                  <a:pt x="574" y="474"/>
                </a:lnTo>
                <a:lnTo>
                  <a:pt x="572" y="472"/>
                </a:lnTo>
                <a:lnTo>
                  <a:pt x="571" y="470"/>
                </a:lnTo>
                <a:lnTo>
                  <a:pt x="570" y="467"/>
                </a:lnTo>
                <a:lnTo>
                  <a:pt x="570" y="464"/>
                </a:lnTo>
                <a:lnTo>
                  <a:pt x="570" y="404"/>
                </a:lnTo>
                <a:lnTo>
                  <a:pt x="570" y="402"/>
                </a:lnTo>
                <a:lnTo>
                  <a:pt x="571" y="398"/>
                </a:lnTo>
                <a:lnTo>
                  <a:pt x="572" y="396"/>
                </a:lnTo>
                <a:lnTo>
                  <a:pt x="574" y="394"/>
                </a:lnTo>
                <a:lnTo>
                  <a:pt x="576" y="392"/>
                </a:lnTo>
                <a:lnTo>
                  <a:pt x="578" y="391"/>
                </a:lnTo>
                <a:lnTo>
                  <a:pt x="581" y="390"/>
                </a:lnTo>
                <a:lnTo>
                  <a:pt x="583" y="389"/>
                </a:lnTo>
                <a:lnTo>
                  <a:pt x="628" y="389"/>
                </a:lnTo>
                <a:lnTo>
                  <a:pt x="628" y="129"/>
                </a:lnTo>
                <a:lnTo>
                  <a:pt x="629" y="126"/>
                </a:lnTo>
                <a:lnTo>
                  <a:pt x="631" y="123"/>
                </a:lnTo>
                <a:lnTo>
                  <a:pt x="632" y="121"/>
                </a:lnTo>
                <a:lnTo>
                  <a:pt x="634" y="118"/>
                </a:lnTo>
                <a:lnTo>
                  <a:pt x="636" y="117"/>
                </a:lnTo>
                <a:lnTo>
                  <a:pt x="638" y="115"/>
                </a:lnTo>
                <a:lnTo>
                  <a:pt x="641" y="114"/>
                </a:lnTo>
                <a:lnTo>
                  <a:pt x="643" y="114"/>
                </a:lnTo>
                <a:lnTo>
                  <a:pt x="647" y="114"/>
                </a:lnTo>
                <a:lnTo>
                  <a:pt x="650" y="115"/>
                </a:lnTo>
                <a:lnTo>
                  <a:pt x="652" y="117"/>
                </a:lnTo>
                <a:lnTo>
                  <a:pt x="654" y="118"/>
                </a:lnTo>
                <a:lnTo>
                  <a:pt x="656" y="121"/>
                </a:lnTo>
                <a:lnTo>
                  <a:pt x="657" y="123"/>
                </a:lnTo>
                <a:lnTo>
                  <a:pt x="658" y="127"/>
                </a:lnTo>
                <a:lnTo>
                  <a:pt x="658" y="129"/>
                </a:lnTo>
                <a:lnTo>
                  <a:pt x="658" y="389"/>
                </a:lnTo>
                <a:lnTo>
                  <a:pt x="703" y="389"/>
                </a:lnTo>
                <a:lnTo>
                  <a:pt x="706" y="390"/>
                </a:lnTo>
                <a:lnTo>
                  <a:pt x="710" y="391"/>
                </a:lnTo>
                <a:lnTo>
                  <a:pt x="712" y="392"/>
                </a:lnTo>
                <a:lnTo>
                  <a:pt x="714" y="394"/>
                </a:lnTo>
                <a:lnTo>
                  <a:pt x="716" y="396"/>
                </a:lnTo>
                <a:lnTo>
                  <a:pt x="717" y="398"/>
                </a:lnTo>
                <a:lnTo>
                  <a:pt x="718" y="402"/>
                </a:lnTo>
                <a:lnTo>
                  <a:pt x="718" y="404"/>
                </a:lnTo>
                <a:lnTo>
                  <a:pt x="718" y="464"/>
                </a:lnTo>
                <a:close/>
                <a:moveTo>
                  <a:pt x="643" y="763"/>
                </a:moveTo>
                <a:lnTo>
                  <a:pt x="638" y="762"/>
                </a:lnTo>
                <a:lnTo>
                  <a:pt x="632" y="762"/>
                </a:lnTo>
                <a:lnTo>
                  <a:pt x="626" y="760"/>
                </a:lnTo>
                <a:lnTo>
                  <a:pt x="621" y="758"/>
                </a:lnTo>
                <a:lnTo>
                  <a:pt x="616" y="756"/>
                </a:lnTo>
                <a:lnTo>
                  <a:pt x="610" y="753"/>
                </a:lnTo>
                <a:lnTo>
                  <a:pt x="606" y="749"/>
                </a:lnTo>
                <a:lnTo>
                  <a:pt x="602" y="745"/>
                </a:lnTo>
                <a:lnTo>
                  <a:pt x="597" y="741"/>
                </a:lnTo>
                <a:lnTo>
                  <a:pt x="594" y="737"/>
                </a:lnTo>
                <a:lnTo>
                  <a:pt x="591" y="731"/>
                </a:lnTo>
                <a:lnTo>
                  <a:pt x="589" y="727"/>
                </a:lnTo>
                <a:lnTo>
                  <a:pt x="587" y="720"/>
                </a:lnTo>
                <a:lnTo>
                  <a:pt x="586" y="715"/>
                </a:lnTo>
                <a:lnTo>
                  <a:pt x="584" y="710"/>
                </a:lnTo>
                <a:lnTo>
                  <a:pt x="583" y="703"/>
                </a:lnTo>
                <a:lnTo>
                  <a:pt x="584" y="697"/>
                </a:lnTo>
                <a:lnTo>
                  <a:pt x="586" y="692"/>
                </a:lnTo>
                <a:lnTo>
                  <a:pt x="587" y="685"/>
                </a:lnTo>
                <a:lnTo>
                  <a:pt x="589" y="680"/>
                </a:lnTo>
                <a:lnTo>
                  <a:pt x="591" y="674"/>
                </a:lnTo>
                <a:lnTo>
                  <a:pt x="594" y="670"/>
                </a:lnTo>
                <a:lnTo>
                  <a:pt x="597" y="665"/>
                </a:lnTo>
                <a:lnTo>
                  <a:pt x="602" y="661"/>
                </a:lnTo>
                <a:lnTo>
                  <a:pt x="606" y="657"/>
                </a:lnTo>
                <a:lnTo>
                  <a:pt x="610" y="653"/>
                </a:lnTo>
                <a:lnTo>
                  <a:pt x="616" y="651"/>
                </a:lnTo>
                <a:lnTo>
                  <a:pt x="621" y="648"/>
                </a:lnTo>
                <a:lnTo>
                  <a:pt x="626" y="646"/>
                </a:lnTo>
                <a:lnTo>
                  <a:pt x="632" y="645"/>
                </a:lnTo>
                <a:lnTo>
                  <a:pt x="638" y="643"/>
                </a:lnTo>
                <a:lnTo>
                  <a:pt x="643" y="643"/>
                </a:lnTo>
                <a:lnTo>
                  <a:pt x="650" y="643"/>
                </a:lnTo>
                <a:lnTo>
                  <a:pt x="656" y="645"/>
                </a:lnTo>
                <a:lnTo>
                  <a:pt x="662" y="646"/>
                </a:lnTo>
                <a:lnTo>
                  <a:pt x="667" y="648"/>
                </a:lnTo>
                <a:lnTo>
                  <a:pt x="672" y="651"/>
                </a:lnTo>
                <a:lnTo>
                  <a:pt x="678" y="653"/>
                </a:lnTo>
                <a:lnTo>
                  <a:pt x="682" y="657"/>
                </a:lnTo>
                <a:lnTo>
                  <a:pt x="686" y="661"/>
                </a:lnTo>
                <a:lnTo>
                  <a:pt x="690" y="665"/>
                </a:lnTo>
                <a:lnTo>
                  <a:pt x="694" y="670"/>
                </a:lnTo>
                <a:lnTo>
                  <a:pt x="697" y="674"/>
                </a:lnTo>
                <a:lnTo>
                  <a:pt x="699" y="680"/>
                </a:lnTo>
                <a:lnTo>
                  <a:pt x="701" y="685"/>
                </a:lnTo>
                <a:lnTo>
                  <a:pt x="702" y="692"/>
                </a:lnTo>
                <a:lnTo>
                  <a:pt x="703" y="697"/>
                </a:lnTo>
                <a:lnTo>
                  <a:pt x="703" y="703"/>
                </a:lnTo>
                <a:lnTo>
                  <a:pt x="703" y="710"/>
                </a:lnTo>
                <a:lnTo>
                  <a:pt x="702" y="715"/>
                </a:lnTo>
                <a:lnTo>
                  <a:pt x="701" y="720"/>
                </a:lnTo>
                <a:lnTo>
                  <a:pt x="699" y="727"/>
                </a:lnTo>
                <a:lnTo>
                  <a:pt x="697" y="731"/>
                </a:lnTo>
                <a:lnTo>
                  <a:pt x="694" y="737"/>
                </a:lnTo>
                <a:lnTo>
                  <a:pt x="690" y="741"/>
                </a:lnTo>
                <a:lnTo>
                  <a:pt x="686" y="745"/>
                </a:lnTo>
                <a:lnTo>
                  <a:pt x="682" y="749"/>
                </a:lnTo>
                <a:lnTo>
                  <a:pt x="678" y="753"/>
                </a:lnTo>
                <a:lnTo>
                  <a:pt x="672" y="756"/>
                </a:lnTo>
                <a:lnTo>
                  <a:pt x="667" y="758"/>
                </a:lnTo>
                <a:lnTo>
                  <a:pt x="662" y="760"/>
                </a:lnTo>
                <a:lnTo>
                  <a:pt x="656" y="762"/>
                </a:lnTo>
                <a:lnTo>
                  <a:pt x="650" y="762"/>
                </a:lnTo>
                <a:lnTo>
                  <a:pt x="643" y="763"/>
                </a:lnTo>
                <a:close/>
                <a:moveTo>
                  <a:pt x="540" y="284"/>
                </a:moveTo>
                <a:lnTo>
                  <a:pt x="538" y="287"/>
                </a:lnTo>
                <a:lnTo>
                  <a:pt x="537" y="290"/>
                </a:lnTo>
                <a:lnTo>
                  <a:pt x="536" y="294"/>
                </a:lnTo>
                <a:lnTo>
                  <a:pt x="534" y="296"/>
                </a:lnTo>
                <a:lnTo>
                  <a:pt x="532" y="297"/>
                </a:lnTo>
                <a:lnTo>
                  <a:pt x="530" y="298"/>
                </a:lnTo>
                <a:lnTo>
                  <a:pt x="527" y="299"/>
                </a:lnTo>
                <a:lnTo>
                  <a:pt x="525" y="299"/>
                </a:lnTo>
                <a:lnTo>
                  <a:pt x="480" y="299"/>
                </a:lnTo>
                <a:lnTo>
                  <a:pt x="480" y="543"/>
                </a:lnTo>
                <a:lnTo>
                  <a:pt x="479" y="546"/>
                </a:lnTo>
                <a:lnTo>
                  <a:pt x="479" y="549"/>
                </a:lnTo>
                <a:lnTo>
                  <a:pt x="476" y="551"/>
                </a:lnTo>
                <a:lnTo>
                  <a:pt x="475" y="554"/>
                </a:lnTo>
                <a:lnTo>
                  <a:pt x="472" y="556"/>
                </a:lnTo>
                <a:lnTo>
                  <a:pt x="470" y="557"/>
                </a:lnTo>
                <a:lnTo>
                  <a:pt x="467" y="558"/>
                </a:lnTo>
                <a:lnTo>
                  <a:pt x="465" y="558"/>
                </a:lnTo>
                <a:lnTo>
                  <a:pt x="461" y="558"/>
                </a:lnTo>
                <a:lnTo>
                  <a:pt x="458" y="557"/>
                </a:lnTo>
                <a:lnTo>
                  <a:pt x="456" y="556"/>
                </a:lnTo>
                <a:lnTo>
                  <a:pt x="454" y="554"/>
                </a:lnTo>
                <a:lnTo>
                  <a:pt x="452" y="551"/>
                </a:lnTo>
                <a:lnTo>
                  <a:pt x="451" y="549"/>
                </a:lnTo>
                <a:lnTo>
                  <a:pt x="450" y="546"/>
                </a:lnTo>
                <a:lnTo>
                  <a:pt x="450" y="543"/>
                </a:lnTo>
                <a:lnTo>
                  <a:pt x="450" y="299"/>
                </a:lnTo>
                <a:lnTo>
                  <a:pt x="405" y="299"/>
                </a:lnTo>
                <a:lnTo>
                  <a:pt x="402" y="299"/>
                </a:lnTo>
                <a:lnTo>
                  <a:pt x="398" y="298"/>
                </a:lnTo>
                <a:lnTo>
                  <a:pt x="396" y="297"/>
                </a:lnTo>
                <a:lnTo>
                  <a:pt x="394" y="296"/>
                </a:lnTo>
                <a:lnTo>
                  <a:pt x="392" y="294"/>
                </a:lnTo>
                <a:lnTo>
                  <a:pt x="391" y="290"/>
                </a:lnTo>
                <a:lnTo>
                  <a:pt x="390" y="287"/>
                </a:lnTo>
                <a:lnTo>
                  <a:pt x="390" y="284"/>
                </a:lnTo>
                <a:lnTo>
                  <a:pt x="390" y="225"/>
                </a:lnTo>
                <a:lnTo>
                  <a:pt x="390" y="222"/>
                </a:lnTo>
                <a:lnTo>
                  <a:pt x="391" y="219"/>
                </a:lnTo>
                <a:lnTo>
                  <a:pt x="392" y="217"/>
                </a:lnTo>
                <a:lnTo>
                  <a:pt x="394" y="214"/>
                </a:lnTo>
                <a:lnTo>
                  <a:pt x="396" y="212"/>
                </a:lnTo>
                <a:lnTo>
                  <a:pt x="398" y="211"/>
                </a:lnTo>
                <a:lnTo>
                  <a:pt x="402" y="210"/>
                </a:lnTo>
                <a:lnTo>
                  <a:pt x="405" y="210"/>
                </a:lnTo>
                <a:lnTo>
                  <a:pt x="450" y="210"/>
                </a:lnTo>
                <a:lnTo>
                  <a:pt x="450" y="129"/>
                </a:lnTo>
                <a:lnTo>
                  <a:pt x="450" y="126"/>
                </a:lnTo>
                <a:lnTo>
                  <a:pt x="451" y="123"/>
                </a:lnTo>
                <a:lnTo>
                  <a:pt x="452" y="121"/>
                </a:lnTo>
                <a:lnTo>
                  <a:pt x="454" y="118"/>
                </a:lnTo>
                <a:lnTo>
                  <a:pt x="456" y="117"/>
                </a:lnTo>
                <a:lnTo>
                  <a:pt x="458" y="115"/>
                </a:lnTo>
                <a:lnTo>
                  <a:pt x="461" y="114"/>
                </a:lnTo>
                <a:lnTo>
                  <a:pt x="465" y="114"/>
                </a:lnTo>
                <a:lnTo>
                  <a:pt x="467" y="114"/>
                </a:lnTo>
                <a:lnTo>
                  <a:pt x="470" y="115"/>
                </a:lnTo>
                <a:lnTo>
                  <a:pt x="472" y="117"/>
                </a:lnTo>
                <a:lnTo>
                  <a:pt x="475" y="118"/>
                </a:lnTo>
                <a:lnTo>
                  <a:pt x="476" y="121"/>
                </a:lnTo>
                <a:lnTo>
                  <a:pt x="479" y="123"/>
                </a:lnTo>
                <a:lnTo>
                  <a:pt x="479" y="127"/>
                </a:lnTo>
                <a:lnTo>
                  <a:pt x="480" y="129"/>
                </a:lnTo>
                <a:lnTo>
                  <a:pt x="480" y="210"/>
                </a:lnTo>
                <a:lnTo>
                  <a:pt x="525" y="210"/>
                </a:lnTo>
                <a:lnTo>
                  <a:pt x="527" y="210"/>
                </a:lnTo>
                <a:lnTo>
                  <a:pt x="530" y="211"/>
                </a:lnTo>
                <a:lnTo>
                  <a:pt x="532" y="212"/>
                </a:lnTo>
                <a:lnTo>
                  <a:pt x="534" y="214"/>
                </a:lnTo>
                <a:lnTo>
                  <a:pt x="536" y="217"/>
                </a:lnTo>
                <a:lnTo>
                  <a:pt x="537" y="219"/>
                </a:lnTo>
                <a:lnTo>
                  <a:pt x="538" y="222"/>
                </a:lnTo>
                <a:lnTo>
                  <a:pt x="540" y="225"/>
                </a:lnTo>
                <a:lnTo>
                  <a:pt x="540" y="284"/>
                </a:lnTo>
                <a:close/>
                <a:moveTo>
                  <a:pt x="465" y="763"/>
                </a:moveTo>
                <a:lnTo>
                  <a:pt x="458" y="762"/>
                </a:lnTo>
                <a:lnTo>
                  <a:pt x="452" y="762"/>
                </a:lnTo>
                <a:lnTo>
                  <a:pt x="446" y="760"/>
                </a:lnTo>
                <a:lnTo>
                  <a:pt x="441" y="758"/>
                </a:lnTo>
                <a:lnTo>
                  <a:pt x="436" y="756"/>
                </a:lnTo>
                <a:lnTo>
                  <a:pt x="430" y="753"/>
                </a:lnTo>
                <a:lnTo>
                  <a:pt x="426" y="749"/>
                </a:lnTo>
                <a:lnTo>
                  <a:pt x="422" y="745"/>
                </a:lnTo>
                <a:lnTo>
                  <a:pt x="419" y="741"/>
                </a:lnTo>
                <a:lnTo>
                  <a:pt x="414" y="737"/>
                </a:lnTo>
                <a:lnTo>
                  <a:pt x="412" y="731"/>
                </a:lnTo>
                <a:lnTo>
                  <a:pt x="409" y="727"/>
                </a:lnTo>
                <a:lnTo>
                  <a:pt x="407" y="720"/>
                </a:lnTo>
                <a:lnTo>
                  <a:pt x="406" y="715"/>
                </a:lnTo>
                <a:lnTo>
                  <a:pt x="405" y="710"/>
                </a:lnTo>
                <a:lnTo>
                  <a:pt x="405" y="703"/>
                </a:lnTo>
                <a:lnTo>
                  <a:pt x="405" y="697"/>
                </a:lnTo>
                <a:lnTo>
                  <a:pt x="406" y="692"/>
                </a:lnTo>
                <a:lnTo>
                  <a:pt x="407" y="685"/>
                </a:lnTo>
                <a:lnTo>
                  <a:pt x="409" y="680"/>
                </a:lnTo>
                <a:lnTo>
                  <a:pt x="412" y="674"/>
                </a:lnTo>
                <a:lnTo>
                  <a:pt x="414" y="670"/>
                </a:lnTo>
                <a:lnTo>
                  <a:pt x="419" y="665"/>
                </a:lnTo>
                <a:lnTo>
                  <a:pt x="422" y="661"/>
                </a:lnTo>
                <a:lnTo>
                  <a:pt x="426" y="657"/>
                </a:lnTo>
                <a:lnTo>
                  <a:pt x="430" y="653"/>
                </a:lnTo>
                <a:lnTo>
                  <a:pt x="436" y="651"/>
                </a:lnTo>
                <a:lnTo>
                  <a:pt x="441" y="648"/>
                </a:lnTo>
                <a:lnTo>
                  <a:pt x="446" y="646"/>
                </a:lnTo>
                <a:lnTo>
                  <a:pt x="452" y="645"/>
                </a:lnTo>
                <a:lnTo>
                  <a:pt x="458" y="643"/>
                </a:lnTo>
                <a:lnTo>
                  <a:pt x="465" y="643"/>
                </a:lnTo>
                <a:lnTo>
                  <a:pt x="470" y="643"/>
                </a:lnTo>
                <a:lnTo>
                  <a:pt x="476" y="645"/>
                </a:lnTo>
                <a:lnTo>
                  <a:pt x="482" y="646"/>
                </a:lnTo>
                <a:lnTo>
                  <a:pt x="487" y="648"/>
                </a:lnTo>
                <a:lnTo>
                  <a:pt x="492" y="651"/>
                </a:lnTo>
                <a:lnTo>
                  <a:pt x="498" y="653"/>
                </a:lnTo>
                <a:lnTo>
                  <a:pt x="502" y="657"/>
                </a:lnTo>
                <a:lnTo>
                  <a:pt x="506" y="661"/>
                </a:lnTo>
                <a:lnTo>
                  <a:pt x="511" y="665"/>
                </a:lnTo>
                <a:lnTo>
                  <a:pt x="514" y="670"/>
                </a:lnTo>
                <a:lnTo>
                  <a:pt x="517" y="674"/>
                </a:lnTo>
                <a:lnTo>
                  <a:pt x="519" y="680"/>
                </a:lnTo>
                <a:lnTo>
                  <a:pt x="521" y="685"/>
                </a:lnTo>
                <a:lnTo>
                  <a:pt x="522" y="692"/>
                </a:lnTo>
                <a:lnTo>
                  <a:pt x="524" y="697"/>
                </a:lnTo>
                <a:lnTo>
                  <a:pt x="525" y="703"/>
                </a:lnTo>
                <a:lnTo>
                  <a:pt x="524" y="710"/>
                </a:lnTo>
                <a:lnTo>
                  <a:pt x="522" y="715"/>
                </a:lnTo>
                <a:lnTo>
                  <a:pt x="521" y="720"/>
                </a:lnTo>
                <a:lnTo>
                  <a:pt x="519" y="727"/>
                </a:lnTo>
                <a:lnTo>
                  <a:pt x="517" y="731"/>
                </a:lnTo>
                <a:lnTo>
                  <a:pt x="514" y="737"/>
                </a:lnTo>
                <a:lnTo>
                  <a:pt x="511" y="741"/>
                </a:lnTo>
                <a:lnTo>
                  <a:pt x="506" y="745"/>
                </a:lnTo>
                <a:lnTo>
                  <a:pt x="502" y="749"/>
                </a:lnTo>
                <a:lnTo>
                  <a:pt x="498" y="753"/>
                </a:lnTo>
                <a:lnTo>
                  <a:pt x="492" y="756"/>
                </a:lnTo>
                <a:lnTo>
                  <a:pt x="487" y="758"/>
                </a:lnTo>
                <a:lnTo>
                  <a:pt x="482" y="760"/>
                </a:lnTo>
                <a:lnTo>
                  <a:pt x="476" y="762"/>
                </a:lnTo>
                <a:lnTo>
                  <a:pt x="470" y="762"/>
                </a:lnTo>
                <a:lnTo>
                  <a:pt x="465" y="763"/>
                </a:lnTo>
                <a:close/>
                <a:moveTo>
                  <a:pt x="330" y="404"/>
                </a:moveTo>
                <a:lnTo>
                  <a:pt x="330" y="407"/>
                </a:lnTo>
                <a:lnTo>
                  <a:pt x="329" y="410"/>
                </a:lnTo>
                <a:lnTo>
                  <a:pt x="328" y="412"/>
                </a:lnTo>
                <a:lnTo>
                  <a:pt x="326" y="414"/>
                </a:lnTo>
                <a:lnTo>
                  <a:pt x="323" y="417"/>
                </a:lnTo>
                <a:lnTo>
                  <a:pt x="320" y="418"/>
                </a:lnTo>
                <a:lnTo>
                  <a:pt x="318" y="419"/>
                </a:lnTo>
                <a:lnTo>
                  <a:pt x="315" y="419"/>
                </a:lnTo>
                <a:lnTo>
                  <a:pt x="270" y="419"/>
                </a:lnTo>
                <a:lnTo>
                  <a:pt x="270" y="543"/>
                </a:lnTo>
                <a:lnTo>
                  <a:pt x="270" y="546"/>
                </a:lnTo>
                <a:lnTo>
                  <a:pt x="269" y="549"/>
                </a:lnTo>
                <a:lnTo>
                  <a:pt x="268" y="551"/>
                </a:lnTo>
                <a:lnTo>
                  <a:pt x="266" y="554"/>
                </a:lnTo>
                <a:lnTo>
                  <a:pt x="263" y="556"/>
                </a:lnTo>
                <a:lnTo>
                  <a:pt x="260" y="557"/>
                </a:lnTo>
                <a:lnTo>
                  <a:pt x="258" y="558"/>
                </a:lnTo>
                <a:lnTo>
                  <a:pt x="255" y="558"/>
                </a:lnTo>
                <a:lnTo>
                  <a:pt x="252" y="558"/>
                </a:lnTo>
                <a:lnTo>
                  <a:pt x="250" y="557"/>
                </a:lnTo>
                <a:lnTo>
                  <a:pt x="246" y="556"/>
                </a:lnTo>
                <a:lnTo>
                  <a:pt x="244" y="554"/>
                </a:lnTo>
                <a:lnTo>
                  <a:pt x="242" y="551"/>
                </a:lnTo>
                <a:lnTo>
                  <a:pt x="241" y="549"/>
                </a:lnTo>
                <a:lnTo>
                  <a:pt x="240" y="546"/>
                </a:lnTo>
                <a:lnTo>
                  <a:pt x="240" y="543"/>
                </a:lnTo>
                <a:lnTo>
                  <a:pt x="240" y="419"/>
                </a:lnTo>
                <a:lnTo>
                  <a:pt x="195" y="419"/>
                </a:lnTo>
                <a:lnTo>
                  <a:pt x="192" y="419"/>
                </a:lnTo>
                <a:lnTo>
                  <a:pt x="190" y="418"/>
                </a:lnTo>
                <a:lnTo>
                  <a:pt x="186" y="417"/>
                </a:lnTo>
                <a:lnTo>
                  <a:pt x="184" y="414"/>
                </a:lnTo>
                <a:lnTo>
                  <a:pt x="183" y="412"/>
                </a:lnTo>
                <a:lnTo>
                  <a:pt x="181" y="410"/>
                </a:lnTo>
                <a:lnTo>
                  <a:pt x="180" y="407"/>
                </a:lnTo>
                <a:lnTo>
                  <a:pt x="180" y="404"/>
                </a:lnTo>
                <a:lnTo>
                  <a:pt x="180" y="344"/>
                </a:lnTo>
                <a:lnTo>
                  <a:pt x="180" y="342"/>
                </a:lnTo>
                <a:lnTo>
                  <a:pt x="181" y="339"/>
                </a:lnTo>
                <a:lnTo>
                  <a:pt x="183" y="336"/>
                </a:lnTo>
                <a:lnTo>
                  <a:pt x="184" y="334"/>
                </a:lnTo>
                <a:lnTo>
                  <a:pt x="186" y="332"/>
                </a:lnTo>
                <a:lnTo>
                  <a:pt x="190" y="331"/>
                </a:lnTo>
                <a:lnTo>
                  <a:pt x="192" y="330"/>
                </a:lnTo>
                <a:lnTo>
                  <a:pt x="195" y="329"/>
                </a:lnTo>
                <a:lnTo>
                  <a:pt x="240" y="329"/>
                </a:lnTo>
                <a:lnTo>
                  <a:pt x="240" y="129"/>
                </a:lnTo>
                <a:lnTo>
                  <a:pt x="240" y="126"/>
                </a:lnTo>
                <a:lnTo>
                  <a:pt x="241" y="123"/>
                </a:lnTo>
                <a:lnTo>
                  <a:pt x="242" y="121"/>
                </a:lnTo>
                <a:lnTo>
                  <a:pt x="244" y="118"/>
                </a:lnTo>
                <a:lnTo>
                  <a:pt x="246" y="117"/>
                </a:lnTo>
                <a:lnTo>
                  <a:pt x="250" y="115"/>
                </a:lnTo>
                <a:lnTo>
                  <a:pt x="252" y="114"/>
                </a:lnTo>
                <a:lnTo>
                  <a:pt x="255" y="114"/>
                </a:lnTo>
                <a:lnTo>
                  <a:pt x="258" y="114"/>
                </a:lnTo>
                <a:lnTo>
                  <a:pt x="260" y="115"/>
                </a:lnTo>
                <a:lnTo>
                  <a:pt x="263" y="117"/>
                </a:lnTo>
                <a:lnTo>
                  <a:pt x="266" y="118"/>
                </a:lnTo>
                <a:lnTo>
                  <a:pt x="268" y="121"/>
                </a:lnTo>
                <a:lnTo>
                  <a:pt x="269" y="123"/>
                </a:lnTo>
                <a:lnTo>
                  <a:pt x="270" y="127"/>
                </a:lnTo>
                <a:lnTo>
                  <a:pt x="270" y="129"/>
                </a:lnTo>
                <a:lnTo>
                  <a:pt x="270" y="329"/>
                </a:lnTo>
                <a:lnTo>
                  <a:pt x="315" y="329"/>
                </a:lnTo>
                <a:lnTo>
                  <a:pt x="318" y="330"/>
                </a:lnTo>
                <a:lnTo>
                  <a:pt x="320" y="331"/>
                </a:lnTo>
                <a:lnTo>
                  <a:pt x="323" y="332"/>
                </a:lnTo>
                <a:lnTo>
                  <a:pt x="326" y="334"/>
                </a:lnTo>
                <a:lnTo>
                  <a:pt x="328" y="336"/>
                </a:lnTo>
                <a:lnTo>
                  <a:pt x="329" y="339"/>
                </a:lnTo>
                <a:lnTo>
                  <a:pt x="330" y="342"/>
                </a:lnTo>
                <a:lnTo>
                  <a:pt x="330" y="344"/>
                </a:lnTo>
                <a:lnTo>
                  <a:pt x="330" y="404"/>
                </a:lnTo>
                <a:close/>
                <a:moveTo>
                  <a:pt x="255" y="763"/>
                </a:moveTo>
                <a:lnTo>
                  <a:pt x="249" y="762"/>
                </a:lnTo>
                <a:lnTo>
                  <a:pt x="243" y="762"/>
                </a:lnTo>
                <a:lnTo>
                  <a:pt x="237" y="760"/>
                </a:lnTo>
                <a:lnTo>
                  <a:pt x="231" y="758"/>
                </a:lnTo>
                <a:lnTo>
                  <a:pt x="226" y="756"/>
                </a:lnTo>
                <a:lnTo>
                  <a:pt x="222" y="753"/>
                </a:lnTo>
                <a:lnTo>
                  <a:pt x="216" y="749"/>
                </a:lnTo>
                <a:lnTo>
                  <a:pt x="212" y="745"/>
                </a:lnTo>
                <a:lnTo>
                  <a:pt x="209" y="741"/>
                </a:lnTo>
                <a:lnTo>
                  <a:pt x="206" y="737"/>
                </a:lnTo>
                <a:lnTo>
                  <a:pt x="203" y="731"/>
                </a:lnTo>
                <a:lnTo>
                  <a:pt x="200" y="727"/>
                </a:lnTo>
                <a:lnTo>
                  <a:pt x="198" y="720"/>
                </a:lnTo>
                <a:lnTo>
                  <a:pt x="196" y="715"/>
                </a:lnTo>
                <a:lnTo>
                  <a:pt x="195" y="710"/>
                </a:lnTo>
                <a:lnTo>
                  <a:pt x="195" y="703"/>
                </a:lnTo>
                <a:lnTo>
                  <a:pt x="195" y="697"/>
                </a:lnTo>
                <a:lnTo>
                  <a:pt x="196" y="692"/>
                </a:lnTo>
                <a:lnTo>
                  <a:pt x="198" y="685"/>
                </a:lnTo>
                <a:lnTo>
                  <a:pt x="200" y="680"/>
                </a:lnTo>
                <a:lnTo>
                  <a:pt x="203" y="674"/>
                </a:lnTo>
                <a:lnTo>
                  <a:pt x="206" y="670"/>
                </a:lnTo>
                <a:lnTo>
                  <a:pt x="209" y="665"/>
                </a:lnTo>
                <a:lnTo>
                  <a:pt x="212" y="661"/>
                </a:lnTo>
                <a:lnTo>
                  <a:pt x="216" y="657"/>
                </a:lnTo>
                <a:lnTo>
                  <a:pt x="222" y="653"/>
                </a:lnTo>
                <a:lnTo>
                  <a:pt x="226" y="651"/>
                </a:lnTo>
                <a:lnTo>
                  <a:pt x="231" y="648"/>
                </a:lnTo>
                <a:lnTo>
                  <a:pt x="237" y="646"/>
                </a:lnTo>
                <a:lnTo>
                  <a:pt x="243" y="645"/>
                </a:lnTo>
                <a:lnTo>
                  <a:pt x="249" y="643"/>
                </a:lnTo>
                <a:lnTo>
                  <a:pt x="255" y="643"/>
                </a:lnTo>
                <a:lnTo>
                  <a:pt x="261" y="643"/>
                </a:lnTo>
                <a:lnTo>
                  <a:pt x="267" y="645"/>
                </a:lnTo>
                <a:lnTo>
                  <a:pt x="273" y="646"/>
                </a:lnTo>
                <a:lnTo>
                  <a:pt x="278" y="648"/>
                </a:lnTo>
                <a:lnTo>
                  <a:pt x="284" y="651"/>
                </a:lnTo>
                <a:lnTo>
                  <a:pt x="288" y="653"/>
                </a:lnTo>
                <a:lnTo>
                  <a:pt x="293" y="657"/>
                </a:lnTo>
                <a:lnTo>
                  <a:pt x="298" y="661"/>
                </a:lnTo>
                <a:lnTo>
                  <a:pt x="301" y="665"/>
                </a:lnTo>
                <a:lnTo>
                  <a:pt x="304" y="670"/>
                </a:lnTo>
                <a:lnTo>
                  <a:pt x="307" y="674"/>
                </a:lnTo>
                <a:lnTo>
                  <a:pt x="311" y="680"/>
                </a:lnTo>
                <a:lnTo>
                  <a:pt x="312" y="685"/>
                </a:lnTo>
                <a:lnTo>
                  <a:pt x="314" y="692"/>
                </a:lnTo>
                <a:lnTo>
                  <a:pt x="315" y="697"/>
                </a:lnTo>
                <a:lnTo>
                  <a:pt x="315" y="703"/>
                </a:lnTo>
                <a:lnTo>
                  <a:pt x="315" y="710"/>
                </a:lnTo>
                <a:lnTo>
                  <a:pt x="314" y="715"/>
                </a:lnTo>
                <a:lnTo>
                  <a:pt x="312" y="720"/>
                </a:lnTo>
                <a:lnTo>
                  <a:pt x="311" y="727"/>
                </a:lnTo>
                <a:lnTo>
                  <a:pt x="307" y="731"/>
                </a:lnTo>
                <a:lnTo>
                  <a:pt x="304" y="737"/>
                </a:lnTo>
                <a:lnTo>
                  <a:pt x="301" y="741"/>
                </a:lnTo>
                <a:lnTo>
                  <a:pt x="298" y="745"/>
                </a:lnTo>
                <a:lnTo>
                  <a:pt x="293" y="749"/>
                </a:lnTo>
                <a:lnTo>
                  <a:pt x="288" y="753"/>
                </a:lnTo>
                <a:lnTo>
                  <a:pt x="284" y="756"/>
                </a:lnTo>
                <a:lnTo>
                  <a:pt x="278" y="758"/>
                </a:lnTo>
                <a:lnTo>
                  <a:pt x="273" y="760"/>
                </a:lnTo>
                <a:lnTo>
                  <a:pt x="267" y="762"/>
                </a:lnTo>
                <a:lnTo>
                  <a:pt x="261" y="762"/>
                </a:lnTo>
                <a:lnTo>
                  <a:pt x="255" y="763"/>
                </a:lnTo>
                <a:close/>
                <a:moveTo>
                  <a:pt x="883" y="0"/>
                </a:moveTo>
                <a:lnTo>
                  <a:pt x="15" y="0"/>
                </a:lnTo>
                <a:lnTo>
                  <a:pt x="13" y="0"/>
                </a:lnTo>
                <a:lnTo>
                  <a:pt x="10" y="2"/>
                </a:lnTo>
                <a:lnTo>
                  <a:pt x="8" y="3"/>
                </a:lnTo>
                <a:lnTo>
                  <a:pt x="6" y="5"/>
                </a:lnTo>
                <a:lnTo>
                  <a:pt x="3" y="7"/>
                </a:lnTo>
                <a:lnTo>
                  <a:pt x="2" y="10"/>
                </a:lnTo>
                <a:lnTo>
                  <a:pt x="1" y="12"/>
                </a:lnTo>
                <a:lnTo>
                  <a:pt x="0" y="15"/>
                </a:lnTo>
                <a:lnTo>
                  <a:pt x="0" y="883"/>
                </a:lnTo>
                <a:lnTo>
                  <a:pt x="1" y="886"/>
                </a:lnTo>
                <a:lnTo>
                  <a:pt x="2" y="888"/>
                </a:lnTo>
                <a:lnTo>
                  <a:pt x="3" y="892"/>
                </a:lnTo>
                <a:lnTo>
                  <a:pt x="6" y="894"/>
                </a:lnTo>
                <a:lnTo>
                  <a:pt x="8" y="895"/>
                </a:lnTo>
                <a:lnTo>
                  <a:pt x="10" y="897"/>
                </a:lnTo>
                <a:lnTo>
                  <a:pt x="13" y="897"/>
                </a:lnTo>
                <a:lnTo>
                  <a:pt x="15" y="898"/>
                </a:lnTo>
                <a:lnTo>
                  <a:pt x="883" y="898"/>
                </a:lnTo>
                <a:lnTo>
                  <a:pt x="886" y="897"/>
                </a:lnTo>
                <a:lnTo>
                  <a:pt x="888" y="897"/>
                </a:lnTo>
                <a:lnTo>
                  <a:pt x="892" y="895"/>
                </a:lnTo>
                <a:lnTo>
                  <a:pt x="894" y="894"/>
                </a:lnTo>
                <a:lnTo>
                  <a:pt x="896" y="892"/>
                </a:lnTo>
                <a:lnTo>
                  <a:pt x="897" y="888"/>
                </a:lnTo>
                <a:lnTo>
                  <a:pt x="898" y="886"/>
                </a:lnTo>
                <a:lnTo>
                  <a:pt x="898" y="883"/>
                </a:lnTo>
                <a:lnTo>
                  <a:pt x="898" y="15"/>
                </a:lnTo>
                <a:lnTo>
                  <a:pt x="898" y="12"/>
                </a:lnTo>
                <a:lnTo>
                  <a:pt x="897" y="10"/>
                </a:lnTo>
                <a:lnTo>
                  <a:pt x="896" y="7"/>
                </a:lnTo>
                <a:lnTo>
                  <a:pt x="894" y="5"/>
                </a:lnTo>
                <a:lnTo>
                  <a:pt x="892" y="3"/>
                </a:lnTo>
                <a:lnTo>
                  <a:pt x="888" y="2"/>
                </a:lnTo>
                <a:lnTo>
                  <a:pt x="886" y="0"/>
                </a:lnTo>
                <a:lnTo>
                  <a:pt x="883"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extBox 1"/>
          <p:cNvSpPr txBox="1"/>
          <p:nvPr/>
        </p:nvSpPr>
        <p:spPr>
          <a:xfrm>
            <a:off x="1125270" y="1446991"/>
            <a:ext cx="10142951" cy="5262979"/>
          </a:xfrm>
          <a:prstGeom prst="rect">
            <a:avLst/>
          </a:prstGeom>
          <a:solidFill>
            <a:schemeClr val="accent5">
              <a:lumMod val="40000"/>
              <a:lumOff val="60000"/>
              <a:alpha val="69000"/>
            </a:schemeClr>
          </a:solidFill>
        </p:spPr>
        <p:txBody>
          <a:bodyPr wrap="square" rtlCol="0">
            <a:spAutoFit/>
          </a:bodyPr>
          <a:lstStyle/>
          <a:p>
            <a:pPr marL="285750" indent="-285750" algn="just">
              <a:buClr>
                <a:schemeClr val="tx1">
                  <a:lumMod val="85000"/>
                  <a:lumOff val="15000"/>
                </a:schemeClr>
              </a:buClr>
              <a:buFont typeface="Wingdings 2" panose="05020102010507070707" pitchFamily="18" charset="2"/>
              <a:buChar char="÷"/>
            </a:pPr>
            <a:r>
              <a:rPr lang="en-US" sz="2400" dirty="0">
                <a:latin typeface="Footlight MT Light" panose="0204060206030A020304" pitchFamily="18" charset="0"/>
              </a:rPr>
              <a:t>Flexible working has a closer relationship with the diversity and inclusion in a workplace than people might think.</a:t>
            </a:r>
          </a:p>
          <a:p>
            <a:pPr marL="285750" indent="-285750" algn="just">
              <a:buClr>
                <a:schemeClr val="tx1">
                  <a:lumMod val="85000"/>
                  <a:lumOff val="15000"/>
                </a:schemeClr>
              </a:buClr>
              <a:buFont typeface="Wingdings 2" panose="05020102010507070707" pitchFamily="18" charset="2"/>
              <a:buChar char="÷"/>
            </a:pPr>
            <a:r>
              <a:rPr lang="en-US" sz="2400" dirty="0">
                <a:latin typeface="Footlight MT Light" panose="0204060206030A020304" pitchFamily="18" charset="0"/>
              </a:rPr>
              <a:t>When an organisation provides flexible working opportunity, it necessarily open its door for greater variability and openness where people from a wider reach can do their work without much issue. </a:t>
            </a:r>
          </a:p>
          <a:p>
            <a:pPr marL="285750" indent="-285750" algn="just">
              <a:buClr>
                <a:schemeClr val="tx1">
                  <a:lumMod val="85000"/>
                  <a:lumOff val="15000"/>
                </a:schemeClr>
              </a:buClr>
              <a:buFont typeface="Wingdings 2" panose="05020102010507070707" pitchFamily="18" charset="2"/>
              <a:buChar char="÷"/>
            </a:pPr>
            <a:r>
              <a:rPr lang="en-US" sz="2400" dirty="0">
                <a:latin typeface="Footlight MT Light" panose="0204060206030A020304" pitchFamily="18" charset="0"/>
              </a:rPr>
              <a:t>In a flexible workplace, employees can work online from their homes, which allows for a global employee base who can work from any corner of the world regardless of their time zones.</a:t>
            </a:r>
          </a:p>
          <a:p>
            <a:pPr marL="285750" indent="-285750" algn="just">
              <a:buClr>
                <a:schemeClr val="tx1">
                  <a:lumMod val="85000"/>
                  <a:lumOff val="15000"/>
                </a:schemeClr>
              </a:buClr>
              <a:buFont typeface="Wingdings 2" panose="05020102010507070707" pitchFamily="18" charset="2"/>
              <a:buChar char="÷"/>
            </a:pPr>
            <a:r>
              <a:rPr lang="en-US" sz="2400" dirty="0">
                <a:latin typeface="Footlight MT Light" panose="0204060206030A020304" pitchFamily="18" charset="0"/>
              </a:rPr>
              <a:t>It also allows employees to work in flexible time or in a contractual basis, which also makes a company able to hire talent from different locations with various backgrounds (Gardiner and Tomlinson, 2019).</a:t>
            </a:r>
          </a:p>
          <a:p>
            <a:pPr marL="285750" indent="-285750" algn="just">
              <a:buClr>
                <a:schemeClr val="tx1">
                  <a:lumMod val="85000"/>
                  <a:lumOff val="15000"/>
                </a:schemeClr>
              </a:buClr>
              <a:buFont typeface="Wingdings 2" panose="05020102010507070707" pitchFamily="18" charset="2"/>
              <a:buChar char="÷"/>
            </a:pPr>
            <a:r>
              <a:rPr lang="en-US" sz="2400" dirty="0">
                <a:latin typeface="Footlight MT Light" panose="0204060206030A020304" pitchFamily="18" charset="0"/>
              </a:rPr>
              <a:t>The contribution of flexible working in the increase of diversity and inclusion in a workplace can be even better described and justified with the help of some relevant models. </a:t>
            </a:r>
          </a:p>
        </p:txBody>
      </p:sp>
      <p:grpSp>
        <p:nvGrpSpPr>
          <p:cNvPr id="43" name="Group 42">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8650514" y="-64640"/>
            <a:ext cx="3541486" cy="3769865"/>
            <a:chOff x="4325258" y="1229517"/>
            <a:chExt cx="3541486" cy="3769865"/>
          </a:xfrm>
        </p:grpSpPr>
        <p:sp>
          <p:nvSpPr>
            <p:cNvPr id="44" name="Diamond 43">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Diamond 44">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299715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1205479"/>
            <a:ext cx="4086225" cy="0"/>
          </a:xfrm>
          <a:prstGeom prst="line">
            <a:avLst/>
          </a:prstGeom>
          <a:ln>
            <a:solidFill>
              <a:schemeClr val="accent4"/>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1495794"/>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b="1" dirty="0">
                <a:solidFill>
                  <a:schemeClr val="accent4"/>
                </a:solidFill>
                <a:latin typeface="Footlight MT Light" panose="0204060206030A020304" pitchFamily="18" charset="0"/>
              </a:rPr>
              <a:t>The ways in which flexible working can increase </a:t>
            </a:r>
          </a:p>
          <a:p>
            <a:pPr algn="ctr"/>
            <a:r>
              <a:rPr lang="en-US" sz="3600" b="1" dirty="0">
                <a:solidFill>
                  <a:schemeClr val="accent4"/>
                </a:solidFill>
                <a:latin typeface="Footlight MT Light" panose="0204060206030A020304" pitchFamily="18" charset="0"/>
              </a:rPr>
              <a:t>diversity and inclusion in an organisation</a:t>
            </a:r>
            <a:br>
              <a:rPr lang="en-US" sz="3600" dirty="0">
                <a:solidFill>
                  <a:schemeClr val="accent4"/>
                </a:solidFill>
                <a:latin typeface="Footlight MT Light" panose="0204060206030A020304" pitchFamily="18" charset="0"/>
              </a:rPr>
            </a:br>
            <a:endParaRPr lang="en-US" sz="3600" dirty="0">
              <a:solidFill>
                <a:schemeClr val="accent4"/>
              </a:solidFill>
              <a:latin typeface="Footlight MT Light" panose="0204060206030A020304" pitchFamily="18" charset="0"/>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118904" y="1205479"/>
            <a:ext cx="4086225" cy="0"/>
          </a:xfrm>
          <a:prstGeom prst="line">
            <a:avLst/>
          </a:prstGeom>
          <a:ln>
            <a:solidFill>
              <a:schemeClr val="accent4"/>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6" name="Group 35" descr="Icon of human being and gear. ">
            <a:extLst>
              <a:ext uri="{FF2B5EF4-FFF2-40B4-BE49-F238E27FC236}">
                <a16:creationId xmlns:a16="http://schemas.microsoft.com/office/drawing/2014/main" id="{ECC5F635-1712-4572-A9EC-F94E2199DDBD}"/>
              </a:ext>
            </a:extLst>
          </p:cNvPr>
          <p:cNvGrpSpPr/>
          <p:nvPr/>
        </p:nvGrpSpPr>
        <p:grpSpPr>
          <a:xfrm>
            <a:off x="7133464" y="5355478"/>
            <a:ext cx="338073" cy="339996"/>
            <a:chOff x="6450013" y="5349875"/>
            <a:chExt cx="279399" cy="280988"/>
          </a:xfrm>
          <a:solidFill>
            <a:schemeClr val="bg1"/>
          </a:solidFill>
        </p:grpSpPr>
        <p:sp>
          <p:nvSpPr>
            <p:cNvPr id="37" name="Freeform 3673">
              <a:extLst>
                <a:ext uri="{FF2B5EF4-FFF2-40B4-BE49-F238E27FC236}">
                  <a16:creationId xmlns:a16="http://schemas.microsoft.com/office/drawing/2014/main" id="{D1391604-D4EC-48A8-AE57-EDF194392FB1}"/>
                </a:ext>
              </a:extLst>
            </p:cNvPr>
            <p:cNvSpPr>
              <a:spLocks/>
            </p:cNvSpPr>
            <p:nvPr/>
          </p:nvSpPr>
          <p:spPr bwMode="auto">
            <a:xfrm>
              <a:off x="6450013" y="5349875"/>
              <a:ext cx="182562" cy="238125"/>
            </a:xfrm>
            <a:custGeom>
              <a:avLst/>
              <a:gdLst>
                <a:gd name="T0" fmla="*/ 379 w 459"/>
                <a:gd name="T1" fmla="*/ 550 h 602"/>
                <a:gd name="T2" fmla="*/ 380 w 459"/>
                <a:gd name="T3" fmla="*/ 519 h 602"/>
                <a:gd name="T4" fmla="*/ 345 w 459"/>
                <a:gd name="T5" fmla="*/ 495 h 602"/>
                <a:gd name="T6" fmla="*/ 397 w 459"/>
                <a:gd name="T7" fmla="*/ 400 h 602"/>
                <a:gd name="T8" fmla="*/ 408 w 459"/>
                <a:gd name="T9" fmla="*/ 395 h 602"/>
                <a:gd name="T10" fmla="*/ 450 w 459"/>
                <a:gd name="T11" fmla="*/ 406 h 602"/>
                <a:gd name="T12" fmla="*/ 412 w 459"/>
                <a:gd name="T13" fmla="*/ 384 h 602"/>
                <a:gd name="T14" fmla="*/ 376 w 459"/>
                <a:gd name="T15" fmla="*/ 370 h 602"/>
                <a:gd name="T16" fmla="*/ 361 w 459"/>
                <a:gd name="T17" fmla="*/ 307 h 602"/>
                <a:gd name="T18" fmla="*/ 379 w 459"/>
                <a:gd name="T19" fmla="*/ 288 h 602"/>
                <a:gd name="T20" fmla="*/ 397 w 459"/>
                <a:gd name="T21" fmla="*/ 252 h 602"/>
                <a:gd name="T22" fmla="*/ 406 w 459"/>
                <a:gd name="T23" fmla="*/ 214 h 602"/>
                <a:gd name="T24" fmla="*/ 415 w 459"/>
                <a:gd name="T25" fmla="*/ 202 h 602"/>
                <a:gd name="T26" fmla="*/ 420 w 459"/>
                <a:gd name="T27" fmla="*/ 183 h 602"/>
                <a:gd name="T28" fmla="*/ 416 w 459"/>
                <a:gd name="T29" fmla="*/ 152 h 602"/>
                <a:gd name="T30" fmla="*/ 412 w 459"/>
                <a:gd name="T31" fmla="*/ 121 h 602"/>
                <a:gd name="T32" fmla="*/ 420 w 459"/>
                <a:gd name="T33" fmla="*/ 78 h 602"/>
                <a:gd name="T34" fmla="*/ 415 w 459"/>
                <a:gd name="T35" fmla="*/ 45 h 602"/>
                <a:gd name="T36" fmla="*/ 403 w 459"/>
                <a:gd name="T37" fmla="*/ 27 h 602"/>
                <a:gd name="T38" fmla="*/ 382 w 459"/>
                <a:gd name="T39" fmla="*/ 15 h 602"/>
                <a:gd name="T40" fmla="*/ 341 w 459"/>
                <a:gd name="T41" fmla="*/ 3 h 602"/>
                <a:gd name="T42" fmla="*/ 291 w 459"/>
                <a:gd name="T43" fmla="*/ 0 h 602"/>
                <a:gd name="T44" fmla="*/ 245 w 459"/>
                <a:gd name="T45" fmla="*/ 9 h 602"/>
                <a:gd name="T46" fmla="*/ 213 w 459"/>
                <a:gd name="T47" fmla="*/ 27 h 602"/>
                <a:gd name="T48" fmla="*/ 201 w 459"/>
                <a:gd name="T49" fmla="*/ 42 h 602"/>
                <a:gd name="T50" fmla="*/ 181 w 459"/>
                <a:gd name="T51" fmla="*/ 44 h 602"/>
                <a:gd name="T52" fmla="*/ 163 w 459"/>
                <a:gd name="T53" fmla="*/ 56 h 602"/>
                <a:gd name="T54" fmla="*/ 155 w 459"/>
                <a:gd name="T55" fmla="*/ 87 h 602"/>
                <a:gd name="T56" fmla="*/ 164 w 459"/>
                <a:gd name="T57" fmla="*/ 138 h 602"/>
                <a:gd name="T58" fmla="*/ 159 w 459"/>
                <a:gd name="T59" fmla="*/ 144 h 602"/>
                <a:gd name="T60" fmla="*/ 150 w 459"/>
                <a:gd name="T61" fmla="*/ 162 h 602"/>
                <a:gd name="T62" fmla="*/ 149 w 459"/>
                <a:gd name="T63" fmla="*/ 184 h 602"/>
                <a:gd name="T64" fmla="*/ 154 w 459"/>
                <a:gd name="T65" fmla="*/ 201 h 602"/>
                <a:gd name="T66" fmla="*/ 163 w 459"/>
                <a:gd name="T67" fmla="*/ 214 h 602"/>
                <a:gd name="T68" fmla="*/ 169 w 459"/>
                <a:gd name="T69" fmla="*/ 237 h 602"/>
                <a:gd name="T70" fmla="*/ 179 w 459"/>
                <a:gd name="T71" fmla="*/ 271 h 602"/>
                <a:gd name="T72" fmla="*/ 203 w 459"/>
                <a:gd name="T73" fmla="*/ 306 h 602"/>
                <a:gd name="T74" fmla="*/ 215 w 459"/>
                <a:gd name="T75" fmla="*/ 364 h 602"/>
                <a:gd name="T76" fmla="*/ 171 w 459"/>
                <a:gd name="T77" fmla="*/ 381 h 602"/>
                <a:gd name="T78" fmla="*/ 106 w 459"/>
                <a:gd name="T79" fmla="*/ 401 h 602"/>
                <a:gd name="T80" fmla="*/ 46 w 459"/>
                <a:gd name="T81" fmla="*/ 428 h 602"/>
                <a:gd name="T82" fmla="*/ 22 w 459"/>
                <a:gd name="T83" fmla="*/ 449 h 602"/>
                <a:gd name="T84" fmla="*/ 10 w 459"/>
                <a:gd name="T85" fmla="*/ 479 h 602"/>
                <a:gd name="T86" fmla="*/ 2 w 459"/>
                <a:gd name="T87" fmla="*/ 540 h 602"/>
                <a:gd name="T88" fmla="*/ 1 w 459"/>
                <a:gd name="T89" fmla="*/ 594 h 602"/>
                <a:gd name="T90" fmla="*/ 11 w 459"/>
                <a:gd name="T91" fmla="*/ 602 h 602"/>
                <a:gd name="T92" fmla="*/ 345 w 459"/>
                <a:gd name="T93" fmla="*/ 589 h 602"/>
                <a:gd name="T94" fmla="*/ 352 w 459"/>
                <a:gd name="T95" fmla="*/ 577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59" h="602">
                  <a:moveTo>
                    <a:pt x="352" y="577"/>
                  </a:moveTo>
                  <a:lnTo>
                    <a:pt x="380" y="560"/>
                  </a:lnTo>
                  <a:lnTo>
                    <a:pt x="379" y="550"/>
                  </a:lnTo>
                  <a:lnTo>
                    <a:pt x="379" y="540"/>
                  </a:lnTo>
                  <a:lnTo>
                    <a:pt x="379" y="530"/>
                  </a:lnTo>
                  <a:lnTo>
                    <a:pt x="380" y="519"/>
                  </a:lnTo>
                  <a:lnTo>
                    <a:pt x="352" y="503"/>
                  </a:lnTo>
                  <a:lnTo>
                    <a:pt x="348" y="499"/>
                  </a:lnTo>
                  <a:lnTo>
                    <a:pt x="345" y="495"/>
                  </a:lnTo>
                  <a:lnTo>
                    <a:pt x="345" y="490"/>
                  </a:lnTo>
                  <a:lnTo>
                    <a:pt x="346" y="486"/>
                  </a:lnTo>
                  <a:lnTo>
                    <a:pt x="397" y="400"/>
                  </a:lnTo>
                  <a:lnTo>
                    <a:pt x="399" y="397"/>
                  </a:lnTo>
                  <a:lnTo>
                    <a:pt x="403" y="395"/>
                  </a:lnTo>
                  <a:lnTo>
                    <a:pt x="408" y="395"/>
                  </a:lnTo>
                  <a:lnTo>
                    <a:pt x="413" y="396"/>
                  </a:lnTo>
                  <a:lnTo>
                    <a:pt x="441" y="413"/>
                  </a:lnTo>
                  <a:lnTo>
                    <a:pt x="450" y="406"/>
                  </a:lnTo>
                  <a:lnTo>
                    <a:pt x="459" y="401"/>
                  </a:lnTo>
                  <a:lnTo>
                    <a:pt x="424" y="388"/>
                  </a:lnTo>
                  <a:lnTo>
                    <a:pt x="412" y="384"/>
                  </a:lnTo>
                  <a:lnTo>
                    <a:pt x="400" y="379"/>
                  </a:lnTo>
                  <a:lnTo>
                    <a:pt x="389" y="375"/>
                  </a:lnTo>
                  <a:lnTo>
                    <a:pt x="376" y="370"/>
                  </a:lnTo>
                  <a:lnTo>
                    <a:pt x="368" y="368"/>
                  </a:lnTo>
                  <a:lnTo>
                    <a:pt x="361" y="364"/>
                  </a:lnTo>
                  <a:lnTo>
                    <a:pt x="361" y="307"/>
                  </a:lnTo>
                  <a:lnTo>
                    <a:pt x="366" y="302"/>
                  </a:lnTo>
                  <a:lnTo>
                    <a:pt x="372" y="297"/>
                  </a:lnTo>
                  <a:lnTo>
                    <a:pt x="379" y="288"/>
                  </a:lnTo>
                  <a:lnTo>
                    <a:pt x="385" y="279"/>
                  </a:lnTo>
                  <a:lnTo>
                    <a:pt x="391" y="266"/>
                  </a:lnTo>
                  <a:lnTo>
                    <a:pt x="397" y="252"/>
                  </a:lnTo>
                  <a:lnTo>
                    <a:pt x="400" y="235"/>
                  </a:lnTo>
                  <a:lnTo>
                    <a:pt x="402" y="216"/>
                  </a:lnTo>
                  <a:lnTo>
                    <a:pt x="406" y="214"/>
                  </a:lnTo>
                  <a:lnTo>
                    <a:pt x="409" y="211"/>
                  </a:lnTo>
                  <a:lnTo>
                    <a:pt x="412" y="207"/>
                  </a:lnTo>
                  <a:lnTo>
                    <a:pt x="415" y="202"/>
                  </a:lnTo>
                  <a:lnTo>
                    <a:pt x="417" y="197"/>
                  </a:lnTo>
                  <a:lnTo>
                    <a:pt x="418" y="191"/>
                  </a:lnTo>
                  <a:lnTo>
                    <a:pt x="420" y="183"/>
                  </a:lnTo>
                  <a:lnTo>
                    <a:pt x="420" y="175"/>
                  </a:lnTo>
                  <a:lnTo>
                    <a:pt x="420" y="164"/>
                  </a:lnTo>
                  <a:lnTo>
                    <a:pt x="416" y="152"/>
                  </a:lnTo>
                  <a:lnTo>
                    <a:pt x="412" y="144"/>
                  </a:lnTo>
                  <a:lnTo>
                    <a:pt x="406" y="137"/>
                  </a:lnTo>
                  <a:lnTo>
                    <a:pt x="412" y="121"/>
                  </a:lnTo>
                  <a:lnTo>
                    <a:pt x="417" y="101"/>
                  </a:lnTo>
                  <a:lnTo>
                    <a:pt x="420" y="89"/>
                  </a:lnTo>
                  <a:lnTo>
                    <a:pt x="420" y="78"/>
                  </a:lnTo>
                  <a:lnTo>
                    <a:pt x="420" y="65"/>
                  </a:lnTo>
                  <a:lnTo>
                    <a:pt x="417" y="53"/>
                  </a:lnTo>
                  <a:lnTo>
                    <a:pt x="415" y="45"/>
                  </a:lnTo>
                  <a:lnTo>
                    <a:pt x="412" y="39"/>
                  </a:lnTo>
                  <a:lnTo>
                    <a:pt x="407" y="34"/>
                  </a:lnTo>
                  <a:lnTo>
                    <a:pt x="403" y="27"/>
                  </a:lnTo>
                  <a:lnTo>
                    <a:pt x="397" y="24"/>
                  </a:lnTo>
                  <a:lnTo>
                    <a:pt x="390" y="18"/>
                  </a:lnTo>
                  <a:lnTo>
                    <a:pt x="382" y="15"/>
                  </a:lnTo>
                  <a:lnTo>
                    <a:pt x="376" y="12"/>
                  </a:lnTo>
                  <a:lnTo>
                    <a:pt x="359" y="7"/>
                  </a:lnTo>
                  <a:lnTo>
                    <a:pt x="341" y="3"/>
                  </a:lnTo>
                  <a:lnTo>
                    <a:pt x="325" y="0"/>
                  </a:lnTo>
                  <a:lnTo>
                    <a:pt x="307" y="0"/>
                  </a:lnTo>
                  <a:lnTo>
                    <a:pt x="291" y="0"/>
                  </a:lnTo>
                  <a:lnTo>
                    <a:pt x="276" y="2"/>
                  </a:lnTo>
                  <a:lnTo>
                    <a:pt x="260" y="6"/>
                  </a:lnTo>
                  <a:lnTo>
                    <a:pt x="245" y="9"/>
                  </a:lnTo>
                  <a:lnTo>
                    <a:pt x="231" y="16"/>
                  </a:lnTo>
                  <a:lnTo>
                    <a:pt x="218" y="22"/>
                  </a:lnTo>
                  <a:lnTo>
                    <a:pt x="213" y="27"/>
                  </a:lnTo>
                  <a:lnTo>
                    <a:pt x="209" y="31"/>
                  </a:lnTo>
                  <a:lnTo>
                    <a:pt x="204" y="36"/>
                  </a:lnTo>
                  <a:lnTo>
                    <a:pt x="201" y="42"/>
                  </a:lnTo>
                  <a:lnTo>
                    <a:pt x="194" y="42"/>
                  </a:lnTo>
                  <a:lnTo>
                    <a:pt x="187" y="43"/>
                  </a:lnTo>
                  <a:lnTo>
                    <a:pt x="181" y="44"/>
                  </a:lnTo>
                  <a:lnTo>
                    <a:pt x="176" y="45"/>
                  </a:lnTo>
                  <a:lnTo>
                    <a:pt x="168" y="51"/>
                  </a:lnTo>
                  <a:lnTo>
                    <a:pt x="163" y="56"/>
                  </a:lnTo>
                  <a:lnTo>
                    <a:pt x="158" y="65"/>
                  </a:lnTo>
                  <a:lnTo>
                    <a:pt x="155" y="75"/>
                  </a:lnTo>
                  <a:lnTo>
                    <a:pt x="155" y="87"/>
                  </a:lnTo>
                  <a:lnTo>
                    <a:pt x="155" y="98"/>
                  </a:lnTo>
                  <a:lnTo>
                    <a:pt x="159" y="120"/>
                  </a:lnTo>
                  <a:lnTo>
                    <a:pt x="164" y="138"/>
                  </a:lnTo>
                  <a:lnTo>
                    <a:pt x="164" y="139"/>
                  </a:lnTo>
                  <a:lnTo>
                    <a:pt x="164" y="139"/>
                  </a:lnTo>
                  <a:lnTo>
                    <a:pt x="159" y="144"/>
                  </a:lnTo>
                  <a:lnTo>
                    <a:pt x="154" y="151"/>
                  </a:lnTo>
                  <a:lnTo>
                    <a:pt x="151" y="156"/>
                  </a:lnTo>
                  <a:lnTo>
                    <a:pt x="150" y="162"/>
                  </a:lnTo>
                  <a:lnTo>
                    <a:pt x="149" y="170"/>
                  </a:lnTo>
                  <a:lnTo>
                    <a:pt x="149" y="176"/>
                  </a:lnTo>
                  <a:lnTo>
                    <a:pt x="149" y="184"/>
                  </a:lnTo>
                  <a:lnTo>
                    <a:pt x="150" y="191"/>
                  </a:lnTo>
                  <a:lnTo>
                    <a:pt x="151" y="196"/>
                  </a:lnTo>
                  <a:lnTo>
                    <a:pt x="154" y="201"/>
                  </a:lnTo>
                  <a:lnTo>
                    <a:pt x="156" y="206"/>
                  </a:lnTo>
                  <a:lnTo>
                    <a:pt x="159" y="210"/>
                  </a:lnTo>
                  <a:lnTo>
                    <a:pt x="163" y="214"/>
                  </a:lnTo>
                  <a:lnTo>
                    <a:pt x="167" y="216"/>
                  </a:lnTo>
                  <a:lnTo>
                    <a:pt x="168" y="227"/>
                  </a:lnTo>
                  <a:lnTo>
                    <a:pt x="169" y="237"/>
                  </a:lnTo>
                  <a:lnTo>
                    <a:pt x="172" y="246"/>
                  </a:lnTo>
                  <a:lnTo>
                    <a:pt x="174" y="255"/>
                  </a:lnTo>
                  <a:lnTo>
                    <a:pt x="179" y="271"/>
                  </a:lnTo>
                  <a:lnTo>
                    <a:pt x="187" y="286"/>
                  </a:lnTo>
                  <a:lnTo>
                    <a:pt x="195" y="297"/>
                  </a:lnTo>
                  <a:lnTo>
                    <a:pt x="203" y="306"/>
                  </a:lnTo>
                  <a:lnTo>
                    <a:pt x="210" y="314"/>
                  </a:lnTo>
                  <a:lnTo>
                    <a:pt x="215" y="319"/>
                  </a:lnTo>
                  <a:lnTo>
                    <a:pt x="215" y="364"/>
                  </a:lnTo>
                  <a:lnTo>
                    <a:pt x="201" y="369"/>
                  </a:lnTo>
                  <a:lnTo>
                    <a:pt x="186" y="375"/>
                  </a:lnTo>
                  <a:lnTo>
                    <a:pt x="171" y="381"/>
                  </a:lnTo>
                  <a:lnTo>
                    <a:pt x="155" y="384"/>
                  </a:lnTo>
                  <a:lnTo>
                    <a:pt x="129" y="393"/>
                  </a:lnTo>
                  <a:lnTo>
                    <a:pt x="106" y="401"/>
                  </a:lnTo>
                  <a:lnTo>
                    <a:pt x="83" y="410"/>
                  </a:lnTo>
                  <a:lnTo>
                    <a:pt x="64" y="419"/>
                  </a:lnTo>
                  <a:lnTo>
                    <a:pt x="46" y="428"/>
                  </a:lnTo>
                  <a:lnTo>
                    <a:pt x="32" y="438"/>
                  </a:lnTo>
                  <a:lnTo>
                    <a:pt x="27" y="444"/>
                  </a:lnTo>
                  <a:lnTo>
                    <a:pt x="22" y="449"/>
                  </a:lnTo>
                  <a:lnTo>
                    <a:pt x="18" y="455"/>
                  </a:lnTo>
                  <a:lnTo>
                    <a:pt x="15" y="460"/>
                  </a:lnTo>
                  <a:lnTo>
                    <a:pt x="10" y="479"/>
                  </a:lnTo>
                  <a:lnTo>
                    <a:pt x="6" y="499"/>
                  </a:lnTo>
                  <a:lnTo>
                    <a:pt x="4" y="521"/>
                  </a:lnTo>
                  <a:lnTo>
                    <a:pt x="2" y="540"/>
                  </a:lnTo>
                  <a:lnTo>
                    <a:pt x="0" y="573"/>
                  </a:lnTo>
                  <a:lnTo>
                    <a:pt x="0" y="589"/>
                  </a:lnTo>
                  <a:lnTo>
                    <a:pt x="1" y="594"/>
                  </a:lnTo>
                  <a:lnTo>
                    <a:pt x="4" y="598"/>
                  </a:lnTo>
                  <a:lnTo>
                    <a:pt x="7" y="600"/>
                  </a:lnTo>
                  <a:lnTo>
                    <a:pt x="11" y="602"/>
                  </a:lnTo>
                  <a:lnTo>
                    <a:pt x="350" y="602"/>
                  </a:lnTo>
                  <a:lnTo>
                    <a:pt x="346" y="594"/>
                  </a:lnTo>
                  <a:lnTo>
                    <a:pt x="345" y="589"/>
                  </a:lnTo>
                  <a:lnTo>
                    <a:pt x="345" y="585"/>
                  </a:lnTo>
                  <a:lnTo>
                    <a:pt x="348" y="581"/>
                  </a:lnTo>
                  <a:lnTo>
                    <a:pt x="352" y="57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8" name="Freeform 3674">
              <a:extLst>
                <a:ext uri="{FF2B5EF4-FFF2-40B4-BE49-F238E27FC236}">
                  <a16:creationId xmlns:a16="http://schemas.microsoft.com/office/drawing/2014/main" id="{44A4D0F8-0767-41BC-BE62-0AED99EC8B25}"/>
                </a:ext>
              </a:extLst>
            </p:cNvPr>
            <p:cNvSpPr>
              <a:spLocks noEditPoints="1"/>
            </p:cNvSpPr>
            <p:nvPr/>
          </p:nvSpPr>
          <p:spPr bwMode="auto">
            <a:xfrm>
              <a:off x="6597650" y="5497513"/>
              <a:ext cx="131762" cy="133350"/>
            </a:xfrm>
            <a:custGeom>
              <a:avLst/>
              <a:gdLst>
                <a:gd name="T0" fmla="*/ 151 w 332"/>
                <a:gd name="T1" fmla="*/ 243 h 336"/>
                <a:gd name="T2" fmla="*/ 129 w 332"/>
                <a:gd name="T3" fmla="*/ 235 h 336"/>
                <a:gd name="T4" fmla="*/ 111 w 332"/>
                <a:gd name="T5" fmla="*/ 222 h 336"/>
                <a:gd name="T6" fmla="*/ 97 w 332"/>
                <a:gd name="T7" fmla="*/ 204 h 336"/>
                <a:gd name="T8" fmla="*/ 89 w 332"/>
                <a:gd name="T9" fmla="*/ 182 h 336"/>
                <a:gd name="T10" fmla="*/ 88 w 332"/>
                <a:gd name="T11" fmla="*/ 159 h 336"/>
                <a:gd name="T12" fmla="*/ 94 w 332"/>
                <a:gd name="T13" fmla="*/ 136 h 336"/>
                <a:gd name="T14" fmla="*/ 106 w 332"/>
                <a:gd name="T15" fmla="*/ 117 h 336"/>
                <a:gd name="T16" fmla="*/ 122 w 332"/>
                <a:gd name="T17" fmla="*/ 103 h 336"/>
                <a:gd name="T18" fmla="*/ 143 w 332"/>
                <a:gd name="T19" fmla="*/ 92 h 336"/>
                <a:gd name="T20" fmla="*/ 166 w 332"/>
                <a:gd name="T21" fmla="*/ 89 h 336"/>
                <a:gd name="T22" fmla="*/ 189 w 332"/>
                <a:gd name="T23" fmla="*/ 92 h 336"/>
                <a:gd name="T24" fmla="*/ 210 w 332"/>
                <a:gd name="T25" fmla="*/ 103 h 336"/>
                <a:gd name="T26" fmla="*/ 226 w 332"/>
                <a:gd name="T27" fmla="*/ 117 h 336"/>
                <a:gd name="T28" fmla="*/ 238 w 332"/>
                <a:gd name="T29" fmla="*/ 136 h 336"/>
                <a:gd name="T30" fmla="*/ 243 w 332"/>
                <a:gd name="T31" fmla="*/ 159 h 336"/>
                <a:gd name="T32" fmla="*/ 242 w 332"/>
                <a:gd name="T33" fmla="*/ 182 h 336"/>
                <a:gd name="T34" fmla="*/ 234 w 332"/>
                <a:gd name="T35" fmla="*/ 204 h 336"/>
                <a:gd name="T36" fmla="*/ 221 w 332"/>
                <a:gd name="T37" fmla="*/ 222 h 336"/>
                <a:gd name="T38" fmla="*/ 203 w 332"/>
                <a:gd name="T39" fmla="*/ 235 h 336"/>
                <a:gd name="T40" fmla="*/ 181 w 332"/>
                <a:gd name="T41" fmla="*/ 243 h 336"/>
                <a:gd name="T42" fmla="*/ 306 w 332"/>
                <a:gd name="T43" fmla="*/ 204 h 336"/>
                <a:gd name="T44" fmla="*/ 300 w 332"/>
                <a:gd name="T45" fmla="*/ 195 h 336"/>
                <a:gd name="T46" fmla="*/ 302 w 332"/>
                <a:gd name="T47" fmla="*/ 167 h 336"/>
                <a:gd name="T48" fmla="*/ 300 w 332"/>
                <a:gd name="T49" fmla="*/ 139 h 336"/>
                <a:gd name="T50" fmla="*/ 306 w 332"/>
                <a:gd name="T51" fmla="*/ 130 h 336"/>
                <a:gd name="T52" fmla="*/ 269 w 332"/>
                <a:gd name="T53" fmla="*/ 64 h 336"/>
                <a:gd name="T54" fmla="*/ 257 w 332"/>
                <a:gd name="T55" fmla="*/ 65 h 336"/>
                <a:gd name="T56" fmla="*/ 242 w 332"/>
                <a:gd name="T57" fmla="*/ 53 h 336"/>
                <a:gd name="T58" fmla="*/ 215 w 332"/>
                <a:gd name="T59" fmla="*/ 35 h 336"/>
                <a:gd name="T60" fmla="*/ 207 w 332"/>
                <a:gd name="T61" fmla="*/ 27 h 336"/>
                <a:gd name="T62" fmla="*/ 135 w 332"/>
                <a:gd name="T63" fmla="*/ 0 h 336"/>
                <a:gd name="T64" fmla="*/ 133 w 332"/>
                <a:gd name="T65" fmla="*/ 31 h 336"/>
                <a:gd name="T66" fmla="*/ 113 w 332"/>
                <a:gd name="T67" fmla="*/ 41 h 336"/>
                <a:gd name="T68" fmla="*/ 77 w 332"/>
                <a:gd name="T69" fmla="*/ 63 h 336"/>
                <a:gd name="T70" fmla="*/ 67 w 332"/>
                <a:gd name="T71" fmla="*/ 65 h 336"/>
                <a:gd name="T72" fmla="*/ 0 w 332"/>
                <a:gd name="T73" fmla="*/ 114 h 336"/>
                <a:gd name="T74" fmla="*/ 31 w 332"/>
                <a:gd name="T75" fmla="*/ 135 h 336"/>
                <a:gd name="T76" fmla="*/ 30 w 332"/>
                <a:gd name="T77" fmla="*/ 154 h 336"/>
                <a:gd name="T78" fmla="*/ 31 w 332"/>
                <a:gd name="T79" fmla="*/ 191 h 336"/>
                <a:gd name="T80" fmla="*/ 29 w 332"/>
                <a:gd name="T81" fmla="*/ 202 h 336"/>
                <a:gd name="T82" fmla="*/ 38 w 332"/>
                <a:gd name="T83" fmla="*/ 284 h 336"/>
                <a:gd name="T84" fmla="*/ 71 w 332"/>
                <a:gd name="T85" fmla="*/ 267 h 336"/>
                <a:gd name="T86" fmla="*/ 89 w 332"/>
                <a:gd name="T87" fmla="*/ 279 h 336"/>
                <a:gd name="T88" fmla="*/ 139 w 332"/>
                <a:gd name="T89" fmla="*/ 300 h 336"/>
                <a:gd name="T90" fmla="*/ 146 w 332"/>
                <a:gd name="T91" fmla="*/ 308 h 336"/>
                <a:gd name="T92" fmla="*/ 207 w 332"/>
                <a:gd name="T93" fmla="*/ 336 h 336"/>
                <a:gd name="T94" fmla="*/ 208 w 332"/>
                <a:gd name="T95" fmla="*/ 306 h 336"/>
                <a:gd name="T96" fmla="*/ 223 w 332"/>
                <a:gd name="T97" fmla="*/ 297 h 336"/>
                <a:gd name="T98" fmla="*/ 246 w 332"/>
                <a:gd name="T99" fmla="*/ 279 h 336"/>
                <a:gd name="T100" fmla="*/ 257 w 332"/>
                <a:gd name="T101" fmla="*/ 268 h 336"/>
                <a:gd name="T102" fmla="*/ 269 w 332"/>
                <a:gd name="T103" fmla="*/ 270 h 336"/>
                <a:gd name="T104" fmla="*/ 306 w 332"/>
                <a:gd name="T105" fmla="*/ 204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32" h="336">
                  <a:moveTo>
                    <a:pt x="166" y="245"/>
                  </a:moveTo>
                  <a:lnTo>
                    <a:pt x="158" y="244"/>
                  </a:lnTo>
                  <a:lnTo>
                    <a:pt x="151" y="243"/>
                  </a:lnTo>
                  <a:lnTo>
                    <a:pt x="143" y="241"/>
                  </a:lnTo>
                  <a:lnTo>
                    <a:pt x="135" y="239"/>
                  </a:lnTo>
                  <a:lnTo>
                    <a:pt x="129" y="235"/>
                  </a:lnTo>
                  <a:lnTo>
                    <a:pt x="122" y="231"/>
                  </a:lnTo>
                  <a:lnTo>
                    <a:pt x="116" y="227"/>
                  </a:lnTo>
                  <a:lnTo>
                    <a:pt x="111" y="222"/>
                  </a:lnTo>
                  <a:lnTo>
                    <a:pt x="106" y="217"/>
                  </a:lnTo>
                  <a:lnTo>
                    <a:pt x="101" y="211"/>
                  </a:lnTo>
                  <a:lnTo>
                    <a:pt x="97" y="204"/>
                  </a:lnTo>
                  <a:lnTo>
                    <a:pt x="94" y="198"/>
                  </a:lnTo>
                  <a:lnTo>
                    <a:pt x="92" y="190"/>
                  </a:lnTo>
                  <a:lnTo>
                    <a:pt x="89" y="182"/>
                  </a:lnTo>
                  <a:lnTo>
                    <a:pt x="88" y="175"/>
                  </a:lnTo>
                  <a:lnTo>
                    <a:pt x="88" y="167"/>
                  </a:lnTo>
                  <a:lnTo>
                    <a:pt x="88" y="159"/>
                  </a:lnTo>
                  <a:lnTo>
                    <a:pt x="89" y="151"/>
                  </a:lnTo>
                  <a:lnTo>
                    <a:pt x="92" y="144"/>
                  </a:lnTo>
                  <a:lnTo>
                    <a:pt x="94" y="136"/>
                  </a:lnTo>
                  <a:lnTo>
                    <a:pt x="97" y="130"/>
                  </a:lnTo>
                  <a:lnTo>
                    <a:pt x="101" y="123"/>
                  </a:lnTo>
                  <a:lnTo>
                    <a:pt x="106" y="117"/>
                  </a:lnTo>
                  <a:lnTo>
                    <a:pt x="111" y="112"/>
                  </a:lnTo>
                  <a:lnTo>
                    <a:pt x="116" y="106"/>
                  </a:lnTo>
                  <a:lnTo>
                    <a:pt x="122" y="103"/>
                  </a:lnTo>
                  <a:lnTo>
                    <a:pt x="129" y="99"/>
                  </a:lnTo>
                  <a:lnTo>
                    <a:pt x="135" y="95"/>
                  </a:lnTo>
                  <a:lnTo>
                    <a:pt x="143" y="92"/>
                  </a:lnTo>
                  <a:lnTo>
                    <a:pt x="151" y="90"/>
                  </a:lnTo>
                  <a:lnTo>
                    <a:pt x="158" y="90"/>
                  </a:lnTo>
                  <a:lnTo>
                    <a:pt x="166" y="89"/>
                  </a:lnTo>
                  <a:lnTo>
                    <a:pt x="174" y="90"/>
                  </a:lnTo>
                  <a:lnTo>
                    <a:pt x="181" y="90"/>
                  </a:lnTo>
                  <a:lnTo>
                    <a:pt x="189" y="92"/>
                  </a:lnTo>
                  <a:lnTo>
                    <a:pt x="196" y="95"/>
                  </a:lnTo>
                  <a:lnTo>
                    <a:pt x="203" y="99"/>
                  </a:lnTo>
                  <a:lnTo>
                    <a:pt x="210" y="103"/>
                  </a:lnTo>
                  <a:lnTo>
                    <a:pt x="215" y="106"/>
                  </a:lnTo>
                  <a:lnTo>
                    <a:pt x="221" y="112"/>
                  </a:lnTo>
                  <a:lnTo>
                    <a:pt x="226" y="117"/>
                  </a:lnTo>
                  <a:lnTo>
                    <a:pt x="230" y="123"/>
                  </a:lnTo>
                  <a:lnTo>
                    <a:pt x="234" y="130"/>
                  </a:lnTo>
                  <a:lnTo>
                    <a:pt x="238" y="136"/>
                  </a:lnTo>
                  <a:lnTo>
                    <a:pt x="241" y="144"/>
                  </a:lnTo>
                  <a:lnTo>
                    <a:pt x="242" y="151"/>
                  </a:lnTo>
                  <a:lnTo>
                    <a:pt x="243" y="159"/>
                  </a:lnTo>
                  <a:lnTo>
                    <a:pt x="244" y="167"/>
                  </a:lnTo>
                  <a:lnTo>
                    <a:pt x="243" y="175"/>
                  </a:lnTo>
                  <a:lnTo>
                    <a:pt x="242" y="182"/>
                  </a:lnTo>
                  <a:lnTo>
                    <a:pt x="241" y="190"/>
                  </a:lnTo>
                  <a:lnTo>
                    <a:pt x="238" y="198"/>
                  </a:lnTo>
                  <a:lnTo>
                    <a:pt x="234" y="204"/>
                  </a:lnTo>
                  <a:lnTo>
                    <a:pt x="230" y="211"/>
                  </a:lnTo>
                  <a:lnTo>
                    <a:pt x="226" y="217"/>
                  </a:lnTo>
                  <a:lnTo>
                    <a:pt x="221" y="222"/>
                  </a:lnTo>
                  <a:lnTo>
                    <a:pt x="215" y="227"/>
                  </a:lnTo>
                  <a:lnTo>
                    <a:pt x="210" y="231"/>
                  </a:lnTo>
                  <a:lnTo>
                    <a:pt x="203" y="235"/>
                  </a:lnTo>
                  <a:lnTo>
                    <a:pt x="196" y="239"/>
                  </a:lnTo>
                  <a:lnTo>
                    <a:pt x="189" y="241"/>
                  </a:lnTo>
                  <a:lnTo>
                    <a:pt x="181" y="243"/>
                  </a:lnTo>
                  <a:lnTo>
                    <a:pt x="174" y="244"/>
                  </a:lnTo>
                  <a:lnTo>
                    <a:pt x="166" y="245"/>
                  </a:lnTo>
                  <a:close/>
                  <a:moveTo>
                    <a:pt x="306" y="204"/>
                  </a:moveTo>
                  <a:lnTo>
                    <a:pt x="302" y="202"/>
                  </a:lnTo>
                  <a:lnTo>
                    <a:pt x="301" y="199"/>
                  </a:lnTo>
                  <a:lnTo>
                    <a:pt x="300" y="195"/>
                  </a:lnTo>
                  <a:lnTo>
                    <a:pt x="300" y="191"/>
                  </a:lnTo>
                  <a:lnTo>
                    <a:pt x="302" y="180"/>
                  </a:lnTo>
                  <a:lnTo>
                    <a:pt x="302" y="167"/>
                  </a:lnTo>
                  <a:lnTo>
                    <a:pt x="302" y="154"/>
                  </a:lnTo>
                  <a:lnTo>
                    <a:pt x="300" y="142"/>
                  </a:lnTo>
                  <a:lnTo>
                    <a:pt x="300" y="139"/>
                  </a:lnTo>
                  <a:lnTo>
                    <a:pt x="301" y="135"/>
                  </a:lnTo>
                  <a:lnTo>
                    <a:pt x="302" y="132"/>
                  </a:lnTo>
                  <a:lnTo>
                    <a:pt x="306" y="130"/>
                  </a:lnTo>
                  <a:lnTo>
                    <a:pt x="332" y="114"/>
                  </a:lnTo>
                  <a:lnTo>
                    <a:pt x="293" y="50"/>
                  </a:lnTo>
                  <a:lnTo>
                    <a:pt x="269" y="64"/>
                  </a:lnTo>
                  <a:lnTo>
                    <a:pt x="265" y="65"/>
                  </a:lnTo>
                  <a:lnTo>
                    <a:pt x="261" y="65"/>
                  </a:lnTo>
                  <a:lnTo>
                    <a:pt x="257" y="65"/>
                  </a:lnTo>
                  <a:lnTo>
                    <a:pt x="255" y="63"/>
                  </a:lnTo>
                  <a:lnTo>
                    <a:pt x="251" y="59"/>
                  </a:lnTo>
                  <a:lnTo>
                    <a:pt x="242" y="53"/>
                  </a:lnTo>
                  <a:lnTo>
                    <a:pt x="233" y="45"/>
                  </a:lnTo>
                  <a:lnTo>
                    <a:pt x="224" y="40"/>
                  </a:lnTo>
                  <a:lnTo>
                    <a:pt x="215" y="35"/>
                  </a:lnTo>
                  <a:lnTo>
                    <a:pt x="211" y="33"/>
                  </a:lnTo>
                  <a:lnTo>
                    <a:pt x="208" y="31"/>
                  </a:lnTo>
                  <a:lnTo>
                    <a:pt x="207" y="27"/>
                  </a:lnTo>
                  <a:lnTo>
                    <a:pt x="207" y="24"/>
                  </a:lnTo>
                  <a:lnTo>
                    <a:pt x="207" y="0"/>
                  </a:lnTo>
                  <a:lnTo>
                    <a:pt x="135" y="0"/>
                  </a:lnTo>
                  <a:lnTo>
                    <a:pt x="135" y="24"/>
                  </a:lnTo>
                  <a:lnTo>
                    <a:pt x="134" y="27"/>
                  </a:lnTo>
                  <a:lnTo>
                    <a:pt x="133" y="31"/>
                  </a:lnTo>
                  <a:lnTo>
                    <a:pt x="130" y="33"/>
                  </a:lnTo>
                  <a:lnTo>
                    <a:pt x="126" y="35"/>
                  </a:lnTo>
                  <a:lnTo>
                    <a:pt x="113" y="41"/>
                  </a:lnTo>
                  <a:lnTo>
                    <a:pt x="101" y="47"/>
                  </a:lnTo>
                  <a:lnTo>
                    <a:pt x="88" y="55"/>
                  </a:lnTo>
                  <a:lnTo>
                    <a:pt x="77" y="63"/>
                  </a:lnTo>
                  <a:lnTo>
                    <a:pt x="75" y="65"/>
                  </a:lnTo>
                  <a:lnTo>
                    <a:pt x="71" y="65"/>
                  </a:lnTo>
                  <a:lnTo>
                    <a:pt x="67" y="65"/>
                  </a:lnTo>
                  <a:lnTo>
                    <a:pt x="63" y="64"/>
                  </a:lnTo>
                  <a:lnTo>
                    <a:pt x="38" y="50"/>
                  </a:lnTo>
                  <a:lnTo>
                    <a:pt x="0" y="114"/>
                  </a:lnTo>
                  <a:lnTo>
                    <a:pt x="26" y="130"/>
                  </a:lnTo>
                  <a:lnTo>
                    <a:pt x="29" y="132"/>
                  </a:lnTo>
                  <a:lnTo>
                    <a:pt x="31" y="135"/>
                  </a:lnTo>
                  <a:lnTo>
                    <a:pt x="33" y="139"/>
                  </a:lnTo>
                  <a:lnTo>
                    <a:pt x="31" y="142"/>
                  </a:lnTo>
                  <a:lnTo>
                    <a:pt x="30" y="154"/>
                  </a:lnTo>
                  <a:lnTo>
                    <a:pt x="30" y="167"/>
                  </a:lnTo>
                  <a:lnTo>
                    <a:pt x="30" y="178"/>
                  </a:lnTo>
                  <a:lnTo>
                    <a:pt x="31" y="191"/>
                  </a:lnTo>
                  <a:lnTo>
                    <a:pt x="33" y="195"/>
                  </a:lnTo>
                  <a:lnTo>
                    <a:pt x="31" y="199"/>
                  </a:lnTo>
                  <a:lnTo>
                    <a:pt x="29" y="202"/>
                  </a:lnTo>
                  <a:lnTo>
                    <a:pt x="26" y="204"/>
                  </a:lnTo>
                  <a:lnTo>
                    <a:pt x="0" y="220"/>
                  </a:lnTo>
                  <a:lnTo>
                    <a:pt x="38" y="284"/>
                  </a:lnTo>
                  <a:lnTo>
                    <a:pt x="63" y="270"/>
                  </a:lnTo>
                  <a:lnTo>
                    <a:pt x="67" y="268"/>
                  </a:lnTo>
                  <a:lnTo>
                    <a:pt x="71" y="267"/>
                  </a:lnTo>
                  <a:lnTo>
                    <a:pt x="75" y="268"/>
                  </a:lnTo>
                  <a:lnTo>
                    <a:pt x="77" y="271"/>
                  </a:lnTo>
                  <a:lnTo>
                    <a:pt x="89" y="279"/>
                  </a:lnTo>
                  <a:lnTo>
                    <a:pt x="106" y="286"/>
                  </a:lnTo>
                  <a:lnTo>
                    <a:pt x="124" y="295"/>
                  </a:lnTo>
                  <a:lnTo>
                    <a:pt x="139" y="300"/>
                  </a:lnTo>
                  <a:lnTo>
                    <a:pt x="142" y="303"/>
                  </a:lnTo>
                  <a:lnTo>
                    <a:pt x="144" y="306"/>
                  </a:lnTo>
                  <a:lnTo>
                    <a:pt x="146" y="308"/>
                  </a:lnTo>
                  <a:lnTo>
                    <a:pt x="147" y="312"/>
                  </a:lnTo>
                  <a:lnTo>
                    <a:pt x="147" y="336"/>
                  </a:lnTo>
                  <a:lnTo>
                    <a:pt x="207" y="336"/>
                  </a:lnTo>
                  <a:lnTo>
                    <a:pt x="207" y="312"/>
                  </a:lnTo>
                  <a:lnTo>
                    <a:pt x="207" y="308"/>
                  </a:lnTo>
                  <a:lnTo>
                    <a:pt x="208" y="306"/>
                  </a:lnTo>
                  <a:lnTo>
                    <a:pt x="211" y="303"/>
                  </a:lnTo>
                  <a:lnTo>
                    <a:pt x="215" y="300"/>
                  </a:lnTo>
                  <a:lnTo>
                    <a:pt x="223" y="297"/>
                  </a:lnTo>
                  <a:lnTo>
                    <a:pt x="230" y="291"/>
                  </a:lnTo>
                  <a:lnTo>
                    <a:pt x="238" y="285"/>
                  </a:lnTo>
                  <a:lnTo>
                    <a:pt x="246" y="279"/>
                  </a:lnTo>
                  <a:lnTo>
                    <a:pt x="250" y="275"/>
                  </a:lnTo>
                  <a:lnTo>
                    <a:pt x="255" y="271"/>
                  </a:lnTo>
                  <a:lnTo>
                    <a:pt x="257" y="268"/>
                  </a:lnTo>
                  <a:lnTo>
                    <a:pt x="261" y="267"/>
                  </a:lnTo>
                  <a:lnTo>
                    <a:pt x="265" y="268"/>
                  </a:lnTo>
                  <a:lnTo>
                    <a:pt x="269" y="270"/>
                  </a:lnTo>
                  <a:lnTo>
                    <a:pt x="295" y="284"/>
                  </a:lnTo>
                  <a:lnTo>
                    <a:pt x="332" y="220"/>
                  </a:lnTo>
                  <a:lnTo>
                    <a:pt x="306" y="2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42" name="Freeform 4346" descr="Icon of box and whisker chart. ">
            <a:extLst>
              <a:ext uri="{FF2B5EF4-FFF2-40B4-BE49-F238E27FC236}">
                <a16:creationId xmlns:a16="http://schemas.microsoft.com/office/drawing/2014/main" id="{D131817A-5B27-4718-8BAC-45C9CEDA45D9}"/>
              </a:ext>
            </a:extLst>
          </p:cNvPr>
          <p:cNvSpPr>
            <a:spLocks noEditPoints="1"/>
          </p:cNvSpPr>
          <p:nvPr/>
        </p:nvSpPr>
        <p:spPr bwMode="auto">
          <a:xfrm>
            <a:off x="3967321" y="3532346"/>
            <a:ext cx="345758" cy="345758"/>
          </a:xfrm>
          <a:custGeom>
            <a:avLst/>
            <a:gdLst>
              <a:gd name="T0" fmla="*/ 706 w 898"/>
              <a:gd name="T1" fmla="*/ 479 h 898"/>
              <a:gd name="T2" fmla="*/ 652 w 898"/>
              <a:gd name="T3" fmla="*/ 556 h 898"/>
              <a:gd name="T4" fmla="*/ 632 w 898"/>
              <a:gd name="T5" fmla="*/ 551 h 898"/>
              <a:gd name="T6" fmla="*/ 576 w 898"/>
              <a:gd name="T7" fmla="*/ 477 h 898"/>
              <a:gd name="T8" fmla="*/ 571 w 898"/>
              <a:gd name="T9" fmla="*/ 398 h 898"/>
              <a:gd name="T10" fmla="*/ 628 w 898"/>
              <a:gd name="T11" fmla="*/ 129 h 898"/>
              <a:gd name="T12" fmla="*/ 643 w 898"/>
              <a:gd name="T13" fmla="*/ 114 h 898"/>
              <a:gd name="T14" fmla="*/ 658 w 898"/>
              <a:gd name="T15" fmla="*/ 129 h 898"/>
              <a:gd name="T16" fmla="*/ 717 w 898"/>
              <a:gd name="T17" fmla="*/ 398 h 898"/>
              <a:gd name="T18" fmla="*/ 621 w 898"/>
              <a:gd name="T19" fmla="*/ 758 h 898"/>
              <a:gd name="T20" fmla="*/ 589 w 898"/>
              <a:gd name="T21" fmla="*/ 727 h 898"/>
              <a:gd name="T22" fmla="*/ 589 w 898"/>
              <a:gd name="T23" fmla="*/ 680 h 898"/>
              <a:gd name="T24" fmla="*/ 621 w 898"/>
              <a:gd name="T25" fmla="*/ 648 h 898"/>
              <a:gd name="T26" fmla="*/ 667 w 898"/>
              <a:gd name="T27" fmla="*/ 648 h 898"/>
              <a:gd name="T28" fmla="*/ 699 w 898"/>
              <a:gd name="T29" fmla="*/ 680 h 898"/>
              <a:gd name="T30" fmla="*/ 699 w 898"/>
              <a:gd name="T31" fmla="*/ 727 h 898"/>
              <a:gd name="T32" fmla="*/ 667 w 898"/>
              <a:gd name="T33" fmla="*/ 758 h 898"/>
              <a:gd name="T34" fmla="*/ 536 w 898"/>
              <a:gd name="T35" fmla="*/ 294 h 898"/>
              <a:gd name="T36" fmla="*/ 479 w 898"/>
              <a:gd name="T37" fmla="*/ 546 h 898"/>
              <a:gd name="T38" fmla="*/ 461 w 898"/>
              <a:gd name="T39" fmla="*/ 558 h 898"/>
              <a:gd name="T40" fmla="*/ 450 w 898"/>
              <a:gd name="T41" fmla="*/ 299 h 898"/>
              <a:gd name="T42" fmla="*/ 390 w 898"/>
              <a:gd name="T43" fmla="*/ 287 h 898"/>
              <a:gd name="T44" fmla="*/ 398 w 898"/>
              <a:gd name="T45" fmla="*/ 211 h 898"/>
              <a:gd name="T46" fmla="*/ 454 w 898"/>
              <a:gd name="T47" fmla="*/ 118 h 898"/>
              <a:gd name="T48" fmla="*/ 475 w 898"/>
              <a:gd name="T49" fmla="*/ 118 h 898"/>
              <a:gd name="T50" fmla="*/ 530 w 898"/>
              <a:gd name="T51" fmla="*/ 211 h 898"/>
              <a:gd name="T52" fmla="*/ 465 w 898"/>
              <a:gd name="T53" fmla="*/ 763 h 898"/>
              <a:gd name="T54" fmla="*/ 422 w 898"/>
              <a:gd name="T55" fmla="*/ 745 h 898"/>
              <a:gd name="T56" fmla="*/ 405 w 898"/>
              <a:gd name="T57" fmla="*/ 703 h 898"/>
              <a:gd name="T58" fmla="*/ 422 w 898"/>
              <a:gd name="T59" fmla="*/ 661 h 898"/>
              <a:gd name="T60" fmla="*/ 465 w 898"/>
              <a:gd name="T61" fmla="*/ 643 h 898"/>
              <a:gd name="T62" fmla="*/ 506 w 898"/>
              <a:gd name="T63" fmla="*/ 661 h 898"/>
              <a:gd name="T64" fmla="*/ 525 w 898"/>
              <a:gd name="T65" fmla="*/ 703 h 898"/>
              <a:gd name="T66" fmla="*/ 506 w 898"/>
              <a:gd name="T67" fmla="*/ 745 h 898"/>
              <a:gd name="T68" fmla="*/ 465 w 898"/>
              <a:gd name="T69" fmla="*/ 763 h 898"/>
              <a:gd name="T70" fmla="*/ 318 w 898"/>
              <a:gd name="T71" fmla="*/ 419 h 898"/>
              <a:gd name="T72" fmla="*/ 263 w 898"/>
              <a:gd name="T73" fmla="*/ 556 h 898"/>
              <a:gd name="T74" fmla="*/ 242 w 898"/>
              <a:gd name="T75" fmla="*/ 551 h 898"/>
              <a:gd name="T76" fmla="*/ 186 w 898"/>
              <a:gd name="T77" fmla="*/ 417 h 898"/>
              <a:gd name="T78" fmla="*/ 181 w 898"/>
              <a:gd name="T79" fmla="*/ 339 h 898"/>
              <a:gd name="T80" fmla="*/ 240 w 898"/>
              <a:gd name="T81" fmla="*/ 129 h 898"/>
              <a:gd name="T82" fmla="*/ 255 w 898"/>
              <a:gd name="T83" fmla="*/ 114 h 898"/>
              <a:gd name="T84" fmla="*/ 270 w 898"/>
              <a:gd name="T85" fmla="*/ 129 h 898"/>
              <a:gd name="T86" fmla="*/ 329 w 898"/>
              <a:gd name="T87" fmla="*/ 339 h 898"/>
              <a:gd name="T88" fmla="*/ 231 w 898"/>
              <a:gd name="T89" fmla="*/ 758 h 898"/>
              <a:gd name="T90" fmla="*/ 200 w 898"/>
              <a:gd name="T91" fmla="*/ 727 h 898"/>
              <a:gd name="T92" fmla="*/ 200 w 898"/>
              <a:gd name="T93" fmla="*/ 680 h 898"/>
              <a:gd name="T94" fmla="*/ 231 w 898"/>
              <a:gd name="T95" fmla="*/ 648 h 898"/>
              <a:gd name="T96" fmla="*/ 278 w 898"/>
              <a:gd name="T97" fmla="*/ 648 h 898"/>
              <a:gd name="T98" fmla="*/ 311 w 898"/>
              <a:gd name="T99" fmla="*/ 680 h 898"/>
              <a:gd name="T100" fmla="*/ 311 w 898"/>
              <a:gd name="T101" fmla="*/ 727 h 898"/>
              <a:gd name="T102" fmla="*/ 278 w 898"/>
              <a:gd name="T103" fmla="*/ 758 h 898"/>
              <a:gd name="T104" fmla="*/ 10 w 898"/>
              <a:gd name="T105" fmla="*/ 2 h 898"/>
              <a:gd name="T106" fmla="*/ 1 w 898"/>
              <a:gd name="T107" fmla="*/ 886 h 898"/>
              <a:gd name="T108" fmla="*/ 883 w 898"/>
              <a:gd name="T109" fmla="*/ 898 h 898"/>
              <a:gd name="T110" fmla="*/ 898 w 898"/>
              <a:gd name="T111" fmla="*/ 883 h 898"/>
              <a:gd name="T112" fmla="*/ 886 w 898"/>
              <a:gd name="T113" fmla="*/ 0 h 8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98" h="898">
                <a:moveTo>
                  <a:pt x="718" y="464"/>
                </a:moveTo>
                <a:lnTo>
                  <a:pt x="718" y="467"/>
                </a:lnTo>
                <a:lnTo>
                  <a:pt x="717" y="470"/>
                </a:lnTo>
                <a:lnTo>
                  <a:pt x="716" y="472"/>
                </a:lnTo>
                <a:lnTo>
                  <a:pt x="714" y="474"/>
                </a:lnTo>
                <a:lnTo>
                  <a:pt x="712" y="477"/>
                </a:lnTo>
                <a:lnTo>
                  <a:pt x="710" y="478"/>
                </a:lnTo>
                <a:lnTo>
                  <a:pt x="706" y="479"/>
                </a:lnTo>
                <a:lnTo>
                  <a:pt x="703" y="479"/>
                </a:lnTo>
                <a:lnTo>
                  <a:pt x="658" y="479"/>
                </a:lnTo>
                <a:lnTo>
                  <a:pt x="658" y="543"/>
                </a:lnTo>
                <a:lnTo>
                  <a:pt x="658" y="546"/>
                </a:lnTo>
                <a:lnTo>
                  <a:pt x="657" y="549"/>
                </a:lnTo>
                <a:lnTo>
                  <a:pt x="656" y="551"/>
                </a:lnTo>
                <a:lnTo>
                  <a:pt x="654" y="554"/>
                </a:lnTo>
                <a:lnTo>
                  <a:pt x="652" y="556"/>
                </a:lnTo>
                <a:lnTo>
                  <a:pt x="650" y="557"/>
                </a:lnTo>
                <a:lnTo>
                  <a:pt x="647" y="558"/>
                </a:lnTo>
                <a:lnTo>
                  <a:pt x="643" y="558"/>
                </a:lnTo>
                <a:lnTo>
                  <a:pt x="641" y="558"/>
                </a:lnTo>
                <a:lnTo>
                  <a:pt x="638" y="557"/>
                </a:lnTo>
                <a:lnTo>
                  <a:pt x="636" y="556"/>
                </a:lnTo>
                <a:lnTo>
                  <a:pt x="634" y="554"/>
                </a:lnTo>
                <a:lnTo>
                  <a:pt x="632" y="551"/>
                </a:lnTo>
                <a:lnTo>
                  <a:pt x="631" y="549"/>
                </a:lnTo>
                <a:lnTo>
                  <a:pt x="629" y="546"/>
                </a:lnTo>
                <a:lnTo>
                  <a:pt x="628" y="543"/>
                </a:lnTo>
                <a:lnTo>
                  <a:pt x="628" y="479"/>
                </a:lnTo>
                <a:lnTo>
                  <a:pt x="583" y="479"/>
                </a:lnTo>
                <a:lnTo>
                  <a:pt x="581" y="479"/>
                </a:lnTo>
                <a:lnTo>
                  <a:pt x="578" y="478"/>
                </a:lnTo>
                <a:lnTo>
                  <a:pt x="576" y="477"/>
                </a:lnTo>
                <a:lnTo>
                  <a:pt x="574" y="474"/>
                </a:lnTo>
                <a:lnTo>
                  <a:pt x="572" y="472"/>
                </a:lnTo>
                <a:lnTo>
                  <a:pt x="571" y="470"/>
                </a:lnTo>
                <a:lnTo>
                  <a:pt x="570" y="467"/>
                </a:lnTo>
                <a:lnTo>
                  <a:pt x="570" y="464"/>
                </a:lnTo>
                <a:lnTo>
                  <a:pt x="570" y="404"/>
                </a:lnTo>
                <a:lnTo>
                  <a:pt x="570" y="402"/>
                </a:lnTo>
                <a:lnTo>
                  <a:pt x="571" y="398"/>
                </a:lnTo>
                <a:lnTo>
                  <a:pt x="572" y="396"/>
                </a:lnTo>
                <a:lnTo>
                  <a:pt x="574" y="394"/>
                </a:lnTo>
                <a:lnTo>
                  <a:pt x="576" y="392"/>
                </a:lnTo>
                <a:lnTo>
                  <a:pt x="578" y="391"/>
                </a:lnTo>
                <a:lnTo>
                  <a:pt x="581" y="390"/>
                </a:lnTo>
                <a:lnTo>
                  <a:pt x="583" y="389"/>
                </a:lnTo>
                <a:lnTo>
                  <a:pt x="628" y="389"/>
                </a:lnTo>
                <a:lnTo>
                  <a:pt x="628" y="129"/>
                </a:lnTo>
                <a:lnTo>
                  <a:pt x="629" y="126"/>
                </a:lnTo>
                <a:lnTo>
                  <a:pt x="631" y="123"/>
                </a:lnTo>
                <a:lnTo>
                  <a:pt x="632" y="121"/>
                </a:lnTo>
                <a:lnTo>
                  <a:pt x="634" y="118"/>
                </a:lnTo>
                <a:lnTo>
                  <a:pt x="636" y="117"/>
                </a:lnTo>
                <a:lnTo>
                  <a:pt x="638" y="115"/>
                </a:lnTo>
                <a:lnTo>
                  <a:pt x="641" y="114"/>
                </a:lnTo>
                <a:lnTo>
                  <a:pt x="643" y="114"/>
                </a:lnTo>
                <a:lnTo>
                  <a:pt x="647" y="114"/>
                </a:lnTo>
                <a:lnTo>
                  <a:pt x="650" y="115"/>
                </a:lnTo>
                <a:lnTo>
                  <a:pt x="652" y="117"/>
                </a:lnTo>
                <a:lnTo>
                  <a:pt x="654" y="118"/>
                </a:lnTo>
                <a:lnTo>
                  <a:pt x="656" y="121"/>
                </a:lnTo>
                <a:lnTo>
                  <a:pt x="657" y="123"/>
                </a:lnTo>
                <a:lnTo>
                  <a:pt x="658" y="127"/>
                </a:lnTo>
                <a:lnTo>
                  <a:pt x="658" y="129"/>
                </a:lnTo>
                <a:lnTo>
                  <a:pt x="658" y="389"/>
                </a:lnTo>
                <a:lnTo>
                  <a:pt x="703" y="389"/>
                </a:lnTo>
                <a:lnTo>
                  <a:pt x="706" y="390"/>
                </a:lnTo>
                <a:lnTo>
                  <a:pt x="710" y="391"/>
                </a:lnTo>
                <a:lnTo>
                  <a:pt x="712" y="392"/>
                </a:lnTo>
                <a:lnTo>
                  <a:pt x="714" y="394"/>
                </a:lnTo>
                <a:lnTo>
                  <a:pt x="716" y="396"/>
                </a:lnTo>
                <a:lnTo>
                  <a:pt x="717" y="398"/>
                </a:lnTo>
                <a:lnTo>
                  <a:pt x="718" y="402"/>
                </a:lnTo>
                <a:lnTo>
                  <a:pt x="718" y="404"/>
                </a:lnTo>
                <a:lnTo>
                  <a:pt x="718" y="464"/>
                </a:lnTo>
                <a:close/>
                <a:moveTo>
                  <a:pt x="643" y="763"/>
                </a:moveTo>
                <a:lnTo>
                  <a:pt x="638" y="762"/>
                </a:lnTo>
                <a:lnTo>
                  <a:pt x="632" y="762"/>
                </a:lnTo>
                <a:lnTo>
                  <a:pt x="626" y="760"/>
                </a:lnTo>
                <a:lnTo>
                  <a:pt x="621" y="758"/>
                </a:lnTo>
                <a:lnTo>
                  <a:pt x="616" y="756"/>
                </a:lnTo>
                <a:lnTo>
                  <a:pt x="610" y="753"/>
                </a:lnTo>
                <a:lnTo>
                  <a:pt x="606" y="749"/>
                </a:lnTo>
                <a:lnTo>
                  <a:pt x="602" y="745"/>
                </a:lnTo>
                <a:lnTo>
                  <a:pt x="597" y="741"/>
                </a:lnTo>
                <a:lnTo>
                  <a:pt x="594" y="737"/>
                </a:lnTo>
                <a:lnTo>
                  <a:pt x="591" y="731"/>
                </a:lnTo>
                <a:lnTo>
                  <a:pt x="589" y="727"/>
                </a:lnTo>
                <a:lnTo>
                  <a:pt x="587" y="720"/>
                </a:lnTo>
                <a:lnTo>
                  <a:pt x="586" y="715"/>
                </a:lnTo>
                <a:lnTo>
                  <a:pt x="584" y="710"/>
                </a:lnTo>
                <a:lnTo>
                  <a:pt x="583" y="703"/>
                </a:lnTo>
                <a:lnTo>
                  <a:pt x="584" y="697"/>
                </a:lnTo>
                <a:lnTo>
                  <a:pt x="586" y="692"/>
                </a:lnTo>
                <a:lnTo>
                  <a:pt x="587" y="685"/>
                </a:lnTo>
                <a:lnTo>
                  <a:pt x="589" y="680"/>
                </a:lnTo>
                <a:lnTo>
                  <a:pt x="591" y="674"/>
                </a:lnTo>
                <a:lnTo>
                  <a:pt x="594" y="670"/>
                </a:lnTo>
                <a:lnTo>
                  <a:pt x="597" y="665"/>
                </a:lnTo>
                <a:lnTo>
                  <a:pt x="602" y="661"/>
                </a:lnTo>
                <a:lnTo>
                  <a:pt x="606" y="657"/>
                </a:lnTo>
                <a:lnTo>
                  <a:pt x="610" y="653"/>
                </a:lnTo>
                <a:lnTo>
                  <a:pt x="616" y="651"/>
                </a:lnTo>
                <a:lnTo>
                  <a:pt x="621" y="648"/>
                </a:lnTo>
                <a:lnTo>
                  <a:pt x="626" y="646"/>
                </a:lnTo>
                <a:lnTo>
                  <a:pt x="632" y="645"/>
                </a:lnTo>
                <a:lnTo>
                  <a:pt x="638" y="643"/>
                </a:lnTo>
                <a:lnTo>
                  <a:pt x="643" y="643"/>
                </a:lnTo>
                <a:lnTo>
                  <a:pt x="650" y="643"/>
                </a:lnTo>
                <a:lnTo>
                  <a:pt x="656" y="645"/>
                </a:lnTo>
                <a:lnTo>
                  <a:pt x="662" y="646"/>
                </a:lnTo>
                <a:lnTo>
                  <a:pt x="667" y="648"/>
                </a:lnTo>
                <a:lnTo>
                  <a:pt x="672" y="651"/>
                </a:lnTo>
                <a:lnTo>
                  <a:pt x="678" y="653"/>
                </a:lnTo>
                <a:lnTo>
                  <a:pt x="682" y="657"/>
                </a:lnTo>
                <a:lnTo>
                  <a:pt x="686" y="661"/>
                </a:lnTo>
                <a:lnTo>
                  <a:pt x="690" y="665"/>
                </a:lnTo>
                <a:lnTo>
                  <a:pt x="694" y="670"/>
                </a:lnTo>
                <a:lnTo>
                  <a:pt x="697" y="674"/>
                </a:lnTo>
                <a:lnTo>
                  <a:pt x="699" y="680"/>
                </a:lnTo>
                <a:lnTo>
                  <a:pt x="701" y="685"/>
                </a:lnTo>
                <a:lnTo>
                  <a:pt x="702" y="692"/>
                </a:lnTo>
                <a:lnTo>
                  <a:pt x="703" y="697"/>
                </a:lnTo>
                <a:lnTo>
                  <a:pt x="703" y="703"/>
                </a:lnTo>
                <a:lnTo>
                  <a:pt x="703" y="710"/>
                </a:lnTo>
                <a:lnTo>
                  <a:pt x="702" y="715"/>
                </a:lnTo>
                <a:lnTo>
                  <a:pt x="701" y="720"/>
                </a:lnTo>
                <a:lnTo>
                  <a:pt x="699" y="727"/>
                </a:lnTo>
                <a:lnTo>
                  <a:pt x="697" y="731"/>
                </a:lnTo>
                <a:lnTo>
                  <a:pt x="694" y="737"/>
                </a:lnTo>
                <a:lnTo>
                  <a:pt x="690" y="741"/>
                </a:lnTo>
                <a:lnTo>
                  <a:pt x="686" y="745"/>
                </a:lnTo>
                <a:lnTo>
                  <a:pt x="682" y="749"/>
                </a:lnTo>
                <a:lnTo>
                  <a:pt x="678" y="753"/>
                </a:lnTo>
                <a:lnTo>
                  <a:pt x="672" y="756"/>
                </a:lnTo>
                <a:lnTo>
                  <a:pt x="667" y="758"/>
                </a:lnTo>
                <a:lnTo>
                  <a:pt x="662" y="760"/>
                </a:lnTo>
                <a:lnTo>
                  <a:pt x="656" y="762"/>
                </a:lnTo>
                <a:lnTo>
                  <a:pt x="650" y="762"/>
                </a:lnTo>
                <a:lnTo>
                  <a:pt x="643" y="763"/>
                </a:lnTo>
                <a:close/>
                <a:moveTo>
                  <a:pt x="540" y="284"/>
                </a:moveTo>
                <a:lnTo>
                  <a:pt x="538" y="287"/>
                </a:lnTo>
                <a:lnTo>
                  <a:pt x="537" y="290"/>
                </a:lnTo>
                <a:lnTo>
                  <a:pt x="536" y="294"/>
                </a:lnTo>
                <a:lnTo>
                  <a:pt x="534" y="296"/>
                </a:lnTo>
                <a:lnTo>
                  <a:pt x="532" y="297"/>
                </a:lnTo>
                <a:lnTo>
                  <a:pt x="530" y="298"/>
                </a:lnTo>
                <a:lnTo>
                  <a:pt x="527" y="299"/>
                </a:lnTo>
                <a:lnTo>
                  <a:pt x="525" y="299"/>
                </a:lnTo>
                <a:lnTo>
                  <a:pt x="480" y="299"/>
                </a:lnTo>
                <a:lnTo>
                  <a:pt x="480" y="543"/>
                </a:lnTo>
                <a:lnTo>
                  <a:pt x="479" y="546"/>
                </a:lnTo>
                <a:lnTo>
                  <a:pt x="479" y="549"/>
                </a:lnTo>
                <a:lnTo>
                  <a:pt x="476" y="551"/>
                </a:lnTo>
                <a:lnTo>
                  <a:pt x="475" y="554"/>
                </a:lnTo>
                <a:lnTo>
                  <a:pt x="472" y="556"/>
                </a:lnTo>
                <a:lnTo>
                  <a:pt x="470" y="557"/>
                </a:lnTo>
                <a:lnTo>
                  <a:pt x="467" y="558"/>
                </a:lnTo>
                <a:lnTo>
                  <a:pt x="465" y="558"/>
                </a:lnTo>
                <a:lnTo>
                  <a:pt x="461" y="558"/>
                </a:lnTo>
                <a:lnTo>
                  <a:pt x="458" y="557"/>
                </a:lnTo>
                <a:lnTo>
                  <a:pt x="456" y="556"/>
                </a:lnTo>
                <a:lnTo>
                  <a:pt x="454" y="554"/>
                </a:lnTo>
                <a:lnTo>
                  <a:pt x="452" y="551"/>
                </a:lnTo>
                <a:lnTo>
                  <a:pt x="451" y="549"/>
                </a:lnTo>
                <a:lnTo>
                  <a:pt x="450" y="546"/>
                </a:lnTo>
                <a:lnTo>
                  <a:pt x="450" y="543"/>
                </a:lnTo>
                <a:lnTo>
                  <a:pt x="450" y="299"/>
                </a:lnTo>
                <a:lnTo>
                  <a:pt x="405" y="299"/>
                </a:lnTo>
                <a:lnTo>
                  <a:pt x="402" y="299"/>
                </a:lnTo>
                <a:lnTo>
                  <a:pt x="398" y="298"/>
                </a:lnTo>
                <a:lnTo>
                  <a:pt x="396" y="297"/>
                </a:lnTo>
                <a:lnTo>
                  <a:pt x="394" y="296"/>
                </a:lnTo>
                <a:lnTo>
                  <a:pt x="392" y="294"/>
                </a:lnTo>
                <a:lnTo>
                  <a:pt x="391" y="290"/>
                </a:lnTo>
                <a:lnTo>
                  <a:pt x="390" y="287"/>
                </a:lnTo>
                <a:lnTo>
                  <a:pt x="390" y="284"/>
                </a:lnTo>
                <a:lnTo>
                  <a:pt x="390" y="225"/>
                </a:lnTo>
                <a:lnTo>
                  <a:pt x="390" y="222"/>
                </a:lnTo>
                <a:lnTo>
                  <a:pt x="391" y="219"/>
                </a:lnTo>
                <a:lnTo>
                  <a:pt x="392" y="217"/>
                </a:lnTo>
                <a:lnTo>
                  <a:pt x="394" y="214"/>
                </a:lnTo>
                <a:lnTo>
                  <a:pt x="396" y="212"/>
                </a:lnTo>
                <a:lnTo>
                  <a:pt x="398" y="211"/>
                </a:lnTo>
                <a:lnTo>
                  <a:pt x="402" y="210"/>
                </a:lnTo>
                <a:lnTo>
                  <a:pt x="405" y="210"/>
                </a:lnTo>
                <a:lnTo>
                  <a:pt x="450" y="210"/>
                </a:lnTo>
                <a:lnTo>
                  <a:pt x="450" y="129"/>
                </a:lnTo>
                <a:lnTo>
                  <a:pt x="450" y="126"/>
                </a:lnTo>
                <a:lnTo>
                  <a:pt x="451" y="123"/>
                </a:lnTo>
                <a:lnTo>
                  <a:pt x="452" y="121"/>
                </a:lnTo>
                <a:lnTo>
                  <a:pt x="454" y="118"/>
                </a:lnTo>
                <a:lnTo>
                  <a:pt x="456" y="117"/>
                </a:lnTo>
                <a:lnTo>
                  <a:pt x="458" y="115"/>
                </a:lnTo>
                <a:lnTo>
                  <a:pt x="461" y="114"/>
                </a:lnTo>
                <a:lnTo>
                  <a:pt x="465" y="114"/>
                </a:lnTo>
                <a:lnTo>
                  <a:pt x="467" y="114"/>
                </a:lnTo>
                <a:lnTo>
                  <a:pt x="470" y="115"/>
                </a:lnTo>
                <a:lnTo>
                  <a:pt x="472" y="117"/>
                </a:lnTo>
                <a:lnTo>
                  <a:pt x="475" y="118"/>
                </a:lnTo>
                <a:lnTo>
                  <a:pt x="476" y="121"/>
                </a:lnTo>
                <a:lnTo>
                  <a:pt x="479" y="123"/>
                </a:lnTo>
                <a:lnTo>
                  <a:pt x="479" y="127"/>
                </a:lnTo>
                <a:lnTo>
                  <a:pt x="480" y="129"/>
                </a:lnTo>
                <a:lnTo>
                  <a:pt x="480" y="210"/>
                </a:lnTo>
                <a:lnTo>
                  <a:pt x="525" y="210"/>
                </a:lnTo>
                <a:lnTo>
                  <a:pt x="527" y="210"/>
                </a:lnTo>
                <a:lnTo>
                  <a:pt x="530" y="211"/>
                </a:lnTo>
                <a:lnTo>
                  <a:pt x="532" y="212"/>
                </a:lnTo>
                <a:lnTo>
                  <a:pt x="534" y="214"/>
                </a:lnTo>
                <a:lnTo>
                  <a:pt x="536" y="217"/>
                </a:lnTo>
                <a:lnTo>
                  <a:pt x="537" y="219"/>
                </a:lnTo>
                <a:lnTo>
                  <a:pt x="538" y="222"/>
                </a:lnTo>
                <a:lnTo>
                  <a:pt x="540" y="225"/>
                </a:lnTo>
                <a:lnTo>
                  <a:pt x="540" y="284"/>
                </a:lnTo>
                <a:close/>
                <a:moveTo>
                  <a:pt x="465" y="763"/>
                </a:moveTo>
                <a:lnTo>
                  <a:pt x="458" y="762"/>
                </a:lnTo>
                <a:lnTo>
                  <a:pt x="452" y="762"/>
                </a:lnTo>
                <a:lnTo>
                  <a:pt x="446" y="760"/>
                </a:lnTo>
                <a:lnTo>
                  <a:pt x="441" y="758"/>
                </a:lnTo>
                <a:lnTo>
                  <a:pt x="436" y="756"/>
                </a:lnTo>
                <a:lnTo>
                  <a:pt x="430" y="753"/>
                </a:lnTo>
                <a:lnTo>
                  <a:pt x="426" y="749"/>
                </a:lnTo>
                <a:lnTo>
                  <a:pt x="422" y="745"/>
                </a:lnTo>
                <a:lnTo>
                  <a:pt x="419" y="741"/>
                </a:lnTo>
                <a:lnTo>
                  <a:pt x="414" y="737"/>
                </a:lnTo>
                <a:lnTo>
                  <a:pt x="412" y="731"/>
                </a:lnTo>
                <a:lnTo>
                  <a:pt x="409" y="727"/>
                </a:lnTo>
                <a:lnTo>
                  <a:pt x="407" y="720"/>
                </a:lnTo>
                <a:lnTo>
                  <a:pt x="406" y="715"/>
                </a:lnTo>
                <a:lnTo>
                  <a:pt x="405" y="710"/>
                </a:lnTo>
                <a:lnTo>
                  <a:pt x="405" y="703"/>
                </a:lnTo>
                <a:lnTo>
                  <a:pt x="405" y="697"/>
                </a:lnTo>
                <a:lnTo>
                  <a:pt x="406" y="692"/>
                </a:lnTo>
                <a:lnTo>
                  <a:pt x="407" y="685"/>
                </a:lnTo>
                <a:lnTo>
                  <a:pt x="409" y="680"/>
                </a:lnTo>
                <a:lnTo>
                  <a:pt x="412" y="674"/>
                </a:lnTo>
                <a:lnTo>
                  <a:pt x="414" y="670"/>
                </a:lnTo>
                <a:lnTo>
                  <a:pt x="419" y="665"/>
                </a:lnTo>
                <a:lnTo>
                  <a:pt x="422" y="661"/>
                </a:lnTo>
                <a:lnTo>
                  <a:pt x="426" y="657"/>
                </a:lnTo>
                <a:lnTo>
                  <a:pt x="430" y="653"/>
                </a:lnTo>
                <a:lnTo>
                  <a:pt x="436" y="651"/>
                </a:lnTo>
                <a:lnTo>
                  <a:pt x="441" y="648"/>
                </a:lnTo>
                <a:lnTo>
                  <a:pt x="446" y="646"/>
                </a:lnTo>
                <a:lnTo>
                  <a:pt x="452" y="645"/>
                </a:lnTo>
                <a:lnTo>
                  <a:pt x="458" y="643"/>
                </a:lnTo>
                <a:lnTo>
                  <a:pt x="465" y="643"/>
                </a:lnTo>
                <a:lnTo>
                  <a:pt x="470" y="643"/>
                </a:lnTo>
                <a:lnTo>
                  <a:pt x="476" y="645"/>
                </a:lnTo>
                <a:lnTo>
                  <a:pt x="482" y="646"/>
                </a:lnTo>
                <a:lnTo>
                  <a:pt x="487" y="648"/>
                </a:lnTo>
                <a:lnTo>
                  <a:pt x="492" y="651"/>
                </a:lnTo>
                <a:lnTo>
                  <a:pt x="498" y="653"/>
                </a:lnTo>
                <a:lnTo>
                  <a:pt x="502" y="657"/>
                </a:lnTo>
                <a:lnTo>
                  <a:pt x="506" y="661"/>
                </a:lnTo>
                <a:lnTo>
                  <a:pt x="511" y="665"/>
                </a:lnTo>
                <a:lnTo>
                  <a:pt x="514" y="670"/>
                </a:lnTo>
                <a:lnTo>
                  <a:pt x="517" y="674"/>
                </a:lnTo>
                <a:lnTo>
                  <a:pt x="519" y="680"/>
                </a:lnTo>
                <a:lnTo>
                  <a:pt x="521" y="685"/>
                </a:lnTo>
                <a:lnTo>
                  <a:pt x="522" y="692"/>
                </a:lnTo>
                <a:lnTo>
                  <a:pt x="524" y="697"/>
                </a:lnTo>
                <a:lnTo>
                  <a:pt x="525" y="703"/>
                </a:lnTo>
                <a:lnTo>
                  <a:pt x="524" y="710"/>
                </a:lnTo>
                <a:lnTo>
                  <a:pt x="522" y="715"/>
                </a:lnTo>
                <a:lnTo>
                  <a:pt x="521" y="720"/>
                </a:lnTo>
                <a:lnTo>
                  <a:pt x="519" y="727"/>
                </a:lnTo>
                <a:lnTo>
                  <a:pt x="517" y="731"/>
                </a:lnTo>
                <a:lnTo>
                  <a:pt x="514" y="737"/>
                </a:lnTo>
                <a:lnTo>
                  <a:pt x="511" y="741"/>
                </a:lnTo>
                <a:lnTo>
                  <a:pt x="506" y="745"/>
                </a:lnTo>
                <a:lnTo>
                  <a:pt x="502" y="749"/>
                </a:lnTo>
                <a:lnTo>
                  <a:pt x="498" y="753"/>
                </a:lnTo>
                <a:lnTo>
                  <a:pt x="492" y="756"/>
                </a:lnTo>
                <a:lnTo>
                  <a:pt x="487" y="758"/>
                </a:lnTo>
                <a:lnTo>
                  <a:pt x="482" y="760"/>
                </a:lnTo>
                <a:lnTo>
                  <a:pt x="476" y="762"/>
                </a:lnTo>
                <a:lnTo>
                  <a:pt x="470" y="762"/>
                </a:lnTo>
                <a:lnTo>
                  <a:pt x="465" y="763"/>
                </a:lnTo>
                <a:close/>
                <a:moveTo>
                  <a:pt x="330" y="404"/>
                </a:moveTo>
                <a:lnTo>
                  <a:pt x="330" y="407"/>
                </a:lnTo>
                <a:lnTo>
                  <a:pt x="329" y="410"/>
                </a:lnTo>
                <a:lnTo>
                  <a:pt x="328" y="412"/>
                </a:lnTo>
                <a:lnTo>
                  <a:pt x="326" y="414"/>
                </a:lnTo>
                <a:lnTo>
                  <a:pt x="323" y="417"/>
                </a:lnTo>
                <a:lnTo>
                  <a:pt x="320" y="418"/>
                </a:lnTo>
                <a:lnTo>
                  <a:pt x="318" y="419"/>
                </a:lnTo>
                <a:lnTo>
                  <a:pt x="315" y="419"/>
                </a:lnTo>
                <a:lnTo>
                  <a:pt x="270" y="419"/>
                </a:lnTo>
                <a:lnTo>
                  <a:pt x="270" y="543"/>
                </a:lnTo>
                <a:lnTo>
                  <a:pt x="270" y="546"/>
                </a:lnTo>
                <a:lnTo>
                  <a:pt x="269" y="549"/>
                </a:lnTo>
                <a:lnTo>
                  <a:pt x="268" y="551"/>
                </a:lnTo>
                <a:lnTo>
                  <a:pt x="266" y="554"/>
                </a:lnTo>
                <a:lnTo>
                  <a:pt x="263" y="556"/>
                </a:lnTo>
                <a:lnTo>
                  <a:pt x="260" y="557"/>
                </a:lnTo>
                <a:lnTo>
                  <a:pt x="258" y="558"/>
                </a:lnTo>
                <a:lnTo>
                  <a:pt x="255" y="558"/>
                </a:lnTo>
                <a:lnTo>
                  <a:pt x="252" y="558"/>
                </a:lnTo>
                <a:lnTo>
                  <a:pt x="250" y="557"/>
                </a:lnTo>
                <a:lnTo>
                  <a:pt x="246" y="556"/>
                </a:lnTo>
                <a:lnTo>
                  <a:pt x="244" y="554"/>
                </a:lnTo>
                <a:lnTo>
                  <a:pt x="242" y="551"/>
                </a:lnTo>
                <a:lnTo>
                  <a:pt x="241" y="549"/>
                </a:lnTo>
                <a:lnTo>
                  <a:pt x="240" y="546"/>
                </a:lnTo>
                <a:lnTo>
                  <a:pt x="240" y="543"/>
                </a:lnTo>
                <a:lnTo>
                  <a:pt x="240" y="419"/>
                </a:lnTo>
                <a:lnTo>
                  <a:pt x="195" y="419"/>
                </a:lnTo>
                <a:lnTo>
                  <a:pt x="192" y="419"/>
                </a:lnTo>
                <a:lnTo>
                  <a:pt x="190" y="418"/>
                </a:lnTo>
                <a:lnTo>
                  <a:pt x="186" y="417"/>
                </a:lnTo>
                <a:lnTo>
                  <a:pt x="184" y="414"/>
                </a:lnTo>
                <a:lnTo>
                  <a:pt x="183" y="412"/>
                </a:lnTo>
                <a:lnTo>
                  <a:pt x="181" y="410"/>
                </a:lnTo>
                <a:lnTo>
                  <a:pt x="180" y="407"/>
                </a:lnTo>
                <a:lnTo>
                  <a:pt x="180" y="404"/>
                </a:lnTo>
                <a:lnTo>
                  <a:pt x="180" y="344"/>
                </a:lnTo>
                <a:lnTo>
                  <a:pt x="180" y="342"/>
                </a:lnTo>
                <a:lnTo>
                  <a:pt x="181" y="339"/>
                </a:lnTo>
                <a:lnTo>
                  <a:pt x="183" y="336"/>
                </a:lnTo>
                <a:lnTo>
                  <a:pt x="184" y="334"/>
                </a:lnTo>
                <a:lnTo>
                  <a:pt x="186" y="332"/>
                </a:lnTo>
                <a:lnTo>
                  <a:pt x="190" y="331"/>
                </a:lnTo>
                <a:lnTo>
                  <a:pt x="192" y="330"/>
                </a:lnTo>
                <a:lnTo>
                  <a:pt x="195" y="329"/>
                </a:lnTo>
                <a:lnTo>
                  <a:pt x="240" y="329"/>
                </a:lnTo>
                <a:lnTo>
                  <a:pt x="240" y="129"/>
                </a:lnTo>
                <a:lnTo>
                  <a:pt x="240" y="126"/>
                </a:lnTo>
                <a:lnTo>
                  <a:pt x="241" y="123"/>
                </a:lnTo>
                <a:lnTo>
                  <a:pt x="242" y="121"/>
                </a:lnTo>
                <a:lnTo>
                  <a:pt x="244" y="118"/>
                </a:lnTo>
                <a:lnTo>
                  <a:pt x="246" y="117"/>
                </a:lnTo>
                <a:lnTo>
                  <a:pt x="250" y="115"/>
                </a:lnTo>
                <a:lnTo>
                  <a:pt x="252" y="114"/>
                </a:lnTo>
                <a:lnTo>
                  <a:pt x="255" y="114"/>
                </a:lnTo>
                <a:lnTo>
                  <a:pt x="258" y="114"/>
                </a:lnTo>
                <a:lnTo>
                  <a:pt x="260" y="115"/>
                </a:lnTo>
                <a:lnTo>
                  <a:pt x="263" y="117"/>
                </a:lnTo>
                <a:lnTo>
                  <a:pt x="266" y="118"/>
                </a:lnTo>
                <a:lnTo>
                  <a:pt x="268" y="121"/>
                </a:lnTo>
                <a:lnTo>
                  <a:pt x="269" y="123"/>
                </a:lnTo>
                <a:lnTo>
                  <a:pt x="270" y="127"/>
                </a:lnTo>
                <a:lnTo>
                  <a:pt x="270" y="129"/>
                </a:lnTo>
                <a:lnTo>
                  <a:pt x="270" y="329"/>
                </a:lnTo>
                <a:lnTo>
                  <a:pt x="315" y="329"/>
                </a:lnTo>
                <a:lnTo>
                  <a:pt x="318" y="330"/>
                </a:lnTo>
                <a:lnTo>
                  <a:pt x="320" y="331"/>
                </a:lnTo>
                <a:lnTo>
                  <a:pt x="323" y="332"/>
                </a:lnTo>
                <a:lnTo>
                  <a:pt x="326" y="334"/>
                </a:lnTo>
                <a:lnTo>
                  <a:pt x="328" y="336"/>
                </a:lnTo>
                <a:lnTo>
                  <a:pt x="329" y="339"/>
                </a:lnTo>
                <a:lnTo>
                  <a:pt x="330" y="342"/>
                </a:lnTo>
                <a:lnTo>
                  <a:pt x="330" y="344"/>
                </a:lnTo>
                <a:lnTo>
                  <a:pt x="330" y="404"/>
                </a:lnTo>
                <a:close/>
                <a:moveTo>
                  <a:pt x="255" y="763"/>
                </a:moveTo>
                <a:lnTo>
                  <a:pt x="249" y="762"/>
                </a:lnTo>
                <a:lnTo>
                  <a:pt x="243" y="762"/>
                </a:lnTo>
                <a:lnTo>
                  <a:pt x="237" y="760"/>
                </a:lnTo>
                <a:lnTo>
                  <a:pt x="231" y="758"/>
                </a:lnTo>
                <a:lnTo>
                  <a:pt x="226" y="756"/>
                </a:lnTo>
                <a:lnTo>
                  <a:pt x="222" y="753"/>
                </a:lnTo>
                <a:lnTo>
                  <a:pt x="216" y="749"/>
                </a:lnTo>
                <a:lnTo>
                  <a:pt x="212" y="745"/>
                </a:lnTo>
                <a:lnTo>
                  <a:pt x="209" y="741"/>
                </a:lnTo>
                <a:lnTo>
                  <a:pt x="206" y="737"/>
                </a:lnTo>
                <a:lnTo>
                  <a:pt x="203" y="731"/>
                </a:lnTo>
                <a:lnTo>
                  <a:pt x="200" y="727"/>
                </a:lnTo>
                <a:lnTo>
                  <a:pt x="198" y="720"/>
                </a:lnTo>
                <a:lnTo>
                  <a:pt x="196" y="715"/>
                </a:lnTo>
                <a:lnTo>
                  <a:pt x="195" y="710"/>
                </a:lnTo>
                <a:lnTo>
                  <a:pt x="195" y="703"/>
                </a:lnTo>
                <a:lnTo>
                  <a:pt x="195" y="697"/>
                </a:lnTo>
                <a:lnTo>
                  <a:pt x="196" y="692"/>
                </a:lnTo>
                <a:lnTo>
                  <a:pt x="198" y="685"/>
                </a:lnTo>
                <a:lnTo>
                  <a:pt x="200" y="680"/>
                </a:lnTo>
                <a:lnTo>
                  <a:pt x="203" y="674"/>
                </a:lnTo>
                <a:lnTo>
                  <a:pt x="206" y="670"/>
                </a:lnTo>
                <a:lnTo>
                  <a:pt x="209" y="665"/>
                </a:lnTo>
                <a:lnTo>
                  <a:pt x="212" y="661"/>
                </a:lnTo>
                <a:lnTo>
                  <a:pt x="216" y="657"/>
                </a:lnTo>
                <a:lnTo>
                  <a:pt x="222" y="653"/>
                </a:lnTo>
                <a:lnTo>
                  <a:pt x="226" y="651"/>
                </a:lnTo>
                <a:lnTo>
                  <a:pt x="231" y="648"/>
                </a:lnTo>
                <a:lnTo>
                  <a:pt x="237" y="646"/>
                </a:lnTo>
                <a:lnTo>
                  <a:pt x="243" y="645"/>
                </a:lnTo>
                <a:lnTo>
                  <a:pt x="249" y="643"/>
                </a:lnTo>
                <a:lnTo>
                  <a:pt x="255" y="643"/>
                </a:lnTo>
                <a:lnTo>
                  <a:pt x="261" y="643"/>
                </a:lnTo>
                <a:lnTo>
                  <a:pt x="267" y="645"/>
                </a:lnTo>
                <a:lnTo>
                  <a:pt x="273" y="646"/>
                </a:lnTo>
                <a:lnTo>
                  <a:pt x="278" y="648"/>
                </a:lnTo>
                <a:lnTo>
                  <a:pt x="284" y="651"/>
                </a:lnTo>
                <a:lnTo>
                  <a:pt x="288" y="653"/>
                </a:lnTo>
                <a:lnTo>
                  <a:pt x="293" y="657"/>
                </a:lnTo>
                <a:lnTo>
                  <a:pt x="298" y="661"/>
                </a:lnTo>
                <a:lnTo>
                  <a:pt x="301" y="665"/>
                </a:lnTo>
                <a:lnTo>
                  <a:pt x="304" y="670"/>
                </a:lnTo>
                <a:lnTo>
                  <a:pt x="307" y="674"/>
                </a:lnTo>
                <a:lnTo>
                  <a:pt x="311" y="680"/>
                </a:lnTo>
                <a:lnTo>
                  <a:pt x="312" y="685"/>
                </a:lnTo>
                <a:lnTo>
                  <a:pt x="314" y="692"/>
                </a:lnTo>
                <a:lnTo>
                  <a:pt x="315" y="697"/>
                </a:lnTo>
                <a:lnTo>
                  <a:pt x="315" y="703"/>
                </a:lnTo>
                <a:lnTo>
                  <a:pt x="315" y="710"/>
                </a:lnTo>
                <a:lnTo>
                  <a:pt x="314" y="715"/>
                </a:lnTo>
                <a:lnTo>
                  <a:pt x="312" y="720"/>
                </a:lnTo>
                <a:lnTo>
                  <a:pt x="311" y="727"/>
                </a:lnTo>
                <a:lnTo>
                  <a:pt x="307" y="731"/>
                </a:lnTo>
                <a:lnTo>
                  <a:pt x="304" y="737"/>
                </a:lnTo>
                <a:lnTo>
                  <a:pt x="301" y="741"/>
                </a:lnTo>
                <a:lnTo>
                  <a:pt x="298" y="745"/>
                </a:lnTo>
                <a:lnTo>
                  <a:pt x="293" y="749"/>
                </a:lnTo>
                <a:lnTo>
                  <a:pt x="288" y="753"/>
                </a:lnTo>
                <a:lnTo>
                  <a:pt x="284" y="756"/>
                </a:lnTo>
                <a:lnTo>
                  <a:pt x="278" y="758"/>
                </a:lnTo>
                <a:lnTo>
                  <a:pt x="273" y="760"/>
                </a:lnTo>
                <a:lnTo>
                  <a:pt x="267" y="762"/>
                </a:lnTo>
                <a:lnTo>
                  <a:pt x="261" y="762"/>
                </a:lnTo>
                <a:lnTo>
                  <a:pt x="255" y="763"/>
                </a:lnTo>
                <a:close/>
                <a:moveTo>
                  <a:pt x="883" y="0"/>
                </a:moveTo>
                <a:lnTo>
                  <a:pt x="15" y="0"/>
                </a:lnTo>
                <a:lnTo>
                  <a:pt x="13" y="0"/>
                </a:lnTo>
                <a:lnTo>
                  <a:pt x="10" y="2"/>
                </a:lnTo>
                <a:lnTo>
                  <a:pt x="8" y="3"/>
                </a:lnTo>
                <a:lnTo>
                  <a:pt x="6" y="5"/>
                </a:lnTo>
                <a:lnTo>
                  <a:pt x="3" y="7"/>
                </a:lnTo>
                <a:lnTo>
                  <a:pt x="2" y="10"/>
                </a:lnTo>
                <a:lnTo>
                  <a:pt x="1" y="12"/>
                </a:lnTo>
                <a:lnTo>
                  <a:pt x="0" y="15"/>
                </a:lnTo>
                <a:lnTo>
                  <a:pt x="0" y="883"/>
                </a:lnTo>
                <a:lnTo>
                  <a:pt x="1" y="886"/>
                </a:lnTo>
                <a:lnTo>
                  <a:pt x="2" y="888"/>
                </a:lnTo>
                <a:lnTo>
                  <a:pt x="3" y="892"/>
                </a:lnTo>
                <a:lnTo>
                  <a:pt x="6" y="894"/>
                </a:lnTo>
                <a:lnTo>
                  <a:pt x="8" y="895"/>
                </a:lnTo>
                <a:lnTo>
                  <a:pt x="10" y="897"/>
                </a:lnTo>
                <a:lnTo>
                  <a:pt x="13" y="897"/>
                </a:lnTo>
                <a:lnTo>
                  <a:pt x="15" y="898"/>
                </a:lnTo>
                <a:lnTo>
                  <a:pt x="883" y="898"/>
                </a:lnTo>
                <a:lnTo>
                  <a:pt x="886" y="897"/>
                </a:lnTo>
                <a:lnTo>
                  <a:pt x="888" y="897"/>
                </a:lnTo>
                <a:lnTo>
                  <a:pt x="892" y="895"/>
                </a:lnTo>
                <a:lnTo>
                  <a:pt x="894" y="894"/>
                </a:lnTo>
                <a:lnTo>
                  <a:pt x="896" y="892"/>
                </a:lnTo>
                <a:lnTo>
                  <a:pt x="897" y="888"/>
                </a:lnTo>
                <a:lnTo>
                  <a:pt x="898" y="886"/>
                </a:lnTo>
                <a:lnTo>
                  <a:pt x="898" y="883"/>
                </a:lnTo>
                <a:lnTo>
                  <a:pt x="898" y="15"/>
                </a:lnTo>
                <a:lnTo>
                  <a:pt x="898" y="12"/>
                </a:lnTo>
                <a:lnTo>
                  <a:pt x="897" y="10"/>
                </a:lnTo>
                <a:lnTo>
                  <a:pt x="896" y="7"/>
                </a:lnTo>
                <a:lnTo>
                  <a:pt x="894" y="5"/>
                </a:lnTo>
                <a:lnTo>
                  <a:pt x="892" y="3"/>
                </a:lnTo>
                <a:lnTo>
                  <a:pt x="888" y="2"/>
                </a:lnTo>
                <a:lnTo>
                  <a:pt x="886" y="0"/>
                </a:lnTo>
                <a:lnTo>
                  <a:pt x="883"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extBox 1"/>
          <p:cNvSpPr txBox="1"/>
          <p:nvPr/>
        </p:nvSpPr>
        <p:spPr>
          <a:xfrm>
            <a:off x="450761" y="1263642"/>
            <a:ext cx="11410681" cy="1692771"/>
          </a:xfrm>
          <a:prstGeom prst="rect">
            <a:avLst/>
          </a:prstGeom>
          <a:solidFill>
            <a:schemeClr val="accent5">
              <a:lumMod val="40000"/>
              <a:lumOff val="60000"/>
              <a:alpha val="69000"/>
            </a:schemeClr>
          </a:solidFill>
        </p:spPr>
        <p:txBody>
          <a:bodyPr wrap="square" rtlCol="0">
            <a:spAutoFit/>
          </a:bodyPr>
          <a:lstStyle/>
          <a:p>
            <a:r>
              <a:rPr lang="en-US" sz="2400" b="1" dirty="0">
                <a:latin typeface="Footlight MT Light" panose="0204060206030A020304" pitchFamily="18" charset="0"/>
              </a:rPr>
              <a:t>The Deloitte Diversity And Inclusion Model</a:t>
            </a:r>
          </a:p>
          <a:p>
            <a:pPr marL="342900" indent="-342900" algn="just">
              <a:buFont typeface="Wingdings 2" panose="05020102010507070707" pitchFamily="18" charset="2"/>
              <a:buChar char="÷"/>
            </a:pPr>
            <a:r>
              <a:rPr lang="en-US" sz="2000" dirty="0">
                <a:latin typeface="Footlight MT Light" panose="0204060206030A020304" pitchFamily="18" charset="0"/>
              </a:rPr>
              <a:t>This is another model of diversity and inclusion that shows the process to gaining diversity successfully in an organisation through a step-by-step approach.</a:t>
            </a:r>
          </a:p>
          <a:p>
            <a:pPr marL="342900" indent="-342900" algn="just">
              <a:buFont typeface="Wingdings 2" panose="05020102010507070707" pitchFamily="18" charset="2"/>
              <a:buChar char="÷"/>
            </a:pPr>
            <a:r>
              <a:rPr lang="en-US" sz="2000" dirty="0">
                <a:latin typeface="Footlight MT Light" panose="0204060206030A020304" pitchFamily="18" charset="0"/>
              </a:rPr>
              <a:t>According to this model, a company must start from complying with the equal opportunity approach for all the employees, in which both legal teams and HR teams must be cooperative (Chiu, 2021).</a:t>
            </a:r>
          </a:p>
        </p:txBody>
      </p:sp>
      <p:grpSp>
        <p:nvGrpSpPr>
          <p:cNvPr id="43" name="Group 42">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8650514" y="-64640"/>
            <a:ext cx="3541486" cy="3769865"/>
            <a:chOff x="4325258" y="1229517"/>
            <a:chExt cx="3541486" cy="3769865"/>
          </a:xfrm>
        </p:grpSpPr>
        <p:sp>
          <p:nvSpPr>
            <p:cNvPr id="44" name="Diamond 43">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Diamond 44">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p:cNvSpPr txBox="1"/>
          <p:nvPr/>
        </p:nvSpPr>
        <p:spPr>
          <a:xfrm>
            <a:off x="480693" y="2956413"/>
            <a:ext cx="6482816" cy="3754874"/>
          </a:xfrm>
          <a:prstGeom prst="rect">
            <a:avLst/>
          </a:prstGeom>
          <a:solidFill>
            <a:schemeClr val="accent5">
              <a:lumMod val="40000"/>
              <a:lumOff val="60000"/>
              <a:alpha val="61000"/>
            </a:schemeClr>
          </a:solidFill>
        </p:spPr>
        <p:txBody>
          <a:bodyPr wrap="square" rtlCol="0">
            <a:spAutoFit/>
          </a:bodyPr>
          <a:lstStyle/>
          <a:p>
            <a:pPr marL="342900" indent="-342900" algn="just">
              <a:buFont typeface="Wingdings 2" panose="05020102010507070707" pitchFamily="18" charset="2"/>
              <a:buChar char="÷"/>
            </a:pPr>
            <a:r>
              <a:rPr lang="en-US" sz="2000" dirty="0">
                <a:latin typeface="Footlight MT Light" panose="0204060206030A020304" pitchFamily="18" charset="0"/>
              </a:rPr>
              <a:t>In a rigid workplace scenario, it is not always possible to ensure equal employment opportunity due to many issue.</a:t>
            </a:r>
          </a:p>
          <a:p>
            <a:pPr marL="342900" indent="-342900" algn="just">
              <a:buFont typeface="Wingdings 2" panose="05020102010507070707" pitchFamily="18" charset="2"/>
              <a:buChar char="÷"/>
            </a:pPr>
            <a:r>
              <a:rPr lang="en-US" sz="2000" dirty="0">
                <a:latin typeface="Footlight MT Light" panose="0204060206030A020304" pitchFamily="18" charset="0"/>
              </a:rPr>
              <a:t>Traditionally women suffer more than men due to work-life balancing and in such a case many cannot apply for the job because they cannot attend the workplace physically.</a:t>
            </a:r>
          </a:p>
          <a:p>
            <a:pPr marL="342900" indent="-342900" algn="just">
              <a:buFont typeface="Wingdings 2" panose="05020102010507070707" pitchFamily="18" charset="2"/>
              <a:buChar char="÷"/>
            </a:pPr>
            <a:r>
              <a:rPr lang="en-US" sz="2000" dirty="0">
                <a:latin typeface="Footlight MT Light" panose="0204060206030A020304" pitchFamily="18" charset="0"/>
              </a:rPr>
              <a:t>It also limits the candidates to a certain country, but when there is a flexible working system, management can easily hire global talent with various backgrounds. </a:t>
            </a:r>
          </a:p>
          <a:p>
            <a:pPr marL="342900" indent="-342900" algn="just">
              <a:buFont typeface="Wingdings 2" panose="05020102010507070707" pitchFamily="18" charset="2"/>
              <a:buChar char="÷"/>
            </a:pPr>
            <a:r>
              <a:rPr lang="en-US" sz="2000" dirty="0">
                <a:latin typeface="Footlight MT Light" panose="0204060206030A020304" pitchFamily="18" charset="0"/>
              </a:rPr>
              <a:t>It will help in gradually bringing equal opportunity and help in incorporating diversity in the company culture. </a:t>
            </a:r>
          </a:p>
          <a:p>
            <a:endParaRPr lang="en-GB" dirty="0"/>
          </a:p>
        </p:txBody>
      </p:sp>
      <p:pic>
        <p:nvPicPr>
          <p:cNvPr id="24" name="Picture 23"/>
          <p:cNvPicPr/>
          <p:nvPr/>
        </p:nvPicPr>
        <p:blipFill rotWithShape="1">
          <a:blip r:embed="rId3"/>
          <a:srcRect l="26424" t="45813" r="25881" b="5714"/>
          <a:stretch/>
        </p:blipFill>
        <p:spPr bwMode="auto">
          <a:xfrm>
            <a:off x="6993440" y="2956413"/>
            <a:ext cx="5198559" cy="36749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77908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1205479"/>
            <a:ext cx="4086225" cy="0"/>
          </a:xfrm>
          <a:prstGeom prst="line">
            <a:avLst/>
          </a:prstGeom>
          <a:ln>
            <a:solidFill>
              <a:schemeClr val="accent4"/>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88701" y="489410"/>
            <a:ext cx="11734800" cy="1218795"/>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accent4"/>
                </a:solidFill>
                <a:latin typeface="Footlight MT Light" panose="0204060206030A020304" pitchFamily="18" charset="0"/>
              </a:rPr>
              <a:t>Cont’d.</a:t>
            </a:r>
            <a:br>
              <a:rPr lang="en-US" dirty="0">
                <a:solidFill>
                  <a:schemeClr val="accent4"/>
                </a:solidFill>
                <a:latin typeface="Footlight MT Light" panose="0204060206030A020304" pitchFamily="18" charset="0"/>
              </a:rPr>
            </a:br>
            <a:endParaRPr lang="en-US" dirty="0">
              <a:solidFill>
                <a:schemeClr val="accent4"/>
              </a:solidFill>
              <a:latin typeface="Footlight MT Light" panose="0204060206030A020304" pitchFamily="18" charset="0"/>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118904" y="1205479"/>
            <a:ext cx="4086225" cy="0"/>
          </a:xfrm>
          <a:prstGeom prst="line">
            <a:avLst/>
          </a:prstGeom>
          <a:ln>
            <a:solidFill>
              <a:schemeClr val="accent4"/>
            </a:solidFill>
            <a:tailEnd type="oval"/>
          </a:ln>
        </p:spPr>
        <p:style>
          <a:lnRef idx="1">
            <a:schemeClr val="accent1"/>
          </a:lnRef>
          <a:fillRef idx="0">
            <a:schemeClr val="accent1"/>
          </a:fillRef>
          <a:effectRef idx="0">
            <a:schemeClr val="accent1"/>
          </a:effectRef>
          <a:fontRef idx="minor">
            <a:schemeClr val="tx1"/>
          </a:fontRef>
        </p:style>
      </p:cxn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6" name="Group 35" descr="Icon of human being and gear. ">
            <a:extLst>
              <a:ext uri="{FF2B5EF4-FFF2-40B4-BE49-F238E27FC236}">
                <a16:creationId xmlns:a16="http://schemas.microsoft.com/office/drawing/2014/main" id="{ECC5F635-1712-4572-A9EC-F94E2199DDBD}"/>
              </a:ext>
            </a:extLst>
          </p:cNvPr>
          <p:cNvGrpSpPr/>
          <p:nvPr/>
        </p:nvGrpSpPr>
        <p:grpSpPr>
          <a:xfrm>
            <a:off x="7133464" y="5355478"/>
            <a:ext cx="338073" cy="339996"/>
            <a:chOff x="6450013" y="5349875"/>
            <a:chExt cx="279399" cy="280988"/>
          </a:xfrm>
          <a:solidFill>
            <a:schemeClr val="bg1"/>
          </a:solidFill>
        </p:grpSpPr>
        <p:sp>
          <p:nvSpPr>
            <p:cNvPr id="37" name="Freeform 3673">
              <a:extLst>
                <a:ext uri="{FF2B5EF4-FFF2-40B4-BE49-F238E27FC236}">
                  <a16:creationId xmlns:a16="http://schemas.microsoft.com/office/drawing/2014/main" id="{D1391604-D4EC-48A8-AE57-EDF194392FB1}"/>
                </a:ext>
              </a:extLst>
            </p:cNvPr>
            <p:cNvSpPr>
              <a:spLocks/>
            </p:cNvSpPr>
            <p:nvPr/>
          </p:nvSpPr>
          <p:spPr bwMode="auto">
            <a:xfrm>
              <a:off x="6450013" y="5349875"/>
              <a:ext cx="182562" cy="238125"/>
            </a:xfrm>
            <a:custGeom>
              <a:avLst/>
              <a:gdLst>
                <a:gd name="T0" fmla="*/ 379 w 459"/>
                <a:gd name="T1" fmla="*/ 550 h 602"/>
                <a:gd name="T2" fmla="*/ 380 w 459"/>
                <a:gd name="T3" fmla="*/ 519 h 602"/>
                <a:gd name="T4" fmla="*/ 345 w 459"/>
                <a:gd name="T5" fmla="*/ 495 h 602"/>
                <a:gd name="T6" fmla="*/ 397 w 459"/>
                <a:gd name="T7" fmla="*/ 400 h 602"/>
                <a:gd name="T8" fmla="*/ 408 w 459"/>
                <a:gd name="T9" fmla="*/ 395 h 602"/>
                <a:gd name="T10" fmla="*/ 450 w 459"/>
                <a:gd name="T11" fmla="*/ 406 h 602"/>
                <a:gd name="T12" fmla="*/ 412 w 459"/>
                <a:gd name="T13" fmla="*/ 384 h 602"/>
                <a:gd name="T14" fmla="*/ 376 w 459"/>
                <a:gd name="T15" fmla="*/ 370 h 602"/>
                <a:gd name="T16" fmla="*/ 361 w 459"/>
                <a:gd name="T17" fmla="*/ 307 h 602"/>
                <a:gd name="T18" fmla="*/ 379 w 459"/>
                <a:gd name="T19" fmla="*/ 288 h 602"/>
                <a:gd name="T20" fmla="*/ 397 w 459"/>
                <a:gd name="T21" fmla="*/ 252 h 602"/>
                <a:gd name="T22" fmla="*/ 406 w 459"/>
                <a:gd name="T23" fmla="*/ 214 h 602"/>
                <a:gd name="T24" fmla="*/ 415 w 459"/>
                <a:gd name="T25" fmla="*/ 202 h 602"/>
                <a:gd name="T26" fmla="*/ 420 w 459"/>
                <a:gd name="T27" fmla="*/ 183 h 602"/>
                <a:gd name="T28" fmla="*/ 416 w 459"/>
                <a:gd name="T29" fmla="*/ 152 h 602"/>
                <a:gd name="T30" fmla="*/ 412 w 459"/>
                <a:gd name="T31" fmla="*/ 121 h 602"/>
                <a:gd name="T32" fmla="*/ 420 w 459"/>
                <a:gd name="T33" fmla="*/ 78 h 602"/>
                <a:gd name="T34" fmla="*/ 415 w 459"/>
                <a:gd name="T35" fmla="*/ 45 h 602"/>
                <a:gd name="T36" fmla="*/ 403 w 459"/>
                <a:gd name="T37" fmla="*/ 27 h 602"/>
                <a:gd name="T38" fmla="*/ 382 w 459"/>
                <a:gd name="T39" fmla="*/ 15 h 602"/>
                <a:gd name="T40" fmla="*/ 341 w 459"/>
                <a:gd name="T41" fmla="*/ 3 h 602"/>
                <a:gd name="T42" fmla="*/ 291 w 459"/>
                <a:gd name="T43" fmla="*/ 0 h 602"/>
                <a:gd name="T44" fmla="*/ 245 w 459"/>
                <a:gd name="T45" fmla="*/ 9 h 602"/>
                <a:gd name="T46" fmla="*/ 213 w 459"/>
                <a:gd name="T47" fmla="*/ 27 h 602"/>
                <a:gd name="T48" fmla="*/ 201 w 459"/>
                <a:gd name="T49" fmla="*/ 42 h 602"/>
                <a:gd name="T50" fmla="*/ 181 w 459"/>
                <a:gd name="T51" fmla="*/ 44 h 602"/>
                <a:gd name="T52" fmla="*/ 163 w 459"/>
                <a:gd name="T53" fmla="*/ 56 h 602"/>
                <a:gd name="T54" fmla="*/ 155 w 459"/>
                <a:gd name="T55" fmla="*/ 87 h 602"/>
                <a:gd name="T56" fmla="*/ 164 w 459"/>
                <a:gd name="T57" fmla="*/ 138 h 602"/>
                <a:gd name="T58" fmla="*/ 159 w 459"/>
                <a:gd name="T59" fmla="*/ 144 h 602"/>
                <a:gd name="T60" fmla="*/ 150 w 459"/>
                <a:gd name="T61" fmla="*/ 162 h 602"/>
                <a:gd name="T62" fmla="*/ 149 w 459"/>
                <a:gd name="T63" fmla="*/ 184 h 602"/>
                <a:gd name="T64" fmla="*/ 154 w 459"/>
                <a:gd name="T65" fmla="*/ 201 h 602"/>
                <a:gd name="T66" fmla="*/ 163 w 459"/>
                <a:gd name="T67" fmla="*/ 214 h 602"/>
                <a:gd name="T68" fmla="*/ 169 w 459"/>
                <a:gd name="T69" fmla="*/ 237 h 602"/>
                <a:gd name="T70" fmla="*/ 179 w 459"/>
                <a:gd name="T71" fmla="*/ 271 h 602"/>
                <a:gd name="T72" fmla="*/ 203 w 459"/>
                <a:gd name="T73" fmla="*/ 306 h 602"/>
                <a:gd name="T74" fmla="*/ 215 w 459"/>
                <a:gd name="T75" fmla="*/ 364 h 602"/>
                <a:gd name="T76" fmla="*/ 171 w 459"/>
                <a:gd name="T77" fmla="*/ 381 h 602"/>
                <a:gd name="T78" fmla="*/ 106 w 459"/>
                <a:gd name="T79" fmla="*/ 401 h 602"/>
                <a:gd name="T80" fmla="*/ 46 w 459"/>
                <a:gd name="T81" fmla="*/ 428 h 602"/>
                <a:gd name="T82" fmla="*/ 22 w 459"/>
                <a:gd name="T83" fmla="*/ 449 h 602"/>
                <a:gd name="T84" fmla="*/ 10 w 459"/>
                <a:gd name="T85" fmla="*/ 479 h 602"/>
                <a:gd name="T86" fmla="*/ 2 w 459"/>
                <a:gd name="T87" fmla="*/ 540 h 602"/>
                <a:gd name="T88" fmla="*/ 1 w 459"/>
                <a:gd name="T89" fmla="*/ 594 h 602"/>
                <a:gd name="T90" fmla="*/ 11 w 459"/>
                <a:gd name="T91" fmla="*/ 602 h 602"/>
                <a:gd name="T92" fmla="*/ 345 w 459"/>
                <a:gd name="T93" fmla="*/ 589 h 602"/>
                <a:gd name="T94" fmla="*/ 352 w 459"/>
                <a:gd name="T95" fmla="*/ 577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59" h="602">
                  <a:moveTo>
                    <a:pt x="352" y="577"/>
                  </a:moveTo>
                  <a:lnTo>
                    <a:pt x="380" y="560"/>
                  </a:lnTo>
                  <a:lnTo>
                    <a:pt x="379" y="550"/>
                  </a:lnTo>
                  <a:lnTo>
                    <a:pt x="379" y="540"/>
                  </a:lnTo>
                  <a:lnTo>
                    <a:pt x="379" y="530"/>
                  </a:lnTo>
                  <a:lnTo>
                    <a:pt x="380" y="519"/>
                  </a:lnTo>
                  <a:lnTo>
                    <a:pt x="352" y="503"/>
                  </a:lnTo>
                  <a:lnTo>
                    <a:pt x="348" y="499"/>
                  </a:lnTo>
                  <a:lnTo>
                    <a:pt x="345" y="495"/>
                  </a:lnTo>
                  <a:lnTo>
                    <a:pt x="345" y="490"/>
                  </a:lnTo>
                  <a:lnTo>
                    <a:pt x="346" y="486"/>
                  </a:lnTo>
                  <a:lnTo>
                    <a:pt x="397" y="400"/>
                  </a:lnTo>
                  <a:lnTo>
                    <a:pt x="399" y="397"/>
                  </a:lnTo>
                  <a:lnTo>
                    <a:pt x="403" y="395"/>
                  </a:lnTo>
                  <a:lnTo>
                    <a:pt x="408" y="395"/>
                  </a:lnTo>
                  <a:lnTo>
                    <a:pt x="413" y="396"/>
                  </a:lnTo>
                  <a:lnTo>
                    <a:pt x="441" y="413"/>
                  </a:lnTo>
                  <a:lnTo>
                    <a:pt x="450" y="406"/>
                  </a:lnTo>
                  <a:lnTo>
                    <a:pt x="459" y="401"/>
                  </a:lnTo>
                  <a:lnTo>
                    <a:pt x="424" y="388"/>
                  </a:lnTo>
                  <a:lnTo>
                    <a:pt x="412" y="384"/>
                  </a:lnTo>
                  <a:lnTo>
                    <a:pt x="400" y="379"/>
                  </a:lnTo>
                  <a:lnTo>
                    <a:pt x="389" y="375"/>
                  </a:lnTo>
                  <a:lnTo>
                    <a:pt x="376" y="370"/>
                  </a:lnTo>
                  <a:lnTo>
                    <a:pt x="368" y="368"/>
                  </a:lnTo>
                  <a:lnTo>
                    <a:pt x="361" y="364"/>
                  </a:lnTo>
                  <a:lnTo>
                    <a:pt x="361" y="307"/>
                  </a:lnTo>
                  <a:lnTo>
                    <a:pt x="366" y="302"/>
                  </a:lnTo>
                  <a:lnTo>
                    <a:pt x="372" y="297"/>
                  </a:lnTo>
                  <a:lnTo>
                    <a:pt x="379" y="288"/>
                  </a:lnTo>
                  <a:lnTo>
                    <a:pt x="385" y="279"/>
                  </a:lnTo>
                  <a:lnTo>
                    <a:pt x="391" y="266"/>
                  </a:lnTo>
                  <a:lnTo>
                    <a:pt x="397" y="252"/>
                  </a:lnTo>
                  <a:lnTo>
                    <a:pt x="400" y="235"/>
                  </a:lnTo>
                  <a:lnTo>
                    <a:pt x="402" y="216"/>
                  </a:lnTo>
                  <a:lnTo>
                    <a:pt x="406" y="214"/>
                  </a:lnTo>
                  <a:lnTo>
                    <a:pt x="409" y="211"/>
                  </a:lnTo>
                  <a:lnTo>
                    <a:pt x="412" y="207"/>
                  </a:lnTo>
                  <a:lnTo>
                    <a:pt x="415" y="202"/>
                  </a:lnTo>
                  <a:lnTo>
                    <a:pt x="417" y="197"/>
                  </a:lnTo>
                  <a:lnTo>
                    <a:pt x="418" y="191"/>
                  </a:lnTo>
                  <a:lnTo>
                    <a:pt x="420" y="183"/>
                  </a:lnTo>
                  <a:lnTo>
                    <a:pt x="420" y="175"/>
                  </a:lnTo>
                  <a:lnTo>
                    <a:pt x="420" y="164"/>
                  </a:lnTo>
                  <a:lnTo>
                    <a:pt x="416" y="152"/>
                  </a:lnTo>
                  <a:lnTo>
                    <a:pt x="412" y="144"/>
                  </a:lnTo>
                  <a:lnTo>
                    <a:pt x="406" y="137"/>
                  </a:lnTo>
                  <a:lnTo>
                    <a:pt x="412" y="121"/>
                  </a:lnTo>
                  <a:lnTo>
                    <a:pt x="417" y="101"/>
                  </a:lnTo>
                  <a:lnTo>
                    <a:pt x="420" y="89"/>
                  </a:lnTo>
                  <a:lnTo>
                    <a:pt x="420" y="78"/>
                  </a:lnTo>
                  <a:lnTo>
                    <a:pt x="420" y="65"/>
                  </a:lnTo>
                  <a:lnTo>
                    <a:pt x="417" y="53"/>
                  </a:lnTo>
                  <a:lnTo>
                    <a:pt x="415" y="45"/>
                  </a:lnTo>
                  <a:lnTo>
                    <a:pt x="412" y="39"/>
                  </a:lnTo>
                  <a:lnTo>
                    <a:pt x="407" y="34"/>
                  </a:lnTo>
                  <a:lnTo>
                    <a:pt x="403" y="27"/>
                  </a:lnTo>
                  <a:lnTo>
                    <a:pt x="397" y="24"/>
                  </a:lnTo>
                  <a:lnTo>
                    <a:pt x="390" y="18"/>
                  </a:lnTo>
                  <a:lnTo>
                    <a:pt x="382" y="15"/>
                  </a:lnTo>
                  <a:lnTo>
                    <a:pt x="376" y="12"/>
                  </a:lnTo>
                  <a:lnTo>
                    <a:pt x="359" y="7"/>
                  </a:lnTo>
                  <a:lnTo>
                    <a:pt x="341" y="3"/>
                  </a:lnTo>
                  <a:lnTo>
                    <a:pt x="325" y="0"/>
                  </a:lnTo>
                  <a:lnTo>
                    <a:pt x="307" y="0"/>
                  </a:lnTo>
                  <a:lnTo>
                    <a:pt x="291" y="0"/>
                  </a:lnTo>
                  <a:lnTo>
                    <a:pt x="276" y="2"/>
                  </a:lnTo>
                  <a:lnTo>
                    <a:pt x="260" y="6"/>
                  </a:lnTo>
                  <a:lnTo>
                    <a:pt x="245" y="9"/>
                  </a:lnTo>
                  <a:lnTo>
                    <a:pt x="231" y="16"/>
                  </a:lnTo>
                  <a:lnTo>
                    <a:pt x="218" y="22"/>
                  </a:lnTo>
                  <a:lnTo>
                    <a:pt x="213" y="27"/>
                  </a:lnTo>
                  <a:lnTo>
                    <a:pt x="209" y="31"/>
                  </a:lnTo>
                  <a:lnTo>
                    <a:pt x="204" y="36"/>
                  </a:lnTo>
                  <a:lnTo>
                    <a:pt x="201" y="42"/>
                  </a:lnTo>
                  <a:lnTo>
                    <a:pt x="194" y="42"/>
                  </a:lnTo>
                  <a:lnTo>
                    <a:pt x="187" y="43"/>
                  </a:lnTo>
                  <a:lnTo>
                    <a:pt x="181" y="44"/>
                  </a:lnTo>
                  <a:lnTo>
                    <a:pt x="176" y="45"/>
                  </a:lnTo>
                  <a:lnTo>
                    <a:pt x="168" y="51"/>
                  </a:lnTo>
                  <a:lnTo>
                    <a:pt x="163" y="56"/>
                  </a:lnTo>
                  <a:lnTo>
                    <a:pt x="158" y="65"/>
                  </a:lnTo>
                  <a:lnTo>
                    <a:pt x="155" y="75"/>
                  </a:lnTo>
                  <a:lnTo>
                    <a:pt x="155" y="87"/>
                  </a:lnTo>
                  <a:lnTo>
                    <a:pt x="155" y="98"/>
                  </a:lnTo>
                  <a:lnTo>
                    <a:pt x="159" y="120"/>
                  </a:lnTo>
                  <a:lnTo>
                    <a:pt x="164" y="138"/>
                  </a:lnTo>
                  <a:lnTo>
                    <a:pt x="164" y="139"/>
                  </a:lnTo>
                  <a:lnTo>
                    <a:pt x="164" y="139"/>
                  </a:lnTo>
                  <a:lnTo>
                    <a:pt x="159" y="144"/>
                  </a:lnTo>
                  <a:lnTo>
                    <a:pt x="154" y="151"/>
                  </a:lnTo>
                  <a:lnTo>
                    <a:pt x="151" y="156"/>
                  </a:lnTo>
                  <a:lnTo>
                    <a:pt x="150" y="162"/>
                  </a:lnTo>
                  <a:lnTo>
                    <a:pt x="149" y="170"/>
                  </a:lnTo>
                  <a:lnTo>
                    <a:pt x="149" y="176"/>
                  </a:lnTo>
                  <a:lnTo>
                    <a:pt x="149" y="184"/>
                  </a:lnTo>
                  <a:lnTo>
                    <a:pt x="150" y="191"/>
                  </a:lnTo>
                  <a:lnTo>
                    <a:pt x="151" y="196"/>
                  </a:lnTo>
                  <a:lnTo>
                    <a:pt x="154" y="201"/>
                  </a:lnTo>
                  <a:lnTo>
                    <a:pt x="156" y="206"/>
                  </a:lnTo>
                  <a:lnTo>
                    <a:pt x="159" y="210"/>
                  </a:lnTo>
                  <a:lnTo>
                    <a:pt x="163" y="214"/>
                  </a:lnTo>
                  <a:lnTo>
                    <a:pt x="167" y="216"/>
                  </a:lnTo>
                  <a:lnTo>
                    <a:pt x="168" y="227"/>
                  </a:lnTo>
                  <a:lnTo>
                    <a:pt x="169" y="237"/>
                  </a:lnTo>
                  <a:lnTo>
                    <a:pt x="172" y="246"/>
                  </a:lnTo>
                  <a:lnTo>
                    <a:pt x="174" y="255"/>
                  </a:lnTo>
                  <a:lnTo>
                    <a:pt x="179" y="271"/>
                  </a:lnTo>
                  <a:lnTo>
                    <a:pt x="187" y="286"/>
                  </a:lnTo>
                  <a:lnTo>
                    <a:pt x="195" y="297"/>
                  </a:lnTo>
                  <a:lnTo>
                    <a:pt x="203" y="306"/>
                  </a:lnTo>
                  <a:lnTo>
                    <a:pt x="210" y="314"/>
                  </a:lnTo>
                  <a:lnTo>
                    <a:pt x="215" y="319"/>
                  </a:lnTo>
                  <a:lnTo>
                    <a:pt x="215" y="364"/>
                  </a:lnTo>
                  <a:lnTo>
                    <a:pt x="201" y="369"/>
                  </a:lnTo>
                  <a:lnTo>
                    <a:pt x="186" y="375"/>
                  </a:lnTo>
                  <a:lnTo>
                    <a:pt x="171" y="381"/>
                  </a:lnTo>
                  <a:lnTo>
                    <a:pt x="155" y="384"/>
                  </a:lnTo>
                  <a:lnTo>
                    <a:pt x="129" y="393"/>
                  </a:lnTo>
                  <a:lnTo>
                    <a:pt x="106" y="401"/>
                  </a:lnTo>
                  <a:lnTo>
                    <a:pt x="83" y="410"/>
                  </a:lnTo>
                  <a:lnTo>
                    <a:pt x="64" y="419"/>
                  </a:lnTo>
                  <a:lnTo>
                    <a:pt x="46" y="428"/>
                  </a:lnTo>
                  <a:lnTo>
                    <a:pt x="32" y="438"/>
                  </a:lnTo>
                  <a:lnTo>
                    <a:pt x="27" y="444"/>
                  </a:lnTo>
                  <a:lnTo>
                    <a:pt x="22" y="449"/>
                  </a:lnTo>
                  <a:lnTo>
                    <a:pt x="18" y="455"/>
                  </a:lnTo>
                  <a:lnTo>
                    <a:pt x="15" y="460"/>
                  </a:lnTo>
                  <a:lnTo>
                    <a:pt x="10" y="479"/>
                  </a:lnTo>
                  <a:lnTo>
                    <a:pt x="6" y="499"/>
                  </a:lnTo>
                  <a:lnTo>
                    <a:pt x="4" y="521"/>
                  </a:lnTo>
                  <a:lnTo>
                    <a:pt x="2" y="540"/>
                  </a:lnTo>
                  <a:lnTo>
                    <a:pt x="0" y="573"/>
                  </a:lnTo>
                  <a:lnTo>
                    <a:pt x="0" y="589"/>
                  </a:lnTo>
                  <a:lnTo>
                    <a:pt x="1" y="594"/>
                  </a:lnTo>
                  <a:lnTo>
                    <a:pt x="4" y="598"/>
                  </a:lnTo>
                  <a:lnTo>
                    <a:pt x="7" y="600"/>
                  </a:lnTo>
                  <a:lnTo>
                    <a:pt x="11" y="602"/>
                  </a:lnTo>
                  <a:lnTo>
                    <a:pt x="350" y="602"/>
                  </a:lnTo>
                  <a:lnTo>
                    <a:pt x="346" y="594"/>
                  </a:lnTo>
                  <a:lnTo>
                    <a:pt x="345" y="589"/>
                  </a:lnTo>
                  <a:lnTo>
                    <a:pt x="345" y="585"/>
                  </a:lnTo>
                  <a:lnTo>
                    <a:pt x="348" y="581"/>
                  </a:lnTo>
                  <a:lnTo>
                    <a:pt x="352" y="57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8" name="Freeform 3674">
              <a:extLst>
                <a:ext uri="{FF2B5EF4-FFF2-40B4-BE49-F238E27FC236}">
                  <a16:creationId xmlns:a16="http://schemas.microsoft.com/office/drawing/2014/main" id="{44A4D0F8-0767-41BC-BE62-0AED99EC8B25}"/>
                </a:ext>
              </a:extLst>
            </p:cNvPr>
            <p:cNvSpPr>
              <a:spLocks noEditPoints="1"/>
            </p:cNvSpPr>
            <p:nvPr/>
          </p:nvSpPr>
          <p:spPr bwMode="auto">
            <a:xfrm>
              <a:off x="6597650" y="5497513"/>
              <a:ext cx="131762" cy="133350"/>
            </a:xfrm>
            <a:custGeom>
              <a:avLst/>
              <a:gdLst>
                <a:gd name="T0" fmla="*/ 151 w 332"/>
                <a:gd name="T1" fmla="*/ 243 h 336"/>
                <a:gd name="T2" fmla="*/ 129 w 332"/>
                <a:gd name="T3" fmla="*/ 235 h 336"/>
                <a:gd name="T4" fmla="*/ 111 w 332"/>
                <a:gd name="T5" fmla="*/ 222 h 336"/>
                <a:gd name="T6" fmla="*/ 97 w 332"/>
                <a:gd name="T7" fmla="*/ 204 h 336"/>
                <a:gd name="T8" fmla="*/ 89 w 332"/>
                <a:gd name="T9" fmla="*/ 182 h 336"/>
                <a:gd name="T10" fmla="*/ 88 w 332"/>
                <a:gd name="T11" fmla="*/ 159 h 336"/>
                <a:gd name="T12" fmla="*/ 94 w 332"/>
                <a:gd name="T13" fmla="*/ 136 h 336"/>
                <a:gd name="T14" fmla="*/ 106 w 332"/>
                <a:gd name="T15" fmla="*/ 117 h 336"/>
                <a:gd name="T16" fmla="*/ 122 w 332"/>
                <a:gd name="T17" fmla="*/ 103 h 336"/>
                <a:gd name="T18" fmla="*/ 143 w 332"/>
                <a:gd name="T19" fmla="*/ 92 h 336"/>
                <a:gd name="T20" fmla="*/ 166 w 332"/>
                <a:gd name="T21" fmla="*/ 89 h 336"/>
                <a:gd name="T22" fmla="*/ 189 w 332"/>
                <a:gd name="T23" fmla="*/ 92 h 336"/>
                <a:gd name="T24" fmla="*/ 210 w 332"/>
                <a:gd name="T25" fmla="*/ 103 h 336"/>
                <a:gd name="T26" fmla="*/ 226 w 332"/>
                <a:gd name="T27" fmla="*/ 117 h 336"/>
                <a:gd name="T28" fmla="*/ 238 w 332"/>
                <a:gd name="T29" fmla="*/ 136 h 336"/>
                <a:gd name="T30" fmla="*/ 243 w 332"/>
                <a:gd name="T31" fmla="*/ 159 h 336"/>
                <a:gd name="T32" fmla="*/ 242 w 332"/>
                <a:gd name="T33" fmla="*/ 182 h 336"/>
                <a:gd name="T34" fmla="*/ 234 w 332"/>
                <a:gd name="T35" fmla="*/ 204 h 336"/>
                <a:gd name="T36" fmla="*/ 221 w 332"/>
                <a:gd name="T37" fmla="*/ 222 h 336"/>
                <a:gd name="T38" fmla="*/ 203 w 332"/>
                <a:gd name="T39" fmla="*/ 235 h 336"/>
                <a:gd name="T40" fmla="*/ 181 w 332"/>
                <a:gd name="T41" fmla="*/ 243 h 336"/>
                <a:gd name="T42" fmla="*/ 306 w 332"/>
                <a:gd name="T43" fmla="*/ 204 h 336"/>
                <a:gd name="T44" fmla="*/ 300 w 332"/>
                <a:gd name="T45" fmla="*/ 195 h 336"/>
                <a:gd name="T46" fmla="*/ 302 w 332"/>
                <a:gd name="T47" fmla="*/ 167 h 336"/>
                <a:gd name="T48" fmla="*/ 300 w 332"/>
                <a:gd name="T49" fmla="*/ 139 h 336"/>
                <a:gd name="T50" fmla="*/ 306 w 332"/>
                <a:gd name="T51" fmla="*/ 130 h 336"/>
                <a:gd name="T52" fmla="*/ 269 w 332"/>
                <a:gd name="T53" fmla="*/ 64 h 336"/>
                <a:gd name="T54" fmla="*/ 257 w 332"/>
                <a:gd name="T55" fmla="*/ 65 h 336"/>
                <a:gd name="T56" fmla="*/ 242 w 332"/>
                <a:gd name="T57" fmla="*/ 53 h 336"/>
                <a:gd name="T58" fmla="*/ 215 w 332"/>
                <a:gd name="T59" fmla="*/ 35 h 336"/>
                <a:gd name="T60" fmla="*/ 207 w 332"/>
                <a:gd name="T61" fmla="*/ 27 h 336"/>
                <a:gd name="T62" fmla="*/ 135 w 332"/>
                <a:gd name="T63" fmla="*/ 0 h 336"/>
                <a:gd name="T64" fmla="*/ 133 w 332"/>
                <a:gd name="T65" fmla="*/ 31 h 336"/>
                <a:gd name="T66" fmla="*/ 113 w 332"/>
                <a:gd name="T67" fmla="*/ 41 h 336"/>
                <a:gd name="T68" fmla="*/ 77 w 332"/>
                <a:gd name="T69" fmla="*/ 63 h 336"/>
                <a:gd name="T70" fmla="*/ 67 w 332"/>
                <a:gd name="T71" fmla="*/ 65 h 336"/>
                <a:gd name="T72" fmla="*/ 0 w 332"/>
                <a:gd name="T73" fmla="*/ 114 h 336"/>
                <a:gd name="T74" fmla="*/ 31 w 332"/>
                <a:gd name="T75" fmla="*/ 135 h 336"/>
                <a:gd name="T76" fmla="*/ 30 w 332"/>
                <a:gd name="T77" fmla="*/ 154 h 336"/>
                <a:gd name="T78" fmla="*/ 31 w 332"/>
                <a:gd name="T79" fmla="*/ 191 h 336"/>
                <a:gd name="T80" fmla="*/ 29 w 332"/>
                <a:gd name="T81" fmla="*/ 202 h 336"/>
                <a:gd name="T82" fmla="*/ 38 w 332"/>
                <a:gd name="T83" fmla="*/ 284 h 336"/>
                <a:gd name="T84" fmla="*/ 71 w 332"/>
                <a:gd name="T85" fmla="*/ 267 h 336"/>
                <a:gd name="T86" fmla="*/ 89 w 332"/>
                <a:gd name="T87" fmla="*/ 279 h 336"/>
                <a:gd name="T88" fmla="*/ 139 w 332"/>
                <a:gd name="T89" fmla="*/ 300 h 336"/>
                <a:gd name="T90" fmla="*/ 146 w 332"/>
                <a:gd name="T91" fmla="*/ 308 h 336"/>
                <a:gd name="T92" fmla="*/ 207 w 332"/>
                <a:gd name="T93" fmla="*/ 336 h 336"/>
                <a:gd name="T94" fmla="*/ 208 w 332"/>
                <a:gd name="T95" fmla="*/ 306 h 336"/>
                <a:gd name="T96" fmla="*/ 223 w 332"/>
                <a:gd name="T97" fmla="*/ 297 h 336"/>
                <a:gd name="T98" fmla="*/ 246 w 332"/>
                <a:gd name="T99" fmla="*/ 279 h 336"/>
                <a:gd name="T100" fmla="*/ 257 w 332"/>
                <a:gd name="T101" fmla="*/ 268 h 336"/>
                <a:gd name="T102" fmla="*/ 269 w 332"/>
                <a:gd name="T103" fmla="*/ 270 h 336"/>
                <a:gd name="T104" fmla="*/ 306 w 332"/>
                <a:gd name="T105" fmla="*/ 204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32" h="336">
                  <a:moveTo>
                    <a:pt x="166" y="245"/>
                  </a:moveTo>
                  <a:lnTo>
                    <a:pt x="158" y="244"/>
                  </a:lnTo>
                  <a:lnTo>
                    <a:pt x="151" y="243"/>
                  </a:lnTo>
                  <a:lnTo>
                    <a:pt x="143" y="241"/>
                  </a:lnTo>
                  <a:lnTo>
                    <a:pt x="135" y="239"/>
                  </a:lnTo>
                  <a:lnTo>
                    <a:pt x="129" y="235"/>
                  </a:lnTo>
                  <a:lnTo>
                    <a:pt x="122" y="231"/>
                  </a:lnTo>
                  <a:lnTo>
                    <a:pt x="116" y="227"/>
                  </a:lnTo>
                  <a:lnTo>
                    <a:pt x="111" y="222"/>
                  </a:lnTo>
                  <a:lnTo>
                    <a:pt x="106" y="217"/>
                  </a:lnTo>
                  <a:lnTo>
                    <a:pt x="101" y="211"/>
                  </a:lnTo>
                  <a:lnTo>
                    <a:pt x="97" y="204"/>
                  </a:lnTo>
                  <a:lnTo>
                    <a:pt x="94" y="198"/>
                  </a:lnTo>
                  <a:lnTo>
                    <a:pt x="92" y="190"/>
                  </a:lnTo>
                  <a:lnTo>
                    <a:pt x="89" y="182"/>
                  </a:lnTo>
                  <a:lnTo>
                    <a:pt x="88" y="175"/>
                  </a:lnTo>
                  <a:lnTo>
                    <a:pt x="88" y="167"/>
                  </a:lnTo>
                  <a:lnTo>
                    <a:pt x="88" y="159"/>
                  </a:lnTo>
                  <a:lnTo>
                    <a:pt x="89" y="151"/>
                  </a:lnTo>
                  <a:lnTo>
                    <a:pt x="92" y="144"/>
                  </a:lnTo>
                  <a:lnTo>
                    <a:pt x="94" y="136"/>
                  </a:lnTo>
                  <a:lnTo>
                    <a:pt x="97" y="130"/>
                  </a:lnTo>
                  <a:lnTo>
                    <a:pt x="101" y="123"/>
                  </a:lnTo>
                  <a:lnTo>
                    <a:pt x="106" y="117"/>
                  </a:lnTo>
                  <a:lnTo>
                    <a:pt x="111" y="112"/>
                  </a:lnTo>
                  <a:lnTo>
                    <a:pt x="116" y="106"/>
                  </a:lnTo>
                  <a:lnTo>
                    <a:pt x="122" y="103"/>
                  </a:lnTo>
                  <a:lnTo>
                    <a:pt x="129" y="99"/>
                  </a:lnTo>
                  <a:lnTo>
                    <a:pt x="135" y="95"/>
                  </a:lnTo>
                  <a:lnTo>
                    <a:pt x="143" y="92"/>
                  </a:lnTo>
                  <a:lnTo>
                    <a:pt x="151" y="90"/>
                  </a:lnTo>
                  <a:lnTo>
                    <a:pt x="158" y="90"/>
                  </a:lnTo>
                  <a:lnTo>
                    <a:pt x="166" y="89"/>
                  </a:lnTo>
                  <a:lnTo>
                    <a:pt x="174" y="90"/>
                  </a:lnTo>
                  <a:lnTo>
                    <a:pt x="181" y="90"/>
                  </a:lnTo>
                  <a:lnTo>
                    <a:pt x="189" y="92"/>
                  </a:lnTo>
                  <a:lnTo>
                    <a:pt x="196" y="95"/>
                  </a:lnTo>
                  <a:lnTo>
                    <a:pt x="203" y="99"/>
                  </a:lnTo>
                  <a:lnTo>
                    <a:pt x="210" y="103"/>
                  </a:lnTo>
                  <a:lnTo>
                    <a:pt x="215" y="106"/>
                  </a:lnTo>
                  <a:lnTo>
                    <a:pt x="221" y="112"/>
                  </a:lnTo>
                  <a:lnTo>
                    <a:pt x="226" y="117"/>
                  </a:lnTo>
                  <a:lnTo>
                    <a:pt x="230" y="123"/>
                  </a:lnTo>
                  <a:lnTo>
                    <a:pt x="234" y="130"/>
                  </a:lnTo>
                  <a:lnTo>
                    <a:pt x="238" y="136"/>
                  </a:lnTo>
                  <a:lnTo>
                    <a:pt x="241" y="144"/>
                  </a:lnTo>
                  <a:lnTo>
                    <a:pt x="242" y="151"/>
                  </a:lnTo>
                  <a:lnTo>
                    <a:pt x="243" y="159"/>
                  </a:lnTo>
                  <a:lnTo>
                    <a:pt x="244" y="167"/>
                  </a:lnTo>
                  <a:lnTo>
                    <a:pt x="243" y="175"/>
                  </a:lnTo>
                  <a:lnTo>
                    <a:pt x="242" y="182"/>
                  </a:lnTo>
                  <a:lnTo>
                    <a:pt x="241" y="190"/>
                  </a:lnTo>
                  <a:lnTo>
                    <a:pt x="238" y="198"/>
                  </a:lnTo>
                  <a:lnTo>
                    <a:pt x="234" y="204"/>
                  </a:lnTo>
                  <a:lnTo>
                    <a:pt x="230" y="211"/>
                  </a:lnTo>
                  <a:lnTo>
                    <a:pt x="226" y="217"/>
                  </a:lnTo>
                  <a:lnTo>
                    <a:pt x="221" y="222"/>
                  </a:lnTo>
                  <a:lnTo>
                    <a:pt x="215" y="227"/>
                  </a:lnTo>
                  <a:lnTo>
                    <a:pt x="210" y="231"/>
                  </a:lnTo>
                  <a:lnTo>
                    <a:pt x="203" y="235"/>
                  </a:lnTo>
                  <a:lnTo>
                    <a:pt x="196" y="239"/>
                  </a:lnTo>
                  <a:lnTo>
                    <a:pt x="189" y="241"/>
                  </a:lnTo>
                  <a:lnTo>
                    <a:pt x="181" y="243"/>
                  </a:lnTo>
                  <a:lnTo>
                    <a:pt x="174" y="244"/>
                  </a:lnTo>
                  <a:lnTo>
                    <a:pt x="166" y="245"/>
                  </a:lnTo>
                  <a:close/>
                  <a:moveTo>
                    <a:pt x="306" y="204"/>
                  </a:moveTo>
                  <a:lnTo>
                    <a:pt x="302" y="202"/>
                  </a:lnTo>
                  <a:lnTo>
                    <a:pt x="301" y="199"/>
                  </a:lnTo>
                  <a:lnTo>
                    <a:pt x="300" y="195"/>
                  </a:lnTo>
                  <a:lnTo>
                    <a:pt x="300" y="191"/>
                  </a:lnTo>
                  <a:lnTo>
                    <a:pt x="302" y="180"/>
                  </a:lnTo>
                  <a:lnTo>
                    <a:pt x="302" y="167"/>
                  </a:lnTo>
                  <a:lnTo>
                    <a:pt x="302" y="154"/>
                  </a:lnTo>
                  <a:lnTo>
                    <a:pt x="300" y="142"/>
                  </a:lnTo>
                  <a:lnTo>
                    <a:pt x="300" y="139"/>
                  </a:lnTo>
                  <a:lnTo>
                    <a:pt x="301" y="135"/>
                  </a:lnTo>
                  <a:lnTo>
                    <a:pt x="302" y="132"/>
                  </a:lnTo>
                  <a:lnTo>
                    <a:pt x="306" y="130"/>
                  </a:lnTo>
                  <a:lnTo>
                    <a:pt x="332" y="114"/>
                  </a:lnTo>
                  <a:lnTo>
                    <a:pt x="293" y="50"/>
                  </a:lnTo>
                  <a:lnTo>
                    <a:pt x="269" y="64"/>
                  </a:lnTo>
                  <a:lnTo>
                    <a:pt x="265" y="65"/>
                  </a:lnTo>
                  <a:lnTo>
                    <a:pt x="261" y="65"/>
                  </a:lnTo>
                  <a:lnTo>
                    <a:pt x="257" y="65"/>
                  </a:lnTo>
                  <a:lnTo>
                    <a:pt x="255" y="63"/>
                  </a:lnTo>
                  <a:lnTo>
                    <a:pt x="251" y="59"/>
                  </a:lnTo>
                  <a:lnTo>
                    <a:pt x="242" y="53"/>
                  </a:lnTo>
                  <a:lnTo>
                    <a:pt x="233" y="45"/>
                  </a:lnTo>
                  <a:lnTo>
                    <a:pt x="224" y="40"/>
                  </a:lnTo>
                  <a:lnTo>
                    <a:pt x="215" y="35"/>
                  </a:lnTo>
                  <a:lnTo>
                    <a:pt x="211" y="33"/>
                  </a:lnTo>
                  <a:lnTo>
                    <a:pt x="208" y="31"/>
                  </a:lnTo>
                  <a:lnTo>
                    <a:pt x="207" y="27"/>
                  </a:lnTo>
                  <a:lnTo>
                    <a:pt x="207" y="24"/>
                  </a:lnTo>
                  <a:lnTo>
                    <a:pt x="207" y="0"/>
                  </a:lnTo>
                  <a:lnTo>
                    <a:pt x="135" y="0"/>
                  </a:lnTo>
                  <a:lnTo>
                    <a:pt x="135" y="24"/>
                  </a:lnTo>
                  <a:lnTo>
                    <a:pt x="134" y="27"/>
                  </a:lnTo>
                  <a:lnTo>
                    <a:pt x="133" y="31"/>
                  </a:lnTo>
                  <a:lnTo>
                    <a:pt x="130" y="33"/>
                  </a:lnTo>
                  <a:lnTo>
                    <a:pt x="126" y="35"/>
                  </a:lnTo>
                  <a:lnTo>
                    <a:pt x="113" y="41"/>
                  </a:lnTo>
                  <a:lnTo>
                    <a:pt x="101" y="47"/>
                  </a:lnTo>
                  <a:lnTo>
                    <a:pt x="88" y="55"/>
                  </a:lnTo>
                  <a:lnTo>
                    <a:pt x="77" y="63"/>
                  </a:lnTo>
                  <a:lnTo>
                    <a:pt x="75" y="65"/>
                  </a:lnTo>
                  <a:lnTo>
                    <a:pt x="71" y="65"/>
                  </a:lnTo>
                  <a:lnTo>
                    <a:pt x="67" y="65"/>
                  </a:lnTo>
                  <a:lnTo>
                    <a:pt x="63" y="64"/>
                  </a:lnTo>
                  <a:lnTo>
                    <a:pt x="38" y="50"/>
                  </a:lnTo>
                  <a:lnTo>
                    <a:pt x="0" y="114"/>
                  </a:lnTo>
                  <a:lnTo>
                    <a:pt x="26" y="130"/>
                  </a:lnTo>
                  <a:lnTo>
                    <a:pt x="29" y="132"/>
                  </a:lnTo>
                  <a:lnTo>
                    <a:pt x="31" y="135"/>
                  </a:lnTo>
                  <a:lnTo>
                    <a:pt x="33" y="139"/>
                  </a:lnTo>
                  <a:lnTo>
                    <a:pt x="31" y="142"/>
                  </a:lnTo>
                  <a:lnTo>
                    <a:pt x="30" y="154"/>
                  </a:lnTo>
                  <a:lnTo>
                    <a:pt x="30" y="167"/>
                  </a:lnTo>
                  <a:lnTo>
                    <a:pt x="30" y="178"/>
                  </a:lnTo>
                  <a:lnTo>
                    <a:pt x="31" y="191"/>
                  </a:lnTo>
                  <a:lnTo>
                    <a:pt x="33" y="195"/>
                  </a:lnTo>
                  <a:lnTo>
                    <a:pt x="31" y="199"/>
                  </a:lnTo>
                  <a:lnTo>
                    <a:pt x="29" y="202"/>
                  </a:lnTo>
                  <a:lnTo>
                    <a:pt x="26" y="204"/>
                  </a:lnTo>
                  <a:lnTo>
                    <a:pt x="0" y="220"/>
                  </a:lnTo>
                  <a:lnTo>
                    <a:pt x="38" y="284"/>
                  </a:lnTo>
                  <a:lnTo>
                    <a:pt x="63" y="270"/>
                  </a:lnTo>
                  <a:lnTo>
                    <a:pt x="67" y="268"/>
                  </a:lnTo>
                  <a:lnTo>
                    <a:pt x="71" y="267"/>
                  </a:lnTo>
                  <a:lnTo>
                    <a:pt x="75" y="268"/>
                  </a:lnTo>
                  <a:lnTo>
                    <a:pt x="77" y="271"/>
                  </a:lnTo>
                  <a:lnTo>
                    <a:pt x="89" y="279"/>
                  </a:lnTo>
                  <a:lnTo>
                    <a:pt x="106" y="286"/>
                  </a:lnTo>
                  <a:lnTo>
                    <a:pt x="124" y="295"/>
                  </a:lnTo>
                  <a:lnTo>
                    <a:pt x="139" y="300"/>
                  </a:lnTo>
                  <a:lnTo>
                    <a:pt x="142" y="303"/>
                  </a:lnTo>
                  <a:lnTo>
                    <a:pt x="144" y="306"/>
                  </a:lnTo>
                  <a:lnTo>
                    <a:pt x="146" y="308"/>
                  </a:lnTo>
                  <a:lnTo>
                    <a:pt x="147" y="312"/>
                  </a:lnTo>
                  <a:lnTo>
                    <a:pt x="147" y="336"/>
                  </a:lnTo>
                  <a:lnTo>
                    <a:pt x="207" y="336"/>
                  </a:lnTo>
                  <a:lnTo>
                    <a:pt x="207" y="312"/>
                  </a:lnTo>
                  <a:lnTo>
                    <a:pt x="207" y="308"/>
                  </a:lnTo>
                  <a:lnTo>
                    <a:pt x="208" y="306"/>
                  </a:lnTo>
                  <a:lnTo>
                    <a:pt x="211" y="303"/>
                  </a:lnTo>
                  <a:lnTo>
                    <a:pt x="215" y="300"/>
                  </a:lnTo>
                  <a:lnTo>
                    <a:pt x="223" y="297"/>
                  </a:lnTo>
                  <a:lnTo>
                    <a:pt x="230" y="291"/>
                  </a:lnTo>
                  <a:lnTo>
                    <a:pt x="238" y="285"/>
                  </a:lnTo>
                  <a:lnTo>
                    <a:pt x="246" y="279"/>
                  </a:lnTo>
                  <a:lnTo>
                    <a:pt x="250" y="275"/>
                  </a:lnTo>
                  <a:lnTo>
                    <a:pt x="255" y="271"/>
                  </a:lnTo>
                  <a:lnTo>
                    <a:pt x="257" y="268"/>
                  </a:lnTo>
                  <a:lnTo>
                    <a:pt x="261" y="267"/>
                  </a:lnTo>
                  <a:lnTo>
                    <a:pt x="265" y="268"/>
                  </a:lnTo>
                  <a:lnTo>
                    <a:pt x="269" y="270"/>
                  </a:lnTo>
                  <a:lnTo>
                    <a:pt x="295" y="284"/>
                  </a:lnTo>
                  <a:lnTo>
                    <a:pt x="332" y="220"/>
                  </a:lnTo>
                  <a:lnTo>
                    <a:pt x="306" y="2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42" name="Freeform 4346" descr="Icon of box and whisker chart. ">
            <a:extLst>
              <a:ext uri="{FF2B5EF4-FFF2-40B4-BE49-F238E27FC236}">
                <a16:creationId xmlns:a16="http://schemas.microsoft.com/office/drawing/2014/main" id="{D131817A-5B27-4718-8BAC-45C9CEDA45D9}"/>
              </a:ext>
            </a:extLst>
          </p:cNvPr>
          <p:cNvSpPr>
            <a:spLocks noEditPoints="1"/>
          </p:cNvSpPr>
          <p:nvPr/>
        </p:nvSpPr>
        <p:spPr bwMode="auto">
          <a:xfrm>
            <a:off x="3967321" y="3532346"/>
            <a:ext cx="345758" cy="345758"/>
          </a:xfrm>
          <a:custGeom>
            <a:avLst/>
            <a:gdLst>
              <a:gd name="T0" fmla="*/ 706 w 898"/>
              <a:gd name="T1" fmla="*/ 479 h 898"/>
              <a:gd name="T2" fmla="*/ 652 w 898"/>
              <a:gd name="T3" fmla="*/ 556 h 898"/>
              <a:gd name="T4" fmla="*/ 632 w 898"/>
              <a:gd name="T5" fmla="*/ 551 h 898"/>
              <a:gd name="T6" fmla="*/ 576 w 898"/>
              <a:gd name="T7" fmla="*/ 477 h 898"/>
              <a:gd name="T8" fmla="*/ 571 w 898"/>
              <a:gd name="T9" fmla="*/ 398 h 898"/>
              <a:gd name="T10" fmla="*/ 628 w 898"/>
              <a:gd name="T11" fmla="*/ 129 h 898"/>
              <a:gd name="T12" fmla="*/ 643 w 898"/>
              <a:gd name="T13" fmla="*/ 114 h 898"/>
              <a:gd name="T14" fmla="*/ 658 w 898"/>
              <a:gd name="T15" fmla="*/ 129 h 898"/>
              <a:gd name="T16" fmla="*/ 717 w 898"/>
              <a:gd name="T17" fmla="*/ 398 h 898"/>
              <a:gd name="T18" fmla="*/ 621 w 898"/>
              <a:gd name="T19" fmla="*/ 758 h 898"/>
              <a:gd name="T20" fmla="*/ 589 w 898"/>
              <a:gd name="T21" fmla="*/ 727 h 898"/>
              <a:gd name="T22" fmla="*/ 589 w 898"/>
              <a:gd name="T23" fmla="*/ 680 h 898"/>
              <a:gd name="T24" fmla="*/ 621 w 898"/>
              <a:gd name="T25" fmla="*/ 648 h 898"/>
              <a:gd name="T26" fmla="*/ 667 w 898"/>
              <a:gd name="T27" fmla="*/ 648 h 898"/>
              <a:gd name="T28" fmla="*/ 699 w 898"/>
              <a:gd name="T29" fmla="*/ 680 h 898"/>
              <a:gd name="T30" fmla="*/ 699 w 898"/>
              <a:gd name="T31" fmla="*/ 727 h 898"/>
              <a:gd name="T32" fmla="*/ 667 w 898"/>
              <a:gd name="T33" fmla="*/ 758 h 898"/>
              <a:gd name="T34" fmla="*/ 536 w 898"/>
              <a:gd name="T35" fmla="*/ 294 h 898"/>
              <a:gd name="T36" fmla="*/ 479 w 898"/>
              <a:gd name="T37" fmla="*/ 546 h 898"/>
              <a:gd name="T38" fmla="*/ 461 w 898"/>
              <a:gd name="T39" fmla="*/ 558 h 898"/>
              <a:gd name="T40" fmla="*/ 450 w 898"/>
              <a:gd name="T41" fmla="*/ 299 h 898"/>
              <a:gd name="T42" fmla="*/ 390 w 898"/>
              <a:gd name="T43" fmla="*/ 287 h 898"/>
              <a:gd name="T44" fmla="*/ 398 w 898"/>
              <a:gd name="T45" fmla="*/ 211 h 898"/>
              <a:gd name="T46" fmla="*/ 454 w 898"/>
              <a:gd name="T47" fmla="*/ 118 h 898"/>
              <a:gd name="T48" fmla="*/ 475 w 898"/>
              <a:gd name="T49" fmla="*/ 118 h 898"/>
              <a:gd name="T50" fmla="*/ 530 w 898"/>
              <a:gd name="T51" fmla="*/ 211 h 898"/>
              <a:gd name="T52" fmla="*/ 465 w 898"/>
              <a:gd name="T53" fmla="*/ 763 h 898"/>
              <a:gd name="T54" fmla="*/ 422 w 898"/>
              <a:gd name="T55" fmla="*/ 745 h 898"/>
              <a:gd name="T56" fmla="*/ 405 w 898"/>
              <a:gd name="T57" fmla="*/ 703 h 898"/>
              <a:gd name="T58" fmla="*/ 422 w 898"/>
              <a:gd name="T59" fmla="*/ 661 h 898"/>
              <a:gd name="T60" fmla="*/ 465 w 898"/>
              <a:gd name="T61" fmla="*/ 643 h 898"/>
              <a:gd name="T62" fmla="*/ 506 w 898"/>
              <a:gd name="T63" fmla="*/ 661 h 898"/>
              <a:gd name="T64" fmla="*/ 525 w 898"/>
              <a:gd name="T65" fmla="*/ 703 h 898"/>
              <a:gd name="T66" fmla="*/ 506 w 898"/>
              <a:gd name="T67" fmla="*/ 745 h 898"/>
              <a:gd name="T68" fmla="*/ 465 w 898"/>
              <a:gd name="T69" fmla="*/ 763 h 898"/>
              <a:gd name="T70" fmla="*/ 318 w 898"/>
              <a:gd name="T71" fmla="*/ 419 h 898"/>
              <a:gd name="T72" fmla="*/ 263 w 898"/>
              <a:gd name="T73" fmla="*/ 556 h 898"/>
              <a:gd name="T74" fmla="*/ 242 w 898"/>
              <a:gd name="T75" fmla="*/ 551 h 898"/>
              <a:gd name="T76" fmla="*/ 186 w 898"/>
              <a:gd name="T77" fmla="*/ 417 h 898"/>
              <a:gd name="T78" fmla="*/ 181 w 898"/>
              <a:gd name="T79" fmla="*/ 339 h 898"/>
              <a:gd name="T80" fmla="*/ 240 w 898"/>
              <a:gd name="T81" fmla="*/ 129 h 898"/>
              <a:gd name="T82" fmla="*/ 255 w 898"/>
              <a:gd name="T83" fmla="*/ 114 h 898"/>
              <a:gd name="T84" fmla="*/ 270 w 898"/>
              <a:gd name="T85" fmla="*/ 129 h 898"/>
              <a:gd name="T86" fmla="*/ 329 w 898"/>
              <a:gd name="T87" fmla="*/ 339 h 898"/>
              <a:gd name="T88" fmla="*/ 231 w 898"/>
              <a:gd name="T89" fmla="*/ 758 h 898"/>
              <a:gd name="T90" fmla="*/ 200 w 898"/>
              <a:gd name="T91" fmla="*/ 727 h 898"/>
              <a:gd name="T92" fmla="*/ 200 w 898"/>
              <a:gd name="T93" fmla="*/ 680 h 898"/>
              <a:gd name="T94" fmla="*/ 231 w 898"/>
              <a:gd name="T95" fmla="*/ 648 h 898"/>
              <a:gd name="T96" fmla="*/ 278 w 898"/>
              <a:gd name="T97" fmla="*/ 648 h 898"/>
              <a:gd name="T98" fmla="*/ 311 w 898"/>
              <a:gd name="T99" fmla="*/ 680 h 898"/>
              <a:gd name="T100" fmla="*/ 311 w 898"/>
              <a:gd name="T101" fmla="*/ 727 h 898"/>
              <a:gd name="T102" fmla="*/ 278 w 898"/>
              <a:gd name="T103" fmla="*/ 758 h 898"/>
              <a:gd name="T104" fmla="*/ 10 w 898"/>
              <a:gd name="T105" fmla="*/ 2 h 898"/>
              <a:gd name="T106" fmla="*/ 1 w 898"/>
              <a:gd name="T107" fmla="*/ 886 h 898"/>
              <a:gd name="T108" fmla="*/ 883 w 898"/>
              <a:gd name="T109" fmla="*/ 898 h 898"/>
              <a:gd name="T110" fmla="*/ 898 w 898"/>
              <a:gd name="T111" fmla="*/ 883 h 898"/>
              <a:gd name="T112" fmla="*/ 886 w 898"/>
              <a:gd name="T113" fmla="*/ 0 h 8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98" h="898">
                <a:moveTo>
                  <a:pt x="718" y="464"/>
                </a:moveTo>
                <a:lnTo>
                  <a:pt x="718" y="467"/>
                </a:lnTo>
                <a:lnTo>
                  <a:pt x="717" y="470"/>
                </a:lnTo>
                <a:lnTo>
                  <a:pt x="716" y="472"/>
                </a:lnTo>
                <a:lnTo>
                  <a:pt x="714" y="474"/>
                </a:lnTo>
                <a:lnTo>
                  <a:pt x="712" y="477"/>
                </a:lnTo>
                <a:lnTo>
                  <a:pt x="710" y="478"/>
                </a:lnTo>
                <a:lnTo>
                  <a:pt x="706" y="479"/>
                </a:lnTo>
                <a:lnTo>
                  <a:pt x="703" y="479"/>
                </a:lnTo>
                <a:lnTo>
                  <a:pt x="658" y="479"/>
                </a:lnTo>
                <a:lnTo>
                  <a:pt x="658" y="543"/>
                </a:lnTo>
                <a:lnTo>
                  <a:pt x="658" y="546"/>
                </a:lnTo>
                <a:lnTo>
                  <a:pt x="657" y="549"/>
                </a:lnTo>
                <a:lnTo>
                  <a:pt x="656" y="551"/>
                </a:lnTo>
                <a:lnTo>
                  <a:pt x="654" y="554"/>
                </a:lnTo>
                <a:lnTo>
                  <a:pt x="652" y="556"/>
                </a:lnTo>
                <a:lnTo>
                  <a:pt x="650" y="557"/>
                </a:lnTo>
                <a:lnTo>
                  <a:pt x="647" y="558"/>
                </a:lnTo>
                <a:lnTo>
                  <a:pt x="643" y="558"/>
                </a:lnTo>
                <a:lnTo>
                  <a:pt x="641" y="558"/>
                </a:lnTo>
                <a:lnTo>
                  <a:pt x="638" y="557"/>
                </a:lnTo>
                <a:lnTo>
                  <a:pt x="636" y="556"/>
                </a:lnTo>
                <a:lnTo>
                  <a:pt x="634" y="554"/>
                </a:lnTo>
                <a:lnTo>
                  <a:pt x="632" y="551"/>
                </a:lnTo>
                <a:lnTo>
                  <a:pt x="631" y="549"/>
                </a:lnTo>
                <a:lnTo>
                  <a:pt x="629" y="546"/>
                </a:lnTo>
                <a:lnTo>
                  <a:pt x="628" y="543"/>
                </a:lnTo>
                <a:lnTo>
                  <a:pt x="628" y="479"/>
                </a:lnTo>
                <a:lnTo>
                  <a:pt x="583" y="479"/>
                </a:lnTo>
                <a:lnTo>
                  <a:pt x="581" y="479"/>
                </a:lnTo>
                <a:lnTo>
                  <a:pt x="578" y="478"/>
                </a:lnTo>
                <a:lnTo>
                  <a:pt x="576" y="477"/>
                </a:lnTo>
                <a:lnTo>
                  <a:pt x="574" y="474"/>
                </a:lnTo>
                <a:lnTo>
                  <a:pt x="572" y="472"/>
                </a:lnTo>
                <a:lnTo>
                  <a:pt x="571" y="470"/>
                </a:lnTo>
                <a:lnTo>
                  <a:pt x="570" y="467"/>
                </a:lnTo>
                <a:lnTo>
                  <a:pt x="570" y="464"/>
                </a:lnTo>
                <a:lnTo>
                  <a:pt x="570" y="404"/>
                </a:lnTo>
                <a:lnTo>
                  <a:pt x="570" y="402"/>
                </a:lnTo>
                <a:lnTo>
                  <a:pt x="571" y="398"/>
                </a:lnTo>
                <a:lnTo>
                  <a:pt x="572" y="396"/>
                </a:lnTo>
                <a:lnTo>
                  <a:pt x="574" y="394"/>
                </a:lnTo>
                <a:lnTo>
                  <a:pt x="576" y="392"/>
                </a:lnTo>
                <a:lnTo>
                  <a:pt x="578" y="391"/>
                </a:lnTo>
                <a:lnTo>
                  <a:pt x="581" y="390"/>
                </a:lnTo>
                <a:lnTo>
                  <a:pt x="583" y="389"/>
                </a:lnTo>
                <a:lnTo>
                  <a:pt x="628" y="389"/>
                </a:lnTo>
                <a:lnTo>
                  <a:pt x="628" y="129"/>
                </a:lnTo>
                <a:lnTo>
                  <a:pt x="629" y="126"/>
                </a:lnTo>
                <a:lnTo>
                  <a:pt x="631" y="123"/>
                </a:lnTo>
                <a:lnTo>
                  <a:pt x="632" y="121"/>
                </a:lnTo>
                <a:lnTo>
                  <a:pt x="634" y="118"/>
                </a:lnTo>
                <a:lnTo>
                  <a:pt x="636" y="117"/>
                </a:lnTo>
                <a:lnTo>
                  <a:pt x="638" y="115"/>
                </a:lnTo>
                <a:lnTo>
                  <a:pt x="641" y="114"/>
                </a:lnTo>
                <a:lnTo>
                  <a:pt x="643" y="114"/>
                </a:lnTo>
                <a:lnTo>
                  <a:pt x="647" y="114"/>
                </a:lnTo>
                <a:lnTo>
                  <a:pt x="650" y="115"/>
                </a:lnTo>
                <a:lnTo>
                  <a:pt x="652" y="117"/>
                </a:lnTo>
                <a:lnTo>
                  <a:pt x="654" y="118"/>
                </a:lnTo>
                <a:lnTo>
                  <a:pt x="656" y="121"/>
                </a:lnTo>
                <a:lnTo>
                  <a:pt x="657" y="123"/>
                </a:lnTo>
                <a:lnTo>
                  <a:pt x="658" y="127"/>
                </a:lnTo>
                <a:lnTo>
                  <a:pt x="658" y="129"/>
                </a:lnTo>
                <a:lnTo>
                  <a:pt x="658" y="389"/>
                </a:lnTo>
                <a:lnTo>
                  <a:pt x="703" y="389"/>
                </a:lnTo>
                <a:lnTo>
                  <a:pt x="706" y="390"/>
                </a:lnTo>
                <a:lnTo>
                  <a:pt x="710" y="391"/>
                </a:lnTo>
                <a:lnTo>
                  <a:pt x="712" y="392"/>
                </a:lnTo>
                <a:lnTo>
                  <a:pt x="714" y="394"/>
                </a:lnTo>
                <a:lnTo>
                  <a:pt x="716" y="396"/>
                </a:lnTo>
                <a:lnTo>
                  <a:pt x="717" y="398"/>
                </a:lnTo>
                <a:lnTo>
                  <a:pt x="718" y="402"/>
                </a:lnTo>
                <a:lnTo>
                  <a:pt x="718" y="404"/>
                </a:lnTo>
                <a:lnTo>
                  <a:pt x="718" y="464"/>
                </a:lnTo>
                <a:close/>
                <a:moveTo>
                  <a:pt x="643" y="763"/>
                </a:moveTo>
                <a:lnTo>
                  <a:pt x="638" y="762"/>
                </a:lnTo>
                <a:lnTo>
                  <a:pt x="632" y="762"/>
                </a:lnTo>
                <a:lnTo>
                  <a:pt x="626" y="760"/>
                </a:lnTo>
                <a:lnTo>
                  <a:pt x="621" y="758"/>
                </a:lnTo>
                <a:lnTo>
                  <a:pt x="616" y="756"/>
                </a:lnTo>
                <a:lnTo>
                  <a:pt x="610" y="753"/>
                </a:lnTo>
                <a:lnTo>
                  <a:pt x="606" y="749"/>
                </a:lnTo>
                <a:lnTo>
                  <a:pt x="602" y="745"/>
                </a:lnTo>
                <a:lnTo>
                  <a:pt x="597" y="741"/>
                </a:lnTo>
                <a:lnTo>
                  <a:pt x="594" y="737"/>
                </a:lnTo>
                <a:lnTo>
                  <a:pt x="591" y="731"/>
                </a:lnTo>
                <a:lnTo>
                  <a:pt x="589" y="727"/>
                </a:lnTo>
                <a:lnTo>
                  <a:pt x="587" y="720"/>
                </a:lnTo>
                <a:lnTo>
                  <a:pt x="586" y="715"/>
                </a:lnTo>
                <a:lnTo>
                  <a:pt x="584" y="710"/>
                </a:lnTo>
                <a:lnTo>
                  <a:pt x="583" y="703"/>
                </a:lnTo>
                <a:lnTo>
                  <a:pt x="584" y="697"/>
                </a:lnTo>
                <a:lnTo>
                  <a:pt x="586" y="692"/>
                </a:lnTo>
                <a:lnTo>
                  <a:pt x="587" y="685"/>
                </a:lnTo>
                <a:lnTo>
                  <a:pt x="589" y="680"/>
                </a:lnTo>
                <a:lnTo>
                  <a:pt x="591" y="674"/>
                </a:lnTo>
                <a:lnTo>
                  <a:pt x="594" y="670"/>
                </a:lnTo>
                <a:lnTo>
                  <a:pt x="597" y="665"/>
                </a:lnTo>
                <a:lnTo>
                  <a:pt x="602" y="661"/>
                </a:lnTo>
                <a:lnTo>
                  <a:pt x="606" y="657"/>
                </a:lnTo>
                <a:lnTo>
                  <a:pt x="610" y="653"/>
                </a:lnTo>
                <a:lnTo>
                  <a:pt x="616" y="651"/>
                </a:lnTo>
                <a:lnTo>
                  <a:pt x="621" y="648"/>
                </a:lnTo>
                <a:lnTo>
                  <a:pt x="626" y="646"/>
                </a:lnTo>
                <a:lnTo>
                  <a:pt x="632" y="645"/>
                </a:lnTo>
                <a:lnTo>
                  <a:pt x="638" y="643"/>
                </a:lnTo>
                <a:lnTo>
                  <a:pt x="643" y="643"/>
                </a:lnTo>
                <a:lnTo>
                  <a:pt x="650" y="643"/>
                </a:lnTo>
                <a:lnTo>
                  <a:pt x="656" y="645"/>
                </a:lnTo>
                <a:lnTo>
                  <a:pt x="662" y="646"/>
                </a:lnTo>
                <a:lnTo>
                  <a:pt x="667" y="648"/>
                </a:lnTo>
                <a:lnTo>
                  <a:pt x="672" y="651"/>
                </a:lnTo>
                <a:lnTo>
                  <a:pt x="678" y="653"/>
                </a:lnTo>
                <a:lnTo>
                  <a:pt x="682" y="657"/>
                </a:lnTo>
                <a:lnTo>
                  <a:pt x="686" y="661"/>
                </a:lnTo>
                <a:lnTo>
                  <a:pt x="690" y="665"/>
                </a:lnTo>
                <a:lnTo>
                  <a:pt x="694" y="670"/>
                </a:lnTo>
                <a:lnTo>
                  <a:pt x="697" y="674"/>
                </a:lnTo>
                <a:lnTo>
                  <a:pt x="699" y="680"/>
                </a:lnTo>
                <a:lnTo>
                  <a:pt x="701" y="685"/>
                </a:lnTo>
                <a:lnTo>
                  <a:pt x="702" y="692"/>
                </a:lnTo>
                <a:lnTo>
                  <a:pt x="703" y="697"/>
                </a:lnTo>
                <a:lnTo>
                  <a:pt x="703" y="703"/>
                </a:lnTo>
                <a:lnTo>
                  <a:pt x="703" y="710"/>
                </a:lnTo>
                <a:lnTo>
                  <a:pt x="702" y="715"/>
                </a:lnTo>
                <a:lnTo>
                  <a:pt x="701" y="720"/>
                </a:lnTo>
                <a:lnTo>
                  <a:pt x="699" y="727"/>
                </a:lnTo>
                <a:lnTo>
                  <a:pt x="697" y="731"/>
                </a:lnTo>
                <a:lnTo>
                  <a:pt x="694" y="737"/>
                </a:lnTo>
                <a:lnTo>
                  <a:pt x="690" y="741"/>
                </a:lnTo>
                <a:lnTo>
                  <a:pt x="686" y="745"/>
                </a:lnTo>
                <a:lnTo>
                  <a:pt x="682" y="749"/>
                </a:lnTo>
                <a:lnTo>
                  <a:pt x="678" y="753"/>
                </a:lnTo>
                <a:lnTo>
                  <a:pt x="672" y="756"/>
                </a:lnTo>
                <a:lnTo>
                  <a:pt x="667" y="758"/>
                </a:lnTo>
                <a:lnTo>
                  <a:pt x="662" y="760"/>
                </a:lnTo>
                <a:lnTo>
                  <a:pt x="656" y="762"/>
                </a:lnTo>
                <a:lnTo>
                  <a:pt x="650" y="762"/>
                </a:lnTo>
                <a:lnTo>
                  <a:pt x="643" y="763"/>
                </a:lnTo>
                <a:close/>
                <a:moveTo>
                  <a:pt x="540" y="284"/>
                </a:moveTo>
                <a:lnTo>
                  <a:pt x="538" y="287"/>
                </a:lnTo>
                <a:lnTo>
                  <a:pt x="537" y="290"/>
                </a:lnTo>
                <a:lnTo>
                  <a:pt x="536" y="294"/>
                </a:lnTo>
                <a:lnTo>
                  <a:pt x="534" y="296"/>
                </a:lnTo>
                <a:lnTo>
                  <a:pt x="532" y="297"/>
                </a:lnTo>
                <a:lnTo>
                  <a:pt x="530" y="298"/>
                </a:lnTo>
                <a:lnTo>
                  <a:pt x="527" y="299"/>
                </a:lnTo>
                <a:lnTo>
                  <a:pt x="525" y="299"/>
                </a:lnTo>
                <a:lnTo>
                  <a:pt x="480" y="299"/>
                </a:lnTo>
                <a:lnTo>
                  <a:pt x="480" y="543"/>
                </a:lnTo>
                <a:lnTo>
                  <a:pt x="479" y="546"/>
                </a:lnTo>
                <a:lnTo>
                  <a:pt x="479" y="549"/>
                </a:lnTo>
                <a:lnTo>
                  <a:pt x="476" y="551"/>
                </a:lnTo>
                <a:lnTo>
                  <a:pt x="475" y="554"/>
                </a:lnTo>
                <a:lnTo>
                  <a:pt x="472" y="556"/>
                </a:lnTo>
                <a:lnTo>
                  <a:pt x="470" y="557"/>
                </a:lnTo>
                <a:lnTo>
                  <a:pt x="467" y="558"/>
                </a:lnTo>
                <a:lnTo>
                  <a:pt x="465" y="558"/>
                </a:lnTo>
                <a:lnTo>
                  <a:pt x="461" y="558"/>
                </a:lnTo>
                <a:lnTo>
                  <a:pt x="458" y="557"/>
                </a:lnTo>
                <a:lnTo>
                  <a:pt x="456" y="556"/>
                </a:lnTo>
                <a:lnTo>
                  <a:pt x="454" y="554"/>
                </a:lnTo>
                <a:lnTo>
                  <a:pt x="452" y="551"/>
                </a:lnTo>
                <a:lnTo>
                  <a:pt x="451" y="549"/>
                </a:lnTo>
                <a:lnTo>
                  <a:pt x="450" y="546"/>
                </a:lnTo>
                <a:lnTo>
                  <a:pt x="450" y="543"/>
                </a:lnTo>
                <a:lnTo>
                  <a:pt x="450" y="299"/>
                </a:lnTo>
                <a:lnTo>
                  <a:pt x="405" y="299"/>
                </a:lnTo>
                <a:lnTo>
                  <a:pt x="402" y="299"/>
                </a:lnTo>
                <a:lnTo>
                  <a:pt x="398" y="298"/>
                </a:lnTo>
                <a:lnTo>
                  <a:pt x="396" y="297"/>
                </a:lnTo>
                <a:lnTo>
                  <a:pt x="394" y="296"/>
                </a:lnTo>
                <a:lnTo>
                  <a:pt x="392" y="294"/>
                </a:lnTo>
                <a:lnTo>
                  <a:pt x="391" y="290"/>
                </a:lnTo>
                <a:lnTo>
                  <a:pt x="390" y="287"/>
                </a:lnTo>
                <a:lnTo>
                  <a:pt x="390" y="284"/>
                </a:lnTo>
                <a:lnTo>
                  <a:pt x="390" y="225"/>
                </a:lnTo>
                <a:lnTo>
                  <a:pt x="390" y="222"/>
                </a:lnTo>
                <a:lnTo>
                  <a:pt x="391" y="219"/>
                </a:lnTo>
                <a:lnTo>
                  <a:pt x="392" y="217"/>
                </a:lnTo>
                <a:lnTo>
                  <a:pt x="394" y="214"/>
                </a:lnTo>
                <a:lnTo>
                  <a:pt x="396" y="212"/>
                </a:lnTo>
                <a:lnTo>
                  <a:pt x="398" y="211"/>
                </a:lnTo>
                <a:lnTo>
                  <a:pt x="402" y="210"/>
                </a:lnTo>
                <a:lnTo>
                  <a:pt x="405" y="210"/>
                </a:lnTo>
                <a:lnTo>
                  <a:pt x="450" y="210"/>
                </a:lnTo>
                <a:lnTo>
                  <a:pt x="450" y="129"/>
                </a:lnTo>
                <a:lnTo>
                  <a:pt x="450" y="126"/>
                </a:lnTo>
                <a:lnTo>
                  <a:pt x="451" y="123"/>
                </a:lnTo>
                <a:lnTo>
                  <a:pt x="452" y="121"/>
                </a:lnTo>
                <a:lnTo>
                  <a:pt x="454" y="118"/>
                </a:lnTo>
                <a:lnTo>
                  <a:pt x="456" y="117"/>
                </a:lnTo>
                <a:lnTo>
                  <a:pt x="458" y="115"/>
                </a:lnTo>
                <a:lnTo>
                  <a:pt x="461" y="114"/>
                </a:lnTo>
                <a:lnTo>
                  <a:pt x="465" y="114"/>
                </a:lnTo>
                <a:lnTo>
                  <a:pt x="467" y="114"/>
                </a:lnTo>
                <a:lnTo>
                  <a:pt x="470" y="115"/>
                </a:lnTo>
                <a:lnTo>
                  <a:pt x="472" y="117"/>
                </a:lnTo>
                <a:lnTo>
                  <a:pt x="475" y="118"/>
                </a:lnTo>
                <a:lnTo>
                  <a:pt x="476" y="121"/>
                </a:lnTo>
                <a:lnTo>
                  <a:pt x="479" y="123"/>
                </a:lnTo>
                <a:lnTo>
                  <a:pt x="479" y="127"/>
                </a:lnTo>
                <a:lnTo>
                  <a:pt x="480" y="129"/>
                </a:lnTo>
                <a:lnTo>
                  <a:pt x="480" y="210"/>
                </a:lnTo>
                <a:lnTo>
                  <a:pt x="525" y="210"/>
                </a:lnTo>
                <a:lnTo>
                  <a:pt x="527" y="210"/>
                </a:lnTo>
                <a:lnTo>
                  <a:pt x="530" y="211"/>
                </a:lnTo>
                <a:lnTo>
                  <a:pt x="532" y="212"/>
                </a:lnTo>
                <a:lnTo>
                  <a:pt x="534" y="214"/>
                </a:lnTo>
                <a:lnTo>
                  <a:pt x="536" y="217"/>
                </a:lnTo>
                <a:lnTo>
                  <a:pt x="537" y="219"/>
                </a:lnTo>
                <a:lnTo>
                  <a:pt x="538" y="222"/>
                </a:lnTo>
                <a:lnTo>
                  <a:pt x="540" y="225"/>
                </a:lnTo>
                <a:lnTo>
                  <a:pt x="540" y="284"/>
                </a:lnTo>
                <a:close/>
                <a:moveTo>
                  <a:pt x="465" y="763"/>
                </a:moveTo>
                <a:lnTo>
                  <a:pt x="458" y="762"/>
                </a:lnTo>
                <a:lnTo>
                  <a:pt x="452" y="762"/>
                </a:lnTo>
                <a:lnTo>
                  <a:pt x="446" y="760"/>
                </a:lnTo>
                <a:lnTo>
                  <a:pt x="441" y="758"/>
                </a:lnTo>
                <a:lnTo>
                  <a:pt x="436" y="756"/>
                </a:lnTo>
                <a:lnTo>
                  <a:pt x="430" y="753"/>
                </a:lnTo>
                <a:lnTo>
                  <a:pt x="426" y="749"/>
                </a:lnTo>
                <a:lnTo>
                  <a:pt x="422" y="745"/>
                </a:lnTo>
                <a:lnTo>
                  <a:pt x="419" y="741"/>
                </a:lnTo>
                <a:lnTo>
                  <a:pt x="414" y="737"/>
                </a:lnTo>
                <a:lnTo>
                  <a:pt x="412" y="731"/>
                </a:lnTo>
                <a:lnTo>
                  <a:pt x="409" y="727"/>
                </a:lnTo>
                <a:lnTo>
                  <a:pt x="407" y="720"/>
                </a:lnTo>
                <a:lnTo>
                  <a:pt x="406" y="715"/>
                </a:lnTo>
                <a:lnTo>
                  <a:pt x="405" y="710"/>
                </a:lnTo>
                <a:lnTo>
                  <a:pt x="405" y="703"/>
                </a:lnTo>
                <a:lnTo>
                  <a:pt x="405" y="697"/>
                </a:lnTo>
                <a:lnTo>
                  <a:pt x="406" y="692"/>
                </a:lnTo>
                <a:lnTo>
                  <a:pt x="407" y="685"/>
                </a:lnTo>
                <a:lnTo>
                  <a:pt x="409" y="680"/>
                </a:lnTo>
                <a:lnTo>
                  <a:pt x="412" y="674"/>
                </a:lnTo>
                <a:lnTo>
                  <a:pt x="414" y="670"/>
                </a:lnTo>
                <a:lnTo>
                  <a:pt x="419" y="665"/>
                </a:lnTo>
                <a:lnTo>
                  <a:pt x="422" y="661"/>
                </a:lnTo>
                <a:lnTo>
                  <a:pt x="426" y="657"/>
                </a:lnTo>
                <a:lnTo>
                  <a:pt x="430" y="653"/>
                </a:lnTo>
                <a:lnTo>
                  <a:pt x="436" y="651"/>
                </a:lnTo>
                <a:lnTo>
                  <a:pt x="441" y="648"/>
                </a:lnTo>
                <a:lnTo>
                  <a:pt x="446" y="646"/>
                </a:lnTo>
                <a:lnTo>
                  <a:pt x="452" y="645"/>
                </a:lnTo>
                <a:lnTo>
                  <a:pt x="458" y="643"/>
                </a:lnTo>
                <a:lnTo>
                  <a:pt x="465" y="643"/>
                </a:lnTo>
                <a:lnTo>
                  <a:pt x="470" y="643"/>
                </a:lnTo>
                <a:lnTo>
                  <a:pt x="476" y="645"/>
                </a:lnTo>
                <a:lnTo>
                  <a:pt x="482" y="646"/>
                </a:lnTo>
                <a:lnTo>
                  <a:pt x="487" y="648"/>
                </a:lnTo>
                <a:lnTo>
                  <a:pt x="492" y="651"/>
                </a:lnTo>
                <a:lnTo>
                  <a:pt x="498" y="653"/>
                </a:lnTo>
                <a:lnTo>
                  <a:pt x="502" y="657"/>
                </a:lnTo>
                <a:lnTo>
                  <a:pt x="506" y="661"/>
                </a:lnTo>
                <a:lnTo>
                  <a:pt x="511" y="665"/>
                </a:lnTo>
                <a:lnTo>
                  <a:pt x="514" y="670"/>
                </a:lnTo>
                <a:lnTo>
                  <a:pt x="517" y="674"/>
                </a:lnTo>
                <a:lnTo>
                  <a:pt x="519" y="680"/>
                </a:lnTo>
                <a:lnTo>
                  <a:pt x="521" y="685"/>
                </a:lnTo>
                <a:lnTo>
                  <a:pt x="522" y="692"/>
                </a:lnTo>
                <a:lnTo>
                  <a:pt x="524" y="697"/>
                </a:lnTo>
                <a:lnTo>
                  <a:pt x="525" y="703"/>
                </a:lnTo>
                <a:lnTo>
                  <a:pt x="524" y="710"/>
                </a:lnTo>
                <a:lnTo>
                  <a:pt x="522" y="715"/>
                </a:lnTo>
                <a:lnTo>
                  <a:pt x="521" y="720"/>
                </a:lnTo>
                <a:lnTo>
                  <a:pt x="519" y="727"/>
                </a:lnTo>
                <a:lnTo>
                  <a:pt x="517" y="731"/>
                </a:lnTo>
                <a:lnTo>
                  <a:pt x="514" y="737"/>
                </a:lnTo>
                <a:lnTo>
                  <a:pt x="511" y="741"/>
                </a:lnTo>
                <a:lnTo>
                  <a:pt x="506" y="745"/>
                </a:lnTo>
                <a:lnTo>
                  <a:pt x="502" y="749"/>
                </a:lnTo>
                <a:lnTo>
                  <a:pt x="498" y="753"/>
                </a:lnTo>
                <a:lnTo>
                  <a:pt x="492" y="756"/>
                </a:lnTo>
                <a:lnTo>
                  <a:pt x="487" y="758"/>
                </a:lnTo>
                <a:lnTo>
                  <a:pt x="482" y="760"/>
                </a:lnTo>
                <a:lnTo>
                  <a:pt x="476" y="762"/>
                </a:lnTo>
                <a:lnTo>
                  <a:pt x="470" y="762"/>
                </a:lnTo>
                <a:lnTo>
                  <a:pt x="465" y="763"/>
                </a:lnTo>
                <a:close/>
                <a:moveTo>
                  <a:pt x="330" y="404"/>
                </a:moveTo>
                <a:lnTo>
                  <a:pt x="330" y="407"/>
                </a:lnTo>
                <a:lnTo>
                  <a:pt x="329" y="410"/>
                </a:lnTo>
                <a:lnTo>
                  <a:pt x="328" y="412"/>
                </a:lnTo>
                <a:lnTo>
                  <a:pt x="326" y="414"/>
                </a:lnTo>
                <a:lnTo>
                  <a:pt x="323" y="417"/>
                </a:lnTo>
                <a:lnTo>
                  <a:pt x="320" y="418"/>
                </a:lnTo>
                <a:lnTo>
                  <a:pt x="318" y="419"/>
                </a:lnTo>
                <a:lnTo>
                  <a:pt x="315" y="419"/>
                </a:lnTo>
                <a:lnTo>
                  <a:pt x="270" y="419"/>
                </a:lnTo>
                <a:lnTo>
                  <a:pt x="270" y="543"/>
                </a:lnTo>
                <a:lnTo>
                  <a:pt x="270" y="546"/>
                </a:lnTo>
                <a:lnTo>
                  <a:pt x="269" y="549"/>
                </a:lnTo>
                <a:lnTo>
                  <a:pt x="268" y="551"/>
                </a:lnTo>
                <a:lnTo>
                  <a:pt x="266" y="554"/>
                </a:lnTo>
                <a:lnTo>
                  <a:pt x="263" y="556"/>
                </a:lnTo>
                <a:lnTo>
                  <a:pt x="260" y="557"/>
                </a:lnTo>
                <a:lnTo>
                  <a:pt x="258" y="558"/>
                </a:lnTo>
                <a:lnTo>
                  <a:pt x="255" y="558"/>
                </a:lnTo>
                <a:lnTo>
                  <a:pt x="252" y="558"/>
                </a:lnTo>
                <a:lnTo>
                  <a:pt x="250" y="557"/>
                </a:lnTo>
                <a:lnTo>
                  <a:pt x="246" y="556"/>
                </a:lnTo>
                <a:lnTo>
                  <a:pt x="244" y="554"/>
                </a:lnTo>
                <a:lnTo>
                  <a:pt x="242" y="551"/>
                </a:lnTo>
                <a:lnTo>
                  <a:pt x="241" y="549"/>
                </a:lnTo>
                <a:lnTo>
                  <a:pt x="240" y="546"/>
                </a:lnTo>
                <a:lnTo>
                  <a:pt x="240" y="543"/>
                </a:lnTo>
                <a:lnTo>
                  <a:pt x="240" y="419"/>
                </a:lnTo>
                <a:lnTo>
                  <a:pt x="195" y="419"/>
                </a:lnTo>
                <a:lnTo>
                  <a:pt x="192" y="419"/>
                </a:lnTo>
                <a:lnTo>
                  <a:pt x="190" y="418"/>
                </a:lnTo>
                <a:lnTo>
                  <a:pt x="186" y="417"/>
                </a:lnTo>
                <a:lnTo>
                  <a:pt x="184" y="414"/>
                </a:lnTo>
                <a:lnTo>
                  <a:pt x="183" y="412"/>
                </a:lnTo>
                <a:lnTo>
                  <a:pt x="181" y="410"/>
                </a:lnTo>
                <a:lnTo>
                  <a:pt x="180" y="407"/>
                </a:lnTo>
                <a:lnTo>
                  <a:pt x="180" y="404"/>
                </a:lnTo>
                <a:lnTo>
                  <a:pt x="180" y="344"/>
                </a:lnTo>
                <a:lnTo>
                  <a:pt x="180" y="342"/>
                </a:lnTo>
                <a:lnTo>
                  <a:pt x="181" y="339"/>
                </a:lnTo>
                <a:lnTo>
                  <a:pt x="183" y="336"/>
                </a:lnTo>
                <a:lnTo>
                  <a:pt x="184" y="334"/>
                </a:lnTo>
                <a:lnTo>
                  <a:pt x="186" y="332"/>
                </a:lnTo>
                <a:lnTo>
                  <a:pt x="190" y="331"/>
                </a:lnTo>
                <a:lnTo>
                  <a:pt x="192" y="330"/>
                </a:lnTo>
                <a:lnTo>
                  <a:pt x="195" y="329"/>
                </a:lnTo>
                <a:lnTo>
                  <a:pt x="240" y="329"/>
                </a:lnTo>
                <a:lnTo>
                  <a:pt x="240" y="129"/>
                </a:lnTo>
                <a:lnTo>
                  <a:pt x="240" y="126"/>
                </a:lnTo>
                <a:lnTo>
                  <a:pt x="241" y="123"/>
                </a:lnTo>
                <a:lnTo>
                  <a:pt x="242" y="121"/>
                </a:lnTo>
                <a:lnTo>
                  <a:pt x="244" y="118"/>
                </a:lnTo>
                <a:lnTo>
                  <a:pt x="246" y="117"/>
                </a:lnTo>
                <a:lnTo>
                  <a:pt x="250" y="115"/>
                </a:lnTo>
                <a:lnTo>
                  <a:pt x="252" y="114"/>
                </a:lnTo>
                <a:lnTo>
                  <a:pt x="255" y="114"/>
                </a:lnTo>
                <a:lnTo>
                  <a:pt x="258" y="114"/>
                </a:lnTo>
                <a:lnTo>
                  <a:pt x="260" y="115"/>
                </a:lnTo>
                <a:lnTo>
                  <a:pt x="263" y="117"/>
                </a:lnTo>
                <a:lnTo>
                  <a:pt x="266" y="118"/>
                </a:lnTo>
                <a:lnTo>
                  <a:pt x="268" y="121"/>
                </a:lnTo>
                <a:lnTo>
                  <a:pt x="269" y="123"/>
                </a:lnTo>
                <a:lnTo>
                  <a:pt x="270" y="127"/>
                </a:lnTo>
                <a:lnTo>
                  <a:pt x="270" y="129"/>
                </a:lnTo>
                <a:lnTo>
                  <a:pt x="270" y="329"/>
                </a:lnTo>
                <a:lnTo>
                  <a:pt x="315" y="329"/>
                </a:lnTo>
                <a:lnTo>
                  <a:pt x="318" y="330"/>
                </a:lnTo>
                <a:lnTo>
                  <a:pt x="320" y="331"/>
                </a:lnTo>
                <a:lnTo>
                  <a:pt x="323" y="332"/>
                </a:lnTo>
                <a:lnTo>
                  <a:pt x="326" y="334"/>
                </a:lnTo>
                <a:lnTo>
                  <a:pt x="328" y="336"/>
                </a:lnTo>
                <a:lnTo>
                  <a:pt x="329" y="339"/>
                </a:lnTo>
                <a:lnTo>
                  <a:pt x="330" y="342"/>
                </a:lnTo>
                <a:lnTo>
                  <a:pt x="330" y="344"/>
                </a:lnTo>
                <a:lnTo>
                  <a:pt x="330" y="404"/>
                </a:lnTo>
                <a:close/>
                <a:moveTo>
                  <a:pt x="255" y="763"/>
                </a:moveTo>
                <a:lnTo>
                  <a:pt x="249" y="762"/>
                </a:lnTo>
                <a:lnTo>
                  <a:pt x="243" y="762"/>
                </a:lnTo>
                <a:lnTo>
                  <a:pt x="237" y="760"/>
                </a:lnTo>
                <a:lnTo>
                  <a:pt x="231" y="758"/>
                </a:lnTo>
                <a:lnTo>
                  <a:pt x="226" y="756"/>
                </a:lnTo>
                <a:lnTo>
                  <a:pt x="222" y="753"/>
                </a:lnTo>
                <a:lnTo>
                  <a:pt x="216" y="749"/>
                </a:lnTo>
                <a:lnTo>
                  <a:pt x="212" y="745"/>
                </a:lnTo>
                <a:lnTo>
                  <a:pt x="209" y="741"/>
                </a:lnTo>
                <a:lnTo>
                  <a:pt x="206" y="737"/>
                </a:lnTo>
                <a:lnTo>
                  <a:pt x="203" y="731"/>
                </a:lnTo>
                <a:lnTo>
                  <a:pt x="200" y="727"/>
                </a:lnTo>
                <a:lnTo>
                  <a:pt x="198" y="720"/>
                </a:lnTo>
                <a:lnTo>
                  <a:pt x="196" y="715"/>
                </a:lnTo>
                <a:lnTo>
                  <a:pt x="195" y="710"/>
                </a:lnTo>
                <a:lnTo>
                  <a:pt x="195" y="703"/>
                </a:lnTo>
                <a:lnTo>
                  <a:pt x="195" y="697"/>
                </a:lnTo>
                <a:lnTo>
                  <a:pt x="196" y="692"/>
                </a:lnTo>
                <a:lnTo>
                  <a:pt x="198" y="685"/>
                </a:lnTo>
                <a:lnTo>
                  <a:pt x="200" y="680"/>
                </a:lnTo>
                <a:lnTo>
                  <a:pt x="203" y="674"/>
                </a:lnTo>
                <a:lnTo>
                  <a:pt x="206" y="670"/>
                </a:lnTo>
                <a:lnTo>
                  <a:pt x="209" y="665"/>
                </a:lnTo>
                <a:lnTo>
                  <a:pt x="212" y="661"/>
                </a:lnTo>
                <a:lnTo>
                  <a:pt x="216" y="657"/>
                </a:lnTo>
                <a:lnTo>
                  <a:pt x="222" y="653"/>
                </a:lnTo>
                <a:lnTo>
                  <a:pt x="226" y="651"/>
                </a:lnTo>
                <a:lnTo>
                  <a:pt x="231" y="648"/>
                </a:lnTo>
                <a:lnTo>
                  <a:pt x="237" y="646"/>
                </a:lnTo>
                <a:lnTo>
                  <a:pt x="243" y="645"/>
                </a:lnTo>
                <a:lnTo>
                  <a:pt x="249" y="643"/>
                </a:lnTo>
                <a:lnTo>
                  <a:pt x="255" y="643"/>
                </a:lnTo>
                <a:lnTo>
                  <a:pt x="261" y="643"/>
                </a:lnTo>
                <a:lnTo>
                  <a:pt x="267" y="645"/>
                </a:lnTo>
                <a:lnTo>
                  <a:pt x="273" y="646"/>
                </a:lnTo>
                <a:lnTo>
                  <a:pt x="278" y="648"/>
                </a:lnTo>
                <a:lnTo>
                  <a:pt x="284" y="651"/>
                </a:lnTo>
                <a:lnTo>
                  <a:pt x="288" y="653"/>
                </a:lnTo>
                <a:lnTo>
                  <a:pt x="293" y="657"/>
                </a:lnTo>
                <a:lnTo>
                  <a:pt x="298" y="661"/>
                </a:lnTo>
                <a:lnTo>
                  <a:pt x="301" y="665"/>
                </a:lnTo>
                <a:lnTo>
                  <a:pt x="304" y="670"/>
                </a:lnTo>
                <a:lnTo>
                  <a:pt x="307" y="674"/>
                </a:lnTo>
                <a:lnTo>
                  <a:pt x="311" y="680"/>
                </a:lnTo>
                <a:lnTo>
                  <a:pt x="312" y="685"/>
                </a:lnTo>
                <a:lnTo>
                  <a:pt x="314" y="692"/>
                </a:lnTo>
                <a:lnTo>
                  <a:pt x="315" y="697"/>
                </a:lnTo>
                <a:lnTo>
                  <a:pt x="315" y="703"/>
                </a:lnTo>
                <a:lnTo>
                  <a:pt x="315" y="710"/>
                </a:lnTo>
                <a:lnTo>
                  <a:pt x="314" y="715"/>
                </a:lnTo>
                <a:lnTo>
                  <a:pt x="312" y="720"/>
                </a:lnTo>
                <a:lnTo>
                  <a:pt x="311" y="727"/>
                </a:lnTo>
                <a:lnTo>
                  <a:pt x="307" y="731"/>
                </a:lnTo>
                <a:lnTo>
                  <a:pt x="304" y="737"/>
                </a:lnTo>
                <a:lnTo>
                  <a:pt x="301" y="741"/>
                </a:lnTo>
                <a:lnTo>
                  <a:pt x="298" y="745"/>
                </a:lnTo>
                <a:lnTo>
                  <a:pt x="293" y="749"/>
                </a:lnTo>
                <a:lnTo>
                  <a:pt x="288" y="753"/>
                </a:lnTo>
                <a:lnTo>
                  <a:pt x="284" y="756"/>
                </a:lnTo>
                <a:lnTo>
                  <a:pt x="278" y="758"/>
                </a:lnTo>
                <a:lnTo>
                  <a:pt x="273" y="760"/>
                </a:lnTo>
                <a:lnTo>
                  <a:pt x="267" y="762"/>
                </a:lnTo>
                <a:lnTo>
                  <a:pt x="261" y="762"/>
                </a:lnTo>
                <a:lnTo>
                  <a:pt x="255" y="763"/>
                </a:lnTo>
                <a:close/>
                <a:moveTo>
                  <a:pt x="883" y="0"/>
                </a:moveTo>
                <a:lnTo>
                  <a:pt x="15" y="0"/>
                </a:lnTo>
                <a:lnTo>
                  <a:pt x="13" y="0"/>
                </a:lnTo>
                <a:lnTo>
                  <a:pt x="10" y="2"/>
                </a:lnTo>
                <a:lnTo>
                  <a:pt x="8" y="3"/>
                </a:lnTo>
                <a:lnTo>
                  <a:pt x="6" y="5"/>
                </a:lnTo>
                <a:lnTo>
                  <a:pt x="3" y="7"/>
                </a:lnTo>
                <a:lnTo>
                  <a:pt x="2" y="10"/>
                </a:lnTo>
                <a:lnTo>
                  <a:pt x="1" y="12"/>
                </a:lnTo>
                <a:lnTo>
                  <a:pt x="0" y="15"/>
                </a:lnTo>
                <a:lnTo>
                  <a:pt x="0" y="883"/>
                </a:lnTo>
                <a:lnTo>
                  <a:pt x="1" y="886"/>
                </a:lnTo>
                <a:lnTo>
                  <a:pt x="2" y="888"/>
                </a:lnTo>
                <a:lnTo>
                  <a:pt x="3" y="892"/>
                </a:lnTo>
                <a:lnTo>
                  <a:pt x="6" y="894"/>
                </a:lnTo>
                <a:lnTo>
                  <a:pt x="8" y="895"/>
                </a:lnTo>
                <a:lnTo>
                  <a:pt x="10" y="897"/>
                </a:lnTo>
                <a:lnTo>
                  <a:pt x="13" y="897"/>
                </a:lnTo>
                <a:lnTo>
                  <a:pt x="15" y="898"/>
                </a:lnTo>
                <a:lnTo>
                  <a:pt x="883" y="898"/>
                </a:lnTo>
                <a:lnTo>
                  <a:pt x="886" y="897"/>
                </a:lnTo>
                <a:lnTo>
                  <a:pt x="888" y="897"/>
                </a:lnTo>
                <a:lnTo>
                  <a:pt x="892" y="895"/>
                </a:lnTo>
                <a:lnTo>
                  <a:pt x="894" y="894"/>
                </a:lnTo>
                <a:lnTo>
                  <a:pt x="896" y="892"/>
                </a:lnTo>
                <a:lnTo>
                  <a:pt x="897" y="888"/>
                </a:lnTo>
                <a:lnTo>
                  <a:pt x="898" y="886"/>
                </a:lnTo>
                <a:lnTo>
                  <a:pt x="898" y="883"/>
                </a:lnTo>
                <a:lnTo>
                  <a:pt x="898" y="15"/>
                </a:lnTo>
                <a:lnTo>
                  <a:pt x="898" y="12"/>
                </a:lnTo>
                <a:lnTo>
                  <a:pt x="897" y="10"/>
                </a:lnTo>
                <a:lnTo>
                  <a:pt x="896" y="7"/>
                </a:lnTo>
                <a:lnTo>
                  <a:pt x="894" y="5"/>
                </a:lnTo>
                <a:lnTo>
                  <a:pt x="892" y="3"/>
                </a:lnTo>
                <a:lnTo>
                  <a:pt x="888" y="2"/>
                </a:lnTo>
                <a:lnTo>
                  <a:pt x="886" y="0"/>
                </a:lnTo>
                <a:lnTo>
                  <a:pt x="883"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extBox 1"/>
          <p:cNvSpPr txBox="1"/>
          <p:nvPr/>
        </p:nvSpPr>
        <p:spPr>
          <a:xfrm>
            <a:off x="450760" y="1379577"/>
            <a:ext cx="11410681" cy="5478423"/>
          </a:xfrm>
          <a:prstGeom prst="rect">
            <a:avLst/>
          </a:prstGeom>
          <a:solidFill>
            <a:schemeClr val="accent5">
              <a:lumMod val="40000"/>
              <a:lumOff val="60000"/>
              <a:alpha val="69000"/>
            </a:schemeClr>
          </a:solidFill>
        </p:spPr>
        <p:txBody>
          <a:bodyPr wrap="square" rtlCol="0">
            <a:spAutoFit/>
          </a:bodyPr>
          <a:lstStyle/>
          <a:p>
            <a:endParaRPr lang="en-US" dirty="0"/>
          </a:p>
          <a:p>
            <a:r>
              <a:rPr lang="en-US" sz="2400" b="1" dirty="0">
                <a:latin typeface="Footlight MT Light" panose="0204060206030A020304" pitchFamily="18" charset="0"/>
              </a:rPr>
              <a:t>Social cognitive theory</a:t>
            </a:r>
          </a:p>
          <a:p>
            <a:pPr marL="342900" indent="-342900" algn="just">
              <a:buFont typeface="Wingdings 2" panose="05020102010507070707" pitchFamily="18" charset="2"/>
              <a:buChar char="÷"/>
            </a:pPr>
            <a:r>
              <a:rPr lang="en-US" sz="2200" dirty="0">
                <a:latin typeface="Footlight MT Light" panose="0204060206030A020304" pitchFamily="18" charset="0"/>
              </a:rPr>
              <a:t>This is a theory of diversity which focuses on how diversity can act as a propeller for both positive and negative in a organisation.</a:t>
            </a:r>
          </a:p>
          <a:p>
            <a:pPr marL="342900" indent="-342900" algn="just">
              <a:buFont typeface="Wingdings 2" panose="05020102010507070707" pitchFamily="18" charset="2"/>
              <a:buChar char="÷"/>
            </a:pPr>
            <a:r>
              <a:rPr lang="en-US" sz="2200" dirty="0">
                <a:latin typeface="Footlight MT Light" panose="0204060206030A020304" pitchFamily="18" charset="0"/>
              </a:rPr>
              <a:t>The theory states that, when there is a large amount of data to process from, people tend to divide those in categories based on common attributes automatically.</a:t>
            </a:r>
          </a:p>
          <a:p>
            <a:pPr marL="342900" indent="-342900" algn="just">
              <a:buFont typeface="Wingdings 2" panose="05020102010507070707" pitchFamily="18" charset="2"/>
              <a:buChar char="÷"/>
            </a:pPr>
            <a:r>
              <a:rPr lang="en-US" sz="2200" dirty="0">
                <a:latin typeface="Footlight MT Light" panose="0204060206030A020304" pitchFamily="18" charset="0"/>
              </a:rPr>
              <a:t>In this situation, the information becomes compartmentalized and gives birth to certain biases and stereotypes.</a:t>
            </a:r>
          </a:p>
          <a:p>
            <a:pPr marL="342900" indent="-342900" algn="just">
              <a:buFont typeface="Wingdings 2" panose="05020102010507070707" pitchFamily="18" charset="2"/>
              <a:buChar char="÷"/>
            </a:pPr>
            <a:r>
              <a:rPr lang="en-US" sz="2200" dirty="0">
                <a:latin typeface="Footlight MT Light" panose="0204060206030A020304" pitchFamily="18" charset="0"/>
              </a:rPr>
              <a:t>In an organisation where the people are bound to work in certain departments, with certain people, they tend to grow such biases towards other department or organizational employees subconsciously (Kenya Matsushita, 2020).</a:t>
            </a:r>
          </a:p>
          <a:p>
            <a:pPr marL="342900" indent="-342900" algn="just">
              <a:buFont typeface="Wingdings 2" panose="05020102010507070707" pitchFamily="18" charset="2"/>
              <a:buChar char="÷"/>
            </a:pPr>
            <a:r>
              <a:rPr lang="en-US" sz="2200" dirty="0">
                <a:latin typeface="Footlight MT Light" panose="0204060206030A020304" pitchFamily="18" charset="0"/>
              </a:rPr>
              <a:t>This results in discrimination and possible conflict due to cultural differences.</a:t>
            </a:r>
          </a:p>
          <a:p>
            <a:pPr marL="342900" indent="-342900" algn="just">
              <a:buFont typeface="Wingdings 2" panose="05020102010507070707" pitchFamily="18" charset="2"/>
              <a:buChar char="÷"/>
            </a:pPr>
            <a:r>
              <a:rPr lang="en-US" sz="2200" dirty="0">
                <a:latin typeface="Footlight MT Light" panose="0204060206030A020304" pitchFamily="18" charset="0"/>
              </a:rPr>
              <a:t>So, it explains how if an organisation is flexible instead, with employees having maximum opportunity to work freely and interact with different groups of people all over the organisation, it also promotes diversity and inclusion.</a:t>
            </a:r>
          </a:p>
          <a:p>
            <a:endParaRPr lang="en-US" sz="2200" dirty="0">
              <a:latin typeface="Footlight MT Light" panose="0204060206030A020304" pitchFamily="18" charset="0"/>
            </a:endParaRPr>
          </a:p>
        </p:txBody>
      </p:sp>
      <p:grpSp>
        <p:nvGrpSpPr>
          <p:cNvPr id="43" name="Group 42">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8650514" y="-64640"/>
            <a:ext cx="3541486" cy="3769865"/>
            <a:chOff x="4325258" y="1229517"/>
            <a:chExt cx="3541486" cy="3769865"/>
          </a:xfrm>
        </p:grpSpPr>
        <p:sp>
          <p:nvSpPr>
            <p:cNvPr id="44" name="Diamond 43">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Diamond 44">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027413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1065223"/>
            <a:ext cx="4086225" cy="0"/>
          </a:xfrm>
          <a:prstGeom prst="line">
            <a:avLst/>
          </a:prstGeom>
          <a:ln>
            <a:solidFill>
              <a:schemeClr val="accent4"/>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8863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solidFill>
                  <a:schemeClr val="accent4"/>
                </a:solidFill>
                <a:latin typeface="Footlight MT Light" panose="0204060206030A020304" pitchFamily="18" charset="0"/>
              </a:rPr>
              <a:t>The role  human resource plays in promoting </a:t>
            </a:r>
          </a:p>
          <a:p>
            <a:pPr algn="ctr"/>
            <a:r>
              <a:rPr lang="en-US" sz="3200" b="1" dirty="0">
                <a:solidFill>
                  <a:schemeClr val="accent4"/>
                </a:solidFill>
                <a:latin typeface="Footlight MT Light" panose="0204060206030A020304" pitchFamily="18" charset="0"/>
              </a:rPr>
              <a:t>diversity and inclusion through flexible working</a:t>
            </a:r>
            <a:endParaRPr lang="en-US" sz="3200" dirty="0">
              <a:solidFill>
                <a:schemeClr val="accent4"/>
              </a:solidFill>
              <a:latin typeface="Footlight MT Light" panose="0204060206030A020304" pitchFamily="18" charset="0"/>
            </a:endParaRPr>
          </a:p>
        </p:txBody>
      </p:sp>
      <p:sp>
        <p:nvSpPr>
          <p:cNvPr id="2" name="Trapezoid 1">
            <a:extLst>
              <a:ext uri="{FF2B5EF4-FFF2-40B4-BE49-F238E27FC236}">
                <a16:creationId xmlns:a16="http://schemas.microsoft.com/office/drawing/2014/main" id="{5B804E9F-B6B5-41F9-9B63-9AF435FDC2B7}"/>
              </a:ext>
              <a:ext uri="{C183D7F6-B498-43B3-948B-1728B52AA6E4}">
                <adec:decorative xmlns:adec="http://schemas.microsoft.com/office/drawing/2017/decorative" val="1"/>
              </a:ext>
            </a:extLst>
          </p:cNvPr>
          <p:cNvSpPr/>
          <p:nvPr/>
        </p:nvSpPr>
        <p:spPr>
          <a:xfrm rot="5400000">
            <a:off x="135775" y="3983289"/>
            <a:ext cx="3253255" cy="2044685"/>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2274908" y="4010956"/>
            <a:ext cx="3308588" cy="2044685"/>
          </a:xfrm>
          <a:prstGeom prst="trapezoid">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4542663" y="4058420"/>
            <a:ext cx="3102993" cy="2044685"/>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Trapezoid 44">
            <a:extLst>
              <a:ext uri="{FF2B5EF4-FFF2-40B4-BE49-F238E27FC236}">
                <a16:creationId xmlns:a16="http://schemas.microsoft.com/office/drawing/2014/main" id="{F79B51BB-1B30-4ED8-B26D-21EE8BC675B2}"/>
              </a:ext>
              <a:ext uri="{C183D7F6-B498-43B3-948B-1728B52AA6E4}">
                <adec:decorative xmlns:adec="http://schemas.microsoft.com/office/drawing/2017/decorative" val="1"/>
              </a:ext>
            </a:extLst>
          </p:cNvPr>
          <p:cNvSpPr/>
          <p:nvPr/>
        </p:nvSpPr>
        <p:spPr>
          <a:xfrm rot="5400000">
            <a:off x="6733670" y="4058420"/>
            <a:ext cx="3102994" cy="2044685"/>
          </a:xfrm>
          <a:prstGeom prst="trapezoid">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Trapezoid 45">
            <a:extLst>
              <a:ext uri="{FF2B5EF4-FFF2-40B4-BE49-F238E27FC236}">
                <a16:creationId xmlns:a16="http://schemas.microsoft.com/office/drawing/2014/main" id="{89DA262E-0502-4E65-8ABA-E063880EAC4C}"/>
              </a:ext>
              <a:ext uri="{C183D7F6-B498-43B3-948B-1728B52AA6E4}">
                <adec:decorative xmlns:adec="http://schemas.microsoft.com/office/drawing/2017/decorative" val="1"/>
              </a:ext>
            </a:extLst>
          </p:cNvPr>
          <p:cNvSpPr/>
          <p:nvPr/>
        </p:nvSpPr>
        <p:spPr>
          <a:xfrm rot="5400000">
            <a:off x="8923841" y="4058420"/>
            <a:ext cx="3102994" cy="2044685"/>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FA4D735A-8F75-4E2A-8F1A-CC303B0718BA}"/>
              </a:ext>
            </a:extLst>
          </p:cNvPr>
          <p:cNvSpPr/>
          <p:nvPr/>
        </p:nvSpPr>
        <p:spPr>
          <a:xfrm>
            <a:off x="5410201" y="2886560"/>
            <a:ext cx="1371600" cy="492443"/>
          </a:xfrm>
          <a:prstGeom prst="rect">
            <a:avLst/>
          </a:prstGeom>
        </p:spPr>
        <p:txBody>
          <a:bodyPr wrap="square" lIns="0" tIns="0" rIns="0" bIns="0">
            <a:spAutoFit/>
          </a:bodyPr>
          <a:lstStyle/>
          <a:p>
            <a:pPr algn="ctr"/>
            <a:r>
              <a:rPr lang="en-US" sz="1600" b="1" dirty="0">
                <a:solidFill>
                  <a:schemeClr val="bg1"/>
                </a:solidFill>
              </a:rPr>
              <a:t>FINANCIAL ANALYSIS</a:t>
            </a:r>
          </a:p>
        </p:txBody>
      </p:sp>
      <p:sp>
        <p:nvSpPr>
          <p:cNvPr id="51" name="Rectangle 50">
            <a:extLst>
              <a:ext uri="{FF2B5EF4-FFF2-40B4-BE49-F238E27FC236}">
                <a16:creationId xmlns:a16="http://schemas.microsoft.com/office/drawing/2014/main" id="{8AA18108-5B8B-4147-84A7-D30A16BEC4EA}"/>
              </a:ext>
            </a:extLst>
          </p:cNvPr>
          <p:cNvSpPr/>
          <p:nvPr/>
        </p:nvSpPr>
        <p:spPr>
          <a:xfrm>
            <a:off x="886381" y="4151047"/>
            <a:ext cx="1752042" cy="223394"/>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 </a:t>
            </a:r>
          </a:p>
        </p:txBody>
      </p:sp>
      <p:sp>
        <p:nvSpPr>
          <p:cNvPr id="52" name="Rectangle 51">
            <a:extLst>
              <a:ext uri="{FF2B5EF4-FFF2-40B4-BE49-F238E27FC236}">
                <a16:creationId xmlns:a16="http://schemas.microsoft.com/office/drawing/2014/main" id="{A8534162-B6E2-4579-9DAD-AD8DE07459BC}"/>
              </a:ext>
            </a:extLst>
          </p:cNvPr>
          <p:cNvSpPr/>
          <p:nvPr/>
        </p:nvSpPr>
        <p:spPr>
          <a:xfrm>
            <a:off x="3040157" y="4151047"/>
            <a:ext cx="1752042" cy="1705595"/>
          </a:xfrm>
          <a:prstGeom prst="rect">
            <a:avLst/>
          </a:prstGeom>
        </p:spPr>
        <p:txBody>
          <a:bodyPr wrap="square" lIns="0" tIns="0" rIns="0" bIns="0" anchor="t">
            <a:spAutoFit/>
          </a:bodyPr>
          <a:lstStyle/>
          <a:p>
            <a:pPr algn="ctr">
              <a:lnSpc>
                <a:spcPts val="1900"/>
              </a:lnSpc>
            </a:pPr>
            <a:r>
              <a:rPr lang="en-US" sz="2000" dirty="0">
                <a:solidFill>
                  <a:schemeClr val="bg1"/>
                </a:solidFill>
                <a:latin typeface="Footlight MT Light" panose="0204060206030A020304" pitchFamily="18" charset="0"/>
                <a:cs typeface="Segoe UI" panose="020B0502040204020203" pitchFamily="34" charset="0"/>
              </a:rPr>
              <a:t>Greater access to global talent pool with different backgrounds through remote working system</a:t>
            </a:r>
          </a:p>
        </p:txBody>
      </p:sp>
      <p:sp>
        <p:nvSpPr>
          <p:cNvPr id="53" name="Rectangle 52">
            <a:extLst>
              <a:ext uri="{FF2B5EF4-FFF2-40B4-BE49-F238E27FC236}">
                <a16:creationId xmlns:a16="http://schemas.microsoft.com/office/drawing/2014/main" id="{E1535E1C-6EBC-45D8-BCE1-D5B947A61FB6}"/>
              </a:ext>
            </a:extLst>
          </p:cNvPr>
          <p:cNvSpPr/>
          <p:nvPr/>
        </p:nvSpPr>
        <p:spPr>
          <a:xfrm>
            <a:off x="5231163" y="3932291"/>
            <a:ext cx="1752042" cy="2197461"/>
          </a:xfrm>
          <a:prstGeom prst="rect">
            <a:avLst/>
          </a:prstGeom>
        </p:spPr>
        <p:txBody>
          <a:bodyPr wrap="square" lIns="0" tIns="0" rIns="0" bIns="0" anchor="t">
            <a:spAutoFit/>
          </a:bodyPr>
          <a:lstStyle/>
          <a:p>
            <a:pPr algn="ctr">
              <a:lnSpc>
                <a:spcPts val="1900"/>
              </a:lnSpc>
            </a:pPr>
            <a:r>
              <a:rPr lang="en-US" sz="2000" dirty="0">
                <a:solidFill>
                  <a:schemeClr val="bg1"/>
                </a:solidFill>
                <a:latin typeface="Footlight MT Light" panose="0204060206030A020304" pitchFamily="18" charset="0"/>
                <a:cs typeface="Segoe UI" panose="020B0502040204020203" pitchFamily="34" charset="0"/>
              </a:rPr>
              <a:t>Diverse interview board encourage those global candidates to apply for the organisation (</a:t>
            </a:r>
            <a:r>
              <a:rPr lang="en-US" sz="2000" dirty="0" err="1">
                <a:solidFill>
                  <a:schemeClr val="bg1"/>
                </a:solidFill>
                <a:latin typeface="Footlight MT Light" panose="0204060206030A020304" pitchFamily="18" charset="0"/>
                <a:cs typeface="Segoe UI" panose="020B0502040204020203" pitchFamily="34" charset="0"/>
              </a:rPr>
              <a:t>Giovannini</a:t>
            </a:r>
            <a:r>
              <a:rPr lang="en-US" sz="2000" dirty="0">
                <a:solidFill>
                  <a:schemeClr val="bg1"/>
                </a:solidFill>
                <a:latin typeface="Footlight MT Light" panose="0204060206030A020304" pitchFamily="18" charset="0"/>
                <a:cs typeface="Segoe UI" panose="020B0502040204020203" pitchFamily="34" charset="0"/>
              </a:rPr>
              <a:t>, 2020) </a:t>
            </a:r>
          </a:p>
        </p:txBody>
      </p:sp>
      <p:sp>
        <p:nvSpPr>
          <p:cNvPr id="54" name="Rectangle 53">
            <a:extLst>
              <a:ext uri="{FF2B5EF4-FFF2-40B4-BE49-F238E27FC236}">
                <a16:creationId xmlns:a16="http://schemas.microsoft.com/office/drawing/2014/main" id="{28FF18A5-7B4E-4493-B38D-E732E033F82F}"/>
              </a:ext>
            </a:extLst>
          </p:cNvPr>
          <p:cNvSpPr/>
          <p:nvPr/>
        </p:nvSpPr>
        <p:spPr>
          <a:xfrm>
            <a:off x="7275848" y="3897260"/>
            <a:ext cx="1752042" cy="2436564"/>
          </a:xfrm>
          <a:prstGeom prst="rect">
            <a:avLst/>
          </a:prstGeom>
        </p:spPr>
        <p:txBody>
          <a:bodyPr wrap="square" lIns="0" tIns="0" rIns="0" bIns="0" anchor="t">
            <a:spAutoFit/>
          </a:bodyPr>
          <a:lstStyle/>
          <a:p>
            <a:pPr algn="ctr">
              <a:lnSpc>
                <a:spcPts val="1900"/>
              </a:lnSpc>
            </a:pPr>
            <a:r>
              <a:rPr lang="en-US" dirty="0">
                <a:solidFill>
                  <a:schemeClr val="bg1"/>
                </a:solidFill>
                <a:latin typeface="Footlight MT Light" panose="0204060206030A020304" pitchFamily="18" charset="0"/>
                <a:cs typeface="Segoe UI" panose="020B0502040204020203" pitchFamily="34" charset="0"/>
              </a:rPr>
              <a:t>Hybrid workplace and flexi-time working has made women more available and willing to work for the organisation according to their comfort</a:t>
            </a:r>
          </a:p>
        </p:txBody>
      </p:sp>
      <p:sp>
        <p:nvSpPr>
          <p:cNvPr id="55" name="Rectangle 54">
            <a:extLst>
              <a:ext uri="{FF2B5EF4-FFF2-40B4-BE49-F238E27FC236}">
                <a16:creationId xmlns:a16="http://schemas.microsoft.com/office/drawing/2014/main" id="{5BCD242F-9A97-473E-8E17-3F6C3C75CE68}"/>
              </a:ext>
            </a:extLst>
          </p:cNvPr>
          <p:cNvSpPr/>
          <p:nvPr/>
        </p:nvSpPr>
        <p:spPr>
          <a:xfrm>
            <a:off x="9599317" y="3936844"/>
            <a:ext cx="1752042" cy="2192908"/>
          </a:xfrm>
          <a:prstGeom prst="rect">
            <a:avLst/>
          </a:prstGeom>
        </p:spPr>
        <p:txBody>
          <a:bodyPr wrap="square" lIns="0" tIns="0" rIns="0" bIns="0" anchor="t">
            <a:spAutoFit/>
          </a:bodyPr>
          <a:lstStyle/>
          <a:p>
            <a:pPr algn="ctr">
              <a:lnSpc>
                <a:spcPts val="1900"/>
              </a:lnSpc>
            </a:pPr>
            <a:r>
              <a:rPr lang="en-US" sz="2000" dirty="0">
                <a:solidFill>
                  <a:schemeClr val="bg1"/>
                </a:solidFill>
                <a:latin typeface="Footlight MT Light" panose="0204060206030A020304" pitchFamily="18" charset="0"/>
                <a:cs typeface="Segoe UI" panose="020B0502040204020203" pitchFamily="34" charset="0"/>
              </a:rPr>
              <a:t>Candidate selection during online recruitment with consideration for the disabled creates more diversity</a:t>
            </a:r>
          </a:p>
        </p:txBody>
      </p:sp>
      <p:cxnSp>
        <p:nvCxnSpPr>
          <p:cNvPr id="38" name="Straight Connector 37">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90542" y="1076897"/>
            <a:ext cx="4086225" cy="0"/>
          </a:xfrm>
          <a:prstGeom prst="line">
            <a:avLst/>
          </a:prstGeom>
          <a:ln>
            <a:solidFill>
              <a:schemeClr val="accent4"/>
            </a:solidFill>
            <a:tailEnd type="ova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568569" y="1201234"/>
            <a:ext cx="11394831" cy="1631216"/>
          </a:xfrm>
          <a:prstGeom prst="rect">
            <a:avLst/>
          </a:prstGeom>
          <a:solidFill>
            <a:schemeClr val="accent4">
              <a:alpha val="57000"/>
            </a:schemeClr>
          </a:solidFill>
        </p:spPr>
        <p:txBody>
          <a:bodyPr wrap="square" rtlCol="0">
            <a:spAutoFit/>
          </a:bodyPr>
          <a:lstStyle/>
          <a:p>
            <a:pPr marL="285750" indent="-285750">
              <a:buFont typeface="Wingdings 2" panose="05020102010507070707" pitchFamily="18" charset="2"/>
              <a:buChar char="÷"/>
            </a:pPr>
            <a:r>
              <a:rPr lang="en-US" sz="2000" dirty="0">
                <a:latin typeface="Footlight MT Light" panose="0204060206030A020304" pitchFamily="18" charset="0"/>
              </a:rPr>
              <a:t>Human resource of an organisation consists of various functions that make up the whole process, such as recruitment and selection, rewards and compensation, training and development, performance monitoring and analysis </a:t>
            </a:r>
            <a:r>
              <a:rPr lang="en-US" sz="2000" dirty="0" err="1">
                <a:latin typeface="Footlight MT Light" panose="0204060206030A020304" pitchFamily="18" charset="0"/>
              </a:rPr>
              <a:t>etc</a:t>
            </a:r>
            <a:r>
              <a:rPr lang="en-US" sz="2000" dirty="0">
                <a:latin typeface="Footlight MT Light" panose="0204060206030A020304" pitchFamily="18" charset="0"/>
              </a:rPr>
              <a:t> (</a:t>
            </a:r>
            <a:r>
              <a:rPr lang="en-US" sz="2000" dirty="0" err="1">
                <a:latin typeface="Footlight MT Light" panose="0204060206030A020304" pitchFamily="18" charset="0"/>
              </a:rPr>
              <a:t>McNall</a:t>
            </a:r>
            <a:r>
              <a:rPr lang="en-US" sz="2000" dirty="0">
                <a:latin typeface="Footlight MT Light" panose="0204060206030A020304" pitchFamily="18" charset="0"/>
              </a:rPr>
              <a:t>, Masuda and </a:t>
            </a:r>
            <a:r>
              <a:rPr lang="en-US" sz="2000" dirty="0" err="1">
                <a:latin typeface="Footlight MT Light" panose="0204060206030A020304" pitchFamily="18" charset="0"/>
              </a:rPr>
              <a:t>Nicklin</a:t>
            </a:r>
            <a:r>
              <a:rPr lang="en-US" sz="2000" dirty="0">
                <a:latin typeface="Footlight MT Light" panose="0204060206030A020304" pitchFamily="18" charset="0"/>
              </a:rPr>
              <a:t>, 2019).</a:t>
            </a:r>
          </a:p>
          <a:p>
            <a:pPr marL="285750" indent="-285750">
              <a:buFont typeface="Wingdings 2" panose="05020102010507070707" pitchFamily="18" charset="2"/>
              <a:buChar char="÷"/>
            </a:pPr>
            <a:r>
              <a:rPr lang="en-US" sz="2000" dirty="0">
                <a:latin typeface="Footlight MT Light" panose="0204060206030A020304" pitchFamily="18" charset="0"/>
              </a:rPr>
              <a:t>All of these functions play a great role in organisations that offer flexible working conditions in promoting diversity and inclusion. </a:t>
            </a:r>
          </a:p>
        </p:txBody>
      </p:sp>
      <p:sp>
        <p:nvSpPr>
          <p:cNvPr id="3" name="TextBox 2"/>
          <p:cNvSpPr txBox="1"/>
          <p:nvPr/>
        </p:nvSpPr>
        <p:spPr>
          <a:xfrm>
            <a:off x="828637" y="4218183"/>
            <a:ext cx="1809786" cy="1569660"/>
          </a:xfrm>
          <a:prstGeom prst="rect">
            <a:avLst/>
          </a:prstGeom>
          <a:noFill/>
        </p:spPr>
        <p:txBody>
          <a:bodyPr wrap="square" rtlCol="0">
            <a:spAutoFit/>
          </a:bodyPr>
          <a:lstStyle/>
          <a:p>
            <a:pPr algn="just"/>
            <a:r>
              <a:rPr lang="en-US" sz="2400" b="1" dirty="0">
                <a:solidFill>
                  <a:schemeClr val="bg1"/>
                </a:solidFill>
                <a:latin typeface="Footlight MT Light" panose="0204060206030A020304" pitchFamily="18" charset="0"/>
              </a:rPr>
              <a:t>The role of Recruitment and Selection :</a:t>
            </a:r>
            <a:endParaRPr lang="en-GB" sz="2400" b="1" dirty="0">
              <a:solidFill>
                <a:schemeClr val="bg1"/>
              </a:solidFill>
              <a:latin typeface="Footlight MT Light" panose="0204060206030A020304" pitchFamily="18" charset="0"/>
            </a:endParaRPr>
          </a:p>
        </p:txBody>
      </p:sp>
      <p:grpSp>
        <p:nvGrpSpPr>
          <p:cNvPr id="41" name="Group 4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60906" y="57166"/>
            <a:ext cx="3541486" cy="3769865"/>
            <a:chOff x="4325258" y="1229517"/>
            <a:chExt cx="3541486" cy="3769865"/>
          </a:xfrm>
        </p:grpSpPr>
        <p:sp>
          <p:nvSpPr>
            <p:cNvPr id="42" name="Diamond 4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Diamond 7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22569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1269402"/>
            <a:ext cx="4086225" cy="0"/>
          </a:xfrm>
          <a:prstGeom prst="line">
            <a:avLst/>
          </a:prstGeom>
          <a:ln>
            <a:solidFill>
              <a:schemeClr val="accent4"/>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b="1" dirty="0">
                <a:solidFill>
                  <a:schemeClr val="accent4"/>
                </a:solidFill>
                <a:latin typeface="Footlight MT Light" panose="0204060206030A020304" pitchFamily="18" charset="0"/>
              </a:rPr>
              <a:t>Cont’d.</a:t>
            </a:r>
          </a:p>
        </p:txBody>
      </p:sp>
      <p:sp>
        <p:nvSpPr>
          <p:cNvPr id="2" name="Trapezoid 1">
            <a:extLst>
              <a:ext uri="{FF2B5EF4-FFF2-40B4-BE49-F238E27FC236}">
                <a16:creationId xmlns:a16="http://schemas.microsoft.com/office/drawing/2014/main" id="{5B804E9F-B6B5-41F9-9B63-9AF435FDC2B7}"/>
              </a:ext>
              <a:ext uri="{C183D7F6-B498-43B3-948B-1728B52AA6E4}">
                <adec:decorative xmlns:adec="http://schemas.microsoft.com/office/drawing/2017/decorative" val="1"/>
              </a:ext>
            </a:extLst>
          </p:cNvPr>
          <p:cNvSpPr/>
          <p:nvPr/>
        </p:nvSpPr>
        <p:spPr>
          <a:xfrm rot="5400000">
            <a:off x="-417772" y="2723518"/>
            <a:ext cx="4336142" cy="2044685"/>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1761132" y="2673357"/>
            <a:ext cx="4336142" cy="2044685"/>
          </a:xfrm>
          <a:prstGeom prst="trapezoid">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3927930" y="2673358"/>
            <a:ext cx="4336142" cy="2044685"/>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Trapezoid 44">
            <a:extLst>
              <a:ext uri="{FF2B5EF4-FFF2-40B4-BE49-F238E27FC236}">
                <a16:creationId xmlns:a16="http://schemas.microsoft.com/office/drawing/2014/main" id="{F79B51BB-1B30-4ED8-B26D-21EE8BC675B2}"/>
              </a:ext>
              <a:ext uri="{C183D7F6-B498-43B3-948B-1728B52AA6E4}">
                <adec:decorative xmlns:adec="http://schemas.microsoft.com/office/drawing/2017/decorative" val="1"/>
              </a:ext>
            </a:extLst>
          </p:cNvPr>
          <p:cNvSpPr/>
          <p:nvPr/>
        </p:nvSpPr>
        <p:spPr>
          <a:xfrm rot="5400000">
            <a:off x="6094728" y="2631261"/>
            <a:ext cx="4336142" cy="2044685"/>
          </a:xfrm>
          <a:prstGeom prst="trapezoid">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Trapezoid 45">
            <a:extLst>
              <a:ext uri="{FF2B5EF4-FFF2-40B4-BE49-F238E27FC236}">
                <a16:creationId xmlns:a16="http://schemas.microsoft.com/office/drawing/2014/main" id="{89DA262E-0502-4E65-8ABA-E063880EAC4C}"/>
              </a:ext>
              <a:ext uri="{C183D7F6-B498-43B3-948B-1728B52AA6E4}">
                <adec:decorative xmlns:adec="http://schemas.microsoft.com/office/drawing/2017/decorative" val="1"/>
              </a:ext>
            </a:extLst>
          </p:cNvPr>
          <p:cNvSpPr/>
          <p:nvPr/>
        </p:nvSpPr>
        <p:spPr>
          <a:xfrm rot="5400000">
            <a:off x="8263685" y="2673357"/>
            <a:ext cx="4336142" cy="2044685"/>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8AA18108-5B8B-4147-84A7-D30A16BEC4EA}"/>
              </a:ext>
            </a:extLst>
          </p:cNvPr>
          <p:cNvSpPr/>
          <p:nvPr/>
        </p:nvSpPr>
        <p:spPr>
          <a:xfrm>
            <a:off x="885305" y="3166290"/>
            <a:ext cx="1752042" cy="748603"/>
          </a:xfrm>
          <a:prstGeom prst="rect">
            <a:avLst/>
          </a:prstGeom>
        </p:spPr>
        <p:txBody>
          <a:bodyPr wrap="square" lIns="0" tIns="0" rIns="0" bIns="0" anchor="t">
            <a:spAutoFit/>
          </a:bodyPr>
          <a:lstStyle/>
          <a:p>
            <a:pPr algn="ctr">
              <a:lnSpc>
                <a:spcPts val="1900"/>
              </a:lnSpc>
            </a:pPr>
            <a:r>
              <a:rPr lang="en-US" sz="2400" b="1" dirty="0">
                <a:solidFill>
                  <a:schemeClr val="bg1"/>
                </a:solidFill>
                <a:latin typeface="Footlight MT Light" panose="0204060206030A020304" pitchFamily="18" charset="0"/>
                <a:cs typeface="Segoe UI" panose="020B0502040204020203" pitchFamily="34" charset="0"/>
              </a:rPr>
              <a:t>The role of Training and Development:</a:t>
            </a:r>
          </a:p>
        </p:txBody>
      </p:sp>
      <p:sp>
        <p:nvSpPr>
          <p:cNvPr id="52" name="Rectangle 51">
            <a:extLst>
              <a:ext uri="{FF2B5EF4-FFF2-40B4-BE49-F238E27FC236}">
                <a16:creationId xmlns:a16="http://schemas.microsoft.com/office/drawing/2014/main" id="{A8534162-B6E2-4579-9DAD-AD8DE07459BC}"/>
              </a:ext>
            </a:extLst>
          </p:cNvPr>
          <p:cNvSpPr/>
          <p:nvPr/>
        </p:nvSpPr>
        <p:spPr>
          <a:xfrm>
            <a:off x="3053182" y="2691077"/>
            <a:ext cx="1752042" cy="1953805"/>
          </a:xfrm>
          <a:prstGeom prst="rect">
            <a:avLst/>
          </a:prstGeom>
        </p:spPr>
        <p:txBody>
          <a:bodyPr wrap="square" lIns="0" tIns="0" rIns="0" bIns="0" anchor="t">
            <a:spAutoFit/>
          </a:bodyPr>
          <a:lstStyle/>
          <a:p>
            <a:pPr algn="ctr">
              <a:lnSpc>
                <a:spcPts val="1900"/>
              </a:lnSpc>
            </a:pPr>
            <a:r>
              <a:rPr lang="en-US" sz="2000" dirty="0">
                <a:solidFill>
                  <a:schemeClr val="bg1"/>
                </a:solidFill>
                <a:latin typeface="Footlight MT Light" panose="0204060206030A020304" pitchFamily="18" charset="0"/>
                <a:cs typeface="Segoe UI" panose="020B0502040204020203" pitchFamily="34" charset="0"/>
              </a:rPr>
              <a:t>Online courses for training and development that can be accessed by employees at any place any time </a:t>
            </a:r>
          </a:p>
        </p:txBody>
      </p:sp>
      <p:sp>
        <p:nvSpPr>
          <p:cNvPr id="53" name="Rectangle 52">
            <a:extLst>
              <a:ext uri="{FF2B5EF4-FFF2-40B4-BE49-F238E27FC236}">
                <a16:creationId xmlns:a16="http://schemas.microsoft.com/office/drawing/2014/main" id="{E1535E1C-6EBC-45D8-BCE1-D5B947A61FB6}"/>
              </a:ext>
            </a:extLst>
          </p:cNvPr>
          <p:cNvSpPr/>
          <p:nvPr/>
        </p:nvSpPr>
        <p:spPr>
          <a:xfrm>
            <a:off x="5219979" y="2281645"/>
            <a:ext cx="1752042" cy="2928430"/>
          </a:xfrm>
          <a:prstGeom prst="rect">
            <a:avLst/>
          </a:prstGeom>
        </p:spPr>
        <p:txBody>
          <a:bodyPr wrap="square" lIns="0" tIns="0" rIns="0" bIns="0" anchor="t">
            <a:spAutoFit/>
          </a:bodyPr>
          <a:lstStyle/>
          <a:p>
            <a:pPr algn="ctr">
              <a:lnSpc>
                <a:spcPts val="1900"/>
              </a:lnSpc>
            </a:pPr>
            <a:r>
              <a:rPr lang="en-US" sz="2000" dirty="0">
                <a:solidFill>
                  <a:schemeClr val="bg1"/>
                </a:solidFill>
                <a:latin typeface="Footlight MT Light" panose="0204060206030A020304" pitchFamily="18" charset="0"/>
                <a:cs typeface="Segoe UI" panose="020B0502040204020203" pitchFamily="34" charset="0"/>
              </a:rPr>
              <a:t>Flexible timing leading to more opportunity for taking training lessons for employees of all race and gender while conducting their work through telecommunicating</a:t>
            </a:r>
          </a:p>
        </p:txBody>
      </p:sp>
      <p:sp>
        <p:nvSpPr>
          <p:cNvPr id="54" name="Rectangle 53">
            <a:extLst>
              <a:ext uri="{FF2B5EF4-FFF2-40B4-BE49-F238E27FC236}">
                <a16:creationId xmlns:a16="http://schemas.microsoft.com/office/drawing/2014/main" id="{28FF18A5-7B4E-4493-B38D-E732E033F82F}"/>
              </a:ext>
            </a:extLst>
          </p:cNvPr>
          <p:cNvSpPr/>
          <p:nvPr/>
        </p:nvSpPr>
        <p:spPr>
          <a:xfrm>
            <a:off x="7387857" y="2040265"/>
            <a:ext cx="1752042" cy="3411190"/>
          </a:xfrm>
          <a:prstGeom prst="rect">
            <a:avLst/>
          </a:prstGeom>
        </p:spPr>
        <p:txBody>
          <a:bodyPr wrap="square" lIns="0" tIns="0" rIns="0" bIns="0" anchor="t">
            <a:spAutoFit/>
          </a:bodyPr>
          <a:lstStyle/>
          <a:p>
            <a:pPr algn="ctr">
              <a:lnSpc>
                <a:spcPts val="1900"/>
              </a:lnSpc>
            </a:pPr>
            <a:r>
              <a:rPr lang="en-US" sz="2000" dirty="0">
                <a:solidFill>
                  <a:schemeClr val="bg1"/>
                </a:solidFill>
                <a:latin typeface="Footlight MT Light" panose="0204060206030A020304" pitchFamily="18" charset="0"/>
                <a:cs typeface="Segoe UI" panose="020B0502040204020203" pitchFamily="34" charset="0"/>
              </a:rPr>
              <a:t>Training program about cultural awareness and employee safety, with information on results of misconduct and inconsiderate behavior during the orientation in an online basis</a:t>
            </a:r>
          </a:p>
        </p:txBody>
      </p:sp>
      <p:sp>
        <p:nvSpPr>
          <p:cNvPr id="55" name="Rectangle 54">
            <a:extLst>
              <a:ext uri="{FF2B5EF4-FFF2-40B4-BE49-F238E27FC236}">
                <a16:creationId xmlns:a16="http://schemas.microsoft.com/office/drawing/2014/main" id="{5BCD242F-9A97-473E-8E17-3F6C3C75CE68}"/>
              </a:ext>
            </a:extLst>
          </p:cNvPr>
          <p:cNvSpPr/>
          <p:nvPr/>
        </p:nvSpPr>
        <p:spPr>
          <a:xfrm>
            <a:off x="9555735" y="2557149"/>
            <a:ext cx="1752042" cy="2680221"/>
          </a:xfrm>
          <a:prstGeom prst="rect">
            <a:avLst/>
          </a:prstGeom>
        </p:spPr>
        <p:txBody>
          <a:bodyPr wrap="square" lIns="0" tIns="0" rIns="0" bIns="0" anchor="t">
            <a:spAutoFit/>
          </a:bodyPr>
          <a:lstStyle/>
          <a:p>
            <a:pPr algn="ctr">
              <a:lnSpc>
                <a:spcPts val="1900"/>
              </a:lnSpc>
            </a:pPr>
            <a:r>
              <a:rPr lang="en-US" sz="2000" dirty="0">
                <a:solidFill>
                  <a:schemeClr val="bg1"/>
                </a:solidFill>
                <a:latin typeface="Footlight MT Light" panose="0204060206030A020304" pitchFamily="18" charset="0"/>
                <a:cs typeface="Segoe UI" panose="020B0502040204020203" pitchFamily="34" charset="0"/>
              </a:rPr>
              <a:t>Grouping employees from different backgrounds together for such opportunities, increasing the inclusion  (Roberson, 2021)</a:t>
            </a:r>
          </a:p>
        </p:txBody>
      </p:sp>
      <p:cxnSp>
        <p:nvCxnSpPr>
          <p:cNvPr id="38" name="Straight Connector 37">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1269402"/>
            <a:ext cx="4086225" cy="0"/>
          </a:xfrm>
          <a:prstGeom prst="line">
            <a:avLst/>
          </a:prstGeom>
          <a:ln>
            <a:solidFill>
              <a:schemeClr val="accent4"/>
            </a:solidFill>
            <a:tailEnd type="ova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14391" y="-24005"/>
            <a:ext cx="3541486" cy="3769865"/>
            <a:chOff x="4325258" y="1229517"/>
            <a:chExt cx="3541486" cy="3769865"/>
          </a:xfrm>
        </p:grpSpPr>
        <p:sp>
          <p:nvSpPr>
            <p:cNvPr id="40" name="Diamond 39">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Diamond 40">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71524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1269402"/>
            <a:ext cx="4086225" cy="0"/>
          </a:xfrm>
          <a:prstGeom prst="line">
            <a:avLst/>
          </a:prstGeom>
          <a:ln>
            <a:solidFill>
              <a:schemeClr val="accent4"/>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b="1" dirty="0">
                <a:solidFill>
                  <a:schemeClr val="accent4"/>
                </a:solidFill>
                <a:latin typeface="Footlight MT Light" panose="0204060206030A020304" pitchFamily="18" charset="0"/>
              </a:rPr>
              <a:t>Cont’d.</a:t>
            </a:r>
          </a:p>
        </p:txBody>
      </p:sp>
      <p:sp>
        <p:nvSpPr>
          <p:cNvPr id="2" name="Trapezoid 1">
            <a:extLst>
              <a:ext uri="{FF2B5EF4-FFF2-40B4-BE49-F238E27FC236}">
                <a16:creationId xmlns:a16="http://schemas.microsoft.com/office/drawing/2014/main" id="{5B804E9F-B6B5-41F9-9B63-9AF435FDC2B7}"/>
              </a:ext>
              <a:ext uri="{C183D7F6-B498-43B3-948B-1728B52AA6E4}">
                <adec:decorative xmlns:adec="http://schemas.microsoft.com/office/drawing/2017/decorative" val="1"/>
              </a:ext>
            </a:extLst>
          </p:cNvPr>
          <p:cNvSpPr/>
          <p:nvPr/>
        </p:nvSpPr>
        <p:spPr>
          <a:xfrm rot="5400000">
            <a:off x="-417772" y="2723518"/>
            <a:ext cx="4336142" cy="2044685"/>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1761132" y="2673357"/>
            <a:ext cx="4336142" cy="2044685"/>
          </a:xfrm>
          <a:prstGeom prst="trapezoid">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3927930" y="2673358"/>
            <a:ext cx="4336142" cy="2044685"/>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Trapezoid 44">
            <a:extLst>
              <a:ext uri="{FF2B5EF4-FFF2-40B4-BE49-F238E27FC236}">
                <a16:creationId xmlns:a16="http://schemas.microsoft.com/office/drawing/2014/main" id="{F79B51BB-1B30-4ED8-B26D-21EE8BC675B2}"/>
              </a:ext>
              <a:ext uri="{C183D7F6-B498-43B3-948B-1728B52AA6E4}">
                <adec:decorative xmlns:adec="http://schemas.microsoft.com/office/drawing/2017/decorative" val="1"/>
              </a:ext>
            </a:extLst>
          </p:cNvPr>
          <p:cNvSpPr/>
          <p:nvPr/>
        </p:nvSpPr>
        <p:spPr>
          <a:xfrm rot="5400000">
            <a:off x="6094728" y="2631261"/>
            <a:ext cx="4336142" cy="2044685"/>
          </a:xfrm>
          <a:prstGeom prst="trapezoid">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Trapezoid 45">
            <a:extLst>
              <a:ext uri="{FF2B5EF4-FFF2-40B4-BE49-F238E27FC236}">
                <a16:creationId xmlns:a16="http://schemas.microsoft.com/office/drawing/2014/main" id="{89DA262E-0502-4E65-8ABA-E063880EAC4C}"/>
              </a:ext>
              <a:ext uri="{C183D7F6-B498-43B3-948B-1728B52AA6E4}">
                <adec:decorative xmlns:adec="http://schemas.microsoft.com/office/drawing/2017/decorative" val="1"/>
              </a:ext>
            </a:extLst>
          </p:cNvPr>
          <p:cNvSpPr/>
          <p:nvPr/>
        </p:nvSpPr>
        <p:spPr>
          <a:xfrm rot="5400000">
            <a:off x="8263685" y="2673357"/>
            <a:ext cx="4336142" cy="2044685"/>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8AA18108-5B8B-4147-84A7-D30A16BEC4EA}"/>
              </a:ext>
            </a:extLst>
          </p:cNvPr>
          <p:cNvSpPr/>
          <p:nvPr/>
        </p:nvSpPr>
        <p:spPr>
          <a:xfrm>
            <a:off x="880331" y="2922633"/>
            <a:ext cx="1752042" cy="1218282"/>
          </a:xfrm>
          <a:prstGeom prst="rect">
            <a:avLst/>
          </a:prstGeom>
        </p:spPr>
        <p:txBody>
          <a:bodyPr wrap="square" lIns="0" tIns="0" rIns="0" bIns="0" anchor="t">
            <a:spAutoFit/>
          </a:bodyPr>
          <a:lstStyle/>
          <a:p>
            <a:pPr algn="ctr">
              <a:lnSpc>
                <a:spcPts val="1900"/>
              </a:lnSpc>
            </a:pPr>
            <a:r>
              <a:rPr lang="en-US" sz="2400" b="1" dirty="0">
                <a:solidFill>
                  <a:schemeClr val="bg1"/>
                </a:solidFill>
                <a:latin typeface="Footlight MT Light" panose="0204060206030A020304" pitchFamily="18" charset="0"/>
                <a:cs typeface="Segoe UI" panose="020B0502040204020203" pitchFamily="34" charset="0"/>
              </a:rPr>
              <a:t>The role of Performance assessment and motivation:</a:t>
            </a:r>
          </a:p>
        </p:txBody>
      </p:sp>
      <p:sp>
        <p:nvSpPr>
          <p:cNvPr id="52" name="Rectangle 51">
            <a:extLst>
              <a:ext uri="{FF2B5EF4-FFF2-40B4-BE49-F238E27FC236}">
                <a16:creationId xmlns:a16="http://schemas.microsoft.com/office/drawing/2014/main" id="{A8534162-B6E2-4579-9DAD-AD8DE07459BC}"/>
              </a:ext>
            </a:extLst>
          </p:cNvPr>
          <p:cNvSpPr/>
          <p:nvPr/>
        </p:nvSpPr>
        <p:spPr>
          <a:xfrm>
            <a:off x="3053182" y="2433044"/>
            <a:ext cx="1752042" cy="2197461"/>
          </a:xfrm>
          <a:prstGeom prst="rect">
            <a:avLst/>
          </a:prstGeom>
        </p:spPr>
        <p:txBody>
          <a:bodyPr wrap="square" lIns="0" tIns="0" rIns="0" bIns="0" anchor="t">
            <a:spAutoFit/>
          </a:bodyPr>
          <a:lstStyle/>
          <a:p>
            <a:pPr algn="ctr">
              <a:lnSpc>
                <a:spcPts val="1900"/>
              </a:lnSpc>
            </a:pPr>
            <a:r>
              <a:rPr lang="en-US" sz="2000" dirty="0">
                <a:solidFill>
                  <a:schemeClr val="bg1"/>
                </a:solidFill>
                <a:latin typeface="Footlight MT Light" panose="0204060206030A020304" pitchFamily="18" charset="0"/>
                <a:cs typeface="Segoe UI" panose="020B0502040204020203" pitchFamily="34" charset="0"/>
              </a:rPr>
              <a:t>A fair assessment system due to preset rules based on targets, not on geographical location or hours of work</a:t>
            </a:r>
          </a:p>
        </p:txBody>
      </p:sp>
      <p:sp>
        <p:nvSpPr>
          <p:cNvPr id="53" name="Rectangle 52">
            <a:extLst>
              <a:ext uri="{FF2B5EF4-FFF2-40B4-BE49-F238E27FC236}">
                <a16:creationId xmlns:a16="http://schemas.microsoft.com/office/drawing/2014/main" id="{E1535E1C-6EBC-45D8-BCE1-D5B947A61FB6}"/>
              </a:ext>
            </a:extLst>
          </p:cNvPr>
          <p:cNvSpPr/>
          <p:nvPr/>
        </p:nvSpPr>
        <p:spPr>
          <a:xfrm>
            <a:off x="5219979" y="2596968"/>
            <a:ext cx="1752042" cy="2684774"/>
          </a:xfrm>
          <a:prstGeom prst="rect">
            <a:avLst/>
          </a:prstGeom>
        </p:spPr>
        <p:txBody>
          <a:bodyPr wrap="square" lIns="0" tIns="0" rIns="0" bIns="0" anchor="t">
            <a:spAutoFit/>
          </a:bodyPr>
          <a:lstStyle/>
          <a:p>
            <a:pPr algn="ctr">
              <a:lnSpc>
                <a:spcPts val="1900"/>
              </a:lnSpc>
            </a:pPr>
            <a:r>
              <a:rPr lang="en-US" sz="2000" dirty="0">
                <a:solidFill>
                  <a:schemeClr val="bg1"/>
                </a:solidFill>
                <a:latin typeface="Footlight MT Light" panose="0204060206030A020304" pitchFamily="18" charset="0"/>
                <a:cs typeface="Segoe UI" panose="020B0502040204020203" pitchFamily="34" charset="0"/>
              </a:rPr>
              <a:t>Equal policies for employees from different backgrounds to motivate them in being included though online assessment system (</a:t>
            </a:r>
            <a:r>
              <a:rPr lang="en-US" sz="2000" dirty="0" err="1">
                <a:solidFill>
                  <a:schemeClr val="bg1"/>
                </a:solidFill>
                <a:latin typeface="Footlight MT Light" panose="0204060206030A020304" pitchFamily="18" charset="0"/>
                <a:cs typeface="Segoe UI" panose="020B0502040204020203" pitchFamily="34" charset="0"/>
              </a:rPr>
              <a:t>Pless</a:t>
            </a:r>
            <a:r>
              <a:rPr lang="en-US" sz="2000" dirty="0">
                <a:solidFill>
                  <a:schemeClr val="bg1"/>
                </a:solidFill>
                <a:latin typeface="Footlight MT Light" panose="0204060206030A020304" pitchFamily="18" charset="0"/>
                <a:cs typeface="Segoe UI" panose="020B0502040204020203" pitchFamily="34" charset="0"/>
              </a:rPr>
              <a:t>, and </a:t>
            </a:r>
            <a:r>
              <a:rPr lang="en-US" sz="2000" dirty="0" err="1">
                <a:solidFill>
                  <a:schemeClr val="bg1"/>
                </a:solidFill>
                <a:latin typeface="Footlight MT Light" panose="0204060206030A020304" pitchFamily="18" charset="0"/>
                <a:cs typeface="Segoe UI" panose="020B0502040204020203" pitchFamily="34" charset="0"/>
              </a:rPr>
              <a:t>Maak</a:t>
            </a:r>
            <a:r>
              <a:rPr lang="en-US" sz="2000" dirty="0">
                <a:solidFill>
                  <a:schemeClr val="bg1"/>
                </a:solidFill>
                <a:latin typeface="Footlight MT Light" panose="0204060206030A020304" pitchFamily="18" charset="0"/>
                <a:cs typeface="Segoe UI" panose="020B0502040204020203" pitchFamily="34" charset="0"/>
              </a:rPr>
              <a:t>, 2021)</a:t>
            </a:r>
          </a:p>
        </p:txBody>
      </p:sp>
      <p:sp>
        <p:nvSpPr>
          <p:cNvPr id="54" name="Rectangle 53">
            <a:extLst>
              <a:ext uri="{FF2B5EF4-FFF2-40B4-BE49-F238E27FC236}">
                <a16:creationId xmlns:a16="http://schemas.microsoft.com/office/drawing/2014/main" id="{28FF18A5-7B4E-4493-B38D-E732E033F82F}"/>
              </a:ext>
            </a:extLst>
          </p:cNvPr>
          <p:cNvSpPr/>
          <p:nvPr/>
        </p:nvSpPr>
        <p:spPr>
          <a:xfrm>
            <a:off x="7386778" y="2433044"/>
            <a:ext cx="1752042" cy="2441117"/>
          </a:xfrm>
          <a:prstGeom prst="rect">
            <a:avLst/>
          </a:prstGeom>
        </p:spPr>
        <p:txBody>
          <a:bodyPr wrap="square" lIns="0" tIns="0" rIns="0" bIns="0" anchor="t">
            <a:spAutoFit/>
          </a:bodyPr>
          <a:lstStyle/>
          <a:p>
            <a:pPr algn="ctr">
              <a:lnSpc>
                <a:spcPts val="1900"/>
              </a:lnSpc>
            </a:pPr>
            <a:r>
              <a:rPr lang="en-US" sz="2000" dirty="0">
                <a:solidFill>
                  <a:schemeClr val="bg1"/>
                </a:solidFill>
                <a:latin typeface="Footlight MT Light" panose="0204060206030A020304" pitchFamily="18" charset="0"/>
                <a:cs typeface="Segoe UI" panose="020B0502040204020203" pitchFamily="34" charset="0"/>
              </a:rPr>
              <a:t>Understanding and different motivation techniques for employees from different cultures leading to better understanding and cooperation</a:t>
            </a:r>
          </a:p>
        </p:txBody>
      </p:sp>
      <p:sp>
        <p:nvSpPr>
          <p:cNvPr id="55" name="Rectangle 54">
            <a:extLst>
              <a:ext uri="{FF2B5EF4-FFF2-40B4-BE49-F238E27FC236}">
                <a16:creationId xmlns:a16="http://schemas.microsoft.com/office/drawing/2014/main" id="{5BCD242F-9A97-473E-8E17-3F6C3C75CE68}"/>
              </a:ext>
            </a:extLst>
          </p:cNvPr>
          <p:cNvSpPr/>
          <p:nvPr/>
        </p:nvSpPr>
        <p:spPr>
          <a:xfrm>
            <a:off x="9555735" y="2231484"/>
            <a:ext cx="1752042" cy="2928430"/>
          </a:xfrm>
          <a:prstGeom prst="rect">
            <a:avLst/>
          </a:prstGeom>
        </p:spPr>
        <p:txBody>
          <a:bodyPr wrap="square" lIns="0" tIns="0" rIns="0" bIns="0" anchor="t">
            <a:spAutoFit/>
          </a:bodyPr>
          <a:lstStyle/>
          <a:p>
            <a:pPr algn="ctr">
              <a:lnSpc>
                <a:spcPts val="1900"/>
              </a:lnSpc>
            </a:pPr>
            <a:r>
              <a:rPr lang="en-US" sz="2000" dirty="0">
                <a:solidFill>
                  <a:schemeClr val="bg1"/>
                </a:solidFill>
                <a:latin typeface="Footlight MT Light" panose="0204060206030A020304" pitchFamily="18" charset="0"/>
                <a:cs typeface="Segoe UI" panose="020B0502040204020203" pitchFamily="34" charset="0"/>
              </a:rPr>
              <a:t>Grouping employees from different backgrounds together for group performance assessment through flexible working, resulting in higher diversity </a:t>
            </a:r>
          </a:p>
        </p:txBody>
      </p:sp>
      <p:cxnSp>
        <p:nvCxnSpPr>
          <p:cNvPr id="38" name="Straight Connector 37">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1269402"/>
            <a:ext cx="4086225" cy="0"/>
          </a:xfrm>
          <a:prstGeom prst="line">
            <a:avLst/>
          </a:prstGeom>
          <a:ln>
            <a:solidFill>
              <a:schemeClr val="accent4"/>
            </a:solidFill>
            <a:tailEnd type="ova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20444" y="-24005"/>
            <a:ext cx="3541486" cy="3769865"/>
            <a:chOff x="4325258" y="1229517"/>
            <a:chExt cx="3541486" cy="3769865"/>
          </a:xfrm>
        </p:grpSpPr>
        <p:sp>
          <p:nvSpPr>
            <p:cNvPr id="17" name="Diamond 16">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Diamond 17">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53844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8650514" y="0"/>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1277257" y="414604"/>
            <a:ext cx="9144000" cy="747897"/>
          </a:xfrm>
        </p:spPr>
        <p:txBody>
          <a:bodyPr lIns="0" tIns="0" rIns="0" bIns="0" anchor="ctr">
            <a:spAutoFit/>
          </a:bodyPr>
          <a:lstStyle/>
          <a:p>
            <a:r>
              <a:rPr lang="en-US" sz="5400" b="1" dirty="0">
                <a:solidFill>
                  <a:schemeClr val="accent5">
                    <a:lumMod val="40000"/>
                    <a:lumOff val="60000"/>
                  </a:schemeClr>
                </a:solidFill>
                <a:latin typeface="Footlight MT Light" panose="0204060206030A020304" pitchFamily="18" charset="0"/>
              </a:rPr>
              <a:t>Conclusion</a:t>
            </a:r>
          </a:p>
        </p:txBody>
      </p:sp>
      <p:sp>
        <p:nvSpPr>
          <p:cNvPr id="5" name="TextBox 4"/>
          <p:cNvSpPr txBox="1"/>
          <p:nvPr/>
        </p:nvSpPr>
        <p:spPr>
          <a:xfrm>
            <a:off x="609600" y="1379621"/>
            <a:ext cx="10764253" cy="4278094"/>
          </a:xfrm>
          <a:prstGeom prst="rect">
            <a:avLst/>
          </a:prstGeom>
          <a:noFill/>
        </p:spPr>
        <p:txBody>
          <a:bodyPr wrap="square" rtlCol="0">
            <a:spAutoFit/>
          </a:bodyPr>
          <a:lstStyle/>
          <a:p>
            <a:pPr marL="285750" indent="-285750" algn="just">
              <a:buClr>
                <a:schemeClr val="bg1"/>
              </a:buClr>
              <a:buFont typeface="Wingdings 2" panose="05020102010507070707" pitchFamily="18" charset="2"/>
              <a:buChar char="÷"/>
            </a:pPr>
            <a:r>
              <a:rPr lang="en-US" sz="2400" dirty="0">
                <a:solidFill>
                  <a:schemeClr val="bg1"/>
                </a:solidFill>
                <a:latin typeface="Footlight MT Light" panose="0204060206030A020304" pitchFamily="18" charset="0"/>
              </a:rPr>
              <a:t>The presentation has explained what flexible working is and the various ways in which it is practiced in organisations.</a:t>
            </a:r>
          </a:p>
          <a:p>
            <a:pPr marL="285750" indent="-285750" algn="just">
              <a:buClr>
                <a:schemeClr val="bg1"/>
              </a:buClr>
              <a:buFont typeface="Wingdings 2" panose="05020102010507070707" pitchFamily="18" charset="2"/>
              <a:buChar char="÷"/>
            </a:pPr>
            <a:r>
              <a:rPr lang="en-US" sz="2400" dirty="0">
                <a:solidFill>
                  <a:schemeClr val="bg1"/>
                </a:solidFill>
                <a:latin typeface="Footlight MT Light" panose="0204060206030A020304" pitchFamily="18" charset="0"/>
              </a:rPr>
              <a:t>It has also explained on diversity and inclusion at workplaces along with what it means and how it can be practiced.</a:t>
            </a:r>
          </a:p>
          <a:p>
            <a:pPr marL="285750" indent="-285750" algn="just">
              <a:buClr>
                <a:schemeClr val="bg1"/>
              </a:buClr>
              <a:buFont typeface="Wingdings 2" panose="05020102010507070707" pitchFamily="18" charset="2"/>
              <a:buChar char="÷"/>
            </a:pPr>
            <a:r>
              <a:rPr lang="en-US" sz="2400" dirty="0">
                <a:solidFill>
                  <a:schemeClr val="bg1"/>
                </a:solidFill>
                <a:latin typeface="Footlight MT Light" panose="0204060206030A020304" pitchFamily="18" charset="0"/>
              </a:rPr>
              <a:t>The examples of Boohoo fashion retailing company has been used which showed how the current state of diversity is in the organisation.</a:t>
            </a:r>
          </a:p>
          <a:p>
            <a:pPr marL="285750" indent="-285750" algn="just">
              <a:buClr>
                <a:schemeClr val="bg1"/>
              </a:buClr>
              <a:buFont typeface="Wingdings 2" panose="05020102010507070707" pitchFamily="18" charset="2"/>
              <a:buChar char="÷"/>
            </a:pPr>
            <a:r>
              <a:rPr lang="en-US" sz="2400" dirty="0">
                <a:solidFill>
                  <a:schemeClr val="bg1"/>
                </a:solidFill>
                <a:latin typeface="Footlight MT Light" panose="0204060206030A020304" pitchFamily="18" charset="0"/>
              </a:rPr>
              <a:t>It has been explained and justified with the help of some relevant theories.</a:t>
            </a:r>
          </a:p>
          <a:p>
            <a:pPr marL="285750" indent="-285750" algn="just">
              <a:buClr>
                <a:schemeClr val="bg1"/>
              </a:buClr>
              <a:buFont typeface="Wingdings 2" panose="05020102010507070707" pitchFamily="18" charset="2"/>
              <a:buChar char="÷"/>
            </a:pPr>
            <a:r>
              <a:rPr lang="en-US" sz="2400" dirty="0">
                <a:solidFill>
                  <a:schemeClr val="bg1"/>
                </a:solidFill>
                <a:latin typeface="Footlight MT Light" panose="0204060206030A020304" pitchFamily="18" charset="0"/>
              </a:rPr>
              <a:t>Then the role of human resource and its various functions in promoting diversity and inclusion through flexible working in an organisation have been described as well. </a:t>
            </a:r>
          </a:p>
          <a:p>
            <a:pPr marL="285750" indent="-285750" algn="just">
              <a:buClr>
                <a:schemeClr val="bg1"/>
              </a:buClr>
              <a:buFont typeface="Wingdings 2" panose="05020102010507070707" pitchFamily="18" charset="2"/>
              <a:buChar char="÷"/>
            </a:pPr>
            <a:r>
              <a:rPr lang="en-US" sz="3200" dirty="0">
                <a:solidFill>
                  <a:srgbClr val="FF0000"/>
                </a:solidFill>
                <a:highlight>
                  <a:srgbClr val="00FFFF"/>
                </a:highlight>
                <a:latin typeface="Footlight MT Light" panose="0204060206030A020304" pitchFamily="18" charset="0"/>
              </a:rPr>
              <a:t>Questions?</a:t>
            </a:r>
          </a:p>
        </p:txBody>
      </p:sp>
    </p:spTree>
    <p:extLst>
      <p:ext uri="{BB962C8B-B14F-4D97-AF65-F5344CB8AC3E}">
        <p14:creationId xmlns:p14="http://schemas.microsoft.com/office/powerpoint/2010/main" val="2330117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8650514" y="0"/>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1277257" y="483853"/>
            <a:ext cx="9144000" cy="609398"/>
          </a:xfrm>
        </p:spPr>
        <p:txBody>
          <a:bodyPr lIns="0" tIns="0" rIns="0" bIns="0" anchor="ctr">
            <a:spAutoFit/>
          </a:bodyPr>
          <a:lstStyle/>
          <a:p>
            <a:r>
              <a:rPr lang="en-US" sz="4400" b="1" dirty="0">
                <a:solidFill>
                  <a:schemeClr val="accent5">
                    <a:lumMod val="40000"/>
                    <a:lumOff val="60000"/>
                  </a:schemeClr>
                </a:solidFill>
                <a:latin typeface="Footlight MT Light" panose="0204060206030A020304" pitchFamily="18" charset="0"/>
              </a:rPr>
              <a:t>References</a:t>
            </a:r>
          </a:p>
        </p:txBody>
      </p:sp>
      <p:sp>
        <p:nvSpPr>
          <p:cNvPr id="2" name="TextBox 1"/>
          <p:cNvSpPr txBox="1"/>
          <p:nvPr/>
        </p:nvSpPr>
        <p:spPr>
          <a:xfrm>
            <a:off x="368968" y="1093251"/>
            <a:ext cx="11534274" cy="5478423"/>
          </a:xfrm>
          <a:prstGeom prst="rect">
            <a:avLst/>
          </a:prstGeom>
          <a:noFill/>
        </p:spPr>
        <p:txBody>
          <a:bodyPr wrap="square" rtlCol="0">
            <a:spAutoFit/>
          </a:bodyPr>
          <a:lstStyle/>
          <a:p>
            <a:pPr marL="285750" indent="-285750" algn="just">
              <a:buClr>
                <a:schemeClr val="bg1"/>
              </a:buClr>
              <a:buFont typeface="Wingdings 2" panose="05020102010507070707" pitchFamily="18" charset="2"/>
              <a:buChar char="÷"/>
            </a:pPr>
            <a:r>
              <a:rPr lang="en-GB" sz="1400" dirty="0" err="1">
                <a:solidFill>
                  <a:schemeClr val="bg1"/>
                </a:solidFill>
              </a:rPr>
              <a:t>Brammer</a:t>
            </a:r>
            <a:r>
              <a:rPr lang="en-GB" sz="1400" dirty="0">
                <a:solidFill>
                  <a:schemeClr val="bg1"/>
                </a:solidFill>
              </a:rPr>
              <a:t>, S., </a:t>
            </a:r>
            <a:r>
              <a:rPr lang="en-GB" sz="1400" dirty="0" err="1">
                <a:solidFill>
                  <a:schemeClr val="bg1"/>
                </a:solidFill>
              </a:rPr>
              <a:t>Nardella</a:t>
            </a:r>
            <a:r>
              <a:rPr lang="en-GB" sz="1400" dirty="0">
                <a:solidFill>
                  <a:schemeClr val="bg1"/>
                </a:solidFill>
              </a:rPr>
              <a:t>, G. and </a:t>
            </a:r>
            <a:r>
              <a:rPr lang="en-GB" sz="1400" dirty="0" err="1">
                <a:solidFill>
                  <a:schemeClr val="bg1"/>
                </a:solidFill>
              </a:rPr>
              <a:t>Surdu</a:t>
            </a:r>
            <a:r>
              <a:rPr lang="en-GB" sz="1400" dirty="0">
                <a:solidFill>
                  <a:schemeClr val="bg1"/>
                </a:solidFill>
              </a:rPr>
              <a:t>, I. (2021). Defining and deterring corporate social irresponsibility: embracing the institutional complexity of international business. </a:t>
            </a:r>
            <a:r>
              <a:rPr lang="en-GB" sz="1400" i="1" dirty="0">
                <a:solidFill>
                  <a:schemeClr val="bg1"/>
                </a:solidFill>
              </a:rPr>
              <a:t>Multinational Business Review</a:t>
            </a:r>
            <a:r>
              <a:rPr lang="en-GB" sz="1400" dirty="0">
                <a:solidFill>
                  <a:schemeClr val="bg1"/>
                </a:solidFill>
              </a:rPr>
              <a:t>, </a:t>
            </a:r>
            <a:r>
              <a:rPr lang="en-GB" sz="1400" i="1" dirty="0">
                <a:solidFill>
                  <a:schemeClr val="bg1"/>
                </a:solidFill>
              </a:rPr>
              <a:t>29</a:t>
            </a:r>
            <a:r>
              <a:rPr lang="en-GB" sz="1400" dirty="0">
                <a:solidFill>
                  <a:schemeClr val="bg1"/>
                </a:solidFill>
              </a:rPr>
              <a:t>(3), pp.301-320.</a:t>
            </a:r>
          </a:p>
          <a:p>
            <a:pPr marL="285750" indent="-285750" algn="just">
              <a:buClr>
                <a:schemeClr val="bg1"/>
              </a:buClr>
              <a:buFont typeface="Wingdings 2" panose="05020102010507070707" pitchFamily="18" charset="2"/>
              <a:buChar char="÷"/>
            </a:pPr>
            <a:r>
              <a:rPr lang="en-GB" sz="1400" dirty="0">
                <a:solidFill>
                  <a:schemeClr val="bg1"/>
                </a:solidFill>
              </a:rPr>
              <a:t>Breen, K. (2022). CLEANING UP FAST FASHION. </a:t>
            </a:r>
            <a:r>
              <a:rPr lang="en-GB" sz="1400" i="1" dirty="0">
                <a:solidFill>
                  <a:schemeClr val="bg1"/>
                </a:solidFill>
              </a:rPr>
              <a:t>RSA Journal</a:t>
            </a:r>
            <a:r>
              <a:rPr lang="en-GB" sz="1400" dirty="0">
                <a:solidFill>
                  <a:schemeClr val="bg1"/>
                </a:solidFill>
              </a:rPr>
              <a:t>, </a:t>
            </a:r>
            <a:r>
              <a:rPr lang="en-GB" sz="1400" i="1" dirty="0">
                <a:solidFill>
                  <a:schemeClr val="bg1"/>
                </a:solidFill>
              </a:rPr>
              <a:t>166</a:t>
            </a:r>
            <a:r>
              <a:rPr lang="en-GB" sz="1400" dirty="0">
                <a:solidFill>
                  <a:schemeClr val="bg1"/>
                </a:solidFill>
              </a:rPr>
              <a:t>(2 (5582), pp.34-37.</a:t>
            </a:r>
          </a:p>
          <a:p>
            <a:pPr marL="285750" indent="-285750" algn="just">
              <a:buClr>
                <a:schemeClr val="bg1"/>
              </a:buClr>
              <a:buFont typeface="Wingdings 2" panose="05020102010507070707" pitchFamily="18" charset="2"/>
              <a:buChar char="÷"/>
            </a:pPr>
            <a:r>
              <a:rPr lang="en-GB" sz="1400" dirty="0">
                <a:solidFill>
                  <a:schemeClr val="bg1"/>
                </a:solidFill>
              </a:rPr>
              <a:t>Brewster, C., Mayne, L. and </a:t>
            </a:r>
            <a:r>
              <a:rPr lang="en-GB" sz="1400" dirty="0" err="1">
                <a:solidFill>
                  <a:schemeClr val="bg1"/>
                </a:solidFill>
              </a:rPr>
              <a:t>Tregaskis</a:t>
            </a:r>
            <a:r>
              <a:rPr lang="en-GB" sz="1400" dirty="0">
                <a:solidFill>
                  <a:schemeClr val="bg1"/>
                </a:solidFill>
              </a:rPr>
              <a:t>, O. (2021). Flexible working in Europe. </a:t>
            </a:r>
            <a:r>
              <a:rPr lang="en-GB" sz="1400" i="1" dirty="0">
                <a:solidFill>
                  <a:schemeClr val="bg1"/>
                </a:solidFill>
              </a:rPr>
              <a:t>Journal of World Business</a:t>
            </a:r>
            <a:r>
              <a:rPr lang="en-GB" sz="1400" dirty="0">
                <a:solidFill>
                  <a:schemeClr val="bg1"/>
                </a:solidFill>
              </a:rPr>
              <a:t>, </a:t>
            </a:r>
            <a:r>
              <a:rPr lang="en-GB" sz="1400" i="1" dirty="0">
                <a:solidFill>
                  <a:schemeClr val="bg1"/>
                </a:solidFill>
              </a:rPr>
              <a:t>32</a:t>
            </a:r>
            <a:r>
              <a:rPr lang="en-GB" sz="1400" dirty="0">
                <a:solidFill>
                  <a:schemeClr val="bg1"/>
                </a:solidFill>
              </a:rPr>
              <a:t>(2), pp.133-151.</a:t>
            </a:r>
          </a:p>
          <a:p>
            <a:pPr marL="285750" indent="-285750" algn="just">
              <a:buClr>
                <a:schemeClr val="bg1"/>
              </a:buClr>
              <a:buFont typeface="Wingdings 2" panose="05020102010507070707" pitchFamily="18" charset="2"/>
              <a:buChar char="÷"/>
            </a:pPr>
            <a:r>
              <a:rPr lang="en-GB" sz="1400" dirty="0">
                <a:solidFill>
                  <a:schemeClr val="bg1"/>
                </a:solidFill>
              </a:rPr>
              <a:t>Camargo, L.R., Pereira, S.C.F. and </a:t>
            </a:r>
            <a:r>
              <a:rPr lang="en-GB" sz="1400" dirty="0" err="1">
                <a:solidFill>
                  <a:schemeClr val="bg1"/>
                </a:solidFill>
              </a:rPr>
              <a:t>Scarpin</a:t>
            </a:r>
            <a:r>
              <a:rPr lang="en-GB" sz="1400" dirty="0">
                <a:solidFill>
                  <a:schemeClr val="bg1"/>
                </a:solidFill>
              </a:rPr>
              <a:t>, M.R.S. (2020). Fast and ultra-fast fashion supply chain management: an exploratory research. </a:t>
            </a:r>
            <a:r>
              <a:rPr lang="en-GB" sz="1400" i="1" dirty="0">
                <a:solidFill>
                  <a:schemeClr val="bg1"/>
                </a:solidFill>
              </a:rPr>
              <a:t>International Journal of Retail &amp; Distribution Management</a:t>
            </a:r>
            <a:r>
              <a:rPr lang="en-GB" sz="1400" dirty="0">
                <a:solidFill>
                  <a:schemeClr val="bg1"/>
                </a:solidFill>
              </a:rPr>
              <a:t>, </a:t>
            </a:r>
            <a:r>
              <a:rPr lang="en-GB" sz="1400" i="1" dirty="0">
                <a:solidFill>
                  <a:schemeClr val="bg1"/>
                </a:solidFill>
              </a:rPr>
              <a:t>48</a:t>
            </a:r>
            <a:r>
              <a:rPr lang="en-GB" sz="1400" dirty="0">
                <a:solidFill>
                  <a:schemeClr val="bg1"/>
                </a:solidFill>
              </a:rPr>
              <a:t>(6), pp.537-553.</a:t>
            </a:r>
          </a:p>
          <a:p>
            <a:pPr marL="285750" indent="-285750" algn="just">
              <a:buClr>
                <a:schemeClr val="bg1"/>
              </a:buClr>
              <a:buFont typeface="Wingdings 2" panose="05020102010507070707" pitchFamily="18" charset="2"/>
              <a:buChar char="÷"/>
            </a:pPr>
            <a:r>
              <a:rPr lang="en-GB" sz="1400" dirty="0">
                <a:solidFill>
                  <a:schemeClr val="bg1"/>
                </a:solidFill>
              </a:rPr>
              <a:t>Chiu, P. (2021). Diversity and Inclusion. </a:t>
            </a:r>
            <a:r>
              <a:rPr lang="en-GB" sz="1400" i="1" dirty="0">
                <a:solidFill>
                  <a:schemeClr val="bg1"/>
                </a:solidFill>
              </a:rPr>
              <a:t>Journal of Synthetic Organic Chemistry, Japan</a:t>
            </a:r>
            <a:r>
              <a:rPr lang="en-GB" sz="1400" dirty="0">
                <a:solidFill>
                  <a:schemeClr val="bg1"/>
                </a:solidFill>
              </a:rPr>
              <a:t>, </a:t>
            </a:r>
            <a:r>
              <a:rPr lang="en-GB" sz="1400" i="1" dirty="0">
                <a:solidFill>
                  <a:schemeClr val="bg1"/>
                </a:solidFill>
              </a:rPr>
              <a:t>79</a:t>
            </a:r>
            <a:r>
              <a:rPr lang="en-GB" sz="1400" dirty="0">
                <a:solidFill>
                  <a:schemeClr val="bg1"/>
                </a:solidFill>
              </a:rPr>
              <a:t>(11), pp.995-995.</a:t>
            </a:r>
          </a:p>
          <a:p>
            <a:pPr marL="285750" indent="-285750" algn="just">
              <a:buClr>
                <a:schemeClr val="bg1"/>
              </a:buClr>
              <a:buFont typeface="Wingdings 2" panose="05020102010507070707" pitchFamily="18" charset="2"/>
              <a:buChar char="÷"/>
            </a:pPr>
            <a:r>
              <a:rPr lang="en-GB" sz="1400" dirty="0">
                <a:solidFill>
                  <a:schemeClr val="bg1"/>
                </a:solidFill>
              </a:rPr>
              <a:t>De Menezes, L.M. and </a:t>
            </a:r>
            <a:r>
              <a:rPr lang="en-GB" sz="1400" dirty="0" err="1">
                <a:solidFill>
                  <a:schemeClr val="bg1"/>
                </a:solidFill>
              </a:rPr>
              <a:t>Kelliher</a:t>
            </a:r>
            <a:r>
              <a:rPr lang="en-GB" sz="1400" dirty="0">
                <a:solidFill>
                  <a:schemeClr val="bg1"/>
                </a:solidFill>
              </a:rPr>
              <a:t>, C. (2021). Flexible working and performance: A systematic review of the evidence for a business case. </a:t>
            </a:r>
            <a:r>
              <a:rPr lang="en-GB" sz="1400" i="1" dirty="0">
                <a:solidFill>
                  <a:schemeClr val="bg1"/>
                </a:solidFill>
              </a:rPr>
              <a:t>International Journal of Management Reviews</a:t>
            </a:r>
            <a:r>
              <a:rPr lang="en-GB" sz="1400" dirty="0">
                <a:solidFill>
                  <a:schemeClr val="bg1"/>
                </a:solidFill>
              </a:rPr>
              <a:t>, </a:t>
            </a:r>
            <a:r>
              <a:rPr lang="en-GB" sz="1400" i="1" dirty="0">
                <a:solidFill>
                  <a:schemeClr val="bg1"/>
                </a:solidFill>
              </a:rPr>
              <a:t>13</a:t>
            </a:r>
            <a:r>
              <a:rPr lang="en-GB" sz="1400" dirty="0">
                <a:solidFill>
                  <a:schemeClr val="bg1"/>
                </a:solidFill>
              </a:rPr>
              <a:t>(4), pp.452-474.</a:t>
            </a:r>
          </a:p>
          <a:p>
            <a:pPr marL="285750" indent="-285750" algn="just">
              <a:buClr>
                <a:schemeClr val="bg1"/>
              </a:buClr>
              <a:buFont typeface="Wingdings 2" panose="05020102010507070707" pitchFamily="18" charset="2"/>
              <a:buChar char="÷"/>
            </a:pPr>
            <a:r>
              <a:rPr lang="en-GB" sz="1400" dirty="0">
                <a:solidFill>
                  <a:schemeClr val="bg1"/>
                </a:solidFill>
              </a:rPr>
              <a:t>Gardiner, J. and Tomlinson, J. (2019). Organisational approaches to flexible working: Perspectives of equality and diversity managers in the UK. </a:t>
            </a:r>
            <a:r>
              <a:rPr lang="en-GB" sz="1400" i="1" dirty="0">
                <a:solidFill>
                  <a:schemeClr val="bg1"/>
                </a:solidFill>
              </a:rPr>
              <a:t>Equal Opportunities International</a:t>
            </a:r>
            <a:r>
              <a:rPr lang="en-GB" sz="1400" dirty="0">
                <a:solidFill>
                  <a:schemeClr val="bg1"/>
                </a:solidFill>
              </a:rPr>
              <a:t>, 78(5), pp. 58-62.</a:t>
            </a:r>
          </a:p>
          <a:p>
            <a:pPr marL="285750" indent="-285750" algn="just">
              <a:buClr>
                <a:schemeClr val="bg1"/>
              </a:buClr>
              <a:buFont typeface="Wingdings 2" panose="05020102010507070707" pitchFamily="18" charset="2"/>
              <a:buChar char="÷"/>
            </a:pPr>
            <a:r>
              <a:rPr lang="en-GB" sz="1400" dirty="0" err="1">
                <a:solidFill>
                  <a:schemeClr val="bg1"/>
                </a:solidFill>
              </a:rPr>
              <a:t>Giovannini</a:t>
            </a:r>
            <a:r>
              <a:rPr lang="en-GB" sz="1400" dirty="0">
                <a:solidFill>
                  <a:schemeClr val="bg1"/>
                </a:solidFill>
              </a:rPr>
              <a:t>, M. (2020). What gets measured gets done: Achieving results through diversity and inclusion. </a:t>
            </a:r>
            <a:r>
              <a:rPr lang="en-GB" sz="1400" i="1" dirty="0">
                <a:solidFill>
                  <a:schemeClr val="bg1"/>
                </a:solidFill>
              </a:rPr>
              <a:t>The journal for quality and participation</a:t>
            </a:r>
            <a:r>
              <a:rPr lang="en-GB" sz="1400" dirty="0">
                <a:solidFill>
                  <a:schemeClr val="bg1"/>
                </a:solidFill>
              </a:rPr>
              <a:t>, </a:t>
            </a:r>
            <a:r>
              <a:rPr lang="en-GB" sz="1400" i="1" dirty="0">
                <a:solidFill>
                  <a:schemeClr val="bg1"/>
                </a:solidFill>
              </a:rPr>
              <a:t>27</a:t>
            </a:r>
            <a:r>
              <a:rPr lang="en-GB" sz="1400" dirty="0">
                <a:solidFill>
                  <a:schemeClr val="bg1"/>
                </a:solidFill>
              </a:rPr>
              <a:t>(4), p.21.</a:t>
            </a:r>
          </a:p>
          <a:p>
            <a:pPr marL="285750" indent="-285750" algn="just">
              <a:buClr>
                <a:schemeClr val="bg1"/>
              </a:buClr>
              <a:buFont typeface="Wingdings 2" panose="05020102010507070707" pitchFamily="18" charset="2"/>
              <a:buChar char="÷"/>
            </a:pPr>
            <a:r>
              <a:rPr lang="en-GB" sz="1400" dirty="0">
                <a:solidFill>
                  <a:schemeClr val="bg1"/>
                </a:solidFill>
              </a:rPr>
              <a:t>Grissom, A.R. (2018). Workplace diversity and inclusion. </a:t>
            </a:r>
            <a:r>
              <a:rPr lang="en-GB" sz="1400" i="1" dirty="0">
                <a:solidFill>
                  <a:schemeClr val="bg1"/>
                </a:solidFill>
              </a:rPr>
              <a:t>Reference &amp; User Services Quarterly</a:t>
            </a:r>
            <a:r>
              <a:rPr lang="en-GB" sz="1400" dirty="0">
                <a:solidFill>
                  <a:schemeClr val="bg1"/>
                </a:solidFill>
              </a:rPr>
              <a:t>, </a:t>
            </a:r>
            <a:r>
              <a:rPr lang="en-GB" sz="1400" i="1" dirty="0">
                <a:solidFill>
                  <a:schemeClr val="bg1"/>
                </a:solidFill>
              </a:rPr>
              <a:t>57</a:t>
            </a:r>
            <a:r>
              <a:rPr lang="en-GB" sz="1400" dirty="0">
                <a:solidFill>
                  <a:schemeClr val="bg1"/>
                </a:solidFill>
              </a:rPr>
              <a:t>(4), pp.242-247.</a:t>
            </a:r>
          </a:p>
          <a:p>
            <a:pPr marL="285750" indent="-285750" algn="just">
              <a:buClr>
                <a:schemeClr val="bg1"/>
              </a:buClr>
              <a:buFont typeface="Wingdings 2" panose="05020102010507070707" pitchFamily="18" charset="2"/>
              <a:buChar char="÷"/>
            </a:pPr>
            <a:r>
              <a:rPr lang="en-GB" sz="1400" dirty="0" err="1">
                <a:solidFill>
                  <a:schemeClr val="bg1"/>
                </a:solidFill>
              </a:rPr>
              <a:t>Hendriksz</a:t>
            </a:r>
            <a:r>
              <a:rPr lang="en-GB" sz="1400" dirty="0">
                <a:solidFill>
                  <a:schemeClr val="bg1"/>
                </a:solidFill>
              </a:rPr>
              <a:t>, V. (2021). Boohoo, </a:t>
            </a:r>
            <a:r>
              <a:rPr lang="en-GB" sz="1400" dirty="0" err="1">
                <a:solidFill>
                  <a:schemeClr val="bg1"/>
                </a:solidFill>
              </a:rPr>
              <a:t>Asos</a:t>
            </a:r>
            <a:r>
              <a:rPr lang="en-GB" sz="1400" dirty="0">
                <a:solidFill>
                  <a:schemeClr val="bg1"/>
                </a:solidFill>
              </a:rPr>
              <a:t> &amp; </a:t>
            </a:r>
            <a:r>
              <a:rPr lang="en-GB" sz="1400" dirty="0" err="1">
                <a:solidFill>
                  <a:schemeClr val="bg1"/>
                </a:solidFill>
              </a:rPr>
              <a:t>Missguided</a:t>
            </a:r>
            <a:r>
              <a:rPr lang="en-GB" sz="1400" dirty="0">
                <a:solidFill>
                  <a:schemeClr val="bg1"/>
                </a:solidFill>
              </a:rPr>
              <a:t> pave the way for ultrafast fashion. </a:t>
            </a:r>
            <a:r>
              <a:rPr lang="en-GB" sz="1400" i="1" dirty="0">
                <a:solidFill>
                  <a:schemeClr val="bg1"/>
                </a:solidFill>
              </a:rPr>
              <a:t>Fashion United (online). Accessed March</a:t>
            </a:r>
            <a:r>
              <a:rPr lang="en-GB" sz="1400" dirty="0">
                <a:solidFill>
                  <a:schemeClr val="bg1"/>
                </a:solidFill>
              </a:rPr>
              <a:t>, </a:t>
            </a:r>
            <a:r>
              <a:rPr lang="en-GB" sz="1400" i="1" dirty="0">
                <a:solidFill>
                  <a:schemeClr val="bg1"/>
                </a:solidFill>
              </a:rPr>
              <a:t>26</a:t>
            </a:r>
            <a:r>
              <a:rPr lang="en-GB" sz="1400" dirty="0">
                <a:solidFill>
                  <a:schemeClr val="bg1"/>
                </a:solidFill>
              </a:rPr>
              <a:t>, p.2019.</a:t>
            </a:r>
          </a:p>
          <a:p>
            <a:pPr marL="285750" indent="-285750" algn="just">
              <a:buClr>
                <a:schemeClr val="bg1"/>
              </a:buClr>
              <a:buFont typeface="Wingdings 2" panose="05020102010507070707" pitchFamily="18" charset="2"/>
              <a:buChar char="÷"/>
            </a:pPr>
            <a:r>
              <a:rPr lang="en-GB" sz="1400" dirty="0">
                <a:solidFill>
                  <a:schemeClr val="bg1"/>
                </a:solidFill>
              </a:rPr>
              <a:t>Joyce, K., </a:t>
            </a:r>
            <a:r>
              <a:rPr lang="en-GB" sz="1400" dirty="0" err="1">
                <a:solidFill>
                  <a:schemeClr val="bg1"/>
                </a:solidFill>
              </a:rPr>
              <a:t>Pabayo</a:t>
            </a:r>
            <a:r>
              <a:rPr lang="en-GB" sz="1400" dirty="0">
                <a:solidFill>
                  <a:schemeClr val="bg1"/>
                </a:solidFill>
              </a:rPr>
              <a:t>, R., Critchley, J.A. and </a:t>
            </a:r>
            <a:r>
              <a:rPr lang="en-GB" sz="1400" dirty="0" err="1">
                <a:solidFill>
                  <a:schemeClr val="bg1"/>
                </a:solidFill>
              </a:rPr>
              <a:t>Bambra</a:t>
            </a:r>
            <a:r>
              <a:rPr lang="en-GB" sz="1400" dirty="0">
                <a:solidFill>
                  <a:schemeClr val="bg1"/>
                </a:solidFill>
              </a:rPr>
              <a:t>, C. (2020). Flexible working conditions and their effects on employee health and wellbeing. </a:t>
            </a:r>
            <a:r>
              <a:rPr lang="en-GB" sz="1400" i="1" dirty="0">
                <a:solidFill>
                  <a:schemeClr val="bg1"/>
                </a:solidFill>
              </a:rPr>
              <a:t>Cochrane database of systematic reviews</a:t>
            </a:r>
            <a:r>
              <a:rPr lang="en-GB" sz="1400" dirty="0">
                <a:solidFill>
                  <a:schemeClr val="bg1"/>
                </a:solidFill>
              </a:rPr>
              <a:t>, (2).</a:t>
            </a:r>
          </a:p>
          <a:p>
            <a:pPr marL="285750" indent="-285750" algn="just">
              <a:buClr>
                <a:schemeClr val="bg1"/>
              </a:buClr>
              <a:buFont typeface="Wingdings 2" panose="05020102010507070707" pitchFamily="18" charset="2"/>
              <a:buChar char="÷"/>
            </a:pPr>
            <a:r>
              <a:rPr lang="en-GB" sz="1400" dirty="0">
                <a:solidFill>
                  <a:schemeClr val="bg1"/>
                </a:solidFill>
              </a:rPr>
              <a:t>Kenya Matsushita, C.P.A. (2020). DATA BIAS AND DIVERSITY AND INCLUSION. </a:t>
            </a:r>
            <a:r>
              <a:rPr lang="en-GB" sz="1400" i="1" dirty="0">
                <a:solidFill>
                  <a:schemeClr val="bg1"/>
                </a:solidFill>
              </a:rPr>
              <a:t>Strategic Finance</a:t>
            </a:r>
            <a:r>
              <a:rPr lang="en-GB" sz="1400" dirty="0">
                <a:solidFill>
                  <a:schemeClr val="bg1"/>
                </a:solidFill>
              </a:rPr>
              <a:t>, </a:t>
            </a:r>
            <a:r>
              <a:rPr lang="en-GB" sz="1400" i="1" dirty="0">
                <a:solidFill>
                  <a:schemeClr val="bg1"/>
                </a:solidFill>
              </a:rPr>
              <a:t>102</a:t>
            </a:r>
            <a:r>
              <a:rPr lang="en-GB" sz="1400" dirty="0">
                <a:solidFill>
                  <a:schemeClr val="bg1"/>
                </a:solidFill>
              </a:rPr>
              <a:t>(6), pp.16-17.</a:t>
            </a:r>
          </a:p>
          <a:p>
            <a:pPr marL="285750" indent="-285750" algn="just">
              <a:buClr>
                <a:schemeClr val="bg1"/>
              </a:buClr>
              <a:buFont typeface="Wingdings 2" panose="05020102010507070707" pitchFamily="18" charset="2"/>
              <a:buChar char="÷"/>
            </a:pPr>
            <a:r>
              <a:rPr lang="en-GB" sz="1400" dirty="0" err="1">
                <a:solidFill>
                  <a:schemeClr val="bg1"/>
                </a:solidFill>
              </a:rPr>
              <a:t>McNall</a:t>
            </a:r>
            <a:r>
              <a:rPr lang="en-GB" sz="1400" dirty="0">
                <a:solidFill>
                  <a:schemeClr val="bg1"/>
                </a:solidFill>
              </a:rPr>
              <a:t>, L.A., Masuda, A.D. and </a:t>
            </a:r>
            <a:r>
              <a:rPr lang="en-GB" sz="1400" dirty="0" err="1">
                <a:solidFill>
                  <a:schemeClr val="bg1"/>
                </a:solidFill>
              </a:rPr>
              <a:t>Nicklin</a:t>
            </a:r>
            <a:r>
              <a:rPr lang="en-GB" sz="1400" dirty="0">
                <a:solidFill>
                  <a:schemeClr val="bg1"/>
                </a:solidFill>
              </a:rPr>
              <a:t>, J.M. (2019). Flexible work arrangements, job satisfaction, and turnover intentions: The mediating role of work-to-family enrichment. </a:t>
            </a:r>
            <a:r>
              <a:rPr lang="en-GB" sz="1400" i="1" dirty="0">
                <a:solidFill>
                  <a:schemeClr val="bg1"/>
                </a:solidFill>
              </a:rPr>
              <a:t>The Journal of psychology</a:t>
            </a:r>
            <a:r>
              <a:rPr lang="en-GB" sz="1400" dirty="0">
                <a:solidFill>
                  <a:schemeClr val="bg1"/>
                </a:solidFill>
              </a:rPr>
              <a:t>, </a:t>
            </a:r>
            <a:r>
              <a:rPr lang="en-GB" sz="1400" i="1" dirty="0">
                <a:solidFill>
                  <a:schemeClr val="bg1"/>
                </a:solidFill>
              </a:rPr>
              <a:t>144</a:t>
            </a:r>
            <a:r>
              <a:rPr lang="en-GB" sz="1400" dirty="0">
                <a:solidFill>
                  <a:schemeClr val="bg1"/>
                </a:solidFill>
              </a:rPr>
              <a:t>(1), pp.61-81.</a:t>
            </a:r>
          </a:p>
          <a:p>
            <a:pPr marL="285750" indent="-285750" algn="just">
              <a:buClr>
                <a:schemeClr val="bg1"/>
              </a:buClr>
              <a:buFont typeface="Wingdings 2" panose="05020102010507070707" pitchFamily="18" charset="2"/>
              <a:buChar char="÷"/>
            </a:pPr>
            <a:r>
              <a:rPr lang="en-GB" sz="1400" dirty="0">
                <a:solidFill>
                  <a:schemeClr val="bg1"/>
                </a:solidFill>
              </a:rPr>
              <a:t>O’Donovan, D. (2022). Diversity and inclusion in the workplace. In </a:t>
            </a:r>
            <a:r>
              <a:rPr lang="en-GB" sz="1400" i="1" dirty="0">
                <a:solidFill>
                  <a:schemeClr val="bg1"/>
                </a:solidFill>
              </a:rPr>
              <a:t>Organizational Behaviour and Human Resource Management</a:t>
            </a:r>
            <a:r>
              <a:rPr lang="en-GB" sz="1400" dirty="0">
                <a:solidFill>
                  <a:schemeClr val="bg1"/>
                </a:solidFill>
              </a:rPr>
              <a:t> (pp. 73-108). Springer, Cham.</a:t>
            </a:r>
          </a:p>
          <a:p>
            <a:pPr marL="285750" indent="-285750" algn="just">
              <a:buClr>
                <a:schemeClr val="bg1"/>
              </a:buClr>
              <a:buFont typeface="Wingdings 2" panose="05020102010507070707" pitchFamily="18" charset="2"/>
              <a:buChar char="÷"/>
            </a:pPr>
            <a:r>
              <a:rPr lang="en-GB" sz="1400" dirty="0" err="1">
                <a:solidFill>
                  <a:schemeClr val="bg1"/>
                </a:solidFill>
              </a:rPr>
              <a:t>Pless</a:t>
            </a:r>
            <a:r>
              <a:rPr lang="en-GB" sz="1400" dirty="0">
                <a:solidFill>
                  <a:schemeClr val="bg1"/>
                </a:solidFill>
              </a:rPr>
              <a:t>, N. and </a:t>
            </a:r>
            <a:r>
              <a:rPr lang="en-GB" sz="1400" dirty="0" err="1">
                <a:solidFill>
                  <a:schemeClr val="bg1"/>
                </a:solidFill>
              </a:rPr>
              <a:t>Maak</a:t>
            </a:r>
            <a:r>
              <a:rPr lang="en-GB" sz="1400" dirty="0">
                <a:solidFill>
                  <a:schemeClr val="bg1"/>
                </a:solidFill>
              </a:rPr>
              <a:t>, T. (2021). Building an inclusive diversity culture: Principles, processes and practice. </a:t>
            </a:r>
            <a:r>
              <a:rPr lang="en-GB" sz="1400" i="1" dirty="0">
                <a:solidFill>
                  <a:schemeClr val="bg1"/>
                </a:solidFill>
              </a:rPr>
              <a:t>Journal of business ethics</a:t>
            </a:r>
            <a:r>
              <a:rPr lang="en-GB" sz="1400" dirty="0">
                <a:solidFill>
                  <a:schemeClr val="bg1"/>
                </a:solidFill>
              </a:rPr>
              <a:t>, </a:t>
            </a:r>
            <a:r>
              <a:rPr lang="en-GB" sz="1400" i="1" dirty="0">
                <a:solidFill>
                  <a:schemeClr val="bg1"/>
                </a:solidFill>
              </a:rPr>
              <a:t>54</a:t>
            </a:r>
            <a:r>
              <a:rPr lang="en-GB" sz="1400" dirty="0">
                <a:solidFill>
                  <a:schemeClr val="bg1"/>
                </a:solidFill>
              </a:rPr>
              <a:t>(2), pp.129-147.</a:t>
            </a:r>
          </a:p>
          <a:p>
            <a:pPr marL="285750" indent="-285750" algn="just">
              <a:buClr>
                <a:schemeClr val="bg1"/>
              </a:buClr>
              <a:buFont typeface="Wingdings 2" panose="05020102010507070707" pitchFamily="18" charset="2"/>
              <a:buChar char="÷"/>
            </a:pPr>
            <a:r>
              <a:rPr lang="en-GB" sz="1400" dirty="0">
                <a:solidFill>
                  <a:schemeClr val="bg1"/>
                </a:solidFill>
              </a:rPr>
              <a:t>Roberson, Q.M. (2021). Disentangling the meanings of diversity and inclusion in organizations. </a:t>
            </a:r>
            <a:r>
              <a:rPr lang="en-GB" sz="1400" i="1" dirty="0">
                <a:solidFill>
                  <a:schemeClr val="bg1"/>
                </a:solidFill>
              </a:rPr>
              <a:t>Group &amp; Organization Management</a:t>
            </a:r>
            <a:r>
              <a:rPr lang="en-GB" sz="1400" dirty="0">
                <a:solidFill>
                  <a:schemeClr val="bg1"/>
                </a:solidFill>
              </a:rPr>
              <a:t>, </a:t>
            </a:r>
            <a:r>
              <a:rPr lang="en-GB" sz="1400" i="1" dirty="0">
                <a:solidFill>
                  <a:schemeClr val="bg1"/>
                </a:solidFill>
              </a:rPr>
              <a:t>31</a:t>
            </a:r>
            <a:r>
              <a:rPr lang="en-GB" sz="1400" dirty="0">
                <a:solidFill>
                  <a:schemeClr val="bg1"/>
                </a:solidFill>
              </a:rPr>
              <a:t>(2), pp.212-236.</a:t>
            </a:r>
          </a:p>
        </p:txBody>
      </p:sp>
    </p:spTree>
    <p:extLst>
      <p:ext uri="{BB962C8B-B14F-4D97-AF65-F5344CB8AC3E}">
        <p14:creationId xmlns:p14="http://schemas.microsoft.com/office/powerpoint/2010/main" val="1440600132"/>
      </p:ext>
    </p:extLst>
  </p:cSld>
  <p:clrMapOvr>
    <a:masterClrMapping/>
  </p:clrMapOvr>
</p:sld>
</file>

<file path=ppt/theme/theme1.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455520_Project analysis, from 24Slides_SL_V1.potx" id="{55E7247F-78B2-40DB-9AFE-D4DD42FA8F09}" vid="{22E2FD65-A32D-4798-AF43-CE42F250BDD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61A00BBF-EEBB-4E18-B8CB-F926EAAC48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FD05317-60D6-4B3A-8545-888496D1A8EC}">
  <ds:schemaRefs>
    <ds:schemaRef ds:uri="http://schemas.microsoft.com/sharepoint/v3/contenttype/forms"/>
  </ds:schemaRefs>
</ds:datastoreItem>
</file>

<file path=customXml/itemProps3.xml><?xml version="1.0" encoding="utf-8"?>
<ds:datastoreItem xmlns:ds="http://schemas.openxmlformats.org/officeDocument/2006/customXml" ds:itemID="{EF609EDA-869E-4BE5-AE5D-B898C584B6FF}">
  <ds:schemaRefs>
    <ds:schemaRef ds:uri="http://schemas.openxmlformats.org/package/2006/metadata/core-properties"/>
    <ds:schemaRef ds:uri="16c05727-aa75-4e4a-9b5f-8a80a1165891"/>
    <ds:schemaRef ds:uri="http://schemas.microsoft.com/office/2006/metadata/properties"/>
    <ds:schemaRef ds:uri="http://purl.org/dc/elements/1.1/"/>
    <ds:schemaRef ds:uri="http://schemas.microsoft.com/office/infopath/2007/PartnerControls"/>
    <ds:schemaRef ds:uri="http://schemas.microsoft.com/office/2006/documentManagement/types"/>
    <ds:schemaRef ds:uri="http://www.w3.org/XML/1998/namespace"/>
    <ds:schemaRef ds:uri="71af3243-3dd4-4a8d-8c0d-dd76da1f02a5"/>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Project analysis, from 24Slides</Template>
  <TotalTime>0</TotalTime>
  <Words>2326</Words>
  <Application>Microsoft Office PowerPoint</Application>
  <PresentationFormat>Widescreen</PresentationFormat>
  <Paragraphs>177</Paragraphs>
  <Slides>15</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Arial</vt:lpstr>
      <vt:lpstr>Calibri</vt:lpstr>
      <vt:lpstr>Century Gothic</vt:lpstr>
      <vt:lpstr>Footlight MT Light</vt:lpstr>
      <vt:lpstr>Segoe UI Light</vt:lpstr>
      <vt:lpstr>Wingdings 2</vt:lpstr>
      <vt:lpstr>Office Theme</vt:lpstr>
      <vt:lpstr>Managing People  Assessment 1 Individual Presentation Student ID: 2115327 Student Name:Felix Lucian Fistoleanu Module ID: LCBB5004 </vt:lpstr>
      <vt:lpstr>Contents</vt:lpstr>
      <vt:lpstr>Introduction</vt:lpstr>
      <vt:lpstr>Project analysis slide 7</vt:lpstr>
      <vt:lpstr>Project analysis slide 6</vt:lpstr>
      <vt:lpstr>Project analysis slide 7</vt:lpstr>
      <vt:lpstr>Project analysis slide 7</vt:lpstr>
      <vt:lpstr>Project analysis slide 2</vt:lpstr>
      <vt:lpstr>Project analysis slide 2</vt:lpstr>
      <vt:lpstr>Project analysis slide 2</vt:lpstr>
      <vt:lpstr>Project analysis slide 3</vt:lpstr>
      <vt:lpstr>Project analysis slide 3</vt:lpstr>
      <vt:lpstr>Project analysis slide 3</vt:lpstr>
      <vt:lpstr>Conclusion</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2022-11-05T22:23:30Z</dcterms:created>
  <dcterms:modified xsi:type="dcterms:W3CDTF">2022-11-29T19:54:47Z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