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46"/>
  </p:notesMasterIdLst>
  <p:handoutMasterIdLst>
    <p:handoutMasterId r:id="rId47"/>
  </p:handoutMasterIdLst>
  <p:sldIdLst>
    <p:sldId id="314" r:id="rId2"/>
    <p:sldId id="935" r:id="rId3"/>
    <p:sldId id="936" r:id="rId4"/>
    <p:sldId id="666" r:id="rId5"/>
    <p:sldId id="679" r:id="rId6"/>
    <p:sldId id="688" r:id="rId7"/>
    <p:sldId id="864" r:id="rId8"/>
    <p:sldId id="651" r:id="rId9"/>
    <p:sldId id="667" r:id="rId10"/>
    <p:sldId id="662" r:id="rId11"/>
    <p:sldId id="883" r:id="rId12"/>
    <p:sldId id="833" r:id="rId13"/>
    <p:sldId id="867" r:id="rId14"/>
    <p:sldId id="881" r:id="rId15"/>
    <p:sldId id="868" r:id="rId16"/>
    <p:sldId id="891" r:id="rId17"/>
    <p:sldId id="866" r:id="rId18"/>
    <p:sldId id="875" r:id="rId19"/>
    <p:sldId id="879" r:id="rId20"/>
    <p:sldId id="880" r:id="rId21"/>
    <p:sldId id="900" r:id="rId22"/>
    <p:sldId id="934" r:id="rId23"/>
    <p:sldId id="895" r:id="rId24"/>
    <p:sldId id="884" r:id="rId25"/>
    <p:sldId id="904" r:id="rId26"/>
    <p:sldId id="932" r:id="rId27"/>
    <p:sldId id="885" r:id="rId28"/>
    <p:sldId id="896" r:id="rId29"/>
    <p:sldId id="886" r:id="rId30"/>
    <p:sldId id="930" r:id="rId31"/>
    <p:sldId id="663" r:id="rId32"/>
    <p:sldId id="665" r:id="rId33"/>
    <p:sldId id="931" r:id="rId34"/>
    <p:sldId id="882" r:id="rId35"/>
    <p:sldId id="888" r:id="rId36"/>
    <p:sldId id="669" r:id="rId37"/>
    <p:sldId id="692" r:id="rId38"/>
    <p:sldId id="889" r:id="rId39"/>
    <p:sldId id="890" r:id="rId40"/>
    <p:sldId id="906" r:id="rId41"/>
    <p:sldId id="907" r:id="rId42"/>
    <p:sldId id="933" r:id="rId43"/>
    <p:sldId id="870" r:id="rId44"/>
    <p:sldId id="871" r:id="rId4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935"/>
            <p14:sldId id="936"/>
            <p14:sldId id="666"/>
            <p14:sldId id="679"/>
            <p14:sldId id="688"/>
            <p14:sldId id="864"/>
            <p14:sldId id="651"/>
            <p14:sldId id="667"/>
            <p14:sldId id="662"/>
            <p14:sldId id="883"/>
            <p14:sldId id="833"/>
            <p14:sldId id="867"/>
            <p14:sldId id="881"/>
            <p14:sldId id="868"/>
            <p14:sldId id="891"/>
            <p14:sldId id="866"/>
            <p14:sldId id="875"/>
            <p14:sldId id="879"/>
            <p14:sldId id="880"/>
            <p14:sldId id="900"/>
            <p14:sldId id="934"/>
            <p14:sldId id="895"/>
            <p14:sldId id="884"/>
            <p14:sldId id="904"/>
            <p14:sldId id="932"/>
            <p14:sldId id="885"/>
            <p14:sldId id="896"/>
            <p14:sldId id="886"/>
            <p14:sldId id="930"/>
            <p14:sldId id="663"/>
            <p14:sldId id="665"/>
            <p14:sldId id="931"/>
            <p14:sldId id="882"/>
            <p14:sldId id="888"/>
            <p14:sldId id="669"/>
            <p14:sldId id="692"/>
            <p14:sldId id="889"/>
            <p14:sldId id="890"/>
            <p14:sldId id="906"/>
            <p14:sldId id="907"/>
            <p14:sldId id="933"/>
            <p14:sldId id="870"/>
            <p14:sldId id="871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33"/>
    <a:srgbClr val="111111"/>
    <a:srgbClr val="4D4D4D"/>
    <a:srgbClr val="000000"/>
    <a:srgbClr val="3399FF"/>
    <a:srgbClr val="CCFF99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65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Kubernetes </a:t>
            </a:r>
            <a:r>
              <a:rPr lang="en-US" altLang="en-US" sz="4000" smtClean="0"/>
              <a:t>Nodes and Pods</a:t>
            </a:r>
            <a:endParaRPr lang="en-US" altLang="en-US" sz="4000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Minikube</a:t>
            </a:r>
            <a:r>
              <a:rPr lang="en-GB" dirty="0" smtClean="0"/>
              <a:t> Playground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may have to use the vi editor to create the </a:t>
            </a:r>
            <a:r>
              <a:rPr lang="en-GB" dirty="0" err="1" smtClean="0"/>
              <a:t>yaml</a:t>
            </a:r>
            <a:r>
              <a:rPr lang="en-GB" dirty="0" smtClean="0"/>
              <a:t> files</a:t>
            </a:r>
          </a:p>
          <a:p>
            <a:endParaRPr lang="en-GB" dirty="0"/>
          </a:p>
          <a:p>
            <a:r>
              <a:rPr lang="en-GB" dirty="0" smtClean="0"/>
              <a:t>Create the file in notepad or some equivalent text editor</a:t>
            </a:r>
          </a:p>
          <a:p>
            <a:r>
              <a:rPr lang="en-GB" dirty="0" smtClean="0"/>
              <a:t>In the </a:t>
            </a:r>
            <a:r>
              <a:rPr lang="en-GB" dirty="0" err="1" smtClean="0"/>
              <a:t>minikube</a:t>
            </a:r>
            <a:r>
              <a:rPr lang="en-GB" dirty="0" smtClean="0"/>
              <a:t> terminal type </a:t>
            </a:r>
            <a:r>
              <a:rPr lang="en-GB" b="1" dirty="0" smtClean="0"/>
              <a:t>vi </a:t>
            </a:r>
            <a:r>
              <a:rPr lang="en-GB" b="1" i="1" dirty="0" err="1" smtClean="0"/>
              <a:t>filename.yml</a:t>
            </a:r>
            <a:endParaRPr lang="en-GB" b="1" i="1" dirty="0" smtClean="0"/>
          </a:p>
          <a:p>
            <a:r>
              <a:rPr lang="en-GB" dirty="0" smtClean="0"/>
              <a:t>In vi type capital O</a:t>
            </a:r>
          </a:p>
          <a:p>
            <a:r>
              <a:rPr lang="en-GB" dirty="0" smtClean="0"/>
              <a:t>Right mouse click and paste text from notepad into file</a:t>
            </a:r>
          </a:p>
          <a:p>
            <a:r>
              <a:rPr lang="en-GB" dirty="0" smtClean="0"/>
              <a:t>:</a:t>
            </a:r>
            <a:r>
              <a:rPr lang="en-GB" dirty="0" err="1" smtClean="0"/>
              <a:t>wq</a:t>
            </a:r>
            <a:r>
              <a:rPr lang="en-GB" dirty="0" smtClean="0"/>
              <a:t> to end file</a:t>
            </a:r>
          </a:p>
          <a:p>
            <a:endParaRPr lang="en-GB" dirty="0"/>
          </a:p>
          <a:p>
            <a:r>
              <a:rPr lang="en-GB" dirty="0" smtClean="0"/>
              <a:t>Browser may not work</a:t>
            </a:r>
          </a:p>
          <a:p>
            <a:r>
              <a:rPr lang="en-GB" dirty="0" smtClean="0"/>
              <a:t>Open second terminal in </a:t>
            </a:r>
            <a:r>
              <a:rPr lang="en-GB" dirty="0" err="1" smtClean="0"/>
              <a:t>minikube</a:t>
            </a:r>
            <a:r>
              <a:rPr lang="en-GB" dirty="0" smtClean="0"/>
              <a:t> playground</a:t>
            </a:r>
          </a:p>
          <a:p>
            <a:pPr lvl="1"/>
            <a:r>
              <a:rPr lang="en-GB" dirty="0" smtClean="0"/>
              <a:t>Type </a:t>
            </a:r>
            <a:r>
              <a:rPr lang="en-GB" b="1" dirty="0" smtClean="0"/>
              <a:t>curl localhost:80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845169" y="5969977"/>
            <a:ext cx="20896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Substitute correct port number here</a:t>
            </a:r>
            <a:endParaRPr lang="en-GB" i="1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4191000" y="5673969"/>
            <a:ext cx="158262" cy="325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6538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Minikube</a:t>
            </a:r>
            <a:r>
              <a:rPr lang="en-GB" dirty="0" smtClean="0"/>
              <a:t> Playground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7579" y="1072172"/>
            <a:ext cx="8543343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vi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somefile.yaml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5680" y="1896779"/>
            <a:ext cx="359913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~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~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~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“</a:t>
            </a:r>
            <a:r>
              <a:rPr lang="en-GB" dirty="0" err="1" smtClean="0">
                <a:solidFill>
                  <a:schemeClr val="bg1"/>
                </a:solidFill>
              </a:rPr>
              <a:t>somefile.yaml</a:t>
            </a:r>
            <a:r>
              <a:rPr lang="en-GB" dirty="0" smtClean="0">
                <a:solidFill>
                  <a:schemeClr val="bg1"/>
                </a:solidFill>
              </a:rPr>
              <a:t>” [New File]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45680" y="3404393"/>
            <a:ext cx="359913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~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~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~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-- INSERT --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45248" y="3573916"/>
            <a:ext cx="1499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&lt;Shift&gt;+&lt;O&gt;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085342" y="1839066"/>
            <a:ext cx="4513536" cy="452431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apiVersion</a:t>
            </a:r>
            <a:r>
              <a:rPr lang="en-GB" dirty="0">
                <a:solidFill>
                  <a:schemeClr val="bg1"/>
                </a:solidFill>
              </a:rPr>
              <a:t>: v1</a:t>
            </a:r>
          </a:p>
          <a:p>
            <a:r>
              <a:rPr lang="en-GB" dirty="0">
                <a:solidFill>
                  <a:schemeClr val="bg1"/>
                </a:solidFill>
              </a:rPr>
              <a:t>kind: Pod                           </a:t>
            </a:r>
          </a:p>
          <a:p>
            <a:r>
              <a:rPr lang="en-GB" dirty="0">
                <a:solidFill>
                  <a:schemeClr val="bg1"/>
                </a:solidFill>
              </a:rPr>
              <a:t>metadata:</a:t>
            </a:r>
          </a:p>
          <a:p>
            <a:r>
              <a:rPr lang="en-GB" dirty="0">
                <a:solidFill>
                  <a:schemeClr val="bg1"/>
                </a:solidFill>
              </a:rPr>
              <a:t>  name: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-pod</a:t>
            </a:r>
          </a:p>
          <a:p>
            <a:r>
              <a:rPr lang="en-GB" dirty="0">
                <a:solidFill>
                  <a:schemeClr val="bg1"/>
                </a:solidFill>
              </a:rPr>
              <a:t>spec:</a:t>
            </a:r>
          </a:p>
          <a:p>
            <a:r>
              <a:rPr lang="en-GB" dirty="0">
                <a:solidFill>
                  <a:schemeClr val="bg1"/>
                </a:solidFill>
              </a:rPr>
              <a:t># The pod specification starts here</a:t>
            </a:r>
          </a:p>
          <a:p>
            <a:r>
              <a:rPr lang="en-GB" dirty="0">
                <a:solidFill>
                  <a:schemeClr val="bg1"/>
                </a:solidFill>
              </a:rPr>
              <a:t>  containers:</a:t>
            </a:r>
          </a:p>
          <a:p>
            <a:r>
              <a:rPr lang="en-GB" dirty="0">
                <a:solidFill>
                  <a:schemeClr val="bg1"/>
                </a:solidFill>
              </a:rPr>
              <a:t>  - name: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-hello</a:t>
            </a:r>
          </a:p>
          <a:p>
            <a:r>
              <a:rPr lang="en-GB" dirty="0">
                <a:solidFill>
                  <a:schemeClr val="bg1"/>
                </a:solidFill>
              </a:rPr>
              <a:t>    image: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  command: ['/bin/bash', '-c', 'sleep 3600']</a:t>
            </a: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restartPolicy</a:t>
            </a:r>
            <a:r>
              <a:rPr lang="en-GB" dirty="0">
                <a:solidFill>
                  <a:schemeClr val="bg1"/>
                </a:solidFill>
              </a:rPr>
              <a:t>: </a:t>
            </a:r>
            <a:r>
              <a:rPr lang="en-GB" dirty="0" err="1">
                <a:solidFill>
                  <a:schemeClr val="bg1"/>
                </a:solidFill>
              </a:rPr>
              <a:t>OnFailure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# The pod specification ends here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~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~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~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wq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99991" y="5604201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&lt;Esc&gt;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600575" y="5973533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&lt;Enter&gt;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5" name="Oval 14"/>
          <p:cNvSpPr/>
          <p:nvPr/>
        </p:nvSpPr>
        <p:spPr bwMode="auto">
          <a:xfrm>
            <a:off x="178777" y="737294"/>
            <a:ext cx="381000" cy="381000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</a:t>
            </a:r>
          </a:p>
        </p:txBody>
      </p:sp>
      <p:sp>
        <p:nvSpPr>
          <p:cNvPr id="16" name="Oval 15"/>
          <p:cNvSpPr/>
          <p:nvPr/>
        </p:nvSpPr>
        <p:spPr bwMode="auto">
          <a:xfrm>
            <a:off x="205154" y="1798246"/>
            <a:ext cx="381000" cy="381000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2</a:t>
            </a:r>
          </a:p>
        </p:txBody>
      </p:sp>
      <p:sp>
        <p:nvSpPr>
          <p:cNvPr id="17" name="Oval 16"/>
          <p:cNvSpPr/>
          <p:nvPr/>
        </p:nvSpPr>
        <p:spPr bwMode="auto">
          <a:xfrm>
            <a:off x="1755456" y="3564627"/>
            <a:ext cx="381000" cy="381000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3</a:t>
            </a:r>
          </a:p>
        </p:txBody>
      </p:sp>
      <p:sp>
        <p:nvSpPr>
          <p:cNvPr id="19" name="Oval 18"/>
          <p:cNvSpPr/>
          <p:nvPr/>
        </p:nvSpPr>
        <p:spPr bwMode="auto">
          <a:xfrm>
            <a:off x="4678314" y="5260900"/>
            <a:ext cx="381000" cy="381000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5</a:t>
            </a:r>
          </a:p>
        </p:txBody>
      </p:sp>
      <p:sp>
        <p:nvSpPr>
          <p:cNvPr id="20" name="Oval 19"/>
          <p:cNvSpPr/>
          <p:nvPr/>
        </p:nvSpPr>
        <p:spPr bwMode="auto">
          <a:xfrm>
            <a:off x="3754316" y="5973533"/>
            <a:ext cx="381000" cy="381000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6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2918" y="1871305"/>
            <a:ext cx="2114550" cy="18192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280884" y="3690580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Right Mouse Click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8" name="Oval 17"/>
          <p:cNvSpPr/>
          <p:nvPr/>
        </p:nvSpPr>
        <p:spPr bwMode="auto">
          <a:xfrm>
            <a:off x="5889510" y="2422000"/>
            <a:ext cx="381000" cy="381000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14006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6537325"/>
          </a:xfrm>
        </p:spPr>
        <p:txBody>
          <a:bodyPr/>
          <a:lstStyle/>
          <a:p>
            <a:r>
              <a:rPr lang="en-GB" dirty="0" err="1" smtClean="0"/>
              <a:t>kubelet</a:t>
            </a:r>
            <a:r>
              <a:rPr lang="en-GB" dirty="0" smtClean="0"/>
              <a:t>,</a:t>
            </a:r>
            <a:br>
              <a:rPr lang="en-GB" dirty="0" smtClean="0"/>
            </a:br>
            <a:r>
              <a:rPr lang="en-GB" dirty="0" smtClean="0"/>
              <a:t>Kubernetes Clusters</a:t>
            </a:r>
            <a:br>
              <a:rPr lang="en-GB" dirty="0" smtClean="0"/>
            </a:br>
            <a:r>
              <a:rPr lang="en-GB" dirty="0" smtClean="0"/>
              <a:t>&amp; </a:t>
            </a:r>
            <a:br>
              <a:rPr lang="en-GB" dirty="0" smtClean="0"/>
            </a:br>
            <a:r>
              <a:rPr lang="en-GB" dirty="0" smtClean="0"/>
              <a:t>Node Controller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03849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Worker Node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09156"/>
            <a:ext cx="7029450" cy="4829669"/>
          </a:xfrm>
        </p:spPr>
        <p:txBody>
          <a:bodyPr/>
          <a:lstStyle/>
          <a:p>
            <a:r>
              <a:rPr lang="en-GB" dirty="0" smtClean="0"/>
              <a:t>To become a Node in a Kubernetes cluster a physical machine or VM </a:t>
            </a:r>
            <a:r>
              <a:rPr lang="en-GB" b="1" dirty="0" smtClean="0"/>
              <a:t>must run the </a:t>
            </a:r>
            <a:r>
              <a:rPr lang="en-GB" b="1" dirty="0" err="1" smtClean="0"/>
              <a:t>Kubelet</a:t>
            </a:r>
            <a:r>
              <a:rPr lang="en-GB" b="1" dirty="0" smtClean="0"/>
              <a:t> process</a:t>
            </a:r>
            <a:endParaRPr lang="en-GB" dirty="0" smtClean="0"/>
          </a:p>
          <a:p>
            <a:r>
              <a:rPr lang="en-GB" dirty="0"/>
              <a:t>There are two main ways to have Nodes added to the API server 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The </a:t>
            </a:r>
            <a:r>
              <a:rPr lang="en-GB" dirty="0" err="1" smtClean="0"/>
              <a:t>kubelet</a:t>
            </a:r>
            <a:r>
              <a:rPr lang="en-GB" dirty="0" smtClean="0"/>
              <a:t> process </a:t>
            </a:r>
            <a:r>
              <a:rPr lang="en-GB" dirty="0"/>
              <a:t>on a node self-registers </a:t>
            </a:r>
            <a:r>
              <a:rPr lang="en-GB" dirty="0" smtClean="0"/>
              <a:t>it with </a:t>
            </a:r>
            <a:r>
              <a:rPr lang="en-GB" dirty="0"/>
              <a:t>the control plane</a:t>
            </a:r>
          </a:p>
          <a:p>
            <a:pPr lvl="1"/>
            <a:r>
              <a:rPr lang="en-GB" dirty="0" smtClean="0"/>
              <a:t>You</a:t>
            </a:r>
            <a:r>
              <a:rPr lang="en-GB" dirty="0"/>
              <a:t>, or another human user, manually add a Node </a:t>
            </a:r>
            <a:r>
              <a:rPr lang="en-GB" dirty="0" smtClean="0"/>
              <a:t>object</a:t>
            </a:r>
          </a:p>
          <a:p>
            <a:endParaRPr lang="en-GB" dirty="0" smtClean="0"/>
          </a:p>
          <a:p>
            <a:r>
              <a:rPr lang="en-GB" dirty="0" smtClean="0"/>
              <a:t>Each </a:t>
            </a:r>
            <a:r>
              <a:rPr lang="en-GB" dirty="0"/>
              <a:t>worker node in the cluster has one or more IP addresses assigned to it. </a:t>
            </a:r>
            <a:endParaRPr lang="en-GB" dirty="0" smtClean="0"/>
          </a:p>
          <a:p>
            <a:pPr lvl="1"/>
            <a:r>
              <a:rPr lang="en-GB" b="1" dirty="0" smtClean="0"/>
              <a:t>These </a:t>
            </a:r>
            <a:r>
              <a:rPr lang="en-GB" b="1" dirty="0"/>
              <a:t>IP addresses are the physical IPs </a:t>
            </a:r>
            <a:r>
              <a:rPr lang="en-GB" dirty="0" smtClean="0"/>
              <a:t>that </a:t>
            </a:r>
            <a:r>
              <a:rPr lang="en-GB" dirty="0"/>
              <a:t>the worker nodes communicate over. </a:t>
            </a:r>
            <a:endParaRPr lang="en-GB" dirty="0" smtClean="0"/>
          </a:p>
          <a:p>
            <a:r>
              <a:rPr lang="en-GB" dirty="0" smtClean="0"/>
              <a:t>Worker </a:t>
            </a:r>
            <a:r>
              <a:rPr lang="en-GB" dirty="0"/>
              <a:t>nodes have a private IP assigned, but if your cluster is exposed to the </a:t>
            </a:r>
            <a:r>
              <a:rPr lang="en-GB" dirty="0" smtClean="0"/>
              <a:t>outside </a:t>
            </a:r>
            <a:r>
              <a:rPr lang="en-GB" dirty="0"/>
              <a:t>world, it might have both a private and a public IP address </a:t>
            </a:r>
            <a:r>
              <a:rPr lang="en-GB" dirty="0" smtClean="0"/>
              <a:t>assigned (the public IP address is not handled by the Node (Virtual Machine) itself e.g. AWS uses an Elastic IP)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0940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Assigns a </a:t>
            </a:r>
            <a:r>
              <a:rPr kumimoji="0" lang="en-GB" altLang="en-US" dirty="0"/>
              <a:t>Classless Inter-Domain Routing </a:t>
            </a:r>
            <a:r>
              <a:rPr kumimoji="0" lang="en-GB" altLang="en-US" dirty="0" smtClean="0"/>
              <a:t>(</a:t>
            </a:r>
            <a:r>
              <a:rPr lang="en-GB" dirty="0" smtClean="0"/>
              <a:t>CIDR) </a:t>
            </a:r>
            <a:r>
              <a:rPr lang="en-GB" dirty="0"/>
              <a:t>block to the </a:t>
            </a:r>
            <a:r>
              <a:rPr lang="en-GB" dirty="0" smtClean="0"/>
              <a:t>worker node </a:t>
            </a:r>
            <a:r>
              <a:rPr lang="en-GB" dirty="0"/>
              <a:t>when it is </a:t>
            </a:r>
            <a:r>
              <a:rPr lang="en-GB" dirty="0" smtClean="0"/>
              <a:t>registered</a:t>
            </a:r>
          </a:p>
          <a:p>
            <a:r>
              <a:rPr lang="en-GB" dirty="0" smtClean="0"/>
              <a:t>Keeps an internal </a:t>
            </a:r>
            <a:r>
              <a:rPr lang="en-GB" dirty="0"/>
              <a:t>list of nodes up to date with the cloud provider's list of available </a:t>
            </a:r>
            <a:r>
              <a:rPr lang="en-GB" dirty="0" smtClean="0"/>
              <a:t>machines</a:t>
            </a:r>
          </a:p>
          <a:p>
            <a:r>
              <a:rPr lang="en-GB" dirty="0" smtClean="0"/>
              <a:t>Monitors </a:t>
            </a:r>
            <a:r>
              <a:rPr lang="en-GB" dirty="0"/>
              <a:t>the nodes' </a:t>
            </a:r>
            <a:r>
              <a:rPr lang="en-GB" dirty="0" smtClean="0"/>
              <a:t>health: if the </a:t>
            </a:r>
            <a:r>
              <a:rPr lang="en-GB" dirty="0"/>
              <a:t>node controller stops receiving </a:t>
            </a:r>
            <a:r>
              <a:rPr lang="en-GB" dirty="0" smtClean="0"/>
              <a:t>heartbeats the node is considered unhealthy and its status is updated accordingly…the pods will not be allocated to unhealthy nodes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60032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altLang="en-US" dirty="0"/>
              <a:t>Classless Inter-Domain Routing (CIDR) </a:t>
            </a:r>
            <a:r>
              <a:rPr kumimoji="0" lang="en-GB" altLang="en-US" dirty="0" smtClean="0"/>
              <a:t>Block</a:t>
            </a:r>
            <a:r>
              <a:rPr lang="en-GB" altLang="en-US" dirty="0" smtClean="0"/>
              <a:t> IP Addresses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Range from 10.0.0.0 to 10.255.255.255 / 8</a:t>
            </a:r>
          </a:p>
          <a:p>
            <a:r>
              <a:rPr lang="en-GB" altLang="en-US" dirty="0" smtClean="0"/>
              <a:t>Range from 172.16.0.0 to 172.31.255.255 / 12</a:t>
            </a:r>
          </a:p>
          <a:p>
            <a:r>
              <a:rPr lang="en-GB" altLang="en-US" dirty="0" smtClean="0"/>
              <a:t>192.168.0.0 to 192.168.255.255 / 16</a:t>
            </a:r>
          </a:p>
          <a:p>
            <a:r>
              <a:rPr lang="en-GB" altLang="en-US" dirty="0" smtClean="0"/>
              <a:t>NOTE: The normal class A, B and C network masks do not apply </a:t>
            </a:r>
          </a:p>
          <a:p>
            <a:pPr lvl="1"/>
            <a:endParaRPr lang="en-GB" altLang="en-US" dirty="0" smtClean="0"/>
          </a:p>
          <a:p>
            <a:r>
              <a:rPr lang="en-GB" altLang="en-US" b="1" dirty="0" smtClean="0">
                <a:solidFill>
                  <a:srgbClr val="FF0000"/>
                </a:solidFill>
              </a:rPr>
              <a:t>THESE ARE NOT ROUTABLE ON THE INTERNET</a:t>
            </a:r>
          </a:p>
        </p:txBody>
      </p:sp>
      <p:sp>
        <p:nvSpPr>
          <p:cNvPr id="717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smtClean="0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4779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Kubernetes Cluster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2321"/>
            <a:ext cx="7029450" cy="4796504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dirty="0" smtClean="0"/>
              <a:t>Kubernetes (k8s) </a:t>
            </a:r>
            <a:r>
              <a:rPr lang="en-GB" dirty="0"/>
              <a:t>cluster consists of a set of worker </a:t>
            </a:r>
            <a:r>
              <a:rPr lang="en-GB" dirty="0" smtClean="0"/>
              <a:t>nodes that </a:t>
            </a:r>
            <a:r>
              <a:rPr lang="en-GB" dirty="0"/>
              <a:t>run containerized </a:t>
            </a:r>
            <a:r>
              <a:rPr lang="en-GB" dirty="0" smtClean="0"/>
              <a:t>applications </a:t>
            </a:r>
            <a:r>
              <a:rPr lang="en-GB" dirty="0" smtClean="0">
                <a:sym typeface="Wingdings" panose="05000000000000000000" pitchFamily="2" charset="2"/>
              </a:rPr>
              <a:t> these are physical machines or VMs</a:t>
            </a:r>
            <a:r>
              <a:rPr lang="en-GB" dirty="0" smtClean="0"/>
              <a:t> </a:t>
            </a:r>
          </a:p>
          <a:p>
            <a:r>
              <a:rPr lang="en-GB" dirty="0" smtClean="0"/>
              <a:t>Every </a:t>
            </a:r>
            <a:r>
              <a:rPr lang="en-GB" dirty="0"/>
              <a:t>cluster has at least </a:t>
            </a:r>
            <a:r>
              <a:rPr lang="en-GB" dirty="0" smtClean="0"/>
              <a:t>one master node and at least one </a:t>
            </a:r>
            <a:r>
              <a:rPr lang="en-GB" dirty="0"/>
              <a:t>worker node.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4415948" y="5395989"/>
            <a:ext cx="37997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</a:t>
            </a:r>
            <a:r>
              <a:rPr lang="en-GB" dirty="0" smtClean="0"/>
              <a:t> = </a:t>
            </a:r>
            <a:r>
              <a:rPr lang="en-GB" dirty="0" err="1" smtClean="0"/>
              <a:t>Kubelet</a:t>
            </a:r>
            <a:r>
              <a:rPr lang="en-GB" dirty="0" smtClean="0"/>
              <a:t> Process which allows the worker node to communicate with the K8s cluster service</a:t>
            </a:r>
            <a:endParaRPr lang="en-GB" dirty="0"/>
          </a:p>
        </p:txBody>
      </p:sp>
      <p:grpSp>
        <p:nvGrpSpPr>
          <p:cNvPr id="18" name="Group 17"/>
          <p:cNvGrpSpPr/>
          <p:nvPr/>
        </p:nvGrpSpPr>
        <p:grpSpPr>
          <a:xfrm>
            <a:off x="3216378" y="3019241"/>
            <a:ext cx="4965597" cy="2179398"/>
            <a:chOff x="1862019" y="2654738"/>
            <a:chExt cx="4965597" cy="2179398"/>
          </a:xfrm>
        </p:grpSpPr>
        <p:sp>
          <p:nvSpPr>
            <p:cNvPr id="5" name="Rectangle 4"/>
            <p:cNvSpPr/>
            <p:nvPr/>
          </p:nvSpPr>
          <p:spPr bwMode="auto">
            <a:xfrm>
              <a:off x="2539474" y="2867150"/>
              <a:ext cx="1634171" cy="1800373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K8s</a:t>
              </a:r>
              <a:r>
                <a:rPr kumimoji="0" lang="en-GB" sz="1800" b="0" i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 </a:t>
              </a: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Master Node</a:t>
              </a:r>
              <a:endPara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6" name="Rectangle 5"/>
            <p:cNvSpPr/>
            <p:nvPr/>
          </p:nvSpPr>
          <p:spPr bwMode="auto">
            <a:xfrm>
              <a:off x="5193445" y="2654738"/>
              <a:ext cx="1634171" cy="861493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Worker</a:t>
              </a:r>
              <a:r>
                <a:rPr kumimoji="0" lang="en-GB" sz="1800" b="0" i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 Node</a:t>
              </a:r>
              <a:endPara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7" name="Rectangle 6"/>
            <p:cNvSpPr/>
            <p:nvPr/>
          </p:nvSpPr>
          <p:spPr bwMode="auto">
            <a:xfrm>
              <a:off x="5193445" y="3039291"/>
              <a:ext cx="486416" cy="34902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K</a:t>
              </a:r>
            </a:p>
          </p:txBody>
        </p:sp>
        <p:sp>
          <p:nvSpPr>
            <p:cNvPr id="8" name="Rectangle 7"/>
            <p:cNvSpPr/>
            <p:nvPr/>
          </p:nvSpPr>
          <p:spPr bwMode="auto">
            <a:xfrm>
              <a:off x="5193445" y="3972643"/>
              <a:ext cx="1634171" cy="861493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Worker</a:t>
              </a:r>
              <a:r>
                <a:rPr kumimoji="0" lang="en-GB" sz="1800" b="0" i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 Node</a:t>
              </a:r>
              <a:endPara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5193445" y="4357196"/>
              <a:ext cx="486416" cy="34902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K</a:t>
              </a:r>
            </a:p>
          </p:txBody>
        </p:sp>
        <p:cxnSp>
          <p:nvCxnSpPr>
            <p:cNvPr id="11" name="Straight Arrow Connector 10"/>
            <p:cNvCxnSpPr>
              <a:stCxn id="5" idx="3"/>
              <a:endCxn id="7" idx="1"/>
            </p:cNvCxnSpPr>
            <p:nvPr/>
          </p:nvCxnSpPr>
          <p:spPr bwMode="auto">
            <a:xfrm flipV="1">
              <a:off x="4173645" y="3213801"/>
              <a:ext cx="1019800" cy="553536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3" name="Straight Arrow Connector 12"/>
            <p:cNvCxnSpPr>
              <a:stCxn id="5" idx="3"/>
              <a:endCxn id="9" idx="1"/>
            </p:cNvCxnSpPr>
            <p:nvPr/>
          </p:nvCxnSpPr>
          <p:spPr bwMode="auto">
            <a:xfrm>
              <a:off x="4173645" y="3767337"/>
              <a:ext cx="1019800" cy="764369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5" name="Rectangle 14"/>
            <p:cNvSpPr/>
            <p:nvPr/>
          </p:nvSpPr>
          <p:spPr bwMode="auto">
            <a:xfrm>
              <a:off x="2539474" y="2968346"/>
              <a:ext cx="611179" cy="34902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API</a:t>
              </a:r>
            </a:p>
          </p:txBody>
        </p:sp>
        <p:sp>
          <p:nvSpPr>
            <p:cNvPr id="16" name="Right Arrow 15"/>
            <p:cNvSpPr/>
            <p:nvPr/>
          </p:nvSpPr>
          <p:spPr bwMode="auto">
            <a:xfrm>
              <a:off x="1862019" y="2932023"/>
              <a:ext cx="678092" cy="421666"/>
            </a:xfrm>
            <a:prstGeom prst="rightArrow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sp>
        <p:nvSpPr>
          <p:cNvPr id="17" name="TextBox 16"/>
          <p:cNvSpPr txBox="1"/>
          <p:nvPr/>
        </p:nvSpPr>
        <p:spPr>
          <a:xfrm>
            <a:off x="321778" y="3284475"/>
            <a:ext cx="27754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Everything you do with Kubernetes is performed through API calls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By running scripts</a:t>
            </a:r>
          </a:p>
          <a:p>
            <a:pPr marL="285750" indent="-285750">
              <a:buFontTx/>
              <a:buChar char="-"/>
            </a:pPr>
            <a:r>
              <a:rPr lang="en-GB" dirty="0" err="1" smtClean="0"/>
              <a:t>Kubelctl</a:t>
            </a:r>
            <a:r>
              <a:rPr lang="en-GB" dirty="0" smtClean="0"/>
              <a:t> commands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By using the UI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1796356" y="5395989"/>
            <a:ext cx="2403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API</a:t>
            </a:r>
            <a:r>
              <a:rPr lang="en-GB" dirty="0" smtClean="0"/>
              <a:t> = </a:t>
            </a:r>
            <a:r>
              <a:rPr lang="en-GB" dirty="0" err="1" smtClean="0"/>
              <a:t>kube-apiserver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5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6537325"/>
          </a:xfrm>
        </p:spPr>
        <p:txBody>
          <a:bodyPr/>
          <a:lstStyle/>
          <a:p>
            <a:r>
              <a:rPr lang="en-GB" dirty="0" smtClean="0"/>
              <a:t>Pod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44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7169"/>
            <a:ext cx="7029450" cy="5041656"/>
          </a:xfrm>
        </p:spPr>
        <p:txBody>
          <a:bodyPr/>
          <a:lstStyle/>
          <a:p>
            <a:r>
              <a:rPr lang="en-GB" dirty="0"/>
              <a:t>Usually you don't need to create Pods directly, even singleton Pods. </a:t>
            </a:r>
            <a:r>
              <a:rPr lang="en-GB" dirty="0" smtClean="0"/>
              <a:t>Instead, either….</a:t>
            </a:r>
          </a:p>
          <a:p>
            <a:pPr lvl="1"/>
            <a:r>
              <a:rPr lang="en-GB" dirty="0" smtClean="0"/>
              <a:t>Use the </a:t>
            </a:r>
            <a:r>
              <a:rPr lang="en-GB" i="1" dirty="0" err="1" smtClean="0"/>
              <a:t>kubectl</a:t>
            </a:r>
            <a:r>
              <a:rPr lang="en-GB" i="1" dirty="0" smtClean="0"/>
              <a:t> run </a:t>
            </a:r>
            <a:r>
              <a:rPr lang="en-GB" dirty="0" smtClean="0"/>
              <a:t>command </a:t>
            </a:r>
          </a:p>
          <a:p>
            <a:pPr lvl="1"/>
            <a:r>
              <a:rPr lang="en-GB" dirty="0" smtClean="0"/>
              <a:t>Create </a:t>
            </a:r>
            <a:r>
              <a:rPr lang="en-GB" dirty="0"/>
              <a:t>them using </a:t>
            </a:r>
            <a:r>
              <a:rPr lang="en-GB" dirty="0" smtClean="0"/>
              <a:t>a Deployment file </a:t>
            </a:r>
            <a:r>
              <a:rPr lang="en-GB" dirty="0"/>
              <a:t>or </a:t>
            </a:r>
            <a:r>
              <a:rPr lang="en-GB" dirty="0" smtClean="0"/>
              <a:t>Job</a:t>
            </a:r>
          </a:p>
          <a:p>
            <a:r>
              <a:rPr lang="en-GB" dirty="0"/>
              <a:t>A Pod </a:t>
            </a:r>
            <a:r>
              <a:rPr lang="en-GB" dirty="0" smtClean="0"/>
              <a:t>is </a:t>
            </a:r>
            <a:r>
              <a:rPr lang="en-GB" dirty="0"/>
              <a:t>a group of </a:t>
            </a:r>
            <a:r>
              <a:rPr lang="en-GB" b="1" dirty="0"/>
              <a:t>one or more </a:t>
            </a:r>
            <a:r>
              <a:rPr lang="en-GB" b="1" dirty="0" smtClean="0"/>
              <a:t>containers</a:t>
            </a:r>
            <a:r>
              <a:rPr lang="en-GB" dirty="0" smtClean="0"/>
              <a:t>, </a:t>
            </a:r>
            <a:r>
              <a:rPr lang="en-GB" dirty="0"/>
              <a:t>with shared storage/network resources, and a specification for how to run the </a:t>
            </a:r>
            <a:r>
              <a:rPr lang="en-GB" dirty="0" smtClean="0"/>
              <a:t>containers</a:t>
            </a:r>
          </a:p>
          <a:p>
            <a:r>
              <a:rPr lang="en-GB" dirty="0"/>
              <a:t>The shared context of a Pod is a set of Linux namespaces, </a:t>
            </a:r>
            <a:r>
              <a:rPr lang="en-GB" dirty="0" err="1"/>
              <a:t>cgroups</a:t>
            </a:r>
            <a:r>
              <a:rPr lang="en-GB" dirty="0"/>
              <a:t>, and potentially other facets of isolation - </a:t>
            </a:r>
            <a:r>
              <a:rPr lang="en-GB" b="1" dirty="0"/>
              <a:t>the same things that isolate a Docker container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terms of Docker concepts, a Pod is similar to a group of Docker containers with shared </a:t>
            </a:r>
            <a:r>
              <a:rPr lang="en-GB" dirty="0" smtClean="0"/>
              <a:t>namespaces </a:t>
            </a:r>
            <a:r>
              <a:rPr lang="en-GB" dirty="0"/>
              <a:t>and shared </a:t>
            </a:r>
            <a:r>
              <a:rPr lang="en-GB" dirty="0" err="1"/>
              <a:t>filesystem</a:t>
            </a:r>
            <a:r>
              <a:rPr lang="en-GB" dirty="0"/>
              <a:t> </a:t>
            </a:r>
            <a:r>
              <a:rPr lang="en-GB" dirty="0" smtClean="0"/>
              <a:t>volumes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This is very similar to “</a:t>
            </a:r>
            <a:r>
              <a:rPr lang="en-GB" b="1" dirty="0" err="1" smtClean="0">
                <a:solidFill>
                  <a:srgbClr val="FF0000"/>
                </a:solidFill>
              </a:rPr>
              <a:t>docker</a:t>
            </a:r>
            <a:r>
              <a:rPr lang="en-GB" b="1" dirty="0" smtClean="0">
                <a:solidFill>
                  <a:srgbClr val="FF0000"/>
                </a:solidFill>
              </a:rPr>
              <a:t>-compose”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except each Pod potentially has its own set of containers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355502" y="6265896"/>
            <a:ext cx="5532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https://kubernetes.io/docs/concepts/workloads/pods/</a:t>
            </a:r>
          </a:p>
        </p:txBody>
      </p:sp>
    </p:spTree>
    <p:extLst>
      <p:ext uri="{BB962C8B-B14F-4D97-AF65-F5344CB8AC3E}">
        <p14:creationId xmlns:p14="http://schemas.microsoft.com/office/powerpoint/2010/main" val="204820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Pods </a:t>
            </a:r>
            <a:r>
              <a:rPr lang="en-GB" b="1" dirty="0" smtClean="0"/>
              <a:t>are considered ephemeral</a:t>
            </a:r>
            <a:r>
              <a:rPr lang="en-GB" dirty="0" smtClean="0"/>
              <a:t>….they come and go</a:t>
            </a:r>
          </a:p>
          <a:p>
            <a:r>
              <a:rPr lang="en-GB" dirty="0" smtClean="0"/>
              <a:t>Pods are assigned a Unique ID (UID)</a:t>
            </a:r>
          </a:p>
          <a:p>
            <a:r>
              <a:rPr lang="en-GB" dirty="0" smtClean="0"/>
              <a:t>Each Pod is given a unique IP Address (aka Pod IP Address)</a:t>
            </a:r>
          </a:p>
          <a:p>
            <a:r>
              <a:rPr lang="en-GB" dirty="0" smtClean="0"/>
              <a:t>We should never assume a specific Pod will exist for a significant time…they will be replaced if things fail</a:t>
            </a:r>
            <a:br>
              <a:rPr lang="en-GB" dirty="0" smtClean="0"/>
            </a:br>
            <a:r>
              <a:rPr lang="en-GB" dirty="0" smtClean="0"/>
              <a:t>Hence, we should avoid using Pod IP addresses (in production systems anyway)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9259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kubectl</a:t>
            </a:r>
            <a:r>
              <a:rPr lang="en-GB" dirty="0" smtClean="0"/>
              <a:t>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7862"/>
            <a:ext cx="7029450" cy="5070963"/>
          </a:xfrm>
        </p:spPr>
        <p:txBody>
          <a:bodyPr/>
          <a:lstStyle/>
          <a:p>
            <a:r>
              <a:rPr lang="en-GB" dirty="0"/>
              <a:t>Create and run a particular image in a pod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Builds the image</a:t>
            </a:r>
          </a:p>
          <a:p>
            <a:pPr lvl="1"/>
            <a:r>
              <a:rPr lang="en-GB" dirty="0" smtClean="0"/>
              <a:t>Chooses a Worker Node</a:t>
            </a:r>
          </a:p>
          <a:p>
            <a:pPr lvl="1"/>
            <a:r>
              <a:rPr lang="en-GB" dirty="0" smtClean="0"/>
              <a:t>Creates a Pod in the Node</a:t>
            </a:r>
          </a:p>
          <a:p>
            <a:pPr lvl="1"/>
            <a:r>
              <a:rPr lang="en-GB" dirty="0" smtClean="0"/>
              <a:t>Creates a Container in the Pod with your image running in it</a:t>
            </a:r>
          </a:p>
          <a:p>
            <a:pPr lvl="1"/>
            <a:r>
              <a:rPr lang="en-GB" dirty="0" smtClean="0"/>
              <a:t>Creates </a:t>
            </a:r>
            <a:r>
              <a:rPr lang="en-GB" dirty="0" err="1" smtClean="0"/>
              <a:t>ReplicationController</a:t>
            </a:r>
            <a:r>
              <a:rPr lang="en-GB" dirty="0" smtClean="0"/>
              <a:t> (see later notes)</a:t>
            </a:r>
            <a:endParaRPr lang="en-GB" dirty="0"/>
          </a:p>
          <a:p>
            <a:r>
              <a:rPr lang="en-GB" dirty="0" smtClean="0"/>
              <a:t>Fast way to get a Docker image running in your cluster</a:t>
            </a:r>
          </a:p>
          <a:p>
            <a:r>
              <a:rPr lang="en-GB" dirty="0" smtClean="0"/>
              <a:t>We tend to use this command when we are experimenting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568204" y="3954313"/>
            <a:ext cx="7186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kubectl</a:t>
            </a:r>
            <a:r>
              <a:rPr lang="en-GB" i="1" dirty="0"/>
              <a:t>  run  </a:t>
            </a:r>
            <a:r>
              <a:rPr lang="en-GB" i="1" dirty="0" smtClean="0"/>
              <a:t>app-name --image </a:t>
            </a:r>
            <a:r>
              <a:rPr lang="en-GB" i="1" dirty="0" err="1" smtClean="0"/>
              <a:t>imagename</a:t>
            </a:r>
            <a:r>
              <a:rPr lang="en-GB" i="1" dirty="0"/>
              <a:t>  -- [COMMAND] [</a:t>
            </a:r>
            <a:r>
              <a:rPr lang="en-GB" i="1" dirty="0" err="1"/>
              <a:t>args</a:t>
            </a:r>
            <a:r>
              <a:rPr lang="en-GB" i="1" dirty="0"/>
              <a:t>...]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3091" y="4915495"/>
            <a:ext cx="32179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Name we want to give to the Pod in which the images container is running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786515" y="4915495"/>
            <a:ext cx="28838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Docker image name to be executed in a container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V="1">
            <a:off x="2309445" y="4323645"/>
            <a:ext cx="779585" cy="59185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 flipV="1">
            <a:off x="5351584" y="4323645"/>
            <a:ext cx="398584" cy="5004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3666393" y="6051331"/>
            <a:ext cx="5249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https://kubernetes.io/docs/reference/generated/kubectl/kubectl-commands#run</a:t>
            </a:r>
          </a:p>
        </p:txBody>
      </p:sp>
    </p:spTree>
    <p:extLst>
      <p:ext uri="{BB962C8B-B14F-4D97-AF65-F5344CB8AC3E}">
        <p14:creationId xmlns:p14="http://schemas.microsoft.com/office/powerpoint/2010/main" val="354673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3015"/>
            <a:ext cx="7029450" cy="509954"/>
          </a:xfrm>
        </p:spPr>
        <p:txBody>
          <a:bodyPr/>
          <a:lstStyle/>
          <a:p>
            <a:r>
              <a:rPr lang="en-GB" dirty="0" smtClean="0"/>
              <a:t>Create a Pod with the “</a:t>
            </a:r>
            <a:r>
              <a:rPr lang="en-GB" dirty="0" err="1" smtClean="0"/>
              <a:t>nginx</a:t>
            </a:r>
            <a:r>
              <a:rPr lang="en-GB" dirty="0" smtClean="0"/>
              <a:t>” image running in 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71349" y="1611434"/>
            <a:ext cx="8279574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-pod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--image=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nginx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pod/</a:t>
            </a:r>
            <a:r>
              <a:rPr lang="en-GB" dirty="0" err="1" smtClean="0">
                <a:solidFill>
                  <a:schemeClr val="bg1"/>
                </a:solidFill>
              </a:rPr>
              <a:t>nginx</a:t>
            </a:r>
            <a:r>
              <a:rPr lang="en-GB" dirty="0" smtClean="0">
                <a:solidFill>
                  <a:schemeClr val="bg1"/>
                </a:solidFill>
              </a:rPr>
              <a:t>-pod </a:t>
            </a:r>
            <a:r>
              <a:rPr lang="en-GB" dirty="0">
                <a:solidFill>
                  <a:schemeClr val="bg1"/>
                </a:solidFill>
              </a:rPr>
              <a:t>created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            </a:t>
            </a:r>
            <a:r>
              <a:rPr lang="en-GB" dirty="0" smtClean="0">
                <a:solidFill>
                  <a:schemeClr val="bg1"/>
                </a:solidFill>
              </a:rPr>
              <a:t>            READY   </a:t>
            </a:r>
            <a:r>
              <a:rPr lang="en-GB" dirty="0">
                <a:solidFill>
                  <a:schemeClr val="bg1"/>
                </a:solidFill>
              </a:rPr>
              <a:t>STATUS    RESTARTS   AGE</a:t>
            </a:r>
          </a:p>
          <a:p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-pod</a:t>
            </a:r>
            <a:r>
              <a:rPr lang="en-GB" dirty="0" smtClean="0">
                <a:solidFill>
                  <a:schemeClr val="bg1"/>
                </a:solidFill>
              </a:rPr>
              <a:t>                                  1/1     </a:t>
            </a:r>
            <a:r>
              <a:rPr lang="en-GB" dirty="0">
                <a:solidFill>
                  <a:schemeClr val="bg1"/>
                </a:solidFill>
              </a:rPr>
              <a:t>Running   </a:t>
            </a:r>
            <a:r>
              <a:rPr lang="en-GB" dirty="0" smtClean="0">
                <a:solidFill>
                  <a:schemeClr val="bg1"/>
                </a:solidFill>
              </a:rPr>
              <a:t>              0          </a:t>
            </a:r>
            <a:r>
              <a:rPr lang="en-GB" dirty="0">
                <a:solidFill>
                  <a:schemeClr val="bg1"/>
                </a:solidFill>
              </a:rPr>
              <a:t>7s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smashing                                  1/1     Running                 0          133m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-o wide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</a:t>
            </a:r>
            <a:r>
              <a:rPr lang="en-GB" dirty="0" smtClean="0">
                <a:solidFill>
                  <a:schemeClr val="bg1"/>
                </a:solidFill>
              </a:rPr>
              <a:t> READY   </a:t>
            </a:r>
            <a:r>
              <a:rPr lang="en-GB" dirty="0">
                <a:solidFill>
                  <a:schemeClr val="bg1"/>
                </a:solidFill>
              </a:rPr>
              <a:t>STATUS    RESTARTS   AGE     IP            </a:t>
            </a:r>
            <a:r>
              <a:rPr lang="en-GB" dirty="0" smtClean="0">
                <a:solidFill>
                  <a:schemeClr val="bg1"/>
                </a:solidFill>
              </a:rPr>
              <a:t>      ……. etc.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nginx</a:t>
            </a:r>
            <a:r>
              <a:rPr lang="en-GB" dirty="0" smtClean="0">
                <a:solidFill>
                  <a:schemeClr val="bg1"/>
                </a:solidFill>
              </a:rPr>
              <a:t>-pod   </a:t>
            </a:r>
            <a:r>
              <a:rPr lang="en-GB" dirty="0">
                <a:solidFill>
                  <a:schemeClr val="bg1"/>
                </a:solidFill>
              </a:rPr>
              <a:t>1/1     </a:t>
            </a:r>
            <a:r>
              <a:rPr lang="en-GB" dirty="0" smtClean="0">
                <a:solidFill>
                  <a:schemeClr val="bg1"/>
                </a:solidFill>
              </a:rPr>
              <a:t>      Running    0                    14s      </a:t>
            </a:r>
            <a:r>
              <a:rPr lang="en-GB" dirty="0" smtClean="0">
                <a:solidFill>
                  <a:srgbClr val="FF0000"/>
                </a:solidFill>
              </a:rPr>
              <a:t>172.17.0.10</a:t>
            </a:r>
            <a:r>
              <a:rPr lang="en-GB" dirty="0" smtClean="0">
                <a:solidFill>
                  <a:schemeClr val="bg1"/>
                </a:solidFill>
              </a:rPr>
              <a:t>   …… etc.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993423" y="4613031"/>
            <a:ext cx="1770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Pod IP Address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8" name="Straight Arrow Connector 7"/>
          <p:cNvCxnSpPr>
            <a:stCxn id="6" idx="0"/>
          </p:cNvCxnSpPr>
          <p:nvPr/>
        </p:nvCxnSpPr>
        <p:spPr bwMode="auto">
          <a:xfrm flipH="1" flipV="1">
            <a:off x="6743700" y="4144108"/>
            <a:ext cx="135094" cy="468923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933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07831"/>
            <a:ext cx="7029450" cy="1219200"/>
          </a:xfrm>
        </p:spPr>
        <p:txBody>
          <a:bodyPr/>
          <a:lstStyle/>
          <a:p>
            <a:r>
              <a:rPr lang="en-GB" dirty="0" smtClean="0"/>
              <a:t>I encountered this warning</a:t>
            </a:r>
            <a:r>
              <a:rPr lang="en-GB" dirty="0"/>
              <a:t> </a:t>
            </a:r>
            <a:r>
              <a:rPr lang="en-GB" dirty="0" smtClean="0"/>
              <a:t>when I was using an old version of </a:t>
            </a:r>
            <a:r>
              <a:rPr lang="en-GB" dirty="0" err="1" smtClean="0"/>
              <a:t>kubernetes</a:t>
            </a:r>
            <a:endParaRPr lang="en-GB" dirty="0" smtClean="0"/>
          </a:p>
          <a:p>
            <a:r>
              <a:rPr lang="en-GB" dirty="0" smtClean="0"/>
              <a:t>If you see this warning, upgrade your </a:t>
            </a:r>
            <a:r>
              <a:rPr lang="en-GB" dirty="0" err="1" smtClean="0"/>
              <a:t>kubernetes</a:t>
            </a:r>
            <a:r>
              <a:rPr lang="en-GB" dirty="0" smtClean="0"/>
              <a:t> client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choco</a:t>
            </a:r>
            <a:r>
              <a:rPr lang="en-GB" i="1" dirty="0" smtClean="0"/>
              <a:t> upgrade </a:t>
            </a:r>
            <a:r>
              <a:rPr lang="en-GB" i="1" dirty="0" err="1" smtClean="0"/>
              <a:t>kubernetes</a:t>
            </a:r>
            <a:r>
              <a:rPr lang="en-GB" i="1" dirty="0" smtClean="0"/>
              <a:t>-cli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36179" y="3041650"/>
            <a:ext cx="8279574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run </a:t>
            </a:r>
            <a:r>
              <a:rPr lang="en-GB" dirty="0" err="1" smtClean="0">
                <a:solidFill>
                  <a:schemeClr val="bg2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2">
                    <a:lumMod val="75000"/>
                  </a:schemeClr>
                </a:solidFill>
              </a:rPr>
              <a:t>-pod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--image=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kubectl</a:t>
            </a:r>
            <a:r>
              <a:rPr lang="en-GB" dirty="0" smtClean="0">
                <a:solidFill>
                  <a:srgbClr val="FF0000"/>
                </a:solidFill>
              </a:rPr>
              <a:t> run </a:t>
            </a:r>
            <a:r>
              <a:rPr lang="en-GB" b="1" dirty="0" smtClean="0">
                <a:solidFill>
                  <a:srgbClr val="FF0000"/>
                </a:solidFill>
              </a:rPr>
              <a:t>--generator=deployment/apps.v1 is DEPRECATED </a:t>
            </a:r>
            <a:r>
              <a:rPr lang="en-GB" dirty="0" smtClean="0">
                <a:solidFill>
                  <a:srgbClr val="FF0000"/>
                </a:solidFill>
              </a:rPr>
              <a:t>and will be removed in a future version. Use </a:t>
            </a:r>
            <a:r>
              <a:rPr lang="en-GB" dirty="0" err="1" smtClean="0">
                <a:solidFill>
                  <a:srgbClr val="FF0000"/>
                </a:solidFill>
              </a:rPr>
              <a:t>kubectl</a:t>
            </a:r>
            <a:r>
              <a:rPr lang="en-GB" dirty="0" smtClean="0">
                <a:solidFill>
                  <a:srgbClr val="FF0000"/>
                </a:solidFill>
              </a:rPr>
              <a:t> run --generator=run-pod/v1 or </a:t>
            </a:r>
            <a:r>
              <a:rPr lang="en-GB" dirty="0" err="1" smtClean="0">
                <a:solidFill>
                  <a:srgbClr val="FF0000"/>
                </a:solidFill>
              </a:rPr>
              <a:t>kubectl</a:t>
            </a:r>
            <a:r>
              <a:rPr lang="en-GB" dirty="0" smtClean="0">
                <a:solidFill>
                  <a:srgbClr val="FF0000"/>
                </a:solidFill>
              </a:rPr>
              <a:t> create instead.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deployment.apps</a:t>
            </a:r>
            <a:r>
              <a:rPr lang="en-GB" dirty="0" smtClean="0">
                <a:solidFill>
                  <a:schemeClr val="bg1"/>
                </a:solidFill>
              </a:rPr>
              <a:t>/</a:t>
            </a:r>
            <a:r>
              <a:rPr lang="en-GB" dirty="0" err="1" smtClean="0">
                <a:solidFill>
                  <a:schemeClr val="bg1"/>
                </a:solidFill>
              </a:rPr>
              <a:t>nginx</a:t>
            </a:r>
            <a:r>
              <a:rPr lang="en-GB" dirty="0" smtClean="0">
                <a:solidFill>
                  <a:schemeClr val="bg1"/>
                </a:solidFill>
              </a:rPr>
              <a:t>-pod created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0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23999"/>
            <a:ext cx="7029450" cy="4314825"/>
          </a:xfrm>
        </p:spPr>
        <p:txBody>
          <a:bodyPr/>
          <a:lstStyle/>
          <a:p>
            <a:r>
              <a:rPr lang="en-GB" dirty="0" smtClean="0"/>
              <a:t>Delete the “</a:t>
            </a:r>
            <a:r>
              <a:rPr lang="en-GB" dirty="0" err="1" smtClean="0"/>
              <a:t>nginx</a:t>
            </a:r>
            <a:r>
              <a:rPr lang="en-GB" dirty="0" smtClean="0"/>
              <a:t>-pod” Pod we just created</a:t>
            </a:r>
            <a:br>
              <a:rPr lang="en-GB" dirty="0" smtClean="0"/>
            </a:br>
            <a:r>
              <a:rPr lang="en-GB" i="1" dirty="0" err="1" smtClean="0"/>
              <a:t>kubectl</a:t>
            </a:r>
            <a:r>
              <a:rPr lang="en-GB" i="1" dirty="0" smtClean="0"/>
              <a:t>  delete   pod  podname1 podname2 … 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97472" y="2379296"/>
            <a:ext cx="3745674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delete pod </a:t>
            </a:r>
            <a:r>
              <a:rPr lang="en-GB" dirty="0" err="1" smtClean="0">
                <a:solidFill>
                  <a:schemeClr val="bg2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2">
                    <a:lumMod val="75000"/>
                  </a:schemeClr>
                </a:solidFill>
              </a:rPr>
              <a:t>-pod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pod </a:t>
            </a:r>
            <a:r>
              <a:rPr lang="en-GB" dirty="0" smtClean="0">
                <a:solidFill>
                  <a:schemeClr val="bg1"/>
                </a:solidFill>
              </a:rPr>
              <a:t>“</a:t>
            </a:r>
            <a:r>
              <a:rPr lang="en-GB" dirty="0" err="1" smtClean="0">
                <a:solidFill>
                  <a:schemeClr val="bg1"/>
                </a:solidFill>
              </a:rPr>
              <a:t>nginx</a:t>
            </a:r>
            <a:r>
              <a:rPr lang="en-GB" dirty="0" smtClean="0">
                <a:solidFill>
                  <a:schemeClr val="bg1"/>
                </a:solidFill>
              </a:rPr>
              <a:t>-pod" deleted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22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662" y="844550"/>
            <a:ext cx="5862683" cy="1986573"/>
          </a:xfrm>
        </p:spPr>
        <p:txBody>
          <a:bodyPr/>
          <a:lstStyle/>
          <a:p>
            <a:r>
              <a:rPr lang="en-GB" dirty="0" smtClean="0"/>
              <a:t>Start an </a:t>
            </a:r>
            <a:r>
              <a:rPr lang="en-GB" dirty="0" err="1" smtClean="0"/>
              <a:t>nginx</a:t>
            </a:r>
            <a:r>
              <a:rPr lang="en-GB" dirty="0" smtClean="0"/>
              <a:t> web server .. Docker container for the image exposes port 80</a:t>
            </a:r>
          </a:p>
          <a:p>
            <a:r>
              <a:rPr lang="en-GB" dirty="0" smtClean="0"/>
              <a:t>List the nodes</a:t>
            </a:r>
          </a:p>
          <a:p>
            <a:r>
              <a:rPr lang="en-GB" dirty="0" smtClean="0"/>
              <a:t>List the pods</a:t>
            </a:r>
          </a:p>
          <a:p>
            <a:r>
              <a:rPr lang="en-GB" dirty="0" smtClean="0"/>
              <a:t>Setup port forwarding…open </a:t>
            </a:r>
            <a:r>
              <a:rPr lang="en-GB" i="1" dirty="0" smtClean="0"/>
              <a:t>http://localhost:82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83072" y="2915676"/>
            <a:ext cx="8279574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run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nginx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-pod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--image=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--port=</a:t>
            </a:r>
            <a:r>
              <a:rPr lang="en-GB" dirty="0">
                <a:solidFill>
                  <a:srgbClr val="FF0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--restart=Never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pod/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-pod created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nodes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STATUS   ROLES    AGE   VERSION</a:t>
            </a:r>
          </a:p>
          <a:p>
            <a:r>
              <a:rPr lang="en-GB" dirty="0" err="1">
                <a:solidFill>
                  <a:schemeClr val="bg1"/>
                </a:solidFill>
              </a:rPr>
              <a:t>minikube</a:t>
            </a:r>
            <a:r>
              <a:rPr lang="en-GB" dirty="0">
                <a:solidFill>
                  <a:schemeClr val="bg1"/>
                </a:solidFill>
              </a:rPr>
              <a:t>   Ready    master   85m   v1.19.4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READY   STATUS    RESTARTS   AGE</a:t>
            </a:r>
          </a:p>
          <a:p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nginx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-pod</a:t>
            </a:r>
            <a:r>
              <a:rPr lang="en-GB" dirty="0">
                <a:solidFill>
                  <a:schemeClr val="bg1"/>
                </a:solidFill>
              </a:rPr>
              <a:t>   1/1     Running   0          23s</a:t>
            </a:r>
          </a:p>
          <a:p>
            <a:r>
              <a:rPr lang="en-GB" dirty="0">
                <a:solidFill>
                  <a:schemeClr val="bg1"/>
                </a:solidFill>
              </a:rPr>
              <a:t>smashing    1/1     Running   0          73m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port-forward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-pod </a:t>
            </a:r>
            <a:r>
              <a:rPr lang="en-GB" dirty="0" smtClean="0">
                <a:solidFill>
                  <a:srgbClr val="FF0000"/>
                </a:solidFill>
              </a:rPr>
              <a:t>82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:80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Map port 80 to the worlds as port 82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Forwarding from 127.0.0.1:82 -&gt; 80</a:t>
            </a:r>
          </a:p>
          <a:p>
            <a:r>
              <a:rPr lang="en-GB" dirty="0">
                <a:solidFill>
                  <a:schemeClr val="bg1"/>
                </a:solidFill>
              </a:rPr>
              <a:t>Forwarding from [::1]:82 -&gt; </a:t>
            </a:r>
            <a:r>
              <a:rPr lang="en-GB" dirty="0" smtClean="0">
                <a:solidFill>
                  <a:schemeClr val="bg1"/>
                </a:solidFill>
              </a:rPr>
              <a:t>80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501661" y="5984631"/>
            <a:ext cx="4012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Leave this running &lt;Ctrl&gt;+&lt;C&gt; to exit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Rounded Rectangle 8"/>
          <p:cNvSpPr/>
          <p:nvPr/>
        </p:nvSpPr>
        <p:spPr bwMode="auto">
          <a:xfrm>
            <a:off x="6289432" y="134815"/>
            <a:ext cx="2654543" cy="2625970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: “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minikube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”</a:t>
            </a:r>
          </a:p>
        </p:txBody>
      </p:sp>
      <p:sp>
        <p:nvSpPr>
          <p:cNvPr id="10" name="Rounded Rectangle 9"/>
          <p:cNvSpPr/>
          <p:nvPr/>
        </p:nvSpPr>
        <p:spPr bwMode="auto">
          <a:xfrm>
            <a:off x="6406661" y="639221"/>
            <a:ext cx="2145323" cy="667971"/>
          </a:xfrm>
          <a:prstGeom prst="round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: “smashing”</a:t>
            </a:r>
          </a:p>
        </p:txBody>
      </p:sp>
      <p:sp>
        <p:nvSpPr>
          <p:cNvPr id="11" name="Rounded Rectangle 10"/>
          <p:cNvSpPr/>
          <p:nvPr/>
        </p:nvSpPr>
        <p:spPr bwMode="auto">
          <a:xfrm>
            <a:off x="6406662" y="1391745"/>
            <a:ext cx="2145323" cy="1202607"/>
          </a:xfrm>
          <a:prstGeom prst="round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: “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nginx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-pod”</a:t>
            </a:r>
          </a:p>
        </p:txBody>
      </p:sp>
      <p:sp>
        <p:nvSpPr>
          <p:cNvPr id="12" name="Rounded Rectangle 11"/>
          <p:cNvSpPr/>
          <p:nvPr/>
        </p:nvSpPr>
        <p:spPr bwMode="auto">
          <a:xfrm>
            <a:off x="6576854" y="1899139"/>
            <a:ext cx="1553307" cy="59787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 smtClean="0"/>
              <a:t>Running </a:t>
            </a:r>
            <a:r>
              <a:rPr lang="en-GB" sz="1200" dirty="0" err="1" smtClean="0"/>
              <a:t>nginx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3" name="Oval 12"/>
          <p:cNvSpPr/>
          <p:nvPr/>
        </p:nvSpPr>
        <p:spPr bwMode="auto">
          <a:xfrm>
            <a:off x="7878115" y="2010596"/>
            <a:ext cx="392723" cy="392723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80</a:t>
            </a:r>
          </a:p>
        </p:txBody>
      </p:sp>
      <p:sp>
        <p:nvSpPr>
          <p:cNvPr id="14" name="Oval 13"/>
          <p:cNvSpPr/>
          <p:nvPr/>
        </p:nvSpPr>
        <p:spPr bwMode="auto">
          <a:xfrm>
            <a:off x="8317936" y="1487389"/>
            <a:ext cx="392723" cy="392723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82</a:t>
            </a:r>
          </a:p>
        </p:txBody>
      </p:sp>
      <p:cxnSp>
        <p:nvCxnSpPr>
          <p:cNvPr id="16" name="Straight Arrow Connector 15"/>
          <p:cNvCxnSpPr>
            <a:stCxn id="14" idx="3"/>
            <a:endCxn id="13" idx="7"/>
          </p:cNvCxnSpPr>
          <p:nvPr/>
        </p:nvCxnSpPr>
        <p:spPr bwMode="auto">
          <a:xfrm flipH="1">
            <a:off x="8213325" y="1822599"/>
            <a:ext cx="162124" cy="24551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6108554" y="3876609"/>
            <a:ext cx="27415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Your PC is the only machine in this cluster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Left Arrow 5"/>
          <p:cNvSpPr/>
          <p:nvPr/>
        </p:nvSpPr>
        <p:spPr bwMode="auto">
          <a:xfrm>
            <a:off x="5208233" y="4076607"/>
            <a:ext cx="775316" cy="246334"/>
          </a:xfrm>
          <a:prstGeom prst="lef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340469" y="6392063"/>
            <a:ext cx="3475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Minikube</a:t>
            </a:r>
            <a:r>
              <a:rPr lang="en-GB" dirty="0" smtClean="0"/>
              <a:t> playground </a:t>
            </a:r>
            <a:r>
              <a:rPr lang="en-GB" dirty="0" smtClean="0">
                <a:sym typeface="Wingdings" panose="05000000000000000000" pitchFamily="2" charset="2"/>
              </a:rPr>
              <a:t> use curl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86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and Attach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08892"/>
            <a:ext cx="7029450" cy="5029933"/>
          </a:xfrm>
        </p:spPr>
        <p:txBody>
          <a:bodyPr/>
          <a:lstStyle/>
          <a:p>
            <a:r>
              <a:rPr lang="en-GB" dirty="0" smtClean="0"/>
              <a:t>Just like Docker, we can run an image and </a:t>
            </a:r>
            <a:r>
              <a:rPr lang="en-GB" b="1" dirty="0" smtClean="0"/>
              <a:t>attach to it immediately</a:t>
            </a:r>
            <a:r>
              <a:rPr lang="en-GB" dirty="0" smtClean="0"/>
              <a:t> [</a:t>
            </a:r>
            <a:r>
              <a:rPr lang="en-GB" dirty="0" err="1" smtClean="0"/>
              <a:t>i</a:t>
            </a:r>
            <a:r>
              <a:rPr lang="en-GB" dirty="0" smtClean="0"/>
              <a:t> = </a:t>
            </a:r>
            <a:r>
              <a:rPr lang="en-GB" dirty="0" err="1" smtClean="0"/>
              <a:t>stdin</a:t>
            </a:r>
            <a:r>
              <a:rPr lang="en-GB" dirty="0" smtClean="0"/>
              <a:t>, t = </a:t>
            </a:r>
            <a:r>
              <a:rPr lang="en-GB" dirty="0" err="1" smtClean="0"/>
              <a:t>tty</a:t>
            </a:r>
            <a:r>
              <a:rPr lang="en-GB" dirty="0" smtClean="0"/>
              <a:t>]</a:t>
            </a:r>
          </a:p>
          <a:p>
            <a:pPr lvl="1"/>
            <a:r>
              <a:rPr lang="en-GB" i="1" dirty="0" err="1" smtClean="0"/>
              <a:t>rm</a:t>
            </a:r>
            <a:r>
              <a:rPr lang="en-GB" dirty="0" smtClean="0"/>
              <a:t> means remove pod on finish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436077" y="5814427"/>
            <a:ext cx="73503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In Docker, a similar command looked like this </a:t>
            </a:r>
            <a:r>
              <a:rPr lang="en-GB" sz="1200" i="1" dirty="0" err="1" smtClean="0"/>
              <a:t>docker</a:t>
            </a:r>
            <a:r>
              <a:rPr lang="en-GB" sz="1200" i="1" dirty="0" smtClean="0"/>
              <a:t> </a:t>
            </a:r>
            <a:r>
              <a:rPr lang="en-GB" sz="1200" i="1" dirty="0"/>
              <a:t>container run --name=</a:t>
            </a:r>
            <a:r>
              <a:rPr lang="en-GB" sz="1200" i="1" dirty="0">
                <a:solidFill>
                  <a:srgbClr val="0070C0"/>
                </a:solidFill>
              </a:rPr>
              <a:t>my-</a:t>
            </a:r>
            <a:r>
              <a:rPr lang="en-GB" sz="1200" i="1" dirty="0" err="1">
                <a:solidFill>
                  <a:srgbClr val="0070C0"/>
                </a:solidFill>
              </a:rPr>
              <a:t>debian</a:t>
            </a:r>
            <a:r>
              <a:rPr lang="en-GB" sz="1200" i="1" dirty="0"/>
              <a:t> </a:t>
            </a:r>
            <a:r>
              <a:rPr lang="en-GB" sz="1200" i="1" dirty="0" smtClean="0">
                <a:solidFill>
                  <a:srgbClr val="FF0000"/>
                </a:solidFill>
              </a:rPr>
              <a:t>-</a:t>
            </a:r>
            <a:r>
              <a:rPr lang="en-GB" sz="1200" i="1" dirty="0">
                <a:solidFill>
                  <a:srgbClr val="FF0000"/>
                </a:solidFill>
              </a:rPr>
              <a:t>it</a:t>
            </a:r>
            <a:r>
              <a:rPr lang="en-GB" sz="1200" i="1" dirty="0"/>
              <a:t>  </a:t>
            </a:r>
            <a:r>
              <a:rPr lang="en-GB" sz="1200" i="1" dirty="0" err="1">
                <a:solidFill>
                  <a:schemeClr val="accent1">
                    <a:lumMod val="25000"/>
                  </a:schemeClr>
                </a:solidFill>
              </a:rPr>
              <a:t>debian</a:t>
            </a:r>
            <a:r>
              <a:rPr lang="en-GB" sz="1200" i="1" dirty="0"/>
              <a:t> /</a:t>
            </a:r>
            <a:r>
              <a:rPr lang="en-GB" sz="1200" i="1" dirty="0" smtClean="0"/>
              <a:t>bin/bash</a:t>
            </a:r>
            <a:endParaRPr lang="en-GB" sz="1200" dirty="0"/>
          </a:p>
        </p:txBody>
      </p:sp>
      <p:sp>
        <p:nvSpPr>
          <p:cNvPr id="8" name="TextBox 7"/>
          <p:cNvSpPr txBox="1"/>
          <p:nvPr/>
        </p:nvSpPr>
        <p:spPr>
          <a:xfrm>
            <a:off x="416169" y="2238088"/>
            <a:ext cx="8294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 </a:t>
            </a:r>
            <a:r>
              <a:rPr lang="en-GB" i="1" dirty="0"/>
              <a:t>run  </a:t>
            </a:r>
            <a:r>
              <a:rPr lang="en-GB" i="1" dirty="0" smtClean="0">
                <a:solidFill>
                  <a:srgbClr val="0070C0"/>
                </a:solidFill>
              </a:rPr>
              <a:t>my-</a:t>
            </a:r>
            <a:r>
              <a:rPr lang="en-GB" i="1" dirty="0" err="1" smtClean="0">
                <a:solidFill>
                  <a:srgbClr val="0070C0"/>
                </a:solidFill>
              </a:rPr>
              <a:t>debian</a:t>
            </a:r>
            <a:r>
              <a:rPr lang="en-GB" i="1" dirty="0" smtClean="0"/>
              <a:t> --image=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debian</a:t>
            </a:r>
            <a:r>
              <a:rPr lang="en-GB" i="1" dirty="0" smtClean="0"/>
              <a:t>   -it   --</a:t>
            </a:r>
            <a:r>
              <a:rPr lang="en-GB" i="1" dirty="0" err="1" smtClean="0"/>
              <a:t>rm</a:t>
            </a:r>
            <a:r>
              <a:rPr lang="en-GB" i="1" dirty="0" smtClean="0"/>
              <a:t> --restart=Never   --  /bin/bash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846277" y="2705558"/>
            <a:ext cx="22215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Run the “bash shell” command in the container when the Pod starts </a:t>
            </a:r>
            <a:endParaRPr lang="en-GB" sz="1400" dirty="0"/>
          </a:p>
        </p:txBody>
      </p:sp>
      <p:sp>
        <p:nvSpPr>
          <p:cNvPr id="10" name="Right Brace 9"/>
          <p:cNvSpPr/>
          <p:nvPr/>
        </p:nvSpPr>
        <p:spPr bwMode="auto">
          <a:xfrm rot="5400000">
            <a:off x="7866520" y="2092100"/>
            <a:ext cx="192464" cy="1136842"/>
          </a:xfrm>
          <a:prstGeom prst="rightBrace">
            <a:avLst/>
          </a:prstGeom>
          <a:noFill/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6872" y="3506103"/>
            <a:ext cx="8279574" cy="203132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run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my-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--image=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debian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-it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--restart=Never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-- /bin/bash</a:t>
            </a:r>
          </a:p>
          <a:p>
            <a:r>
              <a:rPr lang="en-GB" dirty="0">
                <a:solidFill>
                  <a:schemeClr val="bg1"/>
                </a:solidFill>
              </a:rPr>
              <a:t>If you don't see a command prompt, try pressing enter.</a:t>
            </a:r>
          </a:p>
          <a:p>
            <a:r>
              <a:rPr lang="en-GB" dirty="0" err="1">
                <a:solidFill>
                  <a:schemeClr val="bg1"/>
                </a:solidFill>
              </a:rPr>
              <a:t>root@my-debian</a:t>
            </a:r>
            <a:r>
              <a:rPr lang="en-GB" dirty="0">
                <a:solidFill>
                  <a:schemeClr val="bg1"/>
                </a:solidFill>
              </a:rPr>
              <a:t>:/#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>
                <a:solidFill>
                  <a:schemeClr val="bg1"/>
                </a:solidFill>
              </a:rPr>
              <a:t>bin  boot  dev  </a:t>
            </a:r>
            <a:r>
              <a:rPr lang="en-GB" dirty="0" err="1">
                <a:solidFill>
                  <a:schemeClr val="bg1"/>
                </a:solidFill>
              </a:rPr>
              <a:t>etc</a:t>
            </a:r>
            <a:r>
              <a:rPr lang="en-GB" dirty="0">
                <a:solidFill>
                  <a:schemeClr val="bg1"/>
                </a:solidFill>
              </a:rPr>
              <a:t>  home  lib  lib64  media  </a:t>
            </a:r>
            <a:r>
              <a:rPr lang="en-GB" dirty="0" err="1">
                <a:solidFill>
                  <a:schemeClr val="bg1"/>
                </a:solidFill>
              </a:rPr>
              <a:t>mnt</a:t>
            </a:r>
            <a:r>
              <a:rPr lang="en-GB" dirty="0">
                <a:solidFill>
                  <a:schemeClr val="bg1"/>
                </a:solidFill>
              </a:rPr>
              <a:t>  opt  </a:t>
            </a:r>
            <a:r>
              <a:rPr lang="en-GB" dirty="0" err="1">
                <a:solidFill>
                  <a:schemeClr val="bg1"/>
                </a:solidFill>
              </a:rPr>
              <a:t>proc</a:t>
            </a:r>
            <a:r>
              <a:rPr lang="en-GB" dirty="0">
                <a:solidFill>
                  <a:schemeClr val="bg1"/>
                </a:solidFill>
              </a:rPr>
              <a:t>  root  run  </a:t>
            </a:r>
            <a:r>
              <a:rPr lang="en-GB" dirty="0" err="1">
                <a:solidFill>
                  <a:schemeClr val="bg1"/>
                </a:solidFill>
              </a:rPr>
              <a:t>sbin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srv</a:t>
            </a:r>
            <a:r>
              <a:rPr lang="en-GB" dirty="0">
                <a:solidFill>
                  <a:schemeClr val="bg1"/>
                </a:solidFill>
              </a:rPr>
              <a:t>  sys  </a:t>
            </a:r>
            <a:r>
              <a:rPr lang="en-GB" dirty="0" err="1">
                <a:solidFill>
                  <a:schemeClr val="bg1"/>
                </a:solidFill>
              </a:rPr>
              <a:t>tmp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usr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root@my-debian</a:t>
            </a:r>
            <a:r>
              <a:rPr lang="en-GB" dirty="0">
                <a:solidFill>
                  <a:schemeClr val="bg1"/>
                </a:solidFill>
              </a:rPr>
              <a:t>:/#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exit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You can also use &lt;Ctrl&gt;+&lt;D&gt; keys to exit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pod "my-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" deleted</a:t>
            </a:r>
            <a:endParaRPr lang="en-GB" dirty="0" smtClean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470672" y="6211343"/>
            <a:ext cx="5942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Warning: Does NOT work in Git Bash (try </a:t>
            </a:r>
            <a:r>
              <a:rPr lang="en-GB" dirty="0" err="1" smtClean="0"/>
              <a:t>winpty</a:t>
            </a:r>
            <a:r>
              <a:rPr lang="en-GB" dirty="0" smtClean="0"/>
              <a:t> prefix?)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85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24608"/>
          </a:xfrm>
        </p:spPr>
        <p:txBody>
          <a:bodyPr/>
          <a:lstStyle/>
          <a:p>
            <a:r>
              <a:rPr lang="en-GB" dirty="0" smtClean="0"/>
              <a:t>Run and Attach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36319"/>
            <a:ext cx="7029450" cy="2936643"/>
          </a:xfrm>
        </p:spPr>
        <p:txBody>
          <a:bodyPr/>
          <a:lstStyle/>
          <a:p>
            <a:r>
              <a:rPr lang="en-GB" dirty="0" smtClean="0"/>
              <a:t>Just like Docker, we can run an image and </a:t>
            </a:r>
            <a:r>
              <a:rPr lang="en-GB" b="1" dirty="0" smtClean="0"/>
              <a:t>attach to it later</a:t>
            </a:r>
            <a:r>
              <a:rPr lang="en-GB" dirty="0" smtClean="0"/>
              <a:t>…we create a pod through a “deployment object”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Execute a command in a container</a:t>
            </a:r>
          </a:p>
          <a:p>
            <a:r>
              <a:rPr lang="en-GB" dirty="0" smtClean="0"/>
              <a:t>Run the “bash shell” command  [</a:t>
            </a:r>
            <a:r>
              <a:rPr lang="en-GB" dirty="0" err="1" smtClean="0"/>
              <a:t>i</a:t>
            </a:r>
            <a:r>
              <a:rPr lang="en-GB" dirty="0" smtClean="0"/>
              <a:t> = </a:t>
            </a:r>
            <a:r>
              <a:rPr lang="en-GB" dirty="0" err="1" smtClean="0"/>
              <a:t>stdin</a:t>
            </a:r>
            <a:r>
              <a:rPr lang="en-GB" dirty="0" smtClean="0"/>
              <a:t>, t = </a:t>
            </a:r>
            <a:r>
              <a:rPr lang="en-GB" dirty="0" err="1" smtClean="0"/>
              <a:t>tty</a:t>
            </a:r>
            <a:r>
              <a:rPr lang="en-GB" dirty="0" smtClean="0"/>
              <a:t>]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449489" y="1399431"/>
            <a:ext cx="6750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 </a:t>
            </a:r>
            <a:r>
              <a:rPr lang="en-GB" i="1" dirty="0"/>
              <a:t>run  </a:t>
            </a:r>
            <a:r>
              <a:rPr lang="en-GB" i="1" dirty="0" smtClean="0">
                <a:solidFill>
                  <a:srgbClr val="0070C0"/>
                </a:solidFill>
              </a:rPr>
              <a:t>my-</a:t>
            </a:r>
            <a:r>
              <a:rPr lang="en-GB" i="1" dirty="0" err="1" smtClean="0">
                <a:solidFill>
                  <a:srgbClr val="0070C0"/>
                </a:solidFill>
              </a:rPr>
              <a:t>debian</a:t>
            </a:r>
            <a:r>
              <a:rPr lang="en-GB" i="1" dirty="0" smtClean="0"/>
              <a:t> --image=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debian</a:t>
            </a:r>
            <a:r>
              <a:rPr lang="en-GB" i="1" dirty="0" smtClean="0"/>
              <a:t> -- sleep 604800 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1390873" y="2734762"/>
            <a:ext cx="6750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 exec  </a:t>
            </a:r>
            <a:r>
              <a:rPr lang="en-GB" i="1" dirty="0" smtClean="0">
                <a:solidFill>
                  <a:srgbClr val="0070C0"/>
                </a:solidFill>
              </a:rPr>
              <a:t>my-</a:t>
            </a:r>
            <a:r>
              <a:rPr lang="en-GB" i="1" dirty="0" err="1" smtClean="0">
                <a:solidFill>
                  <a:srgbClr val="0070C0"/>
                </a:solidFill>
              </a:rPr>
              <a:t>debian</a:t>
            </a:r>
            <a:r>
              <a:rPr lang="en-GB" i="1" dirty="0" smtClean="0"/>
              <a:t> -it  -- /bin/bash 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26487" y="3273011"/>
            <a:ext cx="8279574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run  my-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--image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--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sleep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604800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pod/my-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created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READY   STATUS    RESTARTS   AGE</a:t>
            </a:r>
          </a:p>
          <a:p>
            <a:r>
              <a:rPr lang="en-GB" dirty="0">
                <a:solidFill>
                  <a:schemeClr val="bg1"/>
                </a:solidFill>
              </a:rPr>
              <a:t>my-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1/1     Running   0          </a:t>
            </a:r>
            <a:r>
              <a:rPr lang="en-GB" dirty="0" smtClean="0">
                <a:solidFill>
                  <a:schemeClr val="bg1"/>
                </a:solidFill>
              </a:rPr>
              <a:t>17s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exec  my-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-it -- /bin/bash</a:t>
            </a:r>
          </a:p>
          <a:p>
            <a:r>
              <a:rPr lang="en-GB" dirty="0" err="1">
                <a:solidFill>
                  <a:schemeClr val="bg1"/>
                </a:solidFill>
              </a:rPr>
              <a:t>root@my-debian</a:t>
            </a:r>
            <a:r>
              <a:rPr lang="en-GB" dirty="0">
                <a:solidFill>
                  <a:schemeClr val="bg1"/>
                </a:solidFill>
              </a:rPr>
              <a:t>:/#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>
                <a:solidFill>
                  <a:schemeClr val="bg1"/>
                </a:solidFill>
              </a:rPr>
              <a:t>bin  boot  dev  </a:t>
            </a:r>
            <a:r>
              <a:rPr lang="en-GB" dirty="0" err="1">
                <a:solidFill>
                  <a:schemeClr val="bg1"/>
                </a:solidFill>
              </a:rPr>
              <a:t>etc</a:t>
            </a:r>
            <a:r>
              <a:rPr lang="en-GB" dirty="0">
                <a:solidFill>
                  <a:schemeClr val="bg1"/>
                </a:solidFill>
              </a:rPr>
              <a:t>  home  lib  lib64  media  </a:t>
            </a:r>
            <a:r>
              <a:rPr lang="en-GB" dirty="0" err="1">
                <a:solidFill>
                  <a:schemeClr val="bg1"/>
                </a:solidFill>
              </a:rPr>
              <a:t>mnt</a:t>
            </a:r>
            <a:r>
              <a:rPr lang="en-GB" dirty="0">
                <a:solidFill>
                  <a:schemeClr val="bg1"/>
                </a:solidFill>
              </a:rPr>
              <a:t>  opt  </a:t>
            </a:r>
            <a:r>
              <a:rPr lang="en-GB" dirty="0" err="1">
                <a:solidFill>
                  <a:schemeClr val="bg1"/>
                </a:solidFill>
              </a:rPr>
              <a:t>proc</a:t>
            </a:r>
            <a:r>
              <a:rPr lang="en-GB" dirty="0">
                <a:solidFill>
                  <a:schemeClr val="bg1"/>
                </a:solidFill>
              </a:rPr>
              <a:t>  root  run  </a:t>
            </a:r>
            <a:r>
              <a:rPr lang="en-GB" dirty="0" err="1">
                <a:solidFill>
                  <a:schemeClr val="bg1"/>
                </a:solidFill>
              </a:rPr>
              <a:t>sbin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srv</a:t>
            </a:r>
            <a:r>
              <a:rPr lang="en-GB" dirty="0">
                <a:solidFill>
                  <a:schemeClr val="bg1"/>
                </a:solidFill>
              </a:rPr>
              <a:t>  sys  </a:t>
            </a:r>
            <a:r>
              <a:rPr lang="en-GB" dirty="0" err="1">
                <a:solidFill>
                  <a:schemeClr val="bg1"/>
                </a:solidFill>
              </a:rPr>
              <a:t>tmp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usr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root@my-debian</a:t>
            </a:r>
            <a:r>
              <a:rPr lang="en-GB" dirty="0">
                <a:solidFill>
                  <a:schemeClr val="bg1"/>
                </a:solidFill>
              </a:rPr>
              <a:t>:/#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exit</a:t>
            </a:r>
          </a:p>
          <a:p>
            <a:r>
              <a:rPr lang="en-GB" dirty="0">
                <a:solidFill>
                  <a:schemeClr val="bg1"/>
                </a:solidFill>
              </a:rPr>
              <a:t>exit</a:t>
            </a:r>
            <a:endParaRPr lang="en-GB" dirty="0" smtClean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289431" y="3641879"/>
            <a:ext cx="259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Tell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the Unix OS to sleep for a long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time so it doesn’t “complete” immediately</a:t>
            </a:r>
            <a:endParaRPr lang="en-GB" dirty="0"/>
          </a:p>
        </p:txBody>
      </p:sp>
      <p:cxnSp>
        <p:nvCxnSpPr>
          <p:cNvPr id="17" name="Straight Arrow Connector 16"/>
          <p:cNvCxnSpPr>
            <a:stCxn id="12" idx="1"/>
          </p:cNvCxnSpPr>
          <p:nvPr/>
        </p:nvCxnSpPr>
        <p:spPr bwMode="auto">
          <a:xfrm flipH="1" flipV="1">
            <a:off x="5908433" y="3641879"/>
            <a:ext cx="380998" cy="60016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434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Dry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03031"/>
            <a:ext cx="7029450" cy="1060938"/>
          </a:xfrm>
        </p:spPr>
        <p:txBody>
          <a:bodyPr/>
          <a:lstStyle/>
          <a:p>
            <a:r>
              <a:rPr lang="en-GB" dirty="0"/>
              <a:t>You can use the </a:t>
            </a:r>
            <a:r>
              <a:rPr lang="en-GB" i="1" dirty="0"/>
              <a:t>--dry-run=client </a:t>
            </a:r>
            <a:r>
              <a:rPr lang="en-GB" dirty="0"/>
              <a:t>flag to preview the object that would be sent to your cluster, without really submitting </a:t>
            </a:r>
            <a:r>
              <a:rPr lang="en-GB" dirty="0" smtClean="0"/>
              <a:t>it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297723" y="1764323"/>
            <a:ext cx="3961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run </a:t>
            </a:r>
            <a:r>
              <a:rPr lang="en-GB" b="1" i="1" dirty="0" smtClean="0"/>
              <a:t>--dry-run=client  </a:t>
            </a:r>
            <a:r>
              <a:rPr lang="en-GB" i="1" dirty="0" smtClean="0"/>
              <a:t>-o </a:t>
            </a:r>
            <a:r>
              <a:rPr lang="en-GB" i="1" dirty="0" err="1" smtClean="0"/>
              <a:t>yaml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576478" y="2282696"/>
            <a:ext cx="8279574" cy="452431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run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-pod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--dry-run=client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-o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yaml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--image=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apiVersion</a:t>
            </a:r>
            <a:r>
              <a:rPr lang="en-GB" dirty="0">
                <a:solidFill>
                  <a:schemeClr val="bg1"/>
                </a:solidFill>
              </a:rPr>
              <a:t>: v1</a:t>
            </a:r>
          </a:p>
          <a:p>
            <a:r>
              <a:rPr lang="en-GB" dirty="0">
                <a:solidFill>
                  <a:schemeClr val="bg1"/>
                </a:solidFill>
              </a:rPr>
              <a:t>kind: Pod</a:t>
            </a:r>
          </a:p>
          <a:p>
            <a:r>
              <a:rPr lang="en-GB" dirty="0">
                <a:solidFill>
                  <a:schemeClr val="bg1"/>
                </a:solidFill>
              </a:rPr>
              <a:t>metadata:</a:t>
            </a: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creationTimestamp</a:t>
            </a:r>
            <a:r>
              <a:rPr lang="en-GB" dirty="0">
                <a:solidFill>
                  <a:schemeClr val="bg1"/>
                </a:solidFill>
              </a:rPr>
              <a:t>: null</a:t>
            </a:r>
          </a:p>
          <a:p>
            <a:r>
              <a:rPr lang="en-GB" dirty="0">
                <a:solidFill>
                  <a:schemeClr val="bg1"/>
                </a:solidFill>
              </a:rPr>
              <a:t>  labels:</a:t>
            </a:r>
          </a:p>
          <a:p>
            <a:r>
              <a:rPr lang="en-GB" dirty="0">
                <a:solidFill>
                  <a:schemeClr val="bg1"/>
                </a:solidFill>
              </a:rPr>
              <a:t>    run: 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-pod</a:t>
            </a:r>
          </a:p>
          <a:p>
            <a:r>
              <a:rPr lang="en-GB" dirty="0">
                <a:solidFill>
                  <a:schemeClr val="bg1"/>
                </a:solidFill>
              </a:rPr>
              <a:t>  name: 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-pod</a:t>
            </a:r>
          </a:p>
          <a:p>
            <a:r>
              <a:rPr lang="en-GB" dirty="0">
                <a:solidFill>
                  <a:schemeClr val="bg1"/>
                </a:solidFill>
              </a:rPr>
              <a:t>spec:</a:t>
            </a:r>
          </a:p>
          <a:p>
            <a:r>
              <a:rPr lang="en-GB" dirty="0">
                <a:solidFill>
                  <a:schemeClr val="bg1"/>
                </a:solidFill>
              </a:rPr>
              <a:t>  containers:</a:t>
            </a:r>
          </a:p>
          <a:p>
            <a:r>
              <a:rPr lang="en-GB" dirty="0">
                <a:solidFill>
                  <a:schemeClr val="bg1"/>
                </a:solidFill>
              </a:rPr>
              <a:t>  - image: 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  name: 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-pod</a:t>
            </a:r>
          </a:p>
          <a:p>
            <a:r>
              <a:rPr lang="en-GB" dirty="0">
                <a:solidFill>
                  <a:schemeClr val="bg1"/>
                </a:solidFill>
              </a:rPr>
              <a:t>    resources: {}</a:t>
            </a: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dnsPolicy</a:t>
            </a:r>
            <a:r>
              <a:rPr lang="en-GB" dirty="0">
                <a:solidFill>
                  <a:schemeClr val="bg1"/>
                </a:solidFill>
              </a:rPr>
              <a:t>: </a:t>
            </a:r>
            <a:r>
              <a:rPr lang="en-GB" dirty="0" err="1">
                <a:solidFill>
                  <a:schemeClr val="bg1"/>
                </a:solidFill>
              </a:rPr>
              <a:t>ClusterFirst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restartPolicy</a:t>
            </a:r>
            <a:r>
              <a:rPr lang="en-GB" dirty="0">
                <a:solidFill>
                  <a:schemeClr val="bg1"/>
                </a:solidFill>
              </a:rPr>
              <a:t>: Always</a:t>
            </a:r>
          </a:p>
          <a:p>
            <a:r>
              <a:rPr lang="en-GB" dirty="0">
                <a:solidFill>
                  <a:schemeClr val="bg1"/>
                </a:solidFill>
              </a:rPr>
              <a:t>status: {}</a:t>
            </a:r>
            <a:endParaRPr lang="en-GB" dirty="0" smtClean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02116" y="3305907"/>
            <a:ext cx="2501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Output in YAML format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5295901" y="2667000"/>
            <a:ext cx="521676" cy="615461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6008077" y="5427784"/>
            <a:ext cx="2729347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rgbClr val="FF0000"/>
                </a:solidFill>
              </a:rPr>
              <a:t>Note: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Older K8s versions use a </a:t>
            </a:r>
            <a:r>
              <a:rPr lang="en-GB" dirty="0" err="1" smtClean="0">
                <a:solidFill>
                  <a:srgbClr val="FF0000"/>
                </a:solidFill>
              </a:rPr>
              <a:t>boolean</a:t>
            </a:r>
            <a:r>
              <a:rPr lang="en-GB" dirty="0" smtClean="0">
                <a:solidFill>
                  <a:srgbClr val="FF0000"/>
                </a:solidFill>
              </a:rPr>
              <a:t> --dry-run=true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709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</a:t>
            </a:r>
            <a:r>
              <a:rPr lang="en-GB" dirty="0" err="1" smtClean="0"/>
              <a:t>Config</a:t>
            </a:r>
            <a:r>
              <a:rPr lang="en-GB" dirty="0" smtClean="0"/>
              <a:t> Files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normally do not want to use the </a:t>
            </a:r>
            <a:r>
              <a:rPr lang="en-GB" i="1" dirty="0" err="1" smtClean="0"/>
              <a:t>kubectl</a:t>
            </a:r>
            <a:r>
              <a:rPr lang="en-GB" i="1" dirty="0" smtClean="0"/>
              <a:t> run</a:t>
            </a:r>
            <a:r>
              <a:rPr lang="en-GB" dirty="0" smtClean="0"/>
              <a:t> command</a:t>
            </a:r>
          </a:p>
          <a:p>
            <a:r>
              <a:rPr lang="en-GB" dirty="0" smtClean="0"/>
              <a:t>Instead we want to create </a:t>
            </a:r>
            <a:r>
              <a:rPr lang="en-GB" dirty="0" err="1" smtClean="0"/>
              <a:t>config</a:t>
            </a:r>
            <a:r>
              <a:rPr lang="en-GB" dirty="0" smtClean="0"/>
              <a:t> files (</a:t>
            </a:r>
            <a:r>
              <a:rPr lang="en-GB" dirty="0" err="1" smtClean="0"/>
              <a:t>config</a:t>
            </a:r>
            <a:r>
              <a:rPr lang="en-GB" dirty="0" smtClean="0"/>
              <a:t> files) that can be used to create the Pods</a:t>
            </a:r>
          </a:p>
          <a:p>
            <a:r>
              <a:rPr lang="en-GB" dirty="0" smtClean="0"/>
              <a:t>These can be written in </a:t>
            </a:r>
            <a:r>
              <a:rPr lang="en-GB" b="1" dirty="0" smtClean="0"/>
              <a:t>either YAML or JSON</a:t>
            </a:r>
            <a:r>
              <a:rPr lang="en-GB" dirty="0" smtClean="0"/>
              <a:t> but people tend to use YAML</a:t>
            </a:r>
            <a:endParaRPr lang="en-GB" b="1" dirty="0" smtClean="0"/>
          </a:p>
          <a:p>
            <a:r>
              <a:rPr lang="en-GB" dirty="0" smtClean="0"/>
              <a:t>These files can be pushed to GIT, etc.</a:t>
            </a:r>
          </a:p>
          <a:p>
            <a:r>
              <a:rPr lang="en-GB" dirty="0" smtClean="0"/>
              <a:t>This is the way we usually work in Kubernetes!!</a:t>
            </a:r>
          </a:p>
          <a:p>
            <a:r>
              <a:rPr lang="en-GB" dirty="0" smtClean="0"/>
              <a:t>However, </a:t>
            </a:r>
            <a:r>
              <a:rPr lang="en-GB" i="1" dirty="0" err="1" smtClean="0"/>
              <a:t>kubernetes</a:t>
            </a:r>
            <a:r>
              <a:rPr lang="en-GB" i="1" dirty="0" smtClean="0"/>
              <a:t> run</a:t>
            </a:r>
            <a:r>
              <a:rPr lang="en-GB" dirty="0" smtClean="0"/>
              <a:t> is a good way to learn and experiment and the </a:t>
            </a:r>
            <a:r>
              <a:rPr lang="en-GB" i="1" dirty="0" smtClean="0"/>
              <a:t>--dry-run </a:t>
            </a:r>
            <a:r>
              <a:rPr lang="en-GB" dirty="0" smtClean="0"/>
              <a:t>flag gives us clues for building our template files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dirty="0" smtClean="0"/>
              <a:t>file </a:t>
            </a:r>
            <a:r>
              <a:rPr lang="en-GB" dirty="0"/>
              <a:t>name is not important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8107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YAML Quick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54369"/>
            <a:ext cx="7029450" cy="4584456"/>
          </a:xfrm>
        </p:spPr>
        <p:txBody>
          <a:bodyPr/>
          <a:lstStyle/>
          <a:p>
            <a:r>
              <a:rPr lang="en-GB" dirty="0" smtClean="0"/>
              <a:t>See notes on YAML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39362" y="5814646"/>
            <a:ext cx="7639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Use </a:t>
            </a:r>
            <a:r>
              <a:rPr lang="en-GB" i="1" dirty="0"/>
              <a:t>https://</a:t>
            </a:r>
            <a:r>
              <a:rPr lang="en-GB" i="1" dirty="0" smtClean="0"/>
              <a:t>codebeautify.org/yaml-validator</a:t>
            </a:r>
            <a:r>
              <a:rPr lang="en-GB" dirty="0" smtClean="0"/>
              <a:t> to check your YAML is correct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05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92369"/>
          </a:xfrm>
        </p:spPr>
        <p:txBody>
          <a:bodyPr/>
          <a:lstStyle/>
          <a:p>
            <a:r>
              <a:rPr lang="en-GB" dirty="0" smtClean="0"/>
              <a:t>YAML Quick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392" y="383923"/>
            <a:ext cx="7029450" cy="433754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See the notes on YAML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312129"/>
              </p:ext>
            </p:extLst>
          </p:nvPr>
        </p:nvGraphicFramePr>
        <p:xfrm>
          <a:off x="618392" y="789900"/>
          <a:ext cx="7995138" cy="5669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4708">
                  <a:extLst>
                    <a:ext uri="{9D8B030D-6E8A-4147-A177-3AD203B41FA5}">
                      <a16:colId xmlns:a16="http://schemas.microsoft.com/office/drawing/2014/main" val="673768062"/>
                    </a:ext>
                  </a:extLst>
                </a:gridCol>
                <a:gridCol w="209143">
                  <a:extLst>
                    <a:ext uri="{9D8B030D-6E8A-4147-A177-3AD203B41FA5}">
                      <a16:colId xmlns:a16="http://schemas.microsoft.com/office/drawing/2014/main" val="3892869206"/>
                    </a:ext>
                  </a:extLst>
                </a:gridCol>
                <a:gridCol w="2651287">
                  <a:extLst>
                    <a:ext uri="{9D8B030D-6E8A-4147-A177-3AD203B41FA5}">
                      <a16:colId xmlns:a16="http://schemas.microsoft.com/office/drawing/2014/main" val="40131141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0" dirty="0" smtClean="0"/>
                        <a:t>use comments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/>
                        <a:t># comment</a:t>
                      </a:r>
                      <a:r>
                        <a:rPr lang="en-GB" b="1" i="1" baseline="0" dirty="0" smtClean="0"/>
                        <a:t> text</a:t>
                      </a:r>
                      <a:endParaRPr lang="en-GB" b="1" i="1" dirty="0" smtClean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lang="en-GB" sz="1050" dirty="0" smtClean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dirty="0" smtClean="0"/>
                        <a:t># some comment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4804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use key/value pairs to form</a:t>
                      </a:r>
                      <a:r>
                        <a:rPr lang="en-GB" baseline="0" dirty="0" smtClean="0"/>
                        <a:t> an “object”</a:t>
                      </a:r>
                      <a:r>
                        <a:rPr lang="en-GB" dirty="0" smtClean="0"/>
                        <a:t/>
                      </a:r>
                      <a:br>
                        <a:rPr lang="en-GB" dirty="0" smtClean="0"/>
                      </a:br>
                      <a:r>
                        <a:rPr lang="en-GB" b="1" i="1" dirty="0" smtClean="0"/>
                        <a:t>key: value  </a:t>
                      </a:r>
                      <a:r>
                        <a:rPr lang="en-GB" b="0" i="1" dirty="0" smtClean="0">
                          <a:solidFill>
                            <a:srgbClr val="FF0000"/>
                          </a:solidFill>
                        </a:rPr>
                        <a:t>(colon</a:t>
                      </a:r>
                      <a:r>
                        <a:rPr lang="en-GB" b="0" i="1" baseline="0" dirty="0" smtClean="0">
                          <a:solidFill>
                            <a:srgbClr val="FF0000"/>
                          </a:solidFill>
                        </a:rPr>
                        <a:t> followed by a space)</a:t>
                      </a:r>
                      <a:endParaRPr lang="en-GB" b="0" i="1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lang="en-GB" sz="1050" dirty="0" smtClean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name: Tom Smith</a:t>
                      </a: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dirty="0" smtClean="0"/>
                        <a:t>age: 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8039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specify a list of values</a:t>
                      </a:r>
                      <a:br>
                        <a:rPr lang="en-GB" dirty="0" smtClean="0"/>
                      </a:br>
                      <a:r>
                        <a:rPr lang="en-GB" b="0" i="1" dirty="0" smtClean="0">
                          <a:solidFill>
                            <a:srgbClr val="FF0000"/>
                          </a:solidFill>
                        </a:rPr>
                        <a:t>(“- “)</a:t>
                      </a:r>
                      <a:r>
                        <a:rPr lang="en-GB" b="0" i="1" baseline="0" dirty="0" smtClean="0">
                          <a:solidFill>
                            <a:srgbClr val="FF0000"/>
                          </a:solidFill>
                        </a:rPr>
                        <a:t> dash then space</a:t>
                      </a:r>
                      <a:endParaRPr lang="en-GB" b="0" i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- </a:t>
                      </a:r>
                      <a:r>
                        <a:rPr lang="en-GB" dirty="0" smtClean="0"/>
                        <a:t>Apple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- </a:t>
                      </a:r>
                      <a:r>
                        <a:rPr lang="en-GB" dirty="0" smtClean="0"/>
                        <a:t>Orange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- </a:t>
                      </a:r>
                      <a:r>
                        <a:rPr lang="en-GB" dirty="0" smtClean="0"/>
                        <a:t>Pear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6495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specify a list of objects.</a:t>
                      </a:r>
                    </a:p>
                    <a:p>
                      <a:r>
                        <a:rPr lang="en-GB" sz="1400" dirty="0" smtClean="0"/>
                        <a:t>Note: the</a:t>
                      </a:r>
                      <a:r>
                        <a:rPr lang="en-GB" sz="1400" baseline="0" dirty="0" smtClean="0"/>
                        <a:t> object can have different fields, although the objects should be related in some way and this implies they will have a common set of fields that can be used. </a:t>
                      </a:r>
                      <a:r>
                        <a:rPr lang="en-GB" sz="1400" baseline="0" dirty="0" smtClean="0">
                          <a:sym typeface="Wingdings" panose="05000000000000000000" pitchFamily="2" charset="2"/>
                        </a:rPr>
                        <a:t> defined</a:t>
                      </a:r>
                      <a:r>
                        <a:rPr lang="en-GB" sz="1400" baseline="0" dirty="0" smtClean="0"/>
                        <a:t> by the application developer</a:t>
                      </a:r>
                      <a:endParaRPr lang="en-GB" sz="1400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- </a:t>
                      </a:r>
                      <a:r>
                        <a:rPr lang="en-GB" dirty="0" smtClean="0"/>
                        <a:t>name: Tom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baseline="0" dirty="0" smtClean="0"/>
                        <a:t>  age: 22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baseline="0" dirty="0" smtClean="0"/>
                        <a:t>  skill: cooking</a:t>
                      </a:r>
                      <a:endParaRPr lang="en-GB" dirty="0" smtClean="0"/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- </a:t>
                      </a:r>
                      <a:r>
                        <a:rPr lang="en-GB" dirty="0" smtClean="0"/>
                        <a:t>name:</a:t>
                      </a:r>
                      <a:r>
                        <a:rPr lang="en-GB" baseline="0" dirty="0" smtClean="0"/>
                        <a:t> Bob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baseline="0" dirty="0" smtClean="0"/>
                        <a:t>  age: 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08200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specify</a:t>
                      </a:r>
                      <a:r>
                        <a:rPr lang="en-GB" baseline="0" dirty="0" smtClean="0"/>
                        <a:t> a </a:t>
                      </a:r>
                      <a:r>
                        <a:rPr lang="en-GB" b="1" u="sng" baseline="0" dirty="0" smtClean="0"/>
                        <a:t>map</a:t>
                      </a:r>
                      <a:r>
                        <a:rPr lang="en-GB" baseline="0" dirty="0" smtClean="0"/>
                        <a:t>, which essentially is a </a:t>
                      </a:r>
                      <a:r>
                        <a:rPr lang="en-GB" dirty="0" smtClean="0"/>
                        <a:t>group of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related key/value pairs and is</a:t>
                      </a:r>
                      <a:r>
                        <a:rPr lang="en-GB" baseline="0" dirty="0" smtClean="0"/>
                        <a:t> a way of building “object” descriptions</a:t>
                      </a:r>
                      <a:br>
                        <a:rPr lang="en-GB" baseline="0" dirty="0" smtClean="0"/>
                      </a:br>
                      <a:r>
                        <a:rPr lang="en-GB" b="1" i="1" baseline="0" dirty="0" err="1" smtClean="0"/>
                        <a:t>dictionary_key</a:t>
                      </a:r>
                      <a:r>
                        <a:rPr lang="en-GB" b="1" i="1" baseline="0" dirty="0" smtClean="0"/>
                        <a:t>:</a:t>
                      </a:r>
                      <a:br>
                        <a:rPr lang="en-GB" b="1" i="1" baseline="0" dirty="0" smtClean="0"/>
                      </a:br>
                      <a:r>
                        <a:rPr lang="en-GB" b="1" i="1" baseline="0" dirty="0" smtClean="0"/>
                        <a:t>  key: name</a:t>
                      </a:r>
                      <a:br>
                        <a:rPr lang="en-GB" b="1" i="1" baseline="0" dirty="0" smtClean="0"/>
                      </a:br>
                      <a:r>
                        <a:rPr lang="en-GB" b="1" i="1" baseline="0" dirty="0" smtClean="0"/>
                        <a:t>  key: name</a:t>
                      </a:r>
                    </a:p>
                    <a:p>
                      <a:r>
                        <a:rPr lang="en-GB" b="0" i="1" baseline="0" dirty="0" smtClean="0">
                          <a:solidFill>
                            <a:srgbClr val="FF0000"/>
                          </a:solidFill>
                        </a:rPr>
                        <a:t>Note the 2 spaces before each child key</a:t>
                      </a:r>
                      <a:endParaRPr lang="en-GB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person:</a:t>
                      </a:r>
                    </a:p>
                    <a:p>
                      <a:r>
                        <a:rPr lang="en-GB" dirty="0" smtClean="0"/>
                        <a:t>  name: Bob Thomas</a:t>
                      </a:r>
                    </a:p>
                    <a:p>
                      <a:r>
                        <a:rPr lang="en-GB" dirty="0" smtClean="0"/>
                        <a:t>  age:</a:t>
                      </a:r>
                      <a:r>
                        <a:rPr lang="en-GB" baseline="0" dirty="0" smtClean="0"/>
                        <a:t> 22</a:t>
                      </a:r>
                    </a:p>
                    <a:p>
                      <a:r>
                        <a:rPr lang="en-GB" baseline="0" dirty="0" smtClean="0"/>
                        <a:t>  job: Designer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7342774"/>
                  </a:ext>
                </a:extLst>
              </a:tr>
            </a:tbl>
          </a:graphicData>
        </a:graphic>
      </p:graphicFrame>
      <p:sp>
        <p:nvSpPr>
          <p:cNvPr id="7" name="Right Brace 6"/>
          <p:cNvSpPr/>
          <p:nvPr/>
        </p:nvSpPr>
        <p:spPr bwMode="auto">
          <a:xfrm>
            <a:off x="7511562" y="3080227"/>
            <a:ext cx="105507" cy="732692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Right Brace 7"/>
          <p:cNvSpPr/>
          <p:nvPr/>
        </p:nvSpPr>
        <p:spPr bwMode="auto">
          <a:xfrm>
            <a:off x="7511562" y="3880455"/>
            <a:ext cx="105507" cy="496701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617069" y="3123407"/>
            <a:ext cx="832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First object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617069" y="3769738"/>
            <a:ext cx="9612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Second object</a:t>
            </a:r>
            <a:endParaRPr lang="en-GB" dirty="0"/>
          </a:p>
        </p:txBody>
      </p:sp>
      <p:cxnSp>
        <p:nvCxnSpPr>
          <p:cNvPr id="12" name="Straight Connector 11"/>
          <p:cNvCxnSpPr/>
          <p:nvPr/>
        </p:nvCxnSpPr>
        <p:spPr bwMode="auto">
          <a:xfrm>
            <a:off x="6034454" y="3845163"/>
            <a:ext cx="2450123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278124" y="6477104"/>
            <a:ext cx="757560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Use </a:t>
            </a:r>
            <a:r>
              <a:rPr lang="en-GB" i="1" dirty="0"/>
              <a:t>https://</a:t>
            </a:r>
            <a:r>
              <a:rPr lang="en-GB" i="1" dirty="0" smtClean="0"/>
              <a:t>codebeautify.org/yaml-validator </a:t>
            </a:r>
            <a:r>
              <a:rPr lang="en-GB" dirty="0" smtClean="0">
                <a:solidFill>
                  <a:srgbClr val="FF0000"/>
                </a:solidFill>
              </a:rPr>
              <a:t>to check your YAML is correct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26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K8s YAML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2020"/>
            <a:ext cx="7029450" cy="4916805"/>
          </a:xfrm>
        </p:spPr>
        <p:txBody>
          <a:bodyPr/>
          <a:lstStyle/>
          <a:p>
            <a:r>
              <a:rPr lang="en-GB" dirty="0" smtClean="0"/>
              <a:t>The Kubernetes YAML file always starts with 4 top level REQUIRED fields: </a:t>
            </a:r>
            <a:r>
              <a:rPr lang="en-GB" dirty="0" err="1" smtClean="0"/>
              <a:t>apiVersion</a:t>
            </a:r>
            <a:r>
              <a:rPr lang="en-GB" dirty="0" smtClean="0"/>
              <a:t>, kind, metadata and spec</a:t>
            </a:r>
          </a:p>
          <a:p>
            <a:r>
              <a:rPr lang="en-GB" b="1" dirty="0" err="1" smtClean="0"/>
              <a:t>apiVersion</a:t>
            </a:r>
            <a:r>
              <a:rPr lang="en-GB" dirty="0" smtClean="0"/>
              <a:t>: choose the correct version</a:t>
            </a:r>
            <a:endParaRPr lang="en-GB" dirty="0"/>
          </a:p>
          <a:p>
            <a:r>
              <a:rPr lang="en-GB" b="1" dirty="0" smtClean="0"/>
              <a:t>kind</a:t>
            </a:r>
            <a:r>
              <a:rPr lang="en-GB" dirty="0" smtClean="0"/>
              <a:t>: the type of objects we are trying to create</a:t>
            </a:r>
          </a:p>
          <a:p>
            <a:pPr lvl="1"/>
            <a:r>
              <a:rPr lang="en-GB" dirty="0" smtClean="0"/>
              <a:t>POD</a:t>
            </a:r>
          </a:p>
          <a:p>
            <a:pPr lvl="1"/>
            <a:r>
              <a:rPr lang="en-GB" dirty="0" err="1" smtClean="0"/>
              <a:t>ReplicaSet</a:t>
            </a:r>
            <a:endParaRPr lang="en-GB" dirty="0" smtClean="0"/>
          </a:p>
          <a:p>
            <a:pPr lvl="1"/>
            <a:r>
              <a:rPr lang="en-GB" dirty="0" smtClean="0"/>
              <a:t>Deployment</a:t>
            </a:r>
          </a:p>
          <a:p>
            <a:pPr lvl="1"/>
            <a:r>
              <a:rPr lang="en-GB" dirty="0" smtClean="0"/>
              <a:t>Service</a:t>
            </a:r>
          </a:p>
          <a:p>
            <a:r>
              <a:rPr lang="en-GB" b="1" dirty="0" smtClean="0"/>
              <a:t>metadata</a:t>
            </a:r>
            <a:r>
              <a:rPr lang="en-GB" dirty="0" smtClean="0"/>
              <a:t>: two types of value </a:t>
            </a:r>
          </a:p>
          <a:p>
            <a:pPr lvl="1"/>
            <a:r>
              <a:rPr lang="en-GB" dirty="0" smtClean="0"/>
              <a:t>name: as simple string to name the object</a:t>
            </a:r>
          </a:p>
          <a:p>
            <a:pPr lvl="1"/>
            <a:r>
              <a:rPr lang="en-GB" dirty="0" smtClean="0"/>
              <a:t>label: the same label can be given to multiple objects allowing them to be filtered by this label</a:t>
            </a:r>
            <a:br>
              <a:rPr lang="en-GB" dirty="0" smtClean="0"/>
            </a:b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multiple labels can be specified </a:t>
            </a:r>
          </a:p>
          <a:p>
            <a:r>
              <a:rPr lang="en-GB" b="1" dirty="0" smtClean="0"/>
              <a:t>spec</a:t>
            </a:r>
            <a:r>
              <a:rPr lang="en-GB" dirty="0" smtClean="0"/>
              <a:t>: depends on the kind specified e.g. for kind=POD this would be the </a:t>
            </a:r>
            <a:r>
              <a:rPr lang="en-GB" dirty="0" err="1" smtClean="0"/>
              <a:t>PodSpec</a:t>
            </a:r>
            <a:r>
              <a:rPr lang="en-GB" dirty="0" smtClean="0"/>
              <a:t> and contain a field called “containers” to specify the name and the image to be used in the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08595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Pod Specification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255521"/>
            <a:ext cx="4461363" cy="2595510"/>
          </a:xfrm>
        </p:spPr>
        <p:txBody>
          <a:bodyPr/>
          <a:lstStyle/>
          <a:p>
            <a:r>
              <a:rPr lang="en-GB" dirty="0" smtClean="0"/>
              <a:t>These pods are sometimes referred to as “</a:t>
            </a:r>
            <a:r>
              <a:rPr lang="en-GB" b="1" dirty="0" smtClean="0"/>
              <a:t>bare pods</a:t>
            </a:r>
            <a:r>
              <a:rPr lang="en-GB" dirty="0"/>
              <a:t>” </a:t>
            </a:r>
            <a:endParaRPr lang="en-GB" dirty="0" smtClean="0"/>
          </a:p>
          <a:p>
            <a:r>
              <a:rPr lang="en-GB" dirty="0" smtClean="0"/>
              <a:t>WARNING</a:t>
            </a:r>
            <a:r>
              <a:rPr lang="en-GB" dirty="0"/>
              <a:t>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We </a:t>
            </a:r>
            <a:r>
              <a:rPr lang="en-GB" dirty="0"/>
              <a:t>do not normally want to do </a:t>
            </a:r>
            <a:r>
              <a:rPr lang="en-GB" dirty="0" smtClean="0"/>
              <a:t>create bare pods. </a:t>
            </a:r>
            <a:r>
              <a:rPr lang="en-GB" dirty="0"/>
              <a:t>Instead </a:t>
            </a:r>
            <a:r>
              <a:rPr lang="en-GB" b="1" dirty="0"/>
              <a:t>we should use a controller</a:t>
            </a:r>
            <a:r>
              <a:rPr lang="en-GB" dirty="0"/>
              <a:t> </a:t>
            </a:r>
            <a:r>
              <a:rPr lang="en-GB" dirty="0" smtClean="0"/>
              <a:t>to create the pods to </a:t>
            </a:r>
            <a:r>
              <a:rPr lang="en-GB" dirty="0"/>
              <a:t>ensure the Pods </a:t>
            </a:r>
            <a:r>
              <a:rPr lang="en-GB" dirty="0" smtClean="0"/>
              <a:t>(aka replicas</a:t>
            </a:r>
            <a:r>
              <a:rPr lang="en-GB" dirty="0"/>
              <a:t>) are always kept alive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5344142" y="808984"/>
            <a:ext cx="3662461" cy="59649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</a:t>
            </a:r>
            <a:r>
              <a:rPr lang="en-GB" b="1" dirty="0"/>
              <a:t>Pod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pod1</a:t>
            </a:r>
          </a:p>
          <a:p>
            <a:r>
              <a:rPr lang="en-GB" dirty="0"/>
              <a:t>  labels:</a:t>
            </a:r>
          </a:p>
          <a:p>
            <a:r>
              <a:rPr lang="en-GB" dirty="0"/>
              <a:t>    </a:t>
            </a:r>
            <a:r>
              <a:rPr lang="en-GB" dirty="0" smtClean="0"/>
              <a:t>app: myapp1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containers:</a:t>
            </a:r>
          </a:p>
          <a:p>
            <a:r>
              <a:rPr lang="en-GB" dirty="0"/>
              <a:t>  - name: hello1</a:t>
            </a:r>
          </a:p>
          <a:p>
            <a:r>
              <a:rPr lang="en-GB" dirty="0"/>
              <a:t>    image: </a:t>
            </a:r>
            <a:r>
              <a:rPr lang="en-GB" dirty="0" smtClean="0"/>
              <a:t>gcr.io/…/hello-app:2.0</a:t>
            </a:r>
            <a:endParaRPr lang="en-GB" dirty="0"/>
          </a:p>
          <a:p>
            <a:r>
              <a:rPr lang="en-GB" dirty="0" smtClean="0"/>
              <a:t>---</a:t>
            </a:r>
            <a:endParaRPr lang="en-GB" dirty="0"/>
          </a:p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</a:t>
            </a:r>
            <a:r>
              <a:rPr lang="en-GB" b="1" dirty="0"/>
              <a:t>Pod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pod2</a:t>
            </a:r>
          </a:p>
          <a:p>
            <a:r>
              <a:rPr lang="en-GB" dirty="0"/>
              <a:t>  labels:</a:t>
            </a:r>
          </a:p>
          <a:p>
            <a:r>
              <a:rPr lang="en-GB" dirty="0"/>
              <a:t>    </a:t>
            </a:r>
            <a:r>
              <a:rPr lang="en-GB" dirty="0" smtClean="0"/>
              <a:t>app: myapp2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containers:</a:t>
            </a:r>
          </a:p>
          <a:p>
            <a:r>
              <a:rPr lang="en-GB" dirty="0"/>
              <a:t>  - name: hello2</a:t>
            </a:r>
          </a:p>
          <a:p>
            <a:r>
              <a:rPr lang="en-GB" dirty="0"/>
              <a:t>    image: gcr.io</a:t>
            </a:r>
            <a:r>
              <a:rPr lang="en-GB" dirty="0" smtClean="0"/>
              <a:t>/…/hello-app:1.0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Line Callout 1 5"/>
          <p:cNvSpPr/>
          <p:nvPr/>
        </p:nvSpPr>
        <p:spPr bwMode="auto">
          <a:xfrm>
            <a:off x="2187112" y="4259061"/>
            <a:ext cx="2478651" cy="1455939"/>
          </a:xfrm>
          <a:prstGeom prst="borderCallout1">
            <a:avLst>
              <a:gd name="adj1" fmla="val 7275"/>
              <a:gd name="adj2" fmla="val 102899"/>
              <a:gd name="adj3" fmla="val -29267"/>
              <a:gd name="adj4" fmla="val 129260"/>
            </a:avLst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YAML marker for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end of doc, so here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we can include multiple documents in one 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ight Brace 6"/>
          <p:cNvSpPr/>
          <p:nvPr/>
        </p:nvSpPr>
        <p:spPr bwMode="auto">
          <a:xfrm>
            <a:off x="7751080" y="1255523"/>
            <a:ext cx="293745" cy="2354699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7744518" y="2059444"/>
            <a:ext cx="1472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Document for first Pod</a:t>
            </a:r>
            <a:endParaRPr lang="en-GB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7891308" y="4021195"/>
            <a:ext cx="293745" cy="2625790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 rot="16200000">
            <a:off x="7831978" y="4772348"/>
            <a:ext cx="1577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Document for second Pod</a:t>
            </a:r>
            <a:endParaRPr lang="en-GB" dirty="0"/>
          </a:p>
        </p:txBody>
      </p:sp>
      <p:sp>
        <p:nvSpPr>
          <p:cNvPr id="11" name="Left Brace 10"/>
          <p:cNvSpPr/>
          <p:nvPr/>
        </p:nvSpPr>
        <p:spPr bwMode="auto">
          <a:xfrm>
            <a:off x="5087816" y="5644661"/>
            <a:ext cx="222738" cy="1094073"/>
          </a:xfrm>
          <a:prstGeom prst="lef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 rot="16200000">
            <a:off x="4396210" y="6020405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PodSpec</a:t>
            </a:r>
            <a:endParaRPr lang="en-GB" dirty="0"/>
          </a:p>
        </p:txBody>
      </p:sp>
      <p:sp>
        <p:nvSpPr>
          <p:cNvPr id="13" name="Left Brace 12"/>
          <p:cNvSpPr/>
          <p:nvPr/>
        </p:nvSpPr>
        <p:spPr bwMode="auto">
          <a:xfrm>
            <a:off x="5098267" y="2638179"/>
            <a:ext cx="222738" cy="1094073"/>
          </a:xfrm>
          <a:prstGeom prst="lef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 rot="16200000">
            <a:off x="4406661" y="3013923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PodSpec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461844" y="5890994"/>
            <a:ext cx="17042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Name of the container, used by DNS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>
            <a:off x="3814724" y="6224954"/>
            <a:ext cx="1659953" cy="527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590773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/>
          <p:cNvSpPr/>
          <p:nvPr/>
        </p:nvSpPr>
        <p:spPr bwMode="auto">
          <a:xfrm>
            <a:off x="7007469" y="3669323"/>
            <a:ext cx="2110154" cy="3112477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Containers Array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YAML Breakdown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9375" y="1219199"/>
            <a:ext cx="3908297" cy="351692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</a:t>
            </a:r>
            <a:r>
              <a:rPr lang="en-GB" b="1" dirty="0"/>
              <a:t>Pod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pod1</a:t>
            </a:r>
          </a:p>
          <a:p>
            <a:r>
              <a:rPr lang="en-GB" dirty="0"/>
              <a:t>  labels:</a:t>
            </a:r>
          </a:p>
          <a:p>
            <a:r>
              <a:rPr lang="en-GB" dirty="0"/>
              <a:t>    </a:t>
            </a:r>
            <a:r>
              <a:rPr lang="en-GB" dirty="0" smtClean="0"/>
              <a:t>app: myapp1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containers:</a:t>
            </a:r>
          </a:p>
          <a:p>
            <a:r>
              <a:rPr lang="en-GB" dirty="0"/>
              <a:t>  - name: </a:t>
            </a:r>
            <a:r>
              <a:rPr lang="en-GB" dirty="0" smtClean="0"/>
              <a:t>hello</a:t>
            </a:r>
            <a:endParaRPr lang="en-GB" dirty="0"/>
          </a:p>
          <a:p>
            <a:r>
              <a:rPr lang="en-GB" dirty="0"/>
              <a:t>    image: </a:t>
            </a:r>
            <a:r>
              <a:rPr lang="en-GB" dirty="0" smtClean="0"/>
              <a:t>gcr.io/…/hello-app:2.0</a:t>
            </a:r>
          </a:p>
          <a:p>
            <a:r>
              <a:rPr lang="en-GB" dirty="0"/>
              <a:t> - name: </a:t>
            </a:r>
            <a:r>
              <a:rPr lang="en-GB" dirty="0" smtClean="0"/>
              <a:t>goodbye</a:t>
            </a:r>
            <a:endParaRPr lang="en-GB" dirty="0"/>
          </a:p>
          <a:p>
            <a:r>
              <a:rPr lang="en-GB" dirty="0"/>
              <a:t>    image: gcr.io</a:t>
            </a:r>
            <a:r>
              <a:rPr lang="en-GB" dirty="0" smtClean="0"/>
              <a:t>/…/goodbye-app:3.0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 bwMode="auto">
          <a:xfrm>
            <a:off x="4404946" y="1321369"/>
            <a:ext cx="3352800" cy="1835966"/>
          </a:xfrm>
          <a:prstGeom prst="round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Pod Object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4580792" y="1811215"/>
            <a:ext cx="2960077" cy="1230924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err="1" smtClean="0"/>
              <a:t>apiVersion</a:t>
            </a:r>
            <a:r>
              <a:rPr lang="en-GB" dirty="0" smtClean="0"/>
              <a:t>: v1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kind: Pod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metadata: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spec: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4633546" y="3564713"/>
            <a:ext cx="1981200" cy="1207477"/>
          </a:xfrm>
          <a:prstGeom prst="round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Metadata Object</a:t>
            </a:r>
          </a:p>
        </p:txBody>
      </p:sp>
      <p:sp>
        <p:nvSpPr>
          <p:cNvPr id="9" name="Rectangle 8"/>
          <p:cNvSpPr/>
          <p:nvPr/>
        </p:nvSpPr>
        <p:spPr bwMode="auto">
          <a:xfrm>
            <a:off x="4774224" y="4041532"/>
            <a:ext cx="1447800" cy="638908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name: pod1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labels:</a:t>
            </a:r>
          </a:p>
        </p:txBody>
      </p:sp>
      <p:sp>
        <p:nvSpPr>
          <p:cNvPr id="10" name="Rounded Rectangle 9"/>
          <p:cNvSpPr/>
          <p:nvPr/>
        </p:nvSpPr>
        <p:spPr bwMode="auto">
          <a:xfrm>
            <a:off x="4633546" y="4959759"/>
            <a:ext cx="1981200" cy="992635"/>
          </a:xfrm>
          <a:prstGeom prst="round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PodSpec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Object</a:t>
            </a:r>
          </a:p>
        </p:txBody>
      </p:sp>
      <p:sp>
        <p:nvSpPr>
          <p:cNvPr id="11" name="Rectangle 10"/>
          <p:cNvSpPr/>
          <p:nvPr/>
        </p:nvSpPr>
        <p:spPr bwMode="auto">
          <a:xfrm>
            <a:off x="4774224" y="5436578"/>
            <a:ext cx="1447800" cy="398585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containers: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Rounded Rectangle 11"/>
          <p:cNvSpPr/>
          <p:nvPr/>
        </p:nvSpPr>
        <p:spPr bwMode="auto">
          <a:xfrm>
            <a:off x="7089530" y="4104989"/>
            <a:ext cx="1981200" cy="1217288"/>
          </a:xfrm>
          <a:prstGeom prst="round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 Object</a:t>
            </a:r>
          </a:p>
        </p:txBody>
      </p:sp>
      <p:sp>
        <p:nvSpPr>
          <p:cNvPr id="13" name="Rectangle 12"/>
          <p:cNvSpPr/>
          <p:nvPr/>
        </p:nvSpPr>
        <p:spPr bwMode="auto">
          <a:xfrm>
            <a:off x="7230208" y="4581808"/>
            <a:ext cx="1447800" cy="634961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name: hello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image: …….</a:t>
            </a:r>
          </a:p>
        </p:txBody>
      </p:sp>
      <p:sp>
        <p:nvSpPr>
          <p:cNvPr id="14" name="Rounded Rectangle 13"/>
          <p:cNvSpPr/>
          <p:nvPr/>
        </p:nvSpPr>
        <p:spPr bwMode="auto">
          <a:xfrm>
            <a:off x="7069014" y="5432627"/>
            <a:ext cx="1981200" cy="1217288"/>
          </a:xfrm>
          <a:prstGeom prst="round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 Object</a:t>
            </a:r>
          </a:p>
        </p:txBody>
      </p:sp>
      <p:sp>
        <p:nvSpPr>
          <p:cNvPr id="15" name="Rectangle 14"/>
          <p:cNvSpPr/>
          <p:nvPr/>
        </p:nvSpPr>
        <p:spPr bwMode="auto">
          <a:xfrm>
            <a:off x="7209691" y="5909446"/>
            <a:ext cx="1702777" cy="634961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name: goodbye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image: …….</a:t>
            </a:r>
          </a:p>
        </p:txBody>
      </p:sp>
      <p:cxnSp>
        <p:nvCxnSpPr>
          <p:cNvPr id="17" name="Elbow Connector 16"/>
          <p:cNvCxnSpPr>
            <a:endCxn id="8" idx="1"/>
          </p:cNvCxnSpPr>
          <p:nvPr/>
        </p:nvCxnSpPr>
        <p:spPr bwMode="auto">
          <a:xfrm rot="5400000">
            <a:off x="4386914" y="2819850"/>
            <a:ext cx="1595234" cy="1101970"/>
          </a:xfrm>
          <a:prstGeom prst="bentConnector4">
            <a:avLst>
              <a:gd name="adj1" fmla="val 42100"/>
              <a:gd name="adj2" fmla="val 120745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" name="Elbow Connector 19"/>
          <p:cNvCxnSpPr>
            <a:endCxn id="10" idx="1"/>
          </p:cNvCxnSpPr>
          <p:nvPr/>
        </p:nvCxnSpPr>
        <p:spPr bwMode="auto">
          <a:xfrm rot="5400000">
            <a:off x="3649315" y="3838800"/>
            <a:ext cx="2601508" cy="633046"/>
          </a:xfrm>
          <a:prstGeom prst="bentConnector4">
            <a:avLst>
              <a:gd name="adj1" fmla="val 20183"/>
              <a:gd name="adj2" fmla="val 17314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9" name="Elbow Connector 28"/>
          <p:cNvCxnSpPr>
            <a:stCxn id="11" idx="3"/>
            <a:endCxn id="13" idx="1"/>
          </p:cNvCxnSpPr>
          <p:nvPr/>
        </p:nvCxnSpPr>
        <p:spPr bwMode="auto">
          <a:xfrm flipV="1">
            <a:off x="6222024" y="4899289"/>
            <a:ext cx="1008184" cy="73658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1" name="Elbow Connector 30"/>
          <p:cNvCxnSpPr>
            <a:endCxn id="14" idx="1"/>
          </p:cNvCxnSpPr>
          <p:nvPr/>
        </p:nvCxnSpPr>
        <p:spPr bwMode="auto">
          <a:xfrm>
            <a:off x="6222024" y="5638800"/>
            <a:ext cx="846990" cy="402471"/>
          </a:xfrm>
          <a:prstGeom prst="bentConnector3">
            <a:avLst>
              <a:gd name="adj1" fmla="val 5899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25044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4841"/>
            <a:ext cx="7029450" cy="4673984"/>
          </a:xfrm>
        </p:spPr>
        <p:txBody>
          <a:bodyPr/>
          <a:lstStyle/>
          <a:p>
            <a:r>
              <a:rPr lang="en-GB" dirty="0" smtClean="0"/>
              <a:t>You may see these </a:t>
            </a:r>
            <a:r>
              <a:rPr lang="en-GB" dirty="0" err="1" smtClean="0"/>
              <a:t>config</a:t>
            </a:r>
            <a:r>
              <a:rPr lang="en-GB" dirty="0" smtClean="0"/>
              <a:t> options written something like this: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service.spec.ports</a:t>
            </a:r>
            <a:r>
              <a:rPr lang="en-GB" dirty="0" smtClean="0"/>
              <a:t>[*].</a:t>
            </a:r>
            <a:r>
              <a:rPr lang="en-GB" dirty="0" smtClean="0">
                <a:solidFill>
                  <a:srgbClr val="FF0000"/>
                </a:solidFill>
              </a:rPr>
              <a:t>port</a:t>
            </a:r>
            <a:r>
              <a:rPr lang="en-GB" dirty="0" smtClean="0"/>
              <a:t> = 8080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302800" y="2839538"/>
            <a:ext cx="23244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kind: </a:t>
            </a:r>
            <a:r>
              <a:rPr lang="en-GB" dirty="0">
                <a:solidFill>
                  <a:srgbClr val="FF0000"/>
                </a:solidFill>
              </a:rPr>
              <a:t>Service</a:t>
            </a:r>
          </a:p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/>
              <a:t>exampleservice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spec</a:t>
            </a:r>
            <a:r>
              <a:rPr lang="en-GB" dirty="0"/>
              <a:t>: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app: </a:t>
            </a:r>
            <a:r>
              <a:rPr lang="en-GB" dirty="0" err="1"/>
              <a:t>myapp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FF0000"/>
                </a:solidFill>
              </a:rPr>
              <a:t>ports</a:t>
            </a:r>
            <a:r>
              <a:rPr lang="en-GB" dirty="0"/>
              <a:t>:</a:t>
            </a:r>
          </a:p>
          <a:p>
            <a:r>
              <a:rPr lang="en-GB" dirty="0"/>
              <a:t>    - protocol: "TCP"</a:t>
            </a:r>
          </a:p>
          <a:p>
            <a:r>
              <a:rPr lang="en-GB" dirty="0"/>
              <a:t>      </a:t>
            </a:r>
            <a:r>
              <a:rPr lang="en-GB" b="1" dirty="0">
                <a:solidFill>
                  <a:srgbClr val="FF0000"/>
                </a:solidFill>
              </a:rPr>
              <a:t>port</a:t>
            </a:r>
            <a:r>
              <a:rPr lang="en-GB" dirty="0"/>
              <a:t>: 8080</a:t>
            </a:r>
          </a:p>
        </p:txBody>
      </p:sp>
    </p:spTree>
    <p:extLst>
      <p:ext uri="{BB962C8B-B14F-4D97-AF65-F5344CB8AC3E}">
        <p14:creationId xmlns:p14="http://schemas.microsoft.com/office/powerpoint/2010/main" val="10710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44415"/>
            <a:ext cx="7029450" cy="808893"/>
          </a:xfrm>
        </p:spPr>
        <p:txBody>
          <a:bodyPr/>
          <a:lstStyle/>
          <a:p>
            <a:r>
              <a:rPr lang="en-GB" dirty="0" smtClean="0"/>
              <a:t>Create a Pod template file and create a new Pod using it</a:t>
            </a:r>
          </a:p>
          <a:p>
            <a:r>
              <a:rPr lang="en-GB" dirty="0" smtClean="0"/>
              <a:t>Create the “</a:t>
            </a:r>
            <a:r>
              <a:rPr lang="en-GB" dirty="0" err="1"/>
              <a:t>debian-pod.yaml</a:t>
            </a:r>
            <a:r>
              <a:rPr lang="en-GB" dirty="0" smtClean="0"/>
              <a:t>” file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656492" y="2114554"/>
            <a:ext cx="4495799" cy="33681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>
                <a:solidFill>
                  <a:srgbClr val="FF0000"/>
                </a:solidFill>
              </a:rPr>
              <a:t>kind: </a:t>
            </a:r>
            <a:r>
              <a:rPr lang="en-GB" b="1" dirty="0">
                <a:solidFill>
                  <a:srgbClr val="FF0000"/>
                </a:solidFill>
              </a:rPr>
              <a:t>Pod</a:t>
            </a:r>
            <a:r>
              <a:rPr lang="en-GB" dirty="0">
                <a:solidFill>
                  <a:srgbClr val="FF0000"/>
                </a:solidFill>
              </a:rPr>
              <a:t>                           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>
                <a:solidFill>
                  <a:schemeClr val="bg2">
                    <a:lumMod val="50000"/>
                  </a:schemeClr>
                </a:solidFill>
              </a:rPr>
              <a:t>debian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-pod</a:t>
            </a:r>
          </a:p>
          <a:p>
            <a:r>
              <a:rPr lang="en-GB" b="1" dirty="0"/>
              <a:t>spec</a:t>
            </a:r>
            <a:r>
              <a:rPr lang="en-GB" dirty="0"/>
              <a:t>:</a:t>
            </a:r>
          </a:p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# The pod specification starts here</a:t>
            </a:r>
          </a:p>
          <a:p>
            <a:r>
              <a:rPr lang="en-GB" dirty="0">
                <a:solidFill>
                  <a:srgbClr val="FF0000"/>
                </a:solidFill>
              </a:rPr>
              <a:t>  containers:</a:t>
            </a:r>
          </a:p>
          <a:p>
            <a:r>
              <a:rPr lang="en-GB" dirty="0">
                <a:solidFill>
                  <a:srgbClr val="FF0000"/>
                </a:solidFill>
              </a:rPr>
              <a:t>  - name: </a:t>
            </a:r>
            <a:r>
              <a:rPr lang="en-GB" dirty="0" err="1">
                <a:solidFill>
                  <a:srgbClr val="FF0000"/>
                </a:solidFill>
              </a:rPr>
              <a:t>debian</a:t>
            </a:r>
            <a:r>
              <a:rPr lang="en-GB" dirty="0">
                <a:solidFill>
                  <a:srgbClr val="FF0000"/>
                </a:solidFill>
              </a:rPr>
              <a:t>-hello</a:t>
            </a:r>
          </a:p>
          <a:p>
            <a:r>
              <a:rPr lang="en-GB" dirty="0">
                <a:solidFill>
                  <a:srgbClr val="FF0000"/>
                </a:solidFill>
              </a:rPr>
              <a:t>    image: </a:t>
            </a:r>
            <a:r>
              <a:rPr lang="en-GB" dirty="0" err="1">
                <a:solidFill>
                  <a:srgbClr val="FF0000"/>
                </a:solidFill>
              </a:rPr>
              <a:t>debian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command: </a:t>
            </a:r>
            <a:r>
              <a:rPr lang="en-GB" dirty="0" smtClean="0">
                <a:solidFill>
                  <a:srgbClr val="FF0000"/>
                </a:solidFill>
              </a:rPr>
              <a:t>[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'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>
                <a:solidFill>
                  <a:srgbClr val="FF0000"/>
                </a:solidFill>
              </a:rPr>
              <a:t>bin/bash', '-c', </a:t>
            </a:r>
            <a:r>
              <a:rPr lang="en-GB" dirty="0" smtClean="0">
                <a:solidFill>
                  <a:srgbClr val="FF0000"/>
                </a:solidFill>
              </a:rPr>
              <a:t>'sleep </a:t>
            </a:r>
            <a:r>
              <a:rPr lang="en-GB" dirty="0">
                <a:solidFill>
                  <a:srgbClr val="FF0000"/>
                </a:solidFill>
              </a:rPr>
              <a:t>3600']</a:t>
            </a:r>
          </a:p>
          <a:p>
            <a:r>
              <a:rPr lang="en-GB" dirty="0">
                <a:solidFill>
                  <a:srgbClr val="FF0000"/>
                </a:solidFill>
              </a:rPr>
              <a:t>  </a:t>
            </a:r>
            <a:r>
              <a:rPr lang="en-GB" dirty="0" err="1" smtClean="0">
                <a:solidFill>
                  <a:srgbClr val="FF0000"/>
                </a:solidFill>
              </a:rPr>
              <a:t>restartPolicy</a:t>
            </a:r>
            <a:r>
              <a:rPr lang="en-GB" dirty="0">
                <a:solidFill>
                  <a:srgbClr val="FF0000"/>
                </a:solidFill>
              </a:rPr>
              <a:t>: </a:t>
            </a:r>
            <a:r>
              <a:rPr lang="en-GB" dirty="0" err="1">
                <a:solidFill>
                  <a:srgbClr val="FF0000"/>
                </a:solidFill>
              </a:rPr>
              <a:t>OnFailure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# The pod specification ends here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08258" y="5568419"/>
            <a:ext cx="3638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You can check your YAML at this link</a:t>
            </a:r>
          </a:p>
          <a:p>
            <a:r>
              <a:rPr lang="en-GB" sz="1600" i="1" dirty="0" smtClean="0"/>
              <a:t>https</a:t>
            </a:r>
            <a:r>
              <a:rPr lang="en-GB" sz="1600" i="1" dirty="0"/>
              <a:t>://codebeautify.org/yaml-validator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97389" y="2662795"/>
            <a:ext cx="3276600" cy="1754326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WARNING: We do not normally want to do this. Instead we should use a controller to ensure the Pods (replicas) are always kept </a:t>
            </a:r>
            <a:r>
              <a:rPr lang="en-GB" dirty="0" smtClean="0"/>
              <a:t>alive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310748" y="1776682"/>
            <a:ext cx="19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debian-pod.yaml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882054" y="5076093"/>
            <a:ext cx="2822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Boring command, we just wait around for awhile</a:t>
            </a:r>
            <a:endParaRPr lang="en-GB" dirty="0"/>
          </a:p>
        </p:txBody>
      </p:sp>
      <p:cxnSp>
        <p:nvCxnSpPr>
          <p:cNvPr id="12" name="Elbow Connector 11"/>
          <p:cNvCxnSpPr>
            <a:stCxn id="10" idx="1"/>
          </p:cNvCxnSpPr>
          <p:nvPr/>
        </p:nvCxnSpPr>
        <p:spPr bwMode="auto">
          <a:xfrm rot="10800000">
            <a:off x="4489938" y="4906109"/>
            <a:ext cx="1392116" cy="493151"/>
          </a:xfrm>
          <a:prstGeom prst="bentConnector3">
            <a:avLst>
              <a:gd name="adj1" fmla="val 9926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 rot="16200000">
            <a:off x="-1101220" y="3653935"/>
            <a:ext cx="2971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Warning: 2 spaces not tabs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497389" y="5990492"/>
            <a:ext cx="3036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Each container in a pod has a unique name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 flipV="1">
            <a:off x="2974975" y="4338450"/>
            <a:ext cx="2522414" cy="185719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729761" y="6231568"/>
            <a:ext cx="3826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See the next exercise to apply this!!</a:t>
            </a:r>
            <a:endParaRPr lang="en-GB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73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or Apply a Configuration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8682"/>
            <a:ext cx="7029450" cy="4030804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config</a:t>
            </a:r>
            <a:r>
              <a:rPr lang="en-GB" dirty="0" smtClean="0"/>
              <a:t> files can be in either JSON or YAML (commonly YAML is used)</a:t>
            </a:r>
          </a:p>
          <a:p>
            <a:r>
              <a:rPr lang="en-GB" dirty="0" smtClean="0"/>
              <a:t>You can use the --dry-run=client flag</a:t>
            </a:r>
          </a:p>
          <a:p>
            <a:r>
              <a:rPr lang="en-GB" dirty="0" smtClean="0"/>
              <a:t>Create a </a:t>
            </a:r>
            <a:r>
              <a:rPr lang="en-GB" b="1" dirty="0" smtClean="0"/>
              <a:t>new resource </a:t>
            </a:r>
            <a:r>
              <a:rPr lang="en-GB" dirty="0" smtClean="0"/>
              <a:t>from a configuration file</a:t>
            </a:r>
          </a:p>
          <a:p>
            <a:pPr lvl="1"/>
            <a:r>
              <a:rPr lang="en-GB" dirty="0" smtClean="0"/>
              <a:t>Use the </a:t>
            </a:r>
            <a:r>
              <a:rPr lang="en-GB" i="1" dirty="0" smtClean="0"/>
              <a:t>--save-</a:t>
            </a:r>
            <a:r>
              <a:rPr lang="en-GB" i="1" dirty="0" err="1" smtClean="0"/>
              <a:t>config</a:t>
            </a:r>
            <a:r>
              <a:rPr lang="en-GB" dirty="0"/>
              <a:t> </a:t>
            </a:r>
            <a:r>
              <a:rPr lang="en-GB" dirty="0" smtClean="0"/>
              <a:t>flag to allow us to use </a:t>
            </a:r>
            <a:r>
              <a:rPr lang="en-GB" dirty="0" err="1" smtClean="0"/>
              <a:t>kubectl</a:t>
            </a:r>
            <a:r>
              <a:rPr lang="en-GB" dirty="0" smtClean="0"/>
              <a:t> apply if we need to reconfigure it later </a:t>
            </a:r>
          </a:p>
          <a:p>
            <a:endParaRPr lang="en-GB" dirty="0"/>
          </a:p>
          <a:p>
            <a:r>
              <a:rPr lang="en-GB" dirty="0" smtClean="0"/>
              <a:t>Apply </a:t>
            </a:r>
            <a:r>
              <a:rPr lang="en-GB" dirty="0"/>
              <a:t>a </a:t>
            </a:r>
            <a:r>
              <a:rPr lang="en-GB" dirty="0" smtClean="0"/>
              <a:t>configuration </a:t>
            </a:r>
            <a:r>
              <a:rPr lang="en-GB" dirty="0"/>
              <a:t>to </a:t>
            </a:r>
            <a:r>
              <a:rPr lang="en-GB" dirty="0" smtClean="0"/>
              <a:t>an </a:t>
            </a:r>
            <a:r>
              <a:rPr lang="en-GB" b="1" dirty="0" smtClean="0"/>
              <a:t>existing resource</a:t>
            </a:r>
          </a:p>
          <a:p>
            <a:pPr lvl="1"/>
            <a:r>
              <a:rPr lang="en-GB" dirty="0"/>
              <a:t>The resource </a:t>
            </a:r>
            <a:r>
              <a:rPr lang="en-GB" i="1" dirty="0"/>
              <a:t>name</a:t>
            </a:r>
            <a:r>
              <a:rPr lang="en-GB" dirty="0"/>
              <a:t> </a:t>
            </a:r>
            <a:r>
              <a:rPr lang="en-GB" b="1" dirty="0"/>
              <a:t>must be </a:t>
            </a:r>
            <a:r>
              <a:rPr lang="en-GB" dirty="0" smtClean="0"/>
              <a:t>specified in the </a:t>
            </a:r>
            <a:r>
              <a:rPr lang="en-GB" dirty="0" err="1" smtClean="0"/>
              <a:t>config</a:t>
            </a:r>
            <a:r>
              <a:rPr lang="en-GB" dirty="0" smtClean="0"/>
              <a:t> file. 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This </a:t>
            </a:r>
            <a:r>
              <a:rPr lang="en-GB" b="1" dirty="0">
                <a:solidFill>
                  <a:srgbClr val="FF0000"/>
                </a:solidFill>
              </a:rPr>
              <a:t>resource will be created if it doesn't exist </a:t>
            </a:r>
            <a:r>
              <a:rPr lang="en-GB" b="1" dirty="0" smtClean="0">
                <a:solidFill>
                  <a:srgbClr val="FF0000"/>
                </a:solidFill>
              </a:rPr>
              <a:t>yet</a:t>
            </a:r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05240" y="3038510"/>
            <a:ext cx="4134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create --save-</a:t>
            </a:r>
            <a:r>
              <a:rPr lang="en-GB" i="1" dirty="0" err="1" smtClean="0"/>
              <a:t>config</a:t>
            </a:r>
            <a:r>
              <a:rPr lang="en-GB" i="1" dirty="0" smtClean="0"/>
              <a:t> </a:t>
            </a:r>
            <a:r>
              <a:rPr lang="en-GB" i="1" dirty="0"/>
              <a:t>-f </a:t>
            </a:r>
            <a:r>
              <a:rPr lang="en-GB" i="1" dirty="0" smtClean="0"/>
              <a:t>filename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805240" y="4444573"/>
            <a:ext cx="2787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kubectl</a:t>
            </a:r>
            <a:r>
              <a:rPr lang="en-GB" i="1" dirty="0"/>
              <a:t> apply </a:t>
            </a:r>
            <a:r>
              <a:rPr lang="en-GB" i="1" dirty="0" smtClean="0"/>
              <a:t>-</a:t>
            </a:r>
            <a:r>
              <a:rPr lang="en-GB" i="1" dirty="0"/>
              <a:t>f </a:t>
            </a:r>
            <a:r>
              <a:rPr lang="en-GB" i="1" dirty="0" smtClean="0"/>
              <a:t>filename</a:t>
            </a:r>
          </a:p>
          <a:p>
            <a:r>
              <a:rPr lang="en-GB" i="1" dirty="0" err="1" smtClean="0"/>
              <a:t>kubectl</a:t>
            </a:r>
            <a:r>
              <a:rPr lang="en-GB" i="1" dirty="0" smtClean="0"/>
              <a:t> apply -f directory/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6004264" y="5294157"/>
            <a:ext cx="3139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For this reason, most people seem to use “apply” instead of “create”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 bwMode="auto">
          <a:xfrm flipV="1">
            <a:off x="3838113" y="5029896"/>
            <a:ext cx="41429" cy="2426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1441142" y="5272550"/>
            <a:ext cx="37049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apply all the configuration files found in a directory (specify the flag -R to </a:t>
            </a:r>
            <a:r>
              <a:rPr lang="en-GB" dirty="0" err="1" smtClean="0"/>
              <a:t>recurse</a:t>
            </a:r>
            <a:r>
              <a:rPr lang="en-GB" dirty="0" smtClean="0"/>
              <a:t> sub-directories)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 flipV="1">
            <a:off x="6985247" y="4596973"/>
            <a:ext cx="677662" cy="8495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6985247" y="1164213"/>
            <a:ext cx="2072055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For older K8s versions</a:t>
            </a:r>
          </a:p>
          <a:p>
            <a:r>
              <a:rPr lang="en-GB" dirty="0" smtClean="0"/>
              <a:t>--dry-run=true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3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3355"/>
            <a:ext cx="7029450" cy="486508"/>
          </a:xfrm>
        </p:spPr>
        <p:txBody>
          <a:bodyPr/>
          <a:lstStyle/>
          <a:p>
            <a:r>
              <a:rPr lang="en-GB" dirty="0" smtClean="0"/>
              <a:t>Apply the configuration to create the Pod object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2688" y="1948589"/>
            <a:ext cx="8279574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READY   STATUS    RESTARTS   AGE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nginx</a:t>
            </a:r>
            <a:r>
              <a:rPr lang="en-GB" dirty="0" smtClean="0">
                <a:solidFill>
                  <a:schemeClr val="bg1"/>
                </a:solidFill>
              </a:rPr>
              <a:t>-pod    </a:t>
            </a:r>
            <a:r>
              <a:rPr lang="en-GB" dirty="0">
                <a:solidFill>
                  <a:schemeClr val="bg1"/>
                </a:solidFill>
              </a:rPr>
              <a:t>1/1     </a:t>
            </a:r>
            <a:r>
              <a:rPr lang="en-GB" dirty="0" smtClean="0">
                <a:solidFill>
                  <a:schemeClr val="bg1"/>
                </a:solidFill>
              </a:rPr>
              <a:t>     Running    0                   114m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apply </a:t>
            </a:r>
            <a:r>
              <a:rPr lang="en-GB" dirty="0">
                <a:solidFill>
                  <a:srgbClr val="FF0000"/>
                </a:solidFill>
              </a:rPr>
              <a:t>--dry-run=client -o </a:t>
            </a:r>
            <a:r>
              <a:rPr lang="en-GB" dirty="0" err="1">
                <a:solidFill>
                  <a:srgbClr val="FF0000"/>
                </a:solidFill>
              </a:rPr>
              <a:t>yaml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debian-pod.yaml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apiVersion</a:t>
            </a:r>
            <a:r>
              <a:rPr lang="en-GB" dirty="0">
                <a:solidFill>
                  <a:schemeClr val="bg1"/>
                </a:solidFill>
              </a:rPr>
              <a:t>: v1</a:t>
            </a:r>
          </a:p>
          <a:p>
            <a:r>
              <a:rPr lang="en-GB" dirty="0">
                <a:solidFill>
                  <a:schemeClr val="bg1"/>
                </a:solidFill>
              </a:rPr>
              <a:t>kind: </a:t>
            </a:r>
            <a:r>
              <a:rPr lang="en-GB" dirty="0" smtClean="0">
                <a:solidFill>
                  <a:schemeClr val="bg1"/>
                </a:solidFill>
              </a:rPr>
              <a:t>Pod …. etc., etc.</a:t>
            </a: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apply 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debian-pod.yaml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pod/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-pod </a:t>
            </a:r>
            <a:r>
              <a:rPr lang="en-GB" dirty="0" smtClean="0">
                <a:solidFill>
                  <a:schemeClr val="bg1"/>
                </a:solidFill>
              </a:rPr>
              <a:t>created</a:t>
            </a: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</a:t>
            </a:r>
            <a:r>
              <a:rPr lang="en-GB" dirty="0" smtClean="0">
                <a:solidFill>
                  <a:schemeClr val="bg1"/>
                </a:solidFill>
              </a:rPr>
              <a:t>  READY   </a:t>
            </a:r>
            <a:r>
              <a:rPr lang="en-GB" dirty="0">
                <a:solidFill>
                  <a:schemeClr val="bg1"/>
                </a:solidFill>
              </a:rPr>
              <a:t>STATUS     </a:t>
            </a:r>
            <a:r>
              <a:rPr lang="en-GB" dirty="0" smtClean="0">
                <a:solidFill>
                  <a:schemeClr val="bg1"/>
                </a:solidFill>
              </a:rPr>
              <a:t>RESTARTS   </a:t>
            </a:r>
            <a:r>
              <a:rPr lang="en-GB" dirty="0">
                <a:solidFill>
                  <a:schemeClr val="bg1"/>
                </a:solidFill>
              </a:rPr>
              <a:t>AGE</a:t>
            </a:r>
          </a:p>
          <a:p>
            <a:r>
              <a:rPr lang="en-GB" dirty="0" err="1">
                <a:solidFill>
                  <a:schemeClr val="bg2">
                    <a:lumMod val="50000"/>
                  </a:schemeClr>
                </a:solidFill>
              </a:rPr>
              <a:t>debian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-pod</a:t>
            </a:r>
            <a:r>
              <a:rPr lang="en-GB" dirty="0">
                <a:solidFill>
                  <a:schemeClr val="bg1"/>
                </a:solidFill>
              </a:rPr>
              <a:t>   </a:t>
            </a:r>
            <a:r>
              <a:rPr lang="en-GB" dirty="0" smtClean="0">
                <a:solidFill>
                  <a:schemeClr val="bg1"/>
                </a:solidFill>
              </a:rPr>
              <a:t>1/1          Running      0                   4s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nginx</a:t>
            </a:r>
            <a:r>
              <a:rPr lang="en-GB" dirty="0" smtClean="0">
                <a:solidFill>
                  <a:schemeClr val="bg1"/>
                </a:solidFill>
              </a:rPr>
              <a:t>-pod     1/1          Running      0                   115m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Right Brace 5"/>
          <p:cNvSpPr/>
          <p:nvPr/>
        </p:nvSpPr>
        <p:spPr bwMode="auto">
          <a:xfrm>
            <a:off x="6500010" y="2817242"/>
            <a:ext cx="222738" cy="815467"/>
          </a:xfrm>
          <a:prstGeom prst="rightBrac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80321" y="2763310"/>
            <a:ext cx="17452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Quick check before we actually apply it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29761" y="5533299"/>
            <a:ext cx="73855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Sometimes you may wish to select a specific container in a pod using the container’s name e.g. $ </a:t>
            </a:r>
            <a:r>
              <a:rPr lang="en-GB" i="1" dirty="0" err="1"/>
              <a:t>kubectl</a:t>
            </a:r>
            <a:r>
              <a:rPr lang="en-GB" i="1" dirty="0"/>
              <a:t> logs </a:t>
            </a:r>
            <a:r>
              <a:rPr lang="en-GB" i="1" dirty="0" err="1" smtClean="0"/>
              <a:t>debian</a:t>
            </a:r>
            <a:r>
              <a:rPr lang="en-GB" i="1" dirty="0" smtClean="0"/>
              <a:t>-pod </a:t>
            </a:r>
            <a:r>
              <a:rPr lang="en-GB" b="1" i="1" dirty="0"/>
              <a:t>-c </a:t>
            </a:r>
            <a:r>
              <a:rPr lang="en-GB" b="1" i="1" dirty="0" err="1" smtClean="0"/>
              <a:t>debian</a:t>
            </a:r>
            <a:r>
              <a:rPr lang="en-GB" b="1" i="1" dirty="0" smtClean="0"/>
              <a:t>-hello</a:t>
            </a:r>
            <a:endParaRPr lang="en-GB" b="1" i="1" dirty="0"/>
          </a:p>
        </p:txBody>
      </p:sp>
      <p:sp>
        <p:nvSpPr>
          <p:cNvPr id="9" name="TextBox 8"/>
          <p:cNvSpPr txBox="1"/>
          <p:nvPr/>
        </p:nvSpPr>
        <p:spPr>
          <a:xfrm>
            <a:off x="729761" y="6222023"/>
            <a:ext cx="742382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Note: for older versions of K8s --dry-run is a Boolean i.e. --dry-run=true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94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 </a:t>
            </a:r>
            <a:r>
              <a:rPr lang="en-GB" i="1" dirty="0" err="1" smtClean="0"/>
              <a:t>kubectl</a:t>
            </a:r>
            <a:r>
              <a:rPr lang="en-GB" i="1" dirty="0" smtClean="0"/>
              <a:t> describe pod </a:t>
            </a:r>
            <a:r>
              <a:rPr lang="en-GB" i="1" dirty="0" err="1" smtClean="0"/>
              <a:t>debian</a:t>
            </a:r>
            <a:r>
              <a:rPr lang="en-GB" i="1" dirty="0" smtClean="0"/>
              <a:t>-pod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2729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Pod Template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43838"/>
            <a:ext cx="7029450" cy="5094987"/>
          </a:xfrm>
        </p:spPr>
        <p:txBody>
          <a:bodyPr/>
          <a:lstStyle/>
          <a:p>
            <a:r>
              <a:rPr lang="en-GB" dirty="0"/>
              <a:t>Controllers for workload resources </a:t>
            </a:r>
            <a:r>
              <a:rPr lang="en-GB" b="1" dirty="0"/>
              <a:t>create Pods from a pod template</a:t>
            </a:r>
            <a:r>
              <a:rPr lang="en-GB" dirty="0"/>
              <a:t> and manage those Pods on your </a:t>
            </a:r>
            <a:r>
              <a:rPr lang="en-GB" dirty="0" smtClean="0"/>
              <a:t>behalf</a:t>
            </a:r>
          </a:p>
          <a:p>
            <a:pPr lvl="1"/>
            <a:r>
              <a:rPr lang="en-GB" dirty="0" smtClean="0"/>
              <a:t>e.g. the </a:t>
            </a:r>
            <a:r>
              <a:rPr lang="en-GB" dirty="0" err="1" smtClean="0"/>
              <a:t>JobController</a:t>
            </a:r>
            <a:endParaRPr lang="en-GB" dirty="0" smtClean="0"/>
          </a:p>
          <a:p>
            <a:r>
              <a:rPr lang="en-GB" dirty="0" smtClean="0"/>
              <a:t>Pod templates </a:t>
            </a:r>
            <a:r>
              <a:rPr lang="en-GB" dirty="0"/>
              <a:t>are </a:t>
            </a:r>
            <a:r>
              <a:rPr lang="en-GB" dirty="0" smtClean="0"/>
              <a:t>specifications used </a:t>
            </a:r>
            <a:r>
              <a:rPr lang="en-GB" dirty="0"/>
              <a:t>for creating </a:t>
            </a:r>
            <a:r>
              <a:rPr lang="en-GB" dirty="0" smtClean="0"/>
              <a:t>the Pods and their containers (like </a:t>
            </a:r>
            <a:r>
              <a:rPr lang="en-GB" dirty="0" err="1" smtClean="0"/>
              <a:t>docker</a:t>
            </a:r>
            <a:r>
              <a:rPr lang="en-GB" dirty="0" smtClean="0"/>
              <a:t>-compose YAML)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45019" y="6268015"/>
            <a:ext cx="5532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https://kubernetes.io/docs/concepts/workloads/pods/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977831" y="2443447"/>
            <a:ext cx="7732129" cy="388027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>
                <a:solidFill>
                  <a:schemeClr val="bg1">
                    <a:lumMod val="65000"/>
                  </a:schemeClr>
                </a:solidFill>
              </a:rPr>
              <a:t>apiVersion</a:t>
            </a: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: batch/v1</a:t>
            </a:r>
          </a:p>
          <a:p>
            <a:r>
              <a:rPr lang="en-GB" dirty="0">
                <a:solidFill>
                  <a:srgbClr val="FF0000"/>
                </a:solidFill>
              </a:rPr>
              <a:t>kind: Job</a:t>
            </a:r>
          </a:p>
          <a:p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metadata:</a:t>
            </a:r>
          </a:p>
          <a:p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  name: hello</a:t>
            </a:r>
          </a:p>
          <a:p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spec:</a:t>
            </a:r>
          </a:p>
          <a:p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  template:</a:t>
            </a:r>
          </a:p>
          <a:p>
            <a:r>
              <a:rPr lang="en-GB" b="1" dirty="0"/>
              <a:t>   </a:t>
            </a:r>
            <a:r>
              <a:rPr lang="en-GB" dirty="0"/>
              <a:t> </a:t>
            </a:r>
            <a:r>
              <a:rPr lang="en-GB" dirty="0">
                <a:solidFill>
                  <a:schemeClr val="tx2"/>
                </a:solidFill>
              </a:rPr>
              <a:t># This is the pod template</a:t>
            </a:r>
          </a:p>
          <a:p>
            <a:r>
              <a:rPr lang="en-GB" b="1" dirty="0"/>
              <a:t>    spec:</a:t>
            </a:r>
          </a:p>
          <a:p>
            <a:r>
              <a:rPr lang="en-GB" b="1" dirty="0"/>
              <a:t>      containers:</a:t>
            </a:r>
          </a:p>
          <a:p>
            <a:r>
              <a:rPr lang="en-GB" b="1" dirty="0"/>
              <a:t>      - name: </a:t>
            </a:r>
            <a:r>
              <a:rPr lang="en-GB" dirty="0"/>
              <a:t>hello</a:t>
            </a:r>
          </a:p>
          <a:p>
            <a:r>
              <a:rPr lang="en-GB" b="1" dirty="0"/>
              <a:t>        image: </a:t>
            </a:r>
            <a:r>
              <a:rPr lang="en-GB" dirty="0" err="1"/>
              <a:t>busybox</a:t>
            </a:r>
            <a:endParaRPr lang="en-GB" dirty="0"/>
          </a:p>
          <a:p>
            <a:r>
              <a:rPr lang="en-GB" b="1" dirty="0"/>
              <a:t>        command: </a:t>
            </a:r>
            <a:r>
              <a:rPr lang="en-GB" dirty="0"/>
              <a:t>['</a:t>
            </a:r>
            <a:r>
              <a:rPr lang="en-GB" dirty="0" err="1"/>
              <a:t>sh</a:t>
            </a:r>
            <a:r>
              <a:rPr lang="en-GB" dirty="0"/>
              <a:t>', '-c', 'echo "Hello, Kubernetes!" &amp;&amp; sleep 3600']</a:t>
            </a:r>
          </a:p>
          <a:p>
            <a:r>
              <a:rPr lang="en-GB" b="1" dirty="0"/>
              <a:t>      </a:t>
            </a:r>
            <a:r>
              <a:rPr lang="en-GB" b="1" dirty="0" err="1"/>
              <a:t>restartPolicy</a:t>
            </a:r>
            <a:r>
              <a:rPr lang="en-GB" b="1" dirty="0"/>
              <a:t>: </a:t>
            </a:r>
            <a:r>
              <a:rPr lang="en-GB" dirty="0" err="1"/>
              <a:t>OnFailure</a:t>
            </a:r>
            <a:endParaRPr lang="en-GB" dirty="0"/>
          </a:p>
          <a:p>
            <a:r>
              <a:rPr lang="en-GB" b="1" dirty="0"/>
              <a:t>    </a:t>
            </a:r>
            <a:r>
              <a:rPr lang="en-GB" dirty="0">
                <a:solidFill>
                  <a:schemeClr val="tx2"/>
                </a:solidFill>
              </a:rPr>
              <a:t># The pod template ends here</a:t>
            </a:r>
            <a:endParaRPr kumimoji="0" lang="en-GB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54377" y="2443447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EXAMPLE</a:t>
            </a:r>
            <a:endParaRPr lang="en-GB" b="1" u="sng" dirty="0"/>
          </a:p>
        </p:txBody>
      </p:sp>
      <p:sp>
        <p:nvSpPr>
          <p:cNvPr id="8" name="TextBox 7"/>
          <p:cNvSpPr txBox="1"/>
          <p:nvPr/>
        </p:nvSpPr>
        <p:spPr>
          <a:xfrm>
            <a:off x="5344122" y="3864137"/>
            <a:ext cx="33226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(Docker) image to run in the container when the Pod is created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3297525" y="4534097"/>
            <a:ext cx="1890392" cy="72015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3931178" y="2504564"/>
            <a:ext cx="23972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ym typeface="Wingdings" panose="05000000000000000000" pitchFamily="2" charset="2"/>
              </a:rPr>
              <a:t>Use </a:t>
            </a:r>
            <a:r>
              <a:rPr lang="en-GB" i="1" dirty="0">
                <a:sym typeface="Wingdings" panose="05000000000000000000" pitchFamily="2" charset="2"/>
              </a:rPr>
              <a:t>a </a:t>
            </a:r>
            <a:r>
              <a:rPr lang="en-GB" i="1" dirty="0" err="1">
                <a:sym typeface="Wingdings" panose="05000000000000000000" pitchFamily="2" charset="2"/>
              </a:rPr>
              <a:t>JobController</a:t>
            </a:r>
            <a:r>
              <a:rPr lang="en-GB" i="1" dirty="0">
                <a:sym typeface="Wingdings" panose="05000000000000000000" pitchFamily="2" charset="2"/>
              </a:rPr>
              <a:t> to create </a:t>
            </a:r>
            <a:r>
              <a:rPr lang="en-GB" i="1" dirty="0" smtClean="0">
                <a:sym typeface="Wingdings" panose="05000000000000000000" pitchFamily="2" charset="2"/>
              </a:rPr>
              <a:t>a </a:t>
            </a:r>
            <a:r>
              <a:rPr lang="en-GB" i="1" dirty="0">
                <a:sym typeface="Wingdings" panose="05000000000000000000" pitchFamily="2" charset="2"/>
              </a:rPr>
              <a:t>Pod </a:t>
            </a:r>
            <a:r>
              <a:rPr lang="en-GB" i="1" dirty="0" smtClean="0">
                <a:sym typeface="Wingdings" panose="05000000000000000000" pitchFamily="2" charset="2"/>
              </a:rPr>
              <a:t>and execute a command within the container</a:t>
            </a:r>
            <a:endParaRPr lang="en-GB" i="1" dirty="0"/>
          </a:p>
        </p:txBody>
      </p:sp>
      <p:sp>
        <p:nvSpPr>
          <p:cNvPr id="12" name="Down Arrow 11"/>
          <p:cNvSpPr/>
          <p:nvPr/>
        </p:nvSpPr>
        <p:spPr bwMode="auto">
          <a:xfrm rot="5400000">
            <a:off x="2908339" y="1997999"/>
            <a:ext cx="263768" cy="1781909"/>
          </a:xfrm>
          <a:prstGeom prst="down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3429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Pod Template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Warning: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Modifying </a:t>
            </a:r>
            <a:r>
              <a:rPr lang="en-GB" dirty="0"/>
              <a:t>the pod template or switching to a new pod template has no effect on the Pods that already exist. </a:t>
            </a:r>
            <a:endParaRPr lang="en-GB" dirty="0" smtClean="0"/>
          </a:p>
          <a:p>
            <a:pPr lvl="1"/>
            <a:r>
              <a:rPr lang="en-GB" dirty="0" smtClean="0"/>
              <a:t>Pods </a:t>
            </a:r>
            <a:r>
              <a:rPr lang="en-GB" dirty="0"/>
              <a:t>do not receive template updates </a:t>
            </a:r>
            <a:r>
              <a:rPr lang="en-GB" dirty="0" smtClean="0"/>
              <a:t>directly. Each </a:t>
            </a:r>
            <a:r>
              <a:rPr lang="en-GB" dirty="0"/>
              <a:t>workload resource implements its own rules for handling changes to the Pod </a:t>
            </a:r>
            <a:r>
              <a:rPr lang="en-GB" dirty="0" smtClean="0"/>
              <a:t>template </a:t>
            </a:r>
            <a:r>
              <a:rPr lang="en-GB" dirty="0"/>
              <a:t>e.g. the update </a:t>
            </a:r>
            <a:r>
              <a:rPr lang="en-GB" dirty="0" smtClean="0"/>
              <a:t>might have to </a:t>
            </a:r>
            <a:r>
              <a:rPr lang="en-GB" dirty="0"/>
              <a:t>go through a Deployment object (see later notes)</a:t>
            </a:r>
          </a:p>
          <a:p>
            <a:pPr lvl="1"/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02229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Apps in Kubernetes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082040"/>
            <a:ext cx="7029450" cy="4741545"/>
          </a:xfrm>
        </p:spPr>
        <p:txBody>
          <a:bodyPr/>
          <a:lstStyle/>
          <a:p>
            <a:r>
              <a:rPr lang="en-GB" dirty="0" smtClean="0"/>
              <a:t>Don’t forget when you build your applications for Docker you push them to a repository and this is the “image”</a:t>
            </a:r>
          </a:p>
          <a:p>
            <a:r>
              <a:rPr lang="en-GB" dirty="0" smtClean="0"/>
              <a:t>Hence, to run an </a:t>
            </a:r>
            <a:r>
              <a:rPr lang="en-GB" dirty="0" err="1" smtClean="0"/>
              <a:t>nginx</a:t>
            </a:r>
            <a:r>
              <a:rPr lang="en-GB" dirty="0" smtClean="0"/>
              <a:t> application image that you built, tagged and pushed to the private and public repositories the files changes might look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2844006"/>
            <a:ext cx="427552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replicas: 5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template: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metadata: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labels: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app: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containers: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- name: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-app-container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b="1" dirty="0"/>
              <a:t>          </a:t>
            </a:r>
            <a:r>
              <a:rPr lang="en-GB" b="1" dirty="0">
                <a:solidFill>
                  <a:srgbClr val="FF0000"/>
                </a:solidFill>
              </a:rPr>
              <a:t>image: </a:t>
            </a:r>
            <a:r>
              <a:rPr lang="en-GB" b="1" i="1" dirty="0"/>
              <a:t>127.0.0.1:5000/</a:t>
            </a:r>
            <a:r>
              <a:rPr lang="en-GB" b="1" i="1" dirty="0">
                <a:solidFill>
                  <a:srgbClr val="0070C0"/>
                </a:solidFill>
              </a:rPr>
              <a:t>my-</a:t>
            </a:r>
            <a:r>
              <a:rPr lang="en-GB" b="1" i="1" dirty="0" err="1">
                <a:solidFill>
                  <a:srgbClr val="0070C0"/>
                </a:solidFill>
              </a:rPr>
              <a:t>nginx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ports: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  - </a:t>
            </a:r>
            <a:r>
              <a:rPr lang="en-GB" dirty="0" err="1">
                <a:solidFill>
                  <a:schemeClr val="bg1">
                    <a:lumMod val="75000"/>
                  </a:schemeClr>
                </a:solidFill>
              </a:rPr>
              <a:t>containerPort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: 80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14800" y="2926080"/>
            <a:ext cx="433965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replicas: 5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template: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metadata: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labels: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app: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containers: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- name: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-app-container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b="1" dirty="0"/>
              <a:t>          </a:t>
            </a:r>
            <a:r>
              <a:rPr lang="en-GB" b="1" dirty="0">
                <a:solidFill>
                  <a:srgbClr val="FF0000"/>
                </a:solidFill>
              </a:rPr>
              <a:t>image: </a:t>
            </a:r>
            <a:r>
              <a:rPr lang="en-GB" b="1" i="1" dirty="0" err="1" smtClean="0"/>
              <a:t>mikesdockerid</a:t>
            </a:r>
            <a:r>
              <a:rPr lang="en-GB" b="1" i="1" dirty="0" smtClean="0"/>
              <a:t>/</a:t>
            </a:r>
            <a:r>
              <a:rPr lang="en-GB" b="1" i="1" dirty="0" smtClean="0">
                <a:solidFill>
                  <a:srgbClr val="0070C0"/>
                </a:solidFill>
              </a:rPr>
              <a:t>my-</a:t>
            </a:r>
            <a:r>
              <a:rPr lang="en-GB" b="1" i="1" dirty="0" err="1" smtClean="0">
                <a:solidFill>
                  <a:srgbClr val="0070C0"/>
                </a:solidFill>
              </a:rPr>
              <a:t>nginx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/>
              <a:t>          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ports: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  - </a:t>
            </a:r>
            <a:r>
              <a:rPr lang="en-GB" dirty="0" err="1">
                <a:solidFill>
                  <a:schemeClr val="bg1">
                    <a:lumMod val="75000"/>
                  </a:schemeClr>
                </a:solidFill>
              </a:rPr>
              <a:t>containerPort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: 80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969131" y="3333550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Public</a:t>
            </a:r>
            <a:br>
              <a:rPr lang="en-GB" dirty="0" smtClean="0"/>
            </a:br>
            <a:r>
              <a:rPr lang="en-GB" dirty="0" err="1" smtClean="0"/>
              <a:t>DockerHub</a:t>
            </a:r>
            <a:endParaRPr lang="en-GB" dirty="0" smtClean="0"/>
          </a:p>
          <a:p>
            <a:r>
              <a:rPr lang="en-GB" dirty="0" smtClean="0"/>
              <a:t>repository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687020" y="3333550"/>
            <a:ext cx="12946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Private local repository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0080" y="6313129"/>
            <a:ext cx="4314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you will only need one or the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65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0261"/>
            <a:ext cx="7029450" cy="698529"/>
          </a:xfrm>
        </p:spPr>
        <p:txBody>
          <a:bodyPr/>
          <a:lstStyle/>
          <a:p>
            <a:r>
              <a:rPr lang="en-GB" dirty="0" smtClean="0"/>
              <a:t>Create a Job configuration file that contains a Pod template for the </a:t>
            </a:r>
            <a:r>
              <a:rPr lang="en-GB" dirty="0" err="1" smtClean="0"/>
              <a:t>JobController</a:t>
            </a:r>
            <a:r>
              <a:rPr lang="en-GB" dirty="0" smtClean="0"/>
              <a:t> to create the Pod</a:t>
            </a:r>
          </a:p>
          <a:p>
            <a:r>
              <a:rPr lang="en-GB" dirty="0" smtClean="0"/>
              <a:t>Create the “</a:t>
            </a:r>
            <a:r>
              <a:rPr lang="en-GB" dirty="0" err="1" smtClean="0"/>
              <a:t>debian-job.yaml</a:t>
            </a:r>
            <a:r>
              <a:rPr lang="en-GB" dirty="0" smtClean="0"/>
              <a:t>” file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44416" y="2456479"/>
            <a:ext cx="7239000" cy="39667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batch/v1</a:t>
            </a:r>
          </a:p>
          <a:p>
            <a:r>
              <a:rPr lang="en-GB" dirty="0"/>
              <a:t>kind: </a:t>
            </a:r>
            <a:r>
              <a:rPr lang="en-GB" dirty="0" smtClean="0"/>
              <a:t>Job                           </a:t>
            </a:r>
          </a:p>
          <a:p>
            <a:r>
              <a:rPr lang="en-GB" dirty="0" smtClean="0"/>
              <a:t>metadata:</a:t>
            </a:r>
          </a:p>
          <a:p>
            <a:r>
              <a:rPr lang="en-GB" dirty="0" smtClean="0"/>
              <a:t>  </a:t>
            </a:r>
            <a:r>
              <a:rPr lang="en-GB" dirty="0"/>
              <a:t>name: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debian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-job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/>
              <a:t>spec:</a:t>
            </a:r>
          </a:p>
          <a:p>
            <a:r>
              <a:rPr lang="en-GB" dirty="0"/>
              <a:t>  </a:t>
            </a:r>
            <a:r>
              <a:rPr lang="en-GB" b="1" dirty="0"/>
              <a:t>template</a:t>
            </a:r>
            <a:r>
              <a:rPr lang="en-GB" dirty="0"/>
              <a:t>: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# This is the pod template</a:t>
            </a:r>
          </a:p>
          <a:p>
            <a:r>
              <a:rPr lang="en-GB" dirty="0">
                <a:solidFill>
                  <a:srgbClr val="FF0000"/>
                </a:solidFill>
              </a:rPr>
              <a:t>    spec:</a:t>
            </a:r>
          </a:p>
          <a:p>
            <a:r>
              <a:rPr lang="en-GB" dirty="0">
                <a:solidFill>
                  <a:srgbClr val="FF0000"/>
                </a:solidFill>
              </a:rPr>
              <a:t>      containers:</a:t>
            </a:r>
          </a:p>
          <a:p>
            <a:r>
              <a:rPr lang="en-GB" dirty="0">
                <a:solidFill>
                  <a:srgbClr val="FF0000"/>
                </a:solidFill>
              </a:rPr>
              <a:t>      - name: </a:t>
            </a:r>
            <a:r>
              <a:rPr lang="en-GB" dirty="0" err="1" smtClean="0">
                <a:solidFill>
                  <a:srgbClr val="FF0000"/>
                </a:solidFill>
              </a:rPr>
              <a:t>debian</a:t>
            </a:r>
            <a:r>
              <a:rPr lang="en-GB" dirty="0" smtClean="0">
                <a:solidFill>
                  <a:srgbClr val="FF0000"/>
                </a:solidFill>
              </a:rPr>
              <a:t>-hello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image: </a:t>
            </a:r>
            <a:r>
              <a:rPr lang="en-GB" dirty="0" err="1" smtClean="0">
                <a:solidFill>
                  <a:srgbClr val="FF0000"/>
                </a:solidFill>
              </a:rPr>
              <a:t>debian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command: </a:t>
            </a:r>
            <a:r>
              <a:rPr lang="en-GB" dirty="0" smtClean="0">
                <a:solidFill>
                  <a:srgbClr val="FF0000"/>
                </a:solidFill>
              </a:rPr>
              <a:t>[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 smtClean="0">
                <a:solidFill>
                  <a:srgbClr val="FF0000"/>
                </a:solidFill>
              </a:rPr>
              <a:t>/bin/bash', </a:t>
            </a:r>
            <a:r>
              <a:rPr lang="en-GB" dirty="0">
                <a:solidFill>
                  <a:srgbClr val="FF0000"/>
                </a:solidFill>
              </a:rPr>
              <a:t>'-c', 'echo "</a:t>
            </a:r>
            <a:r>
              <a:rPr lang="en-GB" dirty="0" smtClean="0">
                <a:solidFill>
                  <a:srgbClr val="FF0000"/>
                </a:solidFill>
              </a:rPr>
              <a:t>Hello World" </a:t>
            </a:r>
            <a:r>
              <a:rPr lang="en-GB" dirty="0">
                <a:solidFill>
                  <a:srgbClr val="FF0000"/>
                </a:solidFill>
              </a:rPr>
              <a:t>&amp;&amp; sleep 3600']</a:t>
            </a:r>
          </a:p>
          <a:p>
            <a:r>
              <a:rPr lang="en-GB" dirty="0">
                <a:solidFill>
                  <a:srgbClr val="FF0000"/>
                </a:solidFill>
              </a:rPr>
              <a:t>      </a:t>
            </a:r>
            <a:r>
              <a:rPr lang="en-GB" dirty="0" err="1">
                <a:solidFill>
                  <a:srgbClr val="FF0000"/>
                </a:solidFill>
              </a:rPr>
              <a:t>restartPolicy</a:t>
            </a:r>
            <a:r>
              <a:rPr lang="en-GB" dirty="0">
                <a:solidFill>
                  <a:srgbClr val="FF0000"/>
                </a:solidFill>
              </a:rPr>
              <a:t>: </a:t>
            </a:r>
            <a:r>
              <a:rPr lang="en-GB" dirty="0" err="1">
                <a:solidFill>
                  <a:srgbClr val="FF0000"/>
                </a:solidFill>
              </a:rPr>
              <a:t>OnFailure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# The pod template ends here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accent1">
                  <a:lumMod val="25000"/>
                </a:schemeClr>
              </a:solidFill>
              <a:effectLst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011151" y="6423275"/>
            <a:ext cx="406604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/>
              <a:t>https://</a:t>
            </a:r>
            <a:r>
              <a:rPr lang="en-GB" i="1" dirty="0" smtClean="0"/>
              <a:t>codebeautify.org/yaml-validator</a:t>
            </a:r>
            <a:endParaRPr lang="en-GB" i="1" dirty="0"/>
          </a:p>
        </p:txBody>
      </p:sp>
      <p:sp>
        <p:nvSpPr>
          <p:cNvPr id="9" name="TextBox 8"/>
          <p:cNvSpPr txBox="1"/>
          <p:nvPr/>
        </p:nvSpPr>
        <p:spPr>
          <a:xfrm>
            <a:off x="6054969" y="2087147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debian-job.yaml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513385" y="4648200"/>
            <a:ext cx="1891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Note you will not see this!!</a:t>
            </a:r>
            <a:endParaRPr lang="en-GB" i="1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5334000" y="5328138"/>
            <a:ext cx="11723" cy="21687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 rot="16200000">
            <a:off x="-960543" y="4005629"/>
            <a:ext cx="2971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Warning: 2 spaces not tabs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8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42546"/>
          </a:xfrm>
        </p:spPr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53915"/>
            <a:ext cx="7029450" cy="638908"/>
          </a:xfrm>
        </p:spPr>
        <p:txBody>
          <a:bodyPr/>
          <a:lstStyle/>
          <a:p>
            <a:r>
              <a:rPr lang="en-GB" dirty="0" smtClean="0"/>
              <a:t>Apply the configuration to create the </a:t>
            </a:r>
            <a:r>
              <a:rPr lang="en-GB" dirty="0" err="1" smtClean="0"/>
              <a:t>JobController</a:t>
            </a:r>
            <a:r>
              <a:rPr lang="en-GB" dirty="0" smtClean="0"/>
              <a:t> and the Pod object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4750" y="1312599"/>
            <a:ext cx="8279574" cy="480131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</a:t>
            </a:r>
          </a:p>
          <a:p>
            <a:r>
              <a:rPr lang="en-GB" dirty="0">
                <a:solidFill>
                  <a:schemeClr val="bg1"/>
                </a:solidFill>
              </a:rPr>
              <a:t>No resources found in default namespace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apply --dry-run=client -o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yaml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debian-job.yaml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apiVersion</a:t>
            </a:r>
            <a:r>
              <a:rPr lang="en-GB" dirty="0">
                <a:solidFill>
                  <a:schemeClr val="bg1"/>
                </a:solidFill>
              </a:rPr>
              <a:t>: batch/v1</a:t>
            </a:r>
          </a:p>
          <a:p>
            <a:r>
              <a:rPr lang="en-GB" dirty="0">
                <a:solidFill>
                  <a:schemeClr val="bg1"/>
                </a:solidFill>
              </a:rPr>
              <a:t>kind: </a:t>
            </a:r>
            <a:r>
              <a:rPr lang="en-GB" dirty="0" smtClean="0">
                <a:solidFill>
                  <a:schemeClr val="bg1"/>
                </a:solidFill>
              </a:rPr>
              <a:t>Job …. etc., etc.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apply 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debian-job.yaml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job.batch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-job </a:t>
            </a:r>
            <a:r>
              <a:rPr lang="en-GB" dirty="0" smtClean="0">
                <a:solidFill>
                  <a:schemeClr val="bg1"/>
                </a:solidFill>
              </a:rPr>
              <a:t>created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 </a:t>
            </a:r>
            <a:r>
              <a:rPr lang="en-GB" dirty="0" smtClean="0">
                <a:solidFill>
                  <a:schemeClr val="bg1"/>
                </a:solidFill>
              </a:rPr>
              <a:t>     READY   </a:t>
            </a:r>
            <a:r>
              <a:rPr lang="en-GB" dirty="0">
                <a:solidFill>
                  <a:schemeClr val="bg1"/>
                </a:solidFill>
              </a:rPr>
              <a:t>STATUS    RESTARTS   AGE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debian-job</a:t>
            </a:r>
            <a:r>
              <a:rPr lang="en-GB" dirty="0">
                <a:solidFill>
                  <a:schemeClr val="bg1"/>
                </a:solidFill>
              </a:rPr>
              <a:t>-n5glp   1/1     </a:t>
            </a:r>
            <a:r>
              <a:rPr lang="en-GB" dirty="0" smtClean="0">
                <a:solidFill>
                  <a:schemeClr val="bg1"/>
                </a:solidFill>
              </a:rPr>
              <a:t>      Running    0                   7s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jobs                       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list all the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JobControllers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         COMPLETIONS   DURATION   AGE</a:t>
            </a:r>
          </a:p>
          <a:p>
            <a:r>
              <a:rPr lang="en-GB" dirty="0" err="1">
                <a:solidFill>
                  <a:schemeClr val="bg2">
                    <a:lumMod val="50000"/>
                  </a:schemeClr>
                </a:solidFill>
              </a:rPr>
              <a:t>debian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-job</a:t>
            </a:r>
            <a:r>
              <a:rPr lang="en-GB" dirty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rgbClr val="FF0000"/>
                </a:solidFill>
              </a:rPr>
              <a:t>0</a:t>
            </a:r>
            <a:r>
              <a:rPr lang="en-GB" dirty="0">
                <a:solidFill>
                  <a:schemeClr val="bg1"/>
                </a:solidFill>
              </a:rPr>
              <a:t>/1           </a:t>
            </a:r>
            <a:r>
              <a:rPr lang="en-GB" dirty="0" smtClean="0">
                <a:solidFill>
                  <a:schemeClr val="bg1"/>
                </a:solidFill>
              </a:rPr>
              <a:t>            16s               </a:t>
            </a:r>
            <a:r>
              <a:rPr lang="en-GB" dirty="0" err="1" smtClean="0">
                <a:solidFill>
                  <a:schemeClr val="bg1"/>
                </a:solidFill>
              </a:rPr>
              <a:t>16s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delete jobs --all</a:t>
            </a:r>
          </a:p>
          <a:p>
            <a:r>
              <a:rPr lang="en-GB" dirty="0" err="1">
                <a:solidFill>
                  <a:schemeClr val="bg1"/>
                </a:solidFill>
              </a:rPr>
              <a:t>job.batch</a:t>
            </a:r>
            <a:r>
              <a:rPr lang="en-GB" dirty="0">
                <a:solidFill>
                  <a:schemeClr val="bg1"/>
                </a:solidFill>
              </a:rPr>
              <a:t> "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-job" deleted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delete pods --all</a:t>
            </a:r>
          </a:p>
          <a:p>
            <a:r>
              <a:rPr lang="en-GB" dirty="0">
                <a:solidFill>
                  <a:schemeClr val="bg1"/>
                </a:solidFill>
              </a:rPr>
              <a:t>pod "debian-job-n5glp" </a:t>
            </a:r>
            <a:r>
              <a:rPr lang="en-GB" dirty="0" smtClean="0">
                <a:solidFill>
                  <a:schemeClr val="bg1"/>
                </a:solidFill>
              </a:rPr>
              <a:t>deleted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Right Brace 5"/>
          <p:cNvSpPr/>
          <p:nvPr/>
        </p:nvSpPr>
        <p:spPr bwMode="auto">
          <a:xfrm>
            <a:off x="4425462" y="5029186"/>
            <a:ext cx="222738" cy="955431"/>
          </a:xfrm>
          <a:prstGeom prst="rightBrac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98507" y="5061287"/>
            <a:ext cx="31523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Delete the </a:t>
            </a:r>
            <a:r>
              <a:rPr lang="en-GB" dirty="0" err="1" smtClean="0">
                <a:solidFill>
                  <a:srgbClr val="FF0000"/>
                </a:solidFill>
              </a:rPr>
              <a:t>JobController</a:t>
            </a:r>
            <a:r>
              <a:rPr lang="en-GB" dirty="0" smtClean="0">
                <a:solidFill>
                  <a:srgbClr val="FF0000"/>
                </a:solidFill>
              </a:rPr>
              <a:t> before the Pod because the controller will just recreate it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Right Brace 7"/>
          <p:cNvSpPr/>
          <p:nvPr/>
        </p:nvSpPr>
        <p:spPr bwMode="auto">
          <a:xfrm>
            <a:off x="6500010" y="1908684"/>
            <a:ext cx="222738" cy="815467"/>
          </a:xfrm>
          <a:prstGeom prst="rightBrac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780321" y="1854752"/>
            <a:ext cx="17452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Quick check before we actually apply it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4800" y="6136595"/>
            <a:ext cx="6224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The job doesn’t complete because we put the OS to sleep!!</a:t>
            </a:r>
            <a:endParaRPr lang="en-GB" i="1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 flipV="1">
            <a:off x="1928446" y="4899890"/>
            <a:ext cx="996462" cy="136608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25422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Multiple Containers in a Pod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Usually we use one container per pod</a:t>
            </a:r>
          </a:p>
          <a:p>
            <a:pPr marL="0" indent="0">
              <a:buNone/>
            </a:pPr>
            <a:r>
              <a:rPr lang="en-GB" dirty="0" smtClean="0"/>
              <a:t>BUT</a:t>
            </a:r>
          </a:p>
          <a:p>
            <a:r>
              <a:rPr lang="en-GB" dirty="0" smtClean="0"/>
              <a:t>When an application in a container requires other containers to perform, place these “helper” containers in the same pod….equivalent to </a:t>
            </a:r>
            <a:r>
              <a:rPr lang="en-GB" dirty="0" err="1" smtClean="0"/>
              <a:t>docker</a:t>
            </a:r>
            <a:r>
              <a:rPr lang="en-GB" dirty="0" smtClean="0"/>
              <a:t> compose but beware we are not trying to build an entire application in one pod</a:t>
            </a:r>
          </a:p>
          <a:p>
            <a:pPr lvl="1"/>
            <a:r>
              <a:rPr lang="en-GB" dirty="0" smtClean="0"/>
              <a:t>Then they share the same namespace and refer to each other as “localhost” and can easily share the same storage</a:t>
            </a:r>
          </a:p>
          <a:p>
            <a:pPr lvl="1"/>
            <a:r>
              <a:rPr lang="en-GB" dirty="0" smtClean="0"/>
              <a:t>When we want a new instance of the application we create a new pod and the “helper” containers are also created</a:t>
            </a:r>
          </a:p>
          <a:p>
            <a:pPr lvl="1"/>
            <a:r>
              <a:rPr lang="en-GB" dirty="0" smtClean="0"/>
              <a:t>When the application dies so do the “helpers”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 smtClean="0">
                <a:solidFill>
                  <a:srgbClr val="FF0000"/>
                </a:solidFill>
              </a:rPr>
              <a:t>This approach should be rarely used in practice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01928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Pod is given a unique IP address that is used for all the containers it contains (bit like </a:t>
            </a:r>
            <a:r>
              <a:rPr lang="en-GB" dirty="0" err="1" smtClean="0"/>
              <a:t>docker</a:t>
            </a:r>
            <a:r>
              <a:rPr lang="en-GB" dirty="0" smtClean="0"/>
              <a:t>-compose)</a:t>
            </a:r>
          </a:p>
          <a:p>
            <a:r>
              <a:rPr lang="en-GB" dirty="0" smtClean="0"/>
              <a:t>“localhost” is the same for each container as a result…the code in a container can use “localhost” to talk to another container in the same Pod</a:t>
            </a:r>
          </a:p>
          <a:p>
            <a:r>
              <a:rPr lang="en-GB" dirty="0" smtClean="0"/>
              <a:t>They can have a shared volume to share data and files</a:t>
            </a:r>
          </a:p>
          <a:p>
            <a:r>
              <a:rPr lang="en-GB" dirty="0" smtClean="0"/>
              <a:t>Different ports must be exposed for each container</a:t>
            </a:r>
          </a:p>
          <a:p>
            <a:r>
              <a:rPr lang="en-GB" dirty="0" smtClean="0"/>
              <a:t>You can use inter-process communications (IPC) between containers in the same pod e.g. semaphores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1271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 bwMode="auto">
          <a:xfrm>
            <a:off x="102577" y="1433836"/>
            <a:ext cx="4350940" cy="3235569"/>
          </a:xfrm>
          <a:prstGeom prst="roundRect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Pod: “two-containers-pod”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2294061" y="2066883"/>
            <a:ext cx="2052270" cy="1928445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Container: 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“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debian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-container”</a:t>
            </a:r>
          </a:p>
        </p:txBody>
      </p:sp>
      <p:sp>
        <p:nvSpPr>
          <p:cNvPr id="18" name="Rounded Rectangle 17"/>
          <p:cNvSpPr/>
          <p:nvPr/>
        </p:nvSpPr>
        <p:spPr bwMode="auto">
          <a:xfrm>
            <a:off x="257175" y="2066883"/>
            <a:ext cx="1964349" cy="1928445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Container: 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“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nginx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-container”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46149" cy="844550"/>
          </a:xfrm>
        </p:spPr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638" y="679996"/>
            <a:ext cx="4161693" cy="788869"/>
          </a:xfrm>
        </p:spPr>
        <p:txBody>
          <a:bodyPr/>
          <a:lstStyle/>
          <a:p>
            <a:r>
              <a:rPr lang="en-GB" dirty="0" smtClean="0"/>
              <a:t>Create the “</a:t>
            </a:r>
            <a:r>
              <a:rPr lang="en-GB" dirty="0" err="1" smtClean="0"/>
              <a:t>debian-nginx-pod.yaml</a:t>
            </a:r>
            <a:r>
              <a:rPr lang="en-GB" dirty="0" smtClean="0"/>
              <a:t>”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4573680" y="151860"/>
            <a:ext cx="4517568" cy="654580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0" rIns="91440" bIns="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sz="1600" dirty="0" err="1"/>
              <a:t>apiVersion</a:t>
            </a:r>
            <a:r>
              <a:rPr lang="en-GB" sz="1600" dirty="0"/>
              <a:t>: v1</a:t>
            </a:r>
          </a:p>
          <a:p>
            <a:r>
              <a:rPr lang="en-GB" sz="1600" dirty="0"/>
              <a:t>kind: Pod</a:t>
            </a:r>
          </a:p>
          <a:p>
            <a:r>
              <a:rPr lang="en-GB" sz="1600" dirty="0"/>
              <a:t>metadata:</a:t>
            </a:r>
          </a:p>
          <a:p>
            <a:r>
              <a:rPr lang="en-GB" sz="1600" dirty="0"/>
              <a:t>  name: </a:t>
            </a:r>
            <a:r>
              <a:rPr lang="en-GB" sz="1600" dirty="0" smtClean="0"/>
              <a:t>two-containers-pod</a:t>
            </a:r>
            <a:endParaRPr lang="en-GB" sz="1600" dirty="0"/>
          </a:p>
          <a:p>
            <a:r>
              <a:rPr lang="en-GB" sz="1600" dirty="0"/>
              <a:t>spec</a:t>
            </a:r>
            <a:r>
              <a:rPr lang="en-GB" sz="1600" dirty="0" smtClean="0"/>
              <a:t>:</a:t>
            </a:r>
            <a:endParaRPr lang="en-GB" sz="1600" dirty="0"/>
          </a:p>
          <a:p>
            <a:r>
              <a:rPr lang="en-GB" sz="1600" dirty="0"/>
              <a:t>  </a:t>
            </a:r>
            <a:r>
              <a:rPr lang="en-GB" sz="1600" dirty="0" err="1"/>
              <a:t>restartPolicy</a:t>
            </a:r>
            <a:r>
              <a:rPr lang="en-GB" sz="1600" dirty="0"/>
              <a:t>: </a:t>
            </a:r>
            <a:r>
              <a:rPr lang="en-GB" sz="1600" dirty="0" smtClean="0"/>
              <a:t>Never</a:t>
            </a:r>
            <a:endParaRPr lang="en-GB" sz="1600" dirty="0"/>
          </a:p>
          <a:p>
            <a:r>
              <a:rPr lang="en-GB" sz="1600" dirty="0"/>
              <a:t>  volumes:</a:t>
            </a:r>
          </a:p>
          <a:p>
            <a:r>
              <a:rPr lang="en-GB" sz="1600" dirty="0"/>
              <a:t>  - name: 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shared-data</a:t>
            </a:r>
          </a:p>
          <a:p>
            <a:r>
              <a:rPr lang="en-GB" sz="1600" dirty="0"/>
              <a:t>    </a:t>
            </a:r>
            <a:r>
              <a:rPr lang="en-GB" sz="1600" dirty="0" err="1"/>
              <a:t>emptyDir</a:t>
            </a:r>
            <a:r>
              <a:rPr lang="en-GB" sz="1600" dirty="0"/>
              <a:t>: </a:t>
            </a:r>
            <a:r>
              <a:rPr lang="en-GB" sz="1600" dirty="0" smtClean="0"/>
              <a:t>{}</a:t>
            </a:r>
            <a:endParaRPr lang="en-GB" sz="1600" dirty="0"/>
          </a:p>
          <a:p>
            <a:r>
              <a:rPr lang="en-GB" sz="1600" dirty="0"/>
              <a:t>  </a:t>
            </a:r>
            <a:r>
              <a:rPr lang="en-GB" sz="1600" dirty="0">
                <a:solidFill>
                  <a:srgbClr val="FF0000"/>
                </a:solidFill>
              </a:rPr>
              <a:t>containers</a:t>
            </a:r>
            <a:r>
              <a:rPr lang="en-GB" sz="1600" dirty="0" smtClean="0"/>
              <a:t>:</a:t>
            </a:r>
            <a:endParaRPr lang="en-GB" sz="1600" dirty="0"/>
          </a:p>
          <a:p>
            <a:r>
              <a:rPr lang="en-GB" sz="1600" dirty="0"/>
              <a:t>  - name: </a:t>
            </a:r>
            <a:r>
              <a:rPr lang="en-GB" sz="1600" dirty="0" err="1"/>
              <a:t>nginx</a:t>
            </a:r>
            <a:r>
              <a:rPr lang="en-GB" sz="1600" dirty="0"/>
              <a:t>-container</a:t>
            </a:r>
          </a:p>
          <a:p>
            <a:r>
              <a:rPr lang="en-GB" sz="1600" dirty="0"/>
              <a:t>    image: </a:t>
            </a:r>
            <a:r>
              <a:rPr lang="en-GB" sz="1600" dirty="0" err="1" smtClean="0"/>
              <a:t>nginx</a:t>
            </a:r>
            <a:endParaRPr lang="en-GB" sz="1600" dirty="0" smtClean="0"/>
          </a:p>
          <a:p>
            <a:r>
              <a:rPr lang="en-GB" sz="1600" dirty="0"/>
              <a:t> </a:t>
            </a:r>
            <a:r>
              <a:rPr lang="en-GB" sz="1600" dirty="0" smtClean="0"/>
              <a:t>   ports</a:t>
            </a:r>
            <a:r>
              <a:rPr lang="en-GB" sz="1600" dirty="0"/>
              <a:t>:</a:t>
            </a:r>
          </a:p>
          <a:p>
            <a:r>
              <a:rPr lang="en-GB" sz="16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    - </a:t>
            </a:r>
            <a:r>
              <a:rPr lang="en-GB" sz="16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name: http</a:t>
            </a:r>
          </a:p>
          <a:p>
            <a:r>
              <a:rPr lang="en-GB" sz="16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      </a:t>
            </a:r>
            <a:r>
              <a:rPr lang="en-GB" sz="1600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containerPort</a:t>
            </a:r>
            <a:r>
              <a:rPr lang="en-GB" sz="16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: 80</a:t>
            </a:r>
          </a:p>
          <a:p>
            <a:r>
              <a:rPr lang="en-GB" sz="1600" dirty="0"/>
              <a:t>    </a:t>
            </a:r>
            <a:r>
              <a:rPr lang="en-GB" sz="1600" dirty="0" err="1"/>
              <a:t>volumeMounts</a:t>
            </a:r>
            <a:r>
              <a:rPr lang="en-GB" sz="1600" dirty="0"/>
              <a:t>:</a:t>
            </a:r>
          </a:p>
          <a:p>
            <a:r>
              <a:rPr lang="en-GB" sz="1600" dirty="0"/>
              <a:t>    - name: 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shared-data</a:t>
            </a:r>
          </a:p>
          <a:p>
            <a:r>
              <a:rPr lang="en-GB" sz="1600" dirty="0"/>
              <a:t>      </a:t>
            </a:r>
            <a:r>
              <a:rPr lang="en-GB" sz="1600" dirty="0" err="1"/>
              <a:t>mountPath</a:t>
            </a:r>
            <a:r>
              <a:rPr lang="en-GB" sz="1600" dirty="0"/>
              <a:t>: 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en-GB" sz="1600" dirty="0" err="1" smtClean="0">
                <a:solidFill>
                  <a:schemeClr val="bg2">
                    <a:lumMod val="50000"/>
                  </a:schemeClr>
                </a:solidFill>
              </a:rPr>
              <a:t>usr</a:t>
            </a:r>
            <a:r>
              <a:rPr lang="en-GB" sz="1600" dirty="0" smtClean="0">
                <a:solidFill>
                  <a:schemeClr val="bg2">
                    <a:lumMod val="50000"/>
                  </a:schemeClr>
                </a:solidFill>
              </a:rPr>
              <a:t>/share/</a:t>
            </a:r>
            <a:r>
              <a:rPr lang="en-GB" sz="1600" dirty="0" err="1" smtClean="0">
                <a:solidFill>
                  <a:schemeClr val="bg2">
                    <a:lumMod val="50000"/>
                  </a:schemeClr>
                </a:solidFill>
              </a:rPr>
              <a:t>nginx</a:t>
            </a:r>
            <a:r>
              <a:rPr lang="en-GB" sz="1600" dirty="0" smtClean="0">
                <a:solidFill>
                  <a:schemeClr val="bg2">
                    <a:lumMod val="50000"/>
                  </a:schemeClr>
                </a:solidFill>
              </a:rPr>
              <a:t>/html</a:t>
            </a:r>
            <a:endParaRPr lang="en-GB" sz="16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1600" dirty="0"/>
              <a:t>  - name: </a:t>
            </a:r>
            <a:r>
              <a:rPr lang="en-GB" sz="1600" dirty="0" err="1"/>
              <a:t>debian</a:t>
            </a:r>
            <a:r>
              <a:rPr lang="en-GB" sz="1600" dirty="0"/>
              <a:t>-container</a:t>
            </a:r>
          </a:p>
          <a:p>
            <a:r>
              <a:rPr lang="en-GB" sz="1600" dirty="0"/>
              <a:t>    image: </a:t>
            </a:r>
            <a:r>
              <a:rPr lang="en-GB" sz="1600" dirty="0" err="1"/>
              <a:t>debian</a:t>
            </a:r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volumeMounts</a:t>
            </a:r>
            <a:r>
              <a:rPr lang="en-GB" sz="1600" dirty="0"/>
              <a:t>:</a:t>
            </a:r>
          </a:p>
          <a:p>
            <a:r>
              <a:rPr lang="en-GB" sz="1600" dirty="0"/>
              <a:t>    - name: 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shared-data</a:t>
            </a:r>
          </a:p>
          <a:p>
            <a:r>
              <a:rPr lang="en-GB" sz="1600" dirty="0"/>
              <a:t>      </a:t>
            </a:r>
            <a:r>
              <a:rPr lang="en-GB" sz="1600" dirty="0" err="1"/>
              <a:t>mountPath</a:t>
            </a:r>
            <a:r>
              <a:rPr lang="en-GB" sz="1600" dirty="0"/>
              <a:t>: 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/pod-data</a:t>
            </a:r>
          </a:p>
          <a:p>
            <a:r>
              <a:rPr lang="en-GB" sz="1600" dirty="0"/>
              <a:t>    command: </a:t>
            </a:r>
            <a:r>
              <a:rPr lang="en-GB" sz="1600" dirty="0" smtClean="0"/>
              <a:t>[</a:t>
            </a:r>
            <a:r>
              <a:rPr lang="en-GB" sz="1600" dirty="0">
                <a:solidFill>
                  <a:srgbClr val="FF0000"/>
                </a:solidFill>
              </a:rPr>
              <a:t>'</a:t>
            </a:r>
            <a:r>
              <a:rPr lang="en-GB" sz="1600" dirty="0" smtClean="0"/>
              <a:t>/bin/bash</a:t>
            </a:r>
            <a:r>
              <a:rPr lang="en-GB" sz="1600" dirty="0">
                <a:solidFill>
                  <a:srgbClr val="FF0000"/>
                </a:solidFill>
              </a:rPr>
              <a:t>'</a:t>
            </a:r>
            <a:r>
              <a:rPr lang="en-GB" sz="1600" dirty="0" smtClean="0"/>
              <a:t>]</a:t>
            </a:r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args</a:t>
            </a:r>
            <a:r>
              <a:rPr lang="en-GB" sz="1600" dirty="0"/>
              <a:t>: </a:t>
            </a:r>
            <a:r>
              <a:rPr lang="en-GB" sz="1600" dirty="0" smtClean="0">
                <a:solidFill>
                  <a:srgbClr val="0070C0"/>
                </a:solidFill>
              </a:rPr>
              <a:t>[</a:t>
            </a:r>
            <a:r>
              <a:rPr lang="en-GB" sz="1600" dirty="0">
                <a:solidFill>
                  <a:srgbClr val="FF0000"/>
                </a:solidFill>
              </a:rPr>
              <a:t>'</a:t>
            </a:r>
            <a:r>
              <a:rPr lang="en-GB" sz="1600" dirty="0" smtClean="0">
                <a:solidFill>
                  <a:srgbClr val="0070C0"/>
                </a:solidFill>
              </a:rPr>
              <a:t>-c</a:t>
            </a:r>
            <a:r>
              <a:rPr lang="en-GB" sz="1600" dirty="0">
                <a:solidFill>
                  <a:srgbClr val="FF0000"/>
                </a:solidFill>
              </a:rPr>
              <a:t>'</a:t>
            </a:r>
            <a:r>
              <a:rPr lang="en-GB" sz="1600" dirty="0" smtClean="0">
                <a:solidFill>
                  <a:srgbClr val="0070C0"/>
                </a:solidFill>
              </a:rPr>
              <a:t>, </a:t>
            </a:r>
            <a:r>
              <a:rPr lang="en-GB" sz="1600" dirty="0">
                <a:solidFill>
                  <a:srgbClr val="FF0000"/>
                </a:solidFill>
              </a:rPr>
              <a:t>'</a:t>
            </a:r>
            <a:r>
              <a:rPr lang="en-GB" sz="1600" dirty="0" smtClean="0">
                <a:solidFill>
                  <a:srgbClr val="0070C0"/>
                </a:solidFill>
              </a:rPr>
              <a:t>echo </a:t>
            </a:r>
            <a:r>
              <a:rPr lang="en-GB" sz="1600" dirty="0">
                <a:solidFill>
                  <a:srgbClr val="0070C0"/>
                </a:solidFill>
              </a:rPr>
              <a:t>"</a:t>
            </a:r>
            <a:r>
              <a:rPr lang="en-GB" sz="1600" dirty="0" smtClean="0">
                <a:solidFill>
                  <a:srgbClr val="0070C0"/>
                </a:solidFill>
              </a:rPr>
              <a:t>Hello </a:t>
            </a:r>
            <a:r>
              <a:rPr lang="en-GB" sz="1600" dirty="0">
                <a:solidFill>
                  <a:srgbClr val="0070C0"/>
                </a:solidFill>
              </a:rPr>
              <a:t>from the </a:t>
            </a:r>
            <a:r>
              <a:rPr lang="en-GB" sz="1600" dirty="0" err="1">
                <a:solidFill>
                  <a:srgbClr val="0070C0"/>
                </a:solidFill>
              </a:rPr>
              <a:t>debian</a:t>
            </a:r>
            <a:r>
              <a:rPr lang="en-GB" sz="1600" dirty="0">
                <a:solidFill>
                  <a:srgbClr val="0070C0"/>
                </a:solidFill>
              </a:rPr>
              <a:t> </a:t>
            </a:r>
            <a:r>
              <a:rPr lang="en-GB" sz="1600" dirty="0" smtClean="0">
                <a:solidFill>
                  <a:srgbClr val="0070C0"/>
                </a:solidFill>
              </a:rPr>
              <a:t>container</a:t>
            </a:r>
            <a:r>
              <a:rPr lang="en-GB" sz="1600" dirty="0">
                <a:solidFill>
                  <a:srgbClr val="0070C0"/>
                </a:solidFill>
              </a:rPr>
              <a:t>"</a:t>
            </a:r>
            <a:r>
              <a:rPr lang="en-GB" sz="1600" dirty="0" smtClean="0">
                <a:solidFill>
                  <a:srgbClr val="0070C0"/>
                </a:solidFill>
              </a:rPr>
              <a:t> </a:t>
            </a:r>
            <a:r>
              <a:rPr lang="en-GB" sz="1600" dirty="0">
                <a:solidFill>
                  <a:srgbClr val="0070C0"/>
                </a:solidFill>
              </a:rPr>
              <a:t>&gt; /</a:t>
            </a:r>
            <a:r>
              <a:rPr lang="en-GB" sz="1600" dirty="0" smtClean="0">
                <a:solidFill>
                  <a:srgbClr val="0070C0"/>
                </a:solidFill>
              </a:rPr>
              <a:t>pod-data/index.html</a:t>
            </a:r>
            <a:r>
              <a:rPr lang="en-GB" sz="1600" dirty="0">
                <a:solidFill>
                  <a:srgbClr val="FF0000"/>
                </a:solidFill>
              </a:rPr>
              <a:t>'</a:t>
            </a:r>
            <a:r>
              <a:rPr lang="en-GB" sz="1600" dirty="0" smtClean="0">
                <a:solidFill>
                  <a:srgbClr val="0070C0"/>
                </a:solidFill>
              </a:rPr>
              <a:t>]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535617" y="151860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debian-nginx-pod.yaml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 bwMode="auto">
          <a:xfrm>
            <a:off x="319453" y="2990079"/>
            <a:ext cx="1201615" cy="861647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nginx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Web Server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2464776" y="2990079"/>
            <a:ext cx="1201615" cy="861647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Debian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OS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 bwMode="auto">
          <a:xfrm>
            <a:off x="1192825" y="4972134"/>
            <a:ext cx="1629508" cy="650631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shared-data</a:t>
            </a:r>
          </a:p>
        </p:txBody>
      </p:sp>
      <p:cxnSp>
        <p:nvCxnSpPr>
          <p:cNvPr id="12" name="Elbow Connector 11"/>
          <p:cNvCxnSpPr>
            <a:stCxn id="9" idx="2"/>
            <a:endCxn id="10" idx="3"/>
          </p:cNvCxnSpPr>
          <p:nvPr/>
        </p:nvCxnSpPr>
        <p:spPr bwMode="auto">
          <a:xfrm rot="5400000">
            <a:off x="2221097" y="4452963"/>
            <a:ext cx="1445724" cy="243251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Elbow Connector 13"/>
          <p:cNvCxnSpPr>
            <a:stCxn id="10" idx="1"/>
            <a:endCxn id="8" idx="2"/>
          </p:cNvCxnSpPr>
          <p:nvPr/>
        </p:nvCxnSpPr>
        <p:spPr bwMode="auto">
          <a:xfrm rot="10800000">
            <a:off x="920261" y="3851726"/>
            <a:ext cx="272564" cy="1445724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959610" y="3965249"/>
            <a:ext cx="1347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/</a:t>
            </a:r>
            <a:r>
              <a:rPr lang="en-GB" dirty="0" err="1" smtClean="0"/>
              <a:t>usr</a:t>
            </a:r>
            <a:r>
              <a:rPr lang="en-GB" dirty="0" smtClean="0"/>
              <a:t>/share/</a:t>
            </a:r>
            <a:r>
              <a:rPr lang="en-GB" dirty="0" err="1" smtClean="0"/>
              <a:t>nginx</a:t>
            </a:r>
            <a:r>
              <a:rPr lang="en-GB" dirty="0" smtClean="0"/>
              <a:t>/html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093255" y="3967397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/pod-data</a:t>
            </a:r>
            <a:endParaRPr lang="en-GB" dirty="0"/>
          </a:p>
        </p:txBody>
      </p:sp>
      <p:sp>
        <p:nvSpPr>
          <p:cNvPr id="20" name="Snip Single Corner Rectangle 19"/>
          <p:cNvSpPr/>
          <p:nvPr/>
        </p:nvSpPr>
        <p:spPr bwMode="auto">
          <a:xfrm>
            <a:off x="3320196" y="4853430"/>
            <a:ext cx="381000" cy="480647"/>
          </a:xfrm>
          <a:prstGeom prst="snip1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041861" y="5297449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index.html</a:t>
            </a:r>
            <a:endParaRPr lang="en-GB" dirty="0"/>
          </a:p>
        </p:txBody>
      </p:sp>
      <p:sp>
        <p:nvSpPr>
          <p:cNvPr id="22" name="Oval 21"/>
          <p:cNvSpPr/>
          <p:nvPr/>
        </p:nvSpPr>
        <p:spPr bwMode="auto">
          <a:xfrm>
            <a:off x="130645" y="3663667"/>
            <a:ext cx="392723" cy="392723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80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019278" y="1644276"/>
            <a:ext cx="2006354" cy="954107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i="1" dirty="0" smtClean="0"/>
              <a:t>These are bare pods, remember typically we should avoid using these</a:t>
            </a:r>
            <a:endParaRPr lang="en-GB" sz="1400" i="1" dirty="0"/>
          </a:p>
        </p:txBody>
      </p:sp>
      <p:sp>
        <p:nvSpPr>
          <p:cNvPr id="24" name="TextBox 23"/>
          <p:cNvSpPr txBox="1"/>
          <p:nvPr/>
        </p:nvSpPr>
        <p:spPr>
          <a:xfrm rot="16200000">
            <a:off x="6735059" y="4465005"/>
            <a:ext cx="40660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Warning: 2 spaces not tabs</a:t>
            </a:r>
          </a:p>
          <a:p>
            <a:r>
              <a:rPr lang="en-GB" i="1" dirty="0"/>
              <a:t>https://codebeautify.org/yaml-validator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4665785" y="2722686"/>
            <a:ext cx="3443653" cy="1933334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5" name="Rectangle 24"/>
          <p:cNvSpPr/>
          <p:nvPr/>
        </p:nvSpPr>
        <p:spPr bwMode="auto">
          <a:xfrm>
            <a:off x="4680866" y="4690637"/>
            <a:ext cx="3764051" cy="1972407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75493" y="5719646"/>
            <a:ext cx="38920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An echo command is executed when the </a:t>
            </a:r>
            <a:r>
              <a:rPr lang="en-GB" sz="1600" dirty="0" err="1" smtClean="0"/>
              <a:t>Debian</a:t>
            </a:r>
            <a:r>
              <a:rPr lang="en-GB" sz="1600" dirty="0" smtClean="0"/>
              <a:t> container starts, which creates the index.html file in the shared </a:t>
            </a:r>
            <a:r>
              <a:rPr lang="en-GB" sz="1600" dirty="0" err="1" smtClean="0"/>
              <a:t>volumne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157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78523"/>
            <a:ext cx="7029450" cy="4760302"/>
          </a:xfrm>
        </p:spPr>
        <p:txBody>
          <a:bodyPr/>
          <a:lstStyle/>
          <a:p>
            <a:r>
              <a:rPr lang="en-GB" dirty="0" smtClean="0"/>
              <a:t>Create Pod </a:t>
            </a:r>
          </a:p>
          <a:p>
            <a:r>
              <a:rPr lang="en-GB" dirty="0" smtClean="0"/>
              <a:t>Create port forwarding to map </a:t>
            </a:r>
            <a:r>
              <a:rPr lang="en-GB" dirty="0" err="1" smtClean="0"/>
              <a:t>nginx</a:t>
            </a:r>
            <a:r>
              <a:rPr lang="en-GB" dirty="0" smtClean="0"/>
              <a:t> web server port 80 to port 84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15412" y="2438178"/>
            <a:ext cx="5170027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apply 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debian-nginx-pod.yaml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pod/two-containers-pod created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port-forward two-containers-pod 84:80</a:t>
            </a:r>
          </a:p>
          <a:p>
            <a:r>
              <a:rPr lang="en-GB" dirty="0">
                <a:solidFill>
                  <a:schemeClr val="bg1"/>
                </a:solidFill>
              </a:rPr>
              <a:t>Forwarding from 127.0.0.1:84 -&gt; 80</a:t>
            </a:r>
          </a:p>
          <a:p>
            <a:r>
              <a:rPr lang="en-GB" dirty="0">
                <a:solidFill>
                  <a:schemeClr val="bg1"/>
                </a:solidFill>
              </a:rPr>
              <a:t>Forwarding from [::1]:84 -&gt; 80</a:t>
            </a:r>
          </a:p>
          <a:p>
            <a:r>
              <a:rPr lang="en-GB" dirty="0">
                <a:solidFill>
                  <a:schemeClr val="bg1"/>
                </a:solidFill>
              </a:rPr>
              <a:t>Handling connection for 84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31223" y="4241600"/>
            <a:ext cx="4628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Using browser use URL= </a:t>
            </a:r>
            <a:r>
              <a:rPr lang="en-GB" i="1" dirty="0" smtClean="0"/>
              <a:t>http://localhost:84</a:t>
            </a:r>
            <a:endParaRPr lang="en-GB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560" y="4638538"/>
            <a:ext cx="4210783" cy="164632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14766" y="3850266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&lt;Ctrl&gt;+&lt;C&gt;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631223" y="6268105"/>
            <a:ext cx="4283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Minikube</a:t>
            </a:r>
            <a:r>
              <a:rPr lang="en-GB" dirty="0" smtClean="0"/>
              <a:t> playground </a:t>
            </a:r>
            <a:r>
              <a:rPr lang="en-GB" dirty="0" smtClean="0">
                <a:sym typeface="Wingdings" panose="05000000000000000000" pitchFamily="2" charset="2"/>
              </a:rPr>
              <a:t> use curl instead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87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 Forwarding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7170"/>
            <a:ext cx="7029450" cy="5041656"/>
          </a:xfrm>
        </p:spPr>
        <p:txBody>
          <a:bodyPr/>
          <a:lstStyle/>
          <a:p>
            <a:r>
              <a:rPr lang="en-GB" dirty="0"/>
              <a:t>Port </a:t>
            </a:r>
            <a:r>
              <a:rPr lang="en-GB" dirty="0" smtClean="0"/>
              <a:t>forwarding in </a:t>
            </a:r>
            <a:r>
              <a:rPr lang="en-GB" dirty="0" err="1" smtClean="0"/>
              <a:t>kubectl</a:t>
            </a:r>
            <a:r>
              <a:rPr lang="en-GB" dirty="0" smtClean="0"/>
              <a:t> </a:t>
            </a:r>
            <a:r>
              <a:rPr lang="en-GB" dirty="0"/>
              <a:t>is practical only when working with individual pods, and </a:t>
            </a:r>
            <a:r>
              <a:rPr lang="en-GB" b="1" dirty="0"/>
              <a:t>cannot be utilized </a:t>
            </a:r>
            <a:r>
              <a:rPr lang="en-GB" b="1" dirty="0" smtClean="0"/>
              <a:t>for services</a:t>
            </a:r>
          </a:p>
          <a:p>
            <a:r>
              <a:rPr lang="en-GB" dirty="0"/>
              <a:t>The port-forward command </a:t>
            </a:r>
            <a:r>
              <a:rPr lang="en-GB" b="1" dirty="0"/>
              <a:t>establishes a tunnel from the target pod to your </a:t>
            </a:r>
            <a:r>
              <a:rPr lang="en-GB" b="1" dirty="0" smtClean="0"/>
              <a:t>localhost</a:t>
            </a:r>
          </a:p>
          <a:p>
            <a:r>
              <a:rPr lang="en-GB" dirty="0" smtClean="0"/>
              <a:t>The </a:t>
            </a:r>
            <a:r>
              <a:rPr lang="en-GB" dirty="0"/>
              <a:t>Kubernetes API server establishes a single HTTP connection between your localhost and the resource running on your </a:t>
            </a:r>
            <a:r>
              <a:rPr lang="en-GB" dirty="0" smtClean="0"/>
              <a:t>cluster</a:t>
            </a:r>
          </a:p>
          <a:p>
            <a:r>
              <a:rPr lang="en-GB" dirty="0" smtClean="0"/>
              <a:t>You can use port forward in </a:t>
            </a:r>
            <a:r>
              <a:rPr lang="en-GB" dirty="0" err="1" smtClean="0"/>
              <a:t>Kubectl</a:t>
            </a:r>
            <a:r>
              <a:rPr lang="en-GB" dirty="0" smtClean="0"/>
              <a:t> to interact with a </a:t>
            </a:r>
            <a:r>
              <a:rPr lang="en-GB" dirty="0"/>
              <a:t>specific </a:t>
            </a:r>
            <a:r>
              <a:rPr lang="en-GB" dirty="0" smtClean="0"/>
              <a:t>Pod </a:t>
            </a:r>
            <a:r>
              <a:rPr lang="en-GB" dirty="0"/>
              <a:t>directly, either to diagnose an issue or debug if </a:t>
            </a:r>
            <a:r>
              <a:rPr lang="en-GB" dirty="0" smtClean="0"/>
              <a:t>necessary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several pods match the </a:t>
            </a:r>
            <a:r>
              <a:rPr lang="en-GB" dirty="0" smtClean="0"/>
              <a:t>TYPE/NAME </a:t>
            </a:r>
            <a:r>
              <a:rPr lang="en-GB" dirty="0"/>
              <a:t>criteria, a random one is selected by default. </a:t>
            </a:r>
            <a:endParaRPr lang="en-GB" dirty="0" smtClean="0"/>
          </a:p>
          <a:p>
            <a:pPr lvl="1"/>
            <a:r>
              <a:rPr lang="en-GB" dirty="0" smtClean="0"/>
              <a:t>To </a:t>
            </a:r>
            <a:r>
              <a:rPr lang="en-GB" dirty="0"/>
              <a:t>avoid such inconsistencies, define a pod as precisely as possible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851030" y="6104792"/>
            <a:ext cx="4993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https://phoenixnap.com/kb/kubectl-port-forward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52853" y="4278923"/>
            <a:ext cx="7879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kubectl</a:t>
            </a:r>
            <a:r>
              <a:rPr lang="en-GB" i="1" dirty="0"/>
              <a:t> port-forward </a:t>
            </a:r>
            <a:r>
              <a:rPr lang="en-GB" i="1" dirty="0" smtClean="0"/>
              <a:t>TYPE/NAME </a:t>
            </a:r>
            <a:r>
              <a:rPr lang="en-GB" i="1" dirty="0"/>
              <a:t>[options] LOCAL_PORT:REMOTE_PORT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4094" y="6488154"/>
            <a:ext cx="31902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TYPE defaults to “pod” if not specified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4662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 Forwarding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2514601" y="3887549"/>
            <a:ext cx="1817077" cy="1776046"/>
            <a:chOff x="2303585" y="2033954"/>
            <a:chExt cx="1817077" cy="1776046"/>
          </a:xfrm>
        </p:grpSpPr>
        <p:sp>
          <p:nvSpPr>
            <p:cNvPr id="6" name="Rounded Rectangle 5"/>
            <p:cNvSpPr/>
            <p:nvPr/>
          </p:nvSpPr>
          <p:spPr bwMode="auto">
            <a:xfrm>
              <a:off x="2526323" y="2467708"/>
              <a:ext cx="1403288" cy="1299647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Node</a:t>
              </a:r>
              <a:endParaRPr kumimoji="0" lang="en-GB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7" name="Rectangle 6"/>
            <p:cNvSpPr/>
            <p:nvPr/>
          </p:nvSpPr>
          <p:spPr bwMode="auto">
            <a:xfrm>
              <a:off x="2303585" y="2033954"/>
              <a:ext cx="1817077" cy="1776046"/>
            </a:xfrm>
            <a:prstGeom prst="rect">
              <a:avLst/>
            </a:prstGeom>
            <a:noFill/>
            <a:ln w="3810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Physical Machine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489940" y="3887549"/>
            <a:ext cx="1817077" cy="1776046"/>
            <a:chOff x="2303585" y="2033954"/>
            <a:chExt cx="1817077" cy="1776046"/>
          </a:xfrm>
        </p:grpSpPr>
        <p:sp>
          <p:nvSpPr>
            <p:cNvPr id="9" name="Rounded Rectangle 8"/>
            <p:cNvSpPr/>
            <p:nvPr/>
          </p:nvSpPr>
          <p:spPr bwMode="auto">
            <a:xfrm>
              <a:off x="2526323" y="2467708"/>
              <a:ext cx="1403288" cy="1299647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Node</a:t>
              </a:r>
              <a:endParaRPr kumimoji="0" lang="en-GB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0" name="Rectangle 9"/>
            <p:cNvSpPr/>
            <p:nvPr/>
          </p:nvSpPr>
          <p:spPr bwMode="auto">
            <a:xfrm>
              <a:off x="2303585" y="2033954"/>
              <a:ext cx="1817077" cy="1776046"/>
            </a:xfrm>
            <a:prstGeom prst="rect">
              <a:avLst/>
            </a:prstGeom>
            <a:noFill/>
            <a:ln w="3810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Physical Machine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6430109" y="3887549"/>
            <a:ext cx="1817077" cy="1776046"/>
            <a:chOff x="2303585" y="2033954"/>
            <a:chExt cx="1817077" cy="1776046"/>
          </a:xfrm>
        </p:grpSpPr>
        <p:sp>
          <p:nvSpPr>
            <p:cNvPr id="12" name="Rounded Rectangle 11"/>
            <p:cNvSpPr/>
            <p:nvPr/>
          </p:nvSpPr>
          <p:spPr bwMode="auto">
            <a:xfrm>
              <a:off x="2526323" y="2467708"/>
              <a:ext cx="1403288" cy="1299647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Node</a:t>
              </a:r>
              <a:endParaRPr kumimoji="0" lang="en-GB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 bwMode="auto">
            <a:xfrm>
              <a:off x="2303585" y="2033954"/>
              <a:ext cx="1817077" cy="1776046"/>
            </a:xfrm>
            <a:prstGeom prst="rect">
              <a:avLst/>
            </a:prstGeom>
            <a:noFill/>
            <a:ln w="3810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Physical Machine</a:t>
              </a:r>
            </a:p>
          </p:txBody>
        </p:sp>
      </p:grpSp>
      <p:cxnSp>
        <p:nvCxnSpPr>
          <p:cNvPr id="14" name="Elbow Connector 13"/>
          <p:cNvCxnSpPr>
            <a:stCxn id="7" idx="2"/>
            <a:endCxn id="10" idx="2"/>
          </p:cNvCxnSpPr>
          <p:nvPr/>
        </p:nvCxnSpPr>
        <p:spPr bwMode="auto">
          <a:xfrm rot="16200000" flipH="1">
            <a:off x="4410809" y="4675925"/>
            <a:ext cx="12700" cy="1975339"/>
          </a:xfrm>
          <a:prstGeom prst="bentConnector3">
            <a:avLst>
              <a:gd name="adj1" fmla="val 290772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Elbow Connector 14"/>
          <p:cNvCxnSpPr>
            <a:stCxn id="10" idx="2"/>
            <a:endCxn id="13" idx="2"/>
          </p:cNvCxnSpPr>
          <p:nvPr/>
        </p:nvCxnSpPr>
        <p:spPr bwMode="auto">
          <a:xfrm rot="16200000" flipH="1">
            <a:off x="6368563" y="4693510"/>
            <a:ext cx="12700" cy="1940169"/>
          </a:xfrm>
          <a:prstGeom prst="bentConnector3">
            <a:avLst>
              <a:gd name="adj1" fmla="val 2907693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Rectangle 15"/>
          <p:cNvSpPr/>
          <p:nvPr/>
        </p:nvSpPr>
        <p:spPr bwMode="auto">
          <a:xfrm>
            <a:off x="2268416" y="3447932"/>
            <a:ext cx="6301154" cy="2819401"/>
          </a:xfrm>
          <a:prstGeom prst="rect">
            <a:avLst/>
          </a:prstGeom>
          <a:noFill/>
          <a:ln w="7620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K8s</a:t>
            </a:r>
            <a:r>
              <a:rPr kumimoji="0" lang="en-GB" sz="1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Cluster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7" name="Rounded Rectangle 16"/>
          <p:cNvSpPr/>
          <p:nvPr/>
        </p:nvSpPr>
        <p:spPr bwMode="auto">
          <a:xfrm>
            <a:off x="2898532" y="5024687"/>
            <a:ext cx="463061" cy="457200"/>
          </a:xfrm>
          <a:prstGeom prst="round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Pod</a:t>
            </a:r>
          </a:p>
        </p:txBody>
      </p:sp>
      <p:sp>
        <p:nvSpPr>
          <p:cNvPr id="18" name="Rounded Rectangle 17"/>
          <p:cNvSpPr/>
          <p:nvPr/>
        </p:nvSpPr>
        <p:spPr bwMode="auto">
          <a:xfrm>
            <a:off x="3494669" y="5024687"/>
            <a:ext cx="463061" cy="457200"/>
          </a:xfrm>
          <a:prstGeom prst="round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Pod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4879412" y="5024687"/>
            <a:ext cx="463061" cy="457200"/>
          </a:xfrm>
          <a:prstGeom prst="round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Pod</a:t>
            </a:r>
          </a:p>
        </p:txBody>
      </p:sp>
      <p:sp>
        <p:nvSpPr>
          <p:cNvPr id="20" name="Rounded Rectangle 19"/>
          <p:cNvSpPr/>
          <p:nvPr/>
        </p:nvSpPr>
        <p:spPr bwMode="auto">
          <a:xfrm>
            <a:off x="5475549" y="5024687"/>
            <a:ext cx="463061" cy="457200"/>
          </a:xfrm>
          <a:prstGeom prst="round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Pod</a:t>
            </a:r>
          </a:p>
        </p:txBody>
      </p:sp>
      <p:sp>
        <p:nvSpPr>
          <p:cNvPr id="21" name="Rounded Rectangle 20"/>
          <p:cNvSpPr/>
          <p:nvPr/>
        </p:nvSpPr>
        <p:spPr bwMode="auto">
          <a:xfrm>
            <a:off x="6819581" y="5024687"/>
            <a:ext cx="463061" cy="457200"/>
          </a:xfrm>
          <a:prstGeom prst="round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Pod</a:t>
            </a:r>
          </a:p>
        </p:txBody>
      </p:sp>
      <p:sp>
        <p:nvSpPr>
          <p:cNvPr id="22" name="Rounded Rectangle 21"/>
          <p:cNvSpPr/>
          <p:nvPr/>
        </p:nvSpPr>
        <p:spPr bwMode="auto">
          <a:xfrm>
            <a:off x="7415718" y="5024687"/>
            <a:ext cx="463061" cy="457200"/>
          </a:xfrm>
          <a:prstGeom prst="round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Pod</a:t>
            </a:r>
          </a:p>
        </p:txBody>
      </p:sp>
      <p:pic>
        <p:nvPicPr>
          <p:cNvPr id="23" name="Picture 22" descr="Satisfying Retirement: Your Computer Can Make Your Life Easier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75" y="1050681"/>
            <a:ext cx="1826229" cy="1135673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1361077" y="2192514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Kubectl</a:t>
            </a:r>
            <a:endParaRPr lang="en-GB" dirty="0"/>
          </a:p>
        </p:txBody>
      </p:sp>
      <p:cxnSp>
        <p:nvCxnSpPr>
          <p:cNvPr id="26" name="Elbow Connector 25"/>
          <p:cNvCxnSpPr>
            <a:stCxn id="32" idx="4"/>
            <a:endCxn id="29" idx="2"/>
          </p:cNvCxnSpPr>
          <p:nvPr/>
        </p:nvCxnSpPr>
        <p:spPr bwMode="auto">
          <a:xfrm rot="16200000" flipH="1">
            <a:off x="742910" y="2985488"/>
            <a:ext cx="2450664" cy="1520612"/>
          </a:xfrm>
          <a:prstGeom prst="bentConnector2">
            <a:avLst/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8" name="TextBox 27"/>
          <p:cNvSpPr txBox="1"/>
          <p:nvPr/>
        </p:nvSpPr>
        <p:spPr>
          <a:xfrm>
            <a:off x="3011087" y="1867055"/>
            <a:ext cx="4839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kubectl</a:t>
            </a:r>
            <a:r>
              <a:rPr lang="en-GB" i="1" dirty="0"/>
              <a:t> port-forward </a:t>
            </a:r>
            <a:r>
              <a:rPr lang="en-GB" i="1" dirty="0" smtClean="0"/>
              <a:t>  pod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i="1" dirty="0" err="1" smtClean="0"/>
              <a:t>nginx</a:t>
            </a:r>
            <a:r>
              <a:rPr lang="en-GB" i="1" dirty="0" smtClean="0"/>
              <a:t>-pod      86:80</a:t>
            </a:r>
            <a:endParaRPr lang="en-GB" i="1" dirty="0"/>
          </a:p>
        </p:txBody>
      </p:sp>
      <p:sp>
        <p:nvSpPr>
          <p:cNvPr id="29" name="Oval 28"/>
          <p:cNvSpPr/>
          <p:nvPr/>
        </p:nvSpPr>
        <p:spPr bwMode="auto">
          <a:xfrm>
            <a:off x="2728548" y="4774764"/>
            <a:ext cx="392723" cy="392723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80</a:t>
            </a:r>
          </a:p>
        </p:txBody>
      </p:sp>
      <p:sp>
        <p:nvSpPr>
          <p:cNvPr id="32" name="Oval 31"/>
          <p:cNvSpPr/>
          <p:nvPr/>
        </p:nvSpPr>
        <p:spPr bwMode="auto">
          <a:xfrm>
            <a:off x="1011574" y="2127739"/>
            <a:ext cx="392723" cy="392723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86</a:t>
            </a:r>
          </a:p>
        </p:txBody>
      </p:sp>
      <p:pic>
        <p:nvPicPr>
          <p:cNvPr id="35" name="Picture 34" descr="c# - Way to make WPF DockPanel auto-resize based on its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946" y="1141771"/>
            <a:ext cx="914400" cy="546352"/>
          </a:xfrm>
          <a:prstGeom prst="rect">
            <a:avLst/>
          </a:prstGeom>
        </p:spPr>
      </p:pic>
      <p:sp>
        <p:nvSpPr>
          <p:cNvPr id="36" name="TextBox 35"/>
          <p:cNvSpPr txBox="1"/>
          <p:nvPr/>
        </p:nvSpPr>
        <p:spPr>
          <a:xfrm>
            <a:off x="325316" y="681348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olidFill>
                  <a:srgbClr val="0070C0"/>
                </a:solidFill>
              </a:rPr>
              <a:t>http://localhost:86</a:t>
            </a:r>
            <a:endParaRPr lang="en-GB" i="1" dirty="0">
              <a:solidFill>
                <a:srgbClr val="0070C0"/>
              </a:solidFill>
            </a:endParaRPr>
          </a:p>
        </p:txBody>
      </p:sp>
      <p:cxnSp>
        <p:nvCxnSpPr>
          <p:cNvPr id="37" name="Elbow Connector 36"/>
          <p:cNvCxnSpPr>
            <a:stCxn id="17" idx="1"/>
            <a:endCxn id="42" idx="4"/>
          </p:cNvCxnSpPr>
          <p:nvPr/>
        </p:nvCxnSpPr>
        <p:spPr bwMode="auto">
          <a:xfrm rot="10800000">
            <a:off x="604198" y="2520463"/>
            <a:ext cx="2294334" cy="2732825"/>
          </a:xfrm>
          <a:prstGeom prst="bentConnector2">
            <a:avLst/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1" name="Right Arrow 40"/>
          <p:cNvSpPr/>
          <p:nvPr/>
        </p:nvSpPr>
        <p:spPr bwMode="auto">
          <a:xfrm rot="3887901">
            <a:off x="764339" y="1662706"/>
            <a:ext cx="577363" cy="389792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42" name="Oval 41"/>
          <p:cNvSpPr/>
          <p:nvPr/>
        </p:nvSpPr>
        <p:spPr bwMode="auto">
          <a:xfrm>
            <a:off x="407836" y="2127739"/>
            <a:ext cx="392723" cy="392723"/>
          </a:xfrm>
          <a:prstGeom prst="ellipse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?</a:t>
            </a:r>
          </a:p>
        </p:txBody>
      </p:sp>
      <p:sp>
        <p:nvSpPr>
          <p:cNvPr id="44" name="TextBox 43"/>
          <p:cNvSpPr txBox="1"/>
          <p:nvPr/>
        </p:nvSpPr>
        <p:spPr>
          <a:xfrm rot="16200000">
            <a:off x="423821" y="3315102"/>
            <a:ext cx="228931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Traffic to port 86 is forwarded to the port 80 on the “</a:t>
            </a:r>
            <a:r>
              <a:rPr lang="en-GB" sz="1400" dirty="0" err="1" smtClean="0"/>
              <a:t>nginx</a:t>
            </a:r>
            <a:r>
              <a:rPr lang="en-GB" sz="1400" dirty="0" smtClean="0"/>
              <a:t>-pod” Pod</a:t>
            </a:r>
            <a:endParaRPr lang="en-GB" sz="1400" dirty="0"/>
          </a:p>
        </p:txBody>
      </p:sp>
      <p:sp>
        <p:nvSpPr>
          <p:cNvPr id="45" name="TextBox 44"/>
          <p:cNvSpPr txBox="1"/>
          <p:nvPr/>
        </p:nvSpPr>
        <p:spPr>
          <a:xfrm>
            <a:off x="6511877" y="850412"/>
            <a:ext cx="135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Local port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7310826" y="1201071"/>
            <a:ext cx="1467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Remote port</a:t>
            </a:r>
            <a:endParaRPr lang="en-GB" dirty="0"/>
          </a:p>
        </p:txBody>
      </p:sp>
      <p:cxnSp>
        <p:nvCxnSpPr>
          <p:cNvPr id="48" name="Straight Arrow Connector 47"/>
          <p:cNvCxnSpPr>
            <a:stCxn id="45" idx="2"/>
          </p:cNvCxnSpPr>
          <p:nvPr/>
        </p:nvCxnSpPr>
        <p:spPr bwMode="auto">
          <a:xfrm>
            <a:off x="7191229" y="1219744"/>
            <a:ext cx="47771" cy="6713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0" name="Straight Arrow Connector 49"/>
          <p:cNvCxnSpPr>
            <a:stCxn id="46" idx="2"/>
          </p:cNvCxnSpPr>
          <p:nvPr/>
        </p:nvCxnSpPr>
        <p:spPr bwMode="auto">
          <a:xfrm flipH="1">
            <a:off x="7662951" y="1570403"/>
            <a:ext cx="381740" cy="3207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1" name="TextBox 50"/>
          <p:cNvSpPr txBox="1"/>
          <p:nvPr/>
        </p:nvSpPr>
        <p:spPr>
          <a:xfrm>
            <a:off x="5530714" y="2212398"/>
            <a:ext cx="2716472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Hint 1: if the local and remote ports are identical, then you can leave out the remote port</a:t>
            </a:r>
          </a:p>
          <a:p>
            <a:r>
              <a:rPr lang="en-GB" sz="1100" dirty="0" smtClean="0"/>
              <a:t>Hint 2: you can specify multiple forwarding ports in the same command</a:t>
            </a:r>
            <a:endParaRPr lang="en-GB" sz="1100" dirty="0"/>
          </a:p>
        </p:txBody>
      </p:sp>
      <p:sp>
        <p:nvSpPr>
          <p:cNvPr id="52" name="TextBox 51"/>
          <p:cNvSpPr txBox="1"/>
          <p:nvPr/>
        </p:nvSpPr>
        <p:spPr>
          <a:xfrm>
            <a:off x="3726323" y="1051320"/>
            <a:ext cx="1358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Resource Type</a:t>
            </a:r>
            <a:endParaRPr lang="en-GB" dirty="0"/>
          </a:p>
        </p:txBody>
      </p:sp>
      <p:sp>
        <p:nvSpPr>
          <p:cNvPr id="53" name="TextBox 52"/>
          <p:cNvSpPr txBox="1"/>
          <p:nvPr/>
        </p:nvSpPr>
        <p:spPr>
          <a:xfrm>
            <a:off x="5064550" y="838909"/>
            <a:ext cx="12312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Resource Name</a:t>
            </a:r>
            <a:endParaRPr lang="en-GB" dirty="0"/>
          </a:p>
        </p:txBody>
      </p:sp>
      <p:cxnSp>
        <p:nvCxnSpPr>
          <p:cNvPr id="54" name="Straight Arrow Connector 53"/>
          <p:cNvCxnSpPr>
            <a:stCxn id="52" idx="2"/>
          </p:cNvCxnSpPr>
          <p:nvPr/>
        </p:nvCxnSpPr>
        <p:spPr bwMode="auto">
          <a:xfrm>
            <a:off x="4405675" y="1697651"/>
            <a:ext cx="936798" cy="26430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5" name="Straight Arrow Connector 54"/>
          <p:cNvCxnSpPr>
            <a:stCxn id="53" idx="2"/>
          </p:cNvCxnSpPr>
          <p:nvPr/>
        </p:nvCxnSpPr>
        <p:spPr bwMode="auto">
          <a:xfrm>
            <a:off x="5680151" y="1485240"/>
            <a:ext cx="402066" cy="4767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2433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3368" y="844551"/>
            <a:ext cx="7379677" cy="1283188"/>
          </a:xfrm>
        </p:spPr>
        <p:txBody>
          <a:bodyPr/>
          <a:lstStyle/>
          <a:p>
            <a:r>
              <a:rPr lang="en-GB" dirty="0" smtClean="0"/>
              <a:t>Create a bare </a:t>
            </a:r>
            <a:r>
              <a:rPr lang="en-GB" dirty="0" err="1" smtClean="0"/>
              <a:t>nginx</a:t>
            </a:r>
            <a:r>
              <a:rPr lang="en-GB" dirty="0" smtClean="0"/>
              <a:t> Pod exposing container port 80 as local port 86</a:t>
            </a:r>
          </a:p>
          <a:p>
            <a:r>
              <a:rPr lang="en-GB" dirty="0" smtClean="0"/>
              <a:t>Connect to the webserver in a browser</a:t>
            </a:r>
          </a:p>
          <a:p>
            <a:r>
              <a:rPr lang="en-GB" dirty="0" smtClean="0"/>
              <a:t>Then delete the pod –&gt; notice you lose the webserver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6582507" y="2734190"/>
            <a:ext cx="2332893" cy="31000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Pod                           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/>
              <a:t>nginx</a:t>
            </a:r>
            <a:r>
              <a:rPr lang="en-GB" dirty="0"/>
              <a:t>-pod</a:t>
            </a:r>
          </a:p>
          <a:p>
            <a:r>
              <a:rPr lang="en-GB" dirty="0"/>
              <a:t>spec:</a:t>
            </a:r>
          </a:p>
          <a:p>
            <a:r>
              <a:rPr lang="en-GB" dirty="0"/>
              <a:t>  containers:</a:t>
            </a:r>
          </a:p>
          <a:p>
            <a:r>
              <a:rPr lang="en-GB" dirty="0"/>
              <a:t>  - name: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  image: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   ports:</a:t>
            </a:r>
          </a:p>
          <a:p>
            <a:r>
              <a:rPr lang="en-GB" dirty="0">
                <a:solidFill>
                  <a:srgbClr val="FF0000"/>
                </a:solidFill>
              </a:rPr>
              <a:t>    - name: http</a:t>
            </a:r>
          </a:p>
          <a:p>
            <a:r>
              <a:rPr lang="en-GB" dirty="0">
                <a:solidFill>
                  <a:srgbClr val="FF0000"/>
                </a:solidFill>
              </a:rPr>
              <a:t>      </a:t>
            </a:r>
            <a:r>
              <a:rPr lang="en-GB" dirty="0" err="1">
                <a:solidFill>
                  <a:srgbClr val="FF0000"/>
                </a:solidFill>
              </a:rPr>
              <a:t>containerPort</a:t>
            </a:r>
            <a:r>
              <a:rPr lang="en-GB" dirty="0">
                <a:solidFill>
                  <a:srgbClr val="FF0000"/>
                </a:solidFill>
              </a:rPr>
              <a:t>: </a:t>
            </a:r>
            <a:r>
              <a:rPr lang="en-GB" dirty="0" smtClean="0">
                <a:solidFill>
                  <a:srgbClr val="FF0000"/>
                </a:solidFill>
              </a:rPr>
              <a:t>80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950763" y="2364858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nginx-pod.yaml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6535" y="2734190"/>
            <a:ext cx="5718081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apply 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nginx-pod.yaml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pod/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-pod created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</a:t>
            </a:r>
            <a:r>
              <a:rPr lang="en-GB" dirty="0" smtClean="0">
                <a:solidFill>
                  <a:schemeClr val="bg1"/>
                </a:solidFill>
              </a:rPr>
              <a:t>   READY   </a:t>
            </a:r>
            <a:r>
              <a:rPr lang="en-GB" dirty="0">
                <a:solidFill>
                  <a:schemeClr val="bg1"/>
                </a:solidFill>
              </a:rPr>
              <a:t>STATUS    RESTARTS   AGE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nginx</a:t>
            </a:r>
            <a:r>
              <a:rPr lang="en-GB" dirty="0" smtClean="0">
                <a:solidFill>
                  <a:schemeClr val="bg1"/>
                </a:solidFill>
              </a:rPr>
              <a:t>-pod    1/1          Running    0                   15s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port-forward pod/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-pod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86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:80</a:t>
            </a:r>
          </a:p>
          <a:p>
            <a:r>
              <a:rPr lang="en-GB" dirty="0">
                <a:solidFill>
                  <a:schemeClr val="bg1"/>
                </a:solidFill>
              </a:rPr>
              <a:t>Forwarding from 127.0.0.1:86 -&gt; 80</a:t>
            </a:r>
          </a:p>
          <a:p>
            <a:r>
              <a:rPr lang="en-GB" dirty="0">
                <a:solidFill>
                  <a:schemeClr val="bg1"/>
                </a:solidFill>
              </a:rPr>
              <a:t>Forwarding from [::1]:86 -&gt; 80</a:t>
            </a:r>
          </a:p>
          <a:p>
            <a:r>
              <a:rPr lang="en-GB" dirty="0">
                <a:solidFill>
                  <a:schemeClr val="bg1"/>
                </a:solidFill>
              </a:rPr>
              <a:t>Handling connection for </a:t>
            </a:r>
            <a:r>
              <a:rPr lang="en-GB" dirty="0" smtClean="0">
                <a:solidFill>
                  <a:schemeClr val="bg1"/>
                </a:solidFill>
              </a:rPr>
              <a:t>86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pl-PL" dirty="0" smtClean="0">
                <a:solidFill>
                  <a:schemeClr val="accent1">
                    <a:lumMod val="50000"/>
                  </a:schemeClr>
                </a:solidFill>
              </a:rPr>
              <a:t>kubectl </a:t>
            </a:r>
            <a:r>
              <a:rPr lang="pl-PL" dirty="0">
                <a:solidFill>
                  <a:schemeClr val="accent1">
                    <a:lumMod val="50000"/>
                  </a:schemeClr>
                </a:solidFill>
              </a:rPr>
              <a:t>delete pod nginx-pod</a:t>
            </a:r>
          </a:p>
          <a:p>
            <a:r>
              <a:rPr lang="pl-PL" dirty="0">
                <a:solidFill>
                  <a:schemeClr val="bg1"/>
                </a:solidFill>
              </a:rPr>
              <a:t>pod "nginx-pod" deleted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36535" y="5873511"/>
            <a:ext cx="5724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Using a browser, connect to the </a:t>
            </a:r>
            <a:r>
              <a:rPr lang="en-GB" dirty="0" err="1" smtClean="0"/>
              <a:t>ngnix</a:t>
            </a:r>
            <a:r>
              <a:rPr lang="en-GB" dirty="0" smtClean="0"/>
              <a:t> webserver using</a:t>
            </a:r>
            <a:br>
              <a:rPr lang="en-GB" dirty="0" smtClean="0"/>
            </a:br>
            <a:r>
              <a:rPr lang="en-GB" i="1" dirty="0" smtClean="0"/>
              <a:t>http://localhost:86</a:t>
            </a:r>
            <a:endParaRPr lang="en-GB" i="1" dirty="0"/>
          </a:p>
        </p:txBody>
      </p:sp>
      <p:sp>
        <p:nvSpPr>
          <p:cNvPr id="12" name="TextBox 11"/>
          <p:cNvSpPr txBox="1"/>
          <p:nvPr/>
        </p:nvSpPr>
        <p:spPr>
          <a:xfrm>
            <a:off x="429972" y="6479962"/>
            <a:ext cx="483497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Minikube</a:t>
            </a:r>
            <a:r>
              <a:rPr lang="en-GB" dirty="0" smtClean="0"/>
              <a:t> playground </a:t>
            </a:r>
            <a:r>
              <a:rPr lang="en-GB" dirty="0" smtClean="0">
                <a:sym typeface="Wingdings" panose="05000000000000000000" pitchFamily="2" charset="2"/>
              </a:rPr>
              <a:t> use </a:t>
            </a:r>
            <a:r>
              <a:rPr lang="en-GB" i="1" dirty="0" smtClean="0">
                <a:sym typeface="Wingdings" panose="05000000000000000000" pitchFamily="2" charset="2"/>
              </a:rPr>
              <a:t>curl  localhost:86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8243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ConfigMap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Associate with pod</a:t>
            </a:r>
          </a:p>
          <a:p>
            <a:r>
              <a:rPr lang="en-GB" dirty="0" smtClean="0"/>
              <a:t>Simplifies configuration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3656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Secret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Hide passwords e.g. database passwords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339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59235</TotalTime>
  <Words>4209</Words>
  <Application>Microsoft Office PowerPoint</Application>
  <PresentationFormat>On-screen Show (4:3)</PresentationFormat>
  <Paragraphs>713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Kubernetes Nodes and Pods</vt:lpstr>
      <vt:lpstr>Minikube Playground</vt:lpstr>
      <vt:lpstr>Minikube Playground</vt:lpstr>
      <vt:lpstr>kubelet, Kubernetes Clusters &amp;  Node Controller</vt:lpstr>
      <vt:lpstr>Creating a Worker Node</vt:lpstr>
      <vt:lpstr>Node Controller</vt:lpstr>
      <vt:lpstr>Classless Inter-Domain Routing (CIDR) Block IP Addresses</vt:lpstr>
      <vt:lpstr>Kubernetes Cluster</vt:lpstr>
      <vt:lpstr>Pod</vt:lpstr>
      <vt:lpstr>Pod</vt:lpstr>
      <vt:lpstr>Pod</vt:lpstr>
      <vt:lpstr>kubectl run</vt:lpstr>
      <vt:lpstr>Exercise</vt:lpstr>
      <vt:lpstr>Warning</vt:lpstr>
      <vt:lpstr>Exercise</vt:lpstr>
      <vt:lpstr>Exercise</vt:lpstr>
      <vt:lpstr>Run and Attach</vt:lpstr>
      <vt:lpstr>Run and Attach</vt:lpstr>
      <vt:lpstr>Dry Run</vt:lpstr>
      <vt:lpstr>Using Config Files </vt:lpstr>
      <vt:lpstr>YAML Quick Start</vt:lpstr>
      <vt:lpstr>YAML Quick Start</vt:lpstr>
      <vt:lpstr>K8s YAML</vt:lpstr>
      <vt:lpstr>Pod Specification File</vt:lpstr>
      <vt:lpstr>YAML Breakdown</vt:lpstr>
      <vt:lpstr>Note</vt:lpstr>
      <vt:lpstr>Exercise</vt:lpstr>
      <vt:lpstr>Create or Apply a Configuration File</vt:lpstr>
      <vt:lpstr>Exercise</vt:lpstr>
      <vt:lpstr>Exercise</vt:lpstr>
      <vt:lpstr>Pod Template</vt:lpstr>
      <vt:lpstr>Pod Template (Cont)</vt:lpstr>
      <vt:lpstr>Your Apps in Kubernetes</vt:lpstr>
      <vt:lpstr>Exercise</vt:lpstr>
      <vt:lpstr>Exercise</vt:lpstr>
      <vt:lpstr>Multiple Containers in a Pod</vt:lpstr>
      <vt:lpstr>Container</vt:lpstr>
      <vt:lpstr>Exercise</vt:lpstr>
      <vt:lpstr>Exercise</vt:lpstr>
      <vt:lpstr>Port Forwarding</vt:lpstr>
      <vt:lpstr>Port Forwarding</vt:lpstr>
      <vt:lpstr>Exercise</vt:lpstr>
      <vt:lpstr>ConfigMap</vt:lpstr>
      <vt:lpstr>Secret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1638</cp:revision>
  <cp:lastPrinted>2001-06-14T13:58:17Z</cp:lastPrinted>
  <dcterms:created xsi:type="dcterms:W3CDTF">1999-06-25T18:38:26Z</dcterms:created>
  <dcterms:modified xsi:type="dcterms:W3CDTF">2021-03-01T15:17:37Z</dcterms:modified>
</cp:coreProperties>
</file>