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2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7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16" autoAdjust="0"/>
    <p:restoredTop sz="94660"/>
  </p:normalViewPr>
  <p:slideViewPr>
    <p:cSldViewPr snapToGrid="0">
      <p:cViewPr>
        <p:scale>
          <a:sx n="51" d="100"/>
          <a:sy n="51" d="100"/>
        </p:scale>
        <p:origin x="1190" y="269"/>
      </p:cViewPr>
      <p:guideLst/>
    </p:cSldViewPr>
  </p:slideViewPr>
  <p:notesTextViewPr>
    <p:cViewPr>
      <p:scale>
        <a:sx n="200" d="100"/>
        <a:sy n="2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EE0B716-5E36-40F8-9FF0-5A75B15A0E06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EE6A1B90-12BC-41CF-B2CA-DAF5A41AD422}">
      <dgm:prSet custT="1"/>
      <dgm:spPr>
        <a:solidFill>
          <a:schemeClr val="accent5">
            <a:lumMod val="40000"/>
            <a:lumOff val="60000"/>
          </a:schemeClr>
        </a:solidFill>
        <a:ln>
          <a:solidFill>
            <a:schemeClr val="accent1">
              <a:lumMod val="75000"/>
            </a:schemeClr>
          </a:solidFill>
        </a:ln>
      </dgm:spPr>
      <dgm:t>
        <a:bodyPr/>
        <a:lstStyle/>
        <a:p>
          <a:r>
            <a:rPr lang="en-GB" sz="14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Cultural perspectives on ageing vary, some cultures see elderly people as valuable sources of knowledge, while others show ageism.</a:t>
          </a:r>
          <a:br>
            <a:rPr lang="en-GB" sz="14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</a:br>
          <a:br>
            <a:rPr lang="en-GB" sz="14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14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According to (WHO, 2021), ageism has an impact on healthcare, work, and service access.</a:t>
          </a:r>
          <a:endParaRPr lang="en-US" sz="1400" b="1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5D998E2-FEE0-49B5-9DEC-991663F58678}" type="parTrans" cxnId="{6F729A47-DAD8-4224-9C49-ED4E30CFE040}">
      <dgm:prSet/>
      <dgm:spPr/>
      <dgm:t>
        <a:bodyPr/>
        <a:lstStyle/>
        <a:p>
          <a:endParaRPr lang="en-US"/>
        </a:p>
      </dgm:t>
    </dgm:pt>
    <dgm:pt modelId="{1913A1D3-9AD0-47BD-9349-B5AAE5818428}" type="sibTrans" cxnId="{6F729A47-DAD8-4224-9C49-ED4E30CFE040}">
      <dgm:prSet/>
      <dgm:spPr>
        <a:solidFill>
          <a:schemeClr val="accent1">
            <a:lumMod val="60000"/>
            <a:lumOff val="40000"/>
            <a:alpha val="90000"/>
          </a:schemeClr>
        </a:solidFill>
      </dgm:spPr>
      <dgm:t>
        <a:bodyPr/>
        <a:lstStyle/>
        <a:p>
          <a:endParaRPr lang="en-US"/>
        </a:p>
      </dgm:t>
    </dgm:pt>
    <dgm:pt modelId="{303495B7-B568-4840-9B4D-698FB8C48C41}">
      <dgm:prSet/>
      <dgm:spPr>
        <a:solidFill>
          <a:schemeClr val="accent1">
            <a:lumMod val="40000"/>
            <a:lumOff val="60000"/>
          </a:schemeClr>
        </a:solidFill>
        <a:ln>
          <a:solidFill>
            <a:schemeClr val="accent1">
              <a:lumMod val="75000"/>
            </a:schemeClr>
          </a:solidFill>
        </a:ln>
      </dgm:spPr>
      <dgm:t>
        <a:bodyPr/>
        <a:lstStyle/>
        <a:p>
          <a:r>
            <a:rPr lang="en-GB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The growing global population over 65 highlights the need for person-centred, inclusive care. </a:t>
          </a:r>
          <a:endParaRPr lang="en-US" b="1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77AFB50-C551-41F5-BF28-F05B83A530E1}" type="parTrans" cxnId="{5616214A-45BA-4078-9E99-23BD3023172E}">
      <dgm:prSet/>
      <dgm:spPr/>
      <dgm:t>
        <a:bodyPr/>
        <a:lstStyle/>
        <a:p>
          <a:endParaRPr lang="en-US"/>
        </a:p>
      </dgm:t>
    </dgm:pt>
    <dgm:pt modelId="{62665F0E-E673-454A-91F4-DF840CADDF9E}" type="sibTrans" cxnId="{5616214A-45BA-4078-9E99-23BD3023172E}">
      <dgm:prSet/>
      <dgm:spPr>
        <a:solidFill>
          <a:schemeClr val="accent1">
            <a:lumMod val="60000"/>
            <a:lumOff val="40000"/>
            <a:alpha val="90000"/>
          </a:schemeClr>
        </a:solidFill>
        <a:ln>
          <a:solidFill>
            <a:schemeClr val="accent1">
              <a:alpha val="90000"/>
            </a:schemeClr>
          </a:solidFill>
        </a:ln>
      </dgm:spPr>
      <dgm:t>
        <a:bodyPr/>
        <a:lstStyle/>
        <a:p>
          <a:endParaRPr lang="en-US"/>
        </a:p>
      </dgm:t>
    </dgm:pt>
    <dgm:pt modelId="{C594EB0E-208B-4A5F-AE8D-90AA613122E8}">
      <dgm:prSet/>
      <dgm:spPr>
        <a:solidFill>
          <a:schemeClr val="accent4">
            <a:lumMod val="40000"/>
            <a:lumOff val="60000"/>
          </a:schemeClr>
        </a:solidFill>
        <a:ln>
          <a:solidFill>
            <a:schemeClr val="accent1">
              <a:lumMod val="75000"/>
            </a:schemeClr>
          </a:solidFill>
        </a:ln>
      </dgm:spPr>
      <dgm:t>
        <a:bodyPr/>
        <a:lstStyle/>
        <a:p>
          <a:r>
            <a:rPr lang="en-GB" b="1" dirty="0">
              <a:solidFill>
                <a:schemeClr val="tx1"/>
              </a:solidFill>
            </a:rPr>
            <a:t>Frailty, multiple medical conditions, and functional decline are more common in older people, UK Parliament (2024). </a:t>
          </a:r>
          <a:endParaRPr lang="en-US" b="1" dirty="0">
            <a:solidFill>
              <a:schemeClr val="tx1"/>
            </a:solidFill>
          </a:endParaRPr>
        </a:p>
      </dgm:t>
    </dgm:pt>
    <dgm:pt modelId="{3E744F46-EBA1-4B83-B703-685903C1458D}" type="parTrans" cxnId="{1DEA5CF4-5104-43CD-9390-E64C275B1233}">
      <dgm:prSet/>
      <dgm:spPr/>
      <dgm:t>
        <a:bodyPr/>
        <a:lstStyle/>
        <a:p>
          <a:endParaRPr lang="en-US"/>
        </a:p>
      </dgm:t>
    </dgm:pt>
    <dgm:pt modelId="{EE5ABA1B-9D0C-4C56-BB15-C49AC7AD67C6}" type="sibTrans" cxnId="{1DEA5CF4-5104-43CD-9390-E64C275B1233}">
      <dgm:prSet/>
      <dgm:spPr>
        <a:solidFill>
          <a:schemeClr val="accent1">
            <a:lumMod val="60000"/>
            <a:lumOff val="40000"/>
            <a:alpha val="90000"/>
          </a:schemeClr>
        </a:solidFill>
      </dgm:spPr>
      <dgm:t>
        <a:bodyPr/>
        <a:lstStyle/>
        <a:p>
          <a:endParaRPr lang="en-US"/>
        </a:p>
      </dgm:t>
    </dgm:pt>
    <dgm:pt modelId="{C4D17DE4-27E8-4AA9-AB65-804D1C85C3D1}">
      <dgm:prSet/>
      <dgm:spPr>
        <a:ln>
          <a:solidFill>
            <a:schemeClr val="accent1">
              <a:lumMod val="75000"/>
            </a:schemeClr>
          </a:solidFill>
        </a:ln>
      </dgm:spPr>
      <dgm:t>
        <a:bodyPr/>
        <a:lstStyle/>
        <a:p>
          <a:r>
            <a:rPr lang="en-GB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 </a:t>
          </a:r>
          <a:br>
            <a:rPr lang="en-GB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The ageing population places significant pressure on long-term care capacity, staffing, and funding.</a:t>
          </a:r>
          <a:br>
            <a:rPr lang="en-GB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(NHS England, 2026).</a:t>
          </a:r>
          <a:endParaRPr lang="en-US" b="1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245122A-F83E-40D3-BF8E-794D4411582F}" type="parTrans" cxnId="{49158F1D-A1CD-4F28-962B-F269778029F3}">
      <dgm:prSet/>
      <dgm:spPr/>
      <dgm:t>
        <a:bodyPr/>
        <a:lstStyle/>
        <a:p>
          <a:endParaRPr lang="en-US"/>
        </a:p>
      </dgm:t>
    </dgm:pt>
    <dgm:pt modelId="{C35A2E6A-3C78-4F31-A742-C2D9CCBAD88D}" type="sibTrans" cxnId="{49158F1D-A1CD-4F28-962B-F269778029F3}">
      <dgm:prSet/>
      <dgm:spPr/>
      <dgm:t>
        <a:bodyPr/>
        <a:lstStyle/>
        <a:p>
          <a:endParaRPr lang="en-US"/>
        </a:p>
      </dgm:t>
    </dgm:pt>
    <dgm:pt modelId="{4E23CBCE-3D5F-4808-BB98-58A8D2A895C4}" type="pres">
      <dgm:prSet presAssocID="{2EE0B716-5E36-40F8-9FF0-5A75B15A0E06}" presName="outerComposite" presStyleCnt="0">
        <dgm:presLayoutVars>
          <dgm:chMax val="5"/>
          <dgm:dir/>
          <dgm:resizeHandles val="exact"/>
        </dgm:presLayoutVars>
      </dgm:prSet>
      <dgm:spPr/>
    </dgm:pt>
    <dgm:pt modelId="{E2026ECF-170B-43F6-82A1-0EDB74C3A3E8}" type="pres">
      <dgm:prSet presAssocID="{2EE0B716-5E36-40F8-9FF0-5A75B15A0E06}" presName="dummyMaxCanvas" presStyleCnt="0">
        <dgm:presLayoutVars/>
      </dgm:prSet>
      <dgm:spPr/>
    </dgm:pt>
    <dgm:pt modelId="{B45ED59A-64A7-4666-9C76-5AFB40DAA01A}" type="pres">
      <dgm:prSet presAssocID="{2EE0B716-5E36-40F8-9FF0-5A75B15A0E06}" presName="FourNodes_1" presStyleLbl="node1" presStyleIdx="0" presStyleCnt="4">
        <dgm:presLayoutVars>
          <dgm:bulletEnabled val="1"/>
        </dgm:presLayoutVars>
      </dgm:prSet>
      <dgm:spPr/>
    </dgm:pt>
    <dgm:pt modelId="{79CB926A-F212-4805-B11F-20D72FFF7E44}" type="pres">
      <dgm:prSet presAssocID="{2EE0B716-5E36-40F8-9FF0-5A75B15A0E06}" presName="FourNodes_2" presStyleLbl="node1" presStyleIdx="1" presStyleCnt="4">
        <dgm:presLayoutVars>
          <dgm:bulletEnabled val="1"/>
        </dgm:presLayoutVars>
      </dgm:prSet>
      <dgm:spPr/>
    </dgm:pt>
    <dgm:pt modelId="{07549602-4824-4FD5-996C-3C58213CEDDC}" type="pres">
      <dgm:prSet presAssocID="{2EE0B716-5E36-40F8-9FF0-5A75B15A0E06}" presName="FourNodes_3" presStyleLbl="node1" presStyleIdx="2" presStyleCnt="4">
        <dgm:presLayoutVars>
          <dgm:bulletEnabled val="1"/>
        </dgm:presLayoutVars>
      </dgm:prSet>
      <dgm:spPr/>
    </dgm:pt>
    <dgm:pt modelId="{4B8F943D-9FC8-44EA-AEAA-4E5415E91D9E}" type="pres">
      <dgm:prSet presAssocID="{2EE0B716-5E36-40F8-9FF0-5A75B15A0E06}" presName="FourNodes_4" presStyleLbl="node1" presStyleIdx="3" presStyleCnt="4">
        <dgm:presLayoutVars>
          <dgm:bulletEnabled val="1"/>
        </dgm:presLayoutVars>
      </dgm:prSet>
      <dgm:spPr/>
    </dgm:pt>
    <dgm:pt modelId="{57B3E6F2-8EC2-4A76-AC00-819F5256EC3D}" type="pres">
      <dgm:prSet presAssocID="{2EE0B716-5E36-40F8-9FF0-5A75B15A0E06}" presName="FourConn_1-2" presStyleLbl="fgAccFollowNode1" presStyleIdx="0" presStyleCnt="3">
        <dgm:presLayoutVars>
          <dgm:bulletEnabled val="1"/>
        </dgm:presLayoutVars>
      </dgm:prSet>
      <dgm:spPr/>
    </dgm:pt>
    <dgm:pt modelId="{9748CA63-1326-477C-BC57-847D8BDE184E}" type="pres">
      <dgm:prSet presAssocID="{2EE0B716-5E36-40F8-9FF0-5A75B15A0E06}" presName="FourConn_2-3" presStyleLbl="fgAccFollowNode1" presStyleIdx="1" presStyleCnt="3">
        <dgm:presLayoutVars>
          <dgm:bulletEnabled val="1"/>
        </dgm:presLayoutVars>
      </dgm:prSet>
      <dgm:spPr/>
    </dgm:pt>
    <dgm:pt modelId="{2F813700-E3C8-4D29-9782-0D64DC5BCD37}" type="pres">
      <dgm:prSet presAssocID="{2EE0B716-5E36-40F8-9FF0-5A75B15A0E06}" presName="FourConn_3-4" presStyleLbl="fgAccFollowNode1" presStyleIdx="2" presStyleCnt="3">
        <dgm:presLayoutVars>
          <dgm:bulletEnabled val="1"/>
        </dgm:presLayoutVars>
      </dgm:prSet>
      <dgm:spPr/>
    </dgm:pt>
    <dgm:pt modelId="{F6152DB9-6771-4568-9A4A-C4C09D453DC9}" type="pres">
      <dgm:prSet presAssocID="{2EE0B716-5E36-40F8-9FF0-5A75B15A0E06}" presName="FourNodes_1_text" presStyleLbl="node1" presStyleIdx="3" presStyleCnt="4">
        <dgm:presLayoutVars>
          <dgm:bulletEnabled val="1"/>
        </dgm:presLayoutVars>
      </dgm:prSet>
      <dgm:spPr/>
    </dgm:pt>
    <dgm:pt modelId="{3D4CEC47-AF8A-4DD1-A19A-19F1EB75BF57}" type="pres">
      <dgm:prSet presAssocID="{2EE0B716-5E36-40F8-9FF0-5A75B15A0E06}" presName="FourNodes_2_text" presStyleLbl="node1" presStyleIdx="3" presStyleCnt="4">
        <dgm:presLayoutVars>
          <dgm:bulletEnabled val="1"/>
        </dgm:presLayoutVars>
      </dgm:prSet>
      <dgm:spPr/>
    </dgm:pt>
    <dgm:pt modelId="{81BFD2DA-F270-40C2-9DE6-F2697B2FF4B0}" type="pres">
      <dgm:prSet presAssocID="{2EE0B716-5E36-40F8-9FF0-5A75B15A0E06}" presName="FourNodes_3_text" presStyleLbl="node1" presStyleIdx="3" presStyleCnt="4">
        <dgm:presLayoutVars>
          <dgm:bulletEnabled val="1"/>
        </dgm:presLayoutVars>
      </dgm:prSet>
      <dgm:spPr/>
    </dgm:pt>
    <dgm:pt modelId="{2786422E-DFD2-4578-A717-550F0BB44502}" type="pres">
      <dgm:prSet presAssocID="{2EE0B716-5E36-40F8-9FF0-5A75B15A0E06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AAF9D202-C180-4ADC-8FC4-9F2ACBBFAB73}" type="presOf" srcId="{303495B7-B568-4840-9B4D-698FB8C48C41}" destId="{79CB926A-F212-4805-B11F-20D72FFF7E44}" srcOrd="0" destOrd="0" presId="urn:microsoft.com/office/officeart/2005/8/layout/vProcess5"/>
    <dgm:cxn modelId="{49158F1D-A1CD-4F28-962B-F269778029F3}" srcId="{2EE0B716-5E36-40F8-9FF0-5A75B15A0E06}" destId="{C4D17DE4-27E8-4AA9-AB65-804D1C85C3D1}" srcOrd="3" destOrd="0" parTransId="{9245122A-F83E-40D3-BF8E-794D4411582F}" sibTransId="{C35A2E6A-3C78-4F31-A742-C2D9CCBAD88D}"/>
    <dgm:cxn modelId="{9A8C6324-0076-4518-AFF0-F3FAD5CCE112}" type="presOf" srcId="{C4D17DE4-27E8-4AA9-AB65-804D1C85C3D1}" destId="{2786422E-DFD2-4578-A717-550F0BB44502}" srcOrd="1" destOrd="0" presId="urn:microsoft.com/office/officeart/2005/8/layout/vProcess5"/>
    <dgm:cxn modelId="{6CABF13C-224A-4D36-BF18-0A38C33605D9}" type="presOf" srcId="{62665F0E-E673-454A-91F4-DF840CADDF9E}" destId="{9748CA63-1326-477C-BC57-847D8BDE184E}" srcOrd="0" destOrd="0" presId="urn:microsoft.com/office/officeart/2005/8/layout/vProcess5"/>
    <dgm:cxn modelId="{6F729A47-DAD8-4224-9C49-ED4E30CFE040}" srcId="{2EE0B716-5E36-40F8-9FF0-5A75B15A0E06}" destId="{EE6A1B90-12BC-41CF-B2CA-DAF5A41AD422}" srcOrd="0" destOrd="0" parTransId="{75D998E2-FEE0-49B5-9DEC-991663F58678}" sibTransId="{1913A1D3-9AD0-47BD-9349-B5AAE5818428}"/>
    <dgm:cxn modelId="{A41F0E6A-8739-4498-83CC-7E3CDE70B52A}" type="presOf" srcId="{1913A1D3-9AD0-47BD-9349-B5AAE5818428}" destId="{57B3E6F2-8EC2-4A76-AC00-819F5256EC3D}" srcOrd="0" destOrd="0" presId="urn:microsoft.com/office/officeart/2005/8/layout/vProcess5"/>
    <dgm:cxn modelId="{5616214A-45BA-4078-9E99-23BD3023172E}" srcId="{2EE0B716-5E36-40F8-9FF0-5A75B15A0E06}" destId="{303495B7-B568-4840-9B4D-698FB8C48C41}" srcOrd="1" destOrd="0" parTransId="{377AFB50-C551-41F5-BF28-F05B83A530E1}" sibTransId="{62665F0E-E673-454A-91F4-DF840CADDF9E}"/>
    <dgm:cxn modelId="{05BFB64F-AD17-4E02-B0E2-79A9F7EEAD0D}" type="presOf" srcId="{2EE0B716-5E36-40F8-9FF0-5A75B15A0E06}" destId="{4E23CBCE-3D5F-4808-BB98-58A8D2A895C4}" srcOrd="0" destOrd="0" presId="urn:microsoft.com/office/officeart/2005/8/layout/vProcess5"/>
    <dgm:cxn modelId="{00F72D84-25E4-4A57-9BEE-73B99443AD14}" type="presOf" srcId="{C594EB0E-208B-4A5F-AE8D-90AA613122E8}" destId="{07549602-4824-4FD5-996C-3C58213CEDDC}" srcOrd="0" destOrd="0" presId="urn:microsoft.com/office/officeart/2005/8/layout/vProcess5"/>
    <dgm:cxn modelId="{FA470787-78C6-497B-B8C5-1A8A79BF3201}" type="presOf" srcId="{EE6A1B90-12BC-41CF-B2CA-DAF5A41AD422}" destId="{F6152DB9-6771-4568-9A4A-C4C09D453DC9}" srcOrd="1" destOrd="0" presId="urn:microsoft.com/office/officeart/2005/8/layout/vProcess5"/>
    <dgm:cxn modelId="{7D97FC97-726A-4A04-B1A9-AB31CAD261A5}" type="presOf" srcId="{EE6A1B90-12BC-41CF-B2CA-DAF5A41AD422}" destId="{B45ED59A-64A7-4666-9C76-5AFB40DAA01A}" srcOrd="0" destOrd="0" presId="urn:microsoft.com/office/officeart/2005/8/layout/vProcess5"/>
    <dgm:cxn modelId="{D647159E-A8D2-47F2-8BE0-9CCFEC67BB6A}" type="presOf" srcId="{C594EB0E-208B-4A5F-AE8D-90AA613122E8}" destId="{81BFD2DA-F270-40C2-9DE6-F2697B2FF4B0}" srcOrd="1" destOrd="0" presId="urn:microsoft.com/office/officeart/2005/8/layout/vProcess5"/>
    <dgm:cxn modelId="{B87F87A4-D080-4D1A-B002-FF6D31C02D4D}" type="presOf" srcId="{C4D17DE4-27E8-4AA9-AB65-804D1C85C3D1}" destId="{4B8F943D-9FC8-44EA-AEAA-4E5415E91D9E}" srcOrd="0" destOrd="0" presId="urn:microsoft.com/office/officeart/2005/8/layout/vProcess5"/>
    <dgm:cxn modelId="{67D5F1C7-0E18-4592-A72C-753BE5ABA309}" type="presOf" srcId="{EE5ABA1B-9D0C-4C56-BB15-C49AC7AD67C6}" destId="{2F813700-E3C8-4D29-9782-0D64DC5BCD37}" srcOrd="0" destOrd="0" presId="urn:microsoft.com/office/officeart/2005/8/layout/vProcess5"/>
    <dgm:cxn modelId="{68EB8FDA-2660-4665-9CA3-5F3383580B0D}" type="presOf" srcId="{303495B7-B568-4840-9B4D-698FB8C48C41}" destId="{3D4CEC47-AF8A-4DD1-A19A-19F1EB75BF57}" srcOrd="1" destOrd="0" presId="urn:microsoft.com/office/officeart/2005/8/layout/vProcess5"/>
    <dgm:cxn modelId="{1DEA5CF4-5104-43CD-9390-E64C275B1233}" srcId="{2EE0B716-5E36-40F8-9FF0-5A75B15A0E06}" destId="{C594EB0E-208B-4A5F-AE8D-90AA613122E8}" srcOrd="2" destOrd="0" parTransId="{3E744F46-EBA1-4B83-B703-685903C1458D}" sibTransId="{EE5ABA1B-9D0C-4C56-BB15-C49AC7AD67C6}"/>
    <dgm:cxn modelId="{B64BF371-F9B5-4A6B-84A3-C1421DE51061}" type="presParOf" srcId="{4E23CBCE-3D5F-4808-BB98-58A8D2A895C4}" destId="{E2026ECF-170B-43F6-82A1-0EDB74C3A3E8}" srcOrd="0" destOrd="0" presId="urn:microsoft.com/office/officeart/2005/8/layout/vProcess5"/>
    <dgm:cxn modelId="{DE256EF7-58F8-4B57-A7BE-0F35E0E136C5}" type="presParOf" srcId="{4E23CBCE-3D5F-4808-BB98-58A8D2A895C4}" destId="{B45ED59A-64A7-4666-9C76-5AFB40DAA01A}" srcOrd="1" destOrd="0" presId="urn:microsoft.com/office/officeart/2005/8/layout/vProcess5"/>
    <dgm:cxn modelId="{CA34051D-1B52-48BF-B01F-E3AEA0AB1235}" type="presParOf" srcId="{4E23CBCE-3D5F-4808-BB98-58A8D2A895C4}" destId="{79CB926A-F212-4805-B11F-20D72FFF7E44}" srcOrd="2" destOrd="0" presId="urn:microsoft.com/office/officeart/2005/8/layout/vProcess5"/>
    <dgm:cxn modelId="{360751D0-B30C-4A41-8E6E-5538FB3D0656}" type="presParOf" srcId="{4E23CBCE-3D5F-4808-BB98-58A8D2A895C4}" destId="{07549602-4824-4FD5-996C-3C58213CEDDC}" srcOrd="3" destOrd="0" presId="urn:microsoft.com/office/officeart/2005/8/layout/vProcess5"/>
    <dgm:cxn modelId="{EC076D2F-AF5E-4F39-BECB-94BEFB7F7E9A}" type="presParOf" srcId="{4E23CBCE-3D5F-4808-BB98-58A8D2A895C4}" destId="{4B8F943D-9FC8-44EA-AEAA-4E5415E91D9E}" srcOrd="4" destOrd="0" presId="urn:microsoft.com/office/officeart/2005/8/layout/vProcess5"/>
    <dgm:cxn modelId="{8BB6B6BD-4CC3-41A9-95B0-F1E52C68A62B}" type="presParOf" srcId="{4E23CBCE-3D5F-4808-BB98-58A8D2A895C4}" destId="{57B3E6F2-8EC2-4A76-AC00-819F5256EC3D}" srcOrd="5" destOrd="0" presId="urn:microsoft.com/office/officeart/2005/8/layout/vProcess5"/>
    <dgm:cxn modelId="{FB7C7BA2-1CA9-4DE6-8D98-09F111526635}" type="presParOf" srcId="{4E23CBCE-3D5F-4808-BB98-58A8D2A895C4}" destId="{9748CA63-1326-477C-BC57-847D8BDE184E}" srcOrd="6" destOrd="0" presId="urn:microsoft.com/office/officeart/2005/8/layout/vProcess5"/>
    <dgm:cxn modelId="{B45833C3-3B47-49FD-B1A6-7E0B7F8D604D}" type="presParOf" srcId="{4E23CBCE-3D5F-4808-BB98-58A8D2A895C4}" destId="{2F813700-E3C8-4D29-9782-0D64DC5BCD37}" srcOrd="7" destOrd="0" presId="urn:microsoft.com/office/officeart/2005/8/layout/vProcess5"/>
    <dgm:cxn modelId="{3B28A0F8-193E-47E0-B52D-C5B4D2BC2EEF}" type="presParOf" srcId="{4E23CBCE-3D5F-4808-BB98-58A8D2A895C4}" destId="{F6152DB9-6771-4568-9A4A-C4C09D453DC9}" srcOrd="8" destOrd="0" presId="urn:microsoft.com/office/officeart/2005/8/layout/vProcess5"/>
    <dgm:cxn modelId="{45B2D245-85AB-4A0E-9716-7C86B4DAC4BE}" type="presParOf" srcId="{4E23CBCE-3D5F-4808-BB98-58A8D2A895C4}" destId="{3D4CEC47-AF8A-4DD1-A19A-19F1EB75BF57}" srcOrd="9" destOrd="0" presId="urn:microsoft.com/office/officeart/2005/8/layout/vProcess5"/>
    <dgm:cxn modelId="{052FF342-D4E0-43F3-9531-0AEB08E75555}" type="presParOf" srcId="{4E23CBCE-3D5F-4808-BB98-58A8D2A895C4}" destId="{81BFD2DA-F270-40C2-9DE6-F2697B2FF4B0}" srcOrd="10" destOrd="0" presId="urn:microsoft.com/office/officeart/2005/8/layout/vProcess5"/>
    <dgm:cxn modelId="{149A6644-74CE-425C-B273-97FAD7BA26C3}" type="presParOf" srcId="{4E23CBCE-3D5F-4808-BB98-58A8D2A895C4}" destId="{2786422E-DFD2-4578-A717-550F0BB44502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E39F73F-7915-4574-B249-5D35BD1EEE26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F6AF015-F19C-4B39-9C03-893E59AD7953}">
      <dgm:prSet/>
      <dgm:spPr/>
      <dgm:t>
        <a:bodyPr/>
        <a:lstStyle/>
        <a:p>
          <a:r>
            <a:rPr lang="en-GB" b="1" dirty="0">
              <a:latin typeface="Arial" panose="020B0604020202020204" pitchFamily="34" charset="0"/>
              <a:cs typeface="Arial" panose="020B0604020202020204" pitchFamily="34" charset="0"/>
            </a:rPr>
            <a:t>A significant proportion of mobility problems, sensory impairments, and long-term diseases.</a:t>
          </a:r>
          <a:br>
            <a:rPr lang="en-GB" b="1" dirty="0">
              <a:latin typeface="Arial" panose="020B0604020202020204" pitchFamily="34" charset="0"/>
              <a:cs typeface="Arial" panose="020B0604020202020204" pitchFamily="34" charset="0"/>
            </a:rPr>
          </a:br>
          <a:br>
            <a:rPr lang="en-GB" b="1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b="1" dirty="0">
              <a:latin typeface="Arial" panose="020B0604020202020204" pitchFamily="34" charset="0"/>
              <a:cs typeface="Arial" panose="020B0604020202020204" pitchFamily="34" charset="0"/>
            </a:rPr>
            <a:t>Independence and safety are impacted by cognitive decline, especially dementia.</a:t>
          </a:r>
          <a:endParaRPr lang="en-US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678E5E4-4546-4263-98CF-2373E661438F}" type="parTrans" cxnId="{7DA04C5D-1588-4197-A37B-B929B8D60F3A}">
      <dgm:prSet/>
      <dgm:spPr/>
      <dgm:t>
        <a:bodyPr/>
        <a:lstStyle/>
        <a:p>
          <a:endParaRPr lang="en-US"/>
        </a:p>
      </dgm:t>
    </dgm:pt>
    <dgm:pt modelId="{52C902AD-7665-4046-AC70-37A73798D3A9}" type="sibTrans" cxnId="{7DA04C5D-1588-4197-A37B-B929B8D60F3A}">
      <dgm:prSet/>
      <dgm:spPr/>
      <dgm:t>
        <a:bodyPr/>
        <a:lstStyle/>
        <a:p>
          <a:endParaRPr lang="en-US"/>
        </a:p>
      </dgm:t>
    </dgm:pt>
    <dgm:pt modelId="{BF491DEB-0F76-4737-B880-10CE412441AD}">
      <dgm:prSet/>
      <dgm:spPr/>
      <dgm:t>
        <a:bodyPr/>
        <a:lstStyle/>
        <a:p>
          <a:r>
            <a:rPr lang="en-GB" b="1" dirty="0">
              <a:latin typeface="Arial" panose="020B0604020202020204" pitchFamily="34" charset="0"/>
              <a:cs typeface="Arial" panose="020B0604020202020204" pitchFamily="34" charset="0"/>
            </a:rPr>
            <a:t>Loneliness, isolation, and reduced community involvement are examples of social needs.</a:t>
          </a:r>
        </a:p>
        <a:p>
          <a:r>
            <a:rPr lang="en-GB" b="1" dirty="0">
              <a:latin typeface="Arial" panose="020B0604020202020204" pitchFamily="34" charset="0"/>
              <a:cs typeface="Arial" panose="020B0604020202020204" pitchFamily="34" charset="0"/>
            </a:rPr>
            <a:t>(WHO, 2026; National Library of Medicine (2023).</a:t>
          </a:r>
          <a:endParaRPr lang="en-US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802743E-2DEC-4145-9419-A50C7131428F}" type="parTrans" cxnId="{57612A25-9213-4505-92E8-17152AE67607}">
      <dgm:prSet/>
      <dgm:spPr/>
      <dgm:t>
        <a:bodyPr/>
        <a:lstStyle/>
        <a:p>
          <a:endParaRPr lang="en-US"/>
        </a:p>
      </dgm:t>
    </dgm:pt>
    <dgm:pt modelId="{414BBDC4-53B2-4A27-A732-F1F57FAA5B2D}" type="sibTrans" cxnId="{57612A25-9213-4505-92E8-17152AE67607}">
      <dgm:prSet/>
      <dgm:spPr/>
      <dgm:t>
        <a:bodyPr/>
        <a:lstStyle/>
        <a:p>
          <a:endParaRPr lang="en-US"/>
        </a:p>
      </dgm:t>
    </dgm:pt>
    <dgm:pt modelId="{C9540E04-46B9-4AF1-83B8-3CC2E16ADC91}" type="pres">
      <dgm:prSet presAssocID="{7E39F73F-7915-4574-B249-5D35BD1EEE26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ED222D2C-8987-4B3A-9E5D-BBCB154B5CC7}" type="pres">
      <dgm:prSet presAssocID="{9F6AF015-F19C-4B39-9C03-893E59AD7953}" presName="hierRoot1" presStyleCnt="0"/>
      <dgm:spPr/>
    </dgm:pt>
    <dgm:pt modelId="{DC715935-A10F-4D4C-A0BD-E113768BEAA7}" type="pres">
      <dgm:prSet presAssocID="{9F6AF015-F19C-4B39-9C03-893E59AD7953}" presName="composite" presStyleCnt="0"/>
      <dgm:spPr/>
    </dgm:pt>
    <dgm:pt modelId="{CE52BAB2-89E1-4CAE-83FD-EE564D948F0F}" type="pres">
      <dgm:prSet presAssocID="{9F6AF015-F19C-4B39-9C03-893E59AD7953}" presName="background" presStyleLbl="node0" presStyleIdx="0" presStyleCnt="2"/>
      <dgm:spPr/>
    </dgm:pt>
    <dgm:pt modelId="{C3173E02-C12F-49C8-8267-1069EA501256}" type="pres">
      <dgm:prSet presAssocID="{9F6AF015-F19C-4B39-9C03-893E59AD7953}" presName="text" presStyleLbl="fgAcc0" presStyleIdx="0" presStyleCnt="2">
        <dgm:presLayoutVars>
          <dgm:chPref val="3"/>
        </dgm:presLayoutVars>
      </dgm:prSet>
      <dgm:spPr/>
    </dgm:pt>
    <dgm:pt modelId="{2AB9F7E9-4098-4309-B89B-8BFB4D165040}" type="pres">
      <dgm:prSet presAssocID="{9F6AF015-F19C-4B39-9C03-893E59AD7953}" presName="hierChild2" presStyleCnt="0"/>
      <dgm:spPr/>
    </dgm:pt>
    <dgm:pt modelId="{453C2CB3-908B-4363-937C-34EA65AF7BC8}" type="pres">
      <dgm:prSet presAssocID="{BF491DEB-0F76-4737-B880-10CE412441AD}" presName="hierRoot1" presStyleCnt="0"/>
      <dgm:spPr/>
    </dgm:pt>
    <dgm:pt modelId="{57E391AB-3176-4037-A50A-FA97E4590194}" type="pres">
      <dgm:prSet presAssocID="{BF491DEB-0F76-4737-B880-10CE412441AD}" presName="composite" presStyleCnt="0"/>
      <dgm:spPr/>
    </dgm:pt>
    <dgm:pt modelId="{A8E92AA9-A381-4977-BB52-46AE018316EF}" type="pres">
      <dgm:prSet presAssocID="{BF491DEB-0F76-4737-B880-10CE412441AD}" presName="background" presStyleLbl="node0" presStyleIdx="1" presStyleCnt="2"/>
      <dgm:spPr/>
    </dgm:pt>
    <dgm:pt modelId="{C4D623B6-9043-4C3B-8405-218E4201B18F}" type="pres">
      <dgm:prSet presAssocID="{BF491DEB-0F76-4737-B880-10CE412441AD}" presName="text" presStyleLbl="fgAcc0" presStyleIdx="1" presStyleCnt="2">
        <dgm:presLayoutVars>
          <dgm:chPref val="3"/>
        </dgm:presLayoutVars>
      </dgm:prSet>
      <dgm:spPr/>
    </dgm:pt>
    <dgm:pt modelId="{65778F74-56A5-4714-8756-17694A2C24B7}" type="pres">
      <dgm:prSet presAssocID="{BF491DEB-0F76-4737-B880-10CE412441AD}" presName="hierChild2" presStyleCnt="0"/>
      <dgm:spPr/>
    </dgm:pt>
  </dgm:ptLst>
  <dgm:cxnLst>
    <dgm:cxn modelId="{57612A25-9213-4505-92E8-17152AE67607}" srcId="{7E39F73F-7915-4574-B249-5D35BD1EEE26}" destId="{BF491DEB-0F76-4737-B880-10CE412441AD}" srcOrd="1" destOrd="0" parTransId="{4802743E-2DEC-4145-9419-A50C7131428F}" sibTransId="{414BBDC4-53B2-4A27-A732-F1F57FAA5B2D}"/>
    <dgm:cxn modelId="{610CF43C-D4BD-4A83-AF5A-24657A38715D}" type="presOf" srcId="{BF491DEB-0F76-4737-B880-10CE412441AD}" destId="{C4D623B6-9043-4C3B-8405-218E4201B18F}" srcOrd="0" destOrd="0" presId="urn:microsoft.com/office/officeart/2005/8/layout/hierarchy1"/>
    <dgm:cxn modelId="{7DA04C5D-1588-4197-A37B-B929B8D60F3A}" srcId="{7E39F73F-7915-4574-B249-5D35BD1EEE26}" destId="{9F6AF015-F19C-4B39-9C03-893E59AD7953}" srcOrd="0" destOrd="0" parTransId="{B678E5E4-4546-4263-98CF-2373E661438F}" sibTransId="{52C902AD-7665-4046-AC70-37A73798D3A9}"/>
    <dgm:cxn modelId="{8649F1EA-514E-423D-B70B-E7F09D774AEF}" type="presOf" srcId="{9F6AF015-F19C-4B39-9C03-893E59AD7953}" destId="{C3173E02-C12F-49C8-8267-1069EA501256}" srcOrd="0" destOrd="0" presId="urn:microsoft.com/office/officeart/2005/8/layout/hierarchy1"/>
    <dgm:cxn modelId="{813BDAF1-7F90-43D8-9BC3-2C70BB6A348B}" type="presOf" srcId="{7E39F73F-7915-4574-B249-5D35BD1EEE26}" destId="{C9540E04-46B9-4AF1-83B8-3CC2E16ADC91}" srcOrd="0" destOrd="0" presId="urn:microsoft.com/office/officeart/2005/8/layout/hierarchy1"/>
    <dgm:cxn modelId="{CECC6E26-0E16-4FA4-9537-E00FE3FF32E8}" type="presParOf" srcId="{C9540E04-46B9-4AF1-83B8-3CC2E16ADC91}" destId="{ED222D2C-8987-4B3A-9E5D-BBCB154B5CC7}" srcOrd="0" destOrd="0" presId="urn:microsoft.com/office/officeart/2005/8/layout/hierarchy1"/>
    <dgm:cxn modelId="{FF48409D-6435-415E-B991-5050B57736AB}" type="presParOf" srcId="{ED222D2C-8987-4B3A-9E5D-BBCB154B5CC7}" destId="{DC715935-A10F-4D4C-A0BD-E113768BEAA7}" srcOrd="0" destOrd="0" presId="urn:microsoft.com/office/officeart/2005/8/layout/hierarchy1"/>
    <dgm:cxn modelId="{68325C96-C9FA-4500-B437-980FA4347E60}" type="presParOf" srcId="{DC715935-A10F-4D4C-A0BD-E113768BEAA7}" destId="{CE52BAB2-89E1-4CAE-83FD-EE564D948F0F}" srcOrd="0" destOrd="0" presId="urn:microsoft.com/office/officeart/2005/8/layout/hierarchy1"/>
    <dgm:cxn modelId="{23ADFAED-84C9-436E-A622-DE606826A157}" type="presParOf" srcId="{DC715935-A10F-4D4C-A0BD-E113768BEAA7}" destId="{C3173E02-C12F-49C8-8267-1069EA501256}" srcOrd="1" destOrd="0" presId="urn:microsoft.com/office/officeart/2005/8/layout/hierarchy1"/>
    <dgm:cxn modelId="{DFCFF9DF-8CAF-4692-9634-B5B9EE4391D8}" type="presParOf" srcId="{ED222D2C-8987-4B3A-9E5D-BBCB154B5CC7}" destId="{2AB9F7E9-4098-4309-B89B-8BFB4D165040}" srcOrd="1" destOrd="0" presId="urn:microsoft.com/office/officeart/2005/8/layout/hierarchy1"/>
    <dgm:cxn modelId="{3F5FB3BC-516F-48BD-BCF6-F00D0F511480}" type="presParOf" srcId="{C9540E04-46B9-4AF1-83B8-3CC2E16ADC91}" destId="{453C2CB3-908B-4363-937C-34EA65AF7BC8}" srcOrd="1" destOrd="0" presId="urn:microsoft.com/office/officeart/2005/8/layout/hierarchy1"/>
    <dgm:cxn modelId="{748B039C-C9BB-461B-8423-85BF68EE70D1}" type="presParOf" srcId="{453C2CB3-908B-4363-937C-34EA65AF7BC8}" destId="{57E391AB-3176-4037-A50A-FA97E4590194}" srcOrd="0" destOrd="0" presId="urn:microsoft.com/office/officeart/2005/8/layout/hierarchy1"/>
    <dgm:cxn modelId="{F1F422F9-E98D-4783-88BD-2CDC0820C41B}" type="presParOf" srcId="{57E391AB-3176-4037-A50A-FA97E4590194}" destId="{A8E92AA9-A381-4977-BB52-46AE018316EF}" srcOrd="0" destOrd="0" presId="urn:microsoft.com/office/officeart/2005/8/layout/hierarchy1"/>
    <dgm:cxn modelId="{E83B97CA-1471-4AEF-B998-449B843A6485}" type="presParOf" srcId="{57E391AB-3176-4037-A50A-FA97E4590194}" destId="{C4D623B6-9043-4C3B-8405-218E4201B18F}" srcOrd="1" destOrd="0" presId="urn:microsoft.com/office/officeart/2005/8/layout/hierarchy1"/>
    <dgm:cxn modelId="{9F18241E-0AB3-44E8-B6E2-81698D39ED0F}" type="presParOf" srcId="{453C2CB3-908B-4363-937C-34EA65AF7BC8}" destId="{65778F74-56A5-4714-8756-17694A2C24B7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92071A6-1D10-4239-B6C5-57EED9F0B8BA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1048B911-B58D-43FD-98FC-40CB69F7B659}">
      <dgm:prSet phldrT="[Text]"/>
      <dgm:spPr>
        <a:solidFill>
          <a:schemeClr val="accent1">
            <a:lumMod val="40000"/>
            <a:lumOff val="60000"/>
          </a:schemeClr>
        </a:solidFill>
      </dgm:spPr>
      <dgm:t>
        <a:bodyPr/>
        <a:lstStyle/>
        <a:p>
          <a:pPr>
            <a:buNone/>
          </a:pPr>
          <a:r>
            <a:rPr lang="en-GB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The Care Act 2014 establishes wellbeing, prevention, personalisation, and safeguarding duties.</a:t>
          </a:r>
        </a:p>
      </dgm:t>
    </dgm:pt>
    <dgm:pt modelId="{282D1890-2825-4441-AA5D-B6DE705DACBB}" type="parTrans" cxnId="{92BADC51-6D70-470C-BDB7-EF7FF5647A88}">
      <dgm:prSet/>
      <dgm:spPr/>
      <dgm:t>
        <a:bodyPr/>
        <a:lstStyle/>
        <a:p>
          <a:endParaRPr lang="en-GB"/>
        </a:p>
      </dgm:t>
    </dgm:pt>
    <dgm:pt modelId="{87E32D82-26C9-4959-83E0-026B90C5A498}" type="sibTrans" cxnId="{92BADC51-6D70-470C-BDB7-EF7FF5647A88}">
      <dgm:prSet/>
      <dgm:spPr/>
      <dgm:t>
        <a:bodyPr/>
        <a:lstStyle/>
        <a:p>
          <a:endParaRPr lang="en-GB"/>
        </a:p>
      </dgm:t>
    </dgm:pt>
    <dgm:pt modelId="{F9B40B08-41C1-4736-9B19-6CEFC536241E}">
      <dgm:prSet phldrT="[Text]"/>
      <dgm:spPr>
        <a:solidFill>
          <a:schemeClr val="accent1">
            <a:lumMod val="60000"/>
            <a:lumOff val="40000"/>
          </a:schemeClr>
        </a:solidFill>
      </dgm:spPr>
      <dgm:t>
        <a:bodyPr/>
        <a:lstStyle/>
        <a:p>
          <a:pPr>
            <a:buNone/>
          </a:pPr>
          <a:r>
            <a:rPr lang="en-GB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Older people are protected from age-based discrimination in services by the Equality Act 2010, GOV.UK (2015). </a:t>
          </a:r>
        </a:p>
      </dgm:t>
    </dgm:pt>
    <dgm:pt modelId="{1167B9F0-34A2-42EA-888A-437390F8B874}" type="parTrans" cxnId="{28D0134D-B147-4F1F-AD97-F126186DBE3A}">
      <dgm:prSet/>
      <dgm:spPr/>
      <dgm:t>
        <a:bodyPr/>
        <a:lstStyle/>
        <a:p>
          <a:endParaRPr lang="en-GB"/>
        </a:p>
      </dgm:t>
    </dgm:pt>
    <dgm:pt modelId="{6CEBD104-A147-4DE1-A55E-FAAAAA235705}" type="sibTrans" cxnId="{28D0134D-B147-4F1F-AD97-F126186DBE3A}">
      <dgm:prSet/>
      <dgm:spPr/>
      <dgm:t>
        <a:bodyPr/>
        <a:lstStyle/>
        <a:p>
          <a:endParaRPr lang="en-GB"/>
        </a:p>
      </dgm:t>
    </dgm:pt>
    <dgm:pt modelId="{1A383BE4-D51B-4B3D-AC57-05471107CE8A}">
      <dgm:prSet phldrT="[Text]"/>
      <dgm:spPr>
        <a:solidFill>
          <a:schemeClr val="accent1">
            <a:lumMod val="40000"/>
            <a:lumOff val="60000"/>
          </a:schemeClr>
        </a:solidFill>
      </dgm:spPr>
      <dgm:t>
        <a:bodyPr/>
        <a:lstStyle/>
        <a:p>
          <a:pPr>
            <a:buNone/>
          </a:pPr>
          <a:r>
            <a:rPr lang="en-GB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The NHS Long Term Plan (2019), encourages community-based support and integrated care systems for ageing populations.</a:t>
          </a:r>
          <a:br>
            <a:rPr lang="en-GB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(Department of Health, 2014). </a:t>
          </a:r>
        </a:p>
      </dgm:t>
    </dgm:pt>
    <dgm:pt modelId="{4F4462CB-7910-48E8-AED6-520E7DB062A1}" type="parTrans" cxnId="{6B3F7573-348D-4232-870D-56EFF345F026}">
      <dgm:prSet/>
      <dgm:spPr/>
      <dgm:t>
        <a:bodyPr/>
        <a:lstStyle/>
        <a:p>
          <a:endParaRPr lang="en-GB"/>
        </a:p>
      </dgm:t>
    </dgm:pt>
    <dgm:pt modelId="{32E1F09B-8C6F-4775-A472-797D78FABC88}" type="sibTrans" cxnId="{6B3F7573-348D-4232-870D-56EFF345F026}">
      <dgm:prSet/>
      <dgm:spPr/>
      <dgm:t>
        <a:bodyPr/>
        <a:lstStyle/>
        <a:p>
          <a:endParaRPr lang="en-GB"/>
        </a:p>
      </dgm:t>
    </dgm:pt>
    <dgm:pt modelId="{5F70808D-7A02-413C-B790-AA5A249B8708}" type="pres">
      <dgm:prSet presAssocID="{D92071A6-1D10-4239-B6C5-57EED9F0B8BA}" presName="linear" presStyleCnt="0">
        <dgm:presLayoutVars>
          <dgm:animLvl val="lvl"/>
          <dgm:resizeHandles val="exact"/>
        </dgm:presLayoutVars>
      </dgm:prSet>
      <dgm:spPr/>
    </dgm:pt>
    <dgm:pt modelId="{DBAA02B3-D3C3-4E77-9996-C8155F5161FE}" type="pres">
      <dgm:prSet presAssocID="{1048B911-B58D-43FD-98FC-40CB69F7B659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608A9778-0B80-4EAB-B2B7-1E1832B59A59}" type="pres">
      <dgm:prSet presAssocID="{87E32D82-26C9-4959-83E0-026B90C5A498}" presName="spacer" presStyleCnt="0"/>
      <dgm:spPr/>
    </dgm:pt>
    <dgm:pt modelId="{9D1CCC08-41DB-4690-9CBE-400DA58730FD}" type="pres">
      <dgm:prSet presAssocID="{F9B40B08-41C1-4736-9B19-6CEFC536241E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4620D40E-257D-43FC-9BE9-25E3F5AEA53E}" type="pres">
      <dgm:prSet presAssocID="{6CEBD104-A147-4DE1-A55E-FAAAAA235705}" presName="spacer" presStyleCnt="0"/>
      <dgm:spPr/>
    </dgm:pt>
    <dgm:pt modelId="{3385E51A-D787-48AD-B791-5A84F2993D15}" type="pres">
      <dgm:prSet presAssocID="{1A383BE4-D51B-4B3D-AC57-05471107CE8A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8121BD36-0224-4677-8ADB-28A153716011}" type="presOf" srcId="{F9B40B08-41C1-4736-9B19-6CEFC536241E}" destId="{9D1CCC08-41DB-4690-9CBE-400DA58730FD}" srcOrd="0" destOrd="0" presId="urn:microsoft.com/office/officeart/2005/8/layout/vList2"/>
    <dgm:cxn modelId="{1C98726C-D2D7-4317-8C27-40865DA7F5FA}" type="presOf" srcId="{1A383BE4-D51B-4B3D-AC57-05471107CE8A}" destId="{3385E51A-D787-48AD-B791-5A84F2993D15}" srcOrd="0" destOrd="0" presId="urn:microsoft.com/office/officeart/2005/8/layout/vList2"/>
    <dgm:cxn modelId="{28D0134D-B147-4F1F-AD97-F126186DBE3A}" srcId="{D92071A6-1D10-4239-B6C5-57EED9F0B8BA}" destId="{F9B40B08-41C1-4736-9B19-6CEFC536241E}" srcOrd="1" destOrd="0" parTransId="{1167B9F0-34A2-42EA-888A-437390F8B874}" sibTransId="{6CEBD104-A147-4DE1-A55E-FAAAAA235705}"/>
    <dgm:cxn modelId="{92BADC51-6D70-470C-BDB7-EF7FF5647A88}" srcId="{D92071A6-1D10-4239-B6C5-57EED9F0B8BA}" destId="{1048B911-B58D-43FD-98FC-40CB69F7B659}" srcOrd="0" destOrd="0" parTransId="{282D1890-2825-4441-AA5D-B6DE705DACBB}" sibTransId="{87E32D82-26C9-4959-83E0-026B90C5A498}"/>
    <dgm:cxn modelId="{6B3F7573-348D-4232-870D-56EFF345F026}" srcId="{D92071A6-1D10-4239-B6C5-57EED9F0B8BA}" destId="{1A383BE4-D51B-4B3D-AC57-05471107CE8A}" srcOrd="2" destOrd="0" parTransId="{4F4462CB-7910-48E8-AED6-520E7DB062A1}" sibTransId="{32E1F09B-8C6F-4775-A472-797D78FABC88}"/>
    <dgm:cxn modelId="{0BE80F75-1327-4D05-A2FF-E83666146F2B}" type="presOf" srcId="{1048B911-B58D-43FD-98FC-40CB69F7B659}" destId="{DBAA02B3-D3C3-4E77-9996-C8155F5161FE}" srcOrd="0" destOrd="0" presId="urn:microsoft.com/office/officeart/2005/8/layout/vList2"/>
    <dgm:cxn modelId="{B9A480D7-D49F-4CF9-B213-57E9F8B0580B}" type="presOf" srcId="{D92071A6-1D10-4239-B6C5-57EED9F0B8BA}" destId="{5F70808D-7A02-413C-B790-AA5A249B8708}" srcOrd="0" destOrd="0" presId="urn:microsoft.com/office/officeart/2005/8/layout/vList2"/>
    <dgm:cxn modelId="{AC28BDD3-51BA-4A59-9FC6-4A0C6D80D971}" type="presParOf" srcId="{5F70808D-7A02-413C-B790-AA5A249B8708}" destId="{DBAA02B3-D3C3-4E77-9996-C8155F5161FE}" srcOrd="0" destOrd="0" presId="urn:microsoft.com/office/officeart/2005/8/layout/vList2"/>
    <dgm:cxn modelId="{0944D1A5-043A-4F89-A952-9218B69005AC}" type="presParOf" srcId="{5F70808D-7A02-413C-B790-AA5A249B8708}" destId="{608A9778-0B80-4EAB-B2B7-1E1832B59A59}" srcOrd="1" destOrd="0" presId="urn:microsoft.com/office/officeart/2005/8/layout/vList2"/>
    <dgm:cxn modelId="{CC51FC47-B653-4042-B8C6-5E8A76CA6D87}" type="presParOf" srcId="{5F70808D-7A02-413C-B790-AA5A249B8708}" destId="{9D1CCC08-41DB-4690-9CBE-400DA58730FD}" srcOrd="2" destOrd="0" presId="urn:microsoft.com/office/officeart/2005/8/layout/vList2"/>
    <dgm:cxn modelId="{1DEA34D9-2C52-4951-B343-93BC420DFA98}" type="presParOf" srcId="{5F70808D-7A02-413C-B790-AA5A249B8708}" destId="{4620D40E-257D-43FC-9BE9-25E3F5AEA53E}" srcOrd="3" destOrd="0" presId="urn:microsoft.com/office/officeart/2005/8/layout/vList2"/>
    <dgm:cxn modelId="{17F9583C-588F-41B7-8512-046DD22E0CDD}" type="presParOf" srcId="{5F70808D-7A02-413C-B790-AA5A249B8708}" destId="{3385E51A-D787-48AD-B791-5A84F2993D15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6825EB3-70E3-4BFA-AD90-77D3757C2BCD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AF093325-E716-409D-AAF8-B8E522631F10}">
      <dgm:prSet custT="1"/>
      <dgm:spPr/>
      <dgm:t>
        <a:bodyPr/>
        <a:lstStyle/>
        <a:p>
          <a:r>
            <a:rPr lang="en-GB" sz="2800" b="1" u="sng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Hogeweyk Dementia Village (Netherlands)</a:t>
          </a:r>
          <a:endParaRPr lang="en-US" sz="2800" b="1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F2BC0EF-14B7-479C-868C-2145C60CB012}" type="parTrans" cxnId="{A71FEAEA-546B-4092-A979-2E8DE4177FF6}">
      <dgm:prSet/>
      <dgm:spPr/>
      <dgm:t>
        <a:bodyPr/>
        <a:lstStyle/>
        <a:p>
          <a:endParaRPr lang="en-US"/>
        </a:p>
      </dgm:t>
    </dgm:pt>
    <dgm:pt modelId="{E68511FB-F7B8-41C2-A729-54D00A33C9C4}" type="sibTrans" cxnId="{A71FEAEA-546B-4092-A979-2E8DE4177FF6}">
      <dgm:prSet/>
      <dgm:spPr/>
      <dgm:t>
        <a:bodyPr/>
        <a:lstStyle/>
        <a:p>
          <a:endParaRPr lang="en-US"/>
        </a:p>
      </dgm:t>
    </dgm:pt>
    <dgm:pt modelId="{C5045BF4-97B1-419E-B287-C0E2CFC6EE55}">
      <dgm:prSet/>
      <dgm:spPr>
        <a:solidFill>
          <a:schemeClr val="bg2">
            <a:lumMod val="90000"/>
          </a:schemeClr>
        </a:solidFill>
      </dgm:spPr>
      <dgm:t>
        <a:bodyPr/>
        <a:lstStyle/>
        <a:p>
          <a:r>
            <a:rPr lang="en-GB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Community-based model offering small household units that reflect the lifestyles of the residents.</a:t>
          </a:r>
          <a:endParaRPr lang="en-US" b="1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B1BE4C7-C956-4CB2-8775-CE1E968C33FE}" type="parTrans" cxnId="{845B57F1-4C87-465C-B29B-AC3E539060CF}">
      <dgm:prSet/>
      <dgm:spPr/>
      <dgm:t>
        <a:bodyPr/>
        <a:lstStyle/>
        <a:p>
          <a:endParaRPr lang="en-US"/>
        </a:p>
      </dgm:t>
    </dgm:pt>
    <dgm:pt modelId="{540D89D3-CB68-43F8-B488-6FEFEE7D304B}" type="sibTrans" cxnId="{845B57F1-4C87-465C-B29B-AC3E539060CF}">
      <dgm:prSet/>
      <dgm:spPr/>
      <dgm:t>
        <a:bodyPr/>
        <a:lstStyle/>
        <a:p>
          <a:endParaRPr lang="en-US"/>
        </a:p>
      </dgm:t>
    </dgm:pt>
    <dgm:pt modelId="{8CAB1874-8B5E-4B9E-98D6-3BC8FD1AA7BD}">
      <dgm:prSet/>
      <dgm:spPr>
        <a:solidFill>
          <a:schemeClr val="accent2">
            <a:lumMod val="20000"/>
            <a:lumOff val="80000"/>
          </a:schemeClr>
        </a:solidFill>
      </dgm:spPr>
      <dgm:t>
        <a:bodyPr/>
        <a:lstStyle/>
        <a:p>
          <a:r>
            <a:rPr lang="en-GB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Supports individuals with dementia maintain their identity, autonomy, and familiarity</a:t>
          </a:r>
          <a:r>
            <a:rPr lang="en-GB" b="1" dirty="0">
              <a:solidFill>
                <a:schemeClr val="tx1"/>
              </a:solidFill>
            </a:rPr>
            <a:t>.</a:t>
          </a:r>
          <a:br>
            <a:rPr lang="en-GB" b="1" dirty="0"/>
          </a:br>
          <a:endParaRPr lang="en-US" dirty="0"/>
        </a:p>
      </dgm:t>
    </dgm:pt>
    <dgm:pt modelId="{528683E5-98AC-46F3-99C8-598E40BC6217}" type="parTrans" cxnId="{A749F62E-DF78-4872-9C74-9B8CCD18FD3A}">
      <dgm:prSet/>
      <dgm:spPr/>
      <dgm:t>
        <a:bodyPr/>
        <a:lstStyle/>
        <a:p>
          <a:endParaRPr lang="en-US"/>
        </a:p>
      </dgm:t>
    </dgm:pt>
    <dgm:pt modelId="{20DA56E9-0827-4200-8046-85595BB9E136}" type="sibTrans" cxnId="{A749F62E-DF78-4872-9C74-9B8CCD18FD3A}">
      <dgm:prSet/>
      <dgm:spPr/>
      <dgm:t>
        <a:bodyPr/>
        <a:lstStyle/>
        <a:p>
          <a:endParaRPr lang="en-US"/>
        </a:p>
      </dgm:t>
    </dgm:pt>
    <dgm:pt modelId="{34751A95-F4DB-4C73-AE2E-C006F99204AB}">
      <dgm:prSet/>
      <dgm:spPr>
        <a:solidFill>
          <a:schemeClr val="bg2">
            <a:lumMod val="90000"/>
          </a:schemeClr>
        </a:solidFill>
      </dgm:spPr>
      <dgm:t>
        <a:bodyPr/>
        <a:lstStyle/>
        <a:p>
          <a:r>
            <a:rPr lang="en-GB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Evidence shows reduced stress, agitation, and behavioural problems.</a:t>
          </a:r>
          <a:br>
            <a:rPr lang="en-GB" b="1" dirty="0"/>
          </a:br>
          <a:endParaRPr lang="en-US" dirty="0"/>
        </a:p>
      </dgm:t>
    </dgm:pt>
    <dgm:pt modelId="{66248678-F05D-4549-8CFE-A5CC6F97DEA1}" type="parTrans" cxnId="{EA8A5430-DFC8-4134-8254-39C33EF4DCAB}">
      <dgm:prSet/>
      <dgm:spPr/>
      <dgm:t>
        <a:bodyPr/>
        <a:lstStyle/>
        <a:p>
          <a:endParaRPr lang="en-US"/>
        </a:p>
      </dgm:t>
    </dgm:pt>
    <dgm:pt modelId="{94EA0F17-5F54-46F2-8B20-8D067019D487}" type="sibTrans" cxnId="{EA8A5430-DFC8-4134-8254-39C33EF4DCAB}">
      <dgm:prSet/>
      <dgm:spPr/>
      <dgm:t>
        <a:bodyPr/>
        <a:lstStyle/>
        <a:p>
          <a:endParaRPr lang="en-US"/>
        </a:p>
      </dgm:t>
    </dgm:pt>
    <dgm:pt modelId="{340AC585-5432-46FB-A40D-60B545C2D8C5}">
      <dgm:prSet/>
      <dgm:spPr>
        <a:solidFill>
          <a:schemeClr val="accent1">
            <a:lumMod val="20000"/>
            <a:lumOff val="80000"/>
          </a:schemeClr>
        </a:solidFill>
      </dgm:spPr>
      <dgm:t>
        <a:bodyPr/>
        <a:lstStyle/>
        <a:p>
          <a:r>
            <a:rPr lang="en-GB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(Hogeweyk, 2026). </a:t>
          </a:r>
          <a:endParaRPr lang="en-US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8301700-0CEB-477E-8A99-1255D2933413}" type="parTrans" cxnId="{D8FD45DF-0648-492C-B1FC-282EC645639A}">
      <dgm:prSet/>
      <dgm:spPr/>
      <dgm:t>
        <a:bodyPr/>
        <a:lstStyle/>
        <a:p>
          <a:endParaRPr lang="en-US"/>
        </a:p>
      </dgm:t>
    </dgm:pt>
    <dgm:pt modelId="{B2E9FF96-12E8-40D9-9285-76E7EA6970F2}" type="sibTrans" cxnId="{D8FD45DF-0648-492C-B1FC-282EC645639A}">
      <dgm:prSet/>
      <dgm:spPr/>
      <dgm:t>
        <a:bodyPr/>
        <a:lstStyle/>
        <a:p>
          <a:endParaRPr lang="en-US"/>
        </a:p>
      </dgm:t>
    </dgm:pt>
    <dgm:pt modelId="{111E2413-1C04-4D92-A0E8-99C2E02F4151}" type="pres">
      <dgm:prSet presAssocID="{86825EB3-70E3-4BFA-AD90-77D3757C2BCD}" presName="linear" presStyleCnt="0">
        <dgm:presLayoutVars>
          <dgm:animLvl val="lvl"/>
          <dgm:resizeHandles val="exact"/>
        </dgm:presLayoutVars>
      </dgm:prSet>
      <dgm:spPr/>
    </dgm:pt>
    <dgm:pt modelId="{E30C9EB6-E123-4887-8BE1-914556B65396}" type="pres">
      <dgm:prSet presAssocID="{AF093325-E716-409D-AAF8-B8E522631F10}" presName="parentText" presStyleLbl="node1" presStyleIdx="0" presStyleCnt="5" custLinFactNeighborX="-214" custLinFactNeighborY="50448">
        <dgm:presLayoutVars>
          <dgm:chMax val="0"/>
          <dgm:bulletEnabled val="1"/>
        </dgm:presLayoutVars>
      </dgm:prSet>
      <dgm:spPr/>
    </dgm:pt>
    <dgm:pt modelId="{025C8FD1-02BB-4A71-9873-96ABECB78FB5}" type="pres">
      <dgm:prSet presAssocID="{E68511FB-F7B8-41C2-A729-54D00A33C9C4}" presName="spacer" presStyleCnt="0"/>
      <dgm:spPr/>
    </dgm:pt>
    <dgm:pt modelId="{982F8373-F60E-4E32-91BB-C5899831A240}" type="pres">
      <dgm:prSet presAssocID="{C5045BF4-97B1-419E-B287-C0E2CFC6EE55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D7565721-9B16-4A7D-9D7C-B37203D82567}" type="pres">
      <dgm:prSet presAssocID="{540D89D3-CB68-43F8-B488-6FEFEE7D304B}" presName="spacer" presStyleCnt="0"/>
      <dgm:spPr/>
    </dgm:pt>
    <dgm:pt modelId="{0534A388-3AFC-4774-BD65-B1E106C62178}" type="pres">
      <dgm:prSet presAssocID="{8CAB1874-8B5E-4B9E-98D6-3BC8FD1AA7BD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6A14D3F6-854A-46AB-A5CE-35307B2A2B59}" type="pres">
      <dgm:prSet presAssocID="{20DA56E9-0827-4200-8046-85595BB9E136}" presName="spacer" presStyleCnt="0"/>
      <dgm:spPr/>
    </dgm:pt>
    <dgm:pt modelId="{46B8AA44-AB20-47E0-9804-1EDAFD281CF1}" type="pres">
      <dgm:prSet presAssocID="{34751A95-F4DB-4C73-AE2E-C006F99204AB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CCA78758-5CF2-492F-83B4-054E08643AEA}" type="pres">
      <dgm:prSet presAssocID="{94EA0F17-5F54-46F2-8B20-8D067019D487}" presName="spacer" presStyleCnt="0"/>
      <dgm:spPr/>
    </dgm:pt>
    <dgm:pt modelId="{97C301B7-2F17-46EF-88E4-1677AD7D8F20}" type="pres">
      <dgm:prSet presAssocID="{340AC585-5432-46FB-A40D-60B545C2D8C5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92215A0C-2F9C-40C3-A39B-E732114E0660}" type="presOf" srcId="{340AC585-5432-46FB-A40D-60B545C2D8C5}" destId="{97C301B7-2F17-46EF-88E4-1677AD7D8F20}" srcOrd="0" destOrd="0" presId="urn:microsoft.com/office/officeart/2005/8/layout/vList2"/>
    <dgm:cxn modelId="{687E8822-76E5-453C-B939-8F01DA0E19A0}" type="presOf" srcId="{34751A95-F4DB-4C73-AE2E-C006F99204AB}" destId="{46B8AA44-AB20-47E0-9804-1EDAFD281CF1}" srcOrd="0" destOrd="0" presId="urn:microsoft.com/office/officeart/2005/8/layout/vList2"/>
    <dgm:cxn modelId="{A749F62E-DF78-4872-9C74-9B8CCD18FD3A}" srcId="{86825EB3-70E3-4BFA-AD90-77D3757C2BCD}" destId="{8CAB1874-8B5E-4B9E-98D6-3BC8FD1AA7BD}" srcOrd="2" destOrd="0" parTransId="{528683E5-98AC-46F3-99C8-598E40BC6217}" sibTransId="{20DA56E9-0827-4200-8046-85595BB9E136}"/>
    <dgm:cxn modelId="{EA8A5430-DFC8-4134-8254-39C33EF4DCAB}" srcId="{86825EB3-70E3-4BFA-AD90-77D3757C2BCD}" destId="{34751A95-F4DB-4C73-AE2E-C006F99204AB}" srcOrd="3" destOrd="0" parTransId="{66248678-F05D-4549-8CFE-A5CC6F97DEA1}" sibTransId="{94EA0F17-5F54-46F2-8B20-8D067019D487}"/>
    <dgm:cxn modelId="{E9D55EAD-BC6A-46C2-BF05-0CBF44F0CFBD}" type="presOf" srcId="{C5045BF4-97B1-419E-B287-C0E2CFC6EE55}" destId="{982F8373-F60E-4E32-91BB-C5899831A240}" srcOrd="0" destOrd="0" presId="urn:microsoft.com/office/officeart/2005/8/layout/vList2"/>
    <dgm:cxn modelId="{08739DC1-32BC-4D3E-9EA8-677973806657}" type="presOf" srcId="{8CAB1874-8B5E-4B9E-98D6-3BC8FD1AA7BD}" destId="{0534A388-3AFC-4774-BD65-B1E106C62178}" srcOrd="0" destOrd="0" presId="urn:microsoft.com/office/officeart/2005/8/layout/vList2"/>
    <dgm:cxn modelId="{F23346CD-2089-4670-968D-DC56CD0D4367}" type="presOf" srcId="{86825EB3-70E3-4BFA-AD90-77D3757C2BCD}" destId="{111E2413-1C04-4D92-A0E8-99C2E02F4151}" srcOrd="0" destOrd="0" presId="urn:microsoft.com/office/officeart/2005/8/layout/vList2"/>
    <dgm:cxn modelId="{D8FD45DF-0648-492C-B1FC-282EC645639A}" srcId="{86825EB3-70E3-4BFA-AD90-77D3757C2BCD}" destId="{340AC585-5432-46FB-A40D-60B545C2D8C5}" srcOrd="4" destOrd="0" parTransId="{D8301700-0CEB-477E-8A99-1255D2933413}" sibTransId="{B2E9FF96-12E8-40D9-9285-76E7EA6970F2}"/>
    <dgm:cxn modelId="{A71FEAEA-546B-4092-A979-2E8DE4177FF6}" srcId="{86825EB3-70E3-4BFA-AD90-77D3757C2BCD}" destId="{AF093325-E716-409D-AAF8-B8E522631F10}" srcOrd="0" destOrd="0" parTransId="{3F2BC0EF-14B7-479C-868C-2145C60CB012}" sibTransId="{E68511FB-F7B8-41C2-A729-54D00A33C9C4}"/>
    <dgm:cxn modelId="{845B57F1-4C87-465C-B29B-AC3E539060CF}" srcId="{86825EB3-70E3-4BFA-AD90-77D3757C2BCD}" destId="{C5045BF4-97B1-419E-B287-C0E2CFC6EE55}" srcOrd="1" destOrd="0" parTransId="{9B1BE4C7-C956-4CB2-8775-CE1E968C33FE}" sibTransId="{540D89D3-CB68-43F8-B488-6FEFEE7D304B}"/>
    <dgm:cxn modelId="{550922FD-00FB-4F4F-A22E-B70D0E40FAE4}" type="presOf" srcId="{AF093325-E716-409D-AAF8-B8E522631F10}" destId="{E30C9EB6-E123-4887-8BE1-914556B65396}" srcOrd="0" destOrd="0" presId="urn:microsoft.com/office/officeart/2005/8/layout/vList2"/>
    <dgm:cxn modelId="{3AD0F4FC-ED28-4338-BA0C-61EBA846B66F}" type="presParOf" srcId="{111E2413-1C04-4D92-A0E8-99C2E02F4151}" destId="{E30C9EB6-E123-4887-8BE1-914556B65396}" srcOrd="0" destOrd="0" presId="urn:microsoft.com/office/officeart/2005/8/layout/vList2"/>
    <dgm:cxn modelId="{CEEEA17F-6452-4B60-89C6-E1B777133385}" type="presParOf" srcId="{111E2413-1C04-4D92-A0E8-99C2E02F4151}" destId="{025C8FD1-02BB-4A71-9873-96ABECB78FB5}" srcOrd="1" destOrd="0" presId="urn:microsoft.com/office/officeart/2005/8/layout/vList2"/>
    <dgm:cxn modelId="{08500EDF-325B-4E58-A6C9-367B32B10686}" type="presParOf" srcId="{111E2413-1C04-4D92-A0E8-99C2E02F4151}" destId="{982F8373-F60E-4E32-91BB-C5899831A240}" srcOrd="2" destOrd="0" presId="urn:microsoft.com/office/officeart/2005/8/layout/vList2"/>
    <dgm:cxn modelId="{E234CE8D-7C99-4F40-828F-DAE8E1256706}" type="presParOf" srcId="{111E2413-1C04-4D92-A0E8-99C2E02F4151}" destId="{D7565721-9B16-4A7D-9D7C-B37203D82567}" srcOrd="3" destOrd="0" presId="urn:microsoft.com/office/officeart/2005/8/layout/vList2"/>
    <dgm:cxn modelId="{A7362694-617E-4820-BF4B-218348E18072}" type="presParOf" srcId="{111E2413-1C04-4D92-A0E8-99C2E02F4151}" destId="{0534A388-3AFC-4774-BD65-B1E106C62178}" srcOrd="4" destOrd="0" presId="urn:microsoft.com/office/officeart/2005/8/layout/vList2"/>
    <dgm:cxn modelId="{F355FBA9-7DEE-4FF8-891B-B913CA468DA0}" type="presParOf" srcId="{111E2413-1C04-4D92-A0E8-99C2E02F4151}" destId="{6A14D3F6-854A-46AB-A5CE-35307B2A2B59}" srcOrd="5" destOrd="0" presId="urn:microsoft.com/office/officeart/2005/8/layout/vList2"/>
    <dgm:cxn modelId="{E527767B-5F45-49A9-ABB1-A89689CFE707}" type="presParOf" srcId="{111E2413-1C04-4D92-A0E8-99C2E02F4151}" destId="{46B8AA44-AB20-47E0-9804-1EDAFD281CF1}" srcOrd="6" destOrd="0" presId="urn:microsoft.com/office/officeart/2005/8/layout/vList2"/>
    <dgm:cxn modelId="{6E27E261-B106-4ECE-BCC7-111AA491825E}" type="presParOf" srcId="{111E2413-1C04-4D92-A0E8-99C2E02F4151}" destId="{CCA78758-5CF2-492F-83B4-054E08643AEA}" srcOrd="7" destOrd="0" presId="urn:microsoft.com/office/officeart/2005/8/layout/vList2"/>
    <dgm:cxn modelId="{68CDD13E-B6AD-4BD7-8251-9F6044C416DB}" type="presParOf" srcId="{111E2413-1C04-4D92-A0E8-99C2E02F4151}" destId="{97C301B7-2F17-46EF-88E4-1677AD7D8F20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98DC626C-B1F9-4F27-80C5-D824D220F4F8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4918E3C-C877-4A2C-8681-37939E9AAB06}">
      <dgm:prSet custT="1"/>
      <dgm:spPr/>
      <dgm:t>
        <a:bodyPr/>
        <a:lstStyle/>
        <a:p>
          <a:r>
            <a:rPr lang="en-GB" sz="4400" b="1">
              <a:latin typeface="Arial" panose="020B0604020202020204" pitchFamily="34" charset="0"/>
              <a:cs typeface="Arial" panose="020B0604020202020204" pitchFamily="34" charset="0"/>
            </a:rPr>
            <a:t>Age UK Befriending Services </a:t>
          </a:r>
          <a:endParaRPr lang="en-US" sz="44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D83C1E2-D907-43FF-824A-82A790B280C5}" type="parTrans" cxnId="{700E9E7F-CAA8-42C4-B5A5-30DC545D69FE}">
      <dgm:prSet/>
      <dgm:spPr/>
      <dgm:t>
        <a:bodyPr/>
        <a:lstStyle/>
        <a:p>
          <a:endParaRPr lang="en-US"/>
        </a:p>
      </dgm:t>
    </dgm:pt>
    <dgm:pt modelId="{C8ACC9D4-E30B-4C48-B5F2-9E10E3080CC4}" type="sibTrans" cxnId="{700E9E7F-CAA8-42C4-B5A5-30DC545D69FE}">
      <dgm:prSet/>
      <dgm:spPr/>
      <dgm:t>
        <a:bodyPr/>
        <a:lstStyle/>
        <a:p>
          <a:endParaRPr lang="en-US"/>
        </a:p>
      </dgm:t>
    </dgm:pt>
    <dgm:pt modelId="{7A995D28-8AD2-485A-8D70-785BDD19D1F5}">
      <dgm:prSet custT="1"/>
      <dgm:spPr/>
      <dgm:t>
        <a:bodyPr/>
        <a:lstStyle/>
        <a:p>
          <a:r>
            <a:rPr lang="en-GB" sz="2000" b="1" dirty="0">
              <a:latin typeface="Arial" panose="020B0604020202020204" pitchFamily="34" charset="0"/>
              <a:cs typeface="Arial" panose="020B0604020202020204" pitchFamily="34" charset="0"/>
            </a:rPr>
            <a:t>Employs volunteers to give lonely older adults regular social interaction.</a:t>
          </a:r>
          <a:br>
            <a:rPr lang="en-GB" sz="2000" b="1" dirty="0">
              <a:latin typeface="Arial" panose="020B0604020202020204" pitchFamily="34" charset="0"/>
              <a:cs typeface="Arial" panose="020B0604020202020204" pitchFamily="34" charset="0"/>
            </a:rPr>
          </a:br>
          <a:br>
            <a:rPr lang="en-GB" sz="2000" b="1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2000" b="1" dirty="0">
              <a:latin typeface="Arial" panose="020B0604020202020204" pitchFamily="34" charset="0"/>
              <a:cs typeface="Arial" panose="020B0604020202020204" pitchFamily="34" charset="0"/>
            </a:rPr>
            <a:t>reduces social isolation and loneliness while supporting emotional wellness.</a:t>
          </a:r>
          <a:br>
            <a:rPr lang="en-GB" sz="2000" b="1" dirty="0">
              <a:latin typeface="Arial" panose="020B0604020202020204" pitchFamily="34" charset="0"/>
              <a:cs typeface="Arial" panose="020B0604020202020204" pitchFamily="34" charset="0"/>
            </a:rPr>
          </a:br>
          <a:br>
            <a:rPr lang="en-GB" sz="2000" b="1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2000" b="1" dirty="0">
              <a:latin typeface="Arial" panose="020B0604020202020204" pitchFamily="34" charset="0"/>
              <a:cs typeface="Arial" panose="020B0604020202020204" pitchFamily="34" charset="0"/>
            </a:rPr>
            <a:t>Reflects Activity Theory by encouraging engagement and meaningful relationships.</a:t>
          </a:r>
          <a:br>
            <a:rPr lang="en-GB" sz="2000" b="1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2000" b="1" dirty="0">
              <a:latin typeface="Arial" panose="020B0604020202020204" pitchFamily="34" charset="0"/>
              <a:cs typeface="Arial" panose="020B0604020202020204" pitchFamily="34" charset="0"/>
            </a:rPr>
            <a:t>(Age UK, 2026).</a:t>
          </a:r>
          <a:endParaRPr lang="en-US" sz="20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F860BB5-5013-4AA5-8BF3-6A4531794713}" type="parTrans" cxnId="{968837C2-7147-4D98-BDC4-B44C3C6D041E}">
      <dgm:prSet/>
      <dgm:spPr/>
      <dgm:t>
        <a:bodyPr/>
        <a:lstStyle/>
        <a:p>
          <a:endParaRPr lang="en-US"/>
        </a:p>
      </dgm:t>
    </dgm:pt>
    <dgm:pt modelId="{FDFA26D1-A094-4F53-B841-5FD8204B8541}" type="sibTrans" cxnId="{968837C2-7147-4D98-BDC4-B44C3C6D041E}">
      <dgm:prSet/>
      <dgm:spPr/>
      <dgm:t>
        <a:bodyPr/>
        <a:lstStyle/>
        <a:p>
          <a:endParaRPr lang="en-US"/>
        </a:p>
      </dgm:t>
    </dgm:pt>
    <dgm:pt modelId="{F14EC6FA-BB0F-4C3B-B132-FD339B0D48E9}" type="pres">
      <dgm:prSet presAssocID="{98DC626C-B1F9-4F27-80C5-D824D220F4F8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C5853BC0-2D4D-46F1-8E24-8732596D21C9}" type="pres">
      <dgm:prSet presAssocID="{04918E3C-C877-4A2C-8681-37939E9AAB06}" presName="hierRoot1" presStyleCnt="0"/>
      <dgm:spPr/>
    </dgm:pt>
    <dgm:pt modelId="{0FBC4D8D-8FB5-4071-BD27-74C0E5F67274}" type="pres">
      <dgm:prSet presAssocID="{04918E3C-C877-4A2C-8681-37939E9AAB06}" presName="composite" presStyleCnt="0"/>
      <dgm:spPr/>
    </dgm:pt>
    <dgm:pt modelId="{A2AD277E-2973-43F7-B96F-67DC42697670}" type="pres">
      <dgm:prSet presAssocID="{04918E3C-C877-4A2C-8681-37939E9AAB06}" presName="background" presStyleLbl="node0" presStyleIdx="0" presStyleCnt="2"/>
      <dgm:spPr/>
    </dgm:pt>
    <dgm:pt modelId="{7AA69FE2-9565-4260-9274-1A8D26F70C26}" type="pres">
      <dgm:prSet presAssocID="{04918E3C-C877-4A2C-8681-37939E9AAB06}" presName="text" presStyleLbl="fgAcc0" presStyleIdx="0" presStyleCnt="2" custScaleX="106516" custScaleY="119333" custLinFactNeighborX="-106" custLinFactNeighborY="13628">
        <dgm:presLayoutVars>
          <dgm:chPref val="3"/>
        </dgm:presLayoutVars>
      </dgm:prSet>
      <dgm:spPr/>
    </dgm:pt>
    <dgm:pt modelId="{300FF870-CECD-43CC-8FA1-4C4D91CF3837}" type="pres">
      <dgm:prSet presAssocID="{04918E3C-C877-4A2C-8681-37939E9AAB06}" presName="hierChild2" presStyleCnt="0"/>
      <dgm:spPr/>
    </dgm:pt>
    <dgm:pt modelId="{C6C5BCCC-733F-4084-8516-11AD238B0336}" type="pres">
      <dgm:prSet presAssocID="{7A995D28-8AD2-485A-8D70-785BDD19D1F5}" presName="hierRoot1" presStyleCnt="0"/>
      <dgm:spPr/>
    </dgm:pt>
    <dgm:pt modelId="{FFFA6929-E508-43BC-A104-3DE4E9042DF0}" type="pres">
      <dgm:prSet presAssocID="{7A995D28-8AD2-485A-8D70-785BDD19D1F5}" presName="composite" presStyleCnt="0"/>
      <dgm:spPr/>
    </dgm:pt>
    <dgm:pt modelId="{ED767A39-1FD7-4A08-9D75-271924342409}" type="pres">
      <dgm:prSet presAssocID="{7A995D28-8AD2-485A-8D70-785BDD19D1F5}" presName="background" presStyleLbl="node0" presStyleIdx="1" presStyleCnt="2"/>
      <dgm:spPr/>
    </dgm:pt>
    <dgm:pt modelId="{B109CD9B-2521-4042-B9E3-D44380391561}" type="pres">
      <dgm:prSet presAssocID="{7A995D28-8AD2-485A-8D70-785BDD19D1F5}" presName="text" presStyleLbl="fgAcc0" presStyleIdx="1" presStyleCnt="2" custScaleX="110275" custScaleY="143087">
        <dgm:presLayoutVars>
          <dgm:chPref val="3"/>
        </dgm:presLayoutVars>
      </dgm:prSet>
      <dgm:spPr/>
    </dgm:pt>
    <dgm:pt modelId="{347C451A-586A-4FE4-9F33-B113DF7FE955}" type="pres">
      <dgm:prSet presAssocID="{7A995D28-8AD2-485A-8D70-785BDD19D1F5}" presName="hierChild2" presStyleCnt="0"/>
      <dgm:spPr/>
    </dgm:pt>
  </dgm:ptLst>
  <dgm:cxnLst>
    <dgm:cxn modelId="{AD180C66-57D0-406C-9746-599B68615B4E}" type="presOf" srcId="{7A995D28-8AD2-485A-8D70-785BDD19D1F5}" destId="{B109CD9B-2521-4042-B9E3-D44380391561}" srcOrd="0" destOrd="0" presId="urn:microsoft.com/office/officeart/2005/8/layout/hierarchy1"/>
    <dgm:cxn modelId="{700E9E7F-CAA8-42C4-B5A5-30DC545D69FE}" srcId="{98DC626C-B1F9-4F27-80C5-D824D220F4F8}" destId="{04918E3C-C877-4A2C-8681-37939E9AAB06}" srcOrd="0" destOrd="0" parTransId="{8D83C1E2-D907-43FF-824A-82A790B280C5}" sibTransId="{C8ACC9D4-E30B-4C48-B5F2-9E10E3080CC4}"/>
    <dgm:cxn modelId="{08D152AF-2107-4462-A92E-527511A76FAC}" type="presOf" srcId="{04918E3C-C877-4A2C-8681-37939E9AAB06}" destId="{7AA69FE2-9565-4260-9274-1A8D26F70C26}" srcOrd="0" destOrd="0" presId="urn:microsoft.com/office/officeart/2005/8/layout/hierarchy1"/>
    <dgm:cxn modelId="{968837C2-7147-4D98-BDC4-B44C3C6D041E}" srcId="{98DC626C-B1F9-4F27-80C5-D824D220F4F8}" destId="{7A995D28-8AD2-485A-8D70-785BDD19D1F5}" srcOrd="1" destOrd="0" parTransId="{3F860BB5-5013-4AA5-8BF3-6A4531794713}" sibTransId="{FDFA26D1-A094-4F53-B841-5FD8204B8541}"/>
    <dgm:cxn modelId="{C6B925FD-0CD9-4D02-A3CD-5EE568C279C0}" type="presOf" srcId="{98DC626C-B1F9-4F27-80C5-D824D220F4F8}" destId="{F14EC6FA-BB0F-4C3B-B132-FD339B0D48E9}" srcOrd="0" destOrd="0" presId="urn:microsoft.com/office/officeart/2005/8/layout/hierarchy1"/>
    <dgm:cxn modelId="{F0FDBCCB-4D27-41A7-9888-5FF58CC15E1B}" type="presParOf" srcId="{F14EC6FA-BB0F-4C3B-B132-FD339B0D48E9}" destId="{C5853BC0-2D4D-46F1-8E24-8732596D21C9}" srcOrd="0" destOrd="0" presId="urn:microsoft.com/office/officeart/2005/8/layout/hierarchy1"/>
    <dgm:cxn modelId="{F99B2379-DDD8-49D9-99AE-74AA5F1A4DE4}" type="presParOf" srcId="{C5853BC0-2D4D-46F1-8E24-8732596D21C9}" destId="{0FBC4D8D-8FB5-4071-BD27-74C0E5F67274}" srcOrd="0" destOrd="0" presId="urn:microsoft.com/office/officeart/2005/8/layout/hierarchy1"/>
    <dgm:cxn modelId="{061B3F55-C37F-4873-B1F7-E8B8CE80167C}" type="presParOf" srcId="{0FBC4D8D-8FB5-4071-BD27-74C0E5F67274}" destId="{A2AD277E-2973-43F7-B96F-67DC42697670}" srcOrd="0" destOrd="0" presId="urn:microsoft.com/office/officeart/2005/8/layout/hierarchy1"/>
    <dgm:cxn modelId="{1A4BFC45-19DD-4E57-AB16-60D74739CFA9}" type="presParOf" srcId="{0FBC4D8D-8FB5-4071-BD27-74C0E5F67274}" destId="{7AA69FE2-9565-4260-9274-1A8D26F70C26}" srcOrd="1" destOrd="0" presId="urn:microsoft.com/office/officeart/2005/8/layout/hierarchy1"/>
    <dgm:cxn modelId="{3EB22DC0-6600-469A-ABDE-C8FDB5C5348E}" type="presParOf" srcId="{C5853BC0-2D4D-46F1-8E24-8732596D21C9}" destId="{300FF870-CECD-43CC-8FA1-4C4D91CF3837}" srcOrd="1" destOrd="0" presId="urn:microsoft.com/office/officeart/2005/8/layout/hierarchy1"/>
    <dgm:cxn modelId="{66B96D38-E284-4861-87FA-F4067065A7AC}" type="presParOf" srcId="{F14EC6FA-BB0F-4C3B-B132-FD339B0D48E9}" destId="{C6C5BCCC-733F-4084-8516-11AD238B0336}" srcOrd="1" destOrd="0" presId="urn:microsoft.com/office/officeart/2005/8/layout/hierarchy1"/>
    <dgm:cxn modelId="{95B77319-F4B1-4C0C-B7B9-D885243CA2E4}" type="presParOf" srcId="{C6C5BCCC-733F-4084-8516-11AD238B0336}" destId="{FFFA6929-E508-43BC-A104-3DE4E9042DF0}" srcOrd="0" destOrd="0" presId="urn:microsoft.com/office/officeart/2005/8/layout/hierarchy1"/>
    <dgm:cxn modelId="{3510E3B7-3AC9-4F75-9634-5703C1819059}" type="presParOf" srcId="{FFFA6929-E508-43BC-A104-3DE4E9042DF0}" destId="{ED767A39-1FD7-4A08-9D75-271924342409}" srcOrd="0" destOrd="0" presId="urn:microsoft.com/office/officeart/2005/8/layout/hierarchy1"/>
    <dgm:cxn modelId="{5D70C22C-5071-4D4A-A041-0672094EE1ED}" type="presParOf" srcId="{FFFA6929-E508-43BC-A104-3DE4E9042DF0}" destId="{B109CD9B-2521-4042-B9E3-D44380391561}" srcOrd="1" destOrd="0" presId="urn:microsoft.com/office/officeart/2005/8/layout/hierarchy1"/>
    <dgm:cxn modelId="{ED93C468-6270-4EA2-8A53-72CBFCBDA2F9}" type="presParOf" srcId="{C6C5BCCC-733F-4084-8516-11AD238B0336}" destId="{347C451A-586A-4FE4-9F33-B113DF7FE955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45ED59A-64A7-4666-9C76-5AFB40DAA01A}">
      <dsp:nvSpPr>
        <dsp:cNvPr id="0" name=""/>
        <dsp:cNvSpPr/>
      </dsp:nvSpPr>
      <dsp:spPr>
        <a:xfrm>
          <a:off x="0" y="0"/>
          <a:ext cx="9751161" cy="955548"/>
        </a:xfrm>
        <a:prstGeom prst="roundRect">
          <a:avLst>
            <a:gd name="adj" fmla="val 10000"/>
          </a:avLst>
        </a:prstGeom>
        <a:solidFill>
          <a:schemeClr val="accent5">
            <a:lumMod val="40000"/>
            <a:lumOff val="60000"/>
          </a:schemeClr>
        </a:solidFill>
        <a:ln w="12700" cap="flat" cmpd="sng" algn="ctr">
          <a:solidFill>
            <a:schemeClr val="accent1">
              <a:lumMod val="75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Cultural perspectives on ageing vary, some cultures see elderly people as valuable sources of knowledge, while others show ageism.</a:t>
          </a:r>
          <a:br>
            <a:rPr lang="en-GB" sz="14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</a:br>
          <a:br>
            <a:rPr lang="en-GB" sz="14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14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According to (WHO, 2021), ageism has an impact on healthcare, work, and service access.</a:t>
          </a:r>
          <a:endParaRPr lang="en-US" sz="1400" b="1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7987" y="27987"/>
        <a:ext cx="8639307" cy="899574"/>
      </dsp:txXfrm>
    </dsp:sp>
    <dsp:sp modelId="{79CB926A-F212-4805-B11F-20D72FFF7E44}">
      <dsp:nvSpPr>
        <dsp:cNvPr id="0" name=""/>
        <dsp:cNvSpPr/>
      </dsp:nvSpPr>
      <dsp:spPr>
        <a:xfrm>
          <a:off x="816659" y="1129284"/>
          <a:ext cx="9751161" cy="955548"/>
        </a:xfrm>
        <a:prstGeom prst="roundRect">
          <a:avLst>
            <a:gd name="adj" fmla="val 10000"/>
          </a:avLst>
        </a:prstGeom>
        <a:solidFill>
          <a:schemeClr val="accent1">
            <a:lumMod val="40000"/>
            <a:lumOff val="60000"/>
          </a:schemeClr>
        </a:solidFill>
        <a:ln w="12700" cap="flat" cmpd="sng" algn="ctr">
          <a:solidFill>
            <a:schemeClr val="accent1">
              <a:lumMod val="75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The growing global population over 65 highlights the need for person-centred, inclusive care. </a:t>
          </a:r>
          <a:endParaRPr lang="en-US" sz="1400" b="1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44646" y="1157271"/>
        <a:ext cx="8257421" cy="899574"/>
      </dsp:txXfrm>
    </dsp:sp>
    <dsp:sp modelId="{07549602-4824-4FD5-996C-3C58213CEDDC}">
      <dsp:nvSpPr>
        <dsp:cNvPr id="0" name=""/>
        <dsp:cNvSpPr/>
      </dsp:nvSpPr>
      <dsp:spPr>
        <a:xfrm>
          <a:off x="1621130" y="2258568"/>
          <a:ext cx="9751161" cy="955548"/>
        </a:xfrm>
        <a:prstGeom prst="roundRect">
          <a:avLst>
            <a:gd name="adj" fmla="val 10000"/>
          </a:avLst>
        </a:prstGeom>
        <a:solidFill>
          <a:schemeClr val="accent4">
            <a:lumMod val="40000"/>
            <a:lumOff val="60000"/>
          </a:schemeClr>
        </a:solidFill>
        <a:ln w="12700" cap="flat" cmpd="sng" algn="ctr">
          <a:solidFill>
            <a:schemeClr val="accent1">
              <a:lumMod val="75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chemeClr val="tx1"/>
              </a:solidFill>
            </a:rPr>
            <a:t>Frailty, multiple medical conditions, and functional decline are more common in older people, UK Parliament (2024). </a:t>
          </a:r>
          <a:endParaRPr lang="en-US" sz="1400" b="1" kern="1200" dirty="0">
            <a:solidFill>
              <a:schemeClr val="tx1"/>
            </a:solidFill>
          </a:endParaRPr>
        </a:p>
      </dsp:txBody>
      <dsp:txXfrm>
        <a:off x="1649117" y="2286555"/>
        <a:ext cx="8269610" cy="899574"/>
      </dsp:txXfrm>
    </dsp:sp>
    <dsp:sp modelId="{4B8F943D-9FC8-44EA-AEAA-4E5415E91D9E}">
      <dsp:nvSpPr>
        <dsp:cNvPr id="0" name=""/>
        <dsp:cNvSpPr/>
      </dsp:nvSpPr>
      <dsp:spPr>
        <a:xfrm>
          <a:off x="2437790" y="3387852"/>
          <a:ext cx="9751161" cy="955548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lumMod val="75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 </a:t>
          </a:r>
          <a:br>
            <a:rPr lang="en-GB" sz="14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14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The ageing population places significant pressure on long-term care capacity, staffing, and funding.</a:t>
          </a:r>
          <a:br>
            <a:rPr lang="en-GB" sz="14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14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(NHS England, 2026).</a:t>
          </a:r>
          <a:endParaRPr lang="en-US" sz="1400" b="1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465777" y="3415839"/>
        <a:ext cx="8257421" cy="899574"/>
      </dsp:txXfrm>
    </dsp:sp>
    <dsp:sp modelId="{57B3E6F2-8EC2-4A76-AC00-819F5256EC3D}">
      <dsp:nvSpPr>
        <dsp:cNvPr id="0" name=""/>
        <dsp:cNvSpPr/>
      </dsp:nvSpPr>
      <dsp:spPr>
        <a:xfrm>
          <a:off x="9130055" y="731862"/>
          <a:ext cx="621106" cy="621106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lumMod val="60000"/>
            <a:lumOff val="40000"/>
            <a:alpha val="9000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/>
        </a:p>
      </dsp:txBody>
      <dsp:txXfrm>
        <a:off x="9269804" y="731862"/>
        <a:ext cx="341608" cy="467382"/>
      </dsp:txXfrm>
    </dsp:sp>
    <dsp:sp modelId="{9748CA63-1326-477C-BC57-847D8BDE184E}">
      <dsp:nvSpPr>
        <dsp:cNvPr id="0" name=""/>
        <dsp:cNvSpPr/>
      </dsp:nvSpPr>
      <dsp:spPr>
        <a:xfrm>
          <a:off x="9946715" y="1861146"/>
          <a:ext cx="621106" cy="621106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lumMod val="60000"/>
            <a:lumOff val="40000"/>
            <a:alpha val="90000"/>
          </a:schemeClr>
        </a:solidFill>
        <a:ln w="12700" cap="flat" cmpd="sng" algn="ctr">
          <a:solidFill>
            <a:schemeClr val="accent1">
              <a:alpha val="90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/>
        </a:p>
      </dsp:txBody>
      <dsp:txXfrm>
        <a:off x="10086464" y="1861146"/>
        <a:ext cx="341608" cy="467382"/>
      </dsp:txXfrm>
    </dsp:sp>
    <dsp:sp modelId="{2F813700-E3C8-4D29-9782-0D64DC5BCD37}">
      <dsp:nvSpPr>
        <dsp:cNvPr id="0" name=""/>
        <dsp:cNvSpPr/>
      </dsp:nvSpPr>
      <dsp:spPr>
        <a:xfrm>
          <a:off x="10751186" y="2990430"/>
          <a:ext cx="621106" cy="621106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lumMod val="60000"/>
            <a:lumOff val="40000"/>
            <a:alpha val="90000"/>
          </a:schemeClr>
        </a:solidFill>
        <a:ln w="127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/>
        </a:p>
      </dsp:txBody>
      <dsp:txXfrm>
        <a:off x="10890935" y="2990430"/>
        <a:ext cx="341608" cy="46738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E52BAB2-89E1-4CAE-83FD-EE564D948F0F}">
      <dsp:nvSpPr>
        <dsp:cNvPr id="0" name=""/>
        <dsp:cNvSpPr/>
      </dsp:nvSpPr>
      <dsp:spPr>
        <a:xfrm>
          <a:off x="1283" y="429601"/>
          <a:ext cx="4505585" cy="286104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3173E02-C12F-49C8-8267-1069EA501256}">
      <dsp:nvSpPr>
        <dsp:cNvPr id="0" name=""/>
        <dsp:cNvSpPr/>
      </dsp:nvSpPr>
      <dsp:spPr>
        <a:xfrm>
          <a:off x="501904" y="905190"/>
          <a:ext cx="4505585" cy="286104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 dirty="0">
              <a:latin typeface="Arial" panose="020B0604020202020204" pitchFamily="34" charset="0"/>
              <a:cs typeface="Arial" panose="020B0604020202020204" pitchFamily="34" charset="0"/>
            </a:rPr>
            <a:t>A significant proportion of mobility problems, sensory impairments, and long-term diseases.</a:t>
          </a:r>
          <a:br>
            <a:rPr lang="en-GB" sz="2300" b="1" kern="1200" dirty="0">
              <a:latin typeface="Arial" panose="020B0604020202020204" pitchFamily="34" charset="0"/>
              <a:cs typeface="Arial" panose="020B0604020202020204" pitchFamily="34" charset="0"/>
            </a:rPr>
          </a:br>
          <a:br>
            <a:rPr lang="en-GB" sz="2300" b="1" kern="12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2300" b="1" kern="1200" dirty="0">
              <a:latin typeface="Arial" panose="020B0604020202020204" pitchFamily="34" charset="0"/>
              <a:cs typeface="Arial" panose="020B0604020202020204" pitchFamily="34" charset="0"/>
            </a:rPr>
            <a:t>Independence and safety are impacted by cognitive decline, especially dementia.</a:t>
          </a:r>
          <a:endParaRPr lang="en-US" sz="23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85701" y="988987"/>
        <a:ext cx="4337991" cy="2693452"/>
      </dsp:txXfrm>
    </dsp:sp>
    <dsp:sp modelId="{A8E92AA9-A381-4977-BB52-46AE018316EF}">
      <dsp:nvSpPr>
        <dsp:cNvPr id="0" name=""/>
        <dsp:cNvSpPr/>
      </dsp:nvSpPr>
      <dsp:spPr>
        <a:xfrm>
          <a:off x="5508110" y="429601"/>
          <a:ext cx="4505585" cy="286104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4D623B6-9043-4C3B-8405-218E4201B18F}">
      <dsp:nvSpPr>
        <dsp:cNvPr id="0" name=""/>
        <dsp:cNvSpPr/>
      </dsp:nvSpPr>
      <dsp:spPr>
        <a:xfrm>
          <a:off x="6008730" y="905190"/>
          <a:ext cx="4505585" cy="286104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 dirty="0">
              <a:latin typeface="Arial" panose="020B0604020202020204" pitchFamily="34" charset="0"/>
              <a:cs typeface="Arial" panose="020B0604020202020204" pitchFamily="34" charset="0"/>
            </a:rPr>
            <a:t>Loneliness, isolation, and reduced community involvement are examples of social needs.</a:t>
          </a:r>
        </a:p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 dirty="0">
              <a:latin typeface="Arial" panose="020B0604020202020204" pitchFamily="34" charset="0"/>
              <a:cs typeface="Arial" panose="020B0604020202020204" pitchFamily="34" charset="0"/>
            </a:rPr>
            <a:t>(WHO, 2026; National Library of Medicine (2023).</a:t>
          </a:r>
          <a:endParaRPr lang="en-US" sz="23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092527" y="988987"/>
        <a:ext cx="4337991" cy="269345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BAA02B3-D3C3-4E77-9996-C8155F5161FE}">
      <dsp:nvSpPr>
        <dsp:cNvPr id="0" name=""/>
        <dsp:cNvSpPr/>
      </dsp:nvSpPr>
      <dsp:spPr>
        <a:xfrm>
          <a:off x="0" y="390426"/>
          <a:ext cx="11274425" cy="1486484"/>
        </a:xfrm>
        <a:prstGeom prst="roundRect">
          <a:avLst/>
        </a:prstGeom>
        <a:solidFill>
          <a:schemeClr val="accent1">
            <a:lumMod val="40000"/>
            <a:lumOff val="6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The Care Act 2014 establishes wellbeing, prevention, personalisation, and safeguarding duties.</a:t>
          </a:r>
        </a:p>
      </dsp:txBody>
      <dsp:txXfrm>
        <a:off x="72564" y="462990"/>
        <a:ext cx="11129297" cy="1341356"/>
      </dsp:txXfrm>
    </dsp:sp>
    <dsp:sp modelId="{9D1CCC08-41DB-4690-9CBE-400DA58730FD}">
      <dsp:nvSpPr>
        <dsp:cNvPr id="0" name=""/>
        <dsp:cNvSpPr/>
      </dsp:nvSpPr>
      <dsp:spPr>
        <a:xfrm>
          <a:off x="0" y="1957551"/>
          <a:ext cx="11274425" cy="1486484"/>
        </a:xfrm>
        <a:prstGeom prst="roundRect">
          <a:avLst/>
        </a:prstGeom>
        <a:solidFill>
          <a:schemeClr val="accent1">
            <a:lumMod val="60000"/>
            <a:lumOff val="4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Older people are protected from age-based discrimination in services by the Equality Act 2010, GOV.UK (2015). </a:t>
          </a:r>
        </a:p>
      </dsp:txBody>
      <dsp:txXfrm>
        <a:off x="72564" y="2030115"/>
        <a:ext cx="11129297" cy="1341356"/>
      </dsp:txXfrm>
    </dsp:sp>
    <dsp:sp modelId="{3385E51A-D787-48AD-B791-5A84F2993D15}">
      <dsp:nvSpPr>
        <dsp:cNvPr id="0" name=""/>
        <dsp:cNvSpPr/>
      </dsp:nvSpPr>
      <dsp:spPr>
        <a:xfrm>
          <a:off x="0" y="3524676"/>
          <a:ext cx="11274425" cy="1486484"/>
        </a:xfrm>
        <a:prstGeom prst="roundRect">
          <a:avLst/>
        </a:prstGeom>
        <a:solidFill>
          <a:schemeClr val="accent1">
            <a:lumMod val="40000"/>
            <a:lumOff val="6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The NHS Long Term Plan (2019), encourages community-based support and integrated care systems for ageing populations.</a:t>
          </a:r>
          <a:br>
            <a:rPr lang="en-GB" sz="28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28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(Department of Health, 2014). </a:t>
          </a:r>
        </a:p>
      </dsp:txBody>
      <dsp:txXfrm>
        <a:off x="72564" y="3597240"/>
        <a:ext cx="11129297" cy="134135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30C9EB6-E123-4887-8BE1-914556B65396}">
      <dsp:nvSpPr>
        <dsp:cNvPr id="0" name=""/>
        <dsp:cNvSpPr/>
      </dsp:nvSpPr>
      <dsp:spPr>
        <a:xfrm>
          <a:off x="0" y="120894"/>
          <a:ext cx="7003777" cy="1085906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u="sng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Hogeweyk Dementia Village (Netherlands)</a:t>
          </a:r>
          <a:endParaRPr lang="en-US" sz="2800" b="1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3010" y="173904"/>
        <a:ext cx="6897757" cy="979886"/>
      </dsp:txXfrm>
    </dsp:sp>
    <dsp:sp modelId="{982F8373-F60E-4E32-91BB-C5899831A240}">
      <dsp:nvSpPr>
        <dsp:cNvPr id="0" name=""/>
        <dsp:cNvSpPr/>
      </dsp:nvSpPr>
      <dsp:spPr>
        <a:xfrm>
          <a:off x="0" y="1235343"/>
          <a:ext cx="7003777" cy="1085906"/>
        </a:xfrm>
        <a:prstGeom prst="roundRect">
          <a:avLst/>
        </a:prstGeom>
        <a:solidFill>
          <a:schemeClr val="bg2">
            <a:lumMod val="9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Community-based model offering small household units that reflect the lifestyles of the residents.</a:t>
          </a:r>
          <a:endParaRPr lang="en-US" sz="2000" b="1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3010" y="1288353"/>
        <a:ext cx="6897757" cy="979886"/>
      </dsp:txXfrm>
    </dsp:sp>
    <dsp:sp modelId="{0534A388-3AFC-4774-BD65-B1E106C62178}">
      <dsp:nvSpPr>
        <dsp:cNvPr id="0" name=""/>
        <dsp:cNvSpPr/>
      </dsp:nvSpPr>
      <dsp:spPr>
        <a:xfrm>
          <a:off x="0" y="2378849"/>
          <a:ext cx="7003777" cy="1085906"/>
        </a:xfrm>
        <a:prstGeom prst="roundRect">
          <a:avLst/>
        </a:prstGeom>
        <a:solidFill>
          <a:schemeClr val="accent2">
            <a:lumMod val="20000"/>
            <a:lumOff val="8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Supports individuals with dementia maintain their identity, autonomy, and familiarity</a:t>
          </a:r>
          <a:r>
            <a:rPr lang="en-GB" sz="2000" b="1" kern="1200" dirty="0">
              <a:solidFill>
                <a:schemeClr val="tx1"/>
              </a:solidFill>
            </a:rPr>
            <a:t>.</a:t>
          </a:r>
          <a:br>
            <a:rPr lang="en-GB" sz="2000" b="1" kern="1200" dirty="0"/>
          </a:br>
          <a:endParaRPr lang="en-US" sz="2000" kern="1200" dirty="0"/>
        </a:p>
      </dsp:txBody>
      <dsp:txXfrm>
        <a:off x="53010" y="2431859"/>
        <a:ext cx="6897757" cy="979886"/>
      </dsp:txXfrm>
    </dsp:sp>
    <dsp:sp modelId="{46B8AA44-AB20-47E0-9804-1EDAFD281CF1}">
      <dsp:nvSpPr>
        <dsp:cNvPr id="0" name=""/>
        <dsp:cNvSpPr/>
      </dsp:nvSpPr>
      <dsp:spPr>
        <a:xfrm>
          <a:off x="0" y="3522355"/>
          <a:ext cx="7003777" cy="1085906"/>
        </a:xfrm>
        <a:prstGeom prst="roundRect">
          <a:avLst/>
        </a:prstGeom>
        <a:solidFill>
          <a:schemeClr val="bg2">
            <a:lumMod val="9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Evidence shows reduced stress, agitation, and behavioural problems.</a:t>
          </a:r>
          <a:br>
            <a:rPr lang="en-GB" sz="2000" b="1" kern="1200" dirty="0"/>
          </a:br>
          <a:endParaRPr lang="en-US" sz="2000" kern="1200" dirty="0"/>
        </a:p>
      </dsp:txBody>
      <dsp:txXfrm>
        <a:off x="53010" y="3575365"/>
        <a:ext cx="6897757" cy="979886"/>
      </dsp:txXfrm>
    </dsp:sp>
    <dsp:sp modelId="{97C301B7-2F17-46EF-88E4-1677AD7D8F20}">
      <dsp:nvSpPr>
        <dsp:cNvPr id="0" name=""/>
        <dsp:cNvSpPr/>
      </dsp:nvSpPr>
      <dsp:spPr>
        <a:xfrm>
          <a:off x="0" y="4665861"/>
          <a:ext cx="7003777" cy="1085906"/>
        </a:xfrm>
        <a:prstGeom prst="roundRect">
          <a:avLst/>
        </a:prstGeom>
        <a:solidFill>
          <a:schemeClr val="accent1">
            <a:lumMod val="20000"/>
            <a:lumOff val="8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(Hogeweyk, 2026). </a:t>
          </a:r>
          <a:endParaRPr lang="en-US" sz="2000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3010" y="4718871"/>
        <a:ext cx="6897757" cy="97988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2AD277E-2973-43F7-B96F-67DC42697670}">
      <dsp:nvSpPr>
        <dsp:cNvPr id="0" name=""/>
        <dsp:cNvSpPr/>
      </dsp:nvSpPr>
      <dsp:spPr>
        <a:xfrm>
          <a:off x="-4" y="631436"/>
          <a:ext cx="4797255" cy="341281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AA69FE2-9565-4260-9274-1A8D26F70C26}">
      <dsp:nvSpPr>
        <dsp:cNvPr id="0" name=""/>
        <dsp:cNvSpPr/>
      </dsp:nvSpPr>
      <dsp:spPr>
        <a:xfrm>
          <a:off x="500416" y="1106836"/>
          <a:ext cx="4797255" cy="341281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marL="0" lvl="0" indent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b="1" kern="1200">
              <a:latin typeface="Arial" panose="020B0604020202020204" pitchFamily="34" charset="0"/>
              <a:cs typeface="Arial" panose="020B0604020202020204" pitchFamily="34" charset="0"/>
            </a:rPr>
            <a:t>Age UK Befriending Services </a:t>
          </a:r>
          <a:endParaRPr lang="en-US" sz="44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00374" y="1206794"/>
        <a:ext cx="4597339" cy="3212895"/>
      </dsp:txXfrm>
    </dsp:sp>
    <dsp:sp modelId="{ED767A39-1FD7-4A08-9D75-271924342409}">
      <dsp:nvSpPr>
        <dsp:cNvPr id="0" name=""/>
        <dsp:cNvSpPr/>
      </dsp:nvSpPr>
      <dsp:spPr>
        <a:xfrm>
          <a:off x="5802867" y="241688"/>
          <a:ext cx="4966553" cy="409215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09CD9B-2521-4042-B9E3-D44380391561}">
      <dsp:nvSpPr>
        <dsp:cNvPr id="0" name=""/>
        <dsp:cNvSpPr/>
      </dsp:nvSpPr>
      <dsp:spPr>
        <a:xfrm>
          <a:off x="6303288" y="717088"/>
          <a:ext cx="4966553" cy="409215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latin typeface="Arial" panose="020B0604020202020204" pitchFamily="34" charset="0"/>
              <a:cs typeface="Arial" panose="020B0604020202020204" pitchFamily="34" charset="0"/>
            </a:rPr>
            <a:t>Employs volunteers to give lonely older adults regular social interaction.</a:t>
          </a:r>
          <a:br>
            <a:rPr lang="en-GB" sz="2000" b="1" kern="1200" dirty="0">
              <a:latin typeface="Arial" panose="020B0604020202020204" pitchFamily="34" charset="0"/>
              <a:cs typeface="Arial" panose="020B0604020202020204" pitchFamily="34" charset="0"/>
            </a:rPr>
          </a:br>
          <a:br>
            <a:rPr lang="en-GB" sz="2000" b="1" kern="12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2000" b="1" kern="1200" dirty="0">
              <a:latin typeface="Arial" panose="020B0604020202020204" pitchFamily="34" charset="0"/>
              <a:cs typeface="Arial" panose="020B0604020202020204" pitchFamily="34" charset="0"/>
            </a:rPr>
            <a:t>reduces social isolation and loneliness while supporting emotional wellness.</a:t>
          </a:r>
          <a:br>
            <a:rPr lang="en-GB" sz="2000" b="1" kern="1200" dirty="0">
              <a:latin typeface="Arial" panose="020B0604020202020204" pitchFamily="34" charset="0"/>
              <a:cs typeface="Arial" panose="020B0604020202020204" pitchFamily="34" charset="0"/>
            </a:rPr>
          </a:br>
          <a:br>
            <a:rPr lang="en-GB" sz="2000" b="1" kern="12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2000" b="1" kern="1200" dirty="0">
              <a:latin typeface="Arial" panose="020B0604020202020204" pitchFamily="34" charset="0"/>
              <a:cs typeface="Arial" panose="020B0604020202020204" pitchFamily="34" charset="0"/>
            </a:rPr>
            <a:t>Reflects Activity Theory by encouraging engagement and meaningful relationships.</a:t>
          </a:r>
          <a:br>
            <a:rPr lang="en-GB" sz="2000" b="1" kern="12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2000" b="1" kern="1200" dirty="0">
              <a:latin typeface="Arial" panose="020B0604020202020204" pitchFamily="34" charset="0"/>
              <a:cs typeface="Arial" panose="020B0604020202020204" pitchFamily="34" charset="0"/>
            </a:rPr>
            <a:t>(Age UK, 2026).</a:t>
          </a:r>
          <a:endParaRPr lang="en-US" sz="20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423143" y="836943"/>
        <a:ext cx="4726843" cy="385244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DF9204-3F29-4C3A-BA41-3063400202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3393CD-7262-4AC7-80E6-52FE6F3F39B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00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D430AE-0210-4E82-AD7B-41B112DE7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fld id="{11A6662E-FAF4-44BC-88B5-85A7CBFB6D30}" type="datetime1">
              <a:rPr lang="en-US" smtClean="0"/>
              <a:pPr/>
              <a:t>3/10/2026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221974-7DEC-459D-9642-CB5B59C827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endParaRPr lang="en-US">
              <a:solidFill>
                <a:schemeClr val="tx1">
                  <a:alpha val="60000"/>
                </a:scheme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731837-C94E-4B5B-BCF0-110C69EDB4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49906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4CC1FC-ADE8-488C-A1DA-2FD569FD4D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365760"/>
            <a:ext cx="10895106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F02842-38C3-46D6-8527-0F6FE623C5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864CF5-F681-40C2-88CC-E02206C9CE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5F08A-1E71-4B2B-BB49-E743F2903911}" type="datetime1">
              <a:rPr lang="en-US" smtClean="0"/>
              <a:t>3/10/2026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C04753-4FE4-4A6F-99BB-CFFC92E0CD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A569D1-DB13-4BD9-8BA9-0DEAD98F89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17367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020B05-7BF6-4073-9106-FA19E97273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E8EE8D7-6B58-4A3F-9DD5-E563D5192A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02990E-9F0A-446A-B5B8-459CA8D98D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417D9E-721A-44BB-8863-9873FE64DA75}" type="datetime1">
              <a:rPr lang="en-US" smtClean="0"/>
              <a:t>3/10/2026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E68EAA-4377-45FF-9D7C-9E77BC9F27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07FA71-74C3-44B8-A0AC-E18A1E76B4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24250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B71F12-2D88-4F76-AF46-BD5156C127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365760"/>
            <a:ext cx="10895106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E1AA46-E3EB-4704-B019-F90F1E6177A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8695" y="1825625"/>
            <a:ext cx="5561106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17480F-A530-4D05-9A22-E573FB4BA62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199" y="1825625"/>
            <a:ext cx="5561105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B56FDA-C47A-4F4A-A364-BA60A25AB9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31DA2F-80B8-49CF-99FB-5ABCA53A607A}" type="datetime1">
              <a:rPr lang="en-US" smtClean="0"/>
              <a:t>3/10/2026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26D8DD-6D84-44D4-8A1B-57615B3ED8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C8FE31-B577-4017-8AFE-A8BA09596E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01192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EC28C9-B8CC-413F-9FFA-626680E4A8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365125"/>
            <a:ext cx="1127461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53FE72-9D42-45F5-A37F-B12130388A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65256" y="1752600"/>
            <a:ext cx="5532319" cy="823912"/>
          </a:xfrm>
        </p:spPr>
        <p:txBody>
          <a:bodyPr anchor="b"/>
          <a:lstStyle>
            <a:lvl1pPr marL="0" indent="0">
              <a:buNone/>
              <a:defRPr sz="24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EE3A31D-9B5F-4DE3-B18D-F7F77782EB4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5256" y="2666999"/>
            <a:ext cx="5532319" cy="3522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0BE1D2D-822C-466C-A7B9-1A2D97366A4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752600"/>
            <a:ext cx="5561106" cy="823912"/>
          </a:xfrm>
        </p:spPr>
        <p:txBody>
          <a:bodyPr anchor="b"/>
          <a:lstStyle>
            <a:lvl1pPr marL="0" indent="0">
              <a:buNone/>
              <a:defRPr sz="24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6F13B2C-44CA-49C4-BC84-02AF1638F38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666999"/>
            <a:ext cx="5561106" cy="3522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793CB55-E9C1-4CE6-9B61-81B71475B9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852172-E6C9-4B6C-929A-A9DE3837BBF1}" type="datetime1">
              <a:rPr lang="en-US" smtClean="0"/>
              <a:t>3/10/2026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DF22318-747B-4EC9-862C-D9FD488CCC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CFBDDDF-16BD-438D-937D-0E3E30E74E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04589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792D5F-0BD4-4517-9233-E08AF405B6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365760"/>
            <a:ext cx="1127461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83523B8-51E3-48B8-BFD8-CE95061980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58693" y="6416675"/>
            <a:ext cx="2921715" cy="365125"/>
          </a:xfrm>
        </p:spPr>
        <p:txBody>
          <a:bodyPr/>
          <a:lstStyle/>
          <a:p>
            <a:fld id="{3AB41CFF-90C9-47B3-9DA1-F2BF8D839F7E}" type="datetime1">
              <a:rPr lang="en-US" smtClean="0"/>
              <a:t>3/10/2026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D739B90-5D50-4424-B51D-53C3916218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6F9286-3A00-4D3C-A3F0-50AC9045C4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01604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2933BE2-665A-42DA-A3B7-835F81A3F4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6048FA-06AB-4884-A69B-986B96E68A24}" type="datetime1">
              <a:rPr lang="en-US" smtClean="0"/>
              <a:t>3/10/2026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34DBCBD-AD42-432D-ABA9-20D616AF3E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140251-3596-4673-B24B-59A6F9ED8F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18493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6A81A1-6D8E-4DD6-8E49-DABDE6D107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93F18F-F78D-4A31-A6BC-6552105BCF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582C2F4-BDF4-4A4F-AA3D-52692932C24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113850F-5C87-4F08-9658-EAF049B60E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B7ABA-0172-4F9C-889D-567164F66BCD}" type="datetime1">
              <a:rPr lang="en-US" smtClean="0"/>
              <a:t>3/10/2026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10BCE9A-A746-4439-B5D3-966FBC8E5F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41D3B51-AA2E-4AA1-8062-A0D476D80C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44244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D02CF7-F453-4B3E-9510-D747979878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3E2A1B9-8A2A-4B49-8B79-76D3EEB36B4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D9FEA03-0EC4-4085-AE63-4AA492D61A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05AD5B-0DEA-4C6F-94D2-FAA99F2E5D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AC6A5B-8AE7-4A41-B5A7-9ADC6686DC18}" type="datetime1">
              <a:rPr lang="en-US" smtClean="0"/>
              <a:t>3/10/2026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0DC6744-7CBA-4A1D-8F87-10699F9812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EAD9048-35FF-4BE9-8157-BE4BAA1C72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49750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7ABDD2-E186-4F25-8FDE-D1E875E9C3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318CC5B-A7E0-48B1-8329-6533AC76E7B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905B1B-77FE-4BFC-BF87-87DA989F00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559632-1575-4E14-B53B-3DC3D5ED3947}" type="datetime1">
              <a:rPr lang="en-US" smtClean="0"/>
              <a:t>3/10/2026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18531E-1B90-4631-BD37-4BB1DBFABF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8A55E8-88DC-4280-8E04-FF50FF8EDB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24193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960633D-90E4-4F5A-9EBF-DDEC2B0B471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DDD3065-FA3D-42C8-BFDA-967C87F4F28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DC126F-38E2-4425-861F-98ED432284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A6868-2568-4CC9-B302-F37117B01A6E}" type="datetime1">
              <a:rPr lang="en-US" smtClean="0"/>
              <a:t>3/10/2026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9645D8-F22A-4354-A8B3-96E8A2D232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9E2295-A616-4D57-8800-7B7E213A8C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87883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0BABF38A-8A0D-492E-BD20-6CF4D46B5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92000" cy="6858004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9984D45-0ED3-4D03-8E44-5E355C9134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425450"/>
            <a:ext cx="1127461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687D6E-D1E9-489C-9AA9-3575C39BAA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8694" y="1949450"/>
            <a:ext cx="11274612" cy="41957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364E9C-08EE-4B1B-B3FC-D6D997F4EA3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58694" y="64166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fld id="{57E0CF6C-748E-4B7A-BC8B-3011EF78ED13}" type="datetime1">
              <a:rPr lang="en-US" smtClean="0"/>
              <a:pPr/>
              <a:t>3/10/2026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B0A1F1-38FE-4C27-81E6-A43A54793F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416675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endParaRPr lang="en-US" dirty="0">
              <a:solidFill>
                <a:schemeClr val="tx1">
                  <a:alpha val="60000"/>
                </a:scheme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26B39A-FFD8-42EF-ADC7-7DB3B302F8B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990106" y="64166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14" name="Picture 13" descr="A picture containing sitting&#10;&#10;Description automatically generated">
            <a:extLst>
              <a:ext uri="{FF2B5EF4-FFF2-40B4-BE49-F238E27FC236}">
                <a16:creationId xmlns:a16="http://schemas.microsoft.com/office/drawing/2014/main" id="{BC526B7A-4801-4FD1-95C8-03AF22629E87}"/>
              </a:ext>
            </a:extLst>
          </p:cNvPr>
          <p:cNvPicPr>
            <a:picLocks noChangeAspect="1"/>
          </p:cNvPicPr>
          <p:nvPr/>
        </p:nvPicPr>
        <p:blipFill>
          <a:blip r:embed="rId13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34400" y="0"/>
            <a:ext cx="3654612" cy="45753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12393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4" r:id="rId1"/>
    <p:sldLayoutId id="2147483705" r:id="rId2"/>
    <p:sldLayoutId id="2147483706" r:id="rId3"/>
    <p:sldLayoutId id="2147483707" r:id="rId4"/>
    <p:sldLayoutId id="2147483708" r:id="rId5"/>
    <p:sldLayoutId id="2147483709" r:id="rId6"/>
    <p:sldLayoutId id="2147483710" r:id="rId7"/>
    <p:sldLayoutId id="2147483701" r:id="rId8"/>
    <p:sldLayoutId id="2147483702" r:id="rId9"/>
    <p:sldLayoutId id="2147483703" r:id="rId10"/>
    <p:sldLayoutId id="2147483711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Clr>
          <a:schemeClr val="accent1"/>
        </a:buClr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5.pn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4.jpe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2.xml"/><Relationship Id="rId3" Type="http://schemas.openxmlformats.org/officeDocument/2006/relationships/slideLayout" Target="../slideLayouts/slideLayout2.xml"/><Relationship Id="rId7" Type="http://schemas.openxmlformats.org/officeDocument/2006/relationships/diagramLayout" Target="../diagrams/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diagramData" Target="../diagrams/data2.xml"/><Relationship Id="rId11" Type="http://schemas.openxmlformats.org/officeDocument/2006/relationships/image" Target="../media/image5.png"/><Relationship Id="rId5" Type="http://schemas.openxmlformats.org/officeDocument/2006/relationships/image" Target="../media/image3.png"/><Relationship Id="rId10" Type="http://schemas.microsoft.com/office/2007/relationships/diagramDrawing" Target="../diagrams/drawing2.xml"/><Relationship Id="rId4" Type="http://schemas.openxmlformats.org/officeDocument/2006/relationships/image" Target="../media/image2.png"/><Relationship Id="rId9" Type="http://schemas.openxmlformats.org/officeDocument/2006/relationships/diagramColors" Target="../diagrams/colors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7.svg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6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5.png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3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3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diagramLayout" Target="../diagrams/layout3.xml"/><Relationship Id="rId5" Type="http://schemas.openxmlformats.org/officeDocument/2006/relationships/diagramData" Target="../diagrams/data3.xml"/><Relationship Id="rId10" Type="http://schemas.openxmlformats.org/officeDocument/2006/relationships/image" Target="../media/image5.png"/><Relationship Id="rId4" Type="http://schemas.openxmlformats.org/officeDocument/2006/relationships/image" Target="../media/image8.png"/><Relationship Id="rId9" Type="http://schemas.microsoft.com/office/2007/relationships/diagramDrawing" Target="../diagrams/drawing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image" Target="../media/image5.png"/><Relationship Id="rId5" Type="http://schemas.openxmlformats.org/officeDocument/2006/relationships/image" Target="../media/image8.png"/><Relationship Id="rId4" Type="http://schemas.openxmlformats.org/officeDocument/2006/relationships/image" Target="../media/image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5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5.png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5" Type="http://schemas.openxmlformats.org/officeDocument/2006/relationships/image" Target="../media/image5.png"/><Relationship Id="rId4" Type="http://schemas.openxmlformats.org/officeDocument/2006/relationships/image" Target="../media/image8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4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4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openxmlformats.org/officeDocument/2006/relationships/diagramLayout" Target="../diagrams/layout4.xml"/><Relationship Id="rId5" Type="http://schemas.openxmlformats.org/officeDocument/2006/relationships/diagramData" Target="../diagrams/data4.xml"/><Relationship Id="rId10" Type="http://schemas.openxmlformats.org/officeDocument/2006/relationships/image" Target="../media/image5.png"/><Relationship Id="rId4" Type="http://schemas.openxmlformats.org/officeDocument/2006/relationships/image" Target="../media/image9.png"/><Relationship Id="rId9" Type="http://schemas.microsoft.com/office/2007/relationships/diagramDrawing" Target="../diagrams/drawing4.xml"/></Relationships>
</file>

<file path=ppt/slides/_rels/slide1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5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Relationship Id="rId9" Type="http://schemas.openxmlformats.org/officeDocument/2006/relationships/image" Target="../media/image5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4" Type="http://schemas.openxmlformats.org/officeDocument/2006/relationships/image" Target="../media/image5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5" Type="http://schemas.openxmlformats.org/officeDocument/2006/relationships/image" Target="../media/image5.png"/><Relationship Id="rId4" Type="http://schemas.openxmlformats.org/officeDocument/2006/relationships/image" Target="../media/image8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5" Type="http://schemas.openxmlformats.org/officeDocument/2006/relationships/image" Target="../media/image5.png"/><Relationship Id="rId4" Type="http://schemas.openxmlformats.org/officeDocument/2006/relationships/image" Target="../media/image8.pn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s://watermark02.silverchair.com/29-2-183.pdf?token=AQECAHi208BE49Ooan9kkhW_Ercy7Dm3ZL_9Cf3qfKAc485ysgAAA4kwggOFBgkqhkiG9w0BBwagggN2MIIDcgIBADCCA2sGCSqGSIb3DQEHATAeBglghkgBZQMEAS4wEQQMRx-xeMsOB6lmp_x1AgEQgIIDPAtox5zXY8a9NwvngjL_4wknzTpXkdFz9DJB5AjKyPvzeb8fTQnC2wuWHEubhlt8yj5hXvGNkEUzyVD3P7Nj2IDaFEphKdAh2EdIKrqq4PXwwG7oq-3EOJjUZ2yzpEuLZRsewCTV0MrG4yd845T7xcgdjxkzuWeyRuHM5ICXSOPnlRGRZhvh7wDk8GekCkaYaqIKeay3oMTUj5iblGoRzNZb3FSqg9YOxcO0Lmp0YGXaTJLy2ISqWqahbKvVf_DRl5HXHKCTQPG9hw9eJcoY6-TxJbea3vCUv2m7_GUg_5ci8c9DMMVy_S-bRE9WBgY-kF8YOFACKvOtW4BpxXhSNe3y0T52MvCzhIi9bCGsLXOtLGcwd0Hjs0xdmz3aGKHHCiUvqb4KNlMGLx7EnqEX4NK7R_JR2tPewNMxOvpNcFsIuHjakquEOCDnXB5KmsUKa72z5_Tm5gHNIUTjEta34Eed8Q2cNCol3FNH6HONa5GtTF84Wu2hozARDlE073ygq0N5tN1tU6sgJ7F-lXcNMXFOHGMTFMIXFqXlb8sfr3b4Y_Gm6mGGlEHLMq2ZVO-1nHRKGAxjPeUWWme4fV0rqtEs4RPndEAHn6n_1rji0imWNAxuaomE0jjjjPVRYwsFdixSECIo_By5jrgXb2NvOaTX5lnu28B25GeTZCULXd7BPVGNQuT3ZnTAvkbF-_LF9MmhB_n5zI_zUn2-m8w6q4Jt3FHIX-fnu1tMDqLHQipzRgPqvW6lTXj-OYLm5nqIz1pVI2ATtQqvzLFLZlkfLVemyIPhdaG4Z8zbv2ud_repiV4V18u9Gab-hQAkfzUnXAAZhtpyvWvIYc8GU28T8iIfDi7vYn7rJ4qmeLKmkgVPVUhpMtWJf3B_K5fcpkYR4v0tWE0Sbc6_zS6TnKPKjlYDNQMipHauGZOthXvWs8pKI2pznAJg11nIry4I1tWOZsPaBqmqrVrwFsKHKfvl8GY3KCHKg-zZWmHj7_2HaaWxquVVd8Z3aXIV8Kzpha6SSOppwTt8G9sMHqYdBqY7BDX2sB6zm6R7bS9JyQJGAZ5-98K14KCIo7EOMzv2Z4sBg2UgV51O3jh3v4QVIA" TargetMode="External"/><Relationship Id="rId13" Type="http://schemas.openxmlformats.org/officeDocument/2006/relationships/hyperlink" Target="https://www.gov.uk/government/publications/technical-report-on-the-covid-19-pandemic-in-the-uk/chapter-82-care-homes#:~:text=The%20impact%20of%20this%20pandemic,in%20large%20numbers%20of%20outbreaks)." TargetMode="External"/><Relationship Id="rId18" Type="http://schemas.openxmlformats.org/officeDocument/2006/relationships/hyperlink" Target="https://watermark02.silverchair.com/1-1-8.pdf?token=AQECAHi208BE49Ooan9kkhW_Ercy7Dm3ZL_9Cf3qfKAc485ysgAAA38wggN7BgkqhkiG9w0BBwagggNsMIIDaAIBADCCA2EGCSqGSIb3DQEHATAeBglghkgBZQMEAS4wEQQMx09tca4iFtSugZ8gAgEQgIIDMjn-jy7En8zhsyXVB4ie2wa63K79Ig_s5GGYBV4Xo97lLExHSrBxgMTJniFLwQ3U6UkBZ0N7MSpyr2LQ7JSAKl5OdRn4Ocf2UV7-8Ep_TwlyNews5mKnuT2Hr3QsFH0yBnjNwArDJro2shR5S2RdNfHkTb0zEIeh1rpOX2yp_wMmI4rvfe6ipdZm-JYtnSaW0Jt8oug2Xc7ik8954KaT9KLiv2KRpc5NIrwfJU-vjUpJNVdCc8tvT5gcw0ZeFxQtKHZOFXbfRsAugjHr81iP1xjCZWaW7bX72q9TUi2U6-NZfy4csn-S4bblfvR9XWpB-B9xzwruzEI0NLdHvXYPRZm56tEztcYnnpQfsVEyEqmZ5yI4h4gMVanBauyf1diogUQDZhpWqnZd2Y62uhaUE4OgXqk3n0_WOGUQSyNxIPTX5GaMy0W5TSEg3IzABsTqotcCyvNkyeNP6VJr3dss7EnsUu2JRIzigcnLBi0UbjLoYJhGZhGXkln7dCmfQ1RB3zDGp3tLrlGI_Ubv6_sCncFbsjqf7DGpbEYIK25rAPCafBKIvU9n4YGMCAF7J55A57DAoR0JlSmzeaTq71E5iIHGU_mxmRWcDDhPucFZ4A7-KA8xBqCnXGa46cHhmUZKwr2eURCc4fqxh9YimdyWNOY9aPK6OEZ_Va3KuiH7lrO-_W_YNlM6Lo6drsSPaJTBk4Rp59Y-L5gFrRQWe-BT2_QbPAHMF0zpr2p4cqJwRv7TMxAUGy8vr_ph1VD2siCuSxM1Qeq2I19WHFFTIH2-wXcUiMgFiettvlZ2n6F_wl2pPqBgQCqfIQxWK9TeO9bZEmnmk8ywRYs9bdciRbLeBz0qvLB8NCv0sc-jNIICYoI4HmsE5H5QSB2AmVrp-n-xioU01SsQaTfnJY_WFHKsE8qYPNAoKRHG5E-T3h7jYxSdvScFgypAjrxAt2kpm0ND6ocnnCH-FYGH7d_IIwrEvElH7oVDb3bbcHXQJtc07JgCFkjGoj_wlwJE6Aeq6BB6DlzhN-N2Alm4jxHtmTzW4e-1VrduejMpU5eCfUpi0CqnaRwpQgiHgrqD7c6uNdC2dNwj" TargetMode="External"/><Relationship Id="rId3" Type="http://schemas.openxmlformats.org/officeDocument/2006/relationships/slideLayout" Target="../slideLayouts/slideLayout2.xml"/><Relationship Id="rId21" Type="http://schemas.openxmlformats.org/officeDocument/2006/relationships/hyperlink" Target="https://www.legislation.gov.uk/ukpga/2014/23/section/1" TargetMode="External"/><Relationship Id="rId7" Type="http://schemas.openxmlformats.org/officeDocument/2006/relationships/hyperlink" Target="https://aspireuk.co.uk/what-is-care-at-home-domiciliary-care/#:~:text=With%20a%20primary%20focus%20on,comfort%20of%20their%20own%20homes." TargetMode="External"/><Relationship Id="rId12" Type="http://schemas.openxmlformats.org/officeDocument/2006/relationships/hyperlink" Target="https://www.dementiauk.org/information-and-support/living-with-dementia/living-aids-and-assistive-technology/" TargetMode="External"/><Relationship Id="rId17" Type="http://schemas.openxmlformats.org/officeDocument/2006/relationships/hyperlink" Target="https://www.gov.uk/guidance/equality-act-2010-guidance#:~:text=The%20Equality%20Act%202010%20includes,exceptions%20are%20in%20addition%20to:" TargetMode="External"/><Relationship Id="rId2" Type="http://schemas.openxmlformats.org/officeDocument/2006/relationships/audio" Target="../media/media19.m4a"/><Relationship Id="rId16" Type="http://schemas.openxmlformats.org/officeDocument/2006/relationships/hyperlink" Target="https://assets.publishing.service.gov.uk/media/5a7dcf2aed915d2ac884dafa/Care-Act-Guidance.pdf" TargetMode="External"/><Relationship Id="rId20" Type="http://schemas.openxmlformats.org/officeDocument/2006/relationships/hyperlink" Target="https://www.local.gov.uk/publications/lga-business-plan-2019-2022-2021-update" TargetMode="External"/><Relationship Id="rId1" Type="http://schemas.microsoft.com/office/2007/relationships/media" Target="../media/media19.m4a"/><Relationship Id="rId6" Type="http://schemas.openxmlformats.org/officeDocument/2006/relationships/hyperlink" Target="https://www.alzheimers.org.uk/get-support/help-dementia-care/care-homes-evaluating-benefits#:~:text=Residential%20care%20homes.,needs%20or%20issues%20with%20continence." TargetMode="External"/><Relationship Id="rId11" Type="http://schemas.openxmlformats.org/officeDocument/2006/relationships/hyperlink" Target="https://ageing-better.org.uk/blogs/nhs-needs-radical-change-adapt-our-ageing-society?gad_source=1&amp;gad_campaignid=8358153793&amp;gbraid=0AAAAADQc_k9bXjTTh-iKuHfglQhJCXz9q&amp;gclid=Cj0KCQiA2bTNBhDjARIsAK89wlEow4pZiu39zYXOOYLB2Woi_pR4oH8BU2XAL8Dt02cNkLNBGACoUN8aAt79EALw_wcB" TargetMode="External"/><Relationship Id="rId5" Type="http://schemas.openxmlformats.org/officeDocument/2006/relationships/hyperlink" Target="https://www.ageuk.org.uk/siteassets/documents/reports-and-publications/reports-and-briefings/health--wellbeing/state-of-health-and-care/state-of-health-care-of-older-people-in-england-2025.pdf" TargetMode="External"/><Relationship Id="rId15" Type="http://schemas.openxmlformats.org/officeDocument/2006/relationships/hyperlink" Target="file:///C:\Users\Razia%20Khanom\Documents\independent%20living" TargetMode="External"/><Relationship Id="rId23" Type="http://schemas.openxmlformats.org/officeDocument/2006/relationships/image" Target="../media/image5.png"/><Relationship Id="rId10" Type="http://schemas.openxmlformats.org/officeDocument/2006/relationships/hyperlink" Target="https://www.careuk.com/where-do-i-start/what-is-a-care-home#:~:text=Care%20homes%20which%20are%20also,homes%20with%20specialist%20dementia%20teams." TargetMode="External"/><Relationship Id="rId19" Type="http://schemas.openxmlformats.org/officeDocument/2006/relationships/hyperlink" Target="https://hogeweyk.dementiavillage.com/" TargetMode="External"/><Relationship Id="rId4" Type="http://schemas.openxmlformats.org/officeDocument/2006/relationships/hyperlink" Target="https://www.ageuk.org.uk/oldham/our-services/befriending-service-b9ec21d8-d66c-ee11-a81c-000d3a2649ae/#:~:text=What%20we%20do,you%20with%20a%20new%20friend." TargetMode="External"/><Relationship Id="rId9" Type="http://schemas.openxmlformats.org/officeDocument/2006/relationships/hyperlink" Target="https://www.cqc.org.uk/sites/default/files/2023-10/20231030_stateofcare2223_print.pdf" TargetMode="External"/><Relationship Id="rId14" Type="http://schemas.openxmlformats.org/officeDocument/2006/relationships/hyperlink" Target="https://www.gov.uk/government/publications/care-act-statutory-guidance/list-of-changes-made-to-the-care-act-guidance" TargetMode="External"/><Relationship Id="rId22" Type="http://schemas.openxmlformats.org/officeDocument/2006/relationships/hyperlink" Target="https://pmc.ncbi.nlm.nih.gov/articles/PMC11069159/" TargetMode="Externa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england.nhs.uk/long-read/providing-proactive-care-for-people-living-in-care-homes-enhanced-health-in-care-homes-framework/" TargetMode="External"/><Relationship Id="rId13" Type="http://schemas.openxmlformats.org/officeDocument/2006/relationships/hyperlink" Target="https://pmc.ncbi.nlm.nih.gov/articles/PMC10474924/#:~:text=AI%2Dpowered%20systems%20can%20assist,healthier%20and%20more%20independent%20lifestyle." TargetMode="External"/><Relationship Id="rId18" Type="http://schemas.openxmlformats.org/officeDocument/2006/relationships/hyperlink" Target="https://post.parliament.uk/healthy-ageing-and-care-for-older-populations/#:~:text=In%202024%2C%20the%20Independent%20Investigation,World%20Health%20Organisation%20(WHO)." TargetMode="External"/><Relationship Id="rId3" Type="http://schemas.openxmlformats.org/officeDocument/2006/relationships/hyperlink" Target="https://pmc.ncbi.nlm.nih.gov/articles/PMC10505404/#:~:text=One%20of%20the%20significant%20concerns,potential%20link%20to%20cognitive%20decline.&amp;text=For%20example%2C%20in%202013%20Lin,and%20dementia%20in%20older%20adults.&amp;text=Maharani%20et%20al%20subsequently%20found,consequences%20to%20include%20cognitive%20ones.&amp;text=This%20suggests%20that%20sensory%20impairments,can%20be%20disorienting%20and%20distressing.&amp;text=This%20reciprocal%20relationship%20indicates%20the,ability%20to%20engage%20in%20occupations." TargetMode="External"/><Relationship Id="rId21" Type="http://schemas.openxmlformats.org/officeDocument/2006/relationships/hyperlink" Target="https://www.who.int/activities/reducing-social-isolation-and-loneliness-among-older-people#:~:text=Social%20isolation%20and%20loneliness%20are,reduce%20social%20isolation%20and%20loneliness." TargetMode="External"/><Relationship Id="rId7" Type="http://schemas.openxmlformats.org/officeDocument/2006/relationships/hyperlink" Target="https://www.nhsinform.scot/healthy-living/preventing-falls/help-and-support/telecare/#:~:text=Pendant%20alarm,or%20put%20into%20your%20shoes." TargetMode="External"/><Relationship Id="rId12" Type="http://schemas.openxmlformats.org/officeDocument/2006/relationships/hyperlink" Target="https://www.ons.gov.uk/peoplepopulationandcommunity/birthsdeathsandmarriages/ageing/articles/livinglongerandoldagedependencywhatdoesthefuturehold/2019-06-24" TargetMode="External"/><Relationship Id="rId17" Type="http://schemas.openxmlformats.org/officeDocument/2006/relationships/hyperlink" Target="https://pmc.ncbi.nlm.nih.gov/articles/PMC11545332/" TargetMode="External"/><Relationship Id="rId2" Type="http://schemas.openxmlformats.org/officeDocument/2006/relationships/hyperlink" Target="https://pmc.ncbi.nlm.nih.gov/articles/PMC12913556/" TargetMode="External"/><Relationship Id="rId16" Type="http://schemas.openxmlformats.org/officeDocument/2006/relationships/hyperlink" Target="https://www.thegoodcaregroup.com/news/understanding-benefits-and-limitations-different-care-options/#:~:text=within%20their%20visit.-,Residential%20Care,has%20recently%20included%20COVID%2D19." TargetMode="External"/><Relationship Id="rId20" Type="http://schemas.openxmlformats.org/officeDocument/2006/relationships/hyperlink" Target="https://www.who.int/news/item/18-03-2021-ageism-is-a-global-challenge-un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pmc.ncbi.nlm.nih.gov/articles/PMC8306623/#:~:text=Atchley%20%5B1%2C6%5D%20defines,being%20%5B7%2C8%5D." TargetMode="External"/><Relationship Id="rId11" Type="http://schemas.openxmlformats.org/officeDocument/2006/relationships/hyperlink" Target="https://webarchive.nationalarchives.gov.uk/ukgwa/20250707103655/https:/www.longtermplan.nhs.uk/wp-content/uploads/2019/08/nhs-long-term-plan-version-1.2.pdf" TargetMode="External"/><Relationship Id="rId5" Type="http://schemas.openxmlformats.org/officeDocument/2006/relationships/hyperlink" Target="https://pmc.ncbi.nlm.nih.gov/articles/PMC7304278/#:~:text=Dementia%20is%20characterized%20by%20a,or%20simply%20maintaining%20a%20household." TargetMode="External"/><Relationship Id="rId15" Type="http://schemas.openxmlformats.org/officeDocument/2006/relationships/hyperlink" Target="https://www.theaccessgroup.com/en-gb/blog/hsc-the-challenges-facing-the-domiciliary-care-market/#:~:text=One%20of%20the%20biggest%20challenges,led%20and%20trained%20care%20workforce." TargetMode="External"/><Relationship Id="rId10" Type="http://schemas.openxmlformats.org/officeDocument/2006/relationships/hyperlink" Target="https://www.england.nhs.uk/future-of-human-resources-and-organisational-development/the-future-of-nhs-human-resources-and-organisational-development-report/evolving-to-meet-a-changing-world/#:~:text=There%20is%20a%20rising%20demand,more%20individuals%20managing%20multiple%20conditions." TargetMode="External"/><Relationship Id="rId19" Type="http://schemas.openxmlformats.org/officeDocument/2006/relationships/hyperlink" Target="https://www.who.int/news-room/fact-sheets/detail/ageing-and-health" TargetMode="External"/><Relationship Id="rId4" Type="http://schemas.openxmlformats.org/officeDocument/2006/relationships/hyperlink" Target="https://pmc.ncbi.nlm.nih.gov/articles/PMC10772963/#:~:text=By%20integrating%20technology%20into%20caregiving,well%2Dbeing%20of%20older%20adults." TargetMode="External"/><Relationship Id="rId9" Type="http://schemas.openxmlformats.org/officeDocument/2006/relationships/hyperlink" Target="https://www.england.nhs.uk/long-read/inclusive-digital-healthcare-a-framework-for-nhs-action-on-digital-inclusion/" TargetMode="External"/><Relationship Id="rId14" Type="http://schemas.openxmlformats.org/officeDocument/2006/relationships/hyperlink" Target="https://www.skillsforhealth.org.uk/article/five-healthcare-solutions-to-meet-the-needs-of-an-aging-society/#:~:text=The%20challenges%20posed%20by%20an,resilient%20and%20responsive%20healthcare%20system." TargetMode="External"/><Relationship Id="rId22" Type="http://schemas.openxmlformats.org/officeDocument/2006/relationships/hyperlink" Target="https://www.who.int/news/item/17-04-2019-who-releases-first-guideline-on-digital-health-interventions#:~:text=%E2%80%9CThe%20use%20of%20digital%20technologies,use%20of%20the%20technology%20itself.%E2%80%9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66" name="Rectangle 1065">
            <a:extLst>
              <a:ext uri="{FF2B5EF4-FFF2-40B4-BE49-F238E27FC236}">
                <a16:creationId xmlns:a16="http://schemas.microsoft.com/office/drawing/2014/main" id="{DE61FBD7-E37C-4B38-BE44-A6D4978D7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067" name="Rectangle 1066">
            <a:extLst>
              <a:ext uri="{FF2B5EF4-FFF2-40B4-BE49-F238E27FC236}">
                <a16:creationId xmlns:a16="http://schemas.microsoft.com/office/drawing/2014/main" id="{392BFCFE-FD78-4EDF-BEFE-CC444DC5F3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068" name="Group 1067">
            <a:extLst>
              <a:ext uri="{FF2B5EF4-FFF2-40B4-BE49-F238E27FC236}">
                <a16:creationId xmlns:a16="http://schemas.microsoft.com/office/drawing/2014/main" id="{D7102190-C0A1-4788-99F6-6A2F544443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0" y="0"/>
            <a:ext cx="7724071" cy="6858000"/>
            <a:chOff x="4464881" y="0"/>
            <a:chExt cx="7724071" cy="6858000"/>
          </a:xfrm>
        </p:grpSpPr>
        <p:pic>
          <p:nvPicPr>
            <p:cNvPr id="1062" name="Picture 1061">
              <a:extLst>
                <a:ext uri="{FF2B5EF4-FFF2-40B4-BE49-F238E27FC236}">
                  <a16:creationId xmlns:a16="http://schemas.microsoft.com/office/drawing/2014/main" id="{2821F602-B65F-4D39-86B7-9ED5C17350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4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073255" y="0"/>
              <a:ext cx="5115697" cy="6858000"/>
            </a:xfrm>
            <a:prstGeom prst="rect">
              <a:avLst/>
            </a:prstGeom>
          </p:spPr>
        </p:pic>
        <p:pic>
          <p:nvPicPr>
            <p:cNvPr id="1063" name="Picture 1062">
              <a:extLst>
                <a:ext uri="{FF2B5EF4-FFF2-40B4-BE49-F238E27FC236}">
                  <a16:creationId xmlns:a16="http://schemas.microsoft.com/office/drawing/2014/main" id="{6A5465FF-E08C-4ECD-9AE2-1D48873ECC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5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7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6200000">
              <a:off x="5412135" y="-947254"/>
              <a:ext cx="5562598" cy="7457106"/>
            </a:xfrm>
            <a:prstGeom prst="rect">
              <a:avLst/>
            </a:prstGeom>
            <a:effectLst>
              <a:softEdge rad="0"/>
            </a:effectLst>
          </p:spPr>
        </p:pic>
      </p:grpSp>
      <p:sp>
        <p:nvSpPr>
          <p:cNvPr id="1065" name="Rectangle 1064">
            <a:extLst>
              <a:ext uri="{FF2B5EF4-FFF2-40B4-BE49-F238E27FC236}">
                <a16:creationId xmlns:a16="http://schemas.microsoft.com/office/drawing/2014/main" id="{8B5FAB37-BB0D-41A8-A5C8-65ADE0F008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1228" y="685800"/>
            <a:ext cx="10820400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524D36-ABF9-653D-17DF-EB8B5A88C56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71223" y="1066800"/>
            <a:ext cx="5367527" cy="2833528"/>
          </a:xfrm>
        </p:spPr>
        <p:txBody>
          <a:bodyPr anchor="b"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Module: Empowering the Older Person</a:t>
            </a:r>
            <a:b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Module Code: BMHP6027</a:t>
            </a:r>
            <a:b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Lecturer: Rizwan Nadim</a:t>
            </a:r>
            <a:b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Assignment Title: Component 1: Individual Presentation (PowerPoint with Voice-Over)</a:t>
            </a:r>
            <a:br>
              <a:rPr lang="en-GB" sz="2400" dirty="0"/>
            </a:b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844D319-8589-4DFC-F2C2-1ABDDEFCCBE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71223" y="4074784"/>
            <a:ext cx="5367526" cy="1640216"/>
          </a:xfrm>
        </p:spPr>
        <p:txBody>
          <a:bodyPr anchor="t">
            <a:normAutofit/>
          </a:bodyPr>
          <a:lstStyle/>
          <a:p>
            <a:pPr algn="l"/>
            <a:r>
              <a:rPr lang="en-GB" sz="2200" b="1">
                <a:latin typeface="Arial" panose="020B0604020202020204" pitchFamily="34" charset="0"/>
                <a:cs typeface="Arial" panose="020B0604020202020204" pitchFamily="34" charset="0"/>
              </a:rPr>
              <a:t>Name: Razia Khanom</a:t>
            </a:r>
          </a:p>
          <a:p>
            <a:pPr algn="l"/>
            <a:r>
              <a:rPr lang="en-GB" sz="2200" b="1">
                <a:latin typeface="Arial" panose="020B0604020202020204" pitchFamily="34" charset="0"/>
                <a:cs typeface="Arial" panose="020B0604020202020204" pitchFamily="34" charset="0"/>
              </a:rPr>
              <a:t>Student Number: 2309155</a:t>
            </a:r>
          </a:p>
          <a:p>
            <a:pPr algn="l"/>
            <a:endParaRPr lang="en-GB" sz="2200" dirty="0"/>
          </a:p>
        </p:txBody>
      </p:sp>
      <p:pic>
        <p:nvPicPr>
          <p:cNvPr id="1026" name="Picture 2" descr="University of Wales Trinity Saint David - myday">
            <a:extLst>
              <a:ext uri="{FF2B5EF4-FFF2-40B4-BE49-F238E27FC236}">
                <a16:creationId xmlns:a16="http://schemas.microsoft.com/office/drawing/2014/main" id="{7EEEF8C6-E9CD-62FC-A0D6-059F9E6F46C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016827" y="2522896"/>
            <a:ext cx="4125186" cy="18357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Audio 14">
            <a:hlinkClick r:id="" action="ppaction://media"/>
            <a:extLst>
              <a:ext uri="{FF2B5EF4-FFF2-40B4-BE49-F238E27FC236}">
                <a16:creationId xmlns:a16="http://schemas.microsoft.com/office/drawing/2014/main" id="{B6990FA1-92C8-12D6-CCDC-F5E27150B30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161075" t="-161075" r="-161075" b="-161075"/>
          <a:stretch>
            <a:fillRect/>
          </a:stretch>
        </p:blipFill>
        <p:spPr>
          <a:xfrm>
            <a:off x="10052304" y="473329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9566428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2671"/>
    </mc:Choice>
    <mc:Fallback>
      <p:transition spd="slow" advTm="1267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43A9B7B3-F171-4C25-99FC-C54250F064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D2D5C7C5-9C27-4A61-9F57-1857D45320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A56932E6-5BA9-4C85-82EA-A307011BB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362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EB13AB-3570-DA21-3DE6-00BB32EBE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2" y="381000"/>
            <a:ext cx="10003218" cy="160012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>
                <a:solidFill>
                  <a:srgbClr val="FFFFFF"/>
                </a:solidFill>
              </a:rPr>
              <a:t>Introduction: Purpose &amp; Definition of Ageing</a:t>
            </a:r>
            <a:br>
              <a:rPr lang="en-GB" sz="3700">
                <a:solidFill>
                  <a:srgbClr val="FFFFFF"/>
                </a:solidFill>
              </a:rPr>
            </a:br>
            <a:endParaRPr lang="en-GB" sz="370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D49D3900-F819-4315-B7A2-FEBC9C8F52D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43411564"/>
              </p:ext>
            </p:extLst>
          </p:nvPr>
        </p:nvGraphicFramePr>
        <p:xfrm>
          <a:off x="838200" y="2362122"/>
          <a:ext cx="10515601" cy="4293512"/>
        </p:xfrm>
        <a:graphic>
          <a:graphicData uri="http://schemas.openxmlformats.org/drawingml/2006/table">
            <a:tbl>
              <a:tblPr firstRow="1" bandRow="1">
                <a:noFill/>
                <a:tableStyleId>{5C22544A-7EE6-4342-B048-85BDC9FD1C3A}</a:tableStyleId>
              </a:tblPr>
              <a:tblGrid>
                <a:gridCol w="899919">
                  <a:extLst>
                    <a:ext uri="{9D8B030D-6E8A-4147-A177-3AD203B41FA5}">
                      <a16:colId xmlns:a16="http://schemas.microsoft.com/office/drawing/2014/main" val="3588375794"/>
                    </a:ext>
                  </a:extLst>
                </a:gridCol>
                <a:gridCol w="9615682">
                  <a:extLst>
                    <a:ext uri="{9D8B030D-6E8A-4147-A177-3AD203B41FA5}">
                      <a16:colId xmlns:a16="http://schemas.microsoft.com/office/drawing/2014/main" val="2655774527"/>
                    </a:ext>
                  </a:extLst>
                </a:gridCol>
              </a:tblGrid>
              <a:tr h="1324166">
                <a:tc>
                  <a:txBody>
                    <a:bodyPr/>
                    <a:lstStyle/>
                    <a:p>
                      <a:pPr marL="342900" indent="-342900" algn="ctr">
                        <a:buFont typeface="Arial" panose="020B0604020202020204" pitchFamily="34" charset="0"/>
                        <a:buChar char="•"/>
                      </a:pPr>
                      <a:endParaRPr lang="en-GB" sz="1600" b="1" cap="none" spc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90588" marR="113743" marT="95294" marB="95294" anchor="ctr">
                    <a:lnL w="9525" cap="flat" cmpd="sng" algn="ctr">
                      <a:solidFill>
                        <a:srgbClr val="D8DEDC"/>
                      </a:solidFill>
                      <a:prstDash val="solid"/>
                    </a:lnL>
                    <a:lnR w="9525" cap="flat" cmpd="sng" algn="ctr">
                      <a:solidFill>
                        <a:srgbClr val="D8DEDC"/>
                      </a:solidFill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600" b="1" kern="12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An overview of the topics that will be discussed includes ageing, theories, policy, care provision, technology, case studies, and recommendations.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endParaRPr lang="en-GB" sz="1600" b="1" cap="none" spc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90588" marR="113743" marT="95294" marB="95294" anchor="ctr">
                    <a:lnL w="9525" cap="flat" cmpd="sng" algn="ctr">
                      <a:solidFill>
                        <a:srgbClr val="D8DEDC"/>
                      </a:solidFill>
                      <a:prstDash val="solid"/>
                    </a:lnL>
                    <a:lnR w="9525" cap="flat" cmpd="sng" algn="ctr">
                      <a:solidFill>
                        <a:srgbClr val="D8DEDC"/>
                      </a:solidFill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84316801"/>
                  </a:ext>
                </a:extLst>
              </a:tr>
              <a:tr h="1324166">
                <a:tc>
                  <a:txBody>
                    <a:bodyPr/>
                    <a:lstStyle/>
                    <a:p>
                      <a:pPr marL="342900" indent="-342900" algn="ctr">
                        <a:buFont typeface="Arial" panose="020B0604020202020204" pitchFamily="34" charset="0"/>
                        <a:buChar char="•"/>
                      </a:pPr>
                      <a:endParaRPr lang="en-GB" sz="1600" b="1" cap="none" spc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</a:endParaRPr>
                    </a:p>
                  </a:txBody>
                  <a:tcPr marL="190588" marR="113743" marT="95294" marB="95294" anchor="ctr">
                    <a:lnL w="9525" cap="flat" cmpd="sng" algn="ctr">
                      <a:solidFill>
                        <a:srgbClr val="D8DCDC"/>
                      </a:solidFill>
                      <a:prstDash val="solid"/>
                    </a:lnL>
                    <a:lnR w="9525" cap="flat" cmpd="sng" algn="ctr">
                      <a:solidFill>
                        <a:srgbClr val="D8DCDC"/>
                      </a:solidFill>
                      <a:prstDash val="solid"/>
                    </a:lnR>
                    <a:lnT w="9525" cap="flat" cmpd="sng" algn="ctr">
                      <a:solidFill>
                        <a:srgbClr val="D8DCDC"/>
                      </a:solidFill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solidFill>
                      <a:srgbClr val="D8DEDC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600" b="1" kern="12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Biological, psychological, and social changes that occur over a person's life are referred to as ageing (WHO, 2025).</a:t>
                      </a:r>
                    </a:p>
                    <a:p>
                      <a:pPr marL="0" indent="0" algn="l">
                        <a:buFont typeface="Arial" panose="020B0604020202020204" pitchFamily="34" charset="0"/>
                        <a:buNone/>
                      </a:pPr>
                      <a:endParaRPr lang="en-GB" sz="1600" b="1" cap="none" spc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90588" marR="113743" marT="95294" marB="95294" anchor="ctr">
                    <a:lnL w="9525" cap="flat" cmpd="sng" algn="ctr">
                      <a:solidFill>
                        <a:srgbClr val="D8DCDC"/>
                      </a:solidFill>
                      <a:prstDash val="solid"/>
                    </a:lnL>
                    <a:lnR w="9525" cap="flat" cmpd="sng" algn="ctr">
                      <a:solidFill>
                        <a:srgbClr val="D8DCDC"/>
                      </a:solidFill>
                      <a:prstDash val="solid"/>
                    </a:lnR>
                    <a:lnT w="9525" cap="flat" cmpd="sng" algn="ctr">
                      <a:solidFill>
                        <a:srgbClr val="D8DCDC"/>
                      </a:solidFill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solidFill>
                      <a:srgbClr val="D8DEDC">
                        <a:alpha val="2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65827799"/>
                  </a:ext>
                </a:extLst>
              </a:tr>
              <a:tr h="989783">
                <a:tc>
                  <a:txBody>
                    <a:bodyPr/>
                    <a:lstStyle/>
                    <a:p>
                      <a:pPr marL="342900" indent="-342900" algn="ctr">
                        <a:buFont typeface="Arial" panose="020B0604020202020204" pitchFamily="34" charset="0"/>
                        <a:buChar char="•"/>
                      </a:pPr>
                      <a:endParaRPr lang="en-GB" sz="1600" b="1" cap="none" spc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</a:endParaRPr>
                    </a:p>
                  </a:txBody>
                  <a:tcPr marL="190588" marR="113743" marT="95294" marB="95294" anchor="ctr">
                    <a:lnL w="9525" cap="flat" cmpd="sng" algn="ctr">
                      <a:solidFill>
                        <a:srgbClr val="D8DEDC"/>
                      </a:solidFill>
                      <a:prstDash val="solid"/>
                    </a:lnL>
                    <a:lnR w="9525" cap="flat" cmpd="sng" algn="ctr">
                      <a:solidFill>
                        <a:srgbClr val="D8DEDC"/>
                      </a:solidFill>
                      <a:prstDash val="solid"/>
                    </a:lnR>
                    <a:lnT w="9525" cap="flat" cmpd="sng" algn="ctr">
                      <a:solidFill>
                        <a:srgbClr val="D8DCDC"/>
                      </a:solidFill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600" b="1" kern="12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This presentation evaluates how effectively health and social services in the UK address the requirements of older people.</a:t>
                      </a:r>
                      <a:endParaRPr lang="en-GB" sz="1600" b="1" cap="none" spc="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90588" marR="113743" marT="95294" marB="95294" anchor="ctr">
                    <a:lnL w="9525" cap="flat" cmpd="sng" algn="ctr">
                      <a:solidFill>
                        <a:srgbClr val="D8DEDC"/>
                      </a:solidFill>
                      <a:prstDash val="solid"/>
                    </a:lnL>
                    <a:lnR w="9525" cap="flat" cmpd="sng" algn="ctr">
                      <a:solidFill>
                        <a:srgbClr val="D8DEDC"/>
                      </a:solidFill>
                      <a:prstDash val="solid"/>
                    </a:lnR>
                    <a:lnT w="9525" cap="flat" cmpd="sng" algn="ctr">
                      <a:solidFill>
                        <a:srgbClr val="D8DCDC"/>
                      </a:solidFill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43700505"/>
                  </a:ext>
                </a:extLst>
              </a:tr>
              <a:tr h="655397">
                <a:tc>
                  <a:txBody>
                    <a:bodyPr/>
                    <a:lstStyle/>
                    <a:p>
                      <a:pPr marL="342900" indent="-342900" algn="ctr">
                        <a:buFont typeface="Arial" panose="020B0604020202020204" pitchFamily="34" charset="0"/>
                        <a:buChar char="•"/>
                      </a:pPr>
                      <a:endParaRPr lang="en-GB" sz="1600" b="1" cap="none" spc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</a:endParaRPr>
                    </a:p>
                  </a:txBody>
                  <a:tcPr marL="190588" marR="113743" marT="95294" marB="95294" anchor="ctr">
                    <a:lnL w="9525" cap="flat" cmpd="sng" algn="ctr">
                      <a:solidFill>
                        <a:srgbClr val="D8DCDC"/>
                      </a:solidFill>
                      <a:prstDash val="solid"/>
                    </a:lnL>
                    <a:lnR w="9525" cap="flat" cmpd="sng" algn="ctr">
                      <a:solidFill>
                        <a:srgbClr val="D8DCDC"/>
                      </a:solidFill>
                      <a:prstDash val="solid"/>
                    </a:lnR>
                    <a:lnT w="9525" cap="flat" cmpd="sng" algn="ctr">
                      <a:solidFill>
                        <a:srgbClr val="D8DCDC"/>
                      </a:solidFill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solidFill>
                      <a:srgbClr val="D8DEDC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600" b="1" kern="12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The focus includes ageing theories, legislation, care settings, technology, and case studies.</a:t>
                      </a:r>
                      <a:endParaRPr lang="en-GB" sz="1600" b="1" cap="none" spc="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90588" marR="113743" marT="95294" marB="95294" anchor="ctr">
                    <a:lnL w="9525" cap="flat" cmpd="sng" algn="ctr">
                      <a:solidFill>
                        <a:srgbClr val="D8DCDC"/>
                      </a:solidFill>
                      <a:prstDash val="solid"/>
                    </a:lnL>
                    <a:lnR w="9525" cap="flat" cmpd="sng" algn="ctr">
                      <a:solidFill>
                        <a:srgbClr val="D8DCDC"/>
                      </a:solidFill>
                      <a:prstDash val="solid"/>
                    </a:lnR>
                    <a:lnT w="9525" cap="flat" cmpd="sng" algn="ctr">
                      <a:solidFill>
                        <a:srgbClr val="D8DCDC"/>
                      </a:solidFill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solidFill>
                      <a:srgbClr val="D8DEDC">
                        <a:alpha val="2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84972657"/>
                  </a:ext>
                </a:extLst>
              </a:tr>
            </a:tbl>
          </a:graphicData>
        </a:graphic>
      </p:graphicFrame>
      <p:pic>
        <p:nvPicPr>
          <p:cNvPr id="24" name="Audio 23">
            <a:hlinkClick r:id="" action="ppaction://media"/>
            <a:extLst>
              <a:ext uri="{FF2B5EF4-FFF2-40B4-BE49-F238E27FC236}">
                <a16:creationId xmlns:a16="http://schemas.microsoft.com/office/drawing/2014/main" id="{24981214-664B-049B-8691-11E0B25CC81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1844421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9314"/>
    </mc:Choice>
    <mc:Fallback>
      <p:transition spd="slow" advTm="6931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3A9B7B3-F171-4C25-99FC-C54250F064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2D5C7C5-9C27-4A61-9F57-1857D45320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56932E6-5BA9-4C85-82EA-A307011BB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362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C4DD77-B491-8493-B063-04922F5075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2" y="381000"/>
            <a:ext cx="10003218" cy="1600124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Why Ageing Matters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89F652A-03AE-4FE8-2B9F-067D779C53D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74001542"/>
              </p:ext>
            </p:extLst>
          </p:nvPr>
        </p:nvGraphicFramePr>
        <p:xfrm>
          <a:off x="-3048" y="2514600"/>
          <a:ext cx="12188952" cy="4343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29" name="Audio 28">
            <a:hlinkClick r:id="" action="ppaction://media"/>
            <a:extLst>
              <a:ext uri="{FF2B5EF4-FFF2-40B4-BE49-F238E27FC236}">
                <a16:creationId xmlns:a16="http://schemas.microsoft.com/office/drawing/2014/main" id="{6B0103AF-3640-8A99-119E-30627FD8C35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6834642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7201"/>
    </mc:Choice>
    <mc:Fallback>
      <p:transition spd="slow" advTm="3720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9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3A9B7B3-F171-4C25-99FC-C54250F064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2D5C7C5-9C27-4A61-9F57-1857D45320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BBDA1F5A-F3A8-40DA-ADE6-E0B4D99C85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495800" y="0"/>
            <a:ext cx="7693152" cy="6858000"/>
            <a:chOff x="4495800" y="0"/>
            <a:chExt cx="7693152" cy="6858000"/>
          </a:xfrm>
        </p:grpSpPr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9DDD0C04-CED1-41AA-B09D-56D69AC962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4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073255" y="0"/>
              <a:ext cx="5115697" cy="6858000"/>
            </a:xfrm>
            <a:prstGeom prst="rect">
              <a:avLst/>
            </a:prstGeom>
          </p:spPr>
        </p:pic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7526FC46-8960-4F28-92D0-94C9F69A1B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5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7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6200000">
              <a:off x="5443054" y="-947254"/>
              <a:ext cx="5562598" cy="7457106"/>
            </a:xfrm>
            <a:prstGeom prst="rect">
              <a:avLst/>
            </a:prstGeom>
            <a:effectLst>
              <a:softEdge rad="0"/>
            </a:effectLst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299948C-05C4-CAB4-7757-23D67E12B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2" y="381000"/>
            <a:ext cx="10003218" cy="1600124"/>
          </a:xfrm>
        </p:spPr>
        <p:txBody>
          <a:bodyPr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Care Needs of Older People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AA5CB74-11ED-3004-262D-E6D0D629E90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93751582"/>
              </p:ext>
            </p:extLst>
          </p:nvPr>
        </p:nvGraphicFramePr>
        <p:xfrm>
          <a:off x="838200" y="1981124"/>
          <a:ext cx="10515600" cy="419583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38" name="Audio 37">
            <a:hlinkClick r:id="" action="ppaction://media"/>
            <a:extLst>
              <a:ext uri="{FF2B5EF4-FFF2-40B4-BE49-F238E27FC236}">
                <a16:creationId xmlns:a16="http://schemas.microsoft.com/office/drawing/2014/main" id="{AAAC7A49-D25C-9B00-76D0-06D354145F9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8672033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1400"/>
    </mc:Choice>
    <mc:Fallback>
      <p:transition spd="slow" advTm="514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8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BC8BBE5-981E-4B0B-9654-32B5668BFF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8D6FD602-3113-4FC4-982F-15099614D2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3048" y="0"/>
            <a:ext cx="7724071" cy="6858000"/>
            <a:chOff x="4464881" y="0"/>
            <a:chExt cx="7724071" cy="6858000"/>
          </a:xfrm>
        </p:grpSpPr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8B8C81AF-BEDB-486F-AB26-181C63BF14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4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073255" y="0"/>
              <a:ext cx="5115697" cy="6858000"/>
            </a:xfrm>
            <a:prstGeom prst="rect">
              <a:avLst/>
            </a:prstGeom>
          </p:spPr>
        </p:pic>
        <p:pic>
          <p:nvPicPr>
            <p:cNvPr id="16" name="Picture 15">
              <a:extLst>
                <a:ext uri="{FF2B5EF4-FFF2-40B4-BE49-F238E27FC236}">
                  <a16:creationId xmlns:a16="http://schemas.microsoft.com/office/drawing/2014/main" id="{E08D8EF1-80CA-4FAD-BD38-F379CECC36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5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7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6200000">
              <a:off x="5412135" y="-947254"/>
              <a:ext cx="5562598" cy="7457106"/>
            </a:xfrm>
            <a:prstGeom prst="rect">
              <a:avLst/>
            </a:prstGeom>
            <a:effectLst>
              <a:softEdge rad="0"/>
            </a:effectLst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397C0DB-2455-2738-C7C1-F8148010E7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34041" y="703992"/>
            <a:ext cx="7072159" cy="1547573"/>
          </a:xfrm>
        </p:spPr>
        <p:txBody>
          <a:bodyPr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Theoretical Framework: Activity Theory </a:t>
            </a:r>
          </a:p>
        </p:txBody>
      </p:sp>
      <p:pic>
        <p:nvPicPr>
          <p:cNvPr id="7" name="Graphic 6" descr="Social Network">
            <a:extLst>
              <a:ext uri="{FF2B5EF4-FFF2-40B4-BE49-F238E27FC236}">
                <a16:creationId xmlns:a16="http://schemas.microsoft.com/office/drawing/2014/main" id="{C43C4C4F-4C53-F53E-FCE6-11DF7AE3D06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606553" y="1109973"/>
            <a:ext cx="4046644" cy="404664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452C9B-CAAD-0C03-7FA3-F022247FC8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37089" y="2251565"/>
            <a:ext cx="7068793" cy="442100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Wellbeing is associated with active engagement, meaningful roles, and social interaction.</a:t>
            </a:r>
            <a:b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promotes physical activity, volunteering, and involvement in community groups. </a:t>
            </a:r>
            <a:b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encourages community-based, preventative programs designed to reduce loneliness.</a:t>
            </a:r>
            <a:b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Havighurst (1961).</a:t>
            </a:r>
          </a:p>
          <a:p>
            <a:pPr marL="0" indent="0">
              <a:buNone/>
            </a:pPr>
            <a:endParaRPr lang="en-GB" sz="1800" dirty="0"/>
          </a:p>
        </p:txBody>
      </p:sp>
      <p:pic>
        <p:nvPicPr>
          <p:cNvPr id="26" name="Audio 25">
            <a:hlinkClick r:id="" action="ppaction://media"/>
            <a:extLst>
              <a:ext uri="{FF2B5EF4-FFF2-40B4-BE49-F238E27FC236}">
                <a16:creationId xmlns:a16="http://schemas.microsoft.com/office/drawing/2014/main" id="{B020F630-4C08-1AE5-3802-50442B25AEB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5300920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0197"/>
    </mc:Choice>
    <mc:Fallback>
      <p:transition spd="slow" advTm="5019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6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37" name="Group 36">
            <a:extLst>
              <a:ext uri="{FF2B5EF4-FFF2-40B4-BE49-F238E27FC236}">
                <a16:creationId xmlns:a16="http://schemas.microsoft.com/office/drawing/2014/main" id="{60D82D56-D377-48D4-8DE9-6A0A8DB5E3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1" y="-2"/>
            <a:ext cx="2696853" cy="4598233"/>
            <a:chOff x="8059620" y="41922"/>
            <a:chExt cx="3997615" cy="6816077"/>
          </a:xfrm>
        </p:grpSpPr>
        <p:pic>
          <p:nvPicPr>
            <p:cNvPr id="28" name="Picture 27">
              <a:extLst>
                <a:ext uri="{FF2B5EF4-FFF2-40B4-BE49-F238E27FC236}">
                  <a16:creationId xmlns:a16="http://schemas.microsoft.com/office/drawing/2014/main" id="{6D8CD235-5DAC-4779-B652-AEF90B9844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7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2818" b="17291"/>
            <a:stretch/>
          </p:blipFill>
          <p:spPr>
            <a:xfrm flipH="1">
              <a:off x="8059620" y="1345934"/>
              <a:ext cx="3997615" cy="5512065"/>
            </a:xfrm>
            <a:prstGeom prst="rect">
              <a:avLst/>
            </a:prstGeom>
          </p:spPr>
        </p:pic>
        <p:pic>
          <p:nvPicPr>
            <p:cNvPr id="29" name="Picture 28">
              <a:extLst>
                <a:ext uri="{FF2B5EF4-FFF2-40B4-BE49-F238E27FC236}">
                  <a16:creationId xmlns:a16="http://schemas.microsoft.com/office/drawing/2014/main" id="{9048802B-B281-498F-88C5-E240B74438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40690"/>
            <a:stretch/>
          </p:blipFill>
          <p:spPr>
            <a:xfrm>
              <a:off x="8915400" y="41922"/>
              <a:ext cx="3141835" cy="6816077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D2A3F2C-8F50-E344-901A-E1BFF7E80F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1" y="559813"/>
            <a:ext cx="5181599" cy="5612387"/>
          </a:xfrm>
        </p:spPr>
        <p:txBody>
          <a:bodyPr anchor="ctr"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Theoretical Framework: Continuity Theory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8E90FF-31D6-A953-47C5-1D69B06412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0703" y="404734"/>
            <a:ext cx="5256305" cy="616095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Maintaining familiar routines, roles, and behaviours is beneficial for older people. </a:t>
            </a:r>
            <a:b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emphasises the significance of identity continuity, personal preferences, and life history.</a:t>
            </a:r>
            <a:b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supports personalised care plans that are in line with the welfare principles of the Care Act 2014.</a:t>
            </a:r>
            <a:b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(Atchley, R, 1989; Department of Health and Social Care, 2025). </a:t>
            </a:r>
          </a:p>
          <a:p>
            <a:endParaRPr lang="en-GB" sz="1800" dirty="0"/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8DDAABD1-70AE-AA53-03FC-A35270DE7B2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848719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5699"/>
    </mc:Choice>
    <mc:Fallback>
      <p:transition spd="slow" advTm="5569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50A7D9-6254-018D-ADB4-6D6F3AC6F8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200049"/>
            <a:ext cx="7935798" cy="1658731"/>
          </a:xfrm>
        </p:spPr>
        <p:txBody>
          <a:bodyPr anchor="t">
            <a:normAutofit fontScale="90000"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Relevant Legislation and Policy </a:t>
            </a:r>
            <a:br>
              <a:rPr lang="en-GB" dirty="0"/>
            </a:br>
            <a:endParaRPr lang="en-GB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60D82D56-D377-48D4-8DE9-6A0A8DB5E3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167025" y="76200"/>
            <a:ext cx="3997615" cy="6816079"/>
            <a:chOff x="8059620" y="41922"/>
            <a:chExt cx="3997615" cy="6816077"/>
          </a:xfrm>
        </p:grpSpPr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6D8CD235-5DAC-4779-B652-AEF90B9844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2818" b="17291"/>
            <a:stretch/>
          </p:blipFill>
          <p:spPr>
            <a:xfrm flipH="1">
              <a:off x="8059620" y="1345934"/>
              <a:ext cx="3997615" cy="5512065"/>
            </a:xfrm>
            <a:prstGeom prst="rect">
              <a:avLst/>
            </a:prstGeom>
          </p:spPr>
        </p:pic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9048802B-B281-498F-88C5-E240B74438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40690"/>
            <a:stretch/>
          </p:blipFill>
          <p:spPr>
            <a:xfrm>
              <a:off x="8915400" y="41922"/>
              <a:ext cx="3141835" cy="6816077"/>
            </a:xfrm>
            <a:prstGeom prst="rect">
              <a:avLst/>
            </a:prstGeom>
          </p:spPr>
        </p:pic>
      </p:grp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DCC9B9A6-64C6-9742-AAA9-72DB91C4CFA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27522875"/>
              </p:ext>
            </p:extLst>
          </p:nvPr>
        </p:nvGraphicFramePr>
        <p:xfrm>
          <a:off x="458788" y="1380212"/>
          <a:ext cx="11274425" cy="54015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17" name="Audio 16">
            <a:hlinkClick r:id="" action="ppaction://media"/>
            <a:extLst>
              <a:ext uri="{FF2B5EF4-FFF2-40B4-BE49-F238E27FC236}">
                <a16:creationId xmlns:a16="http://schemas.microsoft.com/office/drawing/2014/main" id="{8595706C-51CD-FC59-783D-D6ADD887051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5143665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8574"/>
    </mc:Choice>
    <mc:Fallback>
      <p:transition spd="slow" advTm="6857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D82568-E53F-695E-F205-A57472DADD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3" y="365760"/>
            <a:ext cx="11274611" cy="1325563"/>
          </a:xfrm>
          <a:ln>
            <a:solidFill>
              <a:schemeClr val="accent1">
                <a:lumMod val="75000"/>
              </a:schemeClr>
            </a:solidFill>
          </a:ln>
        </p:spPr>
        <p:txBody>
          <a:bodyPr/>
          <a:lstStyle/>
          <a:p>
            <a:r>
              <a:rPr lang="en-GB" dirty="0"/>
              <a:t>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Overview of UK Care System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8C5BF9-41EF-0E64-0CCE-473A128236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8694" y="1691324"/>
            <a:ext cx="11274612" cy="445389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NHS, local authorities, commercial private providers, and voluntary organisations are all part of this mixed system.</a:t>
            </a: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Key services include, domiciliary care, residential care, day centres, rehabilitation, and hospice care.</a:t>
            </a: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The system faces challenges with issues like limited funding, shortages of workers, and rising demand.</a:t>
            </a: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(Care Quality Commission, 2023). </a:t>
            </a:r>
          </a:p>
          <a:p>
            <a:endParaRPr lang="en-GB" dirty="0"/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345BCEED-464B-2CDC-3A27-9EDDF7B9FF5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4386832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8014"/>
    </mc:Choice>
    <mc:Fallback>
      <p:transition spd="slow" advTm="6801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2E0726-84C2-0E18-C569-5419AB95BB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000" b="1" u="sng" dirty="0">
                <a:latin typeface="Arial" panose="020B0604020202020204" pitchFamily="34" charset="0"/>
                <a:cs typeface="Arial" panose="020B0604020202020204" pitchFamily="34" charset="0"/>
              </a:rPr>
              <a:t>Provision 1 </a:t>
            </a:r>
            <a:br>
              <a:rPr lang="en-GB" sz="4000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b="1" u="sng" dirty="0">
                <a:latin typeface="Arial" panose="020B0604020202020204" pitchFamily="34" charset="0"/>
                <a:cs typeface="Arial" panose="020B0604020202020204" pitchFamily="34" charset="0"/>
              </a:rPr>
              <a:t>Domiciliary (Home) Care </a:t>
            </a:r>
            <a:br>
              <a:rPr lang="en-GB" dirty="0"/>
            </a:br>
            <a:endParaRPr lang="en-GB" dirty="0"/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0A81539D-F921-49CB-9E14-B6CB4439C4F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60CF013F-3211-BACC-F894-818E707A2D3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5A14762-0282-DA2E-C33D-4CF0EC73E4A0}"/>
              </a:ext>
            </a:extLst>
          </p:cNvPr>
          <p:cNvSpPr/>
          <p:nvPr/>
        </p:nvSpPr>
        <p:spPr>
          <a:xfrm>
            <a:off x="519781" y="1611442"/>
            <a:ext cx="11149131" cy="130039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Supports ageing in place and independence while adhering to the values of wellness.</a:t>
            </a:r>
            <a:br>
              <a:rPr lang="en-GB" dirty="0"/>
            </a:br>
            <a:endParaRPr lang="en-GB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D243ED7-3D14-5BC9-1A8C-B3C9BC2A7A7F}"/>
              </a:ext>
            </a:extLst>
          </p:cNvPr>
          <p:cNvSpPr/>
          <p:nvPr/>
        </p:nvSpPr>
        <p:spPr>
          <a:xfrm>
            <a:off x="519781" y="2911837"/>
            <a:ext cx="11149131" cy="187752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Provides flexible, individualised support according to the requirements of every individual.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59DE5F6-00AE-4BAB-36EF-138C7F5F5FAE}"/>
              </a:ext>
            </a:extLst>
          </p:cNvPr>
          <p:cNvSpPr/>
          <p:nvPr/>
        </p:nvSpPr>
        <p:spPr>
          <a:xfrm>
            <a:off x="455389" y="4789357"/>
            <a:ext cx="11213524" cy="166765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Challenges include short visit times, staff turnover, and disparities in quality across providers.</a:t>
            </a:r>
          </a:p>
          <a:p>
            <a:r>
              <a:rPr lang="en-GB"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(Aspire UK, 2026; The Access Group, 2026).</a:t>
            </a:r>
          </a:p>
        </p:txBody>
      </p:sp>
      <p:pic>
        <p:nvPicPr>
          <p:cNvPr id="19" name="Audio 18">
            <a:hlinkClick r:id="" action="ppaction://media"/>
            <a:extLst>
              <a:ext uri="{FF2B5EF4-FFF2-40B4-BE49-F238E27FC236}">
                <a16:creationId xmlns:a16="http://schemas.microsoft.com/office/drawing/2014/main" id="{CF0E7DF5-400B-46D2-5ADB-17A4BB89F29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9626767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7374"/>
    </mc:Choice>
    <mc:Fallback>
      <p:transition spd="slow" advTm="5737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>
            <a:extLst>
              <a:ext uri="{FF2B5EF4-FFF2-40B4-BE49-F238E27FC236}">
                <a16:creationId xmlns:a16="http://schemas.microsoft.com/office/drawing/2014/main" id="{0BABF38A-8A0D-492E-BD20-6CF4D46B5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4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BC526B7A-4801-4FD1-95C8-03AF22629E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34400" y="0"/>
            <a:ext cx="3654612" cy="4575348"/>
          </a:xfrm>
          <a:prstGeom prst="rect">
            <a:avLst/>
          </a:prstGeom>
        </p:spPr>
      </p:pic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37" name="Group 36">
            <a:extLst>
              <a:ext uri="{FF2B5EF4-FFF2-40B4-BE49-F238E27FC236}">
                <a16:creationId xmlns:a16="http://schemas.microsoft.com/office/drawing/2014/main" id="{60D82D56-D377-48D4-8DE9-6A0A8DB5E3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1" y="-2"/>
            <a:ext cx="2696853" cy="4598233"/>
            <a:chOff x="8059620" y="41922"/>
            <a:chExt cx="3997615" cy="6816077"/>
          </a:xfrm>
        </p:grpSpPr>
        <p:pic>
          <p:nvPicPr>
            <p:cNvPr id="38" name="Picture 37">
              <a:extLst>
                <a:ext uri="{FF2B5EF4-FFF2-40B4-BE49-F238E27FC236}">
                  <a16:creationId xmlns:a16="http://schemas.microsoft.com/office/drawing/2014/main" id="{6D8CD235-5DAC-4779-B652-AEF90B9844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5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7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2818" b="17291"/>
            <a:stretch/>
          </p:blipFill>
          <p:spPr>
            <a:xfrm flipH="1">
              <a:off x="8059620" y="1345934"/>
              <a:ext cx="3997615" cy="5512065"/>
            </a:xfrm>
            <a:prstGeom prst="rect">
              <a:avLst/>
            </a:prstGeom>
          </p:spPr>
        </p:pic>
        <p:pic>
          <p:nvPicPr>
            <p:cNvPr id="39" name="Picture 38">
              <a:extLst>
                <a:ext uri="{FF2B5EF4-FFF2-40B4-BE49-F238E27FC236}">
                  <a16:creationId xmlns:a16="http://schemas.microsoft.com/office/drawing/2014/main" id="{9048802B-B281-498F-88C5-E240B74438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5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40690"/>
            <a:stretch/>
          </p:blipFill>
          <p:spPr>
            <a:xfrm>
              <a:off x="8915400" y="41922"/>
              <a:ext cx="3141835" cy="6816077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76A09A2-6F0A-1AE6-8812-30E28CBCE0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1" y="559813"/>
            <a:ext cx="5181599" cy="5612387"/>
          </a:xfrm>
          <a:ln>
            <a:solidFill>
              <a:schemeClr val="accent1">
                <a:lumMod val="75000"/>
              </a:schemeClr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1" u="sng" dirty="0"/>
              <a:t>Provision 2 - Residential Care Homes</a:t>
            </a:r>
            <a:br>
              <a:rPr lang="en-US" dirty="0"/>
            </a:br>
            <a:br>
              <a:rPr lang="en-US" dirty="0"/>
            </a:br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42CF20D0-6099-CC3D-6A9F-C488F07BA259}"/>
              </a:ext>
            </a:extLst>
          </p:cNvPr>
          <p:cNvSpPr/>
          <p:nvPr/>
        </p:nvSpPr>
        <p:spPr>
          <a:xfrm>
            <a:off x="6095999" y="269823"/>
            <a:ext cx="5986073" cy="625089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 lnSpcReduction="10000"/>
          </a:bodyPr>
          <a:lstStyle/>
          <a:p>
            <a:pPr indent="-2286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endParaRPr lang="en-US" sz="24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Provide individuals with complex or high-level needs round-the-clock assistance.</a:t>
            </a:r>
            <a:br>
              <a:rPr lang="en-US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Provide disciplined routines, opportunities for social interaction, and specialised dementia care.</a:t>
            </a:r>
            <a:br>
              <a:rPr lang="en-US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Limitations include, high expenses, loss of independence, and pandemic exposed vulnerabilities. </a:t>
            </a:r>
            <a:br>
              <a:rPr lang="en-US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24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(Care UK, 2026; Alzheimer’s Society, 2025; Department of Health and Social Care 2023). </a:t>
            </a:r>
          </a:p>
          <a:p>
            <a:pPr indent="-2286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endParaRPr lang="en-US" dirty="0">
              <a:ln>
                <a:solidFill>
                  <a:sysClr val="windowText" lastClr="000000"/>
                </a:solidFill>
              </a:ln>
              <a:solidFill>
                <a:schemeClr val="tx1"/>
              </a:solidFill>
            </a:endParaRPr>
          </a:p>
        </p:txBody>
      </p:sp>
      <p:pic>
        <p:nvPicPr>
          <p:cNvPr id="51" name="Audio 50">
            <a:hlinkClick r:id="" action="ppaction://media"/>
            <a:extLst>
              <a:ext uri="{FF2B5EF4-FFF2-40B4-BE49-F238E27FC236}">
                <a16:creationId xmlns:a16="http://schemas.microsoft.com/office/drawing/2014/main" id="{D52FFEF0-40F5-1271-315D-A92D0B89C46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6449706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2262"/>
    </mc:Choice>
    <mc:Fallback>
      <p:transition spd="slow" advTm="5226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1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840BBAF7-5FD7-B1C0-2B14-314AE1C883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Critical Evaluations of Current Provisions</a:t>
            </a:r>
            <a:br>
              <a:rPr lang="en-GB" dirty="0"/>
            </a:b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D33E9D9-183F-9ACB-117F-42EBDAC420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8694" y="1691324"/>
            <a:ext cx="11274612" cy="445389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Strengths include Personalisation, increased innovation, and stronger policy frameworks.</a:t>
            </a: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Weaknesses include funding gaps, workforce shortages, and regional inequalities in service quality.</a:t>
            </a: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More sustainable and integrated long-term care approaches are needed due to demographic pressures.</a:t>
            </a: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(The Good Care Group, 2026). </a:t>
            </a:r>
          </a:p>
          <a:p>
            <a:endParaRPr lang="en-GB" dirty="0"/>
          </a:p>
        </p:txBody>
      </p:sp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F24EAEFA-7363-7B9E-75B9-99F224D4E52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2609761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9037"/>
    </mc:Choice>
    <mc:Fallback>
      <p:transition spd="slow" advTm="5903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BABF38A-8A0D-492E-BD20-6CF4D46B5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4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BC526B7A-4801-4FD1-95C8-03AF22629E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34400" y="0"/>
            <a:ext cx="3654612" cy="4575348"/>
          </a:xfrm>
          <a:prstGeom prst="rect">
            <a:avLst/>
          </a:prstGeom>
        </p:spPr>
      </p:pic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D924463-4DB7-437D-85B1-7EE5042DE5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684E975-303E-47A8-B594-8B8635D99C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EFE09A4F-A15B-47D3-8D0C-5312542A28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0" y="0"/>
            <a:ext cx="7724071" cy="6858000"/>
            <a:chOff x="4464881" y="0"/>
            <a:chExt cx="7724071" cy="6858000"/>
          </a:xfrm>
        </p:grpSpPr>
        <p:pic>
          <p:nvPicPr>
            <p:cNvPr id="18" name="Picture 17">
              <a:extLst>
                <a:ext uri="{FF2B5EF4-FFF2-40B4-BE49-F238E27FC236}">
                  <a16:creationId xmlns:a16="http://schemas.microsoft.com/office/drawing/2014/main" id="{4B050247-430F-4B46-AB4B-EF8831953A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5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073255" y="0"/>
              <a:ext cx="5115697" cy="6858000"/>
            </a:xfrm>
            <a:prstGeom prst="rect">
              <a:avLst/>
            </a:prstGeom>
          </p:spPr>
        </p:pic>
        <p:pic>
          <p:nvPicPr>
            <p:cNvPr id="19" name="Picture 18">
              <a:extLst>
                <a:ext uri="{FF2B5EF4-FFF2-40B4-BE49-F238E27FC236}">
                  <a16:creationId xmlns:a16="http://schemas.microsoft.com/office/drawing/2014/main" id="{73E69A1C-E919-43B0-BA1D-6599CABDF8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6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7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6200000">
              <a:off x="5412135" y="-947254"/>
              <a:ext cx="5562598" cy="7457106"/>
            </a:xfrm>
            <a:prstGeom prst="rect">
              <a:avLst/>
            </a:prstGeom>
            <a:effectLst>
              <a:softEdge rad="0"/>
            </a:effectLst>
          </p:spPr>
        </p:pic>
      </p:grpSp>
      <p:sp>
        <p:nvSpPr>
          <p:cNvPr id="21" name="Rectangle 20">
            <a:extLst>
              <a:ext uri="{FF2B5EF4-FFF2-40B4-BE49-F238E27FC236}">
                <a16:creationId xmlns:a16="http://schemas.microsoft.com/office/drawing/2014/main" id="{5619E882-12EA-4946-A93B-09E6EA1376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4276" y="685800"/>
            <a:ext cx="10820400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1D33DD-2837-C5E7-306F-38071BC218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0202" y="685796"/>
            <a:ext cx="8952874" cy="168265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200" b="1" dirty="0">
                <a:latin typeface="Arial" panose="020B0604020202020204" pitchFamily="34" charset="0"/>
                <a:cs typeface="Arial" panose="020B0604020202020204" pitchFamily="34" charset="0"/>
              </a:rPr>
              <a:t>Technology in Elderly Care </a:t>
            </a:r>
            <a:br>
              <a:rPr lang="en-US" sz="5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5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6D17DCD-01E3-4189-2CC7-84204657B0D4}"/>
              </a:ext>
            </a:extLst>
          </p:cNvPr>
          <p:cNvSpPr txBox="1"/>
          <p:nvPr/>
        </p:nvSpPr>
        <p:spPr>
          <a:xfrm>
            <a:off x="1199214" y="1941026"/>
            <a:ext cx="10073390" cy="378565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Fall detectors, medication reminders and emergency alerts are examples of remote healthcare technologies that promote safety.</a:t>
            </a:r>
            <a:b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Remote monitoring helps with early intervention and long-term condition management.</a:t>
            </a: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(Padhan, S et al, 2023). </a:t>
            </a:r>
            <a:b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Dementia technologies include GPS trackers, sensory rooms, and memory-support devices.</a:t>
            </a: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(Dementia UK, 2023). </a:t>
            </a:r>
          </a:p>
        </p:txBody>
      </p:sp>
      <p:pic>
        <p:nvPicPr>
          <p:cNvPr id="27" name="Audio 26">
            <a:hlinkClick r:id="" action="ppaction://media"/>
            <a:extLst>
              <a:ext uri="{FF2B5EF4-FFF2-40B4-BE49-F238E27FC236}">
                <a16:creationId xmlns:a16="http://schemas.microsoft.com/office/drawing/2014/main" id="{E073E95F-32F9-F344-4D20-7A907796B31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820179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3079"/>
    </mc:Choice>
    <mc:Fallback>
      <p:transition spd="slow" advTm="5307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7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34" name="Group 33">
            <a:extLst>
              <a:ext uri="{FF2B5EF4-FFF2-40B4-BE49-F238E27FC236}">
                <a16:creationId xmlns:a16="http://schemas.microsoft.com/office/drawing/2014/main" id="{60D82D56-D377-48D4-8DE9-6A0A8DB5E3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1" y="-2"/>
            <a:ext cx="2696853" cy="4598233"/>
            <a:chOff x="8059620" y="41922"/>
            <a:chExt cx="3997615" cy="6816077"/>
          </a:xfrm>
        </p:grpSpPr>
        <p:pic>
          <p:nvPicPr>
            <p:cNvPr id="35" name="Picture 34">
              <a:extLst>
                <a:ext uri="{FF2B5EF4-FFF2-40B4-BE49-F238E27FC236}">
                  <a16:creationId xmlns:a16="http://schemas.microsoft.com/office/drawing/2014/main" id="{6D8CD235-5DAC-4779-B652-AEF90B9844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7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2818" b="17291"/>
            <a:stretch/>
          </p:blipFill>
          <p:spPr>
            <a:xfrm flipH="1">
              <a:off x="8059620" y="1345934"/>
              <a:ext cx="3997615" cy="5512065"/>
            </a:xfrm>
            <a:prstGeom prst="rect">
              <a:avLst/>
            </a:prstGeom>
          </p:spPr>
        </p:pic>
        <p:pic>
          <p:nvPicPr>
            <p:cNvPr id="36" name="Picture 35">
              <a:extLst>
                <a:ext uri="{FF2B5EF4-FFF2-40B4-BE49-F238E27FC236}">
                  <a16:creationId xmlns:a16="http://schemas.microsoft.com/office/drawing/2014/main" id="{9048802B-B281-498F-88C5-E240B74438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40690"/>
            <a:stretch/>
          </p:blipFill>
          <p:spPr>
            <a:xfrm>
              <a:off x="8915400" y="41922"/>
              <a:ext cx="3141835" cy="6816077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4B98341-B95B-3E56-7D73-0C8B5107B0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1" y="559813"/>
            <a:ext cx="5181599" cy="5612387"/>
          </a:xfrm>
        </p:spPr>
        <p:txBody>
          <a:bodyPr anchor="ctr"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Critical Discussion of Technology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9E042B-4B5A-A85B-D555-5F6C71F5850B}"/>
              </a:ext>
            </a:extLst>
          </p:cNvPr>
          <p:cNvSpPr>
            <a:spLocks noGrp="1"/>
          </p:cNvSpPr>
          <p:nvPr>
            <p:ph idx="1"/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BulletedText"/>
                  </p202:designTagLst>
                </p202:designPr>
              </p:ext>
            </p:extLst>
          </p:nvPr>
        </p:nvSpPr>
        <p:spPr>
          <a:xfrm>
            <a:off x="6477000" y="559813"/>
            <a:ext cx="5180106" cy="5612387"/>
          </a:xfrm>
        </p:spPr>
        <p:txBody>
          <a:bodyPr anchor="ctr">
            <a:normAutofit fontScale="85000" lnSpcReduction="20000"/>
          </a:bodyPr>
          <a:lstStyle/>
          <a:p>
            <a:pPr marL="0" indent="0">
              <a:buNone/>
            </a:pPr>
            <a:r>
              <a:rPr lang="en-GB" sz="3000" b="1">
                <a:latin typeface="Arial" panose="020B0604020202020204" pitchFamily="34" charset="0"/>
                <a:cs typeface="Arial" panose="020B0604020202020204" pitchFamily="34" charset="0"/>
              </a:rPr>
              <a:t>Technology encourages early intervention, safety, and independence in older people.</a:t>
            </a:r>
            <a:br>
              <a:rPr lang="en-GB" sz="3000" b="1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3000" b="1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000" b="1">
                <a:latin typeface="Arial" panose="020B0604020202020204" pitchFamily="34" charset="0"/>
                <a:cs typeface="Arial" panose="020B0604020202020204" pitchFamily="34" charset="0"/>
              </a:rPr>
              <a:t>Risks include digital exclusion, concerns regarding privacy, and reduced human interaction.</a:t>
            </a:r>
            <a:br>
              <a:rPr lang="en-GB" sz="3000" b="1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3000" b="1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000" b="1">
                <a:latin typeface="Arial" panose="020B0604020202020204" pitchFamily="34" charset="0"/>
                <a:cs typeface="Arial" panose="020B0604020202020204" pitchFamily="34" charset="0"/>
              </a:rPr>
              <a:t>Accessibility, training, and ethical implementation are all necessary for effectiveness.</a:t>
            </a:r>
            <a:br>
              <a:rPr lang="en-GB" sz="3000" b="1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0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3000" b="1">
                <a:latin typeface="Arial" panose="020B0604020202020204" pitchFamily="34" charset="0"/>
                <a:cs typeface="Arial" panose="020B0604020202020204" pitchFamily="34" charset="0"/>
              </a:rPr>
              <a:t>(The National Library of Medicine, 2024). </a:t>
            </a:r>
          </a:p>
          <a:p>
            <a:pPr marL="0" indent="0">
              <a:buNone/>
            </a:pPr>
            <a:endParaRPr lang="en-GB" sz="1800" dirty="0"/>
          </a:p>
        </p:txBody>
      </p:sp>
      <p:pic>
        <p:nvPicPr>
          <p:cNvPr id="28" name="Audio 27">
            <a:hlinkClick r:id="" action="ppaction://media"/>
            <a:extLst>
              <a:ext uri="{FF2B5EF4-FFF2-40B4-BE49-F238E27FC236}">
                <a16:creationId xmlns:a16="http://schemas.microsoft.com/office/drawing/2014/main" id="{4BEB9F20-77D3-E218-A5DA-F8BE81E326B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5323689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8165"/>
    </mc:Choice>
    <mc:Fallback>
      <p:transition spd="slow" advTm="6816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8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2" name="Rectangle 41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46" name="Group 45">
            <a:extLst>
              <a:ext uri="{FF2B5EF4-FFF2-40B4-BE49-F238E27FC236}">
                <a16:creationId xmlns:a16="http://schemas.microsoft.com/office/drawing/2014/main" id="{7AB7BDB5-BE0D-446B-AA57-16A1D859E5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V="1">
            <a:off x="3048" y="1"/>
            <a:ext cx="5236971" cy="6858000"/>
            <a:chOff x="20829" y="1"/>
            <a:chExt cx="5236971" cy="6857999"/>
          </a:xfrm>
        </p:grpSpPr>
        <p:pic>
          <p:nvPicPr>
            <p:cNvPr id="47" name="Picture 46">
              <a:extLst>
                <a:ext uri="{FF2B5EF4-FFF2-40B4-BE49-F238E27FC236}">
                  <a16:creationId xmlns:a16="http://schemas.microsoft.com/office/drawing/2014/main" id="{8908FD00-E296-493C-89F7-EE7DB15D20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4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0829" y="692703"/>
              <a:ext cx="5236971" cy="6165297"/>
            </a:xfrm>
            <a:prstGeom prst="rect">
              <a:avLst/>
            </a:prstGeom>
          </p:spPr>
        </p:pic>
        <p:pic>
          <p:nvPicPr>
            <p:cNvPr id="48" name="Picture 47">
              <a:extLst>
                <a:ext uri="{FF2B5EF4-FFF2-40B4-BE49-F238E27FC236}">
                  <a16:creationId xmlns:a16="http://schemas.microsoft.com/office/drawing/2014/main" id="{0E9000E1-E55C-4724-B0E8-CC588826F5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9154" b="19117"/>
            <a:stretch/>
          </p:blipFill>
          <p:spPr>
            <a:xfrm rot="5400000">
              <a:off x="393956" y="-373126"/>
              <a:ext cx="4197222" cy="494347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DB1E65D-FA8F-8CC4-A854-5B6D137CCE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3352799" cy="5577934"/>
          </a:xfrm>
          <a:ln>
            <a:solidFill>
              <a:schemeClr val="accent1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Case Study    	  1</a:t>
            </a:r>
            <a:br>
              <a:rPr lang="en-GB" sz="4000" dirty="0"/>
            </a:br>
            <a:endParaRPr lang="en-GB" sz="4000" dirty="0"/>
          </a:p>
        </p:txBody>
      </p:sp>
      <p:graphicFrame>
        <p:nvGraphicFramePr>
          <p:cNvPr id="18" name="Content Placeholder 2">
            <a:extLst>
              <a:ext uri="{FF2B5EF4-FFF2-40B4-BE49-F238E27FC236}">
                <a16:creationId xmlns:a16="http://schemas.microsoft.com/office/drawing/2014/main" id="{01A6DDA1-AB33-F9A4-0B92-DBF05A8DE5A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93307988"/>
              </p:ext>
            </p:extLst>
          </p:nvPr>
        </p:nvGraphicFramePr>
        <p:xfrm>
          <a:off x="4807223" y="457200"/>
          <a:ext cx="7003777" cy="58436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7BB548B5-4A91-1B17-A42D-8301D2F9001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1766698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6668"/>
    </mc:Choice>
    <mc:Fallback>
      <p:transition spd="slow" advTm="5666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200EA7-3C85-F591-E2E2-44224B127B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6000" b="1">
                <a:latin typeface="Arial" panose="020B0604020202020204" pitchFamily="34" charset="0"/>
                <a:cs typeface="Arial" panose="020B0604020202020204" pitchFamily="34" charset="0"/>
              </a:rPr>
              <a:t>Case Study 2 </a:t>
            </a:r>
            <a:br>
              <a:rPr lang="en-GB"/>
            </a:b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837D97D-C988-289D-2D50-32718E420CF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86601297"/>
              </p:ext>
            </p:extLst>
          </p:nvPr>
        </p:nvGraphicFramePr>
        <p:xfrm>
          <a:off x="458694" y="1094282"/>
          <a:ext cx="11274612" cy="50509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24" name="Audio 23">
            <a:hlinkClick r:id="" action="ppaction://media"/>
            <a:extLst>
              <a:ext uri="{FF2B5EF4-FFF2-40B4-BE49-F238E27FC236}">
                <a16:creationId xmlns:a16="http://schemas.microsoft.com/office/drawing/2014/main" id="{4422EB9F-0787-5F04-5E72-A7E1E200285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324402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6660"/>
    </mc:Choice>
    <mc:Fallback>
      <p:transition spd="slow" advTm="4666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4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1DF53E-0935-2454-3456-7F6C187138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Recommendations for Improving Care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CAC355-B4B5-A556-82B5-4EA7381D6741}"/>
              </a:ext>
            </a:extLst>
          </p:cNvPr>
          <p:cNvSpPr>
            <a:spLocks noGrp="1"/>
          </p:cNvSpPr>
          <p:nvPr>
            <p:ph idx="1"/>
          </p:nvPr>
        </p:nvSpPr>
        <p:spPr>
          <a:solidFill>
            <a:schemeClr val="accent2">
              <a:lumMod val="20000"/>
              <a:lumOff val="80000"/>
            </a:schemeClr>
          </a:solidFill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To lower long-term expenses, increase funding for preventative and community-based services.</a:t>
            </a: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Strengthen integration to improve the NHS's connection with social services. </a:t>
            </a: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Increase staff training, especially in communication skills and dementia care.</a:t>
            </a: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(Local Government Association, 2021).  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28" name="Audio 27">
            <a:hlinkClick r:id="" action="ppaction://media"/>
            <a:extLst>
              <a:ext uri="{FF2B5EF4-FFF2-40B4-BE49-F238E27FC236}">
                <a16:creationId xmlns:a16="http://schemas.microsoft.com/office/drawing/2014/main" id="{0B6FDDC1-6C3D-5078-AE78-24C394B7056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4166707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3866"/>
    </mc:Choice>
    <mc:Fallback>
      <p:transition spd="slow" advTm="5386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8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60D82D56-D377-48D4-8DE9-6A0A8DB5E3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1" y="-2"/>
            <a:ext cx="2696853" cy="4598233"/>
            <a:chOff x="8059620" y="41922"/>
            <a:chExt cx="3997615" cy="6816077"/>
          </a:xfrm>
        </p:grpSpPr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6D8CD235-5DAC-4779-B652-AEF90B9844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7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2818" b="17291"/>
            <a:stretch/>
          </p:blipFill>
          <p:spPr>
            <a:xfrm flipH="1">
              <a:off x="8059620" y="1345934"/>
              <a:ext cx="3997615" cy="5512065"/>
            </a:xfrm>
            <a:prstGeom prst="rect">
              <a:avLst/>
            </a:prstGeom>
          </p:spPr>
        </p:pic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9048802B-B281-498F-88C5-E240B74438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40690"/>
            <a:stretch/>
          </p:blipFill>
          <p:spPr>
            <a:xfrm>
              <a:off x="8915400" y="41922"/>
              <a:ext cx="3141835" cy="6816077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99544E6-7A39-A08D-2536-7CF45B6C70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1" y="559813"/>
            <a:ext cx="5181599" cy="5612387"/>
          </a:xfrm>
        </p:spPr>
        <p:txBody>
          <a:bodyPr anchor="ctr">
            <a:normAutofit/>
          </a:bodyPr>
          <a:lstStyle/>
          <a:p>
            <a:r>
              <a:rPr lang="en-GB" b="1" u="sng">
                <a:latin typeface="Arial" panose="020B0604020202020204" pitchFamily="34" charset="0"/>
                <a:cs typeface="Arial" panose="020B0604020202020204" pitchFamily="34" charset="0"/>
              </a:rPr>
              <a:t>Barriers and Critical Discussion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496B04-1D54-4987-3A0C-24E62EE660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000" y="559813"/>
            <a:ext cx="5180106" cy="5612387"/>
          </a:xfrm>
        </p:spPr>
        <p:txBody>
          <a:bodyPr anchor="ctr">
            <a:normAutofit fontScale="92500" lnSpcReduction="20000"/>
          </a:bodyPr>
          <a:lstStyle/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Barriers include limited funding, staff shortages, and organisational resistance to change.</a:t>
            </a: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Technology-based therapies are less effective when there is digital exclusion.</a:t>
            </a: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Solutions require gradual implementation, incentives, and working together with older people.</a:t>
            </a: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(NHS England, 2024). </a:t>
            </a:r>
          </a:p>
          <a:p>
            <a:pPr marL="0" indent="0">
              <a:buNone/>
            </a:pPr>
            <a:endParaRPr lang="en-GB" sz="1800" dirty="0"/>
          </a:p>
        </p:txBody>
      </p:sp>
      <p:pic>
        <p:nvPicPr>
          <p:cNvPr id="44" name="Audio 43">
            <a:hlinkClick r:id="" action="ppaction://media"/>
            <a:extLst>
              <a:ext uri="{FF2B5EF4-FFF2-40B4-BE49-F238E27FC236}">
                <a16:creationId xmlns:a16="http://schemas.microsoft.com/office/drawing/2014/main" id="{A2EC8A76-83F4-385F-CF4E-CCEF13A7767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7937828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4550"/>
    </mc:Choice>
    <mc:Fallback>
      <p:transition spd="slow" advTm="5455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4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60D82D56-D377-48D4-8DE9-6A0A8DB5E3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1" y="-2"/>
            <a:ext cx="2696853" cy="4598233"/>
            <a:chOff x="8059620" y="41922"/>
            <a:chExt cx="3997615" cy="6816077"/>
          </a:xfrm>
        </p:grpSpPr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6D8CD235-5DAC-4779-B652-AEF90B9844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7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2818" b="17291"/>
            <a:stretch/>
          </p:blipFill>
          <p:spPr>
            <a:xfrm flipH="1">
              <a:off x="8059620" y="1345934"/>
              <a:ext cx="3997615" cy="5512065"/>
            </a:xfrm>
            <a:prstGeom prst="rect">
              <a:avLst/>
            </a:prstGeom>
          </p:spPr>
        </p:pic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9048802B-B281-498F-88C5-E240B74438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40690"/>
            <a:stretch/>
          </p:blipFill>
          <p:spPr>
            <a:xfrm>
              <a:off x="8915400" y="41922"/>
              <a:ext cx="3141835" cy="6816077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E33467B-F7D6-AFF9-9C03-31F79A697C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1" y="559813"/>
            <a:ext cx="5181599" cy="5612387"/>
          </a:xfrm>
        </p:spPr>
        <p:txBody>
          <a:bodyPr anchor="ctr">
            <a:normAutofit/>
          </a:bodyPr>
          <a:lstStyle/>
          <a:p>
            <a:r>
              <a:rPr lang="en-GB" sz="6600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4ACCF6-E31F-9D58-70C4-6AE13B3B83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000" y="559813"/>
            <a:ext cx="5180106" cy="5612387"/>
          </a:xfrm>
        </p:spPr>
        <p:txBody>
          <a:bodyPr anchor="ctr">
            <a:normAutofit fontScale="92500" lnSpcReduction="20000"/>
          </a:bodyPr>
          <a:lstStyle/>
          <a:p>
            <a:pPr marL="0" indent="0">
              <a:buNone/>
            </a:pP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The ageing population poses both opportunities and challenges for the care systems in the United Kingdom.</a:t>
            </a:r>
            <a:b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Effective care needs to be supported by theory and policy, sustainable, and person-centred.</a:t>
            </a:r>
            <a:b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Outcomes and well-being can be improved by combining innovation, legislation, and personalised practice.</a:t>
            </a:r>
          </a:p>
          <a:p>
            <a:pPr marL="0" indent="0">
              <a:buNone/>
            </a:pP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(Skills for Health, 2025; National Library of Medicine, 2023). </a:t>
            </a:r>
          </a:p>
          <a:p>
            <a:pPr marL="0" indent="0">
              <a:buNone/>
            </a:pPr>
            <a:endParaRPr lang="en-GB" sz="1800" dirty="0"/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941B8DE2-DADC-BCE3-BE4F-0706B5913A8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8926837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1058"/>
    </mc:Choice>
    <mc:Fallback>
      <p:transition spd="slow" advTm="7105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98EEB3-0CF7-850E-7889-CA8C76AE7A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1"/>
            <a:ext cx="10895106" cy="232347"/>
          </a:xfrm>
        </p:spPr>
        <p:txBody>
          <a:bodyPr>
            <a:normAutofit fontScale="90000"/>
          </a:bodyPr>
          <a:lstStyle/>
          <a:p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5727AF-3D4A-B805-C0EA-DC8A7BCA2D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8694" y="344774"/>
            <a:ext cx="11274612" cy="6513225"/>
          </a:xfrm>
          <a:solidFill>
            <a:schemeClr val="bg1"/>
          </a:solidFill>
        </p:spPr>
        <p:txBody>
          <a:bodyPr>
            <a:normAutofit fontScale="32500" lnSpcReduction="20000"/>
          </a:bodyPr>
          <a:lstStyle/>
          <a:p>
            <a:pPr marL="0" indent="0">
              <a:buNone/>
            </a:pP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Age UK (2026). </a:t>
            </a:r>
            <a:r>
              <a:rPr lang="en-GB" sz="3200" b="1" i="1" dirty="0">
                <a:latin typeface="Arial" panose="020B0604020202020204" pitchFamily="34" charset="0"/>
                <a:cs typeface="Arial" panose="020B0604020202020204" pitchFamily="34" charset="0"/>
              </a:rPr>
              <a:t>Befriending Service. 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Age UK Oldham | Befriending Service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 (Accessed: 7 March 2026). </a:t>
            </a:r>
          </a:p>
          <a:p>
            <a:pPr marL="0" indent="0">
              <a:buNone/>
            </a:pP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Age UK (2025). </a:t>
            </a:r>
            <a:r>
              <a:rPr lang="en-GB" sz="3200" b="1" i="1" dirty="0">
                <a:latin typeface="Arial" panose="020B0604020202020204" pitchFamily="34" charset="0"/>
                <a:cs typeface="Arial" panose="020B0604020202020204" pitchFamily="34" charset="0"/>
              </a:rPr>
              <a:t>The State of Health and Care of Older People in England 2025. 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state-of-health-care-of-older-people-in-england-2025.pdf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 (Accessed: 5 March 2026). </a:t>
            </a:r>
          </a:p>
          <a:p>
            <a:pPr marL="0" indent="0">
              <a:buNone/>
            </a:pP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Alzheimer's Society (2025). </a:t>
            </a:r>
            <a:r>
              <a:rPr lang="en-GB" sz="3200" b="1" i="1" dirty="0">
                <a:latin typeface="Arial" panose="020B0604020202020204" pitchFamily="34" charset="0"/>
                <a:cs typeface="Arial" panose="020B0604020202020204" pitchFamily="34" charset="0"/>
              </a:rPr>
              <a:t>The costs and benefits of moving to a care home. 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The costs and benefits of moving to a care home | Alzheimer's Society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 (Accessed: 3 March 2026). </a:t>
            </a:r>
          </a:p>
          <a:p>
            <a:pPr marL="0" indent="0">
              <a:buNone/>
            </a:pP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Aspire UK (2026). </a:t>
            </a:r>
            <a:r>
              <a:rPr lang="en-GB" sz="3200" b="1" i="1" dirty="0">
                <a:latin typeface="Arial" panose="020B0604020202020204" pitchFamily="34" charset="0"/>
                <a:cs typeface="Arial" panose="020B0604020202020204" pitchFamily="34" charset="0"/>
              </a:rPr>
              <a:t>What is Domiciliary Care? 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What is Domiciliary Care? | Aspire UK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 (Accessed: 2 March 2026). </a:t>
            </a:r>
          </a:p>
          <a:p>
            <a:pPr marL="0" indent="0">
              <a:buNone/>
            </a:pP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Atchley, R. (1989)</a:t>
            </a:r>
            <a:r>
              <a:rPr lang="en-GB" sz="3200" b="1" i="1" dirty="0">
                <a:latin typeface="Arial" panose="020B0604020202020204" pitchFamily="34" charset="0"/>
                <a:cs typeface="Arial" panose="020B0604020202020204" pitchFamily="34" charset="0"/>
              </a:rPr>
              <a:t> ‘A continuity theory of normal aging’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3200" b="1" i="1" dirty="0">
                <a:latin typeface="Arial" panose="020B0604020202020204" pitchFamily="34" charset="0"/>
                <a:cs typeface="Arial" panose="020B0604020202020204" pitchFamily="34" charset="0"/>
              </a:rPr>
              <a:t>The Gerontologist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, 29(2), pp. 183–190. Available at: </a:t>
            </a:r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29-2-183.pdf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 (Accessed: 2 March 2026). </a:t>
            </a:r>
          </a:p>
          <a:p>
            <a:pPr marL="0" indent="0">
              <a:buNone/>
            </a:pP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Care Quality Commission (2023). </a:t>
            </a:r>
            <a:r>
              <a:rPr lang="en-GB" sz="3200" b="1" i="1" dirty="0">
                <a:latin typeface="Arial" panose="020B0604020202020204" pitchFamily="34" charset="0"/>
                <a:cs typeface="Arial" panose="020B0604020202020204" pitchFamily="34" charset="0"/>
              </a:rPr>
              <a:t>The state of health care and adult social care in England 2022/23. 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20231030_stateofcare2223_print.pdf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 (Accessed: 2 March 2026). </a:t>
            </a:r>
          </a:p>
          <a:p>
            <a:pPr marL="0" indent="0">
              <a:buNone/>
            </a:pP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Care UK (2026). </a:t>
            </a:r>
            <a:r>
              <a:rPr lang="en-GB" sz="3200" b="1" i="1" dirty="0">
                <a:latin typeface="Arial" panose="020B0604020202020204" pitchFamily="34" charset="0"/>
                <a:cs typeface="Arial" panose="020B0604020202020204" pitchFamily="34" charset="0"/>
              </a:rPr>
              <a:t>What is a care home? 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What is a care home? | Care UK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 (Accessed: 3 March 2026).</a:t>
            </a:r>
          </a:p>
          <a:p>
            <a:pPr marL="0" indent="0">
              <a:buNone/>
            </a:pP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Centre for Ageing Better (2025). </a:t>
            </a:r>
            <a:r>
              <a:rPr lang="en-GB" sz="3200" b="1" i="1" dirty="0">
                <a:latin typeface="Arial" panose="020B0604020202020204" pitchFamily="34" charset="0"/>
                <a:cs typeface="Arial" panose="020B0604020202020204" pitchFamily="34" charset="0"/>
              </a:rPr>
              <a:t>The NHS needs radical change to adapt to our ageing society. 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NHS Reform for an Ageing Society | Centre for Ageing Better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 (Accessed: 8 March 2026). </a:t>
            </a:r>
          </a:p>
          <a:p>
            <a:pPr marL="0" indent="0">
              <a:buNone/>
            </a:pP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Dementia UK (2023). </a:t>
            </a:r>
            <a:r>
              <a:rPr lang="en-GB" sz="3200" b="1" i="1" dirty="0">
                <a:latin typeface="Arial" panose="020B0604020202020204" pitchFamily="34" charset="0"/>
                <a:cs typeface="Arial" panose="020B0604020202020204" pitchFamily="34" charset="0"/>
              </a:rPr>
              <a:t>Living aids and assistive technology for a person with dementia. 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  <a:hlinkClick r:id="rId12"/>
              </a:rPr>
              <a:t>Living aids and assistive technology for a person with dementia - Dementia UK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 (Accessed: 6 March 2026).</a:t>
            </a:r>
          </a:p>
          <a:p>
            <a:pPr marL="0" indent="0">
              <a:buNone/>
            </a:pP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Department of Health and Social Care (2023). </a:t>
            </a:r>
            <a:r>
              <a:rPr lang="en-GB" sz="3200" b="1" i="1" dirty="0">
                <a:latin typeface="Arial" panose="020B0604020202020204" pitchFamily="34" charset="0"/>
                <a:cs typeface="Arial" panose="020B0604020202020204" pitchFamily="34" charset="0"/>
              </a:rPr>
              <a:t>Chapter 8.2: care homes. 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  <a:hlinkClick r:id="rId13"/>
              </a:rPr>
              <a:t>Chapter 8.2: care homes - GOV.UK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 (Accessed: 3 March 2026). </a:t>
            </a:r>
          </a:p>
          <a:p>
            <a:pPr marL="0" indent="0">
              <a:buNone/>
            </a:pP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Department of Health and Social Care (2025). </a:t>
            </a:r>
            <a:r>
              <a:rPr lang="en-GB" sz="3200" b="1" i="1" dirty="0">
                <a:latin typeface="Arial" panose="020B0604020202020204" pitchFamily="34" charset="0"/>
                <a:cs typeface="Arial" panose="020B0604020202020204" pitchFamily="34" charset="0"/>
              </a:rPr>
              <a:t>List of changes made to the Care Act guidance. 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  <a:hlinkClick r:id="rId14"/>
              </a:rPr>
              <a:t>List of changes made to the Care Act guidance - GOV.UK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 (Accessed: 2 March 2026). </a:t>
            </a:r>
          </a:p>
          <a:p>
            <a:pPr marL="0" indent="0">
              <a:buNone/>
            </a:pP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Department of Health and Social Care (2025). </a:t>
            </a:r>
            <a:r>
              <a:rPr lang="en-GB" sz="3200" b="1" i="1" dirty="0">
                <a:latin typeface="Arial" panose="020B0604020202020204" pitchFamily="34" charset="0"/>
                <a:cs typeface="Arial" panose="020B0604020202020204" pitchFamily="34" charset="0"/>
              </a:rPr>
              <a:t>Care and support statutory guidance. 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  <a:hlinkClick r:id="rId15" action="ppaction://hlinkfile"/>
              </a:rPr>
              <a:t>Care and support statutory guidance - GOV.UK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 (Accessed: 2 March 2026). </a:t>
            </a:r>
          </a:p>
          <a:p>
            <a:pPr marL="0" indent="0">
              <a:buNone/>
            </a:pP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Department of Health (2014). </a:t>
            </a:r>
            <a:r>
              <a:rPr lang="en-GB" sz="3200" b="1" i="1" dirty="0">
                <a:latin typeface="Arial" panose="020B0604020202020204" pitchFamily="34" charset="0"/>
                <a:cs typeface="Arial" panose="020B0604020202020204" pitchFamily="34" charset="0"/>
              </a:rPr>
              <a:t>Care and Support Statutory Guidance. 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  <a:hlinkClick r:id="rId16"/>
              </a:rPr>
              <a:t>40573_2902364_DH Care Guidance accessible pdf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 Accessed: 2 March 2026. </a:t>
            </a:r>
          </a:p>
          <a:p>
            <a:pPr marL="0" indent="0">
              <a:buNone/>
            </a:pP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GOV.UK (2015). </a:t>
            </a:r>
            <a:r>
              <a:rPr lang="en-GB" sz="3200" b="1" i="1" dirty="0">
                <a:latin typeface="Arial" panose="020B0604020202020204" pitchFamily="34" charset="0"/>
                <a:cs typeface="Arial" panose="020B0604020202020204" pitchFamily="34" charset="0"/>
              </a:rPr>
              <a:t>Equality Act 2010 guidance. 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  <a:hlinkClick r:id="rId17"/>
              </a:rPr>
              <a:t>Equality Act 2010: guidance - GOV.UK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 (Accessed: 2 March 2026). </a:t>
            </a:r>
          </a:p>
          <a:p>
            <a:pPr marL="0" indent="0">
              <a:buNone/>
            </a:pP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Havighurst (1961). </a:t>
            </a:r>
            <a:r>
              <a:rPr lang="en-GB" sz="3200" b="1" i="1" dirty="0">
                <a:latin typeface="Arial" panose="020B0604020202020204" pitchFamily="34" charset="0"/>
                <a:cs typeface="Arial" panose="020B0604020202020204" pitchFamily="34" charset="0"/>
              </a:rPr>
              <a:t>Successful Aging. 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  <a:hlinkClick r:id="rId18"/>
              </a:rPr>
              <a:t>1-1-8.pdf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 (Accessed: 2 March 2026). </a:t>
            </a:r>
          </a:p>
          <a:p>
            <a:pPr marL="0" indent="0">
              <a:buNone/>
            </a:pP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Hogeweyk (2026). </a:t>
            </a:r>
            <a:r>
              <a:rPr lang="en-GB" sz="3200" b="1" i="1" dirty="0">
                <a:latin typeface="Arial" panose="020B0604020202020204" pitchFamily="34" charset="0"/>
                <a:cs typeface="Arial" panose="020B0604020202020204" pitchFamily="34" charset="0"/>
              </a:rPr>
              <a:t>The Hogeweyk – normal life for people living with severe dementia. 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  <a:hlinkClick r:id="rId19"/>
              </a:rPr>
              <a:t>The Hogeweyk Dementia Village ~ Care concept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 (Accessed: 6 March 2026). </a:t>
            </a:r>
          </a:p>
          <a:p>
            <a:pPr marL="0" indent="0">
              <a:buNone/>
            </a:pP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Local Government Association (2021). </a:t>
            </a:r>
            <a:r>
              <a:rPr lang="en-GB" sz="3200" b="1" i="1" dirty="0">
                <a:latin typeface="Arial" panose="020B0604020202020204" pitchFamily="34" charset="0"/>
                <a:cs typeface="Arial" panose="020B0604020202020204" pitchFamily="34" charset="0"/>
              </a:rPr>
              <a:t>LGA business plan 2019-2022, 2021 update. 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  <a:hlinkClick r:id="rId20"/>
              </a:rPr>
              <a:t>LGA business plan 2019-2022, 2021 update | Local Government Association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 (Accessed: 8 March 2026). </a:t>
            </a:r>
          </a:p>
          <a:p>
            <a:pPr marL="0" indent="0">
              <a:buNone/>
            </a:pP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Legislation.gov.uk (2026). </a:t>
            </a:r>
            <a:r>
              <a:rPr lang="en-GB" sz="3200" b="1" i="1" dirty="0">
                <a:latin typeface="Arial" panose="020B0604020202020204" pitchFamily="34" charset="0"/>
                <a:cs typeface="Arial" panose="020B0604020202020204" pitchFamily="34" charset="0"/>
              </a:rPr>
              <a:t>The Care Act 2014. 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  <a:hlinkClick r:id="rId21"/>
              </a:rPr>
              <a:t>Care Act 2014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 (Accessed: 2 March 2026). </a:t>
            </a:r>
          </a:p>
          <a:p>
            <a:pPr marL="0" indent="0">
              <a:buNone/>
            </a:pP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Moore, D et al (2024). </a:t>
            </a:r>
            <a:r>
              <a:rPr lang="en-GB" sz="3200" b="1" i="1" dirty="0">
                <a:latin typeface="Arial" panose="020B0604020202020204" pitchFamily="34" charset="0"/>
                <a:cs typeface="Arial" panose="020B0604020202020204" pitchFamily="34" charset="0"/>
              </a:rPr>
              <a:t>Long term care facilities in England during the COVID-19 pandemic—a scoping review of guidelines, policy and recommendations. 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  <a:hlinkClick r:id="rId22"/>
              </a:rPr>
              <a:t>Long term care facilities in England during the COVID-19 pandemic—a scoping review of guidelines, policy and recommendations - PMC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 (Accessed: 9 March 2026). 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31" name="Audio 30">
            <a:hlinkClick r:id="" action="ppaction://media"/>
            <a:extLst>
              <a:ext uri="{FF2B5EF4-FFF2-40B4-BE49-F238E27FC236}">
                <a16:creationId xmlns:a16="http://schemas.microsoft.com/office/drawing/2014/main" id="{9EFD0C4D-EF24-6B31-671E-7B2E940AEEB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23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864810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339"/>
    </mc:Choice>
    <mc:Fallback>
      <p:transition spd="slow" advTm="433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1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EE49CAC-2ECE-27A9-12FF-D04E48B6F5F5}"/>
              </a:ext>
            </a:extLst>
          </p:cNvPr>
          <p:cNvSpPr txBox="1"/>
          <p:nvPr/>
        </p:nvSpPr>
        <p:spPr>
          <a:xfrm>
            <a:off x="0" y="179882"/>
            <a:ext cx="12192000" cy="674030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National Library of Medicine (2026).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Promoting healthy aging in a digital world: leveraging technology for enhanced elderly care and wellbeing.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Promoting healthy aging in a digital world: leveraging technology for enhanced elderly care and wellbeing - PMC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9 March 2026). 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National Library of Medicine (2023).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Multidisciplinary Approaches and Community-Based Interventions: Adaptable Strategies for Managing Sensory Impairments in Older Adults.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Multidisciplinary Approaches and Community-Based Interventions: Adaptable Strategies for Managing Sensory Impairments in Older Adults - PMC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1 March 2026). 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National Library of Medicine (2023).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Empowering the Care of Older Adults Through the Use of Technology.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Empowering the Care of Older Adults Through the Use of Technology - PMC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7 March 2026). 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National Library of Medicine (2020).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Daily functioning and dementia.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Daily functioning and dementia - PMC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1 March 2026). 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National Library of Medicine (2021).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The Importance of Age-Friendly City on Older People’s Continuity and Life Satisfaction.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The Importance of Age-Friendly City on Older People’s Continuity and Life Satisfaction - PMC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4 March 2026). 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NHS Inform (2024).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Telecare.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Telecare | NHS inform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9 March 2026). 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NHS England (2023).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Providing proactive care for people living in care homes – Enhanced health in care homes framework.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NHS England » Providing proactive care for people living in care homes – Enhanced health in care homes framework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9 March 2026). 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NHS England (2024).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 Inclusive digital healthcare: a framework for NHS action on digital inclusion.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NHS England » Inclusive digital healthcare: a framework for NHS action on digital inclusion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8 March 2026). 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NHS England (2026).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Evolving to meet a changing world.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NHS England » Evolving to meet a changing world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1 March 2026). 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NHS (2019).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The NHS Longtime Plan.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[ARCHIVED CONTENT]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2 March 2026).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Office for National Statistics (2021).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Living longer and old-age dependency – what does the future hold?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12"/>
              </a:rPr>
              <a:t>Living longer and old-age dependency – what does the future hold? - Office for National Statistics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7 March 2026). 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Padhan, S et al (2023).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Artificial Intelligence (AI) and Robotics in Elderly Healthcare: Enabling Independence and Quality of Life.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13"/>
              </a:rPr>
              <a:t>Artificial Intelligence (AI) and Robotics in Elderly Healthcare: Enabling Independence and Quality of Life - PMC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5 March 2026). 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Skills for Health (2025).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Five healthcare solutions to meet the needs of an aging society.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14"/>
              </a:rPr>
              <a:t>Five healthcare solutions to meet the needs of an aging society | Skills for Health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7 March 2026). 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The Access Group (2026).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The Challenges Facing the Domiciliary Care Market.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15"/>
              </a:rPr>
              <a:t>What Are the Barriers to Good Domiciliary Care?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3 March 2026). 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The Good Care Group (2026).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Understanding the benefits and limitations of different care options.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16"/>
              </a:rPr>
              <a:t>Benefits and Limitations of Care Options | The Good Care Group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4 March 2026). 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The National Library of Medicine (2024).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Exploring the Effectiveness of Technology-Assisted Interventions for Promoting Independence in Elderly Patients: A Systematic Review.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17"/>
              </a:rPr>
              <a:t>Exploring the Effectiveness of Technology-Assisted Interventions for Promoting Independence in Elderly Patients: A Systematic Review - PMC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6 March 2026). 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UK Parliament (2024).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Healthy ageing and care for older populations.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18"/>
              </a:rPr>
              <a:t>Healthy ageing and care for older populations - POST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1 March 2026). 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 (2025).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Ageing and Health.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19"/>
              </a:rPr>
              <a:t>Ageing and health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01 March 2026).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 (2021).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Ageism is a global challenge: UN.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20"/>
              </a:rPr>
              <a:t>Ageism is a global challenge: UN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01 March 2026). 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 (2026).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Reducing social isolation and loneliness among older people.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21"/>
              </a:rPr>
              <a:t>Reducing social isolation and loneliness among older people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1 March 2026). 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 (2019).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WHO releases first guideline on digital health interventions.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22"/>
              </a:rPr>
              <a:t>WHO releases first guideline on digital health interventions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9 March 2026). </a:t>
            </a:r>
          </a:p>
        </p:txBody>
      </p:sp>
    </p:spTree>
    <p:extLst>
      <p:ext uri="{BB962C8B-B14F-4D97-AF65-F5344CB8AC3E}">
        <p14:creationId xmlns:p14="http://schemas.microsoft.com/office/powerpoint/2010/main" val="334434510"/>
      </p:ext>
    </p:extLst>
  </p:cSld>
  <p:clrMapOvr>
    <a:masterClrMapping/>
  </p:clrMapOvr>
</p:sld>
</file>

<file path=ppt/theme/theme1.xml><?xml version="1.0" encoding="utf-8"?>
<a:theme xmlns:a="http://schemas.openxmlformats.org/drawingml/2006/main" name="DappledVTI">
  <a:themeElements>
    <a:clrScheme name="Custom 81">
      <a:dk1>
        <a:sysClr val="windowText" lastClr="000000"/>
      </a:dk1>
      <a:lt1>
        <a:sysClr val="window" lastClr="FFFFFF"/>
      </a:lt1>
      <a:dk2>
        <a:srgbClr val="21363B"/>
      </a:dk2>
      <a:lt2>
        <a:srgbClr val="F4F2F0"/>
      </a:lt2>
      <a:accent1>
        <a:srgbClr val="758468"/>
      </a:accent1>
      <a:accent2>
        <a:srgbClr val="B5A7AC"/>
      </a:accent2>
      <a:accent3>
        <a:srgbClr val="CC9C6F"/>
      </a:accent3>
      <a:accent4>
        <a:srgbClr val="767640"/>
      </a:accent4>
      <a:accent5>
        <a:srgbClr val="A5B295"/>
      </a:accent5>
      <a:accent6>
        <a:srgbClr val="C19DA7"/>
      </a:accent6>
      <a:hlink>
        <a:srgbClr val="D13D6E"/>
      </a:hlink>
      <a:folHlink>
        <a:srgbClr val="6C9D92"/>
      </a:folHlink>
    </a:clrScheme>
    <a:fontScheme name="Custom 67">
      <a:majorFont>
        <a:latin typeface="Sabon Next LT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ppledVTI" id="{204FEFAB-F02B-4FE8-B509-C50A618B972D}" vid="{7EAEADA8-5A8E-45B2-B0E4-448EC7E7A94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6563</TotalTime>
  <Words>2623</Words>
  <Application>Microsoft Office PowerPoint</Application>
  <PresentationFormat>Widescreen</PresentationFormat>
  <Paragraphs>107</Paragraphs>
  <Slides>20</Slides>
  <Notes>0</Notes>
  <HiddenSlides>0</HiddenSlides>
  <MMClips>19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5" baseType="lpstr">
      <vt:lpstr>Arial</vt:lpstr>
      <vt:lpstr>Avenir Next LT Pro</vt:lpstr>
      <vt:lpstr>AvenirNext LT Pro Medium</vt:lpstr>
      <vt:lpstr>Sabon Next LT</vt:lpstr>
      <vt:lpstr>DappledVTI</vt:lpstr>
      <vt:lpstr>Module: Empowering the Older Person Module Code: BMHP6027 Lecturer: Rizwan Nadim Assignment Title: Component 1: Individual Presentation (PowerPoint with Voice-Over) </vt:lpstr>
      <vt:lpstr>Introduction: Purpose &amp; Definition of Ageing </vt:lpstr>
      <vt:lpstr>Why Ageing Matters </vt:lpstr>
      <vt:lpstr>Care Needs of Older People </vt:lpstr>
      <vt:lpstr>Theoretical Framework: Activity Theory </vt:lpstr>
      <vt:lpstr>Theoretical Framework: Continuity Theory  </vt:lpstr>
      <vt:lpstr>Relevant Legislation and Policy  </vt:lpstr>
      <vt:lpstr> Overview of UK Care System</vt:lpstr>
      <vt:lpstr>Provision 1  Domiciliary (Home) Care  </vt:lpstr>
      <vt:lpstr>Provision 2 - Residential Care Homes  </vt:lpstr>
      <vt:lpstr>Critical Evaluations of Current Provisions </vt:lpstr>
      <vt:lpstr>Technology in Elderly Care  </vt:lpstr>
      <vt:lpstr>Critical Discussion of Technology  </vt:lpstr>
      <vt:lpstr>Case Study       1 </vt:lpstr>
      <vt:lpstr>Case Study 2  </vt:lpstr>
      <vt:lpstr>Recommendations for Improving Care  </vt:lpstr>
      <vt:lpstr>Barriers and Critical Discussion  </vt:lpstr>
      <vt:lpstr>Conclusion</vt:lpstr>
      <vt:lpstr>References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Razia Khanom</dc:creator>
  <cp:lastModifiedBy>Razia Khanom</cp:lastModifiedBy>
  <cp:revision>6</cp:revision>
  <dcterms:created xsi:type="dcterms:W3CDTF">2026-03-08T12:16:05Z</dcterms:created>
  <dcterms:modified xsi:type="dcterms:W3CDTF">2026-03-13T01:39:19Z</dcterms:modified>
</cp:coreProperties>
</file>