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57" r:id="rId3"/>
    <p:sldId id="260" r:id="rId4"/>
    <p:sldId id="259" r:id="rId5"/>
    <p:sldId id="261" r:id="rId6"/>
    <p:sldId id="258"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25E27C-EB82-41A6-BC3F-C6F2CF170D84}" v="10" dt="2021-06-16T22:30:19.480"/>
  </p1510:revLst>
</p1510:revInfo>
</file>

<file path=ppt/tableStyles.xml><?xml version="1.0" encoding="utf-8"?>
<a:tblStyleLst xmlns:a="http://schemas.openxmlformats.org/drawingml/2006/main" def="{5C22544A-7EE6-4342-B048-85BDC9FD1C3A}">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86" d="100"/>
          <a:sy n="86" d="100"/>
        </p:scale>
        <p:origin x="47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ulsuma begum" userId="325b0f6271f73ef7" providerId="LiveId" clId="{AB25E27C-EB82-41A6-BC3F-C6F2CF170D84}"/>
    <pc:docChg chg="undo custSel addSld modSld sldOrd">
      <pc:chgData name="kulsuma begum" userId="325b0f6271f73ef7" providerId="LiveId" clId="{AB25E27C-EB82-41A6-BC3F-C6F2CF170D84}" dt="2021-06-17T23:40:39.413" v="2583" actId="207"/>
      <pc:docMkLst>
        <pc:docMk/>
      </pc:docMkLst>
      <pc:sldChg chg="modSp mod">
        <pc:chgData name="kulsuma begum" userId="325b0f6271f73ef7" providerId="LiveId" clId="{AB25E27C-EB82-41A6-BC3F-C6F2CF170D84}" dt="2021-06-17T23:39:55.656" v="2582" actId="20577"/>
        <pc:sldMkLst>
          <pc:docMk/>
          <pc:sldMk cId="3973166644" sldId="256"/>
        </pc:sldMkLst>
        <pc:graphicFrameChg chg="mod modGraphic">
          <ac:chgData name="kulsuma begum" userId="325b0f6271f73ef7" providerId="LiveId" clId="{AB25E27C-EB82-41A6-BC3F-C6F2CF170D84}" dt="2021-06-17T23:39:55.656" v="2582" actId="20577"/>
          <ac:graphicFrameMkLst>
            <pc:docMk/>
            <pc:sldMk cId="3973166644" sldId="256"/>
            <ac:graphicFrameMk id="12" creationId="{DD7DB014-8BA4-4957-B470-76F600418BB1}"/>
          </ac:graphicFrameMkLst>
        </pc:graphicFrameChg>
      </pc:sldChg>
      <pc:sldChg chg="delSp modSp mod">
        <pc:chgData name="kulsuma begum" userId="325b0f6271f73ef7" providerId="LiveId" clId="{AB25E27C-EB82-41A6-BC3F-C6F2CF170D84}" dt="2021-06-17T23:40:39.413" v="2583" actId="207"/>
        <pc:sldMkLst>
          <pc:docMk/>
          <pc:sldMk cId="1417633370" sldId="257"/>
        </pc:sldMkLst>
        <pc:spChg chg="mod">
          <ac:chgData name="kulsuma begum" userId="325b0f6271f73ef7" providerId="LiveId" clId="{AB25E27C-EB82-41A6-BC3F-C6F2CF170D84}" dt="2021-06-16T21:12:20.309" v="951" actId="1076"/>
          <ac:spMkLst>
            <pc:docMk/>
            <pc:sldMk cId="1417633370" sldId="257"/>
            <ac:spMk id="4" creationId="{69A9D757-930C-4019-8AA9-C919984D655A}"/>
          </ac:spMkLst>
        </pc:spChg>
        <pc:spChg chg="mod ord">
          <ac:chgData name="kulsuma begum" userId="325b0f6271f73ef7" providerId="LiveId" clId="{AB25E27C-EB82-41A6-BC3F-C6F2CF170D84}" dt="2021-06-16T21:29:14.058" v="1442" actId="313"/>
          <ac:spMkLst>
            <pc:docMk/>
            <pc:sldMk cId="1417633370" sldId="257"/>
            <ac:spMk id="5" creationId="{141F9CB5-808A-4320-9285-A2E40DE2592A}"/>
          </ac:spMkLst>
        </pc:spChg>
        <pc:spChg chg="mod">
          <ac:chgData name="kulsuma begum" userId="325b0f6271f73ef7" providerId="LiveId" clId="{AB25E27C-EB82-41A6-BC3F-C6F2CF170D84}" dt="2021-06-15T18:57:03.700" v="305" actId="14100"/>
          <ac:spMkLst>
            <pc:docMk/>
            <pc:sldMk cId="1417633370" sldId="257"/>
            <ac:spMk id="6" creationId="{5D40B97D-AFE6-4DDF-8AC7-314ED288F486}"/>
          </ac:spMkLst>
        </pc:spChg>
        <pc:spChg chg="mod">
          <ac:chgData name="kulsuma begum" userId="325b0f6271f73ef7" providerId="LiveId" clId="{AB25E27C-EB82-41A6-BC3F-C6F2CF170D84}" dt="2021-06-17T16:28:41.412" v="1600" actId="14100"/>
          <ac:spMkLst>
            <pc:docMk/>
            <pc:sldMk cId="1417633370" sldId="257"/>
            <ac:spMk id="7" creationId="{7EF9E9F6-E6FD-4468-AC73-E7B828B9E325}"/>
          </ac:spMkLst>
        </pc:spChg>
        <pc:spChg chg="mod">
          <ac:chgData name="kulsuma begum" userId="325b0f6271f73ef7" providerId="LiveId" clId="{AB25E27C-EB82-41A6-BC3F-C6F2CF170D84}" dt="2021-06-17T20:47:40.375" v="1786" actId="1076"/>
          <ac:spMkLst>
            <pc:docMk/>
            <pc:sldMk cId="1417633370" sldId="257"/>
            <ac:spMk id="10" creationId="{E66D60E5-353C-4E37-87C1-5D8A12775099}"/>
          </ac:spMkLst>
        </pc:spChg>
        <pc:spChg chg="mod">
          <ac:chgData name="kulsuma begum" userId="325b0f6271f73ef7" providerId="LiveId" clId="{AB25E27C-EB82-41A6-BC3F-C6F2CF170D84}" dt="2021-06-17T21:14:24.900" v="1823" actId="1076"/>
          <ac:spMkLst>
            <pc:docMk/>
            <pc:sldMk cId="1417633370" sldId="257"/>
            <ac:spMk id="12" creationId="{A40C2317-325A-4D74-A034-0C1F90D166F4}"/>
          </ac:spMkLst>
        </pc:spChg>
        <pc:graphicFrameChg chg="del mod modGraphic">
          <ac:chgData name="kulsuma begum" userId="325b0f6271f73ef7" providerId="LiveId" clId="{AB25E27C-EB82-41A6-BC3F-C6F2CF170D84}" dt="2021-06-17T22:10:53.933" v="1860" actId="478"/>
          <ac:graphicFrameMkLst>
            <pc:docMk/>
            <pc:sldMk cId="1417633370" sldId="257"/>
            <ac:graphicFrameMk id="8" creationId="{369D9FD5-F8C0-4B37-8ECF-3D95642B1168}"/>
          </ac:graphicFrameMkLst>
        </pc:graphicFrameChg>
        <pc:graphicFrameChg chg="mod modGraphic">
          <ac:chgData name="kulsuma begum" userId="325b0f6271f73ef7" providerId="LiveId" clId="{AB25E27C-EB82-41A6-BC3F-C6F2CF170D84}" dt="2021-06-17T17:42:53.229" v="1617"/>
          <ac:graphicFrameMkLst>
            <pc:docMk/>
            <pc:sldMk cId="1417633370" sldId="257"/>
            <ac:graphicFrameMk id="9" creationId="{E82D0F2A-3E6C-4ECA-BA58-EC34E7319086}"/>
          </ac:graphicFrameMkLst>
        </pc:graphicFrameChg>
        <pc:graphicFrameChg chg="mod modGraphic">
          <ac:chgData name="kulsuma begum" userId="325b0f6271f73ef7" providerId="LiveId" clId="{AB25E27C-EB82-41A6-BC3F-C6F2CF170D84}" dt="2021-06-17T20:47:44.334" v="1787" actId="1076"/>
          <ac:graphicFrameMkLst>
            <pc:docMk/>
            <pc:sldMk cId="1417633370" sldId="257"/>
            <ac:graphicFrameMk id="11" creationId="{8D448DC1-5635-4CFD-882D-3255E762A2E4}"/>
          </ac:graphicFrameMkLst>
        </pc:graphicFrameChg>
        <pc:graphicFrameChg chg="mod modGraphic">
          <ac:chgData name="kulsuma begum" userId="325b0f6271f73ef7" providerId="LiveId" clId="{AB25E27C-EB82-41A6-BC3F-C6F2CF170D84}" dt="2021-06-17T23:40:39.413" v="2583" actId="207"/>
          <ac:graphicFrameMkLst>
            <pc:docMk/>
            <pc:sldMk cId="1417633370" sldId="257"/>
            <ac:graphicFrameMk id="19" creationId="{790733FE-D52A-418B-90CB-ABAB0388933B}"/>
          </ac:graphicFrameMkLst>
        </pc:graphicFrameChg>
        <pc:picChg chg="del">
          <ac:chgData name="kulsuma begum" userId="325b0f6271f73ef7" providerId="LiveId" clId="{AB25E27C-EB82-41A6-BC3F-C6F2CF170D84}" dt="2021-06-17T21:08:45.931" v="1814" actId="478"/>
          <ac:picMkLst>
            <pc:docMk/>
            <pc:sldMk cId="1417633370" sldId="257"/>
            <ac:picMk id="20" creationId="{9A683B80-5339-4417-B69A-077C74B973D3}"/>
          </ac:picMkLst>
        </pc:picChg>
        <pc:picChg chg="del">
          <ac:chgData name="kulsuma begum" userId="325b0f6271f73ef7" providerId="LiveId" clId="{AB25E27C-EB82-41A6-BC3F-C6F2CF170D84}" dt="2021-06-16T21:31:09.893" v="1479" actId="478"/>
          <ac:picMkLst>
            <pc:docMk/>
            <pc:sldMk cId="1417633370" sldId="257"/>
            <ac:picMk id="21" creationId="{3C6738E0-48AB-416D-BA2A-AF0E947B4759}"/>
          </ac:picMkLst>
        </pc:picChg>
        <pc:picChg chg="del">
          <ac:chgData name="kulsuma begum" userId="325b0f6271f73ef7" providerId="LiveId" clId="{AB25E27C-EB82-41A6-BC3F-C6F2CF170D84}" dt="2021-06-15T14:57:51.723" v="208" actId="478"/>
          <ac:picMkLst>
            <pc:docMk/>
            <pc:sldMk cId="1417633370" sldId="257"/>
            <ac:picMk id="28" creationId="{0CCA5C46-531E-440F-BD06-57D32FE1A48D}"/>
          </ac:picMkLst>
        </pc:picChg>
        <pc:picChg chg="del">
          <ac:chgData name="kulsuma begum" userId="325b0f6271f73ef7" providerId="LiveId" clId="{AB25E27C-EB82-41A6-BC3F-C6F2CF170D84}" dt="2021-06-16T21:31:13.829" v="1482" actId="478"/>
          <ac:picMkLst>
            <pc:docMk/>
            <pc:sldMk cId="1417633370" sldId="257"/>
            <ac:picMk id="29" creationId="{65B60CAF-BC3F-4A54-B22D-F7C95B62C8EF}"/>
          </ac:picMkLst>
        </pc:picChg>
        <pc:cxnChg chg="del mod">
          <ac:chgData name="kulsuma begum" userId="325b0f6271f73ef7" providerId="LiveId" clId="{AB25E27C-EB82-41A6-BC3F-C6F2CF170D84}" dt="2021-06-17T21:08:48.808" v="1815" actId="478"/>
          <ac:cxnSpMkLst>
            <pc:docMk/>
            <pc:sldMk cId="1417633370" sldId="257"/>
            <ac:cxnSpMk id="23" creationId="{E9D85262-74C4-43F2-89E5-7B4B3F52238D}"/>
          </ac:cxnSpMkLst>
        </pc:cxnChg>
        <pc:cxnChg chg="del">
          <ac:chgData name="kulsuma begum" userId="325b0f6271f73ef7" providerId="LiveId" clId="{AB25E27C-EB82-41A6-BC3F-C6F2CF170D84}" dt="2021-06-16T21:31:11.498" v="1480" actId="478"/>
          <ac:cxnSpMkLst>
            <pc:docMk/>
            <pc:sldMk cId="1417633370" sldId="257"/>
            <ac:cxnSpMk id="25" creationId="{7DB0F375-6027-40C6-9C63-6488F97175C7}"/>
          </ac:cxnSpMkLst>
        </pc:cxnChg>
        <pc:cxnChg chg="del mod">
          <ac:chgData name="kulsuma begum" userId="325b0f6271f73ef7" providerId="LiveId" clId="{AB25E27C-EB82-41A6-BC3F-C6F2CF170D84}" dt="2021-06-16T21:31:12.996" v="1481" actId="478"/>
          <ac:cxnSpMkLst>
            <pc:docMk/>
            <pc:sldMk cId="1417633370" sldId="257"/>
            <ac:cxnSpMk id="31" creationId="{099A6131-34C5-4E16-ADFE-605247B2E07A}"/>
          </ac:cxnSpMkLst>
        </pc:cxnChg>
      </pc:sldChg>
      <pc:sldChg chg="addSp delSp modSp new mod ord setBg">
        <pc:chgData name="kulsuma begum" userId="325b0f6271f73ef7" providerId="LiveId" clId="{AB25E27C-EB82-41A6-BC3F-C6F2CF170D84}" dt="2021-06-17T23:37:27.921" v="2572" actId="2710"/>
        <pc:sldMkLst>
          <pc:docMk/>
          <pc:sldMk cId="2274303313" sldId="258"/>
        </pc:sldMkLst>
        <pc:spChg chg="mod">
          <ac:chgData name="kulsuma begum" userId="325b0f6271f73ef7" providerId="LiveId" clId="{AB25E27C-EB82-41A6-BC3F-C6F2CF170D84}" dt="2021-06-17T23:32:45.718" v="2564" actId="26606"/>
          <ac:spMkLst>
            <pc:docMk/>
            <pc:sldMk cId="2274303313" sldId="258"/>
            <ac:spMk id="2" creationId="{D07AB51A-BE67-40D6-BF73-9F76EED3DE3C}"/>
          </ac:spMkLst>
        </pc:spChg>
        <pc:spChg chg="mod">
          <ac:chgData name="kulsuma begum" userId="325b0f6271f73ef7" providerId="LiveId" clId="{AB25E27C-EB82-41A6-BC3F-C6F2CF170D84}" dt="2021-06-17T23:37:27.921" v="2572" actId="2710"/>
          <ac:spMkLst>
            <pc:docMk/>
            <pc:sldMk cId="2274303313" sldId="258"/>
            <ac:spMk id="3" creationId="{17536A99-1395-42CC-83D7-7F5876549861}"/>
          </ac:spMkLst>
        </pc:spChg>
        <pc:spChg chg="add del">
          <ac:chgData name="kulsuma begum" userId="325b0f6271f73ef7" providerId="LiveId" clId="{AB25E27C-EB82-41A6-BC3F-C6F2CF170D84}" dt="2021-06-17T23:32:45.660" v="2563" actId="26606"/>
          <ac:spMkLst>
            <pc:docMk/>
            <pc:sldMk cId="2274303313" sldId="258"/>
            <ac:spMk id="8" creationId="{042D3996-BA08-4AC2-948E-02DA85C02829}"/>
          </ac:spMkLst>
        </pc:spChg>
        <pc:spChg chg="add del">
          <ac:chgData name="kulsuma begum" userId="325b0f6271f73ef7" providerId="LiveId" clId="{AB25E27C-EB82-41A6-BC3F-C6F2CF170D84}" dt="2021-06-17T23:32:45.660" v="2563" actId="26606"/>
          <ac:spMkLst>
            <pc:docMk/>
            <pc:sldMk cId="2274303313" sldId="258"/>
            <ac:spMk id="10" creationId="{6B6CA78D-2100-44EF-B3DD-CEF1EB3ACCCF}"/>
          </ac:spMkLst>
        </pc:spChg>
        <pc:spChg chg="add">
          <ac:chgData name="kulsuma begum" userId="325b0f6271f73ef7" providerId="LiveId" clId="{AB25E27C-EB82-41A6-BC3F-C6F2CF170D84}" dt="2021-06-17T23:32:45.718" v="2564" actId="26606"/>
          <ac:spMkLst>
            <pc:docMk/>
            <pc:sldMk cId="2274303313" sldId="258"/>
            <ac:spMk id="14" creationId="{809F3F69-CB9E-4C14-8F9B-7565980C8770}"/>
          </ac:spMkLst>
        </pc:spChg>
        <pc:spChg chg="add">
          <ac:chgData name="kulsuma begum" userId="325b0f6271f73ef7" providerId="LiveId" clId="{AB25E27C-EB82-41A6-BC3F-C6F2CF170D84}" dt="2021-06-17T23:32:45.718" v="2564" actId="26606"/>
          <ac:spMkLst>
            <pc:docMk/>
            <pc:sldMk cId="2274303313" sldId="258"/>
            <ac:spMk id="15" creationId="{C44B17FE-2E14-47B6-B5A8-4363DE76952D}"/>
          </ac:spMkLst>
        </pc:spChg>
        <pc:spChg chg="add">
          <ac:chgData name="kulsuma begum" userId="325b0f6271f73ef7" providerId="LiveId" clId="{AB25E27C-EB82-41A6-BC3F-C6F2CF170D84}" dt="2021-06-17T23:32:45.718" v="2564" actId="26606"/>
          <ac:spMkLst>
            <pc:docMk/>
            <pc:sldMk cId="2274303313" sldId="258"/>
            <ac:spMk id="16" creationId="{14E53280-E6EB-47D2-B0BB-78B772DC4B90}"/>
          </ac:spMkLst>
        </pc:spChg>
        <pc:spChg chg="add">
          <ac:chgData name="kulsuma begum" userId="325b0f6271f73ef7" providerId="LiveId" clId="{AB25E27C-EB82-41A6-BC3F-C6F2CF170D84}" dt="2021-06-17T23:32:45.718" v="2564" actId="26606"/>
          <ac:spMkLst>
            <pc:docMk/>
            <pc:sldMk cId="2274303313" sldId="258"/>
            <ac:spMk id="17" creationId="{E44C4738-31FA-4AA4-9D3A-9B0F0B1F5FBC}"/>
          </ac:spMkLst>
        </pc:spChg>
        <pc:cxnChg chg="add del">
          <ac:chgData name="kulsuma begum" userId="325b0f6271f73ef7" providerId="LiveId" clId="{AB25E27C-EB82-41A6-BC3F-C6F2CF170D84}" dt="2021-06-17T23:32:45.660" v="2563" actId="26606"/>
          <ac:cxnSpMkLst>
            <pc:docMk/>
            <pc:sldMk cId="2274303313" sldId="258"/>
            <ac:cxnSpMk id="12" creationId="{8AEF6D22-D80F-4107-8B30-6AB147A50818}"/>
          </ac:cxnSpMkLst>
        </pc:cxnChg>
      </pc:sldChg>
      <pc:sldChg chg="addSp delSp modSp new mod ord setBg chgLayout">
        <pc:chgData name="kulsuma begum" userId="325b0f6271f73ef7" providerId="LiveId" clId="{AB25E27C-EB82-41A6-BC3F-C6F2CF170D84}" dt="2021-06-17T23:21:13.482" v="1916" actId="207"/>
        <pc:sldMkLst>
          <pc:docMk/>
          <pc:sldMk cId="1731650872" sldId="259"/>
        </pc:sldMkLst>
        <pc:spChg chg="add del mod">
          <ac:chgData name="kulsuma begum" userId="325b0f6271f73ef7" providerId="LiveId" clId="{AB25E27C-EB82-41A6-BC3F-C6F2CF170D84}" dt="2021-06-17T22:08:43.966" v="1847" actId="478"/>
          <ac:spMkLst>
            <pc:docMk/>
            <pc:sldMk cId="1731650872" sldId="259"/>
            <ac:spMk id="3" creationId="{8CC87038-EE09-4B99-9B55-0A01E4EE35FC}"/>
          </ac:spMkLst>
        </pc:spChg>
        <pc:spChg chg="add del mod">
          <ac:chgData name="kulsuma begum" userId="325b0f6271f73ef7" providerId="LiveId" clId="{AB25E27C-EB82-41A6-BC3F-C6F2CF170D84}" dt="2021-06-17T22:07:11.047" v="1833" actId="478"/>
          <ac:spMkLst>
            <pc:docMk/>
            <pc:sldMk cId="1731650872" sldId="259"/>
            <ac:spMk id="5" creationId="{CA8A84BC-7096-439C-B3FA-1D20D7102A37}"/>
          </ac:spMkLst>
        </pc:spChg>
        <pc:spChg chg="add del mod">
          <ac:chgData name="kulsuma begum" userId="325b0f6271f73ef7" providerId="LiveId" clId="{AB25E27C-EB82-41A6-BC3F-C6F2CF170D84}" dt="2021-06-17T23:14:55.190" v="1863" actId="478"/>
          <ac:spMkLst>
            <pc:docMk/>
            <pc:sldMk cId="1731650872" sldId="259"/>
            <ac:spMk id="7" creationId="{F9BD4660-9CB3-43A3-AFA6-051A90AED9CA}"/>
          </ac:spMkLst>
        </pc:spChg>
        <pc:spChg chg="add mod">
          <ac:chgData name="kulsuma begum" userId="325b0f6271f73ef7" providerId="LiveId" clId="{AB25E27C-EB82-41A6-BC3F-C6F2CF170D84}" dt="2021-06-17T23:21:13.482" v="1916" actId="207"/>
          <ac:spMkLst>
            <pc:docMk/>
            <pc:sldMk cId="1731650872" sldId="259"/>
            <ac:spMk id="9" creationId="{B6FBD97A-1ECC-415E-B5C0-6A1E9C01EA71}"/>
          </ac:spMkLst>
        </pc:spChg>
        <pc:spChg chg="add">
          <ac:chgData name="kulsuma begum" userId="325b0f6271f73ef7" providerId="LiveId" clId="{AB25E27C-EB82-41A6-BC3F-C6F2CF170D84}" dt="2021-06-17T22:08:06.051" v="1839" actId="26606"/>
          <ac:spMkLst>
            <pc:docMk/>
            <pc:sldMk cId="1731650872" sldId="259"/>
            <ac:spMk id="12" creationId="{001B0E35-F788-4608-ABBE-0D971AA5028F}"/>
          </ac:spMkLst>
        </pc:spChg>
        <pc:spChg chg="add del mod">
          <ac:chgData name="kulsuma begum" userId="325b0f6271f73ef7" providerId="LiveId" clId="{AB25E27C-EB82-41A6-BC3F-C6F2CF170D84}" dt="2021-06-17T22:09:32.690" v="1853" actId="478"/>
          <ac:spMkLst>
            <pc:docMk/>
            <pc:sldMk cId="1731650872" sldId="259"/>
            <ac:spMk id="13" creationId="{B8978AE4-A122-4F5E-A191-26383A4AE4F7}"/>
          </ac:spMkLst>
        </pc:spChg>
        <pc:spChg chg="add">
          <ac:chgData name="kulsuma begum" userId="325b0f6271f73ef7" providerId="LiveId" clId="{AB25E27C-EB82-41A6-BC3F-C6F2CF170D84}" dt="2021-06-17T22:08:06.051" v="1839" actId="26606"/>
          <ac:spMkLst>
            <pc:docMk/>
            <pc:sldMk cId="1731650872" sldId="259"/>
            <ac:spMk id="14" creationId="{4431B8EA-FCCA-47DD-A0C4-A653EC4AB846}"/>
          </ac:spMkLst>
        </pc:spChg>
        <pc:spChg chg="add">
          <ac:chgData name="kulsuma begum" userId="325b0f6271f73ef7" providerId="LiveId" clId="{AB25E27C-EB82-41A6-BC3F-C6F2CF170D84}" dt="2021-06-17T22:08:06.051" v="1839" actId="26606"/>
          <ac:spMkLst>
            <pc:docMk/>
            <pc:sldMk cId="1731650872" sldId="259"/>
            <ac:spMk id="16" creationId="{1C781EDE-83AA-44D6-8054-A4E2D6F28086}"/>
          </ac:spMkLst>
        </pc:spChg>
        <pc:picChg chg="add">
          <ac:chgData name="kulsuma begum" userId="325b0f6271f73ef7" providerId="LiveId" clId="{AB25E27C-EB82-41A6-BC3F-C6F2CF170D84}" dt="2021-06-17T22:08:06.051" v="1839" actId="26606"/>
          <ac:picMkLst>
            <pc:docMk/>
            <pc:sldMk cId="1731650872" sldId="259"/>
            <ac:picMk id="8" creationId="{9A639AC4-B296-4F3F-8080-626154D70EAF}"/>
          </ac:picMkLst>
        </pc:picChg>
        <pc:cxnChg chg="add">
          <ac:chgData name="kulsuma begum" userId="325b0f6271f73ef7" providerId="LiveId" clId="{AB25E27C-EB82-41A6-BC3F-C6F2CF170D84}" dt="2021-06-17T22:08:06.051" v="1839" actId="26606"/>
          <ac:cxnSpMkLst>
            <pc:docMk/>
            <pc:sldMk cId="1731650872" sldId="259"/>
            <ac:cxnSpMk id="10" creationId="{172F4560-9994-45CF-A1D6-E83E1A530F5A}"/>
          </ac:cxnSpMkLst>
        </pc:cxnChg>
      </pc:sldChg>
      <pc:sldChg chg="addSp delSp modSp new mod">
        <pc:chgData name="kulsuma begum" userId="325b0f6271f73ef7" providerId="LiveId" clId="{AB25E27C-EB82-41A6-BC3F-C6F2CF170D84}" dt="2021-06-17T23:18:52.066" v="1899" actId="20577"/>
        <pc:sldMkLst>
          <pc:docMk/>
          <pc:sldMk cId="3785985530" sldId="260"/>
        </pc:sldMkLst>
        <pc:spChg chg="add mod">
          <ac:chgData name="kulsuma begum" userId="325b0f6271f73ef7" providerId="LiveId" clId="{AB25E27C-EB82-41A6-BC3F-C6F2CF170D84}" dt="2021-06-17T23:15:30.608" v="1866" actId="1076"/>
          <ac:spMkLst>
            <pc:docMk/>
            <pc:sldMk cId="3785985530" sldId="260"/>
            <ac:spMk id="3" creationId="{FDEF90F4-F359-4150-9992-DA1A4CDA4518}"/>
          </ac:spMkLst>
        </pc:spChg>
        <pc:spChg chg="add mod">
          <ac:chgData name="kulsuma begum" userId="325b0f6271f73ef7" providerId="LiveId" clId="{AB25E27C-EB82-41A6-BC3F-C6F2CF170D84}" dt="2021-06-17T23:18:52.066" v="1899" actId="20577"/>
          <ac:spMkLst>
            <pc:docMk/>
            <pc:sldMk cId="3785985530" sldId="260"/>
            <ac:spMk id="5" creationId="{5171AA3E-3D50-4E86-8DE5-878ABCDB6966}"/>
          </ac:spMkLst>
        </pc:spChg>
        <pc:spChg chg="add del mod">
          <ac:chgData name="kulsuma begum" userId="325b0f6271f73ef7" providerId="LiveId" clId="{AB25E27C-EB82-41A6-BC3F-C6F2CF170D84}" dt="2021-06-17T23:18:21.567" v="1896"/>
          <ac:spMkLst>
            <pc:docMk/>
            <pc:sldMk cId="3785985530" sldId="260"/>
            <ac:spMk id="7" creationId="{81871525-6C4D-4554-B3EB-CEA1455597E6}"/>
          </ac:spMkLst>
        </pc:spChg>
        <pc:spChg chg="add mod">
          <ac:chgData name="kulsuma begum" userId="325b0f6271f73ef7" providerId="LiveId" clId="{AB25E27C-EB82-41A6-BC3F-C6F2CF170D84}" dt="2021-06-17T23:18:31.372" v="1897" actId="1076"/>
          <ac:spMkLst>
            <pc:docMk/>
            <pc:sldMk cId="3785985530" sldId="260"/>
            <ac:spMk id="9" creationId="{BF5DB46D-8AB4-425B-87ED-426C115A8E4F}"/>
          </ac:spMkLst>
        </pc:spChg>
      </pc:sldChg>
      <pc:sldChg chg="addSp modSp new mod">
        <pc:chgData name="kulsuma begum" userId="325b0f6271f73ef7" providerId="LiveId" clId="{AB25E27C-EB82-41A6-BC3F-C6F2CF170D84}" dt="2021-06-17T23:22:55.277" v="1939" actId="20577"/>
        <pc:sldMkLst>
          <pc:docMk/>
          <pc:sldMk cId="75137977" sldId="261"/>
        </pc:sldMkLst>
        <pc:spChg chg="add mod">
          <ac:chgData name="kulsuma begum" userId="325b0f6271f73ef7" providerId="LiveId" clId="{AB25E27C-EB82-41A6-BC3F-C6F2CF170D84}" dt="2021-06-17T23:22:55.277" v="1939" actId="20577"/>
          <ac:spMkLst>
            <pc:docMk/>
            <pc:sldMk cId="75137977" sldId="261"/>
            <ac:spMk id="3" creationId="{D50011EF-6819-46A4-A596-3608FEE3BA6D}"/>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595E9F82-6CAB-4BBA-9DF2-9A5B75BA46D5}" type="datetimeFigureOut">
              <a:rPr lang="en-GB" smtClean="0"/>
              <a:t>18/06/2021</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0C9B63EA-B661-403B-91ED-8FD8AEAD744C}"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8121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5E9F82-6CAB-4BBA-9DF2-9A5B75BA46D5}"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9B63EA-B661-403B-91ED-8FD8AEAD744C}" type="slidenum">
              <a:rPr lang="en-GB" smtClean="0"/>
              <a:t>‹#›</a:t>
            </a:fld>
            <a:endParaRPr lang="en-GB"/>
          </a:p>
        </p:txBody>
      </p:sp>
    </p:spTree>
    <p:extLst>
      <p:ext uri="{BB962C8B-B14F-4D97-AF65-F5344CB8AC3E}">
        <p14:creationId xmlns:p14="http://schemas.microsoft.com/office/powerpoint/2010/main" val="2922659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5E9F82-6CAB-4BBA-9DF2-9A5B75BA46D5}"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9B63EA-B661-403B-91ED-8FD8AEAD744C}"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964118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95E9F82-6CAB-4BBA-9DF2-9A5B75BA46D5}" type="datetimeFigureOut">
              <a:rPr lang="en-GB" smtClean="0"/>
              <a:t>18/06/2021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9B63EA-B661-403B-91ED-8FD8AEAD744C}" type="slidenum">
              <a:rPr lang="en-GB" smtClean="0"/>
              <a:t>‹#›</a:t>
            </a:fld>
            <a:endParaRPr lang="en-GB"/>
          </a:p>
        </p:txBody>
      </p:sp>
    </p:spTree>
    <p:extLst>
      <p:ext uri="{BB962C8B-B14F-4D97-AF65-F5344CB8AC3E}">
        <p14:creationId xmlns:p14="http://schemas.microsoft.com/office/powerpoint/2010/main" val="2573721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95E9F82-6CAB-4BBA-9DF2-9A5B75BA46D5}" type="datetimeFigureOut">
              <a:rPr lang="en-GB" smtClean="0"/>
              <a:t>18/06/2021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C9B63EA-B661-403B-91ED-8FD8AEAD744C}"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948222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95E9F82-6CAB-4BBA-9DF2-9A5B75BA46D5}" type="datetimeFigureOut">
              <a:rPr lang="en-GB" smtClean="0"/>
              <a:t>18/06/2021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C9B63EA-B661-403B-91ED-8FD8AEAD744C}"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088425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5E9F82-6CAB-4BBA-9DF2-9A5B75BA46D5}" type="datetimeFigureOut">
              <a:rPr lang="en-GB" smtClean="0"/>
              <a:t>18/06/2021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C9B63EA-B661-403B-91ED-8FD8AEAD744C}" type="slidenum">
              <a:rPr lang="en-GB" smtClean="0"/>
              <a:t>‹#›</a:t>
            </a:fld>
            <a:endParaRPr lang="en-GB"/>
          </a:p>
        </p:txBody>
      </p:sp>
    </p:spTree>
    <p:extLst>
      <p:ext uri="{BB962C8B-B14F-4D97-AF65-F5344CB8AC3E}">
        <p14:creationId xmlns:p14="http://schemas.microsoft.com/office/powerpoint/2010/main" val="98672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95E9F82-6CAB-4BBA-9DF2-9A5B75BA46D5}" type="datetimeFigureOut">
              <a:rPr lang="en-GB" smtClean="0"/>
              <a:t>18/06/2021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9B63EA-B661-403B-91ED-8FD8AEAD744C}"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55929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95E9F82-6CAB-4BBA-9DF2-9A5B75BA46D5}" type="datetimeFigureOut">
              <a:rPr lang="en-GB" smtClean="0"/>
              <a:t>18/06/2021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9B63EA-B661-403B-91ED-8FD8AEAD744C}" type="slidenum">
              <a:rPr lang="en-GB" smtClean="0"/>
              <a:t>‹#›</a:t>
            </a:fld>
            <a:endParaRPr lang="en-GB"/>
          </a:p>
        </p:txBody>
      </p:sp>
    </p:spTree>
    <p:extLst>
      <p:ext uri="{BB962C8B-B14F-4D97-AF65-F5344CB8AC3E}">
        <p14:creationId xmlns:p14="http://schemas.microsoft.com/office/powerpoint/2010/main" val="3755169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95E9F82-6CAB-4BBA-9DF2-9A5B75BA46D5}" type="datetimeFigureOut">
              <a:rPr lang="en-GB" smtClean="0"/>
              <a:t>18/06/2021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9B63EA-B661-403B-91ED-8FD8AEAD744C}" type="slidenum">
              <a:rPr lang="en-GB" smtClean="0"/>
              <a:t>‹#›</a:t>
            </a:fld>
            <a:endParaRPr lang="en-GB"/>
          </a:p>
        </p:txBody>
      </p:sp>
    </p:spTree>
    <p:extLst>
      <p:ext uri="{BB962C8B-B14F-4D97-AF65-F5344CB8AC3E}">
        <p14:creationId xmlns:p14="http://schemas.microsoft.com/office/powerpoint/2010/main" val="41824621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5E9F82-6CAB-4BBA-9DF2-9A5B75BA46D5}"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9B63EA-B661-403B-91ED-8FD8AEAD744C}"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130462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5E9F82-6CAB-4BBA-9DF2-9A5B75BA46D5}"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9B63EA-B661-403B-91ED-8FD8AEAD744C}"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804447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5E9F82-6CAB-4BBA-9DF2-9A5B75BA46D5}"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9B63EA-B661-403B-91ED-8FD8AEAD744C}" type="slidenum">
              <a:rPr lang="en-GB" smtClean="0"/>
              <a:t>‹#›</a:t>
            </a:fld>
            <a:endParaRPr lang="en-GB"/>
          </a:p>
        </p:txBody>
      </p:sp>
    </p:spTree>
    <p:extLst>
      <p:ext uri="{BB962C8B-B14F-4D97-AF65-F5344CB8AC3E}">
        <p14:creationId xmlns:p14="http://schemas.microsoft.com/office/powerpoint/2010/main" val="12913589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5E9F82-6CAB-4BBA-9DF2-9A5B75BA46D5}"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9B63EA-B661-403B-91ED-8FD8AEAD744C}"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313828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5E9F82-6CAB-4BBA-9DF2-9A5B75BA46D5}"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9B63EA-B661-403B-91ED-8FD8AEAD744C}"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708037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5E9F82-6CAB-4BBA-9DF2-9A5B75BA46D5}"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9B63EA-B661-403B-91ED-8FD8AEAD744C}"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02753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5E9F82-6CAB-4BBA-9DF2-9A5B75BA46D5}"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9B63EA-B661-403B-91ED-8FD8AEAD744C}"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376664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95E9F82-6CAB-4BBA-9DF2-9A5B75BA46D5}" type="datetimeFigureOut">
              <a:rPr lang="en-GB" smtClean="0"/>
              <a:t>18/06/2021</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C9B63EA-B661-403B-91ED-8FD8AEAD744C}" type="slidenum">
              <a:rPr lang="en-GB" smtClean="0"/>
              <a:t>‹#›</a:t>
            </a:fld>
            <a:endParaRPr lang="en-GB"/>
          </a:p>
        </p:txBody>
      </p:sp>
    </p:spTree>
    <p:extLst>
      <p:ext uri="{BB962C8B-B14F-4D97-AF65-F5344CB8AC3E}">
        <p14:creationId xmlns:p14="http://schemas.microsoft.com/office/powerpoint/2010/main" val="532645271"/>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hyperlink" Target="https://learning.nspcc.org.uk/child-health-development/childhood-trauma-brain-development" TargetMode="External"/><Relationship Id="rId4" Type="http://schemas.openxmlformats.org/officeDocument/2006/relationships/hyperlink" Target="https://www.simplypsychology.org/Erik-Erikson.html"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sciencedirect.com/science/article/pii/B0080430767016491" TargetMode="External"/><Relationship Id="rId2" Type="http://schemas.openxmlformats.org/officeDocument/2006/relationships/hyperlink" Target="https://www.dana.org/article/the-brains-emotional-development/" TargetMode="External"/><Relationship Id="rId1" Type="http://schemas.openxmlformats.org/officeDocument/2006/relationships/slideLayout" Target="../slideLayouts/slideLayout7.xml"/><Relationship Id="rId4" Type="http://schemas.openxmlformats.org/officeDocument/2006/relationships/hyperlink" Target="https://www.greatseniorliving.com/articles/fun-activities-for-seniors"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5">
            <a:extLst>
              <a:ext uri="{FF2B5EF4-FFF2-40B4-BE49-F238E27FC236}">
                <a16:creationId xmlns:a16="http://schemas.microsoft.com/office/drawing/2014/main" id="{7280A049-7EB3-4566-8362-3178FC4429FB}"/>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 name="Picture 9" descr="Image result for university of wales trinity saint david birmingham">
            <a:extLst>
              <a:ext uri="{FF2B5EF4-FFF2-40B4-BE49-F238E27FC236}">
                <a16:creationId xmlns:a16="http://schemas.microsoft.com/office/drawing/2014/main" id="{A1442FA6-D027-4EBE-8CC6-5C3AD9AEEF7B}"/>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9229725" y="-74418"/>
            <a:ext cx="2962275" cy="1250315"/>
          </a:xfrm>
          <a:prstGeom prst="rect">
            <a:avLst/>
          </a:prstGeom>
          <a:ln>
            <a:noFill/>
          </a:ln>
          <a:effectLst>
            <a:softEdge rad="112500"/>
          </a:effectLst>
        </p:spPr>
      </p:pic>
      <p:graphicFrame>
        <p:nvGraphicFramePr>
          <p:cNvPr id="12" name="Table 11">
            <a:extLst>
              <a:ext uri="{FF2B5EF4-FFF2-40B4-BE49-F238E27FC236}">
                <a16:creationId xmlns:a16="http://schemas.microsoft.com/office/drawing/2014/main" id="{DD7DB014-8BA4-4957-B470-76F600418BB1}"/>
              </a:ext>
            </a:extLst>
          </p:cNvPr>
          <p:cNvGraphicFramePr>
            <a:graphicFrameLocks noGrp="1"/>
          </p:cNvGraphicFramePr>
          <p:nvPr>
            <p:extLst>
              <p:ext uri="{D42A27DB-BD31-4B8C-83A1-F6EECF244321}">
                <p14:modId xmlns:p14="http://schemas.microsoft.com/office/powerpoint/2010/main" val="2717243447"/>
              </p:ext>
            </p:extLst>
          </p:nvPr>
        </p:nvGraphicFramePr>
        <p:xfrm>
          <a:off x="2621847" y="2139519"/>
          <a:ext cx="7099200" cy="3095644"/>
        </p:xfrm>
        <a:graphic>
          <a:graphicData uri="http://schemas.openxmlformats.org/drawingml/2006/table">
            <a:tbl>
              <a:tblPr/>
              <a:tblGrid>
                <a:gridCol w="7099200">
                  <a:extLst>
                    <a:ext uri="{9D8B030D-6E8A-4147-A177-3AD203B41FA5}">
                      <a16:colId xmlns:a16="http://schemas.microsoft.com/office/drawing/2014/main" val="931233841"/>
                    </a:ext>
                  </a:extLst>
                </a:gridCol>
              </a:tblGrid>
              <a:tr h="3095644">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Programme: Certificate in Higher Education Skills for the Workplace and Health and social Care </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BMSW4003 </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algn="ctr"/>
                      <a:r>
                        <a:rPr lang="en-GB" sz="1100" kern="1200" dirty="0">
                          <a:solidFill>
                            <a:schemeClr val="tx1"/>
                          </a:solidFill>
                          <a:effectLst/>
                          <a:latin typeface="Arial" panose="020B0604020202020204" pitchFamily="34" charset="0"/>
                          <a:ea typeface="+mn-ea"/>
                          <a:cs typeface="Arial" panose="020B0604020202020204" pitchFamily="34" charset="0"/>
                        </a:rPr>
                        <a:t>Psychology in Health and social care</a:t>
                      </a:r>
                    </a:p>
                    <a:p>
                      <a:pPr algn="ctr"/>
                      <a:r>
                        <a:rPr lang="en-GB" sz="1100" kern="1200" dirty="0">
                          <a:solidFill>
                            <a:schemeClr val="tx1"/>
                          </a:solidFill>
                          <a:effectLst/>
                          <a:latin typeface="Arial" panose="020B0604020202020204" pitchFamily="34" charset="0"/>
                          <a:ea typeface="+mn-ea"/>
                          <a:cs typeface="Arial" panose="020B0604020202020204" pitchFamily="34" charset="0"/>
                        </a:rPr>
                        <a:t>(Task 1) </a:t>
                      </a:r>
                    </a:p>
                    <a:p>
                      <a:pPr algn="ctr"/>
                      <a:r>
                        <a:rPr lang="en-GB" sz="1100" kern="1200" dirty="0">
                          <a:solidFill>
                            <a:schemeClr val="tx1"/>
                          </a:solidFill>
                          <a:effectLst/>
                          <a:latin typeface="Arial" panose="020B0604020202020204" pitchFamily="34" charset="0"/>
                          <a:ea typeface="+mn-ea"/>
                          <a:cs typeface="Arial" panose="020B0604020202020204" pitchFamily="34" charset="0"/>
                        </a:rPr>
                        <a:t>(Lecturer: Rebecca Kavanagh) </a:t>
                      </a:r>
                    </a:p>
                    <a:p>
                      <a:pPr algn="ctr"/>
                      <a:endParaRPr lang="en-GB" sz="1100" kern="1200" dirty="0">
                        <a:solidFill>
                          <a:schemeClr val="tx1"/>
                        </a:solidFill>
                        <a:effectLst/>
                        <a:latin typeface="Arial" panose="020B0604020202020204" pitchFamily="34" charset="0"/>
                        <a:ea typeface="+mn-ea"/>
                        <a:cs typeface="Arial" panose="020B0604020202020204" pitchFamily="34" charset="0"/>
                      </a:endParaRPr>
                    </a:p>
                    <a:p>
                      <a:pPr algn="ctr"/>
                      <a:endParaRPr lang="en-GB" sz="1100" kern="1200" dirty="0">
                        <a:solidFill>
                          <a:schemeClr val="tx1"/>
                        </a:solidFill>
                        <a:effectLst/>
                        <a:latin typeface="Arial" panose="020B0604020202020204" pitchFamily="34" charset="0"/>
                        <a:ea typeface="+mn-ea"/>
                        <a:cs typeface="Arial" panose="020B0604020202020204" pitchFamily="34" charset="0"/>
                      </a:endParaRPr>
                    </a:p>
                    <a:p>
                      <a:pPr algn="ctr"/>
                      <a:r>
                        <a:rPr lang="en-GB" sz="1100" kern="1200" dirty="0">
                          <a:solidFill>
                            <a:schemeClr val="tx1"/>
                          </a:solidFill>
                          <a:effectLst/>
                          <a:latin typeface="Arial" panose="020B0604020202020204" pitchFamily="34" charset="0"/>
                          <a:ea typeface="+mn-ea"/>
                          <a:cs typeface="Arial" panose="020B0604020202020204" pitchFamily="34" charset="0"/>
                        </a:rPr>
                        <a:t>By: </a:t>
                      </a:r>
                    </a:p>
                    <a:p>
                      <a:pPr algn="ctr"/>
                      <a:r>
                        <a:rPr lang="en-GB" sz="1100" kern="1200" dirty="0">
                          <a:solidFill>
                            <a:schemeClr val="tx1"/>
                          </a:solidFill>
                          <a:effectLst/>
                          <a:latin typeface="Arial" panose="020B0604020202020204" pitchFamily="34" charset="0"/>
                          <a:ea typeface="+mn-ea"/>
                          <a:cs typeface="Arial" panose="020B0604020202020204" pitchFamily="34" charset="0"/>
                        </a:rPr>
                        <a:t>Kulsuma Begum </a:t>
                      </a:r>
                    </a:p>
                    <a:p>
                      <a:pPr algn="ctr"/>
                      <a:endParaRPr lang="en-GB" sz="1100" kern="1200" dirty="0">
                        <a:solidFill>
                          <a:schemeClr val="tx1"/>
                        </a:solidFill>
                        <a:effectLst/>
                        <a:latin typeface="Arial" panose="020B0604020202020204" pitchFamily="34" charset="0"/>
                        <a:ea typeface="+mn-ea"/>
                        <a:cs typeface="Arial" panose="020B0604020202020204" pitchFamily="34" charset="0"/>
                      </a:endParaRPr>
                    </a:p>
                    <a:p>
                      <a:pPr algn="ctr"/>
                      <a:r>
                        <a:rPr lang="en-GB" sz="1100" kern="1200" dirty="0">
                          <a:solidFill>
                            <a:schemeClr val="tx1"/>
                          </a:solidFill>
                          <a:effectLst/>
                          <a:latin typeface="Arial" panose="020B0604020202020204" pitchFamily="34" charset="0"/>
                          <a:ea typeface="+mn-ea"/>
                          <a:cs typeface="Arial" panose="020B0604020202020204" pitchFamily="34" charset="0"/>
                        </a:rPr>
                        <a:t>Student ID- 2007673 </a:t>
                      </a:r>
                    </a:p>
                    <a:p>
                      <a:pPr algn="ctr"/>
                      <a:endParaRPr lang="en-GB" sz="1100" kern="1200" dirty="0">
                        <a:solidFill>
                          <a:schemeClr val="tx1"/>
                        </a:solidFill>
                        <a:effectLst/>
                        <a:latin typeface="Arial" panose="020B0604020202020204" pitchFamily="34" charset="0"/>
                        <a:ea typeface="+mn-ea"/>
                        <a:cs typeface="Arial" panose="020B0604020202020204" pitchFamily="34" charset="0"/>
                      </a:endParaRPr>
                    </a:p>
                    <a:p>
                      <a:pPr algn="ctr"/>
                      <a:r>
                        <a:rPr lang="en-GB" sz="1100" kern="1200" dirty="0">
                          <a:solidFill>
                            <a:schemeClr val="tx1"/>
                          </a:solidFill>
                          <a:effectLst/>
                          <a:latin typeface="Arial" panose="020B0604020202020204" pitchFamily="34" charset="0"/>
                          <a:ea typeface="+mn-ea"/>
                          <a:cs typeface="Arial" panose="020B0604020202020204" pitchFamily="34" charset="0"/>
                        </a:rPr>
                        <a:t>Submission Date: </a:t>
                      </a:r>
                    </a:p>
                    <a:p>
                      <a:pPr algn="ctr"/>
                      <a:r>
                        <a:rPr lang="en-GB" sz="1100" kern="1200" dirty="0">
                          <a:solidFill>
                            <a:schemeClr val="tx1"/>
                          </a:solidFill>
                          <a:effectLst/>
                          <a:latin typeface="Arial" panose="020B0604020202020204" pitchFamily="34" charset="0"/>
                          <a:ea typeface="+mn-ea"/>
                          <a:cs typeface="Arial" panose="020B0604020202020204" pitchFamily="34" charset="0"/>
                        </a:rPr>
                        <a:t>18</a:t>
                      </a:r>
                      <a:r>
                        <a:rPr lang="en-GB" sz="1100" kern="1200" baseline="30000" dirty="0">
                          <a:solidFill>
                            <a:schemeClr val="tx1"/>
                          </a:solidFill>
                          <a:effectLst/>
                          <a:latin typeface="Arial" panose="020B0604020202020204" pitchFamily="34" charset="0"/>
                          <a:ea typeface="+mn-ea"/>
                          <a:cs typeface="Arial" panose="020B0604020202020204" pitchFamily="34" charset="0"/>
                        </a:rPr>
                        <a:t>th</a:t>
                      </a:r>
                      <a:r>
                        <a:rPr lang="en-GB" sz="1100" kern="1200" dirty="0">
                          <a:solidFill>
                            <a:schemeClr val="tx1"/>
                          </a:solidFill>
                          <a:effectLst/>
                          <a:latin typeface="Arial" panose="020B0604020202020204" pitchFamily="34" charset="0"/>
                          <a:ea typeface="+mn-ea"/>
                          <a:cs typeface="Arial" panose="020B0604020202020204" pitchFamily="34" charset="0"/>
                        </a:rPr>
                        <a:t> June 2021 </a:t>
                      </a:r>
                    </a:p>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467143645"/>
                  </a:ext>
                </a:extLst>
              </a:tr>
            </a:tbl>
          </a:graphicData>
        </a:graphic>
      </p:graphicFrame>
    </p:spTree>
    <p:extLst>
      <p:ext uri="{BB962C8B-B14F-4D97-AF65-F5344CB8AC3E}">
        <p14:creationId xmlns:p14="http://schemas.microsoft.com/office/powerpoint/2010/main" val="39731666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ibbon: Curved and Tilted Down 3">
            <a:extLst>
              <a:ext uri="{FF2B5EF4-FFF2-40B4-BE49-F238E27FC236}">
                <a16:creationId xmlns:a16="http://schemas.microsoft.com/office/drawing/2014/main" id="{69A9D757-930C-4019-8AA9-C919984D655A}"/>
              </a:ext>
            </a:extLst>
          </p:cNvPr>
          <p:cNvSpPr/>
          <p:nvPr/>
        </p:nvSpPr>
        <p:spPr>
          <a:xfrm>
            <a:off x="1052226" y="-99661"/>
            <a:ext cx="9997440" cy="1073426"/>
          </a:xfrm>
          <a:prstGeom prst="ellipseRibbon">
            <a:avLst>
              <a:gd name="adj1" fmla="val 25000"/>
              <a:gd name="adj2" fmla="val 50000"/>
              <a:gd name="adj3" fmla="val 12500"/>
            </a:avLst>
          </a:prstGeom>
          <a:ln/>
        </p:spPr>
        <p:style>
          <a:lnRef idx="1">
            <a:schemeClr val="accent6"/>
          </a:lnRef>
          <a:fillRef idx="2">
            <a:schemeClr val="accent6"/>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50000"/>
              </a:lnSpc>
              <a:spcAft>
                <a:spcPts val="800"/>
              </a:spcAft>
            </a:pPr>
            <a:r>
              <a:rPr lang="en-GB" sz="1200" b="1" dirty="0">
                <a:solidFill>
                  <a:srgbClr val="E7E6E6"/>
                </a:solidFill>
                <a:effectLst>
                  <a:glow rad="228600">
                    <a:schemeClr val="accent2">
                      <a:satMod val="175000"/>
                      <a:alpha val="40000"/>
                    </a:schemeClr>
                  </a:glow>
                </a:effectLst>
                <a:ea typeface="Times New Roman" panose="02020603050405020304" pitchFamily="18" charset="0"/>
                <a:cs typeface="Calibri" panose="020F0502020204030204" pitchFamily="34" charset="0"/>
              </a:rPr>
              <a:t>“</a:t>
            </a:r>
            <a:r>
              <a:rPr lang="en-GB" sz="1200" b="1" dirty="0">
                <a:solidFill>
                  <a:srgbClr val="E7E6E6"/>
                </a:solidFill>
                <a:effectLst>
                  <a:glow rad="228600">
                    <a:schemeClr val="accent2">
                      <a:satMod val="175000"/>
                      <a:alpha val="40000"/>
                    </a:schemeClr>
                  </a:glow>
                </a:effectLst>
                <a:ea typeface="Times New Roman" panose="02020603050405020304" pitchFamily="18" charset="0"/>
                <a:cs typeface="Times New Roman" panose="02020603050405020304" pitchFamily="18" charset="0"/>
              </a:rPr>
              <a:t>Understanding Psychological Development Across the Lifespan”.</a:t>
            </a:r>
            <a:endParaRPr lang="en-GB" sz="1050" dirty="0">
              <a:effectLst/>
              <a:ea typeface="Times New Roman" panose="02020603050405020304" pitchFamily="18" charset="0"/>
              <a:cs typeface="Times New Roman" panose="02020603050405020304" pitchFamily="18" charset="0"/>
            </a:endParaRPr>
          </a:p>
          <a:p>
            <a:pPr algn="ctr">
              <a:lnSpc>
                <a:spcPct val="115000"/>
              </a:lnSpc>
              <a:spcAft>
                <a:spcPts val="800"/>
              </a:spcAft>
            </a:pPr>
            <a:r>
              <a:rPr lang="en-GB" sz="1050" dirty="0">
                <a:effectLst/>
                <a:ea typeface="Times New Roman" panose="02020603050405020304" pitchFamily="18" charset="0"/>
                <a:cs typeface="Times New Roman" panose="02020603050405020304" pitchFamily="18" charset="0"/>
              </a:rPr>
              <a:t> </a:t>
            </a:r>
          </a:p>
        </p:txBody>
      </p:sp>
      <p:sp>
        <p:nvSpPr>
          <p:cNvPr id="6" name="Arrow: Down 5">
            <a:extLst>
              <a:ext uri="{FF2B5EF4-FFF2-40B4-BE49-F238E27FC236}">
                <a16:creationId xmlns:a16="http://schemas.microsoft.com/office/drawing/2014/main" id="{5D40B97D-AFE6-4DDF-8AC7-314ED288F486}"/>
              </a:ext>
            </a:extLst>
          </p:cNvPr>
          <p:cNvSpPr/>
          <p:nvPr/>
        </p:nvSpPr>
        <p:spPr>
          <a:xfrm>
            <a:off x="1685291" y="1984772"/>
            <a:ext cx="257453" cy="308978"/>
          </a:xfrm>
          <a:prstGeom prst="down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Arrow: Down 6">
            <a:extLst>
              <a:ext uri="{FF2B5EF4-FFF2-40B4-BE49-F238E27FC236}">
                <a16:creationId xmlns:a16="http://schemas.microsoft.com/office/drawing/2014/main" id="{7EF9E9F6-E6FD-4468-AC73-E7B828B9E325}"/>
              </a:ext>
            </a:extLst>
          </p:cNvPr>
          <p:cNvSpPr/>
          <p:nvPr/>
        </p:nvSpPr>
        <p:spPr>
          <a:xfrm>
            <a:off x="8723614" y="2017513"/>
            <a:ext cx="257453" cy="276237"/>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9" name="Table 8">
            <a:extLst>
              <a:ext uri="{FF2B5EF4-FFF2-40B4-BE49-F238E27FC236}">
                <a16:creationId xmlns:a16="http://schemas.microsoft.com/office/drawing/2014/main" id="{E82D0F2A-3E6C-4ECA-BA58-EC34E7319086}"/>
              </a:ext>
            </a:extLst>
          </p:cNvPr>
          <p:cNvGraphicFramePr>
            <a:graphicFrameLocks noGrp="1"/>
          </p:cNvGraphicFramePr>
          <p:nvPr>
            <p:extLst>
              <p:ext uri="{D42A27DB-BD31-4B8C-83A1-F6EECF244321}">
                <p14:modId xmlns:p14="http://schemas.microsoft.com/office/powerpoint/2010/main" val="3308703475"/>
              </p:ext>
            </p:extLst>
          </p:nvPr>
        </p:nvGraphicFramePr>
        <p:xfrm>
          <a:off x="7785286" y="2402088"/>
          <a:ext cx="3736153" cy="4297680"/>
        </p:xfrm>
        <a:graphic>
          <a:graphicData uri="http://schemas.openxmlformats.org/drawingml/2006/table">
            <a:tbl>
              <a:tblPr/>
              <a:tblGrid>
                <a:gridCol w="3736153">
                  <a:extLst>
                    <a:ext uri="{9D8B030D-6E8A-4147-A177-3AD203B41FA5}">
                      <a16:colId xmlns:a16="http://schemas.microsoft.com/office/drawing/2014/main" val="930556455"/>
                    </a:ext>
                  </a:extLst>
                </a:gridCol>
              </a:tblGrid>
              <a:tr h="4246807">
                <a:tc>
                  <a:txBody>
                    <a:bodyPr/>
                    <a:lstStyle/>
                    <a:p>
                      <a:r>
                        <a:rPr lang="en-GB" sz="900" b="0" i="0" u="sng" kern="1200" dirty="0">
                          <a:solidFill>
                            <a:schemeClr val="tx1"/>
                          </a:solidFill>
                          <a:effectLst/>
                          <a:latin typeface="Arial" panose="020B0604020202020204" pitchFamily="34" charset="0"/>
                          <a:ea typeface="+mn-ea"/>
                          <a:cs typeface="Arial" panose="020B0604020202020204" pitchFamily="34" charset="0"/>
                        </a:rPr>
                        <a:t>Jean Piaget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u="none" dirty="0">
                          <a:latin typeface="Arial" panose="020B0604020202020204" pitchFamily="34" charset="0"/>
                          <a:cs typeface="Arial" panose="020B0604020202020204" pitchFamily="34" charset="0"/>
                        </a:rPr>
                        <a:t>Another well known theorist is jean Piaget who focus on cognitive development he suggest that intelligence changes as children grows , similar to Erikson Piaget theory also focus on stages they are Sensorimotor stage (birth to 18-24months) Preoperational stages (2 to 7 years) concrete operational stages 7 to 11 years and formal operational stage (12 and up).(McLeod,2020). </a:t>
                      </a:r>
                      <a:r>
                        <a:rPr lang="en-GB" sz="900" kern="1200" dirty="0">
                          <a:solidFill>
                            <a:schemeClr val="tx1"/>
                          </a:solidFill>
                          <a:effectLst/>
                          <a:latin typeface="Arial" panose="020B0604020202020204" pitchFamily="34" charset="0"/>
                          <a:ea typeface="+mn-ea"/>
                          <a:cs typeface="Arial" panose="020B0604020202020204" pitchFamily="34" charset="0"/>
                        </a:rPr>
                        <a:t>Piaget also believed that children incorrect answers revealed important differences between their thinking  and the thinking of adults(</a:t>
                      </a:r>
                      <a:r>
                        <a:rPr lang="en-GB" sz="800" b="0" kern="1200" dirty="0" err="1">
                          <a:solidFill>
                            <a:schemeClr val="tx1"/>
                          </a:solidFill>
                          <a:effectLst/>
                          <a:latin typeface="Arial" panose="020B0604020202020204" pitchFamily="34" charset="0"/>
                          <a:ea typeface="+mn-ea"/>
                          <a:cs typeface="Arial" panose="020B0604020202020204" pitchFamily="34" charset="0"/>
                        </a:rPr>
                        <a:t>Halpenny,AM</a:t>
                      </a:r>
                      <a:r>
                        <a:rPr lang="en-GB" sz="800" b="0" kern="1200" dirty="0">
                          <a:solidFill>
                            <a:schemeClr val="tx1"/>
                          </a:solidFill>
                          <a:effectLst/>
                          <a:latin typeface="Arial" panose="020B0604020202020204" pitchFamily="34" charset="0"/>
                          <a:ea typeface="+mn-ea"/>
                          <a:cs typeface="Arial" panose="020B0604020202020204" pitchFamily="34" charset="0"/>
                        </a:rPr>
                        <a:t> etal,2013).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kern="1200" dirty="0">
                          <a:solidFill>
                            <a:schemeClr val="tx1"/>
                          </a:solidFill>
                          <a:effectLst/>
                          <a:latin typeface="Arial" panose="020B0604020202020204" pitchFamily="34" charset="0"/>
                          <a:ea typeface="+mn-ea"/>
                          <a:cs typeface="Arial" panose="020B0604020202020204" pitchFamily="34" charset="0"/>
                        </a:rPr>
                        <a:t>Children build up their own knowledge through being active and feeding into curiosity. This shows that there are independent and able to gain their own knowledge and experiences without others dictating  what they know</a:t>
                      </a:r>
                      <a:r>
                        <a:rPr lang="en-GB" sz="1000" kern="1200" dirty="0">
                          <a:solidFill>
                            <a:schemeClr val="tx1"/>
                          </a:solidFill>
                          <a:effectLst/>
                          <a:latin typeface="Arial" panose="020B0604020202020204" pitchFamily="34" charset="0"/>
                          <a:ea typeface="+mn-ea"/>
                          <a:cs typeface="Arial" panose="020B0604020202020204" pitchFamily="34" charset="0"/>
                        </a:rPr>
                        <a:t>(</a:t>
                      </a:r>
                      <a:r>
                        <a:rPr lang="en-GB" sz="900" b="0" kern="1200" dirty="0" err="1">
                          <a:solidFill>
                            <a:schemeClr val="tx1"/>
                          </a:solidFill>
                          <a:effectLst/>
                          <a:latin typeface="Arial" panose="020B0604020202020204" pitchFamily="34" charset="0"/>
                          <a:ea typeface="+mn-ea"/>
                          <a:cs typeface="Arial" panose="020B0604020202020204" pitchFamily="34" charset="0"/>
                        </a:rPr>
                        <a:t>Halpenny,AM</a:t>
                      </a:r>
                      <a:r>
                        <a:rPr lang="en-GB" sz="900" b="0" kern="1200" dirty="0">
                          <a:solidFill>
                            <a:schemeClr val="tx1"/>
                          </a:solidFill>
                          <a:effectLst/>
                          <a:latin typeface="Arial" panose="020B0604020202020204" pitchFamily="34" charset="0"/>
                          <a:ea typeface="+mn-ea"/>
                          <a:cs typeface="Arial" panose="020B0604020202020204" pitchFamily="34" charset="0"/>
                        </a:rPr>
                        <a:t> etal,2013).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u="none" kern="1200" dirty="0">
                          <a:solidFill>
                            <a:schemeClr val="tx1"/>
                          </a:solidFill>
                          <a:effectLst/>
                          <a:latin typeface="Arial" panose="020B0604020202020204" pitchFamily="34" charset="0"/>
                          <a:ea typeface="+mn-ea"/>
                          <a:cs typeface="Arial" panose="020B0604020202020204" pitchFamily="34" charset="0"/>
                        </a:rPr>
                        <a:t>Piaget aim was  look into children fundamental concepts of number</a:t>
                      </a:r>
                      <a:r>
                        <a:rPr lang="en-GB" sz="900" u="sng" kern="1200" dirty="0">
                          <a:solidFill>
                            <a:schemeClr val="tx1"/>
                          </a:solidFill>
                          <a:effectLst/>
                          <a:latin typeface="Arial" panose="020B0604020202020204" pitchFamily="34" charset="0"/>
                          <a:ea typeface="+mn-ea"/>
                          <a:cs typeface="Arial" panose="020B0604020202020204" pitchFamily="34" charset="0"/>
                        </a:rPr>
                        <a:t> </a:t>
                      </a:r>
                      <a:r>
                        <a:rPr lang="en-GB" sz="900" u="none" kern="1200" dirty="0">
                          <a:solidFill>
                            <a:schemeClr val="tx1"/>
                          </a:solidFill>
                          <a:effectLst/>
                          <a:latin typeface="Arial" panose="020B0604020202020204" pitchFamily="34" charset="0"/>
                          <a:ea typeface="+mn-ea"/>
                          <a:cs typeface="Arial" panose="020B0604020202020204" pitchFamily="34" charset="0"/>
                        </a:rPr>
                        <a:t>time, quantity, causality, justice. </a:t>
                      </a:r>
                      <a:r>
                        <a:rPr lang="en-GB" sz="900" kern="1200" dirty="0">
                          <a:solidFill>
                            <a:schemeClr val="tx1"/>
                          </a:solidFill>
                          <a:effectLst/>
                          <a:latin typeface="Arial" panose="020B0604020202020204" pitchFamily="34" charset="0"/>
                          <a:ea typeface="+mn-ea"/>
                          <a:cs typeface="Arial" panose="020B0604020202020204" pitchFamily="34" charset="0"/>
                        </a:rPr>
                        <a:t>A similarities between stages is that change in inevitable it can come in the shape of knowledge life experiences also like jobs family death. During these stages there is not a blueprint to have plan of life you can life however you desire. Furthermore, babies and elderly individuals in care homes require support and protection to keep them safe. However as babies are gaining knowledge, the elderly begin to forget and may require assistant to complete simple tasks.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u="none"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u="none" dirty="0">
                        <a:solidFill>
                          <a:schemeClr val="accent2">
                            <a:lumMod val="60000"/>
                            <a:lumOff val="40000"/>
                          </a:schemeClr>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u="none" dirty="0">
                        <a:solidFill>
                          <a:schemeClr val="accent2">
                            <a:lumMod val="60000"/>
                            <a:lumOff val="40000"/>
                          </a:schemeClr>
                        </a:solidFill>
                        <a:latin typeface="Arial" panose="020B0604020202020204" pitchFamily="34" charset="0"/>
                        <a:cs typeface="Arial" panose="020B0604020202020204" pitchFamily="34" charset="0"/>
                      </a:endParaRPr>
                    </a:p>
                    <a:p>
                      <a:r>
                        <a:rPr lang="en-GB" sz="800" u="none" dirty="0">
                          <a:latin typeface="Arial" panose="020B0604020202020204" pitchFamily="34" charset="0"/>
                          <a:cs typeface="Arial" panose="020B0604020202020204" pitchFamily="34" charset="0"/>
                        </a:rPr>
                        <a:t>`</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round/>
                      <a:headEnd type="none" w="med" len="med"/>
                      <a:tailEnd type="none" w="med" len="med"/>
                    </a:lnB>
                    <a:solidFill>
                      <a:schemeClr val="accent2">
                        <a:lumMod val="40000"/>
                        <a:lumOff val="60000"/>
                      </a:schemeClr>
                    </a:solidFill>
                  </a:tcPr>
                </a:tc>
                <a:extLst>
                  <a:ext uri="{0D108BD9-81ED-4DB2-BD59-A6C34878D82A}">
                    <a16:rowId xmlns:a16="http://schemas.microsoft.com/office/drawing/2014/main" val="2068829171"/>
                  </a:ext>
                </a:extLst>
              </a:tr>
            </a:tbl>
          </a:graphicData>
        </a:graphic>
      </p:graphicFrame>
      <p:sp>
        <p:nvSpPr>
          <p:cNvPr id="10" name="Arrow: Left-Right 9">
            <a:extLst>
              <a:ext uri="{FF2B5EF4-FFF2-40B4-BE49-F238E27FC236}">
                <a16:creationId xmlns:a16="http://schemas.microsoft.com/office/drawing/2014/main" id="{E66D60E5-353C-4E37-87C1-5D8A12775099}"/>
              </a:ext>
            </a:extLst>
          </p:cNvPr>
          <p:cNvSpPr/>
          <p:nvPr/>
        </p:nvSpPr>
        <p:spPr>
          <a:xfrm>
            <a:off x="4413220" y="2348156"/>
            <a:ext cx="1015505" cy="107864"/>
          </a:xfrm>
          <a:prstGeom prst="lef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1" name="Table 10">
            <a:extLst>
              <a:ext uri="{FF2B5EF4-FFF2-40B4-BE49-F238E27FC236}">
                <a16:creationId xmlns:a16="http://schemas.microsoft.com/office/drawing/2014/main" id="{8D448DC1-5635-4CFD-882D-3255E762A2E4}"/>
              </a:ext>
            </a:extLst>
          </p:cNvPr>
          <p:cNvGraphicFramePr>
            <a:graphicFrameLocks noGrp="1"/>
          </p:cNvGraphicFramePr>
          <p:nvPr>
            <p:extLst>
              <p:ext uri="{D42A27DB-BD31-4B8C-83A1-F6EECF244321}">
                <p14:modId xmlns:p14="http://schemas.microsoft.com/office/powerpoint/2010/main" val="3626896555"/>
              </p:ext>
            </p:extLst>
          </p:nvPr>
        </p:nvGraphicFramePr>
        <p:xfrm>
          <a:off x="3467404" y="2686291"/>
          <a:ext cx="3356585" cy="2585753"/>
        </p:xfrm>
        <a:graphic>
          <a:graphicData uri="http://schemas.openxmlformats.org/drawingml/2006/table">
            <a:tbl>
              <a:tblPr>
                <a:tableStyleId>{775DCB02-9BB8-47FD-8907-85C794F793BA}</a:tableStyleId>
              </a:tblPr>
              <a:tblGrid>
                <a:gridCol w="3356585">
                  <a:extLst>
                    <a:ext uri="{9D8B030D-6E8A-4147-A177-3AD203B41FA5}">
                      <a16:colId xmlns:a16="http://schemas.microsoft.com/office/drawing/2014/main" val="3211401833"/>
                    </a:ext>
                  </a:extLst>
                </a:gridCol>
              </a:tblGrid>
              <a:tr h="2585753">
                <a:tc>
                  <a:txBody>
                    <a:bodyPr/>
                    <a:lstStyle/>
                    <a:p>
                      <a:pPr algn="just">
                        <a:lnSpc>
                          <a:spcPct val="115000"/>
                        </a:lnSpc>
                        <a:spcAft>
                          <a:spcPts val="800"/>
                        </a:spcAft>
                      </a:pPr>
                      <a:r>
                        <a:rPr lang="en-GB" sz="1050" dirty="0">
                          <a:solidFill>
                            <a:srgbClr val="373D3F"/>
                          </a:solidFill>
                          <a:effectLst/>
                          <a:latin typeface="Times New Roman" panose="02020603050405020304" pitchFamily="18" charset="0"/>
                          <a:ea typeface="Times New Roman" panose="02020603050405020304" pitchFamily="18" charset="0"/>
                          <a:cs typeface="Times New Roman" panose="02020603050405020304" pitchFamily="18" charset="0"/>
                        </a:rPr>
                        <a:t>There are many theories regarding how babies and children grow and develop into happy, healthy adults. Erik Erikson and Jean Piaget as they both focus on how each stage develops and what to undertake from that stage of development. Erikson suggest that our social interactions and successful completion of social tasks shape our sense of self. However,  Piaget theory of cognitive development explains how children think and reason as they move through various stages. Both researchers provide the importance of good environment and the impact different life experiences have on a individuals physical, emotional, social and their mental.</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114300" marR="114300" marT="0" marB="0"/>
                </a:tc>
                <a:extLst>
                  <a:ext uri="{0D108BD9-81ED-4DB2-BD59-A6C34878D82A}">
                    <a16:rowId xmlns:a16="http://schemas.microsoft.com/office/drawing/2014/main" val="3108057430"/>
                  </a:ext>
                </a:extLst>
              </a:tr>
            </a:tbl>
          </a:graphicData>
        </a:graphic>
      </p:graphicFrame>
      <p:sp>
        <p:nvSpPr>
          <p:cNvPr id="12" name="Callout: Up Arrow 11">
            <a:extLst>
              <a:ext uri="{FF2B5EF4-FFF2-40B4-BE49-F238E27FC236}">
                <a16:creationId xmlns:a16="http://schemas.microsoft.com/office/drawing/2014/main" id="{A40C2317-325A-4D74-A034-0C1F90D166F4}"/>
              </a:ext>
            </a:extLst>
          </p:cNvPr>
          <p:cNvSpPr/>
          <p:nvPr/>
        </p:nvSpPr>
        <p:spPr>
          <a:xfrm>
            <a:off x="3225730" y="4962616"/>
            <a:ext cx="4074850" cy="1645773"/>
          </a:xfrm>
          <a:prstGeom prst="upArrowCallou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900" dirty="0">
                <a:solidFill>
                  <a:schemeClr val="bg1"/>
                </a:solidFill>
                <a:highlight>
                  <a:srgbClr val="000000"/>
                </a:highlight>
                <a:latin typeface="Arial" panose="020B0604020202020204" pitchFamily="34" charset="0"/>
                <a:cs typeface="Arial" panose="020B0604020202020204" pitchFamily="34" charset="0"/>
              </a:rPr>
              <a:t>) Activities </a:t>
            </a:r>
          </a:p>
          <a:p>
            <a:pPr algn="ctr"/>
            <a:r>
              <a:rPr lang="en-GB" sz="900" dirty="0">
                <a:solidFill>
                  <a:schemeClr val="bg1"/>
                </a:solidFill>
                <a:highlight>
                  <a:srgbClr val="000000"/>
                </a:highlight>
                <a:latin typeface="Arial" panose="020B0604020202020204" pitchFamily="34" charset="0"/>
                <a:cs typeface="Arial" panose="020B0604020202020204" pitchFamily="34" charset="0"/>
              </a:rPr>
              <a:t>Growing flowers</a:t>
            </a:r>
          </a:p>
          <a:p>
            <a:pPr algn="ctr"/>
            <a:r>
              <a:rPr lang="en-GB" sz="900" dirty="0">
                <a:solidFill>
                  <a:schemeClr val="bg1"/>
                </a:solidFill>
                <a:highlight>
                  <a:srgbClr val="000000"/>
                </a:highlight>
                <a:latin typeface="Arial" panose="020B0604020202020204" pitchFamily="34" charset="0"/>
                <a:cs typeface="Arial" panose="020B0604020202020204" pitchFamily="34" charset="0"/>
              </a:rPr>
              <a:t>Staff can plan do flower growing activities with stage 8 people to encourage physical movement as well it will help them emotionally as it will encourage them to be more motivated as they will be able to see the different stage of growing. By doing this activity it will encourage seniors to go out in them back yard as this will be beneficially for their health as the health is good.  Staff can also remind the elderly about the different milestones in their life, as this will help them to feel less guilty and remove any regret they may have had (</a:t>
            </a:r>
            <a:r>
              <a:rPr lang="en-GB" sz="900" dirty="0">
                <a:solidFill>
                  <a:schemeClr val="bg1"/>
                </a:solidFill>
                <a:highlight>
                  <a:srgbClr val="000000"/>
                </a:highlight>
                <a:latin typeface="Arial" panose="020B0604020202020204" pitchFamily="34" charset="0"/>
                <a:ea typeface="Times New Roman" panose="02020603050405020304" pitchFamily="18" charset="0"/>
              </a:rPr>
              <a:t>Great Senior</a:t>
            </a:r>
            <a:r>
              <a:rPr lang="en-GB" sz="900" dirty="0">
                <a:solidFill>
                  <a:schemeClr val="bg1"/>
                </a:solidFill>
                <a:highlight>
                  <a:srgbClr val="000000"/>
                </a:highlight>
                <a:latin typeface="Arial" panose="020B0604020202020204" pitchFamily="34" charset="0"/>
                <a:ea typeface="Times New Roman" panose="02020603050405020304" pitchFamily="18" charset="0"/>
                <a:cs typeface="Arial" panose="020B0604020202020204" pitchFamily="34" charset="0"/>
              </a:rPr>
              <a:t> Living,2020).</a:t>
            </a:r>
            <a:endParaRPr lang="en-GB" sz="900" b="1" dirty="0">
              <a:solidFill>
                <a:schemeClr val="bg1"/>
              </a:solidFill>
              <a:highlight>
                <a:srgbClr val="000000"/>
              </a:highlight>
              <a:latin typeface="Arial" panose="020B0604020202020204" pitchFamily="34" charset="0"/>
              <a:ea typeface="Times New Roman" panose="02020603050405020304" pitchFamily="18" charset="0"/>
              <a:cs typeface="Arial" panose="020B0604020202020204" pitchFamily="34" charset="0"/>
            </a:endParaRPr>
          </a:p>
          <a:p>
            <a:pPr algn="ctr"/>
            <a:endParaRPr lang="en-GB" sz="800" dirty="0">
              <a:solidFill>
                <a:schemeClr val="bg1"/>
              </a:solidFill>
              <a:highlight>
                <a:srgbClr val="000000"/>
              </a:highlight>
              <a:latin typeface="Arial" panose="020B0604020202020204" pitchFamily="34" charset="0"/>
              <a:cs typeface="Arial" panose="020B0604020202020204" pitchFamily="34" charset="0"/>
            </a:endParaRPr>
          </a:p>
        </p:txBody>
      </p:sp>
      <p:graphicFrame>
        <p:nvGraphicFramePr>
          <p:cNvPr id="19" name="Table 18">
            <a:extLst>
              <a:ext uri="{FF2B5EF4-FFF2-40B4-BE49-F238E27FC236}">
                <a16:creationId xmlns:a16="http://schemas.microsoft.com/office/drawing/2014/main" id="{790733FE-D52A-418B-90CB-ABAB0388933B}"/>
              </a:ext>
            </a:extLst>
          </p:cNvPr>
          <p:cNvGraphicFramePr>
            <a:graphicFrameLocks noGrp="1"/>
          </p:cNvGraphicFramePr>
          <p:nvPr>
            <p:extLst>
              <p:ext uri="{D42A27DB-BD31-4B8C-83A1-F6EECF244321}">
                <p14:modId xmlns:p14="http://schemas.microsoft.com/office/powerpoint/2010/main" val="124819576"/>
              </p:ext>
            </p:extLst>
          </p:nvPr>
        </p:nvGraphicFramePr>
        <p:xfrm>
          <a:off x="180690" y="2407460"/>
          <a:ext cx="3045040" cy="4405117"/>
        </p:xfrm>
        <a:graphic>
          <a:graphicData uri="http://schemas.openxmlformats.org/drawingml/2006/table">
            <a:tbl>
              <a:tblPr/>
              <a:tblGrid>
                <a:gridCol w="3045040">
                  <a:extLst>
                    <a:ext uri="{9D8B030D-6E8A-4147-A177-3AD203B41FA5}">
                      <a16:colId xmlns:a16="http://schemas.microsoft.com/office/drawing/2014/main" val="930556455"/>
                    </a:ext>
                  </a:extLst>
                </a:gridCol>
              </a:tblGrid>
              <a:tr h="4405117">
                <a:tc>
                  <a:txBody>
                    <a:bodyPr/>
                    <a:lstStyle/>
                    <a:p>
                      <a:pPr algn="just"/>
                      <a:r>
                        <a:rPr lang="en-GB" sz="900" b="0" i="0" u="sng" kern="1200" dirty="0">
                          <a:solidFill>
                            <a:schemeClr val="tx1"/>
                          </a:solidFill>
                          <a:effectLst/>
                          <a:latin typeface="Arial" panose="020B0604020202020204" pitchFamily="34" charset="0"/>
                          <a:ea typeface="+mn-ea"/>
                          <a:cs typeface="Arial" panose="020B0604020202020204" pitchFamily="34" charset="0"/>
                        </a:rPr>
                        <a:t>Erik Erikson </a:t>
                      </a:r>
                    </a:p>
                    <a:p>
                      <a:pPr algn="just"/>
                      <a:r>
                        <a:rPr lang="en-GB" sz="900" b="0" i="0" u="none" kern="1200" dirty="0">
                          <a:solidFill>
                            <a:schemeClr val="tx1"/>
                          </a:solidFill>
                          <a:effectLst/>
                          <a:latin typeface="Arial" panose="020B0604020202020204" pitchFamily="34" charset="0"/>
                          <a:ea typeface="+mn-ea"/>
                          <a:cs typeface="Arial" panose="020B0604020202020204" pitchFamily="34" charset="0"/>
                        </a:rPr>
                        <a:t>Erikson stage of psychosocial development was introduced  in 1950, it was inspired by Freud psychosocial sexual development (Boyd and Bee,2019, p.40 chapter 2). Erikson focuses  on 8 stage of human development which was influenced by individuals biological psychical and social factors. He breaks this down through 3 stages which are stage of childhood and stages adolescence and stages of adulthood (Lewis, 202)</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900" kern="1200" dirty="0">
                          <a:solidFill>
                            <a:schemeClr val="tx1"/>
                          </a:solidFill>
                          <a:effectLst/>
                          <a:latin typeface="Arial" panose="020B0604020202020204" pitchFamily="34" charset="0"/>
                          <a:ea typeface="+mn-ea"/>
                          <a:cs typeface="Arial" panose="020B0604020202020204" pitchFamily="34" charset="0"/>
                        </a:rPr>
                        <a:t>If a child is successful in developing confidence, he or she will feel safe in the world and if the child fails to develop confidence may leads to fear and the belief that the world is inconsistent and unpredictable.</a:t>
                      </a:r>
                    </a:p>
                    <a:p>
                      <a:pPr algn="just"/>
                      <a:endParaRPr lang="en-GB" sz="900" b="0" i="0" u="none" kern="1200" dirty="0">
                        <a:solidFill>
                          <a:schemeClr val="tx1"/>
                        </a:solidFill>
                        <a:effectLst/>
                        <a:latin typeface="Arial" panose="020B0604020202020204" pitchFamily="34" charset="0"/>
                        <a:ea typeface="+mn-ea"/>
                        <a:cs typeface="Arial" panose="020B0604020202020204" pitchFamily="34" charset="0"/>
                      </a:endParaRPr>
                    </a:p>
                    <a:p>
                      <a:pPr algn="just"/>
                      <a:endParaRPr lang="en-GB" sz="900" b="0" i="0" u="none" kern="1200" dirty="0">
                        <a:solidFill>
                          <a:schemeClr val="tx1"/>
                        </a:solidFill>
                        <a:effectLst/>
                        <a:latin typeface="Arial" panose="020B0604020202020204" pitchFamily="34" charset="0"/>
                        <a:ea typeface="+mn-ea"/>
                        <a:cs typeface="Arial" panose="020B0604020202020204" pitchFamily="34" charset="0"/>
                      </a:endParaRPr>
                    </a:p>
                    <a:p>
                      <a:pPr algn="just"/>
                      <a:endParaRPr lang="en-GB" sz="900" b="0" i="0" u="none" kern="1200" dirty="0">
                        <a:solidFill>
                          <a:schemeClr val="tx1"/>
                        </a:solidFill>
                        <a:effectLst/>
                        <a:latin typeface="Arial" panose="020B0604020202020204" pitchFamily="34" charset="0"/>
                        <a:ea typeface="+mn-ea"/>
                        <a:cs typeface="Arial" panose="020B0604020202020204" pitchFamily="34" charset="0"/>
                      </a:endParaRPr>
                    </a:p>
                    <a:p>
                      <a:pPr algn="just"/>
                      <a:r>
                        <a:rPr lang="en-GB" sz="900" b="0" i="0" u="none" kern="1200" dirty="0">
                          <a:solidFill>
                            <a:schemeClr val="tx1"/>
                          </a:solidFill>
                          <a:effectLst/>
                          <a:latin typeface="Arial" panose="020B0604020202020204" pitchFamily="34" charset="0"/>
                          <a:ea typeface="+mn-ea"/>
                          <a:cs typeface="Arial" panose="020B0604020202020204" pitchFamily="34" charset="0"/>
                        </a:rPr>
                        <a:t>Stage 8 which focuses on old age period; integrity vs despair. He focuses on how individuals see their lives as unproductive and may harbour guilt it can cause individuals to become dissatisfied with their life and may develop depressions and feel hopeless (Boyd and Bee,2019, p.40 chapter 2).  At this stage individuals usually accomplish most of their goals and obtain wisdom which can provide them with a sense of closure and feeling of completeness and accept death without inherent fear (Lewis, 2020).</a:t>
                      </a:r>
                    </a:p>
                    <a:p>
                      <a:pPr algn="just"/>
                      <a:endParaRPr lang="en-GB" sz="900" b="0" i="0" u="none" kern="1200" dirty="0">
                        <a:solidFill>
                          <a:schemeClr val="tx1"/>
                        </a:solidFill>
                        <a:effectLst/>
                        <a:latin typeface="Arial" panose="020B0604020202020204" pitchFamily="34" charset="0"/>
                        <a:ea typeface="+mn-ea"/>
                        <a:cs typeface="Arial" panose="020B0604020202020204" pitchFamily="34" charset="0"/>
                      </a:endParaRPr>
                    </a:p>
                    <a:p>
                      <a:pPr algn="just"/>
                      <a:endParaRPr lang="en-GB" sz="900" b="0" i="0" u="none" kern="1200" dirty="0">
                        <a:solidFill>
                          <a:schemeClr val="tx1"/>
                        </a:solidFill>
                        <a:effectLst/>
                        <a:latin typeface="Arial" panose="020B0604020202020204" pitchFamily="34" charset="0"/>
                        <a:ea typeface="+mn-ea"/>
                        <a:cs typeface="Arial" panose="020B0604020202020204" pitchFamily="34" charset="0"/>
                      </a:endParaRP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2">
                        <a:lumMod val="40000"/>
                        <a:lumOff val="60000"/>
                      </a:schemeClr>
                    </a:solidFill>
                  </a:tcPr>
                </a:tc>
                <a:extLst>
                  <a:ext uri="{0D108BD9-81ED-4DB2-BD59-A6C34878D82A}">
                    <a16:rowId xmlns:a16="http://schemas.microsoft.com/office/drawing/2014/main" val="2068829171"/>
                  </a:ext>
                </a:extLst>
              </a:tr>
            </a:tbl>
          </a:graphicData>
        </a:graphic>
      </p:graphicFrame>
      <p:sp>
        <p:nvSpPr>
          <p:cNvPr id="5" name="Callout: Up Arrow 4">
            <a:extLst>
              <a:ext uri="{FF2B5EF4-FFF2-40B4-BE49-F238E27FC236}">
                <a16:creationId xmlns:a16="http://schemas.microsoft.com/office/drawing/2014/main" id="{141F9CB5-808A-4320-9285-A2E40DE2592A}"/>
              </a:ext>
            </a:extLst>
          </p:cNvPr>
          <p:cNvSpPr/>
          <p:nvPr/>
        </p:nvSpPr>
        <p:spPr>
          <a:xfrm>
            <a:off x="1493415" y="569117"/>
            <a:ext cx="9013294" cy="1448396"/>
          </a:xfrm>
          <a:prstGeom prst="upArrowCallout">
            <a:avLst>
              <a:gd name="adj1" fmla="val 0"/>
              <a:gd name="adj2" fmla="val 25000"/>
              <a:gd name="adj3" fmla="val 25000"/>
              <a:gd name="adj4" fmla="val 64977"/>
            </a:avLst>
          </a:prstGeom>
          <a:solidFill>
            <a:schemeClr val="accent6">
              <a:lumMod val="40000"/>
              <a:lumOff val="60000"/>
            </a:schemeClr>
          </a:solidFill>
          <a:ln>
            <a:solidFill>
              <a:schemeClr val="accent2">
                <a:lumMod val="7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9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 Lifespan development explores how humans change throughout their life, and how it can change us in terms of physical as well mentally. Different life </a:t>
            </a:r>
            <a:r>
              <a:rPr lang="en-GB" sz="900" dirty="0">
                <a:solidFill>
                  <a:schemeClr val="tx1"/>
                </a:solidFill>
                <a:latin typeface="Arial" panose="020B0604020202020204" pitchFamily="34" charset="0"/>
                <a:ea typeface="Times New Roman" panose="02020603050405020304" pitchFamily="18" charset="0"/>
                <a:cs typeface="Arial" panose="020B0604020202020204" pitchFamily="34" charset="0"/>
              </a:rPr>
              <a:t>events impacts how an individual is developing physically, mentally, emotionally  and socially. Humans brains and nervous system develops at peak which is at the age of 0-2  which means humans has some sort of understanding from very young ages  </a:t>
            </a:r>
            <a:r>
              <a:rPr lang="en-GB" sz="900" b="0" i="0" u="none" kern="1200" dirty="0">
                <a:solidFill>
                  <a:schemeClr val="tx1"/>
                </a:solidFill>
                <a:effectLst/>
                <a:latin typeface="Arial" panose="020B0604020202020204" pitchFamily="34" charset="0"/>
                <a:cs typeface="Arial" panose="020B0604020202020204" pitchFamily="34" charset="0"/>
              </a:rPr>
              <a:t>(Boyd and Bee,2019, p.86 chapter 4). All humans has some nature of adaptive reflex  such as sucking which helps babies and infants </a:t>
            </a:r>
            <a:r>
              <a:rPr lang="en-GB" sz="900" dirty="0">
                <a:solidFill>
                  <a:schemeClr val="tx1"/>
                </a:solidFill>
                <a:latin typeface="Arial" panose="020B0604020202020204" pitchFamily="34" charset="0"/>
                <a:cs typeface="Arial" panose="020B0604020202020204" pitchFamily="34" charset="0"/>
              </a:rPr>
              <a:t>survive. </a:t>
            </a:r>
            <a:r>
              <a:rPr lang="en-GB" sz="900" dirty="0">
                <a:solidFill>
                  <a:schemeClr val="tx1"/>
                </a:solidFill>
                <a:effectLst/>
                <a:latin typeface="Arial" panose="020B0604020202020204" pitchFamily="34" charset="0"/>
                <a:ea typeface="Calibri" panose="020F0502020204030204" pitchFamily="34" charset="0"/>
                <a:cs typeface="Arial" panose="020B0604020202020204" pitchFamily="34" charset="0"/>
              </a:rPr>
              <a:t>A key point arguments in developmental psychology is that of nature versus nurture is that when a child is born they have a capacities and abilities that develop naturally over times (</a:t>
            </a:r>
            <a:r>
              <a:rPr lang="en-GB" sz="9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Gillibrand,et</a:t>
            </a:r>
            <a:r>
              <a:rPr lang="en-GB" sz="900" dirty="0">
                <a:solidFill>
                  <a:schemeClr val="tx1"/>
                </a:solidFill>
                <a:effectLst/>
                <a:latin typeface="Arial" panose="020B0604020202020204" pitchFamily="34" charset="0"/>
                <a:ea typeface="Calibri" panose="020F0502020204030204" pitchFamily="34" charset="0"/>
                <a:cs typeface="Arial" panose="020B0604020202020204" pitchFamily="34" charset="0"/>
              </a:rPr>
              <a:t> al2016,p.4 chapter 1). Furthermore psychologist has study how human behaviours and  they have applied this on human instead of any animals  as its best to measured their behaviours they also focuses on feelings of humans  as it’s a personally things  (Hogg and Vaughan,2013)more </a:t>
            </a:r>
            <a:r>
              <a:rPr lang="en-GB" sz="900" dirty="0">
                <a:solidFill>
                  <a:schemeClr val="tx1"/>
                </a:solidFill>
                <a:latin typeface="Arial" panose="020B0604020202020204" pitchFamily="34" charset="0"/>
                <a:ea typeface="Calibri" panose="020F0502020204030204" pitchFamily="34" charset="0"/>
                <a:cs typeface="Arial" panose="020B0604020202020204" pitchFamily="34" charset="0"/>
              </a:rPr>
              <a:t>accurately </a:t>
            </a:r>
            <a:r>
              <a:rPr lang="en-GB" sz="900" dirty="0">
                <a:solidFill>
                  <a:schemeClr val="tx1"/>
                </a:solidFill>
                <a:latin typeface="Arial" panose="020B0604020202020204" pitchFamily="34" charset="0"/>
                <a:ea typeface="Times New Roman" panose="02020603050405020304" pitchFamily="18" charset="0"/>
                <a:cs typeface="Arial" panose="020B0604020202020204" pitchFamily="34" charset="0"/>
              </a:rPr>
              <a:t>Many researchers have studied the psychological development of individuals across their lifespan.  </a:t>
            </a:r>
            <a:endParaRPr lang="en-GB" sz="9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76333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EF90F4-F359-4150-9992-DA1A4CDA4518}"/>
              </a:ext>
            </a:extLst>
          </p:cNvPr>
          <p:cNvSpPr txBox="1"/>
          <p:nvPr/>
        </p:nvSpPr>
        <p:spPr>
          <a:xfrm>
            <a:off x="4148091" y="0"/>
            <a:ext cx="6094520" cy="369332"/>
          </a:xfrm>
          <a:prstGeom prst="rect">
            <a:avLst/>
          </a:prstGeom>
          <a:noFill/>
        </p:spPr>
        <p:txBody>
          <a:bodyPr wrap="square">
            <a:spAutoFit/>
          </a:bodyPr>
          <a:lstStyle/>
          <a:p>
            <a:r>
              <a:rPr lang="en-GB" sz="1800" b="1" u="sng" dirty="0">
                <a:effectLst/>
                <a:latin typeface="Arial" panose="020B0604020202020204" pitchFamily="34" charset="0"/>
                <a:ea typeface="Calibri" panose="020F0502020204030204" pitchFamily="34" charset="0"/>
              </a:rPr>
              <a:t>Annotated Bibliography</a:t>
            </a:r>
            <a:endParaRPr lang="en-GB" dirty="0"/>
          </a:p>
        </p:txBody>
      </p:sp>
      <p:sp>
        <p:nvSpPr>
          <p:cNvPr id="5" name="TextBox 4">
            <a:extLst>
              <a:ext uri="{FF2B5EF4-FFF2-40B4-BE49-F238E27FC236}">
                <a16:creationId xmlns:a16="http://schemas.microsoft.com/office/drawing/2014/main" id="{5171AA3E-3D50-4E86-8DE5-878ABCDB6966}"/>
              </a:ext>
            </a:extLst>
          </p:cNvPr>
          <p:cNvSpPr txBox="1"/>
          <p:nvPr/>
        </p:nvSpPr>
        <p:spPr>
          <a:xfrm>
            <a:off x="1402672" y="369332"/>
            <a:ext cx="8839939" cy="2881045"/>
          </a:xfrm>
          <a:prstGeom prst="rect">
            <a:avLst/>
          </a:prstGeom>
          <a:noFill/>
        </p:spPr>
        <p:txBody>
          <a:bodyPr wrap="square">
            <a:spAutoFit/>
          </a:bodyPr>
          <a:lstStyle/>
          <a:p>
            <a:pPr marL="457200" algn="just">
              <a:lnSpc>
                <a:spcPct val="107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Font typeface="Wingdings" panose="05000000000000000000" pitchFamily="2" charset="2"/>
              <a:buChar char=""/>
            </a:pPr>
            <a:r>
              <a:rPr lang="en-GB" sz="1100" dirty="0" err="1">
                <a:effectLst/>
                <a:latin typeface="Arial" panose="020B0604020202020204" pitchFamily="34" charset="0"/>
                <a:ea typeface="Calibri" panose="020F0502020204030204" pitchFamily="34" charset="0"/>
                <a:cs typeface="Arial" panose="020B0604020202020204" pitchFamily="34" charset="0"/>
              </a:rPr>
              <a:t>Boyd,D.and</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dirty="0" err="1">
                <a:effectLst/>
                <a:latin typeface="Arial" panose="020B0604020202020204" pitchFamily="34" charset="0"/>
                <a:ea typeface="Calibri" panose="020F0502020204030204" pitchFamily="34" charset="0"/>
                <a:cs typeface="Arial" panose="020B0604020202020204" pitchFamily="34" charset="0"/>
              </a:rPr>
              <a:t>Bee,H</a:t>
            </a:r>
            <a:r>
              <a:rPr lang="en-GB" sz="1100" dirty="0">
                <a:effectLst/>
                <a:latin typeface="Arial" panose="020B0604020202020204" pitchFamily="34" charset="0"/>
                <a:ea typeface="Calibri" panose="020F0502020204030204" pitchFamily="34" charset="0"/>
                <a:cs typeface="Arial" panose="020B0604020202020204" pitchFamily="34" charset="0"/>
              </a:rPr>
              <a:t>.(2019)</a:t>
            </a:r>
            <a:r>
              <a:rPr lang="en-GB" sz="1100" i="1" dirty="0">
                <a:effectLst/>
                <a:latin typeface="Arial" panose="020B0604020202020204" pitchFamily="34" charset="0"/>
                <a:ea typeface="Calibri" panose="020F0502020204030204" pitchFamily="34" charset="0"/>
                <a:cs typeface="Arial" panose="020B0604020202020204" pitchFamily="34" charset="0"/>
              </a:rPr>
              <a:t> lifespan Development</a:t>
            </a:r>
            <a:r>
              <a:rPr lang="en-GB" sz="1100" dirty="0">
                <a:effectLst/>
                <a:latin typeface="Arial" panose="020B0604020202020204" pitchFamily="34" charset="0"/>
                <a:ea typeface="Calibri" panose="020F0502020204030204" pitchFamily="34" charset="0"/>
                <a:cs typeface="Arial" panose="020B0604020202020204" pitchFamily="34" charset="0"/>
              </a:rPr>
              <a:t>. 8th </a:t>
            </a:r>
            <a:r>
              <a:rPr lang="en-GB" sz="1100" dirty="0" err="1">
                <a:effectLst/>
                <a:latin typeface="Arial" panose="020B0604020202020204" pitchFamily="34" charset="0"/>
                <a:ea typeface="Calibri" panose="020F0502020204030204" pitchFamily="34" charset="0"/>
                <a:cs typeface="Arial" panose="020B0604020202020204" pitchFamily="34" charset="0"/>
              </a:rPr>
              <a:t>edn.Harlow</a:t>
            </a:r>
            <a:r>
              <a:rPr lang="en-GB" sz="1100" dirty="0">
                <a:effectLst/>
                <a:latin typeface="Arial" panose="020B0604020202020204" pitchFamily="34" charset="0"/>
                <a:ea typeface="Calibri" panose="020F0502020204030204" pitchFamily="34" charset="0"/>
                <a:cs typeface="Arial" panose="020B0604020202020204" pitchFamily="34" charset="0"/>
              </a:rPr>
              <a:t>: Pearson Education Limited. </a:t>
            </a:r>
          </a:p>
          <a:p>
            <a:pPr algn="just">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I have used this book to gain knowledge and to understand psychological development across the lifespan as this book has been write by expert and been approved by many experts I have also used this on my poster to present the information. </a:t>
            </a:r>
          </a:p>
          <a:p>
            <a:pPr marL="342900" lvl="0" indent="-342900" algn="just">
              <a:lnSpc>
                <a:spcPct val="107000"/>
              </a:lnSpc>
              <a:spcAft>
                <a:spcPts val="800"/>
              </a:spcAft>
              <a:buFont typeface="Wingdings" panose="05000000000000000000" pitchFamily="2" charset="2"/>
              <a:buChar char=""/>
            </a:pPr>
            <a:r>
              <a:rPr lang="en-GB" sz="1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R,Gross</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.(2015) </a:t>
            </a:r>
            <a:r>
              <a:rPr lang="en-GB" sz="11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PSYCHOLOGY THE SCIENCE OF MIND AND BEHAVIOUR.</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7</a:t>
            </a:r>
            <a:r>
              <a:rPr lang="en-GB" sz="110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edn.London:Hodder</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Education.</a:t>
            </a:r>
            <a:r>
              <a:rPr lang="en-GB" sz="1100" dirty="0">
                <a:effectLst/>
                <a:latin typeface="Arial" panose="020B0604020202020204" pitchFamily="34" charset="0"/>
                <a:ea typeface="Calibri" panose="020F0502020204030204" pitchFamily="34" charset="0"/>
                <a:cs typeface="Arial" panose="020B0604020202020204" pitchFamily="34" charset="0"/>
              </a:rPr>
              <a:t> </a:t>
            </a:r>
          </a:p>
          <a:p>
            <a:pPr algn="just">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This book was an eye opener for me as I was able to understand and learn what is psychological development and how our brain works throughout our lifespan. It is important to have a read through this books as it breaks down a lot and it is simple to understand as there is some images of our brain and which part works for what. However I have only used this book to understand what is psychological is and did not use this on my poster. </a:t>
            </a:r>
          </a:p>
          <a:p>
            <a:pPr marL="342900" lvl="0" indent="-342900" algn="just">
              <a:lnSpc>
                <a:spcPct val="107000"/>
              </a:lnSpc>
              <a:spcAft>
                <a:spcPts val="800"/>
              </a:spcAft>
              <a:buSzPts val="1100"/>
              <a:buFont typeface="Wingdings" panose="05000000000000000000" pitchFamily="2" charset="2"/>
              <a:buChar char=""/>
            </a:pPr>
            <a:r>
              <a:rPr lang="en-GB" sz="1100" dirty="0" err="1">
                <a:effectLst/>
                <a:latin typeface="Arial" panose="020B0604020202020204" pitchFamily="34" charset="0"/>
                <a:ea typeface="Calibri" panose="020F0502020204030204" pitchFamily="34" charset="0"/>
                <a:cs typeface="Arial" panose="020B0604020202020204" pitchFamily="34" charset="0"/>
              </a:rPr>
              <a:t>R,Gillibrand,etal</a:t>
            </a:r>
            <a:r>
              <a:rPr lang="en-GB" sz="1100" dirty="0">
                <a:effectLst/>
                <a:latin typeface="Arial" panose="020B0604020202020204" pitchFamily="34" charset="0"/>
                <a:ea typeface="Calibri" panose="020F0502020204030204" pitchFamily="34" charset="0"/>
                <a:cs typeface="Arial" panose="020B0604020202020204" pitchFamily="34" charset="0"/>
              </a:rPr>
              <a:t>.(2016) </a:t>
            </a:r>
            <a:r>
              <a:rPr lang="en-GB" sz="1100" i="1" dirty="0">
                <a:effectLst/>
                <a:latin typeface="Arial" panose="020B0604020202020204" pitchFamily="34" charset="0"/>
                <a:ea typeface="Calibri" panose="020F0502020204030204" pitchFamily="34" charset="0"/>
                <a:cs typeface="Arial" panose="020B0604020202020204" pitchFamily="34" charset="0"/>
              </a:rPr>
              <a:t>Developmental Psychology. </a:t>
            </a:r>
            <a:r>
              <a:rPr lang="en-GB" sz="1100" dirty="0">
                <a:effectLst/>
                <a:latin typeface="Arial" panose="020B0604020202020204" pitchFamily="34" charset="0"/>
                <a:ea typeface="Calibri" panose="020F0502020204030204" pitchFamily="34" charset="0"/>
                <a:cs typeface="Arial" panose="020B0604020202020204" pitchFamily="34" charset="0"/>
              </a:rPr>
              <a:t>2</a:t>
            </a:r>
            <a:r>
              <a:rPr lang="en-GB" sz="1100" baseline="30000" dirty="0">
                <a:effectLst/>
                <a:latin typeface="Arial" panose="020B0604020202020204" pitchFamily="34" charset="0"/>
                <a:ea typeface="Calibri" panose="020F0502020204030204" pitchFamily="34" charset="0"/>
                <a:cs typeface="Arial" panose="020B0604020202020204" pitchFamily="34" charset="0"/>
              </a:rPr>
              <a:t>nd</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dirty="0" err="1">
                <a:effectLst/>
                <a:latin typeface="Arial" panose="020B0604020202020204" pitchFamily="34" charset="0"/>
                <a:ea typeface="Calibri" panose="020F0502020204030204" pitchFamily="34" charset="0"/>
                <a:cs typeface="Arial" panose="020B0604020202020204" pitchFamily="34" charset="0"/>
              </a:rPr>
              <a:t>edn.Harlow:Pearson</a:t>
            </a:r>
            <a:r>
              <a:rPr lang="en-GB" sz="1100" dirty="0">
                <a:effectLst/>
                <a:latin typeface="Arial" panose="020B0604020202020204" pitchFamily="34" charset="0"/>
                <a:ea typeface="Calibri" panose="020F0502020204030204" pitchFamily="34" charset="0"/>
                <a:cs typeface="Arial" panose="020B0604020202020204" pitchFamily="34" charset="0"/>
              </a:rPr>
              <a:t> Education limited. </a:t>
            </a:r>
          </a:p>
          <a:p>
            <a:pPr algn="just">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This book was very use for my poster and I have gained knowledge to understand  developmental psychology nature versus nurture and how important it is in humans life, I also enjoyed reading about the attachment theory and how human can apply it. </a:t>
            </a:r>
          </a:p>
        </p:txBody>
      </p:sp>
      <p:sp>
        <p:nvSpPr>
          <p:cNvPr id="9" name="TextBox 8">
            <a:extLst>
              <a:ext uri="{FF2B5EF4-FFF2-40B4-BE49-F238E27FC236}">
                <a16:creationId xmlns:a16="http://schemas.microsoft.com/office/drawing/2014/main" id="{BF5DB46D-8AB4-425B-87ED-426C115A8E4F}"/>
              </a:ext>
            </a:extLst>
          </p:cNvPr>
          <p:cNvSpPr txBox="1"/>
          <p:nvPr/>
        </p:nvSpPr>
        <p:spPr>
          <a:xfrm>
            <a:off x="1402672" y="3483062"/>
            <a:ext cx="9603419" cy="2595903"/>
          </a:xfrm>
          <a:prstGeom prst="rect">
            <a:avLst/>
          </a:prstGeom>
          <a:noFill/>
        </p:spPr>
        <p:txBody>
          <a:bodyPr wrap="square">
            <a:spAutoFit/>
          </a:bodyPr>
          <a:lstStyle/>
          <a:p>
            <a:pPr marL="342900" lvl="0" indent="-342900" algn="just">
              <a:lnSpc>
                <a:spcPct val="107000"/>
              </a:lnSpc>
              <a:spcAft>
                <a:spcPts val="800"/>
              </a:spcAft>
              <a:buSzPts val="1100"/>
              <a:buFont typeface="Wingdings" panose="05000000000000000000" pitchFamily="2" charset="2"/>
              <a:buChar char=""/>
            </a:pPr>
            <a:r>
              <a:rPr lang="en-GB" sz="1100" dirty="0">
                <a:effectLst/>
                <a:latin typeface="Arial" panose="020B0604020202020204" pitchFamily="34" charset="0"/>
                <a:ea typeface="Calibri" panose="020F0502020204030204" pitchFamily="34" charset="0"/>
                <a:cs typeface="Arial" panose="020B0604020202020204" pitchFamily="34" charset="0"/>
              </a:rPr>
              <a:t>V.Morrison,et al.(2009)</a:t>
            </a:r>
            <a:r>
              <a:rPr lang="en-GB" sz="11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 An Introduction to Health Psychology 2</a:t>
            </a:r>
            <a:r>
              <a:rPr lang="en-GB" sz="1100" i="1" baseline="30000" dirty="0">
                <a:solidFill>
                  <a:srgbClr val="222222"/>
                </a:solidFill>
                <a:effectLst/>
                <a:latin typeface="Arial" panose="020B0604020202020204" pitchFamily="34" charset="0"/>
                <a:ea typeface="Calibri" panose="020F0502020204030204" pitchFamily="34" charset="0"/>
                <a:cs typeface="Arial" panose="020B0604020202020204" pitchFamily="34" charset="0"/>
              </a:rPr>
              <a:t>nd</a:t>
            </a:r>
            <a:r>
              <a:rPr lang="en-GB" sz="11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GB" sz="1100" i="1"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edn</a:t>
            </a:r>
            <a:r>
              <a:rPr lang="en-GB" sz="11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 Harlow: Pearson Education limited.</a:t>
            </a:r>
            <a:r>
              <a:rPr lang="en-GB" sz="1100" dirty="0">
                <a:effectLst/>
                <a:latin typeface="Arial" panose="020B0604020202020204" pitchFamily="34" charset="0"/>
                <a:ea typeface="Calibri" panose="020F0502020204030204" pitchFamily="34" charset="0"/>
                <a:cs typeface="Arial" panose="020B0604020202020204" pitchFamily="34" charset="0"/>
              </a:rPr>
              <a:t> </a:t>
            </a:r>
          </a:p>
          <a:p>
            <a:pPr algn="just">
              <a:lnSpc>
                <a:spcPct val="107000"/>
              </a:lnSpc>
              <a:spcAft>
                <a:spcPts val="1500"/>
              </a:spcAft>
            </a:pPr>
            <a:r>
              <a:rPr lang="en-GB" sz="11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This book allowed me to understand how our health plays vital role psychologically as the authors says having a healthy means a better health and it helps you be confident in yourself. </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SzPts val="1100"/>
              <a:buFont typeface="Wingdings" panose="05000000000000000000" pitchFamily="2" charset="2"/>
              <a:buChar char=""/>
            </a:pPr>
            <a:r>
              <a:rPr lang="en-GB" sz="1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Erber,JT</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.(2012) </a:t>
            </a:r>
            <a:r>
              <a:rPr lang="en-GB" sz="11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Aging &amp;older adulthood </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3</a:t>
            </a:r>
            <a:r>
              <a:rPr lang="en-GB" sz="110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rd</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edn.Wiley</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-Blackwell.</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I used this book to collect information on old age and what happened during this stage of life. However due to lack of words I didn’t used this information on the poster, but it was very useful information’s to understand life stage</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SzPts val="1100"/>
              <a:buFont typeface="Wingdings" panose="05000000000000000000" pitchFamily="2" charset="2"/>
              <a:buChar char=""/>
            </a:pPr>
            <a:r>
              <a:rPr lang="en-GB" sz="1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Hogg,M,et</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al.(2013) </a:t>
            </a:r>
            <a:r>
              <a:rPr lang="en-GB" sz="11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Social Psychology</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7</a:t>
            </a:r>
            <a:r>
              <a:rPr lang="en-GB" sz="110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edn,Harlow</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Pearson Education limited.</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This book was very useful to understand social psychology and it breaks down into different stage which makes it easy for the reader to catch the information and to gain the knowledge to put in practices also can help human to understand the close relationships. </a:t>
            </a:r>
            <a:endParaRPr lang="en-GB" sz="1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785985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639AC4-B296-4F3F-8080-626154D70E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0" name="Straight Connector 9">
            <a:extLst>
              <a:ext uri="{FF2B5EF4-FFF2-40B4-BE49-F238E27FC236}">
                <a16:creationId xmlns:a16="http://schemas.microsoft.com/office/drawing/2014/main" id="{172F4560-9994-45CF-A1D6-E83E1A530F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12" name="Rectangle 11">
            <a:extLst>
              <a:ext uri="{FF2B5EF4-FFF2-40B4-BE49-F238E27FC236}">
                <a16:creationId xmlns:a16="http://schemas.microsoft.com/office/drawing/2014/main" id="{001B0E35-F788-4608-ABBE-0D971AA50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431B8EA-FCCA-47DD-A0C4-A653EC4AB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C781EDE-83AA-44D6-8054-A4E2D6F280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accent2"/>
            </a:solidFill>
            <a:miter lim="800000"/>
          </a:ln>
        </p:spPr>
        <p:style>
          <a:lnRef idx="1">
            <a:schemeClr val="accent1"/>
          </a:lnRef>
          <a:fillRef idx="3">
            <a:schemeClr val="accent1"/>
          </a:fillRef>
          <a:effectRef idx="2">
            <a:schemeClr val="accent1"/>
          </a:effectRef>
          <a:fontRef idx="minor">
            <a:schemeClr val="lt1"/>
          </a:fontRef>
        </p:style>
      </p:sp>
      <p:sp>
        <p:nvSpPr>
          <p:cNvPr id="9" name="TextBox 8">
            <a:extLst>
              <a:ext uri="{FF2B5EF4-FFF2-40B4-BE49-F238E27FC236}">
                <a16:creationId xmlns:a16="http://schemas.microsoft.com/office/drawing/2014/main" id="{B6FBD97A-1ECC-415E-B5C0-6A1E9C01EA71}"/>
              </a:ext>
            </a:extLst>
          </p:cNvPr>
          <p:cNvSpPr txBox="1"/>
          <p:nvPr/>
        </p:nvSpPr>
        <p:spPr>
          <a:xfrm>
            <a:off x="1164733" y="600724"/>
            <a:ext cx="9859358" cy="5254002"/>
          </a:xfrm>
          <a:prstGeom prst="rect">
            <a:avLst/>
          </a:prstGeom>
          <a:noFill/>
        </p:spPr>
        <p:txBody>
          <a:bodyPr wrap="square">
            <a:spAutoFit/>
          </a:bodyPr>
          <a:lstStyle/>
          <a:p>
            <a:pPr algn="just">
              <a:lnSpc>
                <a:spcPct val="107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a:buSzPts val="1100"/>
              <a:buFont typeface="Wingdings" panose="05000000000000000000" pitchFamily="2" charset="2"/>
              <a:buChar char=""/>
            </a:pPr>
            <a:r>
              <a:rPr lang="en-GB" sz="1100" b="0" dirty="0" err="1">
                <a:effectLst/>
                <a:latin typeface="Arial" panose="020B0604020202020204" pitchFamily="34" charset="0"/>
                <a:ea typeface="Times New Roman" panose="02020603050405020304" pitchFamily="18" charset="0"/>
              </a:rPr>
              <a:t>Halpenny,AM</a:t>
            </a:r>
            <a:r>
              <a:rPr lang="en-GB" sz="1100" b="0" dirty="0">
                <a:effectLst/>
                <a:latin typeface="Arial" panose="020B0604020202020204" pitchFamily="34" charset="0"/>
                <a:ea typeface="Times New Roman" panose="02020603050405020304" pitchFamily="18" charset="0"/>
              </a:rPr>
              <a:t> </a:t>
            </a:r>
            <a:r>
              <a:rPr lang="en-GB" sz="1100" b="0" dirty="0" err="1">
                <a:effectLst/>
                <a:latin typeface="Arial" panose="020B0604020202020204" pitchFamily="34" charset="0"/>
                <a:ea typeface="Times New Roman" panose="02020603050405020304" pitchFamily="18" charset="0"/>
              </a:rPr>
              <a:t>etal</a:t>
            </a:r>
            <a:r>
              <a:rPr lang="en-GB" sz="1100" b="0" dirty="0">
                <a:effectLst/>
                <a:latin typeface="Arial" panose="020B0604020202020204" pitchFamily="34" charset="0"/>
                <a:ea typeface="Times New Roman" panose="02020603050405020304" pitchFamily="18" charset="0"/>
              </a:rPr>
              <a:t>(2013) </a:t>
            </a:r>
            <a:r>
              <a:rPr lang="en-GB" sz="1100" b="0" i="1" u="sng" dirty="0">
                <a:effectLst/>
                <a:latin typeface="Arial" panose="020B0604020202020204" pitchFamily="34" charset="0"/>
                <a:ea typeface="Times New Roman" panose="02020603050405020304" pitchFamily="18" charset="0"/>
              </a:rPr>
              <a:t>Introducing Piaget : A Guide for Practitioners and Students in Early Years </a:t>
            </a:r>
            <a:r>
              <a:rPr lang="en-GB" sz="1100" b="0" i="1" u="sng" dirty="0" err="1">
                <a:effectLst/>
                <a:latin typeface="Arial" panose="020B0604020202020204" pitchFamily="34" charset="0"/>
                <a:ea typeface="Times New Roman" panose="02020603050405020304" pitchFamily="18" charset="0"/>
              </a:rPr>
              <a:t>Education,</a:t>
            </a:r>
            <a:r>
              <a:rPr lang="en-GB" sz="1100" b="0" dirty="0" err="1">
                <a:effectLst/>
                <a:latin typeface="Arial" panose="020B0604020202020204" pitchFamily="34" charset="0"/>
                <a:ea typeface="Times New Roman" panose="02020603050405020304" pitchFamily="18" charset="0"/>
              </a:rPr>
              <a:t>Taylor</a:t>
            </a:r>
            <a:r>
              <a:rPr lang="en-GB" sz="1100" b="0" dirty="0">
                <a:effectLst/>
                <a:latin typeface="Arial" panose="020B0604020202020204" pitchFamily="34" charset="0"/>
                <a:ea typeface="Times New Roman" panose="02020603050405020304" pitchFamily="18" charset="0"/>
              </a:rPr>
              <a:t> and </a:t>
            </a:r>
            <a:r>
              <a:rPr lang="en-GB" sz="1100" b="0" dirty="0" err="1">
                <a:effectLst/>
                <a:latin typeface="Arial" panose="020B0604020202020204" pitchFamily="34" charset="0"/>
                <a:ea typeface="Times New Roman" panose="02020603050405020304" pitchFamily="18" charset="0"/>
              </a:rPr>
              <a:t>Francis:Hoboken</a:t>
            </a:r>
            <a:r>
              <a:rPr lang="en-GB" sz="1100" b="0" dirty="0">
                <a:effectLst/>
                <a:latin typeface="Arial" panose="020B0604020202020204" pitchFamily="34" charset="0"/>
                <a:ea typeface="Times New Roman" panose="02020603050405020304" pitchFamily="18" charset="0"/>
              </a:rPr>
              <a: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I have used this book to help me collect information on Piaget theory by reading this book I have understood cognitive developments in childhood and what to accept from young minds this information was also used on my poster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100"/>
              <a:buFont typeface="Wingdings" panose="05000000000000000000" pitchFamily="2" charset="2"/>
              <a:buChar char=""/>
            </a:pPr>
            <a:r>
              <a:rPr lang="en-GB" sz="1100" dirty="0" err="1">
                <a:effectLst/>
                <a:latin typeface="Arial" panose="020B0604020202020204" pitchFamily="34" charset="0"/>
                <a:ea typeface="Calibri" panose="020F0502020204030204" pitchFamily="34" charset="0"/>
                <a:cs typeface="Times New Roman" panose="02020603050405020304" pitchFamily="18" charset="0"/>
              </a:rPr>
              <a:t>Fernald,D</a:t>
            </a:r>
            <a:r>
              <a:rPr lang="en-GB" sz="1100" dirty="0">
                <a:effectLst/>
                <a:latin typeface="Arial" panose="020B0604020202020204" pitchFamily="34" charset="0"/>
                <a:ea typeface="Calibri" panose="020F0502020204030204" pitchFamily="34" charset="0"/>
                <a:cs typeface="Times New Roman" panose="02020603050405020304" pitchFamily="18" charset="0"/>
              </a:rPr>
              <a:t>(2008) </a:t>
            </a:r>
            <a:r>
              <a:rPr lang="en-GB" sz="1100" i="1" dirty="0">
                <a:effectLst/>
                <a:latin typeface="Arial" panose="020B0604020202020204" pitchFamily="34" charset="0"/>
                <a:ea typeface="Calibri" panose="020F0502020204030204" pitchFamily="34" charset="0"/>
                <a:cs typeface="Times New Roman" panose="02020603050405020304" pitchFamily="18" charset="0"/>
              </a:rPr>
              <a:t>Psychology : Six </a:t>
            </a:r>
            <a:r>
              <a:rPr lang="en-GB" sz="1100" i="1" dirty="0" err="1">
                <a:effectLst/>
                <a:latin typeface="Arial" panose="020B0604020202020204" pitchFamily="34" charset="0"/>
                <a:ea typeface="Calibri" panose="020F0502020204030204" pitchFamily="34" charset="0"/>
                <a:cs typeface="Times New Roman" panose="02020603050405020304" pitchFamily="18" charset="0"/>
              </a:rPr>
              <a:t>Perspectives</a:t>
            </a:r>
            <a:r>
              <a:rPr lang="en-GB" sz="1100" dirty="0" err="1">
                <a:effectLst/>
                <a:latin typeface="Arial" panose="020B0604020202020204" pitchFamily="34" charset="0"/>
                <a:ea typeface="Calibri" panose="020F0502020204030204" pitchFamily="34" charset="0"/>
                <a:cs typeface="Times New Roman" panose="02020603050405020304" pitchFamily="18" charset="0"/>
              </a:rPr>
              <a:t>,London:Sage</a:t>
            </a:r>
            <a:r>
              <a:rPr lang="en-GB" sz="1100" dirty="0">
                <a:effectLst/>
                <a:latin typeface="Arial" panose="020B0604020202020204" pitchFamily="34" charset="0"/>
                <a:ea typeface="Calibri" panose="020F0502020204030204" pitchFamily="34" charset="0"/>
                <a:cs typeface="Times New Roman" panose="02020603050405020304" pitchFamily="18" charset="0"/>
              </a:rPr>
              <a:t> publications Ltd.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I have used this book to research behaviourism as this has six perspectives and it has very simple written language makes it easy for the reader to understand over role point I haven’t used this information on the poster however it was a really good book recognise what behaviour helps children as well adults.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panose="05000000000000000000" pitchFamily="2" charset="2"/>
              <a:buChar char=""/>
            </a:pPr>
            <a:r>
              <a:rPr lang="en-GB" sz="1100" dirty="0" err="1">
                <a:effectLst/>
                <a:latin typeface="Arial" panose="020B0604020202020204" pitchFamily="34" charset="0"/>
                <a:ea typeface="Calibri" panose="020F0502020204030204" pitchFamily="34" charset="0"/>
                <a:cs typeface="Times New Roman" panose="02020603050405020304" pitchFamily="18" charset="0"/>
              </a:rPr>
              <a:t>McLeod,Saul</a:t>
            </a:r>
            <a:r>
              <a:rPr lang="en-GB" sz="1100" dirty="0">
                <a:effectLst/>
                <a:latin typeface="Arial" panose="020B0604020202020204" pitchFamily="34" charset="0"/>
                <a:ea typeface="Calibri" panose="020F0502020204030204" pitchFamily="34" charset="0"/>
                <a:cs typeface="Times New Roman" panose="02020603050405020304" pitchFamily="18" charset="0"/>
              </a:rPr>
              <a:t>(2018) </a:t>
            </a:r>
            <a:r>
              <a:rPr lang="en-GB" sz="1100" i="1" dirty="0">
                <a:effectLst/>
                <a:latin typeface="Arial" panose="020B0604020202020204" pitchFamily="34" charset="0"/>
                <a:ea typeface="Calibri" panose="020F0502020204030204" pitchFamily="34" charset="0"/>
                <a:cs typeface="Times New Roman" panose="02020603050405020304" pitchFamily="18" charset="0"/>
              </a:rPr>
              <a:t>Erik Erikson's Stages of Psychosocial Development</a:t>
            </a:r>
            <a:r>
              <a:rPr lang="en-GB" sz="1100" dirty="0">
                <a:effectLst/>
                <a:latin typeface="Arial" panose="020B0604020202020204" pitchFamily="34" charset="0"/>
                <a:ea typeface="Calibri" panose="020F0502020204030204" pitchFamily="34" charset="0"/>
                <a:cs typeface="Times New Roman" panose="02020603050405020304" pitchFamily="18" charset="0"/>
              </a:rPr>
              <a:t>. Available </a:t>
            </a:r>
            <a:r>
              <a:rPr lang="en-GB" sz="1100" dirty="0" err="1">
                <a:effectLst/>
                <a:latin typeface="Arial" panose="020B0604020202020204" pitchFamily="34" charset="0"/>
                <a:ea typeface="Calibri" panose="020F0502020204030204" pitchFamily="34" charset="0"/>
                <a:cs typeface="Times New Roman" panose="02020603050405020304" pitchFamily="18" charset="0"/>
              </a:rPr>
              <a:t>at:</a:t>
            </a:r>
            <a:r>
              <a:rPr lang="en-GB" sz="1100" u="sng" dirty="0" err="1">
                <a:solidFill>
                  <a:srgbClr val="86724D"/>
                </a:solidFill>
                <a:effectLst/>
                <a:latin typeface="Arial" panose="020B060402020202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Erik</a:t>
            </a:r>
            <a:r>
              <a:rPr lang="en-GB" sz="1100" u="sng" dirty="0">
                <a:effectLst/>
                <a:latin typeface="Arial" panose="020B060402020202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 Erikson | Psychosocial Stages | Simply Psychology</a:t>
            </a:r>
            <a:r>
              <a:rPr lang="en-GB" sz="1100" u="sng" dirty="0">
                <a:effectLst/>
                <a:latin typeface="Arial" panose="020B0604020202020204" pitchFamily="34" charset="0"/>
                <a:ea typeface="Calibri" panose="020F0502020204030204" pitchFamily="34" charset="0"/>
                <a:cs typeface="Times New Roman" panose="02020603050405020304" pitchFamily="18" charset="0"/>
              </a:rPr>
              <a:t>  [Accessed 6</a:t>
            </a:r>
            <a:r>
              <a:rPr lang="en-GB" sz="1100" u="sng"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100" u="sng" dirty="0">
                <a:effectLst/>
                <a:latin typeface="Arial" panose="020B0604020202020204" pitchFamily="34" charset="0"/>
                <a:ea typeface="Calibri" panose="020F0502020204030204" pitchFamily="34" charset="0"/>
                <a:cs typeface="Times New Roman" panose="02020603050405020304" pitchFamily="18" charset="0"/>
              </a:rPr>
              <a:t> June 2021].</a:t>
            </a:r>
            <a:endParaRPr lang="en-GB" sz="1100" u="sng"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panose="05000000000000000000" pitchFamily="2" charset="2"/>
              <a:buChar char=""/>
            </a:pPr>
            <a:r>
              <a:rPr lang="en-GB" sz="1100" dirty="0">
                <a:effectLst/>
                <a:latin typeface="Arial" panose="020B0604020202020204" pitchFamily="34" charset="0"/>
                <a:ea typeface="Times New Roman" panose="02020603050405020304" pitchFamily="18" charset="0"/>
              </a:rPr>
              <a:t>I have used this website to research Erikson theory, and I have managed to use this information on my poster as it gave a simple quote which allowed me to sums up the basic line of the psychosocial stage of development, it stated the positive and negative outcome for personality development and how it can affect us humans. It also outlines that having successful accomplishment of each stage results in a healthy personality.</a:t>
            </a:r>
            <a:endParaRPr lang="en-GB" sz="1100" dirty="0">
              <a:effectLst/>
              <a:latin typeface="Times New Roman" panose="02020603050405020304" pitchFamily="18" charset="0"/>
              <a:ea typeface="Times New Roman" panose="02020603050405020304" pitchFamily="18" charset="0"/>
            </a:endParaRPr>
          </a:p>
          <a:p>
            <a:pPr marL="342900" lvl="0" indent="-342900" algn="just">
              <a:spcBef>
                <a:spcPts val="500"/>
              </a:spcBef>
              <a:spcAft>
                <a:spcPts val="1500"/>
              </a:spcAft>
              <a:buSzPts val="1100"/>
              <a:buFont typeface="Wingdings" panose="05000000000000000000" pitchFamily="2" charset="2"/>
              <a:buChar char=""/>
            </a:pPr>
            <a:r>
              <a:rPr lang="en-GB" sz="1100" b="1" u="sng" dirty="0">
                <a:effectLst/>
                <a:latin typeface="Arial" panose="020B0604020202020204" pitchFamily="34" charset="0"/>
                <a:ea typeface="Times New Roman" panose="02020603050405020304" pitchFamily="18" charset="0"/>
              </a:rPr>
              <a:t>NSPCC Learning(2021) </a:t>
            </a:r>
            <a:r>
              <a:rPr lang="en-GB" sz="1100" b="0" i="1" dirty="0">
                <a:effectLst/>
                <a:latin typeface="Arial" panose="020B0604020202020204" pitchFamily="34" charset="0"/>
                <a:ea typeface="Times New Roman" panose="02020603050405020304" pitchFamily="18" charset="0"/>
              </a:rPr>
              <a:t>How childhood trauma affects child brain </a:t>
            </a:r>
            <a:r>
              <a:rPr lang="en-GB" sz="1100" b="0" i="1" dirty="0" err="1">
                <a:effectLst/>
                <a:latin typeface="Arial" panose="020B0604020202020204" pitchFamily="34" charset="0"/>
                <a:ea typeface="Times New Roman" panose="02020603050405020304" pitchFamily="18" charset="0"/>
              </a:rPr>
              <a:t>development</a:t>
            </a:r>
            <a:r>
              <a:rPr lang="en-GB" sz="1100" b="0" dirty="0" err="1">
                <a:effectLst/>
                <a:latin typeface="Arial" panose="020B0604020202020204" pitchFamily="34" charset="0"/>
                <a:ea typeface="Times New Roman" panose="02020603050405020304" pitchFamily="18" charset="0"/>
              </a:rPr>
              <a:t>.Available</a:t>
            </a:r>
            <a:r>
              <a:rPr lang="en-GB" sz="1100" b="0" dirty="0">
                <a:effectLst/>
                <a:latin typeface="Arial" panose="020B0604020202020204" pitchFamily="34" charset="0"/>
                <a:ea typeface="Times New Roman" panose="02020603050405020304" pitchFamily="18" charset="0"/>
              </a:rPr>
              <a:t> </a:t>
            </a:r>
            <a:r>
              <a:rPr lang="en-GB" sz="1100" b="0" dirty="0" err="1">
                <a:effectLst/>
                <a:latin typeface="Arial" panose="020B0604020202020204" pitchFamily="34" charset="0"/>
                <a:ea typeface="Times New Roman" panose="02020603050405020304" pitchFamily="18" charset="0"/>
              </a:rPr>
              <a:t>at:</a:t>
            </a:r>
            <a:r>
              <a:rPr lang="en-GB" sz="1100" b="1" u="sng" dirty="0" err="1">
                <a:solidFill>
                  <a:srgbClr val="86724D"/>
                </a:solidFill>
                <a:effectLst/>
                <a:latin typeface="Arial" panose="020B0604020202020204" pitchFamily="34" charset="0"/>
                <a:ea typeface="Times New Roman" panose="02020603050405020304" pitchFamily="18" charset="0"/>
                <a:hlinkClick r:id="rId5">
                  <a:extLst>
                    <a:ext uri="{A12FA001-AC4F-418D-AE19-62706E023703}">
                      <ahyp:hlinkClr xmlns:ahyp="http://schemas.microsoft.com/office/drawing/2018/hyperlinkcolor" val="tx"/>
                    </a:ext>
                  </a:extLst>
                </a:hlinkClick>
              </a:rPr>
              <a:t>Understanding</a:t>
            </a:r>
            <a:r>
              <a:rPr lang="en-GB" sz="1100" b="1" u="sng" dirty="0">
                <a:effectLst/>
                <a:latin typeface="Arial" panose="020B0604020202020204" pitchFamily="34" charset="0"/>
                <a:ea typeface="Times New Roman" panose="02020603050405020304" pitchFamily="18" charset="0"/>
                <a:hlinkClick r:id="rId5">
                  <a:extLst>
                    <a:ext uri="{A12FA001-AC4F-418D-AE19-62706E023703}">
                      <ahyp:hlinkClr xmlns:ahyp="http://schemas.microsoft.com/office/drawing/2018/hyperlinkcolor" val="tx"/>
                    </a:ext>
                  </a:extLst>
                </a:hlinkClick>
              </a:rPr>
              <a:t> child brain development | NSPCC Learning</a:t>
            </a:r>
            <a:r>
              <a:rPr lang="en-GB" sz="1100" b="0" dirty="0">
                <a:effectLst/>
                <a:latin typeface="Arial" panose="020B0604020202020204" pitchFamily="34" charset="0"/>
                <a:ea typeface="Times New Roman" panose="02020603050405020304" pitchFamily="18" charset="0"/>
              </a:rPr>
              <a:t> Accessed [10</a:t>
            </a:r>
            <a:r>
              <a:rPr lang="en-GB" sz="1100" b="0" baseline="30000" dirty="0">
                <a:effectLst/>
                <a:latin typeface="Arial" panose="020B0604020202020204" pitchFamily="34" charset="0"/>
                <a:ea typeface="Times New Roman" panose="02020603050405020304" pitchFamily="18" charset="0"/>
              </a:rPr>
              <a:t>th</a:t>
            </a:r>
            <a:r>
              <a:rPr lang="en-GB" sz="1100" b="0" dirty="0">
                <a:effectLst/>
                <a:latin typeface="Arial" panose="020B0604020202020204" pitchFamily="34" charset="0"/>
                <a:ea typeface="Times New Roman" panose="02020603050405020304" pitchFamily="18" charset="0"/>
              </a:rPr>
              <a:t> June 2021]. </a:t>
            </a:r>
            <a:endParaRPr lang="en-GB" sz="1100" b="1" dirty="0">
              <a:effectLst/>
              <a:latin typeface="Times New Roman" panose="02020603050405020304" pitchFamily="18" charset="0"/>
              <a:ea typeface="Times New Roman" panose="02020603050405020304" pitchFamily="18" charset="0"/>
            </a:endParaRPr>
          </a:p>
          <a:p>
            <a:pPr algn="just">
              <a:lnSpc>
                <a:spcPct val="150000"/>
              </a:lnSpc>
              <a:spcAft>
                <a:spcPts val="1500"/>
              </a:spcAft>
            </a:pPr>
            <a:r>
              <a:rPr lang="en-GB" sz="1100" b="0" dirty="0">
                <a:effectLst/>
                <a:latin typeface="Arial" panose="020B0604020202020204" pitchFamily="34" charset="0"/>
                <a:ea typeface="Times New Roman" panose="02020603050405020304" pitchFamily="18" charset="0"/>
              </a:rPr>
              <a:t>I have used this website to research the positive development of child’s brain as it also outlines the sensitive periods in early childhood as well as adolescence, </a:t>
            </a:r>
            <a:r>
              <a:rPr lang="en-GB" sz="1100" b="0" dirty="0" err="1">
                <a:effectLst/>
                <a:latin typeface="Arial" panose="020B0604020202020204" pitchFamily="34" charset="0"/>
                <a:ea typeface="Times New Roman" panose="02020603050405020304" pitchFamily="18" charset="0"/>
              </a:rPr>
              <a:t>Acordding</a:t>
            </a:r>
            <a:r>
              <a:rPr lang="en-GB" sz="1100" b="0" dirty="0">
                <a:effectLst/>
                <a:latin typeface="Arial" panose="020B0604020202020204" pitchFamily="34" charset="0"/>
                <a:ea typeface="Times New Roman" panose="02020603050405020304" pitchFamily="18" charset="0"/>
              </a:rPr>
              <a:t> to NSPCC Learning positive experiencing throughout childhood helps humans brain to build healthy, however having a bad experience during childhood can also have trauma in child brain development which may affect in  child life as this may result that child may find it hard to be around others</a:t>
            </a:r>
            <a:r>
              <a:rPr lang="en-GB" sz="1100" b="0" spc="-5" dirty="0">
                <a:effectLst/>
                <a:latin typeface="Arial" panose="020B0604020202020204" pitchFamily="34" charset="0"/>
                <a:ea typeface="Times New Roman" panose="02020603050405020304" pitchFamily="18" charset="0"/>
              </a:rPr>
              <a:t>(Shonkoff et al,2015).This information was key point for myself as it helps me understand how to beware of  surrounding as I have two children and now I can be more alert to support my child. This NSPCC Learning is available for anyone who needs help to support children. This website also update  frequently and is more reliable.</a:t>
            </a:r>
            <a:endParaRPr lang="en-GB" sz="1100" b="1"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731650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50011EF-6819-46A4-A596-3608FEE3BA6D}"/>
              </a:ext>
            </a:extLst>
          </p:cNvPr>
          <p:cNvSpPr txBox="1"/>
          <p:nvPr/>
        </p:nvSpPr>
        <p:spPr>
          <a:xfrm>
            <a:off x="1271724" y="1148888"/>
            <a:ext cx="8928717" cy="4560223"/>
          </a:xfrm>
          <a:prstGeom prst="rect">
            <a:avLst/>
          </a:prstGeom>
          <a:noFill/>
        </p:spPr>
        <p:txBody>
          <a:bodyPr wrap="square">
            <a:spAutoFit/>
          </a:bodyPr>
          <a:lstStyle/>
          <a:p>
            <a:pPr marL="342900" lvl="0" indent="-342900" algn="just">
              <a:lnSpc>
                <a:spcPct val="150000"/>
              </a:lnSpc>
              <a:spcBef>
                <a:spcPts val="1875"/>
              </a:spcBef>
              <a:spcAft>
                <a:spcPts val="600"/>
              </a:spcAft>
              <a:buSzPts val="1100"/>
              <a:buFont typeface="Wingdings" panose="05000000000000000000" pitchFamily="2" charset="2"/>
              <a:buChar char=""/>
            </a:pPr>
            <a:r>
              <a:rPr lang="en-GB" sz="1100" b="0" spc="-5" dirty="0" err="1">
                <a:solidFill>
                  <a:srgbClr val="000000"/>
                </a:solidFill>
                <a:effectLst/>
                <a:latin typeface="Arial" panose="020B0604020202020204" pitchFamily="34" charset="0"/>
                <a:ea typeface="Times New Roman" panose="02020603050405020304" pitchFamily="18" charset="0"/>
              </a:rPr>
              <a:t>Tottenham,N</a:t>
            </a:r>
            <a:r>
              <a:rPr lang="en-GB" sz="1100" b="0" spc="-5" dirty="0">
                <a:solidFill>
                  <a:srgbClr val="000000"/>
                </a:solidFill>
                <a:effectLst/>
                <a:latin typeface="Arial" panose="020B0604020202020204" pitchFamily="34" charset="0"/>
                <a:ea typeface="Times New Roman" panose="02020603050405020304" pitchFamily="18" charset="0"/>
              </a:rPr>
              <a:t>(2017) </a:t>
            </a:r>
            <a:r>
              <a:rPr lang="en-GB" sz="1100" b="0" i="1" spc="-40" dirty="0">
                <a:solidFill>
                  <a:srgbClr val="000000"/>
                </a:solidFill>
                <a:effectLst/>
                <a:latin typeface="Arial" panose="020B0604020202020204" pitchFamily="34" charset="0"/>
                <a:ea typeface="Times New Roman" panose="02020603050405020304" pitchFamily="18" charset="0"/>
              </a:rPr>
              <a:t>The Brain’s Emotional </a:t>
            </a:r>
            <a:r>
              <a:rPr lang="en-GB" sz="1100" b="0" i="1" spc="-40" dirty="0" err="1">
                <a:solidFill>
                  <a:srgbClr val="000000"/>
                </a:solidFill>
                <a:effectLst/>
                <a:latin typeface="Arial" panose="020B0604020202020204" pitchFamily="34" charset="0"/>
                <a:ea typeface="Times New Roman" panose="02020603050405020304" pitchFamily="18" charset="0"/>
              </a:rPr>
              <a:t>Development</a:t>
            </a:r>
            <a:r>
              <a:rPr lang="en-GB" sz="1100" b="0" spc="-40" dirty="0" err="1">
                <a:solidFill>
                  <a:srgbClr val="000000"/>
                </a:solidFill>
                <a:effectLst/>
                <a:latin typeface="Arial" panose="020B0604020202020204" pitchFamily="34" charset="0"/>
                <a:ea typeface="Times New Roman" panose="02020603050405020304" pitchFamily="18" charset="0"/>
              </a:rPr>
              <a:t>.Available</a:t>
            </a:r>
            <a:r>
              <a:rPr lang="en-GB" sz="1100" b="0" spc="-40" dirty="0">
                <a:solidFill>
                  <a:srgbClr val="000000"/>
                </a:solidFill>
                <a:effectLst/>
                <a:latin typeface="Arial" panose="020B0604020202020204" pitchFamily="34" charset="0"/>
                <a:ea typeface="Times New Roman" panose="02020603050405020304" pitchFamily="18" charset="0"/>
              </a:rPr>
              <a:t> </a:t>
            </a:r>
            <a:r>
              <a:rPr lang="en-GB" sz="1100" b="0" spc="-40" dirty="0" err="1">
                <a:solidFill>
                  <a:srgbClr val="000000"/>
                </a:solidFill>
                <a:effectLst/>
                <a:latin typeface="Arial" panose="020B0604020202020204" pitchFamily="34" charset="0"/>
                <a:ea typeface="Times New Roman" panose="02020603050405020304" pitchFamily="18" charset="0"/>
              </a:rPr>
              <a:t>at:</a:t>
            </a:r>
            <a:r>
              <a:rPr lang="en-GB" sz="1100" b="1" u="sng" dirty="0" err="1">
                <a:solidFill>
                  <a:srgbClr val="000000"/>
                </a:solidFill>
                <a:effectLst/>
                <a:latin typeface="Arial" panose="020B0604020202020204" pitchFamily="34" charset="0"/>
                <a:ea typeface="Times New Roman" panose="02020603050405020304" pitchFamily="18" charset="0"/>
                <a:hlinkClick r:id="rId2"/>
              </a:rPr>
              <a:t>The</a:t>
            </a:r>
            <a:r>
              <a:rPr lang="en-GB" sz="1100" b="1" u="sng" dirty="0">
                <a:solidFill>
                  <a:srgbClr val="000000"/>
                </a:solidFill>
                <a:effectLst/>
                <a:latin typeface="Arial" panose="020B0604020202020204" pitchFamily="34" charset="0"/>
                <a:ea typeface="Times New Roman" panose="02020603050405020304" pitchFamily="18" charset="0"/>
                <a:hlinkClick r:id="rId2"/>
              </a:rPr>
              <a:t> Brain’s Emotional Development | Dana Foundation</a:t>
            </a:r>
            <a:r>
              <a:rPr lang="en-GB" sz="1100" b="0" dirty="0">
                <a:solidFill>
                  <a:srgbClr val="000000"/>
                </a:solidFill>
                <a:effectLst/>
                <a:latin typeface="Arial" panose="020B0604020202020204" pitchFamily="34" charset="0"/>
                <a:ea typeface="Times New Roman" panose="02020603050405020304" pitchFamily="18" charset="0"/>
              </a:rPr>
              <a:t> Accessed [12</a:t>
            </a:r>
            <a:r>
              <a:rPr lang="en-GB" sz="1100" b="0" baseline="30000" dirty="0">
                <a:solidFill>
                  <a:srgbClr val="000000"/>
                </a:solidFill>
                <a:effectLst/>
                <a:latin typeface="Arial" panose="020B0604020202020204" pitchFamily="34" charset="0"/>
                <a:ea typeface="Times New Roman" panose="02020603050405020304" pitchFamily="18" charset="0"/>
              </a:rPr>
              <a:t>th</a:t>
            </a:r>
            <a:r>
              <a:rPr lang="en-GB" sz="1100" b="0" dirty="0">
                <a:solidFill>
                  <a:srgbClr val="000000"/>
                </a:solidFill>
                <a:effectLst/>
                <a:latin typeface="Arial" panose="020B0604020202020204" pitchFamily="34" charset="0"/>
                <a:ea typeface="Times New Roman" panose="02020603050405020304" pitchFamily="18" charset="0"/>
              </a:rPr>
              <a:t> June 2021].</a:t>
            </a:r>
            <a:endParaRPr lang="en-GB" sz="1100" b="1" dirty="0">
              <a:solidFill>
                <a:srgbClr val="000000"/>
              </a:solidFill>
              <a:effectLst/>
              <a:latin typeface="Times New Roman" panose="02020603050405020304" pitchFamily="18" charset="0"/>
              <a:ea typeface="Times New Roman" panose="02020603050405020304" pitchFamily="18" charset="0"/>
            </a:endParaRPr>
          </a:p>
          <a:p>
            <a:pPr lvl="0" algn="just">
              <a:lnSpc>
                <a:spcPct val="150000"/>
              </a:lnSpc>
              <a:spcBef>
                <a:spcPts val="1875"/>
              </a:spcBef>
              <a:spcAft>
                <a:spcPts val="600"/>
              </a:spcAft>
              <a:buSzPts val="1100"/>
            </a:pPr>
            <a:r>
              <a:rPr lang="en-GB" sz="1100" b="0" dirty="0">
                <a:solidFill>
                  <a:srgbClr val="000000"/>
                </a:solidFill>
                <a:effectLst/>
                <a:latin typeface="Arial" panose="020B0604020202020204" pitchFamily="34" charset="0"/>
                <a:ea typeface="Times New Roman" panose="02020603050405020304" pitchFamily="18" charset="0"/>
              </a:rPr>
              <a:t>I have used this website to research the humans brain’s and how it can affect us during stage of our life however every human brain is different to others. According to this website our brain rapidly develops thinking, mobility and communication skills with the right parting and teaching humans brain can develop good and helps us to gain knowledge . I have use this information on my poster however I did not know cited on my poster but took the information on board. </a:t>
            </a:r>
            <a:endParaRPr lang="en-GB" sz="1100" b="1" dirty="0">
              <a:effectLst/>
              <a:latin typeface="Times New Roman" panose="02020603050405020304" pitchFamily="18" charset="0"/>
              <a:ea typeface="Times New Roman" panose="02020603050405020304" pitchFamily="18" charset="0"/>
            </a:endParaRPr>
          </a:p>
          <a:p>
            <a:pPr marL="342900" lvl="0" indent="-342900" algn="just">
              <a:buFont typeface="Wingdings" panose="05000000000000000000" pitchFamily="2" charset="2"/>
              <a:buChar char=""/>
            </a:pPr>
            <a:r>
              <a:rPr lang="en-GB" sz="1100" b="0" dirty="0" err="1">
                <a:effectLst/>
                <a:latin typeface="Arial" panose="020B0604020202020204" pitchFamily="34" charset="0"/>
                <a:ea typeface="Times New Roman" panose="02020603050405020304" pitchFamily="18" charset="0"/>
              </a:rPr>
              <a:t>Staudinger,U.M</a:t>
            </a:r>
            <a:r>
              <a:rPr lang="en-GB" sz="1100" b="0" dirty="0">
                <a:effectLst/>
                <a:latin typeface="Arial" panose="020B0604020202020204" pitchFamily="34" charset="0"/>
                <a:ea typeface="Times New Roman" panose="02020603050405020304" pitchFamily="18" charset="0"/>
              </a:rPr>
              <a:t>(2001)</a:t>
            </a:r>
            <a:r>
              <a:rPr lang="en-GB" sz="1100" b="0" i="1" dirty="0">
                <a:effectLst/>
                <a:latin typeface="Arial" panose="020B0604020202020204" pitchFamily="34" charset="0"/>
                <a:ea typeface="Times New Roman" panose="02020603050405020304" pitchFamily="18" charset="0"/>
              </a:rPr>
              <a:t>Lifespan Development, Theory </a:t>
            </a:r>
            <a:r>
              <a:rPr lang="en-GB" sz="1100" b="0" i="1" dirty="0" err="1">
                <a:effectLst/>
                <a:latin typeface="Arial" panose="020B0604020202020204" pitchFamily="34" charset="0"/>
                <a:ea typeface="Times New Roman" panose="02020603050405020304" pitchFamily="18" charset="0"/>
              </a:rPr>
              <a:t>of.Available</a:t>
            </a:r>
            <a:r>
              <a:rPr lang="en-GB" sz="1100" b="0" i="1" dirty="0">
                <a:effectLst/>
                <a:latin typeface="Arial" panose="020B0604020202020204" pitchFamily="34" charset="0"/>
                <a:ea typeface="Times New Roman" panose="02020603050405020304" pitchFamily="18" charset="0"/>
              </a:rPr>
              <a:t> </a:t>
            </a:r>
            <a:r>
              <a:rPr lang="en-GB" sz="1100" b="0" i="1" dirty="0" err="1">
                <a:effectLst/>
                <a:latin typeface="Arial" panose="020B0604020202020204" pitchFamily="34" charset="0"/>
                <a:ea typeface="Times New Roman" panose="02020603050405020304" pitchFamily="18" charset="0"/>
              </a:rPr>
              <a:t>at:</a:t>
            </a:r>
            <a:r>
              <a:rPr lang="en-GB" sz="1100" b="1" u="sng" dirty="0" err="1">
                <a:solidFill>
                  <a:srgbClr val="0000FF"/>
                </a:solidFill>
                <a:effectLst/>
                <a:latin typeface="Arial" panose="020B0604020202020204" pitchFamily="34" charset="0"/>
                <a:ea typeface="Times New Roman" panose="02020603050405020304" pitchFamily="18" charset="0"/>
                <a:hlinkClick r:id="rId3"/>
              </a:rPr>
              <a:t>Lifespan</a:t>
            </a:r>
            <a:r>
              <a:rPr lang="en-GB" sz="1100" b="1" u="sng" dirty="0">
                <a:solidFill>
                  <a:srgbClr val="0000FF"/>
                </a:solidFill>
                <a:effectLst/>
                <a:latin typeface="Arial" panose="020B0604020202020204" pitchFamily="34" charset="0"/>
                <a:ea typeface="Times New Roman" panose="02020603050405020304" pitchFamily="18" charset="0"/>
                <a:hlinkClick r:id="rId3"/>
              </a:rPr>
              <a:t> Development, Theory of - ScienceDirect</a:t>
            </a:r>
            <a:r>
              <a:rPr lang="en-GB" sz="1100" b="0" dirty="0">
                <a:effectLst/>
                <a:latin typeface="Arial" panose="020B0604020202020204" pitchFamily="34" charset="0"/>
                <a:ea typeface="Times New Roman" panose="02020603050405020304" pitchFamily="18" charset="0"/>
              </a:rPr>
              <a:t> [Accessed 9</a:t>
            </a:r>
            <a:r>
              <a:rPr lang="en-GB" sz="1100" b="0" baseline="30000" dirty="0">
                <a:effectLst/>
                <a:latin typeface="Arial" panose="020B0604020202020204" pitchFamily="34" charset="0"/>
                <a:ea typeface="Times New Roman" panose="02020603050405020304" pitchFamily="18" charset="0"/>
              </a:rPr>
              <a:t>th</a:t>
            </a:r>
            <a:r>
              <a:rPr lang="en-GB" sz="1100" b="0" dirty="0">
                <a:effectLst/>
                <a:latin typeface="Arial" panose="020B0604020202020204" pitchFamily="34" charset="0"/>
                <a:ea typeface="Times New Roman" panose="02020603050405020304" pitchFamily="18" charset="0"/>
              </a:rPr>
              <a:t> June 2021]. </a:t>
            </a:r>
            <a:endParaRPr lang="en-GB" sz="1100" b="1" dirty="0">
              <a:effectLst/>
              <a:latin typeface="Times New Roman" panose="02020603050405020304" pitchFamily="18" charset="0"/>
              <a:ea typeface="Times New Roman" panose="02020603050405020304" pitchFamily="18" charset="0"/>
            </a:endParaRPr>
          </a:p>
          <a:p>
            <a:pPr algn="just"/>
            <a:r>
              <a:rPr lang="en-GB" sz="1100" b="0" dirty="0">
                <a:effectLst/>
                <a:latin typeface="Arial" panose="020B0604020202020204" pitchFamily="34" charset="0"/>
                <a:ea typeface="Times New Roman" panose="02020603050405020304" pitchFamily="18" charset="0"/>
              </a:rPr>
              <a:t>I have used this website to understand the important of lifespan development that humans’ brains comprises gains and losses at every point in the lifespan, this website also outlines the important point of biological and cultural influences on development are organised by three major logics which are age, history, and the individual I have use this pieces of information on my  introduction on the poster as  this give an open view of my poster for the staff to understand what is this poster about.</a:t>
            </a:r>
            <a:endParaRPr lang="en-GB" sz="1100" b="1" dirty="0">
              <a:effectLst/>
              <a:latin typeface="Times New Roman" panose="02020603050405020304" pitchFamily="18" charset="0"/>
              <a:ea typeface="Times New Roman" panose="02020603050405020304" pitchFamily="18" charset="0"/>
            </a:endParaRPr>
          </a:p>
          <a:p>
            <a:pPr marL="342900" lvl="0" indent="-342900" algn="just">
              <a:spcBef>
                <a:spcPts val="1500"/>
              </a:spcBef>
              <a:spcAft>
                <a:spcPts val="1500"/>
              </a:spcAft>
              <a:buFont typeface="Wingdings" panose="05000000000000000000" pitchFamily="2" charset="2"/>
              <a:buChar char=""/>
            </a:pPr>
            <a:r>
              <a:rPr lang="en-GB" sz="1100" b="0" dirty="0">
                <a:solidFill>
                  <a:srgbClr val="000000"/>
                </a:solidFill>
                <a:effectLst/>
                <a:latin typeface="Arial" panose="020B0604020202020204" pitchFamily="34" charset="0"/>
                <a:ea typeface="Times New Roman" panose="02020603050405020304" pitchFamily="18" charset="0"/>
              </a:rPr>
              <a:t>Great Senior Living (2020) </a:t>
            </a:r>
            <a:r>
              <a:rPr lang="en-GB" sz="1100" b="0" i="1" dirty="0">
                <a:solidFill>
                  <a:srgbClr val="000000"/>
                </a:solidFill>
                <a:effectLst/>
                <a:latin typeface="Arial" panose="020B0604020202020204" pitchFamily="34" charset="0"/>
                <a:ea typeface="Times New Roman" panose="02020603050405020304" pitchFamily="18" charset="0"/>
              </a:rPr>
              <a:t>Fun Activities for Seniors: Over 100 Ways to Play</a:t>
            </a:r>
            <a:r>
              <a:rPr lang="en-GB" sz="1100" b="0" dirty="0">
                <a:solidFill>
                  <a:srgbClr val="000000"/>
                </a:solidFill>
                <a:effectLst/>
                <a:latin typeface="Arial" panose="020B0604020202020204" pitchFamily="34" charset="0"/>
                <a:ea typeface="Times New Roman" panose="02020603050405020304" pitchFamily="18" charset="0"/>
              </a:rPr>
              <a:t>. Available </a:t>
            </a:r>
            <a:r>
              <a:rPr lang="en-GB" sz="1100" b="0" dirty="0" err="1">
                <a:solidFill>
                  <a:srgbClr val="000000"/>
                </a:solidFill>
                <a:effectLst/>
                <a:latin typeface="Arial" panose="020B0604020202020204" pitchFamily="34" charset="0"/>
                <a:ea typeface="Times New Roman" panose="02020603050405020304" pitchFamily="18" charset="0"/>
              </a:rPr>
              <a:t>at:</a:t>
            </a:r>
            <a:r>
              <a:rPr lang="en-GB" sz="1100" b="1" u="sng" dirty="0" err="1">
                <a:solidFill>
                  <a:srgbClr val="000000"/>
                </a:solidFill>
                <a:effectLst/>
                <a:latin typeface="Arial" panose="020B0604020202020204" pitchFamily="34" charset="0"/>
                <a:ea typeface="Times New Roman" panose="02020603050405020304" pitchFamily="18" charset="0"/>
                <a:hlinkClick r:id="rId4"/>
              </a:rPr>
              <a:t>Fun</a:t>
            </a:r>
            <a:r>
              <a:rPr lang="en-GB" sz="1100" b="1" u="sng" dirty="0">
                <a:solidFill>
                  <a:srgbClr val="000000"/>
                </a:solidFill>
                <a:effectLst/>
                <a:latin typeface="Arial" panose="020B0604020202020204" pitchFamily="34" charset="0"/>
                <a:ea typeface="Times New Roman" panose="02020603050405020304" pitchFamily="18" charset="0"/>
                <a:hlinkClick r:id="rId4"/>
              </a:rPr>
              <a:t> Activities for Seniors: Over 100 Ways to Play (greatseniorliving.com)</a:t>
            </a:r>
            <a:r>
              <a:rPr lang="en-GB" sz="1100" b="0" dirty="0">
                <a:solidFill>
                  <a:srgbClr val="000000"/>
                </a:solidFill>
                <a:effectLst/>
                <a:latin typeface="Arial" panose="020B0604020202020204" pitchFamily="34" charset="0"/>
                <a:ea typeface="Times New Roman" panose="02020603050405020304" pitchFamily="18" charset="0"/>
              </a:rPr>
              <a:t> [Accessed 15</a:t>
            </a:r>
            <a:r>
              <a:rPr lang="en-GB" sz="1100" b="0" baseline="30000" dirty="0">
                <a:solidFill>
                  <a:srgbClr val="000000"/>
                </a:solidFill>
                <a:effectLst/>
                <a:latin typeface="Arial" panose="020B0604020202020204" pitchFamily="34" charset="0"/>
                <a:ea typeface="Times New Roman" panose="02020603050405020304" pitchFamily="18" charset="0"/>
              </a:rPr>
              <a:t>th</a:t>
            </a:r>
            <a:r>
              <a:rPr lang="en-GB" sz="1100" b="0" dirty="0">
                <a:solidFill>
                  <a:srgbClr val="000000"/>
                </a:solidFill>
                <a:effectLst/>
                <a:latin typeface="Arial" panose="020B0604020202020204" pitchFamily="34" charset="0"/>
                <a:ea typeface="Times New Roman" panose="02020603050405020304" pitchFamily="18" charset="0"/>
              </a:rPr>
              <a:t> June 2021]</a:t>
            </a:r>
            <a:endParaRPr lang="en-GB" sz="1100" b="1" dirty="0">
              <a:effectLst/>
              <a:latin typeface="Times New Roman" panose="02020603050405020304" pitchFamily="18" charset="0"/>
              <a:ea typeface="Times New Roman" panose="02020603050405020304" pitchFamily="18" charset="0"/>
            </a:endParaRPr>
          </a:p>
          <a:p>
            <a:pPr algn="just">
              <a:spcBef>
                <a:spcPts val="1500"/>
              </a:spcBef>
              <a:spcAft>
                <a:spcPts val="1500"/>
              </a:spcAft>
            </a:pPr>
            <a:r>
              <a:rPr lang="en-GB" sz="1100" b="0" dirty="0">
                <a:solidFill>
                  <a:srgbClr val="000000"/>
                </a:solidFill>
                <a:effectLst/>
                <a:latin typeface="Arial" panose="020B0604020202020204" pitchFamily="34" charset="0"/>
                <a:ea typeface="Times New Roman" panose="02020603050405020304" pitchFamily="18" charset="0"/>
              </a:rPr>
              <a:t>I have used this website to find some fun activities for elderly people and it has 100 different activities to keep seniors people entertained. this will help seniors keep going as they may feel lonely and this can also be a family games and I have used this website for my poster and listed few games that staff can use to help seniors to stay active either emotionally social or physically.</a:t>
            </a:r>
            <a:endParaRPr lang="en-GB" sz="4000" b="1"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751379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9">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07AB51A-BE67-40D6-BF73-9F76EED3DE3C}"/>
              </a:ext>
            </a:extLst>
          </p:cNvPr>
          <p:cNvSpPr>
            <a:spLocks noGrp="1"/>
          </p:cNvSpPr>
          <p:nvPr>
            <p:ph type="title"/>
          </p:nvPr>
        </p:nvSpPr>
        <p:spPr>
          <a:xfrm>
            <a:off x="952108" y="954756"/>
            <a:ext cx="2730414" cy="4946003"/>
          </a:xfrm>
        </p:spPr>
        <p:txBody>
          <a:bodyPr>
            <a:normAutofit/>
          </a:bodyPr>
          <a:lstStyle/>
          <a:p>
            <a:r>
              <a:rPr lang="en-GB" sz="3600" b="1" dirty="0">
                <a:solidFill>
                  <a:srgbClr val="FFFFFF"/>
                </a:solidFill>
                <a:latin typeface="Arial" panose="020B0604020202020204" pitchFamily="34" charset="0"/>
                <a:cs typeface="Arial" panose="020B0604020202020204" pitchFamily="34" charset="0"/>
              </a:rPr>
              <a:t>Conclusion </a:t>
            </a:r>
          </a:p>
        </p:txBody>
      </p:sp>
      <p:sp>
        <p:nvSpPr>
          <p:cNvPr id="14" name="Rectangle 13">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536A99-1395-42CC-83D7-7F5876549861}"/>
              </a:ext>
            </a:extLst>
          </p:cNvPr>
          <p:cNvSpPr>
            <a:spLocks noGrp="1"/>
          </p:cNvSpPr>
          <p:nvPr>
            <p:ph idx="1"/>
          </p:nvPr>
        </p:nvSpPr>
        <p:spPr>
          <a:xfrm>
            <a:off x="5140934" y="469900"/>
            <a:ext cx="5953630" cy="5405968"/>
          </a:xfrm>
        </p:spPr>
        <p:txBody>
          <a:bodyPr anchor="ctr">
            <a:normAutofit/>
          </a:bodyPr>
          <a:lstStyle/>
          <a:p>
            <a:pPr marL="0" indent="0" algn="just">
              <a:lnSpc>
                <a:spcPct val="150000"/>
              </a:lnSpc>
              <a:buNone/>
            </a:pPr>
            <a:r>
              <a:rPr lang="en-US" sz="1200" dirty="0">
                <a:solidFill>
                  <a:srgbClr val="212121"/>
                </a:solidFill>
                <a:latin typeface="Arial" panose="020B0604020202020204" pitchFamily="34" charset="0"/>
                <a:cs typeface="Arial" panose="020B0604020202020204" pitchFamily="34" charset="0"/>
              </a:rPr>
              <a:t>In conclusion, researchers Erikson and Piaget focus on the psychological developmental of humans across their lifespan. Piaget focuses on the effect of good and bad relationships and experiences on children. Children who are provided with supportive adults and good experiences are much likely to have a good understanding of themselves. This makes them a lot more confident, on the other hand children who are vulnerable and have dealt with though situations are more likely to display bad behaviors and lack of self esteem.  </a:t>
            </a:r>
          </a:p>
        </p:txBody>
      </p:sp>
    </p:spTree>
    <p:extLst>
      <p:ext uri="{BB962C8B-B14F-4D97-AF65-F5344CB8AC3E}">
        <p14:creationId xmlns:p14="http://schemas.microsoft.com/office/powerpoint/2010/main" val="227430331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docProps/app.xml><?xml version="1.0" encoding="utf-8"?>
<Properties xmlns="http://schemas.openxmlformats.org/officeDocument/2006/extended-properties" xmlns:vt="http://schemas.openxmlformats.org/officeDocument/2006/docPropsVTypes">
  <Template>Organic</Template>
  <TotalTime>634</TotalTime>
  <Words>2209</Words>
  <Application>Microsoft Office PowerPoint</Application>
  <PresentationFormat>Widescreen</PresentationFormat>
  <Paragraphs>74</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Garamond</vt:lpstr>
      <vt:lpstr>Times New Roman</vt:lpstr>
      <vt:lpstr>Wingdings</vt:lpstr>
      <vt:lpstr>Organic</vt:lpstr>
      <vt:lpstr>PowerPoint Presentation</vt:lpstr>
      <vt:lpstr>PowerPoint Presentation</vt:lpstr>
      <vt:lpstr>PowerPoint Presentation</vt:lpstr>
      <vt:lpstr>PowerPoint Presentation</vt:lpstr>
      <vt:lpstr>PowerPoint Presentation</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kulsuma begum</dc:creator>
  <cp:lastModifiedBy>kulsuma begum</cp:lastModifiedBy>
  <cp:revision>19</cp:revision>
  <dcterms:created xsi:type="dcterms:W3CDTF">2021-06-08T15:24:58Z</dcterms:created>
  <dcterms:modified xsi:type="dcterms:W3CDTF">2021-06-17T23:40:43Z</dcterms:modified>
</cp:coreProperties>
</file>