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595" r:id="rId2"/>
    <p:sldId id="256" r:id="rId3"/>
    <p:sldId id="602" r:id="rId4"/>
    <p:sldId id="257" r:id="rId5"/>
    <p:sldId id="258" r:id="rId6"/>
    <p:sldId id="266" r:id="rId7"/>
    <p:sldId id="267" r:id="rId8"/>
    <p:sldId id="268" r:id="rId9"/>
    <p:sldId id="269" r:id="rId10"/>
    <p:sldId id="603" r:id="rId11"/>
    <p:sldId id="259" r:id="rId12"/>
    <p:sldId id="264" r:id="rId13"/>
    <p:sldId id="271" r:id="rId14"/>
    <p:sldId id="275" r:id="rId15"/>
    <p:sldId id="279" r:id="rId16"/>
    <p:sldId id="272" r:id="rId17"/>
    <p:sldId id="273" r:id="rId18"/>
    <p:sldId id="274" r:id="rId19"/>
    <p:sldId id="276" r:id="rId20"/>
    <p:sldId id="280" r:id="rId21"/>
    <p:sldId id="278" r:id="rId22"/>
    <p:sldId id="281" r:id="rId23"/>
    <p:sldId id="265" r:id="rId24"/>
    <p:sldId id="282" r:id="rId25"/>
    <p:sldId id="283" r:id="rId26"/>
    <p:sldId id="284" r:id="rId27"/>
    <p:sldId id="289" r:id="rId28"/>
    <p:sldId id="290" r:id="rId29"/>
    <p:sldId id="285" r:id="rId30"/>
    <p:sldId id="286" r:id="rId31"/>
    <p:sldId id="287" r:id="rId32"/>
    <p:sldId id="288" r:id="rId33"/>
    <p:sldId id="270" r:id="rId34"/>
    <p:sldId id="601"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3" autoAdjust="0"/>
    <p:restoredTop sz="94660"/>
  </p:normalViewPr>
  <p:slideViewPr>
    <p:cSldViewPr snapToGrid="0">
      <p:cViewPr varScale="1">
        <p:scale>
          <a:sx n="68" d="100"/>
          <a:sy n="68" d="100"/>
        </p:scale>
        <p:origin x="72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0EB463E-B57C-49B0-9B7E-F893DE6AFCEC}" type="datetimeFigureOut">
              <a:rPr lang="en-US" smtClean="0"/>
              <a:t>10/19/2021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35A200-D307-451B-8D1B-69C15080EEE0}" type="slidenum">
              <a:rPr lang="en-US" smtClean="0"/>
              <a:t>‹#›</a:t>
            </a:fld>
            <a:endParaRPr lang="en-US"/>
          </a:p>
        </p:txBody>
      </p:sp>
    </p:spTree>
    <p:extLst>
      <p:ext uri="{BB962C8B-B14F-4D97-AF65-F5344CB8AC3E}">
        <p14:creationId xmlns:p14="http://schemas.microsoft.com/office/powerpoint/2010/main" val="11262569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skillsyouneed.com/learn/research-methods.html#ixzz40KrH4t80"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Demarcation_problem"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en.wikipedia.org/wiki/Falsifiability#cite_note-LScD_1959-2" TargetMode="External"/><Relationship Id="rId5" Type="http://schemas.openxmlformats.org/officeDocument/2006/relationships/hyperlink" Target="https://en.wikipedia.org/wiki/Inductive_reasoning" TargetMode="External"/><Relationship Id="rId4" Type="http://schemas.openxmlformats.org/officeDocument/2006/relationships/hyperlink" Target="https://en.wikipedia.org/wiki/Hypotheses"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www.skillsyouneed.com/num/simple-statistical-analysis.html#ixzz40Puk0Bhw"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8" Type="http://schemas.openxmlformats.org/officeDocument/2006/relationships/hyperlink" Target="http://www.csse.monash.edu.au/~smarkham/resources/scaling.htm#interval" TargetMode="External"/><Relationship Id="rId3" Type="http://schemas.openxmlformats.org/officeDocument/2006/relationships/hyperlink" Target="http://www.csse.monash.edu.au/~smarkham/resources/corr.htm" TargetMode="External"/><Relationship Id="rId7" Type="http://schemas.openxmlformats.org/officeDocument/2006/relationships/hyperlink" Target="http://www.csse.monash.edu.au/~smarkham/resources/param.htm#nonpara" TargetMode="External"/><Relationship Id="rId12" Type="http://schemas.openxmlformats.org/officeDocument/2006/relationships/hyperlink" Target="http://www.csse.monash.edu.au/~smarkham/resources/descr.htm#kurtosis" TargetMode="External"/><Relationship Id="rId2" Type="http://schemas.openxmlformats.org/officeDocument/2006/relationships/slide" Target="../slides/slide17.xml"/><Relationship Id="rId1" Type="http://schemas.openxmlformats.org/officeDocument/2006/relationships/notesMaster" Target="../notesMasters/notesMaster1.xml"/><Relationship Id="rId6" Type="http://schemas.openxmlformats.org/officeDocument/2006/relationships/hyperlink" Target="http://www.csse.monash.edu.au/~smarkham/resources/scaling.htm#ordinal" TargetMode="External"/><Relationship Id="rId11" Type="http://schemas.openxmlformats.org/officeDocument/2006/relationships/hyperlink" Target="http://www.csse.monash.edu.au/~smarkham/resources/descr.htm#skew" TargetMode="External"/><Relationship Id="rId5" Type="http://schemas.openxmlformats.org/officeDocument/2006/relationships/hyperlink" Target="http://www.csse.monash.edu.au/~smarkham/resources/scaling.htm#nominal" TargetMode="External"/><Relationship Id="rId10" Type="http://schemas.openxmlformats.org/officeDocument/2006/relationships/hyperlink" Target="http://www.csse.monash.edu.au/~smarkham/resources/param.htm#param" TargetMode="External"/><Relationship Id="rId4" Type="http://schemas.openxmlformats.org/officeDocument/2006/relationships/hyperlink" Target="http://www.csse.monash.edu.au/~smarkham/resources/scaling.htm" TargetMode="External"/><Relationship Id="rId9" Type="http://schemas.openxmlformats.org/officeDocument/2006/relationships/hyperlink" Target="http://www.csse.monash.edu.au/~smarkham/resources/scaling.htm#ratio" TargetMode="Externa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www.skillsyouneed.com/ps/reflective-practice.html" TargetMode="External"/><Relationship Id="rId2" Type="http://schemas.openxmlformats.org/officeDocument/2006/relationships/slide" Target="../slides/slide24.xml"/><Relationship Id="rId1" Type="http://schemas.openxmlformats.org/officeDocument/2006/relationships/notesMaster" Target="../notesMasters/notesMaster1.xml"/><Relationship Id="rId4" Type="http://schemas.openxmlformats.org/officeDocument/2006/relationships/hyperlink" Target="http://www.skillsyouneed.com/learn/quantitative-and-qualitative.html#ixzz40SxYY76I"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6E34EF-6F9F-4266-BC17-4A5C21F87704}" type="slidenum">
              <a:rPr lang="en-GB" smtClean="0"/>
              <a:pPr/>
              <a:t>1</a:t>
            </a:fld>
            <a:endParaRPr lang="en-GB"/>
          </a:p>
        </p:txBody>
      </p:sp>
    </p:spTree>
    <p:extLst>
      <p:ext uri="{BB962C8B-B14F-4D97-AF65-F5344CB8AC3E}">
        <p14:creationId xmlns:p14="http://schemas.microsoft.com/office/powerpoint/2010/main" val="38771556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6</a:t>
            </a:fld>
            <a:endParaRPr lang="en-GB" dirty="0"/>
          </a:p>
        </p:txBody>
      </p:sp>
    </p:spTree>
    <p:extLst>
      <p:ext uri="{BB962C8B-B14F-4D97-AF65-F5344CB8AC3E}">
        <p14:creationId xmlns:p14="http://schemas.microsoft.com/office/powerpoint/2010/main" val="18781685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Role of the Researcher</a:t>
            </a:r>
          </a:p>
          <a:p>
            <a:r>
              <a:rPr lang="en-US" b="1" dirty="0"/>
              <a:t>The researcher can be either involved, or external, detached. </a:t>
            </a:r>
            <a:endParaRPr lang="en-US" dirty="0"/>
          </a:p>
          <a:p>
            <a:r>
              <a:rPr lang="en-US" dirty="0"/>
              <a:t>These two positions, again, tend to link to the ontology and epistemology, with the positivist approach leading to a detached view, and the social constructionists tending towards the researcher being part of the world and therefore influencing, and being influenced by, events.</a:t>
            </a:r>
          </a:p>
          <a:p>
            <a:r>
              <a:rPr lang="en-US" b="1" dirty="0"/>
              <a:t>Choices and Trade-Offs</a:t>
            </a:r>
          </a:p>
          <a:p>
            <a:r>
              <a:rPr lang="en-US" dirty="0"/>
              <a:t>The choice of any particular research design, from ontology, through epistemology to methodology and then methods and techniques, involves trade-offs. </a:t>
            </a:r>
          </a:p>
          <a:p>
            <a:r>
              <a:rPr lang="en-US" dirty="0"/>
              <a:t>All of the main research traditions have strengths and weaknesses. </a:t>
            </a:r>
          </a:p>
          <a:p>
            <a:r>
              <a:rPr lang="en-US" dirty="0"/>
              <a:t>The most important aspect of designing your research is what you want to find out. Whatever methods you use, together with their underpinning philosophy, must answer your chosen research questions. </a:t>
            </a:r>
          </a:p>
          <a:p>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Find more at: </a:t>
            </a:r>
            <a:r>
              <a:rPr lang="en-US" sz="1200" u="none" strike="noStrike" kern="1200" dirty="0">
                <a:solidFill>
                  <a:schemeClr val="tx1"/>
                </a:solidFill>
                <a:effectLst/>
                <a:latin typeface="+mn-lt"/>
                <a:ea typeface="+mn-ea"/>
                <a:cs typeface="+mn-cs"/>
                <a:hlinkClick r:id="rId3"/>
              </a:rPr>
              <a:t>http://www.skillsyouneed.com/learn/research-methods.html#ixzz40KrH4t80</a:t>
            </a:r>
            <a:br>
              <a:rPr lang="en-US" sz="1200" u="none" strike="noStrike" kern="1200" dirty="0">
                <a:solidFill>
                  <a:schemeClr val="tx1"/>
                </a:solidFill>
                <a:effectLst/>
                <a:latin typeface="+mn-lt"/>
                <a:ea typeface="+mn-ea"/>
                <a:cs typeface="+mn-cs"/>
              </a:rPr>
            </a:br>
            <a:endParaRPr lang="en-US" sz="1200" u="none" strike="noStrike" kern="1200" dirty="0">
              <a:solidFill>
                <a:schemeClr val="tx1"/>
              </a:solidFill>
              <a:effectLst/>
              <a:latin typeface="+mn-lt"/>
              <a:ea typeface="+mn-ea"/>
              <a:cs typeface="+mn-cs"/>
            </a:endParaRPr>
          </a:p>
          <a:p>
            <a:endParaRPr lang="en-US" sz="120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0C5AE6-6172-4A8B-A290-E5F199D17A20}" type="slidenum">
              <a:rPr lang="en-GB" smtClean="0"/>
              <a:t>9</a:t>
            </a:fld>
            <a:endParaRPr lang="en-GB" dirty="0"/>
          </a:p>
        </p:txBody>
      </p:sp>
    </p:spTree>
    <p:extLst>
      <p:ext uri="{BB962C8B-B14F-4D97-AF65-F5344CB8AC3E}">
        <p14:creationId xmlns:p14="http://schemas.microsoft.com/office/powerpoint/2010/main" val="16210141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12</a:t>
            </a:fld>
            <a:endParaRPr lang="en-GB"/>
          </a:p>
        </p:txBody>
      </p:sp>
    </p:spTree>
    <p:extLst>
      <p:ext uri="{BB962C8B-B14F-4D97-AF65-F5344CB8AC3E}">
        <p14:creationId xmlns:p14="http://schemas.microsoft.com/office/powerpoint/2010/main" val="8179301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Popper uses falsification as a </a:t>
            </a:r>
            <a:r>
              <a:rPr lang="en-GB">
                <a:hlinkClick r:id="rId3" tooltip="Demarcation problem"/>
              </a:rPr>
              <a:t>criterion of demarcation</a:t>
            </a:r>
            <a:r>
              <a:rPr lang="en-GB"/>
              <a:t> to draw a sharp line between those theories that are scientific and those that are unscientific.</a:t>
            </a:r>
            <a:endParaRPr lang="en-GB" dirty="0"/>
          </a:p>
          <a:p>
            <a:endParaRPr lang="en-GB" dirty="0"/>
          </a:p>
          <a:p>
            <a:r>
              <a:rPr lang="en-GB" dirty="0"/>
              <a:t>The classical view of the philosophy of science is that it is the goal of science to prove </a:t>
            </a:r>
            <a:r>
              <a:rPr lang="en-GB" dirty="0">
                <a:hlinkClick r:id="rId4" tooltip="Hypotheses"/>
              </a:rPr>
              <a:t>hypotheses</a:t>
            </a:r>
            <a:r>
              <a:rPr lang="en-GB" dirty="0"/>
              <a:t> like "All swans are white" or to </a:t>
            </a:r>
            <a:r>
              <a:rPr lang="en-GB" dirty="0">
                <a:hlinkClick r:id="rId5" tooltip="Inductive reasoning"/>
              </a:rPr>
              <a:t>induce</a:t>
            </a:r>
            <a:r>
              <a:rPr lang="en-GB" dirty="0"/>
              <a:t> them from observational data. Popper argued that this would require the inference of a general rule from a number of individual cases, which is inadmissible in deductive logic.</a:t>
            </a:r>
            <a:r>
              <a:rPr lang="en-GB" baseline="30000" dirty="0">
                <a:hlinkClick r:id="rId6"/>
              </a:rPr>
              <a:t>[2]</a:t>
            </a:r>
            <a:r>
              <a:rPr lang="en-GB" baseline="30000" dirty="0">
                <a:effectLst/>
              </a:rPr>
              <a:t>:4</a:t>
            </a:r>
            <a:r>
              <a:rPr lang="en-GB" dirty="0"/>
              <a:t> However, if one finds one single swan that is not white, deductive logic admits the conclusion that the statement that all swans are white is false. </a:t>
            </a:r>
            <a:r>
              <a:rPr lang="en-GB" dirty="0" err="1"/>
              <a:t>Falsificationism</a:t>
            </a:r>
            <a:r>
              <a:rPr lang="en-GB" dirty="0"/>
              <a:t> thus strives for questioning, for falsification, of hypotheses instead of proving them.</a:t>
            </a:r>
          </a:p>
          <a:p>
            <a:r>
              <a:rPr lang="en-GB" dirty="0"/>
              <a:t>For a statement to be questioned using observation, it needs to be at least theoretically possible that it can come in conflict with observation. A key observation of </a:t>
            </a:r>
            <a:r>
              <a:rPr lang="en-GB" dirty="0" err="1"/>
              <a:t>falsificiationism</a:t>
            </a:r>
            <a:r>
              <a:rPr lang="en-GB" dirty="0"/>
              <a:t> is thus that a criterion of demarcation is needed to distinguish those statements that can come in conflict with observation and those that cannot (</a:t>
            </a:r>
            <a:r>
              <a:rPr lang="en-GB" dirty="0" err="1"/>
              <a:t>Chorlton</a:t>
            </a:r>
            <a:r>
              <a:rPr lang="en-GB" dirty="0"/>
              <a:t>, 2012). Popper chose falsifiability as the name of this criterion.</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14</a:t>
            </a:fld>
            <a:endParaRPr lang="en-GB"/>
          </a:p>
        </p:txBody>
      </p:sp>
    </p:spTree>
    <p:extLst>
      <p:ext uri="{BB962C8B-B14F-4D97-AF65-F5344CB8AC3E}">
        <p14:creationId xmlns:p14="http://schemas.microsoft.com/office/powerpoint/2010/main" val="6232306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Have I made any Type I (false positive – i.e. rejecting null hypothesis incorrectly) or Type II errors (false negative – i.e. rejecting alternate hypothesis incorrectly)?</a:t>
            </a:r>
          </a:p>
        </p:txBody>
      </p:sp>
      <p:sp>
        <p:nvSpPr>
          <p:cNvPr id="4" name="Slide Number Placeholder 3"/>
          <p:cNvSpPr>
            <a:spLocks noGrp="1"/>
          </p:cNvSpPr>
          <p:nvPr>
            <p:ph type="sldNum" sz="quarter" idx="10"/>
          </p:nvPr>
        </p:nvSpPr>
        <p:spPr/>
        <p:txBody>
          <a:bodyPr/>
          <a:lstStyle/>
          <a:p>
            <a:fld id="{C70C5AE6-6172-4A8B-A290-E5F199D17A20}" type="slidenum">
              <a:rPr lang="en-GB" smtClean="0"/>
              <a:t>15</a:t>
            </a:fld>
            <a:endParaRPr lang="en-GB"/>
          </a:p>
        </p:txBody>
      </p:sp>
    </p:spTree>
    <p:extLst>
      <p:ext uri="{BB962C8B-B14F-4D97-AF65-F5344CB8AC3E}">
        <p14:creationId xmlns:p14="http://schemas.microsoft.com/office/powerpoint/2010/main" val="207314777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most people say average, they are talking about the </a:t>
            </a:r>
            <a:r>
              <a:rPr lang="en-GB" b="1" dirty="0"/>
              <a:t>mean</a:t>
            </a:r>
            <a:r>
              <a:rPr lang="en-GB" dirty="0"/>
              <a:t>. It has the advantage that it uses all the data values obtained and can be used for further statistical analysis. However, it can be skewed by ‘outliers’, values which are atypically large or small.</a:t>
            </a:r>
            <a:br>
              <a:rPr lang="en-GB" dirty="0"/>
            </a:br>
            <a:endParaRPr lang="en-GB" dirty="0"/>
          </a:p>
          <a:p>
            <a:r>
              <a:rPr lang="en-GB" dirty="0"/>
              <a:t>As a result, researchers sometimes use the </a:t>
            </a:r>
            <a:r>
              <a:rPr lang="en-GB" b="1" dirty="0"/>
              <a:t>median</a:t>
            </a:r>
            <a:r>
              <a:rPr lang="en-GB" dirty="0"/>
              <a:t> instead. This is the mid-point of all the data. The median is not skewed by extreme values, but it is harder to use for further statistical analysis.</a:t>
            </a:r>
          </a:p>
          <a:p>
            <a:br>
              <a:rPr lang="en-GB" dirty="0"/>
            </a:br>
            <a:r>
              <a:rPr lang="en-GB" dirty="0"/>
              <a:t>The </a:t>
            </a:r>
            <a:r>
              <a:rPr lang="en-GB" b="1" dirty="0"/>
              <a:t>mode</a:t>
            </a:r>
            <a:r>
              <a:rPr lang="en-GB" dirty="0"/>
              <a:t> is the most common value in a data set. It cannot be used for further statistical analysis.</a:t>
            </a:r>
          </a:p>
          <a:p>
            <a:r>
              <a:rPr lang="en-GB" dirty="0"/>
              <a:t>The values of mean, median and mode are </a:t>
            </a:r>
            <a:r>
              <a:rPr lang="en-GB" b="1" dirty="0"/>
              <a:t>not</a:t>
            </a:r>
            <a:r>
              <a:rPr lang="en-GB" dirty="0"/>
              <a:t> the same, which is why it is really important to be clear which ‘average’ you are talking about.</a:t>
            </a:r>
          </a:p>
          <a:p>
            <a:br>
              <a:rPr lang="en-GB" sz="1200" u="none" strike="noStrike" kern="1200" dirty="0">
                <a:solidFill>
                  <a:schemeClr val="tx1"/>
                </a:solidFill>
                <a:effectLst/>
                <a:latin typeface="+mn-lt"/>
                <a:ea typeface="+mn-ea"/>
                <a:cs typeface="+mn-cs"/>
              </a:rPr>
            </a:br>
            <a:r>
              <a:rPr lang="en-GB" dirty="0"/>
              <a:t>The </a:t>
            </a:r>
            <a:r>
              <a:rPr lang="en-GB" b="1" dirty="0"/>
              <a:t>range</a:t>
            </a:r>
            <a:r>
              <a:rPr lang="en-GB" dirty="0"/>
              <a:t> is the difference between the largest and smallest values. Researchers often quote the </a:t>
            </a:r>
            <a:r>
              <a:rPr lang="en-GB" b="1" dirty="0"/>
              <a:t>interquartile range</a:t>
            </a:r>
            <a:r>
              <a:rPr lang="en-GB" dirty="0"/>
              <a:t>, which is the range of the middle half of the data, from 25%, the lower quartile, up to 75%, the upper quartile, of the values (the median is the 50% value). To find the quartiles, use the same procedure as for the median, but take the quarter- and three-quarter-point instead of the mid-point.</a:t>
            </a:r>
          </a:p>
          <a:p>
            <a:r>
              <a:rPr lang="en-GB" dirty="0"/>
              <a:t>The </a:t>
            </a:r>
            <a:r>
              <a:rPr lang="en-GB" b="1" dirty="0"/>
              <a:t>standard deviation</a:t>
            </a:r>
            <a:r>
              <a:rPr lang="en-GB" dirty="0"/>
              <a:t> measures the average spread around the mean, and therefore gives a sense of the ‘typical’ distance from the mean.</a:t>
            </a:r>
          </a:p>
          <a:p>
            <a:r>
              <a:rPr lang="en-GB" dirty="0"/>
              <a:t>The </a:t>
            </a:r>
            <a:r>
              <a:rPr lang="en-GB" b="1" dirty="0"/>
              <a:t>variance</a:t>
            </a:r>
            <a:r>
              <a:rPr lang="en-GB" dirty="0"/>
              <a:t> is the square of the standard deviation. They are calculated by:</a:t>
            </a:r>
          </a:p>
          <a:p>
            <a:r>
              <a:rPr lang="en-GB" dirty="0"/>
              <a:t>calculating the difference of each value from the mean; </a:t>
            </a:r>
          </a:p>
          <a:p>
            <a:r>
              <a:rPr lang="en-GB" dirty="0"/>
              <a:t>squaring each one (to eliminate any difference between those above and below the mean);</a:t>
            </a:r>
          </a:p>
          <a:p>
            <a:r>
              <a:rPr lang="en-GB" dirty="0"/>
              <a:t>summing the squared differences;</a:t>
            </a:r>
          </a:p>
          <a:p>
            <a:r>
              <a:rPr lang="en-GB" dirty="0"/>
              <a:t>dividing by the number of items minus one.</a:t>
            </a:r>
          </a:p>
          <a:p>
            <a:r>
              <a:rPr lang="en-GB" dirty="0"/>
              <a:t>This gives the </a:t>
            </a:r>
            <a:r>
              <a:rPr lang="en-GB" b="1" dirty="0"/>
              <a:t>variance</a:t>
            </a:r>
            <a:r>
              <a:rPr lang="en-GB" dirty="0"/>
              <a:t>.</a:t>
            </a:r>
          </a:p>
          <a:p>
            <a:r>
              <a:rPr lang="en-GB" dirty="0"/>
              <a:t>To calculate the </a:t>
            </a:r>
            <a:r>
              <a:rPr lang="en-GB" b="1" dirty="0"/>
              <a:t>standard deviation</a:t>
            </a:r>
            <a:r>
              <a:rPr lang="en-GB" dirty="0"/>
              <a:t>, take the square root of the variance.</a:t>
            </a:r>
          </a:p>
          <a:p>
            <a:br>
              <a:rPr lang="en-GB" sz="1200" u="none" strike="noStrike" kern="1200" dirty="0">
                <a:solidFill>
                  <a:schemeClr val="tx1"/>
                </a:solidFill>
                <a:effectLst/>
                <a:latin typeface="+mn-lt"/>
                <a:ea typeface="+mn-ea"/>
                <a:cs typeface="+mn-cs"/>
              </a:rPr>
            </a:br>
            <a:r>
              <a:rPr lang="en-GB" sz="1200" u="none" strike="noStrike" kern="1200" dirty="0">
                <a:solidFill>
                  <a:schemeClr val="tx1"/>
                </a:solidFill>
                <a:effectLst/>
                <a:latin typeface="+mn-lt"/>
                <a:ea typeface="+mn-ea"/>
                <a:cs typeface="+mn-cs"/>
              </a:rPr>
              <a:t>Find more at: </a:t>
            </a:r>
            <a:r>
              <a:rPr lang="en-GB" sz="1200" u="none" strike="noStrike" kern="1200" dirty="0">
                <a:solidFill>
                  <a:schemeClr val="tx1"/>
                </a:solidFill>
                <a:effectLst/>
                <a:latin typeface="+mn-lt"/>
                <a:ea typeface="+mn-ea"/>
                <a:cs typeface="+mn-cs"/>
                <a:hlinkClick r:id="rId3"/>
              </a:rPr>
              <a:t>http://www.skillsyouneed.com/num/simple-statistical-analysis.html#ixzz40Puk0Bhw</a:t>
            </a:r>
            <a:br>
              <a:rPr lang="en-GB" sz="1200" u="none" strike="noStrike" kern="1200" dirty="0">
                <a:solidFill>
                  <a:schemeClr val="tx1"/>
                </a:solidFill>
                <a:effectLst/>
                <a:latin typeface="+mn-lt"/>
                <a:ea typeface="+mn-ea"/>
                <a:cs typeface="+mn-cs"/>
              </a:rPr>
            </a:br>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16</a:t>
            </a:fld>
            <a:endParaRPr lang="en-GB"/>
          </a:p>
        </p:txBody>
      </p:sp>
    </p:spTree>
    <p:extLst>
      <p:ext uri="{BB962C8B-B14F-4D97-AF65-F5344CB8AC3E}">
        <p14:creationId xmlns:p14="http://schemas.microsoft.com/office/powerpoint/2010/main" val="36066738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get it wrong you risk using </a:t>
            </a:r>
            <a:r>
              <a:rPr lang="en-GB" i="1" dirty="0"/>
              <a:t>an incorrect statistical procedure</a:t>
            </a:r>
            <a:r>
              <a:rPr lang="en-GB" dirty="0"/>
              <a:t> or you may use </a:t>
            </a:r>
            <a:r>
              <a:rPr lang="en-GB" i="1" dirty="0"/>
              <a:t>a less powerful procedure</a:t>
            </a:r>
            <a:r>
              <a:rPr lang="en-GB" dirty="0"/>
              <a:t>.</a:t>
            </a:r>
          </a:p>
          <a:p>
            <a:r>
              <a:rPr lang="en-GB" dirty="0"/>
              <a:t>Non-</a:t>
            </a:r>
            <a:r>
              <a:rPr lang="en-GB" dirty="0" err="1"/>
              <a:t>paramteric</a:t>
            </a:r>
            <a:r>
              <a:rPr lang="en-GB" dirty="0"/>
              <a:t> statistical procedures are less powerful because they use less information in their </a:t>
            </a:r>
            <a:r>
              <a:rPr lang="en-GB" dirty="0" err="1"/>
              <a:t>calulation</a:t>
            </a:r>
            <a:r>
              <a:rPr lang="en-GB" dirty="0"/>
              <a:t>. For example, a parametric </a:t>
            </a:r>
            <a:r>
              <a:rPr lang="en-GB" dirty="0">
                <a:hlinkClick r:id="rId3"/>
              </a:rPr>
              <a:t>correlation</a:t>
            </a:r>
            <a:r>
              <a:rPr lang="en-GB" dirty="0"/>
              <a:t> uses information about the mean and deviation from the mean while a non-parametric correlation will use only the ordinal position of pairs of scores.</a:t>
            </a:r>
          </a:p>
          <a:p>
            <a:r>
              <a:rPr lang="en-GB" dirty="0"/>
              <a:t>The basic distinction for </a:t>
            </a:r>
            <a:r>
              <a:rPr lang="en-GB" dirty="0" err="1"/>
              <a:t>paramteric</a:t>
            </a:r>
            <a:r>
              <a:rPr lang="en-GB" dirty="0"/>
              <a:t> versus non-parametric is: </a:t>
            </a:r>
          </a:p>
          <a:p>
            <a:r>
              <a:rPr lang="en-GB" dirty="0"/>
              <a:t>If your </a:t>
            </a:r>
            <a:r>
              <a:rPr lang="en-GB" dirty="0">
                <a:hlinkClick r:id="rId4"/>
              </a:rPr>
              <a:t>measurement scale</a:t>
            </a:r>
            <a:r>
              <a:rPr lang="en-GB" dirty="0"/>
              <a:t> is </a:t>
            </a:r>
            <a:r>
              <a:rPr lang="en-GB" dirty="0">
                <a:hlinkClick r:id="rId5"/>
              </a:rPr>
              <a:t>nominal</a:t>
            </a:r>
            <a:r>
              <a:rPr lang="en-GB" dirty="0"/>
              <a:t> or </a:t>
            </a:r>
            <a:r>
              <a:rPr lang="en-GB" dirty="0">
                <a:hlinkClick r:id="rId6"/>
              </a:rPr>
              <a:t>ordinal</a:t>
            </a:r>
            <a:r>
              <a:rPr lang="en-GB" dirty="0"/>
              <a:t> then you use </a:t>
            </a:r>
            <a:r>
              <a:rPr lang="en-GB" dirty="0">
                <a:hlinkClick r:id="rId7"/>
              </a:rPr>
              <a:t>non-parametric statistics</a:t>
            </a:r>
            <a:endParaRPr lang="en-GB" dirty="0"/>
          </a:p>
          <a:p>
            <a:r>
              <a:rPr lang="en-GB" dirty="0"/>
              <a:t>If you are using </a:t>
            </a:r>
            <a:r>
              <a:rPr lang="en-GB" dirty="0">
                <a:hlinkClick r:id="rId8"/>
              </a:rPr>
              <a:t>interval</a:t>
            </a:r>
            <a:r>
              <a:rPr lang="en-GB" dirty="0"/>
              <a:t> or </a:t>
            </a:r>
            <a:r>
              <a:rPr lang="en-GB" dirty="0">
                <a:hlinkClick r:id="rId9"/>
              </a:rPr>
              <a:t>ratio</a:t>
            </a:r>
            <a:r>
              <a:rPr lang="en-GB" dirty="0"/>
              <a:t> scales you use </a:t>
            </a:r>
            <a:r>
              <a:rPr lang="en-GB" dirty="0">
                <a:hlinkClick r:id="rId10"/>
              </a:rPr>
              <a:t>parametric statistics</a:t>
            </a:r>
            <a:r>
              <a:rPr lang="en-GB" dirty="0"/>
              <a:t>. </a:t>
            </a:r>
          </a:p>
          <a:p>
            <a:r>
              <a:rPr lang="en-GB" dirty="0"/>
              <a:t>There are other considerations which have to be taken into account:</a:t>
            </a:r>
          </a:p>
          <a:p>
            <a:r>
              <a:rPr lang="en-GB" dirty="0"/>
              <a:t>You have to look at the distribution of your data. If your data is supposed to take parametric stats you should check that the distributions are approximately </a:t>
            </a:r>
            <a:r>
              <a:rPr lang="en-GB" dirty="0" err="1"/>
              <a:t>normal.The</a:t>
            </a:r>
            <a:r>
              <a:rPr lang="en-GB" dirty="0"/>
              <a:t> best way to do this is to check the </a:t>
            </a:r>
            <a:r>
              <a:rPr lang="en-GB" dirty="0">
                <a:hlinkClick r:id="rId11"/>
              </a:rPr>
              <a:t>skew</a:t>
            </a:r>
            <a:r>
              <a:rPr lang="en-GB" dirty="0"/>
              <a:t> and </a:t>
            </a:r>
            <a:r>
              <a:rPr lang="en-GB" dirty="0">
                <a:hlinkClick r:id="rId12"/>
              </a:rPr>
              <a:t>Kurtosis</a:t>
            </a:r>
            <a:r>
              <a:rPr lang="en-GB" dirty="0"/>
              <a:t> measures from the frequency output from SPSS. For a relatively normal distribution:</a:t>
            </a:r>
          </a:p>
          <a:p>
            <a:r>
              <a:rPr lang="en-GB" dirty="0"/>
              <a:t>skew ~= 1.0</a:t>
            </a:r>
            <a:br>
              <a:rPr lang="en-GB" dirty="0"/>
            </a:br>
            <a:r>
              <a:rPr lang="en-GB" dirty="0"/>
              <a:t>kurtosis~=1.0</a:t>
            </a:r>
          </a:p>
          <a:p>
            <a:r>
              <a:rPr lang="en-GB" dirty="0"/>
              <a:t>If a distribution deviates markedly from normality then you take the risk that the statistic will be inaccurate. The safest thing to do is to use an equivalent non-parametric statistic.</a:t>
            </a:r>
          </a:p>
          <a:p>
            <a:endParaRPr lang="en-GB" dirty="0"/>
          </a:p>
          <a:p>
            <a:r>
              <a:rPr lang="en-GB" dirty="0"/>
              <a:t>www.csse.monash.edu.au/~smarkham/resources/scaling.htm - Nominal, ordinal etc.</a:t>
            </a:r>
          </a:p>
        </p:txBody>
      </p:sp>
      <p:sp>
        <p:nvSpPr>
          <p:cNvPr id="4" name="Slide Number Placeholder 3"/>
          <p:cNvSpPr>
            <a:spLocks noGrp="1"/>
          </p:cNvSpPr>
          <p:nvPr>
            <p:ph type="sldNum" sz="quarter" idx="10"/>
          </p:nvPr>
        </p:nvSpPr>
        <p:spPr/>
        <p:txBody>
          <a:bodyPr/>
          <a:lstStyle/>
          <a:p>
            <a:fld id="{C70C5AE6-6172-4A8B-A290-E5F199D17A20}" type="slidenum">
              <a:rPr lang="en-GB" smtClean="0"/>
              <a:t>17</a:t>
            </a:fld>
            <a:endParaRPr lang="en-GB"/>
          </a:p>
        </p:txBody>
      </p:sp>
    </p:spTree>
    <p:extLst>
      <p:ext uri="{BB962C8B-B14F-4D97-AF65-F5344CB8AC3E}">
        <p14:creationId xmlns:p14="http://schemas.microsoft.com/office/powerpoint/2010/main" val="8534744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Significance level of a statistical hypothesis test is a fixed probability of wrongly rejecting the null hypothesis H0, if it is in fact true.</a:t>
            </a:r>
          </a:p>
          <a:p>
            <a:endParaRPr lang="en-GB"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probability value (p-value) of a statistical hypothesis test is the probability of getting a value of the test statistic as extreme as or more extreme than that observed by chance alone, if the null hypothesis H0, is true.</a:t>
            </a:r>
          </a:p>
          <a:p>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Small p-values suggest that the null hypothesis is unlikely to be true. The smaller it is, the more convincing is the rejection of the null hypothesis. It indicates the strength of evidence for say, rejecting the null hypothesis H0, rather than simply concluding "Reject H0' or "Do not reject H0".</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power of a statistical hypothesis test measures the test's ability to reject the null hypothesis when it is actually false - that is, to make a correct decision. Ability to detect</a:t>
            </a:r>
            <a:r>
              <a:rPr lang="en-GB" sz="1200" kern="1200" baseline="0" dirty="0">
                <a:solidFill>
                  <a:schemeClr val="tx1"/>
                </a:solidFill>
                <a:latin typeface="+mn-lt"/>
                <a:ea typeface="+mn-ea"/>
                <a:cs typeface="+mn-cs"/>
              </a:rPr>
              <a:t> a difference.</a:t>
            </a:r>
            <a:endParaRPr lang="en-GB" sz="1200" kern="1200" dirty="0">
              <a:solidFill>
                <a:schemeClr val="tx1"/>
              </a:solidFill>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19</a:t>
            </a:fld>
            <a:endParaRPr lang="en-GB"/>
          </a:p>
        </p:txBody>
      </p:sp>
    </p:spTree>
    <p:extLst>
      <p:ext uri="{BB962C8B-B14F-4D97-AF65-F5344CB8AC3E}">
        <p14:creationId xmlns:p14="http://schemas.microsoft.com/office/powerpoint/2010/main" val="34753256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owever</a:t>
            </a:r>
            <a:r>
              <a:rPr lang="en-GB" dirty="0"/>
              <a:t>, there are some pitfalls to qualitative research, such as:</a:t>
            </a:r>
          </a:p>
          <a:p>
            <a:r>
              <a:rPr lang="en-GB" b="1" dirty="0"/>
              <a:t>If respondents do not see a value for them in the research, they may provide inaccurate or false information.</a:t>
            </a:r>
            <a:r>
              <a:rPr lang="en-GB" dirty="0"/>
              <a:t> They may also say what they think the researcher wishes to hear. Qualitative researchers therefore need to take the time to build relationships with their research subjects and always be aware of this potential.</a:t>
            </a:r>
          </a:p>
          <a:p>
            <a:r>
              <a:rPr lang="en-GB" b="1" dirty="0"/>
              <a:t>Although ethics are an issue for any type of research, there may be particular difficulties with qualitative research because the researcher may be party to confidential information.</a:t>
            </a:r>
            <a:r>
              <a:rPr lang="en-GB" dirty="0"/>
              <a:t> It is important always to bear in mind that you must do no harm to your research subjects.</a:t>
            </a:r>
          </a:p>
          <a:p>
            <a:r>
              <a:rPr lang="en-GB" b="1" dirty="0"/>
              <a:t>It is generally harder for qualitative researchers to remain apart from their work.</a:t>
            </a:r>
            <a:r>
              <a:rPr lang="en-GB" dirty="0"/>
              <a:t> By the nature of their study, they are involved with people. It is therefore helpful to develop habits of reflecting on your part in the work and how this may affect the research. See our page on </a:t>
            </a:r>
            <a:r>
              <a:rPr lang="en-GB" b="1" dirty="0">
                <a:hlinkClick r:id="rId3"/>
              </a:rPr>
              <a:t>Reflective Practice</a:t>
            </a:r>
            <a:r>
              <a:rPr lang="en-GB" dirty="0"/>
              <a:t> for more.</a:t>
            </a:r>
          </a:p>
          <a:p>
            <a:br>
              <a:rPr lang="en-GB" sz="1200" u="none" strike="noStrike" kern="1200" dirty="0">
                <a:solidFill>
                  <a:schemeClr val="tx1"/>
                </a:solidFill>
                <a:effectLst/>
                <a:latin typeface="+mn-lt"/>
                <a:ea typeface="+mn-ea"/>
                <a:cs typeface="+mn-cs"/>
              </a:rPr>
            </a:br>
            <a:r>
              <a:rPr lang="en-GB" sz="1200" u="none" strike="noStrike" kern="1200" dirty="0">
                <a:solidFill>
                  <a:schemeClr val="tx1"/>
                </a:solidFill>
                <a:effectLst/>
                <a:latin typeface="+mn-lt"/>
                <a:ea typeface="+mn-ea"/>
                <a:cs typeface="+mn-cs"/>
              </a:rPr>
              <a:t>Find more at: </a:t>
            </a:r>
            <a:r>
              <a:rPr lang="en-GB" sz="1200" u="none" strike="noStrike" kern="1200" dirty="0">
                <a:solidFill>
                  <a:schemeClr val="tx1"/>
                </a:solidFill>
                <a:effectLst/>
                <a:latin typeface="+mn-lt"/>
                <a:ea typeface="+mn-ea"/>
                <a:cs typeface="+mn-cs"/>
                <a:hlinkClick r:id="rId4"/>
              </a:rPr>
              <a:t>http://www.skillsyouneed.com/learn/quantitative-and-qualitative.html#ixzz40SxYY76I</a:t>
            </a:r>
            <a:br>
              <a:rPr lang="en-GB" sz="1200" u="none" strike="noStrike" kern="1200" dirty="0">
                <a:solidFill>
                  <a:schemeClr val="tx1"/>
                </a:solidFill>
                <a:effectLst/>
                <a:latin typeface="+mn-lt"/>
                <a:ea typeface="+mn-ea"/>
                <a:cs typeface="+mn-cs"/>
              </a:rPr>
            </a:br>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24</a:t>
            </a:fld>
            <a:endParaRPr lang="en-GB"/>
          </a:p>
        </p:txBody>
      </p:sp>
    </p:spTree>
    <p:extLst>
      <p:ext uri="{BB962C8B-B14F-4D97-AF65-F5344CB8AC3E}">
        <p14:creationId xmlns:p14="http://schemas.microsoft.com/office/powerpoint/2010/main" val="3229986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1. Content Analysis</a:t>
            </a:r>
          </a:p>
          <a:p>
            <a:r>
              <a:rPr lang="en-GB" b="1" dirty="0"/>
              <a:t>Here, you start with some ideas about hypotheses or themes that might emerge, and look for them in the data that you have collected.</a:t>
            </a:r>
            <a:r>
              <a:rPr lang="en-GB" dirty="0"/>
              <a:t> You might, for example, use a colour-coding or numbering system to identify text about the different themes, grouping together ideas and gathering evidence about views on each theme.</a:t>
            </a:r>
          </a:p>
          <a:p>
            <a:br>
              <a:rPr lang="en-GB" b="1" dirty="0"/>
            </a:br>
            <a:r>
              <a:rPr lang="en-GB" b="1" dirty="0"/>
              <a:t>2. Grounded Analysis</a:t>
            </a:r>
          </a:p>
          <a:p>
            <a:r>
              <a:rPr lang="en-GB" dirty="0"/>
              <a:t>This is similar to content analysis, in that it uses similar techniques for coding. However,</a:t>
            </a:r>
            <a:r>
              <a:rPr lang="en-GB" b="1" dirty="0"/>
              <a:t> in grounded analysis, you do not start from a defined point. Instead, you allow the data to ‘speak for itself’, with themes emerging from the discussions and conversations.</a:t>
            </a:r>
            <a:r>
              <a:rPr lang="en-GB" dirty="0"/>
              <a:t> In practice, this may be much harder to achieve because it requires you to put aside what you have read and simply concentrate on the data. </a:t>
            </a:r>
          </a:p>
          <a:p>
            <a:r>
              <a:rPr lang="en-GB" dirty="0"/>
              <a:t>Some people, such as Myers-Briggs 'P' types, may find this form of analysis much easier to achieve than others. </a:t>
            </a:r>
            <a:endParaRPr lang="en-GB" b="1" dirty="0"/>
          </a:p>
          <a:p>
            <a:endParaRPr lang="en-GB" b="1" dirty="0"/>
          </a:p>
          <a:p>
            <a:r>
              <a:rPr lang="en-GB" b="1" dirty="0"/>
              <a:t>3. Social Network Analysis</a:t>
            </a:r>
          </a:p>
          <a:p>
            <a:r>
              <a:rPr lang="en-GB" b="1" dirty="0"/>
              <a:t>This form of analysis examines the links between individuals as a way of understanding what motivates behaviour.</a:t>
            </a:r>
            <a:r>
              <a:rPr lang="en-GB" dirty="0"/>
              <a:t> </a:t>
            </a:r>
          </a:p>
          <a:p>
            <a:r>
              <a:rPr lang="en-GB" dirty="0"/>
              <a:t>It has been used, for example, as a way of understanding why some people are more successful at work than others, and why some children were more likely to run away from home. This type of analysis may be most useful in combination with other methods, for example after some kind of content or grounded analysis to identify common themes about relationships. It’s often helpful to use a visual approach to this kind of analysis to generate a network diagram showing the relationships between members of a network.</a:t>
            </a:r>
          </a:p>
          <a:p>
            <a:br>
              <a:rPr lang="en-GB" b="1" dirty="0"/>
            </a:br>
            <a:r>
              <a:rPr lang="en-GB" b="1" dirty="0"/>
              <a:t>4. Discourse Analysis</a:t>
            </a:r>
          </a:p>
          <a:p>
            <a:r>
              <a:rPr lang="en-GB" b="1" dirty="0"/>
              <a:t>This approach not only analyses conversation, but also takes into account the social context in which the conversation occurs</a:t>
            </a:r>
            <a:r>
              <a:rPr lang="en-GB" dirty="0"/>
              <a:t>, including previous conversations, power relationships and the concept of individual identity. It may also include analysis of written sources, such as emails or letters, and body language to give a rich source of data surrounding the actual words used. </a:t>
            </a:r>
          </a:p>
          <a:p>
            <a:br>
              <a:rPr lang="en-GB" b="1" dirty="0"/>
            </a:br>
            <a:r>
              <a:rPr lang="en-GB" b="1" dirty="0"/>
              <a:t>5. Narrative Analysis</a:t>
            </a:r>
          </a:p>
          <a:p>
            <a:r>
              <a:rPr lang="en-GB" b="1" dirty="0"/>
              <a:t>This looks at the way in which stories are told within an organisation or society to try to understand more about the way in which people think and are organised within groups.</a:t>
            </a:r>
            <a:r>
              <a:rPr lang="en-GB" dirty="0"/>
              <a:t> </a:t>
            </a:r>
          </a:p>
          <a:p>
            <a:r>
              <a:rPr lang="en-GB" dirty="0"/>
              <a:t>There are four main types of narrative: </a:t>
            </a:r>
          </a:p>
          <a:p>
            <a:r>
              <a:rPr lang="en-GB" b="1" dirty="0"/>
              <a:t>bureaucratic</a:t>
            </a:r>
            <a:r>
              <a:rPr lang="en-GB" dirty="0"/>
              <a:t>, which is highly structured and logical, and often about imposing control;</a:t>
            </a:r>
          </a:p>
          <a:p>
            <a:r>
              <a:rPr lang="en-GB" b="1" dirty="0"/>
              <a:t>quest</a:t>
            </a:r>
            <a:r>
              <a:rPr lang="en-GB" dirty="0"/>
              <a:t>, where the ambition is to have the most compelling story and lead others to success;</a:t>
            </a:r>
          </a:p>
          <a:p>
            <a:r>
              <a:rPr lang="en-GB" b="1" dirty="0"/>
              <a:t>chaos</a:t>
            </a:r>
            <a:r>
              <a:rPr lang="en-GB" dirty="0"/>
              <a:t>, where the story is lived, rather than told; and</a:t>
            </a:r>
          </a:p>
          <a:p>
            <a:r>
              <a:rPr lang="en-GB" b="1" dirty="0"/>
              <a:t>postmodern</a:t>
            </a:r>
            <a:r>
              <a:rPr lang="en-GB" dirty="0"/>
              <a:t>, which is rather like chaos narratives, in that it is lived, but where the ‘narrator’ is aware of the story and what they are trying to achieve.</a:t>
            </a:r>
          </a:p>
          <a:p>
            <a:br>
              <a:rPr lang="en-GB" b="1" dirty="0"/>
            </a:br>
            <a:r>
              <a:rPr lang="en-GB" b="1" dirty="0"/>
              <a:t>6. Conversation Analysis</a:t>
            </a:r>
          </a:p>
          <a:p>
            <a:r>
              <a:rPr lang="en-GB" b="1" dirty="0"/>
              <a:t>This is largely used in ethnographic research. It assumes that conversations are all governed by rules and patterns which remain the same whoever is talking.</a:t>
            </a:r>
            <a:r>
              <a:rPr lang="en-GB" dirty="0"/>
              <a:t> It also assumes that what is said can only be understood by looking at what went before and after. </a:t>
            </a:r>
          </a:p>
          <a:p>
            <a:r>
              <a:rPr lang="en-GB" dirty="0"/>
              <a:t>Conversation analysis requires a detailed examination of the data, including exactly which words are used, in what order, whether speakers overlap their speech, and where the emphasis is placed. There are therefore detailed conventions used in transcribing for conversation analysis.</a:t>
            </a:r>
          </a:p>
          <a:p>
            <a:endParaRPr lang="en-GB"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26</a:t>
            </a:fld>
            <a:endParaRPr lang="en-GB"/>
          </a:p>
        </p:txBody>
      </p:sp>
    </p:spTree>
    <p:extLst>
      <p:ext uri="{BB962C8B-B14F-4D97-AF65-F5344CB8AC3E}">
        <p14:creationId xmlns:p14="http://schemas.microsoft.com/office/powerpoint/2010/main" val="41558333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http://www.crec.co.uk/docs/Trustworthypaper.pdf </a:t>
            </a:r>
          </a:p>
          <a:p>
            <a:endParaRPr lang="en-GB" dirty="0"/>
          </a:p>
          <a:p>
            <a:r>
              <a:rPr lang="en-GB" b="1" dirty="0"/>
              <a:t>Lincoln and Guba's Evaluative Criteria</a:t>
            </a:r>
          </a:p>
          <a:p>
            <a:r>
              <a:rPr lang="en-GB" dirty="0"/>
              <a:t>Lincoln and Guba posit that trustworthiness of a research study is important to evaluating its worth.  Trustworthiness involves establishing:</a:t>
            </a:r>
          </a:p>
          <a:p>
            <a:r>
              <a:rPr lang="en-GB" b="1" dirty="0"/>
              <a:t>Credibility</a:t>
            </a:r>
            <a:r>
              <a:rPr lang="en-GB" dirty="0"/>
              <a:t> - confidence in the 'truth' of the findings</a:t>
            </a:r>
          </a:p>
          <a:p>
            <a:r>
              <a:rPr lang="en-GB" b="1" dirty="0"/>
              <a:t>Transferability</a:t>
            </a:r>
            <a:r>
              <a:rPr lang="en-GB" dirty="0"/>
              <a:t> - showing that the findings have </a:t>
            </a:r>
            <a:r>
              <a:rPr lang="en-GB" dirty="0" err="1"/>
              <a:t>applicablity</a:t>
            </a:r>
            <a:r>
              <a:rPr lang="en-GB" dirty="0"/>
              <a:t> in other contexts</a:t>
            </a:r>
          </a:p>
          <a:p>
            <a:r>
              <a:rPr lang="en-GB" b="1" dirty="0"/>
              <a:t>Dependability</a:t>
            </a:r>
            <a:r>
              <a:rPr lang="en-GB" dirty="0"/>
              <a:t> - showing that the findings are consistent and could be repeated</a:t>
            </a:r>
          </a:p>
          <a:p>
            <a:r>
              <a:rPr lang="en-GB" b="1" dirty="0"/>
              <a:t>Confirmability</a:t>
            </a:r>
            <a:r>
              <a:rPr lang="en-GB" dirty="0"/>
              <a:t> - a degree of </a:t>
            </a:r>
            <a:r>
              <a:rPr lang="en-GB" dirty="0" err="1"/>
              <a:t>neutraility</a:t>
            </a:r>
            <a:r>
              <a:rPr lang="en-GB" dirty="0"/>
              <a:t> or the extent to which the findings of a study are shaped by the respondents and not researcher bias, motivation, or interest.</a:t>
            </a:r>
          </a:p>
          <a:p>
            <a:r>
              <a:rPr lang="en-GB" dirty="0"/>
              <a:t>http://www.qualres.org/HomeLinc-3684.html </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31</a:t>
            </a:fld>
            <a:endParaRPr lang="en-GB"/>
          </a:p>
        </p:txBody>
      </p:sp>
    </p:spTree>
    <p:extLst>
      <p:ext uri="{BB962C8B-B14F-4D97-AF65-F5344CB8AC3E}">
        <p14:creationId xmlns:p14="http://schemas.microsoft.com/office/powerpoint/2010/main" val="28005789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DE1CE-29CC-404D-B9BD-F97653150ED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293D938-AFC5-4482-97DF-0457E18B28A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1B48908-B1C9-4E7F-90D6-A822DA93F6F7}"/>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5" name="Footer Placeholder 4">
            <a:extLst>
              <a:ext uri="{FF2B5EF4-FFF2-40B4-BE49-F238E27FC236}">
                <a16:creationId xmlns:a16="http://schemas.microsoft.com/office/drawing/2014/main" id="{B47928FE-5015-4CCE-9D13-2073F78CA5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C396A0-A7AC-4054-A530-FAFE8CD64A37}"/>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336307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A69B0-2053-421F-8F47-5F7B5530FF9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83E5570-F47F-4A2D-8BE3-52650251F28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0AA1B6A-95FE-48D2-8918-93E6D436BAEF}"/>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5" name="Footer Placeholder 4">
            <a:extLst>
              <a:ext uri="{FF2B5EF4-FFF2-40B4-BE49-F238E27FC236}">
                <a16:creationId xmlns:a16="http://schemas.microsoft.com/office/drawing/2014/main" id="{62F7AD61-2453-4521-8D7E-B296B33501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836FD4-A852-4976-962B-0E286DC4EB08}"/>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29718301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B0896-A697-46D2-AF41-705173187D4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1968A49-5163-499F-B68D-2B6F8E821E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7EB5C8-337C-46CC-9CEE-C70A2C18538B}"/>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5" name="Footer Placeholder 4">
            <a:extLst>
              <a:ext uri="{FF2B5EF4-FFF2-40B4-BE49-F238E27FC236}">
                <a16:creationId xmlns:a16="http://schemas.microsoft.com/office/drawing/2014/main" id="{3DD54F88-905B-4158-828B-0DFC1A0F1DD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021BA-311E-4E0D-9BFA-8B022C00BF4C}"/>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371870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C1EF0-7358-4C6F-BC14-073F53EDC6D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2FDFCCA-EE9A-4E53-9043-9B8FFD5F6B1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90A06FE-5A07-4FA6-AAFB-709F43A5BFF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AC9BDE5-D093-498D-B401-E53DAD8489C2}"/>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6" name="Footer Placeholder 5">
            <a:extLst>
              <a:ext uri="{FF2B5EF4-FFF2-40B4-BE49-F238E27FC236}">
                <a16:creationId xmlns:a16="http://schemas.microsoft.com/office/drawing/2014/main" id="{0BB5B2D4-9F1D-4A73-AFAD-9AC2283E083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61265F8-B013-48A7-806A-C333802EAF63}"/>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40813145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F20168-C5B1-40AD-9CFD-702A29C302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0DDF8A7-CA66-4095-AB45-4DDAD8525F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25EF2AA-2781-497E-ACEF-69DC99204EF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AF744E1-DE7D-42FA-B0AB-5B946952CA9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4B40BE-D378-4419-85A7-F61AB5D2F6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5040302-C758-42E4-B9E2-A5498C73420B}"/>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8" name="Footer Placeholder 7">
            <a:extLst>
              <a:ext uri="{FF2B5EF4-FFF2-40B4-BE49-F238E27FC236}">
                <a16:creationId xmlns:a16="http://schemas.microsoft.com/office/drawing/2014/main" id="{8D192E95-A0A6-4C4E-8201-852220EE30E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38D9BBE1-8916-41A3-899F-DDEB53B46F6F}"/>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5717612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5AD4B-1A8B-4AC9-806E-CBB09E87C9B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1531BA9-87D9-442D-BBC2-C56633BBE716}"/>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4" name="Footer Placeholder 3">
            <a:extLst>
              <a:ext uri="{FF2B5EF4-FFF2-40B4-BE49-F238E27FC236}">
                <a16:creationId xmlns:a16="http://schemas.microsoft.com/office/drawing/2014/main" id="{7C7ED1DB-A590-4ADB-AF62-073359F5E48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E6BEDE3-A443-4ECC-9B56-E27E38AD47EA}"/>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1839357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AD3DAA3-0DAC-4373-A701-37097BB1AE81}"/>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3" name="Footer Placeholder 2">
            <a:extLst>
              <a:ext uri="{FF2B5EF4-FFF2-40B4-BE49-F238E27FC236}">
                <a16:creationId xmlns:a16="http://schemas.microsoft.com/office/drawing/2014/main" id="{E2C4093A-55CF-4A50-89A5-5B60653D901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AE5EB2C-0B8C-4D0F-8BEB-AC24E9733594}"/>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18511439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5848A-6735-48B4-943C-F8917DAD24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6BC0D5F-2BE9-47E6-B767-114D589D92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B58D47C6-AEFC-4480-9B5E-609E452587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E32AC4-5D79-494B-B50E-ACF008577B8F}"/>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6" name="Footer Placeholder 5">
            <a:extLst>
              <a:ext uri="{FF2B5EF4-FFF2-40B4-BE49-F238E27FC236}">
                <a16:creationId xmlns:a16="http://schemas.microsoft.com/office/drawing/2014/main" id="{23BCFC89-CEC7-4311-8476-71DECE0DC69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A598A7-C428-4EB7-A282-A70E2E5CC602}"/>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5452778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BCD1EE-67C7-4305-A16D-DB262FBCD34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43D24E2-0EAC-448C-974E-D9B6DF6E381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4DF7A57-9FB5-41A1-8C97-DA5B7B6DB8E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B195623-7244-4F28-86E1-348792C2A6EE}"/>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6" name="Footer Placeholder 5">
            <a:extLst>
              <a:ext uri="{FF2B5EF4-FFF2-40B4-BE49-F238E27FC236}">
                <a16:creationId xmlns:a16="http://schemas.microsoft.com/office/drawing/2014/main" id="{1ADDE3E6-155C-4B3B-938C-4A1098EB23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9AA29FE-1779-4975-809A-B9FAFE123C9A}"/>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2468590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7A37D-D31A-42F9-B4B9-A5E4F116406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512A1E3-3F29-45C1-BAD0-3F62DDA6B52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1F52EE-4805-493E-90E3-256EB0C07574}"/>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5" name="Footer Placeholder 4">
            <a:extLst>
              <a:ext uri="{FF2B5EF4-FFF2-40B4-BE49-F238E27FC236}">
                <a16:creationId xmlns:a16="http://schemas.microsoft.com/office/drawing/2014/main" id="{91C79665-53A9-48D9-A12C-C77AC5E519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CE2E5-F18C-4A1C-8250-8BCD9FB84DD7}"/>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1154363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917BA9-76B4-464F-AB27-6861A16DFD4C}"/>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E1A7087-6268-4345-97B9-4BEDC79645D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F8AEBDC-344E-4087-95B0-2C6D25E96278}"/>
              </a:ext>
            </a:extLst>
          </p:cNvPr>
          <p:cNvSpPr>
            <a:spLocks noGrp="1"/>
          </p:cNvSpPr>
          <p:nvPr>
            <p:ph type="dt" sz="half" idx="10"/>
          </p:nvPr>
        </p:nvSpPr>
        <p:spPr/>
        <p:txBody>
          <a:bodyPr/>
          <a:lstStyle/>
          <a:p>
            <a:fld id="{00ACD68E-3081-4D97-9D35-3FA1C184081D}" type="datetimeFigureOut">
              <a:rPr lang="en-US" smtClean="0"/>
              <a:t>10/19/2021</a:t>
            </a:fld>
            <a:endParaRPr lang="en-US"/>
          </a:p>
        </p:txBody>
      </p:sp>
      <p:sp>
        <p:nvSpPr>
          <p:cNvPr id="5" name="Footer Placeholder 4">
            <a:extLst>
              <a:ext uri="{FF2B5EF4-FFF2-40B4-BE49-F238E27FC236}">
                <a16:creationId xmlns:a16="http://schemas.microsoft.com/office/drawing/2014/main" id="{03930E83-B725-4209-BC1A-E262B2685C5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AA7795-E0DD-4649-8CB5-3B8451184648}"/>
              </a:ext>
            </a:extLst>
          </p:cNvPr>
          <p:cNvSpPr>
            <a:spLocks noGrp="1"/>
          </p:cNvSpPr>
          <p:nvPr>
            <p:ph type="sldNum" sz="quarter" idx="12"/>
          </p:nvPr>
        </p:nvSpPr>
        <p:spPr/>
        <p:txBody>
          <a:bodyPr/>
          <a:lstStyle/>
          <a:p>
            <a:fld id="{1625B10F-723A-4A9E-83C4-C14186E8F1D0}" type="slidenum">
              <a:rPr lang="en-US" smtClean="0"/>
              <a:t>‹#›</a:t>
            </a:fld>
            <a:endParaRPr lang="en-US"/>
          </a:p>
        </p:txBody>
      </p:sp>
    </p:spTree>
    <p:extLst>
      <p:ext uri="{BB962C8B-B14F-4D97-AF65-F5344CB8AC3E}">
        <p14:creationId xmlns:p14="http://schemas.microsoft.com/office/powerpoint/2010/main" val="1341951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94BCE93-8AC8-4B62-8498-97E3600DB2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79653DC0-F7B0-49C0-804F-91D30298C8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F9330BB-FA44-4DA5-92F9-EE92CF5E51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ACD68E-3081-4D97-9D35-3FA1C184081D}" type="datetimeFigureOut">
              <a:rPr lang="en-US" smtClean="0"/>
              <a:t>10/19/2021</a:t>
            </a:fld>
            <a:endParaRPr lang="en-US"/>
          </a:p>
        </p:txBody>
      </p:sp>
      <p:sp>
        <p:nvSpPr>
          <p:cNvPr id="5" name="Footer Placeholder 4">
            <a:extLst>
              <a:ext uri="{FF2B5EF4-FFF2-40B4-BE49-F238E27FC236}">
                <a16:creationId xmlns:a16="http://schemas.microsoft.com/office/drawing/2014/main" id="{ECA7EB8F-C998-465C-8016-CA6EC9C2717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008DF29-92EC-4B25-962D-B13EF2B1C6E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25B10F-723A-4A9E-83C4-C14186E8F1D0}" type="slidenum">
              <a:rPr lang="en-US" smtClean="0"/>
              <a:t>‹#›</a:t>
            </a:fld>
            <a:endParaRPr lang="en-US"/>
          </a:p>
        </p:txBody>
      </p:sp>
    </p:spTree>
    <p:extLst>
      <p:ext uri="{BB962C8B-B14F-4D97-AF65-F5344CB8AC3E}">
        <p14:creationId xmlns:p14="http://schemas.microsoft.com/office/powerpoint/2010/main" val="38598581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oro.open.ac.uk/35323/"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3.jpeg"/></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hyperlink" Target="http://www.tylervigen.com/spurious-correlations"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eprints.nottingham.ac.uk/10577/"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hyperlink" Target="http://oro.open.ac.uk/35077/" TargetMode="Externa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8.emf"/></Relationships>
</file>

<file path=ppt/slides/_rels/slide2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books.google.com/books?hl=en&amp;lr=&amp;id=2oA9aWlNeooC&amp;oi=fnd&amp;pg=PA5&amp;sig=GoKaBo0eIoPy4qeqRyuozZo1CqM&amp;dq=naturalistic+inquiry&amp;prev=http://scholar.google.com/scholar?q%3Dnaturalistic%2Binquiry%26num%3D100%26hl%3Den%26lr%3D"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hyperlink" Target="http://tinyurl.com/qq-models" TargetMode="External"/><Relationship Id="rId7" Type="http://schemas.openxmlformats.org/officeDocument/2006/relationships/hyperlink" Target="http://datalib.edina.ac.uk/mantra/" TargetMode="External"/><Relationship Id="rId2" Type="http://schemas.openxmlformats.org/officeDocument/2006/relationships/hyperlink" Target="http://www.skillsyouneed.com/learn/research-methods.html" TargetMode="External"/><Relationship Id="rId1" Type="http://schemas.openxmlformats.org/officeDocument/2006/relationships/slideLayout" Target="../slideLayouts/slideLayout2.xml"/><Relationship Id="rId6" Type="http://schemas.openxmlformats.org/officeDocument/2006/relationships/hyperlink" Target="http://www.methods.manchester.ac.uk/resources/categories" TargetMode="External"/><Relationship Id="rId5" Type="http://schemas.openxmlformats.org/officeDocument/2006/relationships/hyperlink" Target="http://readytoresearch.ac.uk/" TargetMode="External"/><Relationship Id="rId4" Type="http://schemas.openxmlformats.org/officeDocument/2006/relationships/hyperlink" Target="http://www.methodsmap.org/" TargetMode="External"/></Relationships>
</file>

<file path=ppt/slides/_rels/slide3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640015" y="0"/>
            <a:ext cx="8473462" cy="1117207"/>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Integrating Project</a:t>
            </a:r>
            <a:br>
              <a:rPr lang="en-GB" sz="4000" b="1" dirty="0">
                <a:solidFill>
                  <a:srgbClr val="002060"/>
                </a:solidFill>
                <a:latin typeface="Arial" panose="020B0604020202020204" pitchFamily="34" charset="0"/>
                <a:cs typeface="Arial" panose="020B0604020202020204" pitchFamily="34" charset="0"/>
              </a:rPr>
            </a:br>
            <a:r>
              <a:rPr lang="en-GB" sz="4000" b="1" dirty="0">
                <a:solidFill>
                  <a:srgbClr val="002060"/>
                </a:solidFill>
                <a:latin typeface="Arial" panose="020B0604020202020204" pitchFamily="34" charset="0"/>
                <a:cs typeface="Arial" panose="020B0604020202020204" pitchFamily="34" charset="0"/>
              </a:rPr>
              <a:t>(ACHA4008)</a:t>
            </a:r>
          </a:p>
        </p:txBody>
      </p:sp>
      <p:sp>
        <p:nvSpPr>
          <p:cNvPr id="5" name="Rectangle 3"/>
          <p:cNvSpPr>
            <a:spLocks noGrp="1" noChangeArrowheads="1"/>
          </p:cNvSpPr>
          <p:nvPr>
            <p:ph type="subTitle" idx="1"/>
          </p:nvPr>
        </p:nvSpPr>
        <p:spPr>
          <a:xfrm>
            <a:off x="2217935" y="3429001"/>
            <a:ext cx="7854950" cy="1117208"/>
          </a:xfrm>
        </p:spPr>
        <p:txBody>
          <a:bodyPr>
            <a:normAutofit lnSpcReduction="10000"/>
          </a:bodyPr>
          <a:lstStyle/>
          <a:p>
            <a:pPr>
              <a:defRPr/>
            </a:pPr>
            <a:r>
              <a:rPr lang="en-GB" sz="3600" b="1" dirty="0">
                <a:solidFill>
                  <a:schemeClr val="accent2">
                    <a:lumMod val="75000"/>
                  </a:schemeClr>
                </a:solidFill>
                <a:latin typeface="Arial" panose="020B0604020202020204" pitchFamily="34" charset="0"/>
                <a:cs typeface="Arial" panose="020B0604020202020204" pitchFamily="34" charset="0"/>
              </a:rPr>
              <a:t>Dr Jacob Gwa</a:t>
            </a:r>
          </a:p>
          <a:p>
            <a:pPr>
              <a:defRPr/>
            </a:pPr>
            <a:r>
              <a:rPr lang="en-GB" sz="3600" b="1" i="1" dirty="0">
                <a:solidFill>
                  <a:schemeClr val="accent2">
                    <a:lumMod val="75000"/>
                  </a:schemeClr>
                </a:solidFill>
                <a:latin typeface="Arial" panose="020B0604020202020204" pitchFamily="34" charset="0"/>
                <a:cs typeface="Arial" panose="020B0604020202020204" pitchFamily="34" charset="0"/>
              </a:rPr>
              <a:t>Lecturer in Integrating projects </a:t>
            </a:r>
          </a:p>
          <a:p>
            <a:pPr>
              <a:defRPr/>
            </a:pPr>
            <a:endParaRPr lang="en-GB" sz="1800" b="1" i="1" dirty="0">
              <a:solidFill>
                <a:schemeClr val="accent4">
                  <a:lumMod val="75000"/>
                </a:schemeClr>
              </a:solidFill>
              <a:latin typeface="Trebuchet MS" pitchFamily="34" charset="0"/>
            </a:endParaRPr>
          </a:p>
        </p:txBody>
      </p:sp>
      <p:sp>
        <p:nvSpPr>
          <p:cNvPr id="7" name="TextBox 6"/>
          <p:cNvSpPr txBox="1"/>
          <p:nvPr/>
        </p:nvSpPr>
        <p:spPr>
          <a:xfrm>
            <a:off x="2640015" y="2168770"/>
            <a:ext cx="7343775" cy="369888"/>
          </a:xfrm>
          <a:prstGeom prst="rect">
            <a:avLst/>
          </a:prstGeom>
        </p:spPr>
        <p:style>
          <a:lnRef idx="3">
            <a:schemeClr val="lt1"/>
          </a:lnRef>
          <a:fillRef idx="1">
            <a:schemeClr val="accent6"/>
          </a:fillRef>
          <a:effectRef idx="1">
            <a:schemeClr val="accent6"/>
          </a:effectRef>
          <a:fontRef idx="minor">
            <a:schemeClr val="lt1"/>
          </a:fontRef>
        </p:style>
        <p:txBody>
          <a:bodyPr>
            <a:spAutoFit/>
          </a:bodyPr>
          <a:lstStyle/>
          <a:p>
            <a:pPr algn="ctr">
              <a:defRPr/>
            </a:pPr>
            <a:r>
              <a:rPr lang="en-GB" b="1" dirty="0">
                <a:latin typeface="Arial" panose="020B0604020202020204" pitchFamily="34" charset="0"/>
                <a:cs typeface="Arial" panose="020B0604020202020204" pitchFamily="34" charset="0"/>
              </a:rPr>
              <a:t>Week 4</a:t>
            </a:r>
          </a:p>
        </p:txBody>
      </p:sp>
      <p:pic>
        <p:nvPicPr>
          <p:cNvPr id="6" name="Picture 5">
            <a:extLst>
              <a:ext uri="{FF2B5EF4-FFF2-40B4-BE49-F238E27FC236}">
                <a16:creationId xmlns:a16="http://schemas.microsoft.com/office/drawing/2014/main" id="{2916448D-2D01-439D-B53D-A9D0AEDED678}"/>
              </a:ext>
            </a:extLst>
          </p:cNvPr>
          <p:cNvPicPr>
            <a:picLocks noChangeAspect="1"/>
          </p:cNvPicPr>
          <p:nvPr/>
        </p:nvPicPr>
        <p:blipFill>
          <a:blip r:embed="rId3"/>
          <a:stretch>
            <a:fillRect/>
          </a:stretch>
        </p:blipFill>
        <p:spPr>
          <a:xfrm>
            <a:off x="11113" y="34121"/>
            <a:ext cx="2507004" cy="954107"/>
          </a:xfrm>
          <a:prstGeom prst="rect">
            <a:avLst/>
          </a:prstGeom>
        </p:spPr>
      </p:pic>
    </p:spTree>
    <p:extLst>
      <p:ext uri="{BB962C8B-B14F-4D97-AF65-F5344CB8AC3E}">
        <p14:creationId xmlns:p14="http://schemas.microsoft.com/office/powerpoint/2010/main" val="112936199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C2E1D-5185-43AF-8370-72B4DB8D0D32}"/>
              </a:ext>
            </a:extLst>
          </p:cNvPr>
          <p:cNvSpPr>
            <a:spLocks noGrp="1"/>
          </p:cNvSpPr>
          <p:nvPr>
            <p:ph type="ctrTitle"/>
          </p:nvPr>
        </p:nvSpPr>
        <p:spPr>
          <a:xfrm>
            <a:off x="2900289" y="320504"/>
            <a:ext cx="6391422" cy="664234"/>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Research Method</a:t>
            </a:r>
            <a:endParaRPr lang="en-US" sz="4000" b="1" dirty="0">
              <a:solidFill>
                <a:srgbClr val="002060"/>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BF2403F-DACC-4145-922E-65FC2BA071C5}"/>
              </a:ext>
            </a:extLst>
          </p:cNvPr>
          <p:cNvSpPr>
            <a:spLocks noGrp="1"/>
          </p:cNvSpPr>
          <p:nvPr>
            <p:ph type="subTitle" idx="1"/>
          </p:nvPr>
        </p:nvSpPr>
        <p:spPr>
          <a:xfrm>
            <a:off x="1524000" y="2434419"/>
            <a:ext cx="9144000" cy="2629949"/>
          </a:xfrm>
        </p:spPr>
        <p:txBody>
          <a:bodyPr/>
          <a:lstStyle/>
          <a:p>
            <a:pPr algn="just">
              <a:lnSpc>
                <a:spcPct val="150000"/>
              </a:lnSpc>
            </a:pPr>
            <a:r>
              <a:rPr lang="en-US" b="1" i="0" dirty="0">
                <a:solidFill>
                  <a:srgbClr val="202124"/>
                </a:solidFill>
                <a:effectLst/>
                <a:latin typeface="arial" panose="020B0604020202020204" pitchFamily="34" charset="0"/>
              </a:rPr>
              <a:t>Research methods are the strategies, processes or techniques utilized in the collection of data or evidence for analysis in order to uncover new information or create better understanding of a topic</a:t>
            </a:r>
            <a:endParaRPr lang="en-US" b="1" dirty="0"/>
          </a:p>
        </p:txBody>
      </p:sp>
      <p:pic>
        <p:nvPicPr>
          <p:cNvPr id="5" name="Picture 4">
            <a:extLst>
              <a:ext uri="{FF2B5EF4-FFF2-40B4-BE49-F238E27FC236}">
                <a16:creationId xmlns:a16="http://schemas.microsoft.com/office/drawing/2014/main" id="{4E103E07-30A5-4808-96C9-5E52AD3744D1}"/>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18645174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Introduction to quantitative and qualitative research</a:t>
            </a:r>
          </a:p>
        </p:txBody>
      </p:sp>
      <p:pic>
        <p:nvPicPr>
          <p:cNvPr id="6" name="Picture 5">
            <a:extLst>
              <a:ext uri="{FF2B5EF4-FFF2-40B4-BE49-F238E27FC236}">
                <a16:creationId xmlns:a16="http://schemas.microsoft.com/office/drawing/2014/main" id="{700B9C54-0D33-46C1-A405-1AC54ECD095B}"/>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17832009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6079" y="61741"/>
            <a:ext cx="8272975" cy="892366"/>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Research and research methods</a:t>
            </a:r>
          </a:p>
        </p:txBody>
      </p:sp>
      <p:sp>
        <p:nvSpPr>
          <p:cNvPr id="3" name="Content Placeholder 2"/>
          <p:cNvSpPr>
            <a:spLocks noGrp="1"/>
          </p:cNvSpPr>
          <p:nvPr>
            <p:ph idx="1"/>
          </p:nvPr>
        </p:nvSpPr>
        <p:spPr/>
        <p:txBody>
          <a:bodyPr>
            <a:normAutofit/>
          </a:bodyPr>
          <a:lstStyle/>
          <a:p>
            <a:r>
              <a:rPr lang="en-US" sz="2400" b="1" dirty="0">
                <a:latin typeface="Arial" panose="020B0604020202020204" pitchFamily="34" charset="0"/>
                <a:cs typeface="Arial" panose="020B0604020202020204" pitchFamily="34" charset="0"/>
              </a:rPr>
              <a:t>Research methods are split broadly into quantitative and qualitative methods</a:t>
            </a:r>
          </a:p>
          <a:p>
            <a:endParaRPr lang="en-US" sz="2400" b="1" dirty="0">
              <a:latin typeface="Arial" panose="020B0604020202020204" pitchFamily="34" charset="0"/>
              <a:cs typeface="Arial" panose="020B0604020202020204" pitchFamily="34" charset="0"/>
            </a:endParaRPr>
          </a:p>
          <a:p>
            <a:r>
              <a:rPr lang="en-US" sz="2400" b="1" dirty="0">
                <a:latin typeface="Arial" panose="020B0604020202020204" pitchFamily="34" charset="0"/>
                <a:cs typeface="Arial" panose="020B0604020202020204" pitchFamily="34" charset="0"/>
              </a:rPr>
              <a:t>Which you choose will depend on </a:t>
            </a:r>
          </a:p>
          <a:p>
            <a:pPr lvl="1"/>
            <a:r>
              <a:rPr lang="en-US" b="1" dirty="0">
                <a:latin typeface="Arial" panose="020B0604020202020204" pitchFamily="34" charset="0"/>
                <a:cs typeface="Arial" panose="020B0604020202020204" pitchFamily="34" charset="0"/>
              </a:rPr>
              <a:t>your research questions</a:t>
            </a:r>
          </a:p>
          <a:p>
            <a:pPr lvl="1"/>
            <a:r>
              <a:rPr lang="en-US" b="1" dirty="0">
                <a:latin typeface="Arial" panose="020B0604020202020204" pitchFamily="34" charset="0"/>
                <a:cs typeface="Arial" panose="020B0604020202020204" pitchFamily="34" charset="0"/>
              </a:rPr>
              <a:t>your underlying philosophy of research</a:t>
            </a:r>
          </a:p>
          <a:p>
            <a:pPr lvl="1"/>
            <a:r>
              <a:rPr lang="en-US" b="1" dirty="0">
                <a:latin typeface="Arial" panose="020B0604020202020204" pitchFamily="34" charset="0"/>
                <a:cs typeface="Arial" panose="020B0604020202020204" pitchFamily="34" charset="0"/>
              </a:rPr>
              <a:t>your preferences and skills</a:t>
            </a:r>
          </a:p>
          <a:p>
            <a:endParaRPr lang="en-US" dirty="0"/>
          </a:p>
          <a:p>
            <a:endParaRPr lang="en-GB" dirty="0"/>
          </a:p>
        </p:txBody>
      </p:sp>
      <p:pic>
        <p:nvPicPr>
          <p:cNvPr id="4" name="Picture 3">
            <a:extLst>
              <a:ext uri="{FF2B5EF4-FFF2-40B4-BE49-F238E27FC236}">
                <a16:creationId xmlns:a16="http://schemas.microsoft.com/office/drawing/2014/main" id="{B544E579-14D1-4A91-AF53-1A687D507328}"/>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4161927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19644" y="137546"/>
            <a:ext cx="8821614" cy="816561"/>
          </a:xfrm>
        </p:spPr>
        <p:txBody>
          <a:bodyPr>
            <a:normAutofit fontScale="90000"/>
          </a:bodyPr>
          <a:lstStyle/>
          <a:p>
            <a:r>
              <a:rPr lang="en-US" b="1" dirty="0">
                <a:solidFill>
                  <a:srgbClr val="002060"/>
                </a:solidFill>
                <a:latin typeface="Arial" panose="020B0604020202020204" pitchFamily="34" charset="0"/>
                <a:cs typeface="Arial" panose="020B0604020202020204" pitchFamily="34" charset="0"/>
              </a:rPr>
              <a:t>Basic principles of research design</a:t>
            </a:r>
            <a:endParaRPr lang="en-GB" b="1" dirty="0">
              <a:solidFill>
                <a:srgbClr val="002060"/>
              </a:solidFill>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07963" y="954106"/>
            <a:ext cx="11366695" cy="5766347"/>
          </a:xfrm>
        </p:spPr>
        <p:txBody>
          <a:bodyPr>
            <a:noAutofit/>
          </a:bodyPr>
          <a:lstStyle/>
          <a:p>
            <a:pPr marL="0" indent="0">
              <a:lnSpc>
                <a:spcPct val="120000"/>
              </a:lnSpc>
              <a:spcBef>
                <a:spcPts val="0"/>
              </a:spcBef>
              <a:spcAft>
                <a:spcPts val="600"/>
              </a:spcAft>
              <a:buNone/>
            </a:pPr>
            <a:r>
              <a:rPr lang="en-US" sz="2400" b="1" dirty="0">
                <a:latin typeface="Arial" panose="020B0604020202020204" pitchFamily="34" charset="0"/>
                <a:cs typeface="Arial" panose="020B0604020202020204" pitchFamily="34" charset="0"/>
              </a:rPr>
              <a:t>Four main features of research design, which are distinct, but closely related</a:t>
            </a:r>
          </a:p>
          <a:p>
            <a:pPr>
              <a:lnSpc>
                <a:spcPct val="100000"/>
              </a:lnSpc>
              <a:spcBef>
                <a:spcPts val="0"/>
              </a:spcBef>
              <a:spcAft>
                <a:spcPts val="600"/>
              </a:spcAft>
            </a:pPr>
            <a:r>
              <a:rPr lang="en-US" sz="2400" b="1" dirty="0">
                <a:solidFill>
                  <a:srgbClr val="00B0F0"/>
                </a:solidFill>
                <a:latin typeface="Arial" panose="020B0604020202020204" pitchFamily="34" charset="0"/>
                <a:cs typeface="Arial" panose="020B0604020202020204" pitchFamily="34" charset="0"/>
              </a:rPr>
              <a:t>Ontology: </a:t>
            </a:r>
            <a:r>
              <a:rPr lang="en-US" sz="2400" b="1" dirty="0">
                <a:latin typeface="Arial" panose="020B0604020202020204" pitchFamily="34" charset="0"/>
                <a:cs typeface="Arial" panose="020B0604020202020204" pitchFamily="34" charset="0"/>
              </a:rPr>
              <a:t>How you, the researcher, view the world and the assumptions that you make about the nature of the world and of reality</a:t>
            </a:r>
          </a:p>
          <a:p>
            <a:pPr>
              <a:lnSpc>
                <a:spcPct val="100000"/>
              </a:lnSpc>
              <a:spcBef>
                <a:spcPts val="0"/>
              </a:spcBef>
              <a:spcAft>
                <a:spcPts val="600"/>
              </a:spcAft>
            </a:pPr>
            <a:r>
              <a:rPr lang="en-US" sz="2400" b="1" dirty="0">
                <a:solidFill>
                  <a:srgbClr val="00B0F0"/>
                </a:solidFill>
                <a:latin typeface="Arial" panose="020B0604020202020204" pitchFamily="34" charset="0"/>
                <a:cs typeface="Arial" panose="020B0604020202020204" pitchFamily="34" charset="0"/>
              </a:rPr>
              <a:t>Epistemology: </a:t>
            </a:r>
            <a:r>
              <a:rPr lang="en-US" sz="2400" b="1" dirty="0">
                <a:latin typeface="Arial" panose="020B0604020202020204" pitchFamily="34" charset="0"/>
                <a:cs typeface="Arial" panose="020B0604020202020204" pitchFamily="34" charset="0"/>
              </a:rPr>
              <a:t>The assumptions that you make about the best way of investigating the world and about reality</a:t>
            </a:r>
          </a:p>
          <a:p>
            <a:pPr>
              <a:lnSpc>
                <a:spcPct val="100000"/>
              </a:lnSpc>
              <a:spcBef>
                <a:spcPts val="0"/>
              </a:spcBef>
              <a:spcAft>
                <a:spcPts val="600"/>
              </a:spcAft>
            </a:pPr>
            <a:r>
              <a:rPr lang="en-US" sz="2400" b="1" dirty="0">
                <a:solidFill>
                  <a:srgbClr val="00B0F0"/>
                </a:solidFill>
                <a:latin typeface="Arial" panose="020B0604020202020204" pitchFamily="34" charset="0"/>
                <a:cs typeface="Arial" panose="020B0604020202020204" pitchFamily="34" charset="0"/>
              </a:rPr>
              <a:t>Methodology: </a:t>
            </a:r>
            <a:r>
              <a:rPr lang="en-US" sz="2400" b="1" dirty="0">
                <a:latin typeface="Arial" panose="020B0604020202020204" pitchFamily="34" charset="0"/>
                <a:cs typeface="Arial" panose="020B0604020202020204" pitchFamily="34" charset="0"/>
              </a:rPr>
              <a:t>The way that you group together your research techniques to make a coherent picture</a:t>
            </a:r>
          </a:p>
          <a:p>
            <a:pPr>
              <a:lnSpc>
                <a:spcPct val="100000"/>
              </a:lnSpc>
              <a:spcBef>
                <a:spcPts val="0"/>
              </a:spcBef>
              <a:spcAft>
                <a:spcPts val="600"/>
              </a:spcAft>
            </a:pPr>
            <a:r>
              <a:rPr lang="en-US" sz="2400" b="1" dirty="0">
                <a:solidFill>
                  <a:srgbClr val="00B0F0"/>
                </a:solidFill>
                <a:latin typeface="Arial" panose="020B0604020202020204" pitchFamily="34" charset="0"/>
                <a:cs typeface="Arial" panose="020B0604020202020204" pitchFamily="34" charset="0"/>
              </a:rPr>
              <a:t>Methods and techniques: </a:t>
            </a:r>
            <a:r>
              <a:rPr lang="en-US" sz="2400" b="1" dirty="0">
                <a:latin typeface="Arial" panose="020B0604020202020204" pitchFamily="34" charset="0"/>
                <a:cs typeface="Arial" panose="020B0604020202020204" pitchFamily="34" charset="0"/>
              </a:rPr>
              <a:t>What you actually do in order to collect your data and carry out your investigations</a:t>
            </a:r>
          </a:p>
          <a:p>
            <a:pPr>
              <a:lnSpc>
                <a:spcPct val="100000"/>
              </a:lnSpc>
              <a:spcBef>
                <a:spcPts val="0"/>
              </a:spcBef>
              <a:spcAft>
                <a:spcPts val="600"/>
              </a:spcAft>
            </a:pPr>
            <a:r>
              <a:rPr lang="en-US" sz="2400" b="1" dirty="0">
                <a:latin typeface="Arial" panose="020B0604020202020204" pitchFamily="34" charset="0"/>
                <a:cs typeface="Arial" panose="020B0604020202020204" pitchFamily="34" charset="0"/>
              </a:rPr>
              <a:t>These principles will inform which methods you choose: you need to understand how they fit with your ‘bigger picture’ of the world, and how you choose to investigate it, to ensure that your work will be coherent and effective</a:t>
            </a:r>
          </a:p>
        </p:txBody>
      </p:sp>
      <p:pic>
        <p:nvPicPr>
          <p:cNvPr id="4" name="Picture 3">
            <a:extLst>
              <a:ext uri="{FF2B5EF4-FFF2-40B4-BE49-F238E27FC236}">
                <a16:creationId xmlns:a16="http://schemas.microsoft.com/office/drawing/2014/main" id="{F3604E74-3393-44BC-9809-2038011319F2}"/>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23268699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0659" y="-1"/>
            <a:ext cx="8680938" cy="954107"/>
          </a:xfrm>
        </p:spPr>
        <p:txBody>
          <a:bodyPr>
            <a:normAutofit fontScale="90000"/>
          </a:bodyPr>
          <a:lstStyle/>
          <a:p>
            <a:r>
              <a:rPr lang="en-US" b="1" dirty="0">
                <a:solidFill>
                  <a:srgbClr val="002060"/>
                </a:solidFill>
                <a:latin typeface="Arial" panose="020B0604020202020204" pitchFamily="34" charset="0"/>
                <a:cs typeface="Arial" panose="020B0604020202020204" pitchFamily="34" charset="0"/>
              </a:rPr>
              <a:t>Four main schools of ontology</a:t>
            </a:r>
            <a:br>
              <a:rPr lang="en-US" dirty="0"/>
            </a:br>
            <a:r>
              <a:rPr lang="en-US" sz="3100" b="1" dirty="0">
                <a:latin typeface="Arial" panose="020B0604020202020204" pitchFamily="34" charset="0"/>
                <a:cs typeface="Arial" panose="020B0604020202020204" pitchFamily="34" charset="0"/>
              </a:rPr>
              <a:t> (how we construct reality)</a:t>
            </a:r>
            <a:endParaRPr lang="en-GB" b="1" dirty="0">
              <a:latin typeface="Arial" panose="020B0604020202020204" pitchFamily="34" charset="0"/>
              <a:cs typeface="Arial" panose="020B0604020202020204" pitchFamily="34" charset="0"/>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2374861441"/>
              </p:ext>
            </p:extLst>
          </p:nvPr>
        </p:nvGraphicFramePr>
        <p:xfrm>
          <a:off x="1116037" y="1454088"/>
          <a:ext cx="9959926" cy="3286724"/>
        </p:xfrm>
        <a:graphic>
          <a:graphicData uri="http://schemas.openxmlformats.org/drawingml/2006/table">
            <a:tbl>
              <a:tblPr firstRow="1" firstCol="1">
                <a:tableStyleId>{7DF18680-E054-41AD-8BC1-D1AEF772440D}</a:tableStyleId>
              </a:tblPr>
              <a:tblGrid>
                <a:gridCol w="1371295">
                  <a:extLst>
                    <a:ext uri="{9D8B030D-6E8A-4147-A177-3AD203B41FA5}">
                      <a16:colId xmlns:a16="http://schemas.microsoft.com/office/drawing/2014/main" val="20000"/>
                    </a:ext>
                  </a:extLst>
                </a:gridCol>
                <a:gridCol w="2395344">
                  <a:extLst>
                    <a:ext uri="{9D8B030D-6E8A-4147-A177-3AD203B41FA5}">
                      <a16:colId xmlns:a16="http://schemas.microsoft.com/office/drawing/2014/main" val="20001"/>
                    </a:ext>
                  </a:extLst>
                </a:gridCol>
                <a:gridCol w="2209317">
                  <a:extLst>
                    <a:ext uri="{9D8B030D-6E8A-4147-A177-3AD203B41FA5}">
                      <a16:colId xmlns:a16="http://schemas.microsoft.com/office/drawing/2014/main" val="20002"/>
                    </a:ext>
                  </a:extLst>
                </a:gridCol>
                <a:gridCol w="1991985">
                  <a:extLst>
                    <a:ext uri="{9D8B030D-6E8A-4147-A177-3AD203B41FA5}">
                      <a16:colId xmlns:a16="http://schemas.microsoft.com/office/drawing/2014/main" val="20003"/>
                    </a:ext>
                  </a:extLst>
                </a:gridCol>
                <a:gridCol w="1991985">
                  <a:extLst>
                    <a:ext uri="{9D8B030D-6E8A-4147-A177-3AD203B41FA5}">
                      <a16:colId xmlns:a16="http://schemas.microsoft.com/office/drawing/2014/main" val="20004"/>
                    </a:ext>
                  </a:extLst>
                </a:gridCol>
              </a:tblGrid>
              <a:tr h="400820">
                <a:tc>
                  <a:txBody>
                    <a:bodyPr/>
                    <a:lstStyle/>
                    <a:p>
                      <a:r>
                        <a:rPr lang="en-GB" sz="1400" b="1" dirty="0">
                          <a:latin typeface="Arial" panose="020B0604020202020204" pitchFamily="34" charset="0"/>
                          <a:cs typeface="Arial" panose="020B0604020202020204" pitchFamily="34" charset="0"/>
                        </a:rPr>
                        <a:t>Ontology</a:t>
                      </a:r>
                    </a:p>
                  </a:txBody>
                  <a:tcPr anchor="ctr"/>
                </a:tc>
                <a:tc>
                  <a:txBody>
                    <a:bodyPr/>
                    <a:lstStyle/>
                    <a:p>
                      <a:r>
                        <a:rPr lang="en-GB" sz="1400" b="1" dirty="0">
                          <a:latin typeface="Arial" panose="020B0604020202020204" pitchFamily="34" charset="0"/>
                          <a:cs typeface="Arial" panose="020B0604020202020204" pitchFamily="34" charset="0"/>
                        </a:rPr>
                        <a:t>Realism</a:t>
                      </a:r>
                    </a:p>
                  </a:txBody>
                  <a:tcPr anchor="ctr"/>
                </a:tc>
                <a:tc>
                  <a:txBody>
                    <a:bodyPr/>
                    <a:lstStyle/>
                    <a:p>
                      <a:r>
                        <a:rPr lang="en-GB" sz="1400" b="1" dirty="0">
                          <a:latin typeface="Arial" panose="020B0604020202020204" pitchFamily="34" charset="0"/>
                          <a:cs typeface="Arial" panose="020B0604020202020204" pitchFamily="34" charset="0"/>
                        </a:rPr>
                        <a:t>Internal Realism</a:t>
                      </a:r>
                    </a:p>
                  </a:txBody>
                  <a:tcPr anchor="ctr"/>
                </a:tc>
                <a:tc>
                  <a:txBody>
                    <a:bodyPr/>
                    <a:lstStyle/>
                    <a:p>
                      <a:r>
                        <a:rPr lang="en-GB" sz="1400" b="1" dirty="0">
                          <a:latin typeface="Arial" panose="020B0604020202020204" pitchFamily="34" charset="0"/>
                          <a:cs typeface="Arial" panose="020B0604020202020204" pitchFamily="34" charset="0"/>
                        </a:rPr>
                        <a:t>Relativism</a:t>
                      </a:r>
                    </a:p>
                  </a:txBody>
                  <a:tcPr anchor="ctr"/>
                </a:tc>
                <a:tc>
                  <a:txBody>
                    <a:bodyPr/>
                    <a:lstStyle/>
                    <a:p>
                      <a:r>
                        <a:rPr lang="en-GB" sz="1400" b="1" dirty="0">
                          <a:latin typeface="Arial" panose="020B0604020202020204" pitchFamily="34" charset="0"/>
                          <a:cs typeface="Arial" panose="020B0604020202020204" pitchFamily="34" charset="0"/>
                        </a:rPr>
                        <a:t>Nominalism</a:t>
                      </a:r>
                    </a:p>
                  </a:txBody>
                  <a:tcPr anchor="ctr"/>
                </a:tc>
                <a:extLst>
                  <a:ext uri="{0D108BD9-81ED-4DB2-BD59-A6C34878D82A}">
                    <a16:rowId xmlns:a16="http://schemas.microsoft.com/office/drawing/2014/main" val="10000"/>
                  </a:ext>
                </a:extLst>
              </a:tr>
              <a:tr h="1242542">
                <a:tc>
                  <a:txBody>
                    <a:bodyPr/>
                    <a:lstStyle/>
                    <a:p>
                      <a:r>
                        <a:rPr lang="en-GB" sz="1400" b="1" dirty="0">
                          <a:latin typeface="Arial" panose="020B0604020202020204" pitchFamily="34" charset="0"/>
                          <a:cs typeface="Arial" panose="020B0604020202020204" pitchFamily="34" charset="0"/>
                        </a:rPr>
                        <a:t>Summary</a:t>
                      </a:r>
                    </a:p>
                  </a:txBody>
                  <a:tcPr anchor="ctr"/>
                </a:tc>
                <a:tc>
                  <a:txBody>
                    <a:bodyPr/>
                    <a:lstStyle/>
                    <a:p>
                      <a:r>
                        <a:rPr lang="en-US" sz="1400" b="1" dirty="0">
                          <a:latin typeface="Arial" panose="020B0604020202020204" pitchFamily="34" charset="0"/>
                          <a:cs typeface="Arial" panose="020B0604020202020204" pitchFamily="34" charset="0"/>
                        </a:rPr>
                        <a:t>The world is ‘real’, and science proceeds by examining and observing it</a:t>
                      </a:r>
                    </a:p>
                  </a:txBody>
                  <a:tcPr anchor="ctr"/>
                </a:tc>
                <a:tc>
                  <a:txBody>
                    <a:bodyPr/>
                    <a:lstStyle/>
                    <a:p>
                      <a:r>
                        <a:rPr lang="en-US" sz="1400" b="1" dirty="0">
                          <a:latin typeface="Arial" panose="020B0604020202020204" pitchFamily="34" charset="0"/>
                          <a:cs typeface="Arial" panose="020B0604020202020204" pitchFamily="34" charset="0"/>
                        </a:rPr>
                        <a:t>The world is real, but it is almost impossible to examine it directly</a:t>
                      </a:r>
                    </a:p>
                  </a:txBody>
                  <a:tcPr anchor="ctr"/>
                </a:tc>
                <a:tc>
                  <a:txBody>
                    <a:bodyPr/>
                    <a:lstStyle/>
                    <a:p>
                      <a:r>
                        <a:rPr lang="en-US" sz="1400" b="1" dirty="0">
                          <a:latin typeface="Arial" panose="020B0604020202020204" pitchFamily="34" charset="0"/>
                          <a:cs typeface="Arial" panose="020B0604020202020204" pitchFamily="34" charset="0"/>
                        </a:rPr>
                        <a:t>Scientific laws are basically created by people to fit their view of reality</a:t>
                      </a:r>
                    </a:p>
                  </a:txBody>
                  <a:tcPr anchor="ctr"/>
                </a:tc>
                <a:tc>
                  <a:txBody>
                    <a:bodyPr/>
                    <a:lstStyle/>
                    <a:p>
                      <a:r>
                        <a:rPr lang="en-US" sz="1400" b="1" dirty="0">
                          <a:latin typeface="Arial" panose="020B0604020202020204" pitchFamily="34" charset="0"/>
                          <a:cs typeface="Arial" panose="020B0604020202020204" pitchFamily="34" charset="0"/>
                        </a:rPr>
                        <a:t>Reality is entirely created by people, and there is no external ‘truth’</a:t>
                      </a:r>
                    </a:p>
                  </a:txBody>
                  <a:tcPr anchor="ctr"/>
                </a:tc>
                <a:extLst>
                  <a:ext uri="{0D108BD9-81ED-4DB2-BD59-A6C34878D82A}">
                    <a16:rowId xmlns:a16="http://schemas.microsoft.com/office/drawing/2014/main" val="10001"/>
                  </a:ext>
                </a:extLst>
              </a:tr>
              <a:tr h="681394">
                <a:tc>
                  <a:txBody>
                    <a:bodyPr/>
                    <a:lstStyle/>
                    <a:p>
                      <a:r>
                        <a:rPr lang="en-GB" sz="1400" b="1" dirty="0">
                          <a:latin typeface="Arial" panose="020B0604020202020204" pitchFamily="34" charset="0"/>
                          <a:cs typeface="Arial" panose="020B0604020202020204" pitchFamily="34" charset="0"/>
                        </a:rPr>
                        <a:t>Truth</a:t>
                      </a:r>
                    </a:p>
                  </a:txBody>
                  <a:tcPr anchor="ctr"/>
                </a:tc>
                <a:tc>
                  <a:txBody>
                    <a:bodyPr/>
                    <a:lstStyle/>
                    <a:p>
                      <a:r>
                        <a:rPr lang="en-US" sz="1400" b="1" dirty="0">
                          <a:latin typeface="Arial" panose="020B0604020202020204" pitchFamily="34" charset="0"/>
                          <a:cs typeface="Arial" panose="020B0604020202020204" pitchFamily="34" charset="0"/>
                        </a:rPr>
                        <a:t>There is a single truth</a:t>
                      </a:r>
                    </a:p>
                  </a:txBody>
                  <a:tcPr anchor="ctr"/>
                </a:tc>
                <a:tc>
                  <a:txBody>
                    <a:bodyPr/>
                    <a:lstStyle/>
                    <a:p>
                      <a:r>
                        <a:rPr lang="en-US" sz="1400" b="1" dirty="0">
                          <a:latin typeface="Arial" panose="020B0604020202020204" pitchFamily="34" charset="0"/>
                          <a:cs typeface="Arial" panose="020B0604020202020204" pitchFamily="34" charset="0"/>
                        </a:rPr>
                        <a:t>Truth exists, but is obscure</a:t>
                      </a:r>
                    </a:p>
                  </a:txBody>
                  <a:tcPr anchor="ctr"/>
                </a:tc>
                <a:tc>
                  <a:txBody>
                    <a:bodyPr/>
                    <a:lstStyle/>
                    <a:p>
                      <a:r>
                        <a:rPr lang="en-GB" sz="1400" b="1" dirty="0">
                          <a:latin typeface="Arial" panose="020B0604020202020204" pitchFamily="34" charset="0"/>
                          <a:cs typeface="Arial" panose="020B0604020202020204" pitchFamily="34" charset="0"/>
                        </a:rPr>
                        <a:t>There are many truths</a:t>
                      </a:r>
                    </a:p>
                  </a:txBody>
                  <a:tcPr anchor="ctr"/>
                </a:tc>
                <a:tc>
                  <a:txBody>
                    <a:bodyPr/>
                    <a:lstStyle/>
                    <a:p>
                      <a:r>
                        <a:rPr lang="en-GB" sz="1400" b="1" dirty="0">
                          <a:latin typeface="Arial" panose="020B0604020202020204" pitchFamily="34" charset="0"/>
                          <a:cs typeface="Arial" panose="020B0604020202020204" pitchFamily="34" charset="0"/>
                        </a:rPr>
                        <a:t>There is no truth</a:t>
                      </a:r>
                    </a:p>
                  </a:txBody>
                  <a:tcPr anchor="ctr"/>
                </a:tc>
                <a:extLst>
                  <a:ext uri="{0D108BD9-81ED-4DB2-BD59-A6C34878D82A}">
                    <a16:rowId xmlns:a16="http://schemas.microsoft.com/office/drawing/2014/main" val="10002"/>
                  </a:ext>
                </a:extLst>
              </a:tr>
              <a:tr h="961968">
                <a:tc>
                  <a:txBody>
                    <a:bodyPr/>
                    <a:lstStyle/>
                    <a:p>
                      <a:r>
                        <a:rPr lang="en-GB" sz="1400" b="1" dirty="0">
                          <a:latin typeface="Arial" panose="020B0604020202020204" pitchFamily="34" charset="0"/>
                          <a:cs typeface="Arial" panose="020B0604020202020204" pitchFamily="34" charset="0"/>
                        </a:rPr>
                        <a:t>Facts</a:t>
                      </a:r>
                    </a:p>
                  </a:txBody>
                  <a:tcPr anchor="ctr"/>
                </a:tc>
                <a:tc>
                  <a:txBody>
                    <a:bodyPr/>
                    <a:lstStyle/>
                    <a:p>
                      <a:r>
                        <a:rPr lang="en-US" sz="1400" b="1" dirty="0">
                          <a:latin typeface="Arial" panose="020B0604020202020204" pitchFamily="34" charset="0"/>
                          <a:cs typeface="Arial" panose="020B0604020202020204" pitchFamily="34" charset="0"/>
                        </a:rPr>
                        <a:t>Facts exist, and can be revealed through experiments</a:t>
                      </a:r>
                    </a:p>
                  </a:txBody>
                  <a:tcPr anchor="ctr"/>
                </a:tc>
                <a:tc>
                  <a:txBody>
                    <a:bodyPr/>
                    <a:lstStyle/>
                    <a:p>
                      <a:r>
                        <a:rPr lang="en-US" sz="1400" b="1" dirty="0">
                          <a:latin typeface="Arial" panose="020B0604020202020204" pitchFamily="34" charset="0"/>
                          <a:cs typeface="Arial" panose="020B0604020202020204" pitchFamily="34" charset="0"/>
                        </a:rPr>
                        <a:t>Facts are concrete, but cannot always be revealed</a:t>
                      </a:r>
                    </a:p>
                  </a:txBody>
                  <a:tcPr anchor="ctr"/>
                </a:tc>
                <a:tc>
                  <a:txBody>
                    <a:bodyPr/>
                    <a:lstStyle/>
                    <a:p>
                      <a:r>
                        <a:rPr lang="en-US" sz="1400" b="1" dirty="0">
                          <a:latin typeface="Arial" panose="020B0604020202020204" pitchFamily="34" charset="0"/>
                          <a:cs typeface="Arial" panose="020B0604020202020204" pitchFamily="34" charset="0"/>
                        </a:rPr>
                        <a:t>Facts depend on the viewpoint of the observer</a:t>
                      </a:r>
                    </a:p>
                  </a:txBody>
                  <a:tcPr anchor="ctr"/>
                </a:tc>
                <a:tc>
                  <a:txBody>
                    <a:bodyPr/>
                    <a:lstStyle/>
                    <a:p>
                      <a:r>
                        <a:rPr lang="en-US" sz="1400" b="1" dirty="0">
                          <a:latin typeface="Arial" panose="020B0604020202020204" pitchFamily="34" charset="0"/>
                          <a:cs typeface="Arial" panose="020B0604020202020204" pitchFamily="34" charset="0"/>
                        </a:rPr>
                        <a:t>Facts are all human creations</a:t>
                      </a:r>
                    </a:p>
                  </a:txBody>
                  <a:tcPr anchor="ctr"/>
                </a:tc>
                <a:extLst>
                  <a:ext uri="{0D108BD9-81ED-4DB2-BD59-A6C34878D82A}">
                    <a16:rowId xmlns:a16="http://schemas.microsoft.com/office/drawing/2014/main" val="10003"/>
                  </a:ext>
                </a:extLst>
              </a:tr>
            </a:tbl>
          </a:graphicData>
        </a:graphic>
      </p:graphicFrame>
      <p:sp>
        <p:nvSpPr>
          <p:cNvPr id="9" name="Rectangle 8"/>
          <p:cNvSpPr/>
          <p:nvPr/>
        </p:nvSpPr>
        <p:spPr>
          <a:xfrm>
            <a:off x="1981200" y="5010835"/>
            <a:ext cx="8229600" cy="1477328"/>
          </a:xfrm>
          <a:prstGeom prst="rect">
            <a:avLst/>
          </a:prstGeom>
        </p:spPr>
        <p:txBody>
          <a:bodyPr wrap="square">
            <a:spAutoFit/>
          </a:bodyPr>
          <a:lstStyle/>
          <a:p>
            <a:r>
              <a:rPr lang="en-US" sz="2400" b="1" dirty="0">
                <a:latin typeface="Arial" panose="020B0604020202020204" pitchFamily="34" charset="0"/>
                <a:cs typeface="Arial" panose="020B0604020202020204" pitchFamily="34" charset="0"/>
              </a:rPr>
              <a:t>However, none of these positions are absolutes. </a:t>
            </a:r>
            <a:br>
              <a:rPr lang="en-US" sz="2400" b="1" dirty="0">
                <a:latin typeface="Arial" panose="020B0604020202020204" pitchFamily="34" charset="0"/>
                <a:cs typeface="Arial" panose="020B0604020202020204" pitchFamily="34" charset="0"/>
              </a:rPr>
            </a:b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They are on a continuum, with overlaps between them.</a:t>
            </a:r>
            <a:br>
              <a:rPr lang="en-US" dirty="0">
                <a:solidFill>
                  <a:srgbClr val="000000"/>
                </a:solidFill>
              </a:rPr>
            </a:br>
            <a:endParaRPr lang="en-US" dirty="0">
              <a:solidFill>
                <a:srgbClr val="000000"/>
              </a:solidFill>
            </a:endParaRPr>
          </a:p>
        </p:txBody>
      </p:sp>
      <p:pic>
        <p:nvPicPr>
          <p:cNvPr id="5" name="Picture 4">
            <a:extLst>
              <a:ext uri="{FF2B5EF4-FFF2-40B4-BE49-F238E27FC236}">
                <a16:creationId xmlns:a16="http://schemas.microsoft.com/office/drawing/2014/main" id="{7675ADFA-B747-48BB-99C0-BE9AB899EDCA}"/>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994956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5063" y="109410"/>
            <a:ext cx="8652803" cy="844697"/>
          </a:xfrm>
        </p:spPr>
        <p:txBody>
          <a:bodyPr/>
          <a:lstStyle/>
          <a:p>
            <a:r>
              <a:rPr lang="en-GB" b="1" dirty="0">
                <a:solidFill>
                  <a:srgbClr val="002060"/>
                </a:solidFill>
                <a:latin typeface="Arial" panose="020B0604020202020204" pitchFamily="34" charset="0"/>
                <a:cs typeface="Arial" panose="020B0604020202020204" pitchFamily="34" charset="0"/>
              </a:rPr>
              <a:t>Epistemology</a:t>
            </a:r>
          </a:p>
        </p:txBody>
      </p:sp>
      <p:sp>
        <p:nvSpPr>
          <p:cNvPr id="3" name="Content Placeholder 2"/>
          <p:cNvSpPr>
            <a:spLocks noGrp="1"/>
          </p:cNvSpPr>
          <p:nvPr>
            <p:ph idx="1"/>
          </p:nvPr>
        </p:nvSpPr>
        <p:spPr>
          <a:xfrm>
            <a:off x="1311812" y="1173486"/>
            <a:ext cx="9568375" cy="5223411"/>
          </a:xfrm>
        </p:spPr>
        <p:txBody>
          <a:bodyPr>
            <a:normAutofit fontScale="92500" lnSpcReduction="10000"/>
          </a:bodyPr>
          <a:lstStyle/>
          <a:p>
            <a:pPr marL="0" indent="0" algn="just">
              <a:buNone/>
            </a:pPr>
            <a:r>
              <a:rPr lang="en-US" b="1" dirty="0">
                <a:latin typeface="Arial" panose="020B0604020202020204" pitchFamily="34" charset="0"/>
                <a:cs typeface="Arial" panose="020B0604020202020204" pitchFamily="34" charset="0"/>
              </a:rPr>
              <a:t>i.e. the way in which you choose to investigate the world</a:t>
            </a:r>
          </a:p>
          <a:p>
            <a:pPr marL="0" indent="0" algn="just">
              <a:spcBef>
                <a:spcPts val="0"/>
              </a:spcBef>
              <a:buNone/>
            </a:pPr>
            <a:endParaRPr lang="en-US" b="1" dirty="0">
              <a:latin typeface="Arial" panose="020B0604020202020204" pitchFamily="34" charset="0"/>
              <a:cs typeface="Arial" panose="020B0604020202020204" pitchFamily="34" charset="0"/>
            </a:endParaRPr>
          </a:p>
          <a:p>
            <a:pPr marL="0" indent="0" algn="just">
              <a:buNone/>
            </a:pPr>
            <a:r>
              <a:rPr lang="en-US" b="1" dirty="0">
                <a:latin typeface="Arial" panose="020B0604020202020204" pitchFamily="34" charset="0"/>
                <a:cs typeface="Arial" panose="020B0604020202020204" pitchFamily="34" charset="0"/>
              </a:rPr>
              <a:t>Two main schools are </a:t>
            </a:r>
            <a:r>
              <a:rPr lang="en-US" b="1" dirty="0">
                <a:solidFill>
                  <a:srgbClr val="00B0F0"/>
                </a:solidFill>
                <a:latin typeface="Arial" panose="020B0604020202020204" pitchFamily="34" charset="0"/>
                <a:cs typeface="Arial" panose="020B0604020202020204" pitchFamily="34" charset="0"/>
              </a:rPr>
              <a:t>positivism </a:t>
            </a:r>
            <a:r>
              <a:rPr lang="en-US" b="1" dirty="0">
                <a:latin typeface="Arial" panose="020B0604020202020204" pitchFamily="34" charset="0"/>
                <a:cs typeface="Arial" panose="020B0604020202020204" pitchFamily="34" charset="0"/>
              </a:rPr>
              <a:t>and </a:t>
            </a:r>
            <a:r>
              <a:rPr lang="en-US" b="1" dirty="0">
                <a:solidFill>
                  <a:srgbClr val="00B0F0"/>
                </a:solidFill>
                <a:latin typeface="Arial" panose="020B0604020202020204" pitchFamily="34" charset="0"/>
                <a:cs typeface="Arial" panose="020B0604020202020204" pitchFamily="34" charset="0"/>
              </a:rPr>
              <a:t>social constructionism</a:t>
            </a:r>
            <a:r>
              <a:rPr lang="en-US" b="1" dirty="0">
                <a:latin typeface="Arial" panose="020B0604020202020204" pitchFamily="34" charset="0"/>
                <a:cs typeface="Arial" panose="020B0604020202020204" pitchFamily="34" charset="0"/>
              </a:rPr>
              <a:t>:</a:t>
            </a:r>
          </a:p>
          <a:p>
            <a:pPr marL="0" indent="0" algn="just">
              <a:buNone/>
            </a:pPr>
            <a:endParaRPr lang="en-US" b="1" dirty="0">
              <a:latin typeface="Arial" panose="020B0604020202020204" pitchFamily="34" charset="0"/>
              <a:cs typeface="Arial" panose="020B0604020202020204" pitchFamily="34" charset="0"/>
            </a:endParaRPr>
          </a:p>
          <a:p>
            <a:pPr algn="just"/>
            <a:r>
              <a:rPr lang="en-US" b="1" dirty="0">
                <a:solidFill>
                  <a:srgbClr val="00B0F0"/>
                </a:solidFill>
                <a:latin typeface="Arial" panose="020B0604020202020204" pitchFamily="34" charset="0"/>
                <a:cs typeface="Arial" panose="020B0604020202020204" pitchFamily="34" charset="0"/>
              </a:rPr>
              <a:t>Positivists</a:t>
            </a:r>
            <a:r>
              <a:rPr lang="en-US" b="1" dirty="0">
                <a:latin typeface="Arial" panose="020B0604020202020204" pitchFamily="34" charset="0"/>
                <a:cs typeface="Arial" panose="020B0604020202020204" pitchFamily="34" charset="0"/>
              </a:rPr>
              <a:t> believe that the best way to investigate the world is through objective methods, such as observations. Positivism fits within a realist ontology.</a:t>
            </a:r>
            <a:br>
              <a:rPr lang="en-US" b="1" dirty="0">
                <a:latin typeface="Arial" panose="020B0604020202020204" pitchFamily="34" charset="0"/>
                <a:cs typeface="Arial" panose="020B0604020202020204" pitchFamily="34" charset="0"/>
              </a:rPr>
            </a:br>
            <a:endParaRPr lang="en-US" b="1" dirty="0">
              <a:latin typeface="Arial" panose="020B0604020202020204" pitchFamily="34" charset="0"/>
              <a:cs typeface="Arial" panose="020B0604020202020204" pitchFamily="34" charset="0"/>
            </a:endParaRPr>
          </a:p>
          <a:p>
            <a:pPr algn="just"/>
            <a:r>
              <a:rPr lang="en-US" b="1" dirty="0">
                <a:solidFill>
                  <a:srgbClr val="00B0F0"/>
                </a:solidFill>
                <a:latin typeface="Arial" panose="020B0604020202020204" pitchFamily="34" charset="0"/>
                <a:cs typeface="Arial" panose="020B0604020202020204" pitchFamily="34" charset="0"/>
              </a:rPr>
              <a:t>Social constructionists </a:t>
            </a:r>
            <a:r>
              <a:rPr lang="en-US" b="1" dirty="0">
                <a:latin typeface="Arial" panose="020B0604020202020204" pitchFamily="34" charset="0"/>
                <a:cs typeface="Arial" panose="020B0604020202020204" pitchFamily="34" charset="0"/>
              </a:rPr>
              <a:t>believe that reality does not exist by itself. Instead, it is constructed and given meaning by people. Their focus is therefore on feelings, beliefs and thoughts, and how people communicate these. Social constructionism fits better with a relativist ontology.</a:t>
            </a:r>
          </a:p>
        </p:txBody>
      </p:sp>
      <p:pic>
        <p:nvPicPr>
          <p:cNvPr id="4" name="Picture 3">
            <a:extLst>
              <a:ext uri="{FF2B5EF4-FFF2-40B4-BE49-F238E27FC236}">
                <a16:creationId xmlns:a16="http://schemas.microsoft.com/office/drawing/2014/main" id="{C0247BB6-C00F-4A43-95C2-FEFEE724FF76}"/>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3999893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1"/>
            <a:ext cx="4529797"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Methodology</a:t>
            </a:r>
          </a:p>
        </p:txBody>
      </p:sp>
      <p:sp>
        <p:nvSpPr>
          <p:cNvPr id="3" name="Content Placeholder 2"/>
          <p:cNvSpPr>
            <a:spLocks noGrp="1"/>
          </p:cNvSpPr>
          <p:nvPr>
            <p:ph idx="1"/>
          </p:nvPr>
        </p:nvSpPr>
        <p:spPr>
          <a:xfrm>
            <a:off x="855785" y="1139534"/>
            <a:ext cx="10480430" cy="4487543"/>
          </a:xfrm>
        </p:spPr>
        <p:txBody>
          <a:bodyPr>
            <a:noAutofit/>
          </a:bodyPr>
          <a:lstStyle/>
          <a:p>
            <a:pPr>
              <a:lnSpc>
                <a:spcPct val="100000"/>
              </a:lnSpc>
              <a:spcBef>
                <a:spcPts val="0"/>
              </a:spcBef>
              <a:spcAft>
                <a:spcPts val="600"/>
              </a:spcAft>
            </a:pPr>
            <a:r>
              <a:rPr lang="en-GB" sz="2400" b="1" dirty="0">
                <a:latin typeface="Arial" panose="020B0604020202020204" pitchFamily="34" charset="0"/>
                <a:cs typeface="Arial" panose="020B0604020202020204" pitchFamily="34" charset="0"/>
              </a:rPr>
              <a:t>Epistemology and ontology will have implications for your methodology</a:t>
            </a:r>
          </a:p>
          <a:p>
            <a:pPr>
              <a:lnSpc>
                <a:spcPct val="100000"/>
              </a:lnSpc>
              <a:spcBef>
                <a:spcPts val="0"/>
              </a:spcBef>
              <a:spcAft>
                <a:spcPts val="600"/>
              </a:spcAft>
            </a:pPr>
            <a:r>
              <a:rPr lang="en-GB" sz="2400" b="1" dirty="0">
                <a:latin typeface="Arial" panose="020B0604020202020204" pitchFamily="34" charset="0"/>
                <a:cs typeface="Arial" panose="020B0604020202020204" pitchFamily="34" charset="0"/>
              </a:rPr>
              <a:t>Realists tend to have positivist approach</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sym typeface="Wingdings" panose="05000000000000000000" pitchFamily="2" charset="2"/>
              </a:rPr>
              <a:t> tend to gather quantitative sources of data</a:t>
            </a:r>
            <a:endParaRPr lang="en-GB" sz="2400" b="1" dirty="0">
              <a:latin typeface="Arial" panose="020B0604020202020204" pitchFamily="34" charset="0"/>
              <a:cs typeface="Arial" panose="020B0604020202020204" pitchFamily="34" charset="0"/>
            </a:endParaRPr>
          </a:p>
          <a:p>
            <a:pPr>
              <a:lnSpc>
                <a:spcPct val="100000"/>
              </a:lnSpc>
              <a:spcBef>
                <a:spcPts val="0"/>
              </a:spcBef>
              <a:spcAft>
                <a:spcPts val="600"/>
              </a:spcAft>
            </a:pPr>
            <a:r>
              <a:rPr lang="en-GB" sz="2400" b="1" dirty="0">
                <a:latin typeface="Arial" panose="020B0604020202020204" pitchFamily="34" charset="0"/>
                <a:cs typeface="Arial" panose="020B0604020202020204" pitchFamily="34" charset="0"/>
              </a:rPr>
              <a:t>Relativists tend to have a social constructionist approach</a:t>
            </a:r>
            <a:br>
              <a:rPr lang="en-GB" sz="2400" b="1" dirty="0">
                <a:latin typeface="Arial" panose="020B0604020202020204" pitchFamily="34" charset="0"/>
                <a:cs typeface="Arial" panose="020B0604020202020204" pitchFamily="34" charset="0"/>
              </a:rPr>
            </a:br>
            <a:r>
              <a:rPr lang="en-GB" sz="2400" b="1" dirty="0">
                <a:latin typeface="Arial" panose="020B0604020202020204" pitchFamily="34" charset="0"/>
                <a:cs typeface="Arial" panose="020B0604020202020204" pitchFamily="34" charset="0"/>
                <a:sym typeface="Wingdings" panose="05000000000000000000" pitchFamily="2" charset="2"/>
              </a:rPr>
              <a:t> tend to gather qualitative sources of data</a:t>
            </a:r>
          </a:p>
          <a:p>
            <a:pPr>
              <a:lnSpc>
                <a:spcPct val="100000"/>
              </a:lnSpc>
              <a:spcBef>
                <a:spcPts val="0"/>
              </a:spcBef>
              <a:spcAft>
                <a:spcPts val="600"/>
              </a:spcAft>
            </a:pPr>
            <a:r>
              <a:rPr lang="en-GB" sz="2400" b="1" dirty="0">
                <a:latin typeface="Arial" panose="020B0604020202020204" pitchFamily="34" charset="0"/>
                <a:cs typeface="Arial" panose="020B0604020202020204" pitchFamily="34" charset="0"/>
                <a:sym typeface="Wingdings" panose="05000000000000000000" pitchFamily="2" charset="2"/>
              </a:rPr>
              <a:t>Remember these are not absolutes! People tend to work on a continuum  role for mixed methods and approaches</a:t>
            </a:r>
          </a:p>
          <a:p>
            <a:pPr>
              <a:lnSpc>
                <a:spcPct val="100000"/>
              </a:lnSpc>
              <a:spcBef>
                <a:spcPts val="0"/>
              </a:spcBef>
              <a:spcAft>
                <a:spcPts val="600"/>
              </a:spcAft>
            </a:pPr>
            <a:r>
              <a:rPr lang="en-GB" sz="2400" b="1" dirty="0">
                <a:latin typeface="Arial" panose="020B0604020202020204" pitchFamily="34" charset="0"/>
                <a:cs typeface="Arial" panose="020B0604020202020204" pitchFamily="34" charset="0"/>
                <a:sym typeface="Wingdings" panose="05000000000000000000" pitchFamily="2" charset="2"/>
              </a:rPr>
              <a:t>Also consider the role of the researcher*: internal/external; involved or detached?</a:t>
            </a:r>
            <a:endParaRPr lang="en-GB" sz="2400" b="1" dirty="0">
              <a:latin typeface="Arial" panose="020B0604020202020204" pitchFamily="34" charset="0"/>
              <a:cs typeface="Arial" panose="020B0604020202020204" pitchFamily="34" charset="0"/>
            </a:endParaRPr>
          </a:p>
        </p:txBody>
      </p:sp>
      <p:sp>
        <p:nvSpPr>
          <p:cNvPr id="4" name="Rectangle 3"/>
          <p:cNvSpPr/>
          <p:nvPr/>
        </p:nvSpPr>
        <p:spPr>
          <a:xfrm>
            <a:off x="3040567" y="6035288"/>
            <a:ext cx="6099717" cy="646331"/>
          </a:xfrm>
          <a:prstGeom prst="rect">
            <a:avLst/>
          </a:prstGeom>
        </p:spPr>
        <p:txBody>
          <a:bodyPr wrap="square">
            <a:spAutoFit/>
          </a:bodyPr>
          <a:lstStyle/>
          <a:p>
            <a:r>
              <a:rPr lang="en-US" sz="1200" dirty="0"/>
              <a:t>* See also Adams, Anne; FitzGerald, Elizabeth and Priestnall, Gary (2013). Of catwalk technologies and boundary creatures. </a:t>
            </a:r>
            <a:r>
              <a:rPr lang="en-US" sz="1200" i="1" dirty="0"/>
              <a:t>ACM Transactions on Computer-Human Interaction (TOCHI)</a:t>
            </a:r>
            <a:r>
              <a:rPr lang="en-US" sz="1200" dirty="0"/>
              <a:t>, 20(3), article no. 15. </a:t>
            </a:r>
            <a:r>
              <a:rPr lang="en-US" sz="1200" dirty="0">
                <a:hlinkClick r:id="rId2"/>
              </a:rPr>
              <a:t>http://oro.open.ac.uk/35323/</a:t>
            </a:r>
            <a:r>
              <a:rPr lang="en-US" sz="1200" dirty="0"/>
              <a:t> </a:t>
            </a:r>
            <a:endParaRPr lang="en-GB" sz="1200" dirty="0"/>
          </a:p>
        </p:txBody>
      </p:sp>
      <p:pic>
        <p:nvPicPr>
          <p:cNvPr id="5" name="Picture 4">
            <a:extLst>
              <a:ext uri="{FF2B5EF4-FFF2-40B4-BE49-F238E27FC236}">
                <a16:creationId xmlns:a16="http://schemas.microsoft.com/office/drawing/2014/main" id="{8014809E-163C-4796-B006-CBFFBBFBC6CA}"/>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20353335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08960" y="2975"/>
            <a:ext cx="5190978" cy="951132"/>
          </a:xfrm>
        </p:spPr>
        <p:txBody>
          <a:bodyPr/>
          <a:lstStyle/>
          <a:p>
            <a:r>
              <a:rPr lang="en-GB" b="1" dirty="0">
                <a:solidFill>
                  <a:srgbClr val="002060"/>
                </a:solidFill>
                <a:latin typeface="Arial" panose="020B0604020202020204" pitchFamily="34" charset="0"/>
                <a:cs typeface="Arial" panose="020B0604020202020204" pitchFamily="34" charset="0"/>
              </a:rPr>
              <a:t>A note about data</a:t>
            </a:r>
          </a:p>
        </p:txBody>
      </p:sp>
      <p:sp>
        <p:nvSpPr>
          <p:cNvPr id="3" name="Content Placeholder 2"/>
          <p:cNvSpPr>
            <a:spLocks noGrp="1"/>
          </p:cNvSpPr>
          <p:nvPr>
            <p:ph idx="1"/>
          </p:nvPr>
        </p:nvSpPr>
        <p:spPr>
          <a:xfrm>
            <a:off x="838200" y="1825625"/>
            <a:ext cx="10515600" cy="3885858"/>
          </a:xfrm>
        </p:spPr>
        <p:txBody>
          <a:bodyPr>
            <a:normAutofit/>
          </a:bodyPr>
          <a:lstStyle/>
          <a:p>
            <a:pPr>
              <a:lnSpc>
                <a:spcPct val="150000"/>
              </a:lnSpc>
            </a:pPr>
            <a:r>
              <a:rPr lang="en-US" sz="2400" b="1" dirty="0">
                <a:latin typeface="Arial" panose="020B0604020202020204" pitchFamily="34" charset="0"/>
                <a:cs typeface="Arial" panose="020B0604020202020204" pitchFamily="34" charset="0"/>
              </a:rPr>
              <a:t>Quantitative data is about quantities, and therefore numbers </a:t>
            </a:r>
          </a:p>
          <a:p>
            <a:pPr>
              <a:lnSpc>
                <a:spcPct val="150000"/>
              </a:lnSpc>
            </a:pPr>
            <a:r>
              <a:rPr lang="en-US" sz="2400" b="1" dirty="0">
                <a:latin typeface="Arial" panose="020B0604020202020204" pitchFamily="34" charset="0"/>
                <a:cs typeface="Arial" panose="020B0604020202020204" pitchFamily="34" charset="0"/>
              </a:rPr>
              <a:t>Qualitative data is about the nature of the thing investigated, and tends to be words rather than numbers</a:t>
            </a:r>
          </a:p>
          <a:p>
            <a:pPr>
              <a:lnSpc>
                <a:spcPct val="150000"/>
              </a:lnSpc>
            </a:pPr>
            <a:r>
              <a:rPr lang="en-GB" sz="2400" b="1" dirty="0">
                <a:latin typeface="Arial" panose="020B0604020202020204" pitchFamily="34" charset="0"/>
                <a:cs typeface="Arial" panose="020B0604020202020204" pitchFamily="34" charset="0"/>
              </a:rPr>
              <a:t>Difference between primary and secondary data sources</a:t>
            </a:r>
          </a:p>
          <a:p>
            <a:pPr>
              <a:lnSpc>
                <a:spcPct val="150000"/>
              </a:lnSpc>
            </a:pPr>
            <a:r>
              <a:rPr lang="en-GB" sz="2400" b="1" dirty="0">
                <a:latin typeface="Arial" panose="020B0604020202020204" pitchFamily="34" charset="0"/>
                <a:cs typeface="Arial" panose="020B0604020202020204" pitchFamily="34" charset="0"/>
              </a:rPr>
              <a:t>Be aware of research data management practices and archives of data sets (both in terms of downloading and uploading)</a:t>
            </a:r>
          </a:p>
        </p:txBody>
      </p:sp>
      <p:pic>
        <p:nvPicPr>
          <p:cNvPr id="4" name="Picture 3">
            <a:extLst>
              <a:ext uri="{FF2B5EF4-FFF2-40B4-BE49-F238E27FC236}">
                <a16:creationId xmlns:a16="http://schemas.microsoft.com/office/drawing/2014/main" id="{A33F7DB4-13DB-4459-8471-55F56741E083}"/>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1854228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4049" y="-1"/>
            <a:ext cx="7779434"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Choosing your approach</a:t>
            </a:r>
          </a:p>
        </p:txBody>
      </p:sp>
      <p:sp>
        <p:nvSpPr>
          <p:cNvPr id="3" name="Content Placeholder 2"/>
          <p:cNvSpPr>
            <a:spLocks noGrp="1"/>
          </p:cNvSpPr>
          <p:nvPr>
            <p:ph idx="1"/>
          </p:nvPr>
        </p:nvSpPr>
        <p:spPr>
          <a:xfrm>
            <a:off x="426720" y="954106"/>
            <a:ext cx="11338559" cy="5263814"/>
          </a:xfrm>
        </p:spPr>
        <p:txBody>
          <a:bodyPr>
            <a:noAutofit/>
          </a:bodyPr>
          <a:lstStyle/>
          <a:p>
            <a:pPr>
              <a:lnSpc>
                <a:spcPct val="120000"/>
              </a:lnSpc>
              <a:spcBef>
                <a:spcPts val="0"/>
              </a:spcBef>
              <a:spcAft>
                <a:spcPts val="400"/>
              </a:spcAft>
            </a:pPr>
            <a:r>
              <a:rPr lang="en-US" sz="2400" b="1" dirty="0">
                <a:latin typeface="Arial" panose="020B0604020202020204" pitchFamily="34" charset="0"/>
                <a:cs typeface="Arial" panose="020B0604020202020204" pitchFamily="34" charset="0"/>
              </a:rPr>
              <a:t>Your approach may be influenced by your colleagues’ views, your </a:t>
            </a:r>
            <a:r>
              <a:rPr lang="en-US" sz="2400" b="1" dirty="0" err="1">
                <a:latin typeface="Arial" panose="020B0604020202020204" pitchFamily="34" charset="0"/>
                <a:cs typeface="Arial" panose="020B0604020202020204" pitchFamily="34" charset="0"/>
              </a:rPr>
              <a:t>organisation’s</a:t>
            </a:r>
            <a:r>
              <a:rPr lang="en-US" sz="2400" b="1" dirty="0">
                <a:latin typeface="Arial" panose="020B0604020202020204" pitchFamily="34" charset="0"/>
                <a:cs typeface="Arial" panose="020B0604020202020204" pitchFamily="34" charset="0"/>
              </a:rPr>
              <a:t> approach, your supervisor’s beliefs, and your own experience</a:t>
            </a:r>
          </a:p>
          <a:p>
            <a:pPr>
              <a:lnSpc>
                <a:spcPct val="120000"/>
              </a:lnSpc>
              <a:spcBef>
                <a:spcPts val="0"/>
              </a:spcBef>
              <a:spcAft>
                <a:spcPts val="400"/>
              </a:spcAft>
            </a:pPr>
            <a:r>
              <a:rPr lang="en-US" sz="2400" b="1" dirty="0">
                <a:latin typeface="Arial" panose="020B0604020202020204" pitchFamily="34" charset="0"/>
                <a:cs typeface="Arial" panose="020B0604020202020204" pitchFamily="34" charset="0"/>
              </a:rPr>
              <a:t>There is no right or wrong answer to choosing your research methods</a:t>
            </a:r>
          </a:p>
          <a:p>
            <a:pPr>
              <a:lnSpc>
                <a:spcPct val="120000"/>
              </a:lnSpc>
              <a:spcBef>
                <a:spcPts val="0"/>
              </a:spcBef>
              <a:spcAft>
                <a:spcPts val="400"/>
              </a:spcAft>
            </a:pPr>
            <a:r>
              <a:rPr lang="en-US" sz="2400" b="1" dirty="0">
                <a:latin typeface="Arial" panose="020B0604020202020204" pitchFamily="34" charset="0"/>
                <a:cs typeface="Arial" panose="020B0604020202020204" pitchFamily="34" charset="0"/>
              </a:rPr>
              <a:t>Whatever approach you choose for your research, you need to consider five questions:</a:t>
            </a:r>
          </a:p>
          <a:p>
            <a:pPr lvl="1">
              <a:lnSpc>
                <a:spcPct val="120000"/>
              </a:lnSpc>
              <a:spcBef>
                <a:spcPts val="0"/>
              </a:spcBef>
              <a:spcAft>
                <a:spcPts val="400"/>
              </a:spcAft>
            </a:pPr>
            <a:r>
              <a:rPr lang="en-US" b="1" dirty="0">
                <a:latin typeface="Arial" panose="020B0604020202020204" pitchFamily="34" charset="0"/>
                <a:cs typeface="Arial" panose="020B0604020202020204" pitchFamily="34" charset="0"/>
              </a:rPr>
              <a:t>What is the </a:t>
            </a:r>
            <a:r>
              <a:rPr lang="en-US" b="1" dirty="0">
                <a:solidFill>
                  <a:srgbClr val="00B0F0"/>
                </a:solidFill>
                <a:latin typeface="Arial" panose="020B0604020202020204" pitchFamily="34" charset="0"/>
                <a:cs typeface="Arial" panose="020B0604020202020204" pitchFamily="34" charset="0"/>
              </a:rPr>
              <a:t>unit of analysis</a:t>
            </a:r>
            <a:r>
              <a:rPr lang="en-US" b="1" dirty="0">
                <a:latin typeface="Arial" panose="020B0604020202020204" pitchFamily="34" charset="0"/>
                <a:cs typeface="Arial" panose="020B0604020202020204" pitchFamily="34" charset="0"/>
              </a:rPr>
              <a:t>? For example, country, company or individual.</a:t>
            </a:r>
          </a:p>
          <a:p>
            <a:pPr lvl="1">
              <a:lnSpc>
                <a:spcPct val="120000"/>
              </a:lnSpc>
              <a:spcBef>
                <a:spcPts val="0"/>
              </a:spcBef>
              <a:spcAft>
                <a:spcPts val="400"/>
              </a:spcAft>
            </a:pPr>
            <a:r>
              <a:rPr lang="en-US" b="1" dirty="0">
                <a:latin typeface="Arial" panose="020B0604020202020204" pitchFamily="34" charset="0"/>
                <a:cs typeface="Arial" panose="020B0604020202020204" pitchFamily="34" charset="0"/>
              </a:rPr>
              <a:t>Are you relying on </a:t>
            </a:r>
            <a:r>
              <a:rPr lang="en-US" b="1" dirty="0">
                <a:solidFill>
                  <a:srgbClr val="00B0F0"/>
                </a:solidFill>
                <a:latin typeface="Arial" panose="020B0604020202020204" pitchFamily="34" charset="0"/>
                <a:cs typeface="Arial" panose="020B0604020202020204" pitchFamily="34" charset="0"/>
              </a:rPr>
              <a:t>universal theory or local knowledge</a:t>
            </a:r>
            <a:r>
              <a:rPr lang="en-US" b="1" dirty="0">
                <a:latin typeface="Arial" panose="020B0604020202020204" pitchFamily="34" charset="0"/>
                <a:cs typeface="Arial" panose="020B0604020202020204" pitchFamily="34" charset="0"/>
              </a:rPr>
              <a:t>? i.e. will your results be </a:t>
            </a:r>
            <a:r>
              <a:rPr lang="en-US" b="1" dirty="0" err="1">
                <a:latin typeface="Arial" panose="020B0604020202020204" pitchFamily="34" charset="0"/>
                <a:cs typeface="Arial" panose="020B0604020202020204" pitchFamily="34" charset="0"/>
              </a:rPr>
              <a:t>generalisable</a:t>
            </a:r>
            <a:r>
              <a:rPr lang="en-US" b="1" dirty="0">
                <a:latin typeface="Arial" panose="020B0604020202020204" pitchFamily="34" charset="0"/>
                <a:cs typeface="Arial" panose="020B0604020202020204" pitchFamily="34" charset="0"/>
              </a:rPr>
              <a:t>, and produce universally applicable results, or are there local factors that will affect your results?</a:t>
            </a:r>
          </a:p>
        </p:txBody>
      </p:sp>
      <p:pic>
        <p:nvPicPr>
          <p:cNvPr id="4" name="Picture 3">
            <a:extLst>
              <a:ext uri="{FF2B5EF4-FFF2-40B4-BE49-F238E27FC236}">
                <a16:creationId xmlns:a16="http://schemas.microsoft.com/office/drawing/2014/main" id="{C4A83AC3-3180-4F95-905D-4AA55A8C6A23}"/>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34997094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4049" y="-1"/>
            <a:ext cx="7484013" cy="954107"/>
          </a:xfrm>
        </p:spPr>
        <p:txBody>
          <a:bodyPr>
            <a:normAutofit fontScale="90000"/>
          </a:bodyPr>
          <a:lstStyle/>
          <a:p>
            <a:r>
              <a:rPr lang="en-GB" sz="4000" b="1" dirty="0">
                <a:solidFill>
                  <a:srgbClr val="002060"/>
                </a:solidFill>
                <a:latin typeface="Arial" panose="020B0604020202020204" pitchFamily="34" charset="0"/>
                <a:cs typeface="Arial" panose="020B0604020202020204" pitchFamily="34" charset="0"/>
              </a:rPr>
              <a:t>Choosing your approach Conti.</a:t>
            </a:r>
          </a:p>
        </p:txBody>
      </p:sp>
      <p:sp>
        <p:nvSpPr>
          <p:cNvPr id="3" name="Content Placeholder 2"/>
          <p:cNvSpPr>
            <a:spLocks noGrp="1"/>
          </p:cNvSpPr>
          <p:nvPr>
            <p:ph idx="1"/>
          </p:nvPr>
        </p:nvSpPr>
        <p:spPr>
          <a:xfrm>
            <a:off x="525195" y="1362068"/>
            <a:ext cx="10714892" cy="4625354"/>
          </a:xfrm>
        </p:spPr>
        <p:txBody>
          <a:bodyPr>
            <a:noAutofit/>
          </a:bodyPr>
          <a:lstStyle/>
          <a:p>
            <a:pPr lvl="1">
              <a:lnSpc>
                <a:spcPct val="120000"/>
              </a:lnSpc>
              <a:spcBef>
                <a:spcPts val="0"/>
              </a:spcBef>
              <a:spcAft>
                <a:spcPts val="400"/>
              </a:spcAft>
            </a:pPr>
            <a:r>
              <a:rPr lang="en-US" b="1" dirty="0">
                <a:latin typeface="Arial" panose="020B0604020202020204" pitchFamily="34" charset="0"/>
                <a:cs typeface="Arial" panose="020B0604020202020204" pitchFamily="34" charset="0"/>
              </a:rPr>
              <a:t>Will </a:t>
            </a:r>
            <a:r>
              <a:rPr lang="en-US" b="1" dirty="0">
                <a:solidFill>
                  <a:srgbClr val="00B0F0"/>
                </a:solidFill>
                <a:latin typeface="Arial" panose="020B0604020202020204" pitchFamily="34" charset="0"/>
                <a:cs typeface="Arial" panose="020B0604020202020204" pitchFamily="34" charset="0"/>
              </a:rPr>
              <a:t>theory or data come first</a:t>
            </a:r>
            <a:r>
              <a:rPr lang="en-US" b="1" dirty="0">
                <a:latin typeface="Arial" panose="020B0604020202020204" pitchFamily="34" charset="0"/>
                <a:cs typeface="Arial" panose="020B0604020202020204" pitchFamily="34" charset="0"/>
              </a:rPr>
              <a:t>? Should you read the literature first, and then develop your theory, or will you gather your data and develop your theory from that? (N.B. this will likely be an iterative process)</a:t>
            </a:r>
          </a:p>
          <a:p>
            <a:pPr lvl="1">
              <a:lnSpc>
                <a:spcPct val="120000"/>
              </a:lnSpc>
              <a:spcBef>
                <a:spcPts val="0"/>
              </a:spcBef>
              <a:spcAft>
                <a:spcPts val="400"/>
              </a:spcAft>
            </a:pPr>
            <a:r>
              <a:rPr lang="en-US" b="1" dirty="0">
                <a:latin typeface="Arial" panose="020B0604020202020204" pitchFamily="34" charset="0"/>
                <a:cs typeface="Arial" panose="020B0604020202020204" pitchFamily="34" charset="0"/>
              </a:rPr>
              <a:t>Will your study be </a:t>
            </a:r>
            <a:r>
              <a:rPr lang="en-US" b="1" dirty="0">
                <a:solidFill>
                  <a:srgbClr val="00B0F0"/>
                </a:solidFill>
                <a:latin typeface="Arial" panose="020B0604020202020204" pitchFamily="34" charset="0"/>
                <a:cs typeface="Arial" panose="020B0604020202020204" pitchFamily="34" charset="0"/>
              </a:rPr>
              <a:t>cross-sectional or longitudinal</a:t>
            </a:r>
            <a:r>
              <a:rPr lang="en-US" b="1" dirty="0">
                <a:latin typeface="Arial" panose="020B0604020202020204" pitchFamily="34" charset="0"/>
                <a:cs typeface="Arial" panose="020B0604020202020204" pitchFamily="34" charset="0"/>
              </a:rPr>
              <a:t>? Are you looking at one point in time, or changes over time?</a:t>
            </a:r>
          </a:p>
          <a:p>
            <a:pPr lvl="1">
              <a:lnSpc>
                <a:spcPct val="120000"/>
              </a:lnSpc>
              <a:spcBef>
                <a:spcPts val="0"/>
              </a:spcBef>
              <a:spcAft>
                <a:spcPts val="400"/>
              </a:spcAft>
            </a:pPr>
            <a:r>
              <a:rPr lang="en-US" b="1" dirty="0">
                <a:latin typeface="Arial" panose="020B0604020202020204" pitchFamily="34" charset="0"/>
                <a:cs typeface="Arial" panose="020B0604020202020204" pitchFamily="34" charset="0"/>
              </a:rPr>
              <a:t>Will you </a:t>
            </a:r>
            <a:r>
              <a:rPr lang="en-US" b="1" dirty="0">
                <a:solidFill>
                  <a:srgbClr val="00B0F0"/>
                </a:solidFill>
                <a:latin typeface="Arial" panose="020B0604020202020204" pitchFamily="34" charset="0"/>
                <a:cs typeface="Arial" panose="020B0604020202020204" pitchFamily="34" charset="0"/>
              </a:rPr>
              <a:t>verify or falsify a theory</a:t>
            </a:r>
            <a:r>
              <a:rPr lang="en-US" b="1" dirty="0">
                <a:latin typeface="Arial" panose="020B0604020202020204" pitchFamily="34" charset="0"/>
                <a:cs typeface="Arial" panose="020B0604020202020204" pitchFamily="34" charset="0"/>
              </a:rPr>
              <a:t>? You cannot conclusively prove any theory; the best that you can do is find nothing that disproves it. It is therefore easier to formulate a theory that you can try to disprove, because you only need one ‘wrong’ answer to do so.</a:t>
            </a:r>
          </a:p>
        </p:txBody>
      </p:sp>
      <p:pic>
        <p:nvPicPr>
          <p:cNvPr id="4" name="Picture 3">
            <a:extLst>
              <a:ext uri="{FF2B5EF4-FFF2-40B4-BE49-F238E27FC236}">
                <a16:creationId xmlns:a16="http://schemas.microsoft.com/office/drawing/2014/main" id="{C4A83AC3-3180-4F95-905D-4AA55A8C6A23}"/>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24629171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283" y="0"/>
            <a:ext cx="6822831"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Quantitative approaches</a:t>
            </a:r>
          </a:p>
        </p:txBody>
      </p:sp>
      <p:sp>
        <p:nvSpPr>
          <p:cNvPr id="3" name="Content Placeholder 2"/>
          <p:cNvSpPr>
            <a:spLocks noGrp="1"/>
          </p:cNvSpPr>
          <p:nvPr>
            <p:ph idx="1"/>
          </p:nvPr>
        </p:nvSpPr>
        <p:spPr>
          <a:xfrm>
            <a:off x="928469" y="1478281"/>
            <a:ext cx="10367888" cy="4725571"/>
          </a:xfrm>
        </p:spPr>
        <p:txBody>
          <a:bodyPr>
            <a:noAutofit/>
          </a:bodyPr>
          <a:lstStyle/>
          <a:p>
            <a:pPr algn="just">
              <a:spcBef>
                <a:spcPts val="0"/>
              </a:spcBef>
              <a:spcAft>
                <a:spcPts val="200"/>
              </a:spcAft>
            </a:pPr>
            <a:r>
              <a:rPr lang="en-GB" sz="2400" b="1" dirty="0">
                <a:latin typeface="Arial" panose="020B0604020202020204" pitchFamily="34" charset="0"/>
                <a:cs typeface="Arial" panose="020B0604020202020204" pitchFamily="34" charset="0"/>
              </a:rPr>
              <a:t>Attempts to explain phenomena by collecting and analysing numerical data</a:t>
            </a:r>
          </a:p>
          <a:p>
            <a:pPr algn="just">
              <a:spcBef>
                <a:spcPts val="0"/>
              </a:spcBef>
              <a:spcAft>
                <a:spcPts val="200"/>
              </a:spcAft>
            </a:pPr>
            <a:r>
              <a:rPr lang="en-GB" sz="2400" b="1" dirty="0">
                <a:latin typeface="Arial" panose="020B0604020202020204" pitchFamily="34" charset="0"/>
                <a:cs typeface="Arial" panose="020B0604020202020204" pitchFamily="34" charset="0"/>
              </a:rPr>
              <a:t>Tells you if there is a “difference” but not necessarily why</a:t>
            </a:r>
          </a:p>
          <a:p>
            <a:pPr algn="just">
              <a:spcBef>
                <a:spcPts val="0"/>
              </a:spcBef>
              <a:spcAft>
                <a:spcPts val="200"/>
              </a:spcAft>
            </a:pPr>
            <a:r>
              <a:rPr lang="en-GB" sz="2400" b="1" dirty="0">
                <a:latin typeface="Arial" panose="020B0604020202020204" pitchFamily="34" charset="0"/>
                <a:cs typeface="Arial" panose="020B0604020202020204" pitchFamily="34" charset="0"/>
              </a:rPr>
              <a:t>Data collected are always numerical and analysed using statistical methods</a:t>
            </a:r>
          </a:p>
          <a:p>
            <a:pPr algn="just">
              <a:spcBef>
                <a:spcPts val="0"/>
              </a:spcBef>
              <a:spcAft>
                <a:spcPts val="200"/>
              </a:spcAft>
            </a:pPr>
            <a:r>
              <a:rPr lang="en-GB" sz="2400" b="1" dirty="0">
                <a:latin typeface="Arial" panose="020B0604020202020204" pitchFamily="34" charset="0"/>
                <a:cs typeface="Arial" panose="020B0604020202020204" pitchFamily="34" charset="0"/>
              </a:rPr>
              <a:t>Variables are controlled as much as possible (RCD as the gold standard) so we can eliminate interference and measure the effect of any change</a:t>
            </a:r>
          </a:p>
          <a:p>
            <a:pPr algn="just">
              <a:spcBef>
                <a:spcPts val="0"/>
              </a:spcBef>
              <a:spcAft>
                <a:spcPts val="200"/>
              </a:spcAft>
            </a:pPr>
            <a:r>
              <a:rPr lang="en-GB" sz="2400" b="1" dirty="0">
                <a:latin typeface="Arial" panose="020B0604020202020204" pitchFamily="34" charset="0"/>
                <a:cs typeface="Arial" panose="020B0604020202020204" pitchFamily="34" charset="0"/>
              </a:rPr>
              <a:t>Randomisation to reduce subjective bias</a:t>
            </a:r>
          </a:p>
          <a:p>
            <a:pPr algn="just">
              <a:spcBef>
                <a:spcPts val="0"/>
              </a:spcBef>
              <a:spcAft>
                <a:spcPts val="200"/>
              </a:spcAft>
            </a:pPr>
            <a:r>
              <a:rPr lang="en-GB" sz="2400" b="1" dirty="0">
                <a:latin typeface="Arial" panose="020B0604020202020204" pitchFamily="34" charset="0"/>
                <a:cs typeface="Arial" panose="020B0604020202020204" pitchFamily="34" charset="0"/>
              </a:rPr>
              <a:t>If there are no numbers involved, its not quantitative</a:t>
            </a:r>
          </a:p>
          <a:p>
            <a:pPr algn="just">
              <a:spcBef>
                <a:spcPts val="0"/>
              </a:spcBef>
              <a:spcAft>
                <a:spcPts val="200"/>
              </a:spcAft>
            </a:pPr>
            <a:r>
              <a:rPr lang="en-GB" sz="2400" b="1" dirty="0">
                <a:latin typeface="Arial" panose="020B0604020202020204" pitchFamily="34" charset="0"/>
                <a:cs typeface="Arial" panose="020B0604020202020204" pitchFamily="34" charset="0"/>
              </a:rPr>
              <a:t>Some types of research lend themselves better to quant approaches than others</a:t>
            </a:r>
          </a:p>
        </p:txBody>
      </p:sp>
      <p:pic>
        <p:nvPicPr>
          <p:cNvPr id="4" name="Picture 3">
            <a:extLst>
              <a:ext uri="{FF2B5EF4-FFF2-40B4-BE49-F238E27FC236}">
                <a16:creationId xmlns:a16="http://schemas.microsoft.com/office/drawing/2014/main" id="{0DBE06ED-198B-43D8-9C13-7959AD55052F}"/>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33291822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38622" y="82842"/>
            <a:ext cx="5430129" cy="871265"/>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Quantitative data</a:t>
            </a:r>
          </a:p>
        </p:txBody>
      </p:sp>
      <p:sp>
        <p:nvSpPr>
          <p:cNvPr id="3" name="Content Placeholder 2"/>
          <p:cNvSpPr>
            <a:spLocks noGrp="1"/>
          </p:cNvSpPr>
          <p:nvPr>
            <p:ph idx="1"/>
          </p:nvPr>
        </p:nvSpPr>
        <p:spPr>
          <a:xfrm>
            <a:off x="838200" y="1361391"/>
            <a:ext cx="10515600" cy="5011274"/>
          </a:xfrm>
        </p:spPr>
        <p:txBody>
          <a:bodyPr>
            <a:normAutofit/>
          </a:bodyPr>
          <a:lstStyle/>
          <a:p>
            <a:pPr>
              <a:lnSpc>
                <a:spcPct val="150000"/>
              </a:lnSpc>
            </a:pPr>
            <a:r>
              <a:rPr lang="en-GB" sz="2400" b="1" dirty="0">
                <a:latin typeface="Arial" panose="020B0604020202020204" pitchFamily="34" charset="0"/>
                <a:cs typeface="Arial" panose="020B0604020202020204" pitchFamily="34" charset="0"/>
              </a:rPr>
              <a:t>Data sources include</a:t>
            </a:r>
          </a:p>
          <a:p>
            <a:pPr lvl="1">
              <a:lnSpc>
                <a:spcPct val="150000"/>
              </a:lnSpc>
            </a:pPr>
            <a:r>
              <a:rPr lang="en-GB" b="1" dirty="0">
                <a:latin typeface="Arial" panose="020B0604020202020204" pitchFamily="34" charset="0"/>
                <a:cs typeface="Arial" panose="020B0604020202020204" pitchFamily="34" charset="0"/>
              </a:rPr>
              <a:t>Surveys where there are a large number of respondents (</a:t>
            </a:r>
            <a:r>
              <a:rPr lang="en-GB" b="1" dirty="0" err="1">
                <a:latin typeface="Arial" panose="020B0604020202020204" pitchFamily="34" charset="0"/>
                <a:cs typeface="Arial" panose="020B0604020202020204" pitchFamily="34" charset="0"/>
              </a:rPr>
              <a:t>esp</a:t>
            </a:r>
            <a:r>
              <a:rPr lang="en-GB" b="1" dirty="0">
                <a:latin typeface="Arial" panose="020B0604020202020204" pitchFamily="34" charset="0"/>
                <a:cs typeface="Arial" panose="020B0604020202020204" pitchFamily="34" charset="0"/>
              </a:rPr>
              <a:t> where you have used a Likert scale) </a:t>
            </a:r>
          </a:p>
          <a:p>
            <a:pPr lvl="1">
              <a:lnSpc>
                <a:spcPct val="150000"/>
              </a:lnSpc>
            </a:pPr>
            <a:r>
              <a:rPr lang="en-GB" b="1" dirty="0">
                <a:latin typeface="Arial" panose="020B0604020202020204" pitchFamily="34" charset="0"/>
                <a:cs typeface="Arial" panose="020B0604020202020204" pitchFamily="34" charset="0"/>
              </a:rPr>
              <a:t>Observations (counts of numbers and/or coding data into numbers)</a:t>
            </a:r>
          </a:p>
          <a:p>
            <a:pPr lvl="1">
              <a:lnSpc>
                <a:spcPct val="150000"/>
              </a:lnSpc>
            </a:pPr>
            <a:r>
              <a:rPr lang="en-GB" b="1" dirty="0">
                <a:latin typeface="Arial" panose="020B0604020202020204" pitchFamily="34" charset="0"/>
                <a:cs typeface="Arial" panose="020B0604020202020204" pitchFamily="34" charset="0"/>
              </a:rPr>
              <a:t>Secondary data (government data; SATs scores </a:t>
            </a:r>
            <a:r>
              <a:rPr lang="en-GB" b="1" dirty="0" err="1">
                <a:latin typeface="Arial" panose="020B0604020202020204" pitchFamily="34" charset="0"/>
                <a:cs typeface="Arial" panose="020B0604020202020204" pitchFamily="34" charset="0"/>
              </a:rPr>
              <a:t>etc</a:t>
            </a:r>
            <a:r>
              <a:rPr lang="en-GB" b="1" dirty="0">
                <a:latin typeface="Arial" panose="020B0604020202020204" pitchFamily="34" charset="0"/>
                <a:cs typeface="Arial" panose="020B0604020202020204" pitchFamily="34" charset="0"/>
              </a:rPr>
              <a:t>)</a:t>
            </a:r>
          </a:p>
          <a:p>
            <a:pPr>
              <a:lnSpc>
                <a:spcPct val="150000"/>
              </a:lnSpc>
            </a:pPr>
            <a:r>
              <a:rPr lang="en-GB" sz="2400" b="1" dirty="0">
                <a:latin typeface="Arial" panose="020B0604020202020204" pitchFamily="34" charset="0"/>
                <a:cs typeface="Arial" panose="020B0604020202020204" pitchFamily="34" charset="0"/>
              </a:rPr>
              <a:t>Analysis techniques include hypothesis testing, correlations and cluster analysis</a:t>
            </a:r>
          </a:p>
        </p:txBody>
      </p:sp>
      <p:pic>
        <p:nvPicPr>
          <p:cNvPr id="4" name="Picture 3">
            <a:extLst>
              <a:ext uri="{FF2B5EF4-FFF2-40B4-BE49-F238E27FC236}">
                <a16:creationId xmlns:a16="http://schemas.microsoft.com/office/drawing/2014/main" id="{F7158C30-82C1-4EE9-9FE1-A40B601A8D95}"/>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418176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61846" y="0"/>
            <a:ext cx="8920089" cy="1012380"/>
          </a:xfrm>
        </p:spPr>
        <p:txBody>
          <a:bodyPr/>
          <a:lstStyle/>
          <a:p>
            <a:r>
              <a:rPr lang="en-GB" b="1" dirty="0">
                <a:solidFill>
                  <a:srgbClr val="002060"/>
                </a:solidFill>
                <a:latin typeface="Arial" panose="020B0604020202020204" pitchFamily="34" charset="0"/>
                <a:cs typeface="Arial" panose="020B0604020202020204" pitchFamily="34" charset="0"/>
              </a:rPr>
              <a:t>Black swans and falsifiability</a:t>
            </a:r>
          </a:p>
        </p:txBody>
      </p:sp>
      <p:sp>
        <p:nvSpPr>
          <p:cNvPr id="3" name="Content Placeholder 2"/>
          <p:cNvSpPr>
            <a:spLocks noGrp="1"/>
          </p:cNvSpPr>
          <p:nvPr>
            <p:ph idx="1"/>
          </p:nvPr>
        </p:nvSpPr>
        <p:spPr>
          <a:xfrm>
            <a:off x="1322363" y="4381500"/>
            <a:ext cx="6792937" cy="1744663"/>
          </a:xfrm>
        </p:spPr>
        <p:txBody>
          <a:bodyPr>
            <a:normAutofit/>
          </a:bodyPr>
          <a:lstStyle/>
          <a:p>
            <a:r>
              <a:rPr lang="en-GB" sz="2600" b="1" dirty="0">
                <a:latin typeface="Arial" panose="020B0604020202020204" pitchFamily="34" charset="0"/>
                <a:cs typeface="Arial" panose="020B0604020202020204" pitchFamily="34" charset="0"/>
              </a:rPr>
              <a:t>Hypothesis  testing</a:t>
            </a:r>
          </a:p>
          <a:p>
            <a:r>
              <a:rPr lang="en-GB" sz="2600" b="1" dirty="0">
                <a:latin typeface="Arial" panose="020B0604020202020204" pitchFamily="34" charset="0"/>
                <a:cs typeface="Arial" panose="020B0604020202020204" pitchFamily="34" charset="0"/>
              </a:rPr>
              <a:t>Start with null hypothesis </a:t>
            </a:r>
            <a:br>
              <a:rPr lang="en-GB" sz="2600" b="1" dirty="0">
                <a:latin typeface="Arial" panose="020B0604020202020204" pitchFamily="34" charset="0"/>
                <a:cs typeface="Arial" panose="020B0604020202020204" pitchFamily="34" charset="0"/>
              </a:rPr>
            </a:br>
            <a:r>
              <a:rPr lang="en-GB" sz="2600" b="1" dirty="0">
                <a:latin typeface="Arial" panose="020B0604020202020204" pitchFamily="34" charset="0"/>
                <a:cs typeface="Arial" panose="020B0604020202020204" pitchFamily="34" charset="0"/>
              </a:rPr>
              <a:t>i.e. H</a:t>
            </a:r>
            <a:r>
              <a:rPr lang="en-GB" sz="2600" b="1" baseline="-25000" dirty="0">
                <a:latin typeface="Arial" panose="020B0604020202020204" pitchFamily="34" charset="0"/>
                <a:cs typeface="Arial" panose="020B0604020202020204" pitchFamily="34" charset="0"/>
              </a:rPr>
              <a:t>0</a:t>
            </a:r>
            <a:r>
              <a:rPr lang="en-GB" sz="2600" b="1" dirty="0">
                <a:latin typeface="Arial" panose="020B0604020202020204" pitchFamily="34" charset="0"/>
                <a:cs typeface="Arial" panose="020B0604020202020204" pitchFamily="34" charset="0"/>
              </a:rPr>
              <a:t> – that there will be no difference</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20136" y="1519308"/>
            <a:ext cx="1645745" cy="2109296"/>
          </a:xfrm>
          <a:prstGeom prst="rect">
            <a:avLst/>
          </a:prstGeom>
        </p:spPr>
      </p:pic>
      <p:sp>
        <p:nvSpPr>
          <p:cNvPr id="6" name="Rectangle 5"/>
          <p:cNvSpPr/>
          <p:nvPr/>
        </p:nvSpPr>
        <p:spPr>
          <a:xfrm>
            <a:off x="1859455" y="3680262"/>
            <a:ext cx="2617190" cy="415498"/>
          </a:xfrm>
          <a:prstGeom prst="rect">
            <a:avLst/>
          </a:prstGeom>
        </p:spPr>
        <p:txBody>
          <a:bodyPr wrap="square">
            <a:spAutoFit/>
          </a:bodyPr>
          <a:lstStyle/>
          <a:p>
            <a:r>
              <a:rPr lang="en-GB" sz="1050" dirty="0"/>
              <a:t>https://www.flickr.com/photos/lselibrary/</a:t>
            </a:r>
            <a:br>
              <a:rPr lang="en-GB" sz="1050" dirty="0"/>
            </a:br>
            <a:r>
              <a:rPr lang="en-GB" sz="1050" dirty="0"/>
              <a:t>IMAGELIBRARY/5</a:t>
            </a:r>
          </a:p>
        </p:txBody>
      </p:sp>
      <p:sp>
        <p:nvSpPr>
          <p:cNvPr id="7" name="Content Placeholder 2"/>
          <p:cNvSpPr txBox="1">
            <a:spLocks/>
          </p:cNvSpPr>
          <p:nvPr/>
        </p:nvSpPr>
        <p:spPr>
          <a:xfrm>
            <a:off x="4294789" y="1266264"/>
            <a:ext cx="7087145" cy="258778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0"/>
              </a:spcBef>
              <a:spcAft>
                <a:spcPts val="600"/>
              </a:spcAft>
            </a:pPr>
            <a:r>
              <a:rPr lang="en-GB" sz="2600" b="1" dirty="0">
                <a:solidFill>
                  <a:srgbClr val="00B0F0"/>
                </a:solidFill>
                <a:latin typeface="Arial" panose="020B0604020202020204" pitchFamily="34" charset="0"/>
                <a:cs typeface="Arial" panose="020B0604020202020204" pitchFamily="34" charset="0"/>
              </a:rPr>
              <a:t>Falsifiability</a:t>
            </a:r>
            <a:r>
              <a:rPr lang="en-GB" sz="2600" b="1" dirty="0">
                <a:latin typeface="Arial" panose="020B0604020202020204" pitchFamily="34" charset="0"/>
                <a:cs typeface="Arial" panose="020B0604020202020204" pitchFamily="34" charset="0"/>
              </a:rPr>
              <a:t> or refutability of a statement, hypothesis, or theory is the inherent possibility that it can be proven false</a:t>
            </a:r>
          </a:p>
          <a:p>
            <a:pPr>
              <a:spcBef>
                <a:spcPts val="0"/>
              </a:spcBef>
              <a:spcAft>
                <a:spcPts val="600"/>
              </a:spcAft>
            </a:pPr>
            <a:r>
              <a:rPr lang="en-GB" sz="2600" b="1" dirty="0">
                <a:latin typeface="Arial" panose="020B0604020202020204" pitchFamily="34" charset="0"/>
                <a:cs typeface="Arial" panose="020B0604020202020204" pitchFamily="34" charset="0"/>
              </a:rPr>
              <a:t>Karl Popper and the black swan; deductive c.f. inductive reasoning</a:t>
            </a:r>
          </a:p>
          <a:p>
            <a:pPr marL="0" indent="0">
              <a:spcBef>
                <a:spcPts val="0"/>
              </a:spcBef>
              <a:spcAft>
                <a:spcPts val="600"/>
              </a:spcAft>
              <a:buNone/>
            </a:pPr>
            <a:endParaRPr lang="en-GB" sz="2600"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15086" y="4381500"/>
            <a:ext cx="2287814" cy="2001838"/>
          </a:xfrm>
          <a:prstGeom prst="rect">
            <a:avLst/>
          </a:prstGeom>
        </p:spPr>
      </p:pic>
      <p:sp>
        <p:nvSpPr>
          <p:cNvPr id="9" name="Rectangle 8"/>
          <p:cNvSpPr/>
          <p:nvPr/>
        </p:nvSpPr>
        <p:spPr>
          <a:xfrm>
            <a:off x="6375400" y="6256636"/>
            <a:ext cx="4127500" cy="461665"/>
          </a:xfrm>
          <a:prstGeom prst="rect">
            <a:avLst/>
          </a:prstGeom>
          <a:solidFill>
            <a:schemeClr val="bg1"/>
          </a:solidFill>
        </p:spPr>
        <p:txBody>
          <a:bodyPr wrap="square">
            <a:spAutoFit/>
          </a:bodyPr>
          <a:lstStyle/>
          <a:p>
            <a:pPr algn="r"/>
            <a:r>
              <a:rPr lang="en-GB" sz="1200" dirty="0"/>
              <a:t>CC BY-SA 3.0, </a:t>
            </a:r>
            <a:br>
              <a:rPr lang="en-GB" sz="1200" dirty="0"/>
            </a:br>
            <a:r>
              <a:rPr lang="en-GB" sz="1200" dirty="0"/>
              <a:t>https://commons.wikimedia.org/w/index.php?curid=1243220</a:t>
            </a:r>
          </a:p>
        </p:txBody>
      </p:sp>
      <p:pic>
        <p:nvPicPr>
          <p:cNvPr id="10" name="Picture 9">
            <a:extLst>
              <a:ext uri="{FF2B5EF4-FFF2-40B4-BE49-F238E27FC236}">
                <a16:creationId xmlns:a16="http://schemas.microsoft.com/office/drawing/2014/main" id="{6477438D-6CAC-4674-8196-C1A72F4EB01B}"/>
              </a:ext>
            </a:extLst>
          </p:cNvPr>
          <p:cNvPicPr>
            <a:picLocks noChangeAspect="1"/>
          </p:cNvPicPr>
          <p:nvPr/>
        </p:nvPicPr>
        <p:blipFill>
          <a:blip r:embed="rId5"/>
          <a:stretch>
            <a:fillRect/>
          </a:stretch>
        </p:blipFill>
        <p:spPr>
          <a:xfrm>
            <a:off x="0" y="0"/>
            <a:ext cx="2209800" cy="954107"/>
          </a:xfrm>
          <a:prstGeom prst="rect">
            <a:avLst/>
          </a:prstGeom>
        </p:spPr>
      </p:pic>
    </p:spTree>
    <p:extLst>
      <p:ext uri="{BB962C8B-B14F-4D97-AF65-F5344CB8AC3E}">
        <p14:creationId xmlns:p14="http://schemas.microsoft.com/office/powerpoint/2010/main" val="336944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89982" y="0"/>
            <a:ext cx="6949440" cy="977047"/>
          </a:xfrm>
        </p:spPr>
        <p:txBody>
          <a:bodyPr/>
          <a:lstStyle/>
          <a:p>
            <a:r>
              <a:rPr lang="en-GB" b="1" dirty="0">
                <a:solidFill>
                  <a:srgbClr val="002060"/>
                </a:solidFill>
                <a:latin typeface="Arial" panose="020B0604020202020204" pitchFamily="34" charset="0"/>
                <a:cs typeface="Arial" panose="020B0604020202020204" pitchFamily="34" charset="0"/>
              </a:rPr>
              <a:t>Type I and Type II errors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30326" y="1342172"/>
            <a:ext cx="8890782" cy="5073868"/>
          </a:xfrm>
          <a:prstGeom prst="rect">
            <a:avLst/>
          </a:prstGeom>
        </p:spPr>
      </p:pic>
      <p:pic>
        <p:nvPicPr>
          <p:cNvPr id="5" name="Picture 4">
            <a:extLst>
              <a:ext uri="{FF2B5EF4-FFF2-40B4-BE49-F238E27FC236}">
                <a16:creationId xmlns:a16="http://schemas.microsoft.com/office/drawing/2014/main" id="{A2B2D51C-55DE-4CF5-9C37-61767159582B}"/>
              </a:ext>
            </a:extLst>
          </p:cNvPr>
          <p:cNvPicPr>
            <a:picLocks noChangeAspect="1"/>
          </p:cNvPicPr>
          <p:nvPr/>
        </p:nvPicPr>
        <p:blipFill>
          <a:blip r:embed="rId4"/>
          <a:stretch>
            <a:fillRect/>
          </a:stretch>
        </p:blipFill>
        <p:spPr>
          <a:xfrm>
            <a:off x="0" y="0"/>
            <a:ext cx="2209800" cy="954107"/>
          </a:xfrm>
          <a:prstGeom prst="rect">
            <a:avLst/>
          </a:prstGeom>
        </p:spPr>
      </p:pic>
    </p:spTree>
    <p:extLst>
      <p:ext uri="{BB962C8B-B14F-4D97-AF65-F5344CB8AC3E}">
        <p14:creationId xmlns:p14="http://schemas.microsoft.com/office/powerpoint/2010/main" val="4096514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68284" y="0"/>
            <a:ext cx="6203851"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Analysing quant data</a:t>
            </a:r>
          </a:p>
        </p:txBody>
      </p:sp>
      <p:sp>
        <p:nvSpPr>
          <p:cNvPr id="3" name="Content Placeholder 2"/>
          <p:cNvSpPr>
            <a:spLocks noGrp="1"/>
          </p:cNvSpPr>
          <p:nvPr>
            <p:ph idx="1"/>
          </p:nvPr>
        </p:nvSpPr>
        <p:spPr>
          <a:xfrm>
            <a:off x="838200" y="1516135"/>
            <a:ext cx="10515600" cy="4351338"/>
          </a:xfrm>
        </p:spPr>
        <p:txBody>
          <a:bodyPr/>
          <a:lstStyle/>
          <a:p>
            <a:r>
              <a:rPr lang="en-GB" b="1" dirty="0">
                <a:latin typeface="Arial" panose="020B0604020202020204" pitchFamily="34" charset="0"/>
                <a:cs typeface="Arial" panose="020B0604020202020204" pitchFamily="34" charset="0"/>
              </a:rPr>
              <a:t>Always good to group and/or visualise the data initially </a:t>
            </a:r>
            <a:r>
              <a:rPr lang="en-GB" b="1" dirty="0">
                <a:latin typeface="Arial" panose="020B0604020202020204" pitchFamily="34" charset="0"/>
                <a:cs typeface="Arial" panose="020B0604020202020204" pitchFamily="34" charset="0"/>
                <a:sym typeface="Wingdings" panose="05000000000000000000" pitchFamily="2" charset="2"/>
              </a:rPr>
              <a:t> outliers/cleaning data</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What average are you looking for?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Mean, median or mode? </a:t>
            </a:r>
          </a:p>
          <a:p>
            <a:r>
              <a:rPr lang="en-GB" b="1" dirty="0">
                <a:latin typeface="Arial" panose="020B0604020202020204" pitchFamily="34" charset="0"/>
                <a:cs typeface="Arial" panose="020B0604020202020204" pitchFamily="34" charset="0"/>
              </a:rPr>
              <a:t>Spread of data: </a:t>
            </a:r>
          </a:p>
          <a:p>
            <a:pPr lvl="1"/>
            <a:r>
              <a:rPr lang="en-GB" b="1" dirty="0">
                <a:latin typeface="Arial" panose="020B0604020202020204" pitchFamily="34" charset="0"/>
                <a:cs typeface="Arial" panose="020B0604020202020204" pitchFamily="34" charset="0"/>
              </a:rPr>
              <a:t>skewness/distribution </a:t>
            </a:r>
          </a:p>
          <a:p>
            <a:pPr lvl="1"/>
            <a:r>
              <a:rPr lang="en-GB" b="1" dirty="0">
                <a:latin typeface="Arial" panose="020B0604020202020204" pitchFamily="34" charset="0"/>
                <a:cs typeface="Arial" panose="020B0604020202020204" pitchFamily="34" charset="0"/>
              </a:rPr>
              <a:t>range, variance and standard deviation</a:t>
            </a:r>
          </a:p>
        </p:txBody>
      </p:sp>
      <p:pic>
        <p:nvPicPr>
          <p:cNvPr id="4" name="Picture 3">
            <a:extLst>
              <a:ext uri="{FF2B5EF4-FFF2-40B4-BE49-F238E27FC236}">
                <a16:creationId xmlns:a16="http://schemas.microsoft.com/office/drawing/2014/main" id="{D9823B4F-AF94-42A6-8171-888F258CD5A0}"/>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412474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54705"/>
            <a:ext cx="7315200" cy="844696"/>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What are you looking for?</a:t>
            </a:r>
          </a:p>
        </p:txBody>
      </p:sp>
      <p:sp>
        <p:nvSpPr>
          <p:cNvPr id="3" name="Content Placeholder 2"/>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Trying to find the signal from the noise</a:t>
            </a:r>
          </a:p>
          <a:p>
            <a:r>
              <a:rPr lang="en-GB" b="1" dirty="0">
                <a:latin typeface="Arial" panose="020B0604020202020204" pitchFamily="34" charset="0"/>
                <a:cs typeface="Arial" panose="020B0604020202020204" pitchFamily="34" charset="0"/>
              </a:rPr>
              <a:t>Generally, either a </a:t>
            </a:r>
            <a:r>
              <a:rPr lang="en-GB" b="1" dirty="0">
                <a:solidFill>
                  <a:srgbClr val="00B0F0"/>
                </a:solidFill>
                <a:latin typeface="Arial" panose="020B0604020202020204" pitchFamily="34" charset="0"/>
                <a:cs typeface="Arial" panose="020B0604020202020204" pitchFamily="34" charset="0"/>
              </a:rPr>
              <a:t>difference</a:t>
            </a:r>
            <a:r>
              <a:rPr lang="en-GB" b="1" dirty="0">
                <a:latin typeface="Arial" panose="020B0604020202020204" pitchFamily="34" charset="0"/>
                <a:cs typeface="Arial" panose="020B0604020202020204" pitchFamily="34" charset="0"/>
              </a:rPr>
              <a:t> (between/within groups) or a </a:t>
            </a:r>
            <a:r>
              <a:rPr lang="en-GB" b="1" dirty="0">
                <a:solidFill>
                  <a:srgbClr val="00B0F0"/>
                </a:solidFill>
                <a:latin typeface="Arial" panose="020B0604020202020204" pitchFamily="34" charset="0"/>
                <a:cs typeface="Arial" panose="020B0604020202020204" pitchFamily="34" charset="0"/>
              </a:rPr>
              <a:t>correlation</a:t>
            </a:r>
          </a:p>
          <a:p>
            <a:r>
              <a:rPr lang="en-GB" b="1" dirty="0">
                <a:latin typeface="Arial" panose="020B0604020202020204" pitchFamily="34" charset="0"/>
                <a:cs typeface="Arial" panose="020B0604020202020204" pitchFamily="34" charset="0"/>
              </a:rPr>
              <a:t>Choosing the right test to use: </a:t>
            </a:r>
            <a:br>
              <a:rPr lang="en-GB" b="1" dirty="0">
                <a:latin typeface="Arial" panose="020B0604020202020204" pitchFamily="34" charset="0"/>
                <a:cs typeface="Arial" panose="020B0604020202020204" pitchFamily="34" charset="0"/>
              </a:rPr>
            </a:br>
            <a:r>
              <a:rPr lang="en-GB" b="1" dirty="0">
                <a:solidFill>
                  <a:srgbClr val="00B0F0"/>
                </a:solidFill>
                <a:latin typeface="Arial" panose="020B0604020202020204" pitchFamily="34" charset="0"/>
                <a:cs typeface="Arial" panose="020B0604020202020204" pitchFamily="34" charset="0"/>
              </a:rPr>
              <a:t>parametric</a:t>
            </a:r>
            <a:r>
              <a:rPr lang="en-GB" b="1" dirty="0">
                <a:latin typeface="Arial" panose="020B0604020202020204" pitchFamily="34" charset="0"/>
                <a:cs typeface="Arial" panose="020B0604020202020204" pitchFamily="34" charset="0"/>
              </a:rPr>
              <a:t> vs </a:t>
            </a:r>
            <a:r>
              <a:rPr lang="en-GB" b="1" dirty="0">
                <a:solidFill>
                  <a:srgbClr val="00B0F0"/>
                </a:solidFill>
                <a:latin typeface="Arial" panose="020B0604020202020204" pitchFamily="34" charset="0"/>
                <a:cs typeface="Arial" panose="020B0604020202020204" pitchFamily="34" charset="0"/>
              </a:rPr>
              <a:t>non-parametric </a:t>
            </a:r>
            <a:r>
              <a:rPr lang="en-GB" b="1" dirty="0">
                <a:latin typeface="Arial" panose="020B0604020202020204" pitchFamily="34" charset="0"/>
                <a:cs typeface="Arial" panose="020B0604020202020204" pitchFamily="34" charset="0"/>
              </a:rPr>
              <a:t>(depends what sort of data you have – interval/ratio vs nominal/ordinal and how it is distributed)</a:t>
            </a:r>
          </a:p>
          <a:p>
            <a:r>
              <a:rPr lang="en-GB" b="1" dirty="0">
                <a:latin typeface="Arial" panose="020B0604020202020204" pitchFamily="34" charset="0"/>
                <a:cs typeface="Arial" panose="020B0604020202020204" pitchFamily="34" charset="0"/>
              </a:rPr>
              <a:t>Correlation does not imply causation!</a:t>
            </a:r>
          </a:p>
          <a:p>
            <a:endParaRPr lang="en-GB" dirty="0"/>
          </a:p>
        </p:txBody>
      </p:sp>
      <p:pic>
        <p:nvPicPr>
          <p:cNvPr id="4" name="Picture 3">
            <a:extLst>
              <a:ext uri="{FF2B5EF4-FFF2-40B4-BE49-F238E27FC236}">
                <a16:creationId xmlns:a16="http://schemas.microsoft.com/office/drawing/2014/main" id="{EEDAB5A2-FA6E-4237-9C1D-AA23003B422C}"/>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27989280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3704" y="0"/>
            <a:ext cx="7555523" cy="985060"/>
          </a:xfrm>
        </p:spPr>
        <p:txBody>
          <a:bodyPr/>
          <a:lstStyle/>
          <a:p>
            <a:r>
              <a:rPr lang="en-GB" b="1" dirty="0">
                <a:solidFill>
                  <a:srgbClr val="002060"/>
                </a:solidFill>
                <a:latin typeface="Arial" panose="020B0604020202020204" pitchFamily="34" charset="0"/>
                <a:cs typeface="Arial" panose="020B0604020202020204" pitchFamily="34" charset="0"/>
              </a:rPr>
              <a:t>Example correlations</a:t>
            </a:r>
          </a:p>
        </p:txBody>
      </p:sp>
      <p:pic>
        <p:nvPicPr>
          <p:cNvPr id="8" name="Picture 7"/>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505125" y="4137408"/>
            <a:ext cx="5969446" cy="2353339"/>
          </a:xfrm>
          <a:prstGeom prst="rect">
            <a:avLst/>
          </a:prstGeom>
        </p:spPr>
      </p:pic>
      <p:pic>
        <p:nvPicPr>
          <p:cNvPr id="9" name="Picture 8"/>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740740" y="985060"/>
            <a:ext cx="6294230" cy="2911691"/>
          </a:xfrm>
          <a:prstGeom prst="rect">
            <a:avLst/>
          </a:prstGeom>
        </p:spPr>
      </p:pic>
      <p:sp>
        <p:nvSpPr>
          <p:cNvPr id="10" name="Rectangle 9"/>
          <p:cNvSpPr/>
          <p:nvPr/>
        </p:nvSpPr>
        <p:spPr>
          <a:xfrm>
            <a:off x="1104900" y="4379043"/>
            <a:ext cx="2596798" cy="1077218"/>
          </a:xfrm>
          <a:prstGeom prst="rect">
            <a:avLst/>
          </a:prstGeom>
        </p:spPr>
        <p:txBody>
          <a:bodyPr wrap="square">
            <a:spAutoFit/>
          </a:bodyPr>
          <a:lstStyle/>
          <a:p>
            <a:r>
              <a:rPr lang="en-GB" sz="1600" b="1" i="1" dirty="0">
                <a:latin typeface="Arial" panose="020B0604020202020204" pitchFamily="34" charset="0"/>
                <a:cs typeface="Arial" panose="020B0604020202020204" pitchFamily="34" charset="0"/>
              </a:rPr>
              <a:t>From ‘Spurious correlations’ website</a:t>
            </a:r>
            <a:br>
              <a:rPr lang="en-GB" sz="1600" b="1" dirty="0">
                <a:latin typeface="Arial" panose="020B0604020202020204" pitchFamily="34" charset="0"/>
                <a:cs typeface="Arial" panose="020B0604020202020204" pitchFamily="34" charset="0"/>
              </a:rPr>
            </a:br>
            <a:r>
              <a:rPr lang="en-GB" sz="1600" b="1" dirty="0">
                <a:latin typeface="Arial" panose="020B0604020202020204" pitchFamily="34" charset="0"/>
                <a:cs typeface="Arial" panose="020B0604020202020204" pitchFamily="34" charset="0"/>
                <a:hlinkClick r:id="rId4"/>
              </a:rPr>
              <a:t>http://www.tylervigen.com/spurious-correlations</a:t>
            </a:r>
            <a:r>
              <a:rPr lang="en-GB" sz="1600" b="1" dirty="0">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6DBDFC12-9C5F-483D-AD61-914419FCC633}"/>
              </a:ext>
            </a:extLst>
          </p:cNvPr>
          <p:cNvPicPr>
            <a:picLocks noChangeAspect="1"/>
          </p:cNvPicPr>
          <p:nvPr/>
        </p:nvPicPr>
        <p:blipFill>
          <a:blip r:embed="rId5"/>
          <a:stretch>
            <a:fillRect/>
          </a:stretch>
        </p:blipFill>
        <p:spPr>
          <a:xfrm>
            <a:off x="0" y="0"/>
            <a:ext cx="2209800" cy="954107"/>
          </a:xfrm>
          <a:prstGeom prst="rect">
            <a:avLst/>
          </a:prstGeom>
        </p:spPr>
      </p:pic>
    </p:spTree>
    <p:extLst>
      <p:ext uri="{BB962C8B-B14F-4D97-AF65-F5344CB8AC3E}">
        <p14:creationId xmlns:p14="http://schemas.microsoft.com/office/powerpoint/2010/main" val="410832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4043" y="82840"/>
            <a:ext cx="7246034" cy="788426"/>
          </a:xfrm>
        </p:spPr>
        <p:txBody>
          <a:bodyPr/>
          <a:lstStyle/>
          <a:p>
            <a:r>
              <a:rPr lang="en-GB" b="1" dirty="0">
                <a:solidFill>
                  <a:srgbClr val="002060"/>
                </a:solidFill>
                <a:latin typeface="Arial" panose="020B0604020202020204" pitchFamily="34" charset="0"/>
                <a:cs typeface="Arial" panose="020B0604020202020204" pitchFamily="34" charset="0"/>
              </a:rPr>
              <a:t>Interpreting test statistics</a:t>
            </a:r>
          </a:p>
        </p:txBody>
      </p:sp>
      <p:sp>
        <p:nvSpPr>
          <p:cNvPr id="4" name="Content Placeholder 3"/>
          <p:cNvSpPr>
            <a:spLocks noGrp="1"/>
          </p:cNvSpPr>
          <p:nvPr>
            <p:ph idx="1"/>
          </p:nvPr>
        </p:nvSpPr>
        <p:spPr>
          <a:xfrm>
            <a:off x="838200" y="1463040"/>
            <a:ext cx="10515600" cy="4713923"/>
          </a:xfrm>
        </p:spPr>
        <p:txBody>
          <a:bodyPr>
            <a:normAutofit/>
          </a:bodyPr>
          <a:lstStyle/>
          <a:p>
            <a:r>
              <a:rPr lang="en-GB" b="1" dirty="0">
                <a:solidFill>
                  <a:srgbClr val="00B0F0"/>
                </a:solidFill>
                <a:latin typeface="Arial" panose="020B0604020202020204" pitchFamily="34" charset="0"/>
                <a:cs typeface="Arial" panose="020B0604020202020204" pitchFamily="34" charset="0"/>
              </a:rPr>
              <a:t>Significance level </a:t>
            </a:r>
            <a:r>
              <a:rPr lang="en-GB" b="1" dirty="0">
                <a:latin typeface="Arial" panose="020B0604020202020204" pitchFamily="34" charset="0"/>
                <a:cs typeface="Arial" panose="020B0604020202020204" pitchFamily="34" charset="0"/>
              </a:rPr>
              <a:t>– a fixed probability of wrongly rejecting the null hypothesis H</a:t>
            </a:r>
            <a:r>
              <a:rPr lang="en-GB" b="1" baseline="-25000" dirty="0">
                <a:latin typeface="Arial" panose="020B0604020202020204" pitchFamily="34" charset="0"/>
                <a:cs typeface="Arial" panose="020B0604020202020204" pitchFamily="34" charset="0"/>
              </a:rPr>
              <a:t>0</a:t>
            </a:r>
            <a:r>
              <a:rPr lang="en-GB" b="1" dirty="0">
                <a:latin typeface="Arial" panose="020B0604020202020204" pitchFamily="34" charset="0"/>
                <a:cs typeface="Arial" panose="020B0604020202020204" pitchFamily="34" charset="0"/>
              </a:rPr>
              <a:t>, if it is in fact true. Usually set to 0.05 (5%).</a:t>
            </a:r>
          </a:p>
          <a:p>
            <a:r>
              <a:rPr lang="en-GB" b="1" dirty="0">
                <a:solidFill>
                  <a:srgbClr val="00B0F0"/>
                </a:solidFill>
                <a:latin typeface="Arial" panose="020B0604020202020204" pitchFamily="34" charset="0"/>
                <a:cs typeface="Arial" panose="020B0604020202020204" pitchFamily="34" charset="0"/>
              </a:rPr>
              <a:t>p value </a:t>
            </a:r>
            <a:r>
              <a:rPr lang="en-GB" b="1" dirty="0">
                <a:latin typeface="Arial" panose="020B0604020202020204" pitchFamily="34" charset="0"/>
                <a:cs typeface="Arial" panose="020B0604020202020204" pitchFamily="34" charset="0"/>
              </a:rPr>
              <a:t>- probability of getting a value of the test statistic as extreme as or more extreme than that observed by chance alone, if the null hypothesis H</a:t>
            </a:r>
            <a:r>
              <a:rPr lang="en-GB" b="1" baseline="-25000" dirty="0">
                <a:latin typeface="Arial" panose="020B0604020202020204" pitchFamily="34" charset="0"/>
                <a:cs typeface="Arial" panose="020B0604020202020204" pitchFamily="34" charset="0"/>
              </a:rPr>
              <a:t>0</a:t>
            </a:r>
            <a:r>
              <a:rPr lang="en-GB" b="1" dirty="0">
                <a:latin typeface="Arial" panose="020B0604020202020204" pitchFamily="34" charset="0"/>
                <a:cs typeface="Arial" panose="020B0604020202020204" pitchFamily="34" charset="0"/>
              </a:rPr>
              <a:t>, is true.</a:t>
            </a:r>
          </a:p>
          <a:p>
            <a:r>
              <a:rPr lang="en-GB" b="1" dirty="0">
                <a:solidFill>
                  <a:srgbClr val="00B0F0"/>
                </a:solidFill>
                <a:latin typeface="Arial" panose="020B0604020202020204" pitchFamily="34" charset="0"/>
                <a:cs typeface="Arial" panose="020B0604020202020204" pitchFamily="34" charset="0"/>
              </a:rPr>
              <a:t>Power </a:t>
            </a:r>
            <a:r>
              <a:rPr lang="en-GB" b="1" dirty="0">
                <a:latin typeface="Arial" panose="020B0604020202020204" pitchFamily="34" charset="0"/>
                <a:cs typeface="Arial" panose="020B0604020202020204" pitchFamily="34" charset="0"/>
              </a:rPr>
              <a:t>– ability to detect a difference if there is one</a:t>
            </a:r>
          </a:p>
          <a:p>
            <a:r>
              <a:rPr lang="en-GB" b="1" dirty="0">
                <a:solidFill>
                  <a:srgbClr val="00B0F0"/>
                </a:solidFill>
                <a:latin typeface="Arial" panose="020B0604020202020204" pitchFamily="34" charset="0"/>
                <a:cs typeface="Arial" panose="020B0604020202020204" pitchFamily="34" charset="0"/>
              </a:rPr>
              <a:t>Effect size </a:t>
            </a:r>
            <a:r>
              <a:rPr lang="en-GB" b="1" dirty="0">
                <a:latin typeface="Arial" panose="020B0604020202020204" pitchFamily="34" charset="0"/>
                <a:cs typeface="Arial" panose="020B0604020202020204" pitchFamily="34" charset="0"/>
              </a:rPr>
              <a:t>– numerical way of expressing the strength or magnitude of a reported relationship, be it causal or not</a:t>
            </a:r>
          </a:p>
          <a:p>
            <a:endParaRPr lang="en-GB" dirty="0"/>
          </a:p>
          <a:p>
            <a:endParaRPr lang="en-GB" dirty="0"/>
          </a:p>
          <a:p>
            <a:endParaRPr lang="en-GB" dirty="0"/>
          </a:p>
          <a:p>
            <a:endParaRPr lang="en-GB" dirty="0"/>
          </a:p>
        </p:txBody>
      </p:sp>
      <p:pic>
        <p:nvPicPr>
          <p:cNvPr id="5" name="Picture 4">
            <a:extLst>
              <a:ext uri="{FF2B5EF4-FFF2-40B4-BE49-F238E27FC236}">
                <a16:creationId xmlns:a16="http://schemas.microsoft.com/office/drawing/2014/main" id="{7FFB01F3-408C-41F3-837C-B4B335CFA89B}"/>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4095550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2720" y="-634"/>
            <a:ext cx="8033825" cy="954107"/>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Example of quant data/analysis*</a:t>
            </a:r>
          </a:p>
        </p:txBody>
      </p:sp>
      <p:sp>
        <p:nvSpPr>
          <p:cNvPr id="4" name="Content Placeholder 3"/>
          <p:cNvSpPr>
            <a:spLocks noGrp="1"/>
          </p:cNvSpPr>
          <p:nvPr>
            <p:ph idx="1"/>
          </p:nvPr>
        </p:nvSpPr>
        <p:spPr>
          <a:xfrm>
            <a:off x="838200" y="1308295"/>
            <a:ext cx="10515600" cy="4389120"/>
          </a:xfrm>
        </p:spPr>
        <p:txBody>
          <a:bodyPr>
            <a:noAutofit/>
          </a:bodyPr>
          <a:lstStyle/>
          <a:p>
            <a:pPr>
              <a:spcBef>
                <a:spcPts val="0"/>
              </a:spcBef>
            </a:pPr>
            <a:r>
              <a:rPr lang="en-GB" sz="2400" b="1" dirty="0">
                <a:latin typeface="Arial" panose="020B0604020202020204" pitchFamily="34" charset="0"/>
                <a:cs typeface="Arial" panose="020B0604020202020204" pitchFamily="34" charset="0"/>
              </a:rPr>
              <a:t>Matched users were those who learning styles were matched with the lesson plan e.g. sequential users with a sequential lesson plan. Mismatched participants used a lesson plan that was not matched to their learning style, e.g. sequential users with a global lesson plan.</a:t>
            </a:r>
            <a:br>
              <a:rPr lang="en-GB" sz="2400" b="1" dirty="0">
                <a:latin typeface="Arial" panose="020B0604020202020204" pitchFamily="34" charset="0"/>
                <a:cs typeface="Arial" panose="020B0604020202020204" pitchFamily="34" charset="0"/>
              </a:rPr>
            </a:br>
            <a:endParaRPr lang="en-GB" sz="2400" b="1" dirty="0">
              <a:latin typeface="Arial" panose="020B0604020202020204" pitchFamily="34" charset="0"/>
              <a:cs typeface="Arial" panose="020B0604020202020204" pitchFamily="34" charset="0"/>
            </a:endParaRPr>
          </a:p>
          <a:p>
            <a:pPr>
              <a:spcBef>
                <a:spcPts val="0"/>
              </a:spcBef>
            </a:pPr>
            <a:r>
              <a:rPr lang="en-GB" sz="2400" b="1" dirty="0">
                <a:latin typeface="Arial" panose="020B0604020202020204" pitchFamily="34" charset="0"/>
                <a:cs typeface="Arial" panose="020B0604020202020204" pitchFamily="34" charset="0"/>
              </a:rPr>
              <a:t>H</a:t>
            </a:r>
            <a:r>
              <a:rPr lang="en-GB" sz="2400" b="1" baseline="-25000" dirty="0">
                <a:latin typeface="Arial" panose="020B0604020202020204" pitchFamily="34" charset="0"/>
                <a:cs typeface="Arial" panose="020B0604020202020204" pitchFamily="34" charset="0"/>
              </a:rPr>
              <a:t>0</a:t>
            </a:r>
            <a:r>
              <a:rPr lang="en-GB" sz="2400" b="1" dirty="0">
                <a:latin typeface="Arial" panose="020B0604020202020204" pitchFamily="34" charset="0"/>
                <a:cs typeface="Arial" panose="020B0604020202020204" pitchFamily="34" charset="0"/>
              </a:rPr>
              <a:t> – there will be no statistically significant difference in knowledge gained between users from different experimental groups</a:t>
            </a:r>
          </a:p>
          <a:p>
            <a:pPr>
              <a:spcBef>
                <a:spcPts val="0"/>
              </a:spcBef>
            </a:pPr>
            <a:r>
              <a:rPr lang="en-GB" sz="2400" b="1" dirty="0">
                <a:latin typeface="Arial" panose="020B0604020202020204" pitchFamily="34" charset="0"/>
                <a:cs typeface="Arial" panose="020B0604020202020204" pitchFamily="34" charset="0"/>
              </a:rPr>
              <a:t>H</a:t>
            </a:r>
            <a:r>
              <a:rPr lang="en-GB" sz="2400" b="1" baseline="-25000" dirty="0">
                <a:latin typeface="Arial" panose="020B0604020202020204" pitchFamily="34" charset="0"/>
                <a:cs typeface="Arial" panose="020B0604020202020204" pitchFamily="34" charset="0"/>
              </a:rPr>
              <a:t>1</a:t>
            </a:r>
            <a:r>
              <a:rPr lang="en-GB" sz="2400" b="1" dirty="0">
                <a:latin typeface="Arial" panose="020B0604020202020204" pitchFamily="34" charset="0"/>
                <a:cs typeface="Arial" panose="020B0604020202020204" pitchFamily="34" charset="0"/>
              </a:rPr>
              <a:t> – students who learn in a matched environment will learn significantly better than those who are in mismatched environment</a:t>
            </a:r>
          </a:p>
          <a:p>
            <a:pPr>
              <a:spcBef>
                <a:spcPts val="0"/>
              </a:spcBef>
            </a:pPr>
            <a:r>
              <a:rPr lang="en-GB" sz="2400" b="1" dirty="0">
                <a:latin typeface="Arial" panose="020B0604020202020204" pitchFamily="34" charset="0"/>
                <a:cs typeface="Arial" panose="020B0604020202020204" pitchFamily="34" charset="0"/>
              </a:rPr>
              <a:t>H</a:t>
            </a:r>
            <a:r>
              <a:rPr lang="en-GB" sz="2400" b="1" baseline="-25000" dirty="0">
                <a:latin typeface="Arial" panose="020B0604020202020204" pitchFamily="34" charset="0"/>
                <a:cs typeface="Arial" panose="020B0604020202020204" pitchFamily="34" charset="0"/>
              </a:rPr>
              <a:t>2</a:t>
            </a:r>
            <a:r>
              <a:rPr lang="en-GB" sz="2400" b="1" dirty="0">
                <a:latin typeface="Arial" panose="020B0604020202020204" pitchFamily="34" charset="0"/>
                <a:cs typeface="Arial" panose="020B0604020202020204" pitchFamily="34" charset="0"/>
              </a:rPr>
              <a:t> – students who learn in a mismatched environment will learn significantly worse than those who learn in a matched environment</a:t>
            </a:r>
          </a:p>
          <a:p>
            <a:pPr>
              <a:spcBef>
                <a:spcPts val="0"/>
              </a:spcBef>
            </a:pPr>
            <a:endParaRPr lang="en-GB" sz="2200" dirty="0"/>
          </a:p>
        </p:txBody>
      </p:sp>
      <p:sp>
        <p:nvSpPr>
          <p:cNvPr id="3" name="Rectangle 2"/>
          <p:cNvSpPr/>
          <p:nvPr/>
        </p:nvSpPr>
        <p:spPr>
          <a:xfrm>
            <a:off x="2712720" y="6087070"/>
            <a:ext cx="6705600" cy="492443"/>
          </a:xfrm>
          <a:prstGeom prst="rect">
            <a:avLst/>
          </a:prstGeom>
        </p:spPr>
        <p:txBody>
          <a:bodyPr wrap="square">
            <a:spAutoFit/>
          </a:bodyPr>
          <a:lstStyle/>
          <a:p>
            <a:r>
              <a:rPr lang="en-GB" sz="1300" dirty="0"/>
              <a:t>* Case study taken from: Brown, Elizabeth (2007) </a:t>
            </a:r>
            <a:r>
              <a:rPr lang="en-GB" sz="1300" i="1" dirty="0"/>
              <a:t>The use of learning styles in adaptive hypermedia.</a:t>
            </a:r>
            <a:r>
              <a:rPr lang="en-GB" sz="1300" dirty="0"/>
              <a:t> PhD thesis, University of Nottingham. </a:t>
            </a:r>
            <a:r>
              <a:rPr lang="en-GB" sz="1300" dirty="0">
                <a:hlinkClick r:id="rId2"/>
              </a:rPr>
              <a:t>http://eprints.nottingham.ac.uk/10577/</a:t>
            </a:r>
            <a:r>
              <a:rPr lang="en-GB" sz="1300" dirty="0"/>
              <a:t> </a:t>
            </a:r>
          </a:p>
        </p:txBody>
      </p:sp>
      <p:pic>
        <p:nvPicPr>
          <p:cNvPr id="5" name="Picture 4">
            <a:extLst>
              <a:ext uri="{FF2B5EF4-FFF2-40B4-BE49-F238E27FC236}">
                <a16:creationId xmlns:a16="http://schemas.microsoft.com/office/drawing/2014/main" id="{87D6D7F5-77CA-4199-8B22-6F738D1EFC84}"/>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23851072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05575" y="0"/>
            <a:ext cx="9284677" cy="954107"/>
          </a:xfrm>
        </p:spPr>
        <p:txBody>
          <a:bodyPr>
            <a:normAutofit fontScale="90000"/>
          </a:bodyPr>
          <a:lstStyle/>
          <a:p>
            <a:pPr algn="just"/>
            <a:r>
              <a:rPr lang="en-GB" b="1" dirty="0">
                <a:solidFill>
                  <a:srgbClr val="002060"/>
                </a:solidFill>
                <a:latin typeface="Arial" panose="020B0604020202020204" pitchFamily="34" charset="0"/>
                <a:cs typeface="Arial" panose="020B0604020202020204" pitchFamily="34" charset="0"/>
              </a:rPr>
              <a:t>What quant researchers worry about</a:t>
            </a:r>
          </a:p>
        </p:txBody>
      </p:sp>
      <p:sp>
        <p:nvSpPr>
          <p:cNvPr id="3" name="Content Placeholder 2"/>
          <p:cNvSpPr>
            <a:spLocks noGrp="1"/>
          </p:cNvSpPr>
          <p:nvPr>
            <p:ph idx="1"/>
          </p:nvPr>
        </p:nvSpPr>
        <p:spPr/>
        <p:txBody>
          <a:bodyPr/>
          <a:lstStyle/>
          <a:p>
            <a:r>
              <a:rPr lang="en-GB" b="1" dirty="0">
                <a:latin typeface="Arial" panose="020B0604020202020204" pitchFamily="34" charset="0"/>
                <a:cs typeface="Arial" panose="020B0604020202020204" pitchFamily="34" charset="0"/>
              </a:rPr>
              <a:t>Is my sample size big enough?</a:t>
            </a:r>
          </a:p>
          <a:p>
            <a:r>
              <a:rPr lang="en-GB" b="1" dirty="0">
                <a:latin typeface="Arial" panose="020B0604020202020204" pitchFamily="34" charset="0"/>
                <a:cs typeface="Arial" panose="020B0604020202020204" pitchFamily="34" charset="0"/>
              </a:rPr>
              <a:t>Have I used the correct statistical test?</a:t>
            </a:r>
          </a:p>
          <a:p>
            <a:r>
              <a:rPr lang="en-GB" b="1" dirty="0">
                <a:latin typeface="Arial" panose="020B0604020202020204" pitchFamily="34" charset="0"/>
                <a:cs typeface="Arial" panose="020B0604020202020204" pitchFamily="34" charset="0"/>
              </a:rPr>
              <a:t>have I reduced the likelihood of making Type I and/or Type II errors?</a:t>
            </a:r>
          </a:p>
          <a:p>
            <a:r>
              <a:rPr lang="en-GB" b="1" dirty="0">
                <a:latin typeface="Arial" panose="020B0604020202020204" pitchFamily="34" charset="0"/>
                <a:cs typeface="Arial" panose="020B0604020202020204" pitchFamily="34" charset="0"/>
              </a:rPr>
              <a:t>Are my results </a:t>
            </a:r>
            <a:r>
              <a:rPr lang="en-GB" b="1" dirty="0" err="1">
                <a:latin typeface="Arial" panose="020B0604020202020204" pitchFamily="34" charset="0"/>
                <a:cs typeface="Arial" panose="020B0604020202020204" pitchFamily="34" charset="0"/>
              </a:rPr>
              <a:t>generalisable</a:t>
            </a:r>
            <a:r>
              <a:rPr lang="en-GB" b="1" dirty="0">
                <a:latin typeface="Arial" panose="020B0604020202020204" pitchFamily="34" charset="0"/>
                <a:cs typeface="Arial" panose="020B0604020202020204" pitchFamily="34" charset="0"/>
              </a:rPr>
              <a:t>?</a:t>
            </a:r>
          </a:p>
          <a:p>
            <a:r>
              <a:rPr lang="en-GB" b="1" dirty="0">
                <a:latin typeface="Arial" panose="020B0604020202020204" pitchFamily="34" charset="0"/>
                <a:cs typeface="Arial" panose="020B0604020202020204" pitchFamily="34" charset="0"/>
              </a:rPr>
              <a:t>Are my results/methods/results reproducible?</a:t>
            </a:r>
          </a:p>
          <a:p>
            <a:r>
              <a:rPr lang="en-GB" b="1" dirty="0">
                <a:latin typeface="Arial" panose="020B0604020202020204" pitchFamily="34" charset="0"/>
                <a:cs typeface="Arial" panose="020B0604020202020204" pitchFamily="34" charset="0"/>
              </a:rPr>
              <a:t>Am I measuring things the right way?</a:t>
            </a:r>
          </a:p>
        </p:txBody>
      </p:sp>
      <p:pic>
        <p:nvPicPr>
          <p:cNvPr id="4" name="Picture 3">
            <a:extLst>
              <a:ext uri="{FF2B5EF4-FFF2-40B4-BE49-F238E27FC236}">
                <a16:creationId xmlns:a16="http://schemas.microsoft.com/office/drawing/2014/main" id="{A1B2DEE7-8490-4DC2-AB47-6E9E6E8C38B1}"/>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2553072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82129" y="0"/>
            <a:ext cx="8759483" cy="954107"/>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What’s wrong with quant research?</a:t>
            </a:r>
          </a:p>
        </p:txBody>
      </p:sp>
      <p:sp>
        <p:nvSpPr>
          <p:cNvPr id="3" name="Content Placeholder 2"/>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Some things can’t be measured – or measured accurately</a:t>
            </a:r>
          </a:p>
          <a:p>
            <a:r>
              <a:rPr lang="en-GB" b="1" dirty="0">
                <a:latin typeface="Arial" panose="020B0604020202020204" pitchFamily="34" charset="0"/>
                <a:cs typeface="Arial" panose="020B0604020202020204" pitchFamily="34" charset="0"/>
              </a:rPr>
              <a:t>Doesn’t tell you why</a:t>
            </a:r>
          </a:p>
          <a:p>
            <a:r>
              <a:rPr lang="en-GB" b="1" dirty="0">
                <a:latin typeface="Arial" panose="020B0604020202020204" pitchFamily="34" charset="0"/>
                <a:cs typeface="Arial" panose="020B0604020202020204" pitchFamily="34" charset="0"/>
              </a:rPr>
              <a:t>Can be impersonal – no engagement with human behaviours or individuals</a:t>
            </a:r>
          </a:p>
          <a:p>
            <a:r>
              <a:rPr lang="en-GB" b="1" dirty="0">
                <a:latin typeface="Arial" panose="020B0604020202020204" pitchFamily="34" charset="0"/>
                <a:cs typeface="Arial" panose="020B0604020202020204" pitchFamily="34" charset="0"/>
              </a:rPr>
              <a:t>Data can be static – snapshots of a point in time</a:t>
            </a:r>
          </a:p>
          <a:p>
            <a:r>
              <a:rPr lang="en-GB" b="1" dirty="0">
                <a:latin typeface="Arial" panose="020B0604020202020204" pitchFamily="34" charset="0"/>
                <a:cs typeface="Arial" panose="020B0604020202020204" pitchFamily="34" charset="0"/>
              </a:rPr>
              <a:t>Can tell a version of the truth (or a lie?) </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“Lies, damned lies and statistics” – persuasive power of numbers</a:t>
            </a:r>
          </a:p>
          <a:p>
            <a:endParaRPr lang="en-GB" dirty="0"/>
          </a:p>
        </p:txBody>
      </p:sp>
      <p:pic>
        <p:nvPicPr>
          <p:cNvPr id="4" name="Picture 3">
            <a:extLst>
              <a:ext uri="{FF2B5EF4-FFF2-40B4-BE49-F238E27FC236}">
                <a16:creationId xmlns:a16="http://schemas.microsoft.com/office/drawing/2014/main" id="{AD2076E1-8AAA-48EC-982E-158EAB32F6C6}"/>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3427224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1839" y="26571"/>
            <a:ext cx="6528582" cy="954107"/>
          </a:xfrm>
        </p:spPr>
        <p:txBody>
          <a:bodyPr/>
          <a:lstStyle/>
          <a:p>
            <a:r>
              <a:rPr lang="en-GB" b="1" dirty="0">
                <a:solidFill>
                  <a:srgbClr val="002060"/>
                </a:solidFill>
                <a:latin typeface="Arial" panose="020B0604020202020204" pitchFamily="34" charset="0"/>
                <a:cs typeface="Arial" panose="020B0604020202020204" pitchFamily="34" charset="0"/>
              </a:rPr>
              <a:t>Qualitative approaches</a:t>
            </a:r>
          </a:p>
        </p:txBody>
      </p:sp>
      <p:sp>
        <p:nvSpPr>
          <p:cNvPr id="3" name="Content Placeholder 2"/>
          <p:cNvSpPr>
            <a:spLocks noGrp="1"/>
          </p:cNvSpPr>
          <p:nvPr>
            <p:ph idx="1"/>
          </p:nvPr>
        </p:nvSpPr>
        <p:spPr>
          <a:xfrm>
            <a:off x="773723" y="1825625"/>
            <a:ext cx="10691445" cy="3674843"/>
          </a:xfrm>
        </p:spPr>
        <p:txBody>
          <a:bodyPr>
            <a:normAutofit/>
          </a:bodyPr>
          <a:lstStyle/>
          <a:p>
            <a:r>
              <a:rPr lang="en-GB" b="1" dirty="0">
                <a:latin typeface="Arial" panose="020B0604020202020204" pitchFamily="34" charset="0"/>
                <a:cs typeface="Arial" panose="020B0604020202020204" pitchFamily="34" charset="0"/>
              </a:rPr>
              <a:t>Any research that doesn’t involve numerical data</a:t>
            </a:r>
          </a:p>
          <a:p>
            <a:r>
              <a:rPr lang="en-GB" b="1" dirty="0">
                <a:latin typeface="Arial" panose="020B0604020202020204" pitchFamily="34" charset="0"/>
                <a:cs typeface="Arial" panose="020B0604020202020204" pitchFamily="34" charset="0"/>
              </a:rPr>
              <a:t>Instead uses words, pictures, photos, videos, audio recordings. Field notes, generalities. Peoples’ own words.</a:t>
            </a:r>
          </a:p>
          <a:p>
            <a:r>
              <a:rPr lang="en-GB" b="1" dirty="0">
                <a:latin typeface="Arial" panose="020B0604020202020204" pitchFamily="34" charset="0"/>
                <a:cs typeface="Arial" panose="020B0604020202020204" pitchFamily="34" charset="0"/>
              </a:rPr>
              <a:t>Tends to start with a broad question rather than a specific hypothesis</a:t>
            </a:r>
          </a:p>
          <a:p>
            <a:r>
              <a:rPr lang="en-GB" b="1" dirty="0">
                <a:latin typeface="Arial" panose="020B0604020202020204" pitchFamily="34" charset="0"/>
                <a:cs typeface="Arial" panose="020B0604020202020204" pitchFamily="34" charset="0"/>
              </a:rPr>
              <a:t>Develop theory rather than start with one</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sym typeface="Wingdings" panose="05000000000000000000" pitchFamily="2" charset="2"/>
              </a:rPr>
              <a:t> inductive rather than deductive</a:t>
            </a:r>
            <a:endParaRPr lang="en-GB" b="1"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3DB348A-4D81-4C78-B6B5-8C85F18BE64A}"/>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6545945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1118" y="0"/>
            <a:ext cx="7189763"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Gathering </a:t>
            </a:r>
            <a:r>
              <a:rPr lang="en-GB" sz="4000" b="1" dirty="0" err="1">
                <a:solidFill>
                  <a:srgbClr val="002060"/>
                </a:solidFill>
                <a:latin typeface="Arial" panose="020B0604020202020204" pitchFamily="34" charset="0"/>
                <a:cs typeface="Arial" panose="020B0604020202020204" pitchFamily="34" charset="0"/>
              </a:rPr>
              <a:t>qual</a:t>
            </a:r>
            <a:r>
              <a:rPr lang="en-GB" sz="4000" b="1" dirty="0">
                <a:solidFill>
                  <a:srgbClr val="002060"/>
                </a:solidFill>
                <a:latin typeface="Arial" panose="020B0604020202020204" pitchFamily="34" charset="0"/>
                <a:cs typeface="Arial" panose="020B0604020202020204" pitchFamily="34" charset="0"/>
              </a:rPr>
              <a:t> data</a:t>
            </a:r>
          </a:p>
        </p:txBody>
      </p:sp>
      <p:sp>
        <p:nvSpPr>
          <p:cNvPr id="3" name="Content Placeholder 2"/>
          <p:cNvSpPr>
            <a:spLocks noGrp="1"/>
          </p:cNvSpPr>
          <p:nvPr>
            <p:ph idx="1"/>
          </p:nvPr>
        </p:nvSpPr>
        <p:spPr>
          <a:xfrm>
            <a:off x="838199" y="1253331"/>
            <a:ext cx="10515600" cy="4351338"/>
          </a:xfrm>
        </p:spPr>
        <p:txBody>
          <a:bodyPr>
            <a:normAutofit/>
          </a:bodyPr>
          <a:lstStyle/>
          <a:p>
            <a:r>
              <a:rPr lang="en-GB" sz="2400" b="1" dirty="0">
                <a:latin typeface="Arial" panose="020B0604020202020204" pitchFamily="34" charset="0"/>
                <a:cs typeface="Arial" panose="020B0604020202020204" pitchFamily="34" charset="0"/>
              </a:rPr>
              <a:t>Tends to yield rich data to explore </a:t>
            </a:r>
            <a:r>
              <a:rPr lang="en-GB" sz="2400" b="1" dirty="0">
                <a:solidFill>
                  <a:srgbClr val="00B0F0"/>
                </a:solidFill>
                <a:latin typeface="Arial" panose="020B0604020202020204" pitchFamily="34" charset="0"/>
                <a:cs typeface="Arial" panose="020B0604020202020204" pitchFamily="34" charset="0"/>
              </a:rPr>
              <a:t>how</a:t>
            </a:r>
            <a:r>
              <a:rPr lang="en-GB" sz="2400" b="1" dirty="0">
                <a:latin typeface="Arial" panose="020B0604020202020204" pitchFamily="34" charset="0"/>
                <a:cs typeface="Arial" panose="020B0604020202020204" pitchFamily="34" charset="0"/>
              </a:rPr>
              <a:t> and </a:t>
            </a:r>
            <a:r>
              <a:rPr lang="en-GB" sz="2400" b="1" dirty="0">
                <a:solidFill>
                  <a:srgbClr val="00B0F0"/>
                </a:solidFill>
                <a:latin typeface="Arial" panose="020B0604020202020204" pitchFamily="34" charset="0"/>
                <a:cs typeface="Arial" panose="020B0604020202020204" pitchFamily="34" charset="0"/>
              </a:rPr>
              <a:t>why</a:t>
            </a:r>
            <a:r>
              <a:rPr lang="en-GB" sz="2400" b="1" dirty="0">
                <a:latin typeface="Arial" panose="020B0604020202020204" pitchFamily="34" charset="0"/>
                <a:cs typeface="Arial" panose="020B0604020202020204" pitchFamily="34" charset="0"/>
              </a:rPr>
              <a:t> things happened</a:t>
            </a:r>
          </a:p>
          <a:p>
            <a:r>
              <a:rPr lang="en-GB" sz="2400" b="1" dirty="0">
                <a:latin typeface="Arial" panose="020B0604020202020204" pitchFamily="34" charset="0"/>
                <a:cs typeface="Arial" panose="020B0604020202020204" pitchFamily="34" charset="0"/>
              </a:rPr>
              <a:t>Don’t need large sample sizes (in comparison to quantitative research)</a:t>
            </a:r>
          </a:p>
          <a:p>
            <a:r>
              <a:rPr lang="en-GB" sz="2400" b="1" dirty="0">
                <a:latin typeface="Arial" panose="020B0604020202020204" pitchFamily="34" charset="0"/>
                <a:cs typeface="Arial" panose="020B0604020202020204" pitchFamily="34" charset="0"/>
              </a:rPr>
              <a:t>Some issues may arise, such as</a:t>
            </a:r>
          </a:p>
          <a:p>
            <a:pPr lvl="1"/>
            <a:r>
              <a:rPr lang="en-GB" b="1" dirty="0">
                <a:latin typeface="Arial" panose="020B0604020202020204" pitchFamily="34" charset="0"/>
                <a:cs typeface="Arial" panose="020B0604020202020204" pitchFamily="34" charset="0"/>
              </a:rPr>
              <a:t>Respondents providing inaccurate or false information – or saying what they think the researcher wants to hear</a:t>
            </a:r>
          </a:p>
          <a:p>
            <a:pPr lvl="1"/>
            <a:r>
              <a:rPr lang="en-GB" b="1" dirty="0">
                <a:latin typeface="Arial" panose="020B0604020202020204" pitchFamily="34" charset="0"/>
                <a:cs typeface="Arial" panose="020B0604020202020204" pitchFamily="34" charset="0"/>
              </a:rPr>
              <a:t>Ethical issues may be more problematic as the researcher is usually closer to participants</a:t>
            </a:r>
          </a:p>
          <a:p>
            <a:pPr lvl="1"/>
            <a:r>
              <a:rPr lang="en-GB" b="1" dirty="0">
                <a:latin typeface="Arial" panose="020B0604020202020204" pitchFamily="34" charset="0"/>
                <a:cs typeface="Arial" panose="020B0604020202020204" pitchFamily="34" charset="0"/>
              </a:rPr>
              <a:t>Researcher objectivity may be more difficult to achieve</a:t>
            </a:r>
          </a:p>
          <a:p>
            <a:pPr lvl="1"/>
            <a:endParaRPr lang="en-GB" dirty="0"/>
          </a:p>
        </p:txBody>
      </p:sp>
      <p:pic>
        <p:nvPicPr>
          <p:cNvPr id="4" name="Picture 3">
            <a:extLst>
              <a:ext uri="{FF2B5EF4-FFF2-40B4-BE49-F238E27FC236}">
                <a16:creationId xmlns:a16="http://schemas.microsoft.com/office/drawing/2014/main" id="{A96F6D7C-7E24-4D0A-87C4-D59686088C86}"/>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9064610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6930" y="0"/>
            <a:ext cx="6006904"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Sources of </a:t>
            </a:r>
            <a:r>
              <a:rPr lang="en-GB" sz="4000" b="1" dirty="0" err="1">
                <a:solidFill>
                  <a:srgbClr val="002060"/>
                </a:solidFill>
                <a:latin typeface="Arial" panose="020B0604020202020204" pitchFamily="34" charset="0"/>
                <a:cs typeface="Arial" panose="020B0604020202020204" pitchFamily="34" charset="0"/>
              </a:rPr>
              <a:t>qual</a:t>
            </a:r>
            <a:r>
              <a:rPr lang="en-GB" sz="4000" b="1" dirty="0">
                <a:solidFill>
                  <a:srgbClr val="002060"/>
                </a:solidFill>
                <a:latin typeface="Arial" panose="020B0604020202020204" pitchFamily="34" charset="0"/>
                <a:cs typeface="Arial" panose="020B0604020202020204" pitchFamily="34" charset="0"/>
              </a:rPr>
              <a:t> data</a:t>
            </a:r>
          </a:p>
        </p:txBody>
      </p:sp>
      <p:sp>
        <p:nvSpPr>
          <p:cNvPr id="3" name="Content Placeholder 2"/>
          <p:cNvSpPr>
            <a:spLocks noGrp="1"/>
          </p:cNvSpPr>
          <p:nvPr>
            <p:ph idx="1"/>
          </p:nvPr>
        </p:nvSpPr>
        <p:spPr>
          <a:xfrm>
            <a:off x="838200" y="1516136"/>
            <a:ext cx="10515600" cy="4125009"/>
          </a:xfrm>
        </p:spPr>
        <p:txBody>
          <a:bodyPr>
            <a:normAutofit/>
          </a:bodyPr>
          <a:lstStyle/>
          <a:p>
            <a:r>
              <a:rPr lang="en-GB" b="1" dirty="0">
                <a:latin typeface="Arial" panose="020B0604020202020204" pitchFamily="34" charset="0"/>
                <a:cs typeface="Arial" panose="020B0604020202020204" pitchFamily="34" charset="0"/>
              </a:rPr>
              <a:t>Interviews (structured, semi-structured or unstructured)</a:t>
            </a:r>
          </a:p>
          <a:p>
            <a:r>
              <a:rPr lang="en-GB" b="1" dirty="0">
                <a:latin typeface="Arial" panose="020B0604020202020204" pitchFamily="34" charset="0"/>
                <a:cs typeface="Arial" panose="020B0604020202020204" pitchFamily="34" charset="0"/>
              </a:rPr>
              <a:t>Focus groups</a:t>
            </a:r>
          </a:p>
          <a:p>
            <a:r>
              <a:rPr lang="en-GB" b="1" dirty="0">
                <a:latin typeface="Arial" panose="020B0604020202020204" pitchFamily="34" charset="0"/>
                <a:cs typeface="Arial" panose="020B0604020202020204" pitchFamily="34" charset="0"/>
              </a:rPr>
              <a:t>Questionnaires or surveys</a:t>
            </a:r>
          </a:p>
          <a:p>
            <a:r>
              <a:rPr lang="en-GB" b="1" dirty="0">
                <a:latin typeface="Arial" panose="020B0604020202020204" pitchFamily="34" charset="0"/>
                <a:cs typeface="Arial" panose="020B0604020202020204" pitchFamily="34" charset="0"/>
              </a:rPr>
              <a:t>Secondary data, including diaries, self-reporting, written accounts of past events/archive data and company reports;</a:t>
            </a:r>
          </a:p>
          <a:p>
            <a:r>
              <a:rPr lang="en-GB" b="1" dirty="0">
                <a:latin typeface="Arial" panose="020B0604020202020204" pitchFamily="34" charset="0"/>
                <a:cs typeface="Arial" panose="020B0604020202020204" pitchFamily="34" charset="0"/>
              </a:rPr>
              <a:t>Direct observations – may also be recorded (video/audio)</a:t>
            </a:r>
          </a:p>
          <a:p>
            <a:r>
              <a:rPr lang="en-GB" b="1" dirty="0">
                <a:latin typeface="Arial" panose="020B0604020202020204" pitchFamily="34" charset="0"/>
                <a:cs typeface="Arial" panose="020B0604020202020204" pitchFamily="34" charset="0"/>
              </a:rPr>
              <a:t>Ethnography</a:t>
            </a:r>
          </a:p>
        </p:txBody>
      </p:sp>
      <p:pic>
        <p:nvPicPr>
          <p:cNvPr id="4" name="Picture 3">
            <a:extLst>
              <a:ext uri="{FF2B5EF4-FFF2-40B4-BE49-F238E27FC236}">
                <a16:creationId xmlns:a16="http://schemas.microsoft.com/office/drawing/2014/main" id="{A5DEB8BB-27BD-4584-BF22-D7620A68417E}"/>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80847910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20694" y="-1"/>
            <a:ext cx="6950612" cy="95410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Analysing </a:t>
            </a:r>
            <a:r>
              <a:rPr lang="en-GB" sz="4000" b="1" dirty="0" err="1">
                <a:solidFill>
                  <a:srgbClr val="002060"/>
                </a:solidFill>
                <a:latin typeface="Arial" panose="020B0604020202020204" pitchFamily="34" charset="0"/>
                <a:cs typeface="Arial" panose="020B0604020202020204" pitchFamily="34" charset="0"/>
              </a:rPr>
              <a:t>qual</a:t>
            </a:r>
            <a:r>
              <a:rPr lang="en-GB" sz="4000" b="1" dirty="0">
                <a:solidFill>
                  <a:srgbClr val="002060"/>
                </a:solidFill>
                <a:latin typeface="Arial" panose="020B0604020202020204" pitchFamily="34" charset="0"/>
                <a:cs typeface="Arial" panose="020B0604020202020204" pitchFamily="34" charset="0"/>
              </a:rPr>
              <a:t> data</a:t>
            </a:r>
          </a:p>
        </p:txBody>
      </p:sp>
      <p:sp>
        <p:nvSpPr>
          <p:cNvPr id="3" name="Content Placeholder 2"/>
          <p:cNvSpPr>
            <a:spLocks noGrp="1"/>
          </p:cNvSpPr>
          <p:nvPr>
            <p:ph idx="1"/>
          </p:nvPr>
        </p:nvSpPr>
        <p:spPr>
          <a:xfrm>
            <a:off x="1274299" y="1502068"/>
            <a:ext cx="8868507" cy="3660775"/>
          </a:xfrm>
        </p:spPr>
        <p:txBody>
          <a:bodyPr/>
          <a:lstStyle/>
          <a:p>
            <a:r>
              <a:rPr lang="en-GB" b="1" dirty="0">
                <a:latin typeface="Arial" panose="020B0604020202020204" pitchFamily="34" charset="0"/>
                <a:cs typeface="Arial" panose="020B0604020202020204" pitchFamily="34" charset="0"/>
              </a:rPr>
              <a:t>Content analysis</a:t>
            </a:r>
          </a:p>
          <a:p>
            <a:r>
              <a:rPr lang="en-GB" b="1" dirty="0">
                <a:latin typeface="Arial" panose="020B0604020202020204" pitchFamily="34" charset="0"/>
                <a:cs typeface="Arial" panose="020B0604020202020204" pitchFamily="34" charset="0"/>
              </a:rPr>
              <a:t>Grounded analysis</a:t>
            </a:r>
          </a:p>
          <a:p>
            <a:r>
              <a:rPr lang="en-GB" b="1" dirty="0">
                <a:latin typeface="Arial" panose="020B0604020202020204" pitchFamily="34" charset="0"/>
                <a:cs typeface="Arial" panose="020B0604020202020204" pitchFamily="34" charset="0"/>
              </a:rPr>
              <a:t>Social network analysis (can also be quant)</a:t>
            </a:r>
          </a:p>
          <a:p>
            <a:r>
              <a:rPr lang="en-GB" b="1" dirty="0">
                <a:latin typeface="Arial" panose="020B0604020202020204" pitchFamily="34" charset="0"/>
                <a:cs typeface="Arial" panose="020B0604020202020204" pitchFamily="34" charset="0"/>
              </a:rPr>
              <a:t>Discourse analysis</a:t>
            </a:r>
          </a:p>
          <a:p>
            <a:r>
              <a:rPr lang="en-GB" b="1" dirty="0">
                <a:latin typeface="Arial" panose="020B0604020202020204" pitchFamily="34" charset="0"/>
                <a:cs typeface="Arial" panose="020B0604020202020204" pitchFamily="34" charset="0"/>
              </a:rPr>
              <a:t>Narrative analysis</a:t>
            </a:r>
          </a:p>
          <a:p>
            <a:r>
              <a:rPr lang="en-GB" b="1" dirty="0">
                <a:latin typeface="Arial" panose="020B0604020202020204" pitchFamily="34" charset="0"/>
                <a:cs typeface="Arial" panose="020B0604020202020204" pitchFamily="34" charset="0"/>
              </a:rPr>
              <a:t>Conversation analysis</a:t>
            </a:r>
          </a:p>
          <a:p>
            <a:endParaRPr lang="en-GB" dirty="0"/>
          </a:p>
        </p:txBody>
      </p:sp>
      <p:pic>
        <p:nvPicPr>
          <p:cNvPr id="4" name="Picture 3">
            <a:extLst>
              <a:ext uri="{FF2B5EF4-FFF2-40B4-BE49-F238E27FC236}">
                <a16:creationId xmlns:a16="http://schemas.microsoft.com/office/drawing/2014/main" id="{78468870-09E1-4D8F-8798-1FD415C66419}"/>
              </a:ext>
            </a:extLst>
          </p:cNvPr>
          <p:cNvPicPr>
            <a:picLocks noChangeAspect="1"/>
          </p:cNvPicPr>
          <p:nvPr/>
        </p:nvPicPr>
        <p:blipFill>
          <a:blip r:embed="rId3"/>
          <a:stretch>
            <a:fillRect/>
          </a:stretch>
        </p:blipFill>
        <p:spPr>
          <a:xfrm>
            <a:off x="0" y="0"/>
            <a:ext cx="2209800" cy="954107"/>
          </a:xfrm>
          <a:prstGeom prst="rect">
            <a:avLst/>
          </a:prstGeom>
        </p:spPr>
      </p:pic>
    </p:spTree>
    <p:extLst>
      <p:ext uri="{BB962C8B-B14F-4D97-AF65-F5344CB8AC3E}">
        <p14:creationId xmlns:p14="http://schemas.microsoft.com/office/powerpoint/2010/main" val="2312732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13539" y="113265"/>
            <a:ext cx="8512126" cy="618571"/>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Example of </a:t>
            </a:r>
            <a:r>
              <a:rPr lang="en-GB" b="1" dirty="0" err="1">
                <a:solidFill>
                  <a:srgbClr val="002060"/>
                </a:solidFill>
                <a:latin typeface="Arial" panose="020B0604020202020204" pitchFamily="34" charset="0"/>
                <a:cs typeface="Arial" panose="020B0604020202020204" pitchFamily="34" charset="0"/>
              </a:rPr>
              <a:t>qual</a:t>
            </a:r>
            <a:r>
              <a:rPr lang="en-GB" b="1" dirty="0">
                <a:solidFill>
                  <a:srgbClr val="002060"/>
                </a:solidFill>
                <a:latin typeface="Arial" panose="020B0604020202020204" pitchFamily="34" charset="0"/>
                <a:cs typeface="Arial" panose="020B0604020202020204" pitchFamily="34" charset="0"/>
              </a:rPr>
              <a:t> data research*</a:t>
            </a:r>
          </a:p>
        </p:txBody>
      </p:sp>
      <p:sp>
        <p:nvSpPr>
          <p:cNvPr id="3" name="Content Placeholder 2"/>
          <p:cNvSpPr>
            <a:spLocks noGrp="1"/>
          </p:cNvSpPr>
          <p:nvPr>
            <p:ph idx="1"/>
          </p:nvPr>
        </p:nvSpPr>
        <p:spPr>
          <a:xfrm>
            <a:off x="1195754" y="1373376"/>
            <a:ext cx="6351383" cy="4525963"/>
          </a:xfrm>
        </p:spPr>
        <p:txBody>
          <a:bodyPr>
            <a:normAutofit/>
          </a:bodyPr>
          <a:lstStyle/>
          <a:p>
            <a:r>
              <a:rPr lang="en-GB" b="1" dirty="0">
                <a:latin typeface="Arial" panose="020B0604020202020204" pitchFamily="34" charset="0"/>
                <a:cs typeface="Arial" panose="020B0604020202020204" pitchFamily="34" charset="0"/>
              </a:rPr>
              <a:t>Describing and comparing two types of audio guides: person-led and technology-led</a:t>
            </a:r>
          </a:p>
          <a:p>
            <a:r>
              <a:rPr lang="en-GB" b="1" dirty="0">
                <a:latin typeface="Arial" panose="020B0604020202020204" pitchFamily="34" charset="0"/>
                <a:cs typeface="Arial" panose="020B0604020202020204" pitchFamily="34" charset="0"/>
              </a:rPr>
              <a:t>Geolocated audio to enable public, informal learning of historical events </a:t>
            </a:r>
          </a:p>
          <a:p>
            <a:r>
              <a:rPr lang="en-GB" b="1" dirty="0">
                <a:latin typeface="Arial" panose="020B0604020202020204" pitchFamily="34" charset="0"/>
                <a:cs typeface="Arial" panose="020B0604020202020204" pitchFamily="34" charset="0"/>
              </a:rPr>
              <a:t>Data sources: </a:t>
            </a:r>
            <a:r>
              <a:rPr lang="en-US" b="1" dirty="0">
                <a:latin typeface="Arial" panose="020B0604020202020204" pitchFamily="34" charset="0"/>
                <a:cs typeface="Arial" panose="020B0604020202020204" pitchFamily="34" charset="0"/>
              </a:rPr>
              <a:t>questionnaires, researcher observations, and small focus groups</a:t>
            </a:r>
          </a:p>
          <a:p>
            <a:endParaRPr lang="en-GB" dirty="0"/>
          </a:p>
        </p:txBody>
      </p:sp>
      <p:sp>
        <p:nvSpPr>
          <p:cNvPr id="4" name="Rectangle 3"/>
          <p:cNvSpPr/>
          <p:nvPr/>
        </p:nvSpPr>
        <p:spPr>
          <a:xfrm>
            <a:off x="2962507" y="6096338"/>
            <a:ext cx="5687122" cy="646331"/>
          </a:xfrm>
          <a:prstGeom prst="rect">
            <a:avLst/>
          </a:prstGeom>
        </p:spPr>
        <p:txBody>
          <a:bodyPr wrap="square">
            <a:spAutoFit/>
          </a:bodyPr>
          <a:lstStyle/>
          <a:p>
            <a:r>
              <a:rPr lang="en-US" sz="1200" dirty="0"/>
              <a:t>* Taken from: FitzGerald, Elizabeth; Taylor, Claire and Craven, Michael (2013). To the Castle! A comparison of two audio guides to enable public discovery of historical events. Personal and Ubiquitous Computing, 17(4) pp. </a:t>
            </a:r>
            <a:r>
              <a:rPr lang="en-GB" sz="1200" dirty="0"/>
              <a:t>749–760. </a:t>
            </a:r>
            <a:r>
              <a:rPr lang="en-GB" sz="1200" dirty="0">
                <a:hlinkClick r:id="rId2"/>
              </a:rPr>
              <a:t>http://oro.open.ac.uk/35077/</a:t>
            </a:r>
            <a:r>
              <a:rPr lang="en-GB" sz="1200" dirty="0"/>
              <a:t> </a:t>
            </a:r>
          </a:p>
        </p:txBody>
      </p:sp>
      <p:pic>
        <p:nvPicPr>
          <p:cNvPr id="5" name="Picture 4"/>
          <p:cNvPicPr>
            <a:picLocks noChangeAspect="1"/>
          </p:cNvPicPr>
          <p:nvPr/>
        </p:nvPicPr>
        <p:blipFill>
          <a:blip r:embed="rId3"/>
          <a:stretch>
            <a:fillRect/>
          </a:stretch>
        </p:blipFill>
        <p:spPr>
          <a:xfrm>
            <a:off x="8097380" y="1417638"/>
            <a:ext cx="1961992" cy="2601636"/>
          </a:xfrm>
          <a:prstGeom prst="rect">
            <a:avLst/>
          </a:prstGeom>
        </p:spPr>
      </p:pic>
      <p:pic>
        <p:nvPicPr>
          <p:cNvPr id="6" name="Picture 5"/>
          <p:cNvPicPr>
            <a:picLocks noChangeAspect="1"/>
          </p:cNvPicPr>
          <p:nvPr/>
        </p:nvPicPr>
        <p:blipFill>
          <a:blip r:embed="rId4"/>
          <a:stretch>
            <a:fillRect/>
          </a:stretch>
        </p:blipFill>
        <p:spPr>
          <a:xfrm>
            <a:off x="8965728" y="4146274"/>
            <a:ext cx="1520895" cy="2611458"/>
          </a:xfrm>
          <a:prstGeom prst="rect">
            <a:avLst/>
          </a:prstGeom>
        </p:spPr>
      </p:pic>
      <p:pic>
        <p:nvPicPr>
          <p:cNvPr id="7" name="Picture 6">
            <a:extLst>
              <a:ext uri="{FF2B5EF4-FFF2-40B4-BE49-F238E27FC236}">
                <a16:creationId xmlns:a16="http://schemas.microsoft.com/office/drawing/2014/main" id="{57FBB59B-9376-4D48-88E0-6ADA802DC369}"/>
              </a:ext>
            </a:extLst>
          </p:cNvPr>
          <p:cNvPicPr>
            <a:picLocks noChangeAspect="1"/>
          </p:cNvPicPr>
          <p:nvPr/>
        </p:nvPicPr>
        <p:blipFill>
          <a:blip r:embed="rId5"/>
          <a:stretch>
            <a:fillRect/>
          </a:stretch>
        </p:blipFill>
        <p:spPr>
          <a:xfrm>
            <a:off x="0" y="0"/>
            <a:ext cx="2209800" cy="954107"/>
          </a:xfrm>
          <a:prstGeom prst="rect">
            <a:avLst/>
          </a:prstGeom>
        </p:spPr>
      </p:pic>
    </p:spTree>
    <p:extLst>
      <p:ext uri="{BB962C8B-B14F-4D97-AF65-F5344CB8AC3E}">
        <p14:creationId xmlns:p14="http://schemas.microsoft.com/office/powerpoint/2010/main" val="299919140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33710" y="151614"/>
            <a:ext cx="8821615" cy="802493"/>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Data analysis and findings</a:t>
            </a:r>
          </a:p>
        </p:txBody>
      </p:sp>
      <p:sp>
        <p:nvSpPr>
          <p:cNvPr id="3" name="Content Placeholder 2"/>
          <p:cNvSpPr>
            <a:spLocks noGrp="1"/>
          </p:cNvSpPr>
          <p:nvPr>
            <p:ph idx="1"/>
          </p:nvPr>
        </p:nvSpPr>
        <p:spPr>
          <a:xfrm>
            <a:off x="2044504" y="1151055"/>
            <a:ext cx="8102991" cy="5151271"/>
          </a:xfrm>
        </p:spPr>
        <p:txBody>
          <a:bodyPr>
            <a:noAutofit/>
          </a:bodyPr>
          <a:lstStyle/>
          <a:p>
            <a:pPr>
              <a:lnSpc>
                <a:spcPct val="100000"/>
              </a:lnSpc>
              <a:spcAft>
                <a:spcPts val="200"/>
              </a:spcAft>
            </a:pPr>
            <a:r>
              <a:rPr lang="en-US" sz="2400" b="1" dirty="0"/>
              <a:t>Comparison of the two different walks</a:t>
            </a:r>
          </a:p>
          <a:p>
            <a:pPr lvl="1">
              <a:lnSpc>
                <a:spcPct val="100000"/>
              </a:lnSpc>
              <a:spcAft>
                <a:spcPts val="200"/>
              </a:spcAft>
            </a:pPr>
            <a:r>
              <a:rPr lang="en-US" b="1" dirty="0"/>
              <a:t>Differences/similarities of the walks</a:t>
            </a:r>
          </a:p>
          <a:p>
            <a:pPr lvl="1">
              <a:lnSpc>
                <a:spcPct val="100000"/>
              </a:lnSpc>
              <a:spcAft>
                <a:spcPts val="200"/>
              </a:spcAft>
            </a:pPr>
            <a:r>
              <a:rPr lang="en-US" b="1" dirty="0"/>
              <a:t>Issues surrounding participant engagement</a:t>
            </a:r>
          </a:p>
          <a:p>
            <a:pPr>
              <a:lnSpc>
                <a:spcPct val="100000"/>
              </a:lnSpc>
              <a:spcAft>
                <a:spcPts val="200"/>
              </a:spcAft>
            </a:pPr>
            <a:r>
              <a:rPr lang="en-US" sz="2400" b="1" dirty="0"/>
              <a:t>Thematic analysis</a:t>
            </a:r>
          </a:p>
          <a:p>
            <a:pPr lvl="1">
              <a:lnSpc>
                <a:spcPct val="100000"/>
              </a:lnSpc>
              <a:spcAft>
                <a:spcPts val="200"/>
              </a:spcAft>
            </a:pPr>
            <a:r>
              <a:rPr lang="en-US" b="1" dirty="0"/>
              <a:t>Mode of delivery</a:t>
            </a:r>
          </a:p>
          <a:p>
            <a:pPr lvl="1">
              <a:lnSpc>
                <a:spcPct val="100000"/>
              </a:lnSpc>
              <a:spcBef>
                <a:spcPts val="0"/>
              </a:spcBef>
              <a:spcAft>
                <a:spcPts val="200"/>
              </a:spcAft>
            </a:pPr>
            <a:r>
              <a:rPr lang="en-US" b="1" dirty="0"/>
              <a:t>Number of participants and social interactions</a:t>
            </a:r>
          </a:p>
          <a:p>
            <a:pPr lvl="1">
              <a:lnSpc>
                <a:spcPct val="100000"/>
              </a:lnSpc>
              <a:spcAft>
                <a:spcPts val="200"/>
              </a:spcAft>
            </a:pPr>
            <a:r>
              <a:rPr lang="en-US" b="1" dirty="0"/>
              <a:t>Geographical affordances of places and locations </a:t>
            </a:r>
          </a:p>
          <a:p>
            <a:pPr lvl="1">
              <a:lnSpc>
                <a:spcPct val="100000"/>
              </a:lnSpc>
              <a:spcAft>
                <a:spcPts val="200"/>
              </a:spcAft>
            </a:pPr>
            <a:r>
              <a:rPr lang="en-US" b="1" dirty="0"/>
              <a:t>User experience</a:t>
            </a:r>
          </a:p>
          <a:p>
            <a:pPr lvl="1">
              <a:lnSpc>
                <a:spcPct val="100000"/>
              </a:lnSpc>
              <a:spcAft>
                <a:spcPts val="200"/>
              </a:spcAft>
            </a:pPr>
            <a:r>
              <a:rPr lang="en-US" b="1" dirty="0"/>
              <a:t>Opportunities for learning</a:t>
            </a:r>
          </a:p>
          <a:p>
            <a:pPr lvl="1">
              <a:lnSpc>
                <a:spcPct val="100000"/>
              </a:lnSpc>
              <a:spcAft>
                <a:spcPts val="200"/>
              </a:spcAft>
            </a:pPr>
            <a:r>
              <a:rPr lang="en-US" b="1" dirty="0"/>
              <a:t>Other factors</a:t>
            </a:r>
          </a:p>
          <a:p>
            <a:pPr>
              <a:lnSpc>
                <a:spcPct val="100000"/>
              </a:lnSpc>
              <a:spcAft>
                <a:spcPts val="200"/>
              </a:spcAft>
            </a:pPr>
            <a:r>
              <a:rPr lang="en-US" sz="2400" b="1" dirty="0"/>
              <a:t>Findings, lessons learned, recommendations</a:t>
            </a:r>
            <a:endParaRPr lang="en-GB" sz="2400" b="1" dirty="0"/>
          </a:p>
        </p:txBody>
      </p:sp>
      <p:pic>
        <p:nvPicPr>
          <p:cNvPr id="4" name="Picture 3">
            <a:extLst>
              <a:ext uri="{FF2B5EF4-FFF2-40B4-BE49-F238E27FC236}">
                <a16:creationId xmlns:a16="http://schemas.microsoft.com/office/drawing/2014/main" id="{CDF31A77-2956-4D5E-BA52-EF610D3440E1}"/>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6352019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91506" y="0"/>
            <a:ext cx="9131105" cy="1055077"/>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What </a:t>
            </a:r>
            <a:r>
              <a:rPr lang="en-GB" sz="4000" b="1" dirty="0" err="1">
                <a:solidFill>
                  <a:srgbClr val="002060"/>
                </a:solidFill>
                <a:latin typeface="Arial" panose="020B0604020202020204" pitchFamily="34" charset="0"/>
                <a:cs typeface="Arial" panose="020B0604020202020204" pitchFamily="34" charset="0"/>
              </a:rPr>
              <a:t>qual</a:t>
            </a:r>
            <a:r>
              <a:rPr lang="en-GB" sz="4000" b="1" dirty="0">
                <a:solidFill>
                  <a:srgbClr val="002060"/>
                </a:solidFill>
                <a:latin typeface="Arial" panose="020B0604020202020204" pitchFamily="34" charset="0"/>
                <a:cs typeface="Arial" panose="020B0604020202020204" pitchFamily="34" charset="0"/>
              </a:rPr>
              <a:t> researchers worry about</a:t>
            </a:r>
          </a:p>
        </p:txBody>
      </p:sp>
      <p:sp>
        <p:nvSpPr>
          <p:cNvPr id="3" name="Content Placeholder 2"/>
          <p:cNvSpPr>
            <a:spLocks noGrp="1"/>
          </p:cNvSpPr>
          <p:nvPr>
            <p:ph idx="1"/>
          </p:nvPr>
        </p:nvSpPr>
        <p:spPr/>
        <p:txBody>
          <a:bodyPr/>
          <a:lstStyle/>
          <a:p>
            <a:r>
              <a:rPr lang="en-GB" b="1" dirty="0">
                <a:latin typeface="Arial" panose="020B0604020202020204" pitchFamily="34" charset="0"/>
                <a:cs typeface="Arial" panose="020B0604020202020204" pitchFamily="34" charset="0"/>
              </a:rPr>
              <a:t>Have I coded my data correctly?</a:t>
            </a:r>
          </a:p>
          <a:p>
            <a:r>
              <a:rPr lang="en-GB" b="1" dirty="0">
                <a:latin typeface="Arial" panose="020B0604020202020204" pitchFamily="34" charset="0"/>
                <a:cs typeface="Arial" panose="020B0604020202020204" pitchFamily="34" charset="0"/>
              </a:rPr>
              <a:t>Have I managed to capture the situation in a realistic manner?</a:t>
            </a:r>
          </a:p>
          <a:p>
            <a:r>
              <a:rPr lang="en-GB" b="1" dirty="0">
                <a:latin typeface="Arial" panose="020B0604020202020204" pitchFamily="34" charset="0"/>
                <a:cs typeface="Arial" panose="020B0604020202020204" pitchFamily="34" charset="0"/>
              </a:rPr>
              <a:t>Have I described the context in sufficient detail?</a:t>
            </a:r>
          </a:p>
          <a:p>
            <a:r>
              <a:rPr lang="en-GB" b="1" dirty="0">
                <a:latin typeface="Arial" panose="020B0604020202020204" pitchFamily="34" charset="0"/>
                <a:cs typeface="Arial" panose="020B0604020202020204" pitchFamily="34" charset="0"/>
              </a:rPr>
              <a:t>Have I managed to see the world through the eyes of my participants?</a:t>
            </a:r>
          </a:p>
          <a:p>
            <a:r>
              <a:rPr lang="en-GB" b="1" dirty="0">
                <a:latin typeface="Arial" panose="020B0604020202020204" pitchFamily="34" charset="0"/>
                <a:cs typeface="Arial" panose="020B0604020202020204" pitchFamily="34" charset="0"/>
              </a:rPr>
              <a:t>Is my approach flexible and able to change?</a:t>
            </a:r>
          </a:p>
        </p:txBody>
      </p:sp>
      <p:pic>
        <p:nvPicPr>
          <p:cNvPr id="4" name="Picture 3">
            <a:extLst>
              <a:ext uri="{FF2B5EF4-FFF2-40B4-BE49-F238E27FC236}">
                <a16:creationId xmlns:a16="http://schemas.microsoft.com/office/drawing/2014/main" id="{E3189FA0-BD0F-4848-8344-F879F5591B7E}"/>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5494836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0" y="38732"/>
            <a:ext cx="8961120" cy="954107"/>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What’s wrong with </a:t>
            </a:r>
            <a:r>
              <a:rPr lang="en-GB" b="1" dirty="0" err="1">
                <a:solidFill>
                  <a:srgbClr val="002060"/>
                </a:solidFill>
                <a:latin typeface="Arial" panose="020B0604020202020204" pitchFamily="34" charset="0"/>
                <a:cs typeface="Arial" panose="020B0604020202020204" pitchFamily="34" charset="0"/>
              </a:rPr>
              <a:t>qual</a:t>
            </a:r>
            <a:r>
              <a:rPr lang="en-GB" b="1" dirty="0">
                <a:solidFill>
                  <a:srgbClr val="002060"/>
                </a:solidFill>
                <a:latin typeface="Arial" panose="020B0604020202020204" pitchFamily="34" charset="0"/>
                <a:cs typeface="Arial" panose="020B0604020202020204" pitchFamily="34" charset="0"/>
              </a:rPr>
              <a:t> research?</a:t>
            </a:r>
          </a:p>
        </p:txBody>
      </p:sp>
      <p:sp>
        <p:nvSpPr>
          <p:cNvPr id="3" name="Content Placeholder 2"/>
          <p:cNvSpPr>
            <a:spLocks noGrp="1"/>
          </p:cNvSpPr>
          <p:nvPr>
            <p:ph idx="1"/>
          </p:nvPr>
        </p:nvSpPr>
        <p:spPr/>
        <p:txBody>
          <a:bodyPr>
            <a:normAutofit/>
          </a:bodyPr>
          <a:lstStyle/>
          <a:p>
            <a:r>
              <a:rPr lang="en-GB" b="1" dirty="0">
                <a:latin typeface="Arial" panose="020B0604020202020204" pitchFamily="34" charset="0"/>
                <a:cs typeface="Arial" panose="020B0604020202020204" pitchFamily="34" charset="0"/>
              </a:rPr>
              <a:t>It can be very subjective</a:t>
            </a:r>
          </a:p>
          <a:p>
            <a:r>
              <a:rPr lang="en-GB" b="1" dirty="0">
                <a:latin typeface="Arial" panose="020B0604020202020204" pitchFamily="34" charset="0"/>
                <a:cs typeface="Arial" panose="020B0604020202020204" pitchFamily="34" charset="0"/>
              </a:rPr>
              <a:t>It can’t always be repeated</a:t>
            </a:r>
          </a:p>
          <a:p>
            <a:r>
              <a:rPr lang="en-GB" b="1" dirty="0">
                <a:latin typeface="Arial" panose="020B0604020202020204" pitchFamily="34" charset="0"/>
                <a:cs typeface="Arial" panose="020B0604020202020204" pitchFamily="34" charset="0"/>
              </a:rPr>
              <a:t>It can’t always be </a:t>
            </a:r>
            <a:r>
              <a:rPr lang="en-GB" b="1" dirty="0" err="1">
                <a:latin typeface="Arial" panose="020B0604020202020204" pitchFamily="34" charset="0"/>
                <a:cs typeface="Arial" panose="020B0604020202020204" pitchFamily="34" charset="0"/>
              </a:rPr>
              <a:t>generalisable</a:t>
            </a:r>
            <a:endParaRPr lang="en-GB" b="1"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It can’t always give you definite answers in the way that quantitative research can</a:t>
            </a:r>
          </a:p>
          <a:p>
            <a:r>
              <a:rPr lang="en-GB" b="1" dirty="0">
                <a:latin typeface="Arial" panose="020B0604020202020204" pitchFamily="34" charset="0"/>
                <a:cs typeface="Arial" panose="020B0604020202020204" pitchFamily="34" charset="0"/>
              </a:rPr>
              <a:t>It can be easier to carry out (or hide) ‘bad’ (poor quality) </a:t>
            </a:r>
            <a:r>
              <a:rPr lang="en-GB" b="1" dirty="0" err="1">
                <a:latin typeface="Arial" panose="020B0604020202020204" pitchFamily="34" charset="0"/>
                <a:cs typeface="Arial" panose="020B0604020202020204" pitchFamily="34" charset="0"/>
              </a:rPr>
              <a:t>qual</a:t>
            </a:r>
            <a:r>
              <a:rPr lang="en-GB" b="1" dirty="0">
                <a:latin typeface="Arial" panose="020B0604020202020204" pitchFamily="34" charset="0"/>
                <a:cs typeface="Arial" panose="020B0604020202020204" pitchFamily="34" charset="0"/>
              </a:rPr>
              <a:t> research than ‘bad’ quant research</a:t>
            </a:r>
          </a:p>
        </p:txBody>
      </p:sp>
      <p:pic>
        <p:nvPicPr>
          <p:cNvPr id="4" name="Picture 3">
            <a:extLst>
              <a:ext uri="{FF2B5EF4-FFF2-40B4-BE49-F238E27FC236}">
                <a16:creationId xmlns:a16="http://schemas.microsoft.com/office/drawing/2014/main" id="{7FC5E43E-4837-4A75-9D54-42DF433F705A}"/>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6527891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0658" y="0"/>
            <a:ext cx="8554329" cy="1023908"/>
          </a:xfrm>
        </p:spPr>
        <p:txBody>
          <a:bodyPr>
            <a:normAutofit/>
          </a:bodyPr>
          <a:lstStyle/>
          <a:p>
            <a:r>
              <a:rPr lang="en-GB" sz="4000" b="1" dirty="0">
                <a:solidFill>
                  <a:srgbClr val="002060"/>
                </a:solidFill>
                <a:latin typeface="Arial" panose="020B0604020202020204" pitchFamily="34" charset="0"/>
                <a:cs typeface="Arial" panose="020B0604020202020204" pitchFamily="34" charset="0"/>
              </a:rPr>
              <a:t>Other aspects of research design</a:t>
            </a:r>
          </a:p>
        </p:txBody>
      </p:sp>
      <p:sp>
        <p:nvSpPr>
          <p:cNvPr id="3" name="Content Placeholder 2"/>
          <p:cNvSpPr>
            <a:spLocks noGrp="1"/>
          </p:cNvSpPr>
          <p:nvPr>
            <p:ph idx="1"/>
          </p:nvPr>
        </p:nvSpPr>
        <p:spPr>
          <a:xfrm>
            <a:off x="838200" y="1253331"/>
            <a:ext cx="10515600" cy="4351338"/>
          </a:xfrm>
        </p:spPr>
        <p:txBody>
          <a:bodyPr>
            <a:normAutofit lnSpcReduction="10000"/>
          </a:bodyPr>
          <a:lstStyle/>
          <a:p>
            <a:r>
              <a:rPr lang="en-GB" b="1" dirty="0">
                <a:latin typeface="Arial" panose="020B0604020202020204" pitchFamily="34" charset="0"/>
                <a:cs typeface="Arial" panose="020B0604020202020204" pitchFamily="34" charset="0"/>
              </a:rPr>
              <a:t>Validity</a:t>
            </a:r>
          </a:p>
          <a:p>
            <a:r>
              <a:rPr lang="en-GB" b="1" dirty="0">
                <a:latin typeface="Arial" panose="020B0604020202020204" pitchFamily="34" charset="0"/>
                <a:cs typeface="Arial" panose="020B0604020202020204" pitchFamily="34" charset="0"/>
              </a:rPr>
              <a:t>Reliability</a:t>
            </a:r>
          </a:p>
          <a:p>
            <a:r>
              <a:rPr lang="en-GB" b="1" dirty="0">
                <a:latin typeface="Arial" panose="020B0604020202020204" pitchFamily="34" charset="0"/>
                <a:cs typeface="Arial" panose="020B0604020202020204" pitchFamily="34" charset="0"/>
                <a:sym typeface="Wingdings" panose="05000000000000000000" pitchFamily="2" charset="2"/>
              </a:rPr>
              <a:t>Trustworthiness*</a:t>
            </a:r>
            <a:endParaRPr lang="en-GB" b="1" dirty="0">
              <a:latin typeface="Arial" panose="020B0604020202020204" pitchFamily="34" charset="0"/>
              <a:cs typeface="Arial" panose="020B0604020202020204" pitchFamily="34" charset="0"/>
            </a:endParaRPr>
          </a:p>
          <a:p>
            <a:pPr lvl="1"/>
            <a:r>
              <a:rPr lang="en-GB" b="1" dirty="0">
                <a:solidFill>
                  <a:srgbClr val="00B0F0"/>
                </a:solidFill>
                <a:latin typeface="Arial" panose="020B0604020202020204" pitchFamily="34" charset="0"/>
                <a:cs typeface="Arial" panose="020B0604020202020204" pitchFamily="34" charset="0"/>
              </a:rPr>
              <a:t>Dependability</a:t>
            </a:r>
            <a:r>
              <a:rPr lang="en-GB" b="1" dirty="0">
                <a:latin typeface="Arial" panose="020B0604020202020204" pitchFamily="34" charset="0"/>
                <a:cs typeface="Arial" panose="020B0604020202020204" pitchFamily="34" charset="0"/>
              </a:rPr>
              <a:t>: showing that the findings are consistent and could be repeated</a:t>
            </a:r>
          </a:p>
          <a:p>
            <a:pPr lvl="1"/>
            <a:r>
              <a:rPr lang="en-GB" b="1" dirty="0">
                <a:solidFill>
                  <a:srgbClr val="00B0F0"/>
                </a:solidFill>
                <a:latin typeface="Arial" panose="020B0604020202020204" pitchFamily="34" charset="0"/>
                <a:cs typeface="Arial" panose="020B0604020202020204" pitchFamily="34" charset="0"/>
              </a:rPr>
              <a:t>Confirmability</a:t>
            </a:r>
            <a:r>
              <a:rPr lang="en-GB" b="1" dirty="0">
                <a:latin typeface="Arial" panose="020B0604020202020204" pitchFamily="34" charset="0"/>
                <a:cs typeface="Arial" panose="020B0604020202020204" pitchFamily="34" charset="0"/>
              </a:rPr>
              <a:t>: a degree of neutrality or the extent to which the findings of a study are shaped by the respondents and not researcher bias, motivation, or interest</a:t>
            </a:r>
          </a:p>
          <a:p>
            <a:pPr lvl="1"/>
            <a:r>
              <a:rPr lang="en-GB" b="1" dirty="0">
                <a:solidFill>
                  <a:srgbClr val="00B0F0"/>
                </a:solidFill>
                <a:latin typeface="Arial" panose="020B0604020202020204" pitchFamily="34" charset="0"/>
                <a:cs typeface="Arial" panose="020B0604020202020204" pitchFamily="34" charset="0"/>
              </a:rPr>
              <a:t>Credibility</a:t>
            </a:r>
            <a:r>
              <a:rPr lang="en-GB" b="1" dirty="0">
                <a:latin typeface="Arial" panose="020B0604020202020204" pitchFamily="34" charset="0"/>
                <a:cs typeface="Arial" panose="020B0604020202020204" pitchFamily="34" charset="0"/>
              </a:rPr>
              <a:t>: confidence in the 'truth' of the findings</a:t>
            </a:r>
          </a:p>
          <a:p>
            <a:pPr lvl="1"/>
            <a:r>
              <a:rPr lang="en-GB" b="1" dirty="0">
                <a:solidFill>
                  <a:srgbClr val="00B0F0"/>
                </a:solidFill>
                <a:latin typeface="Arial" panose="020B0604020202020204" pitchFamily="34" charset="0"/>
                <a:cs typeface="Arial" panose="020B0604020202020204" pitchFamily="34" charset="0"/>
              </a:rPr>
              <a:t>Transferability</a:t>
            </a:r>
            <a:r>
              <a:rPr lang="en-GB" b="1" dirty="0">
                <a:latin typeface="Arial" panose="020B0604020202020204" pitchFamily="34" charset="0"/>
                <a:cs typeface="Arial" panose="020B0604020202020204" pitchFamily="34" charset="0"/>
              </a:rPr>
              <a:t>: showing that the findings have applicability in other contexts</a:t>
            </a:r>
          </a:p>
          <a:p>
            <a:endParaRPr lang="en-GB" dirty="0"/>
          </a:p>
        </p:txBody>
      </p:sp>
      <p:sp>
        <p:nvSpPr>
          <p:cNvPr id="4" name="Rectangle 3"/>
          <p:cNvSpPr/>
          <p:nvPr/>
        </p:nvSpPr>
        <p:spPr>
          <a:xfrm>
            <a:off x="3911600" y="6090335"/>
            <a:ext cx="4419600" cy="523220"/>
          </a:xfrm>
          <a:prstGeom prst="rect">
            <a:avLst/>
          </a:prstGeom>
        </p:spPr>
        <p:txBody>
          <a:bodyPr wrap="square">
            <a:spAutoFit/>
          </a:bodyPr>
          <a:lstStyle/>
          <a:p>
            <a:r>
              <a:rPr lang="en-GB" sz="1400" dirty="0"/>
              <a:t>* See Lincoln, YS. &amp; Guba, EG. (1985). </a:t>
            </a:r>
            <a:r>
              <a:rPr lang="en-GB" sz="1400" u="sng" dirty="0">
                <a:hlinkClick r:id="rId3"/>
              </a:rPr>
              <a:t>Naturalistic Inquiry</a:t>
            </a:r>
            <a:r>
              <a:rPr lang="en-GB" sz="1400" dirty="0"/>
              <a:t>. </a:t>
            </a:r>
            <a:br>
              <a:rPr lang="en-GB" sz="1400" dirty="0"/>
            </a:br>
            <a:r>
              <a:rPr lang="en-GB" sz="1400" dirty="0"/>
              <a:t>Newbury Park, CA: Sage Publications.</a:t>
            </a:r>
          </a:p>
        </p:txBody>
      </p:sp>
      <p:pic>
        <p:nvPicPr>
          <p:cNvPr id="5" name="Picture 4">
            <a:extLst>
              <a:ext uri="{FF2B5EF4-FFF2-40B4-BE49-F238E27FC236}">
                <a16:creationId xmlns:a16="http://schemas.microsoft.com/office/drawing/2014/main" id="{3F342E31-325D-49C6-A06B-5C8F6DF80467}"/>
              </a:ext>
            </a:extLst>
          </p:cNvPr>
          <p:cNvPicPr>
            <a:picLocks noChangeAspect="1"/>
          </p:cNvPicPr>
          <p:nvPr/>
        </p:nvPicPr>
        <p:blipFill>
          <a:blip r:embed="rId4"/>
          <a:stretch>
            <a:fillRect/>
          </a:stretch>
        </p:blipFill>
        <p:spPr>
          <a:xfrm>
            <a:off x="0" y="0"/>
            <a:ext cx="2209800" cy="954107"/>
          </a:xfrm>
          <a:prstGeom prst="rect">
            <a:avLst/>
          </a:prstGeom>
        </p:spPr>
      </p:pic>
    </p:spTree>
    <p:extLst>
      <p:ext uri="{BB962C8B-B14F-4D97-AF65-F5344CB8AC3E}">
        <p14:creationId xmlns:p14="http://schemas.microsoft.com/office/powerpoint/2010/main" val="41199365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7600" y="365126"/>
            <a:ext cx="7696200" cy="591478"/>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Summary</a:t>
            </a:r>
          </a:p>
        </p:txBody>
      </p:sp>
      <p:sp>
        <p:nvSpPr>
          <p:cNvPr id="3" name="Content Placeholder 2"/>
          <p:cNvSpPr>
            <a:spLocks noGrp="1"/>
          </p:cNvSpPr>
          <p:nvPr>
            <p:ph idx="1"/>
          </p:nvPr>
        </p:nvSpPr>
        <p:spPr>
          <a:xfrm>
            <a:off x="1448972" y="1485901"/>
            <a:ext cx="9340948" cy="4525963"/>
          </a:xfrm>
        </p:spPr>
        <p:txBody>
          <a:bodyPr>
            <a:normAutofit fontScale="92500" lnSpcReduction="20000"/>
          </a:bodyPr>
          <a:lstStyle/>
          <a:p>
            <a:pPr>
              <a:lnSpc>
                <a:spcPct val="120000"/>
              </a:lnSpc>
              <a:spcBef>
                <a:spcPts val="0"/>
              </a:spcBef>
              <a:spcAft>
                <a:spcPts val="400"/>
              </a:spcAft>
            </a:pPr>
            <a:r>
              <a:rPr lang="en-GB" b="1" dirty="0">
                <a:latin typeface="Arial" panose="020B0604020202020204" pitchFamily="34" charset="0"/>
                <a:cs typeface="Arial" panose="020B0604020202020204" pitchFamily="34" charset="0"/>
              </a:rPr>
              <a:t>The type of approach you choose will be determined by your research question, your epistemological and ontological stances and your skills or ability to utilise a certain </a:t>
            </a:r>
            <a:r>
              <a:rPr lang="en-GB" b="1" dirty="0" err="1">
                <a:latin typeface="Arial" panose="020B0604020202020204" pitchFamily="34" charset="0"/>
                <a:cs typeface="Arial" panose="020B0604020202020204" pitchFamily="34" charset="0"/>
              </a:rPr>
              <a:t>appoach</a:t>
            </a:r>
            <a:endParaRPr lang="en-GB" b="1" dirty="0">
              <a:latin typeface="Arial" panose="020B0604020202020204" pitchFamily="34" charset="0"/>
              <a:cs typeface="Arial" panose="020B0604020202020204" pitchFamily="34" charset="0"/>
            </a:endParaRPr>
          </a:p>
          <a:p>
            <a:pPr>
              <a:lnSpc>
                <a:spcPct val="120000"/>
              </a:lnSpc>
              <a:spcBef>
                <a:spcPts val="0"/>
              </a:spcBef>
              <a:spcAft>
                <a:spcPts val="400"/>
              </a:spcAft>
            </a:pPr>
            <a:r>
              <a:rPr lang="en-GB" b="1" dirty="0">
                <a:latin typeface="Arial" panose="020B0604020202020204" pitchFamily="34" charset="0"/>
                <a:cs typeface="Arial" panose="020B0604020202020204" pitchFamily="34" charset="0"/>
              </a:rPr>
              <a:t>For most people in </a:t>
            </a:r>
            <a:r>
              <a:rPr lang="en-GB" b="1" dirty="0" err="1">
                <a:latin typeface="Arial" panose="020B0604020202020204" pitchFamily="34" charset="0"/>
                <a:cs typeface="Arial" panose="020B0604020202020204" pitchFamily="34" charset="0"/>
              </a:rPr>
              <a:t>ed</a:t>
            </a:r>
            <a:r>
              <a:rPr lang="en-GB" b="1" dirty="0">
                <a:latin typeface="Arial" panose="020B0604020202020204" pitchFamily="34" charset="0"/>
                <a:cs typeface="Arial" panose="020B0604020202020204" pitchFamily="34" charset="0"/>
              </a:rPr>
              <a:t> tech, a mixed methods approach will be used</a:t>
            </a:r>
          </a:p>
          <a:p>
            <a:pPr>
              <a:lnSpc>
                <a:spcPct val="120000"/>
              </a:lnSpc>
              <a:spcBef>
                <a:spcPts val="0"/>
              </a:spcBef>
              <a:spcAft>
                <a:spcPts val="400"/>
              </a:spcAft>
            </a:pPr>
            <a:r>
              <a:rPr lang="en-GB" b="1" dirty="0">
                <a:latin typeface="Arial" panose="020B0604020202020204" pitchFamily="34" charset="0"/>
                <a:cs typeface="Arial" panose="020B0604020202020204" pitchFamily="34" charset="0"/>
              </a:rPr>
              <a:t>So long as you make an informed choice and can justify it, it should be fine </a:t>
            </a:r>
            <a:r>
              <a:rPr lang="en-GB" b="1" dirty="0">
                <a:latin typeface="Arial" panose="020B0604020202020204" pitchFamily="34" charset="0"/>
                <a:cs typeface="Arial" panose="020B0604020202020204" pitchFamily="34" charset="0"/>
                <a:sym typeface="Wingdings" panose="05000000000000000000" pitchFamily="2" charset="2"/>
              </a:rPr>
              <a:t></a:t>
            </a:r>
            <a:r>
              <a:rPr lang="en-GB" b="1" dirty="0">
                <a:latin typeface="Arial" panose="020B0604020202020204" pitchFamily="34" charset="0"/>
                <a:cs typeface="Arial" panose="020B0604020202020204" pitchFamily="34" charset="0"/>
              </a:rPr>
              <a:t> </a:t>
            </a:r>
          </a:p>
          <a:p>
            <a:pPr>
              <a:lnSpc>
                <a:spcPct val="120000"/>
              </a:lnSpc>
              <a:spcBef>
                <a:spcPts val="0"/>
              </a:spcBef>
              <a:spcAft>
                <a:spcPts val="400"/>
              </a:spcAft>
            </a:pPr>
            <a:r>
              <a:rPr lang="en-GB" b="1" dirty="0">
                <a:latin typeface="Arial" panose="020B0604020202020204" pitchFamily="34" charset="0"/>
                <a:cs typeface="Arial" panose="020B0604020202020204" pitchFamily="34" charset="0"/>
              </a:rPr>
              <a:t>Just be aware of the limitations of your approach(</a:t>
            </a:r>
            <a:r>
              <a:rPr lang="en-GB" b="1" dirty="0" err="1">
                <a:latin typeface="Arial" panose="020B0604020202020204" pitchFamily="34" charset="0"/>
                <a:cs typeface="Arial" panose="020B0604020202020204" pitchFamily="34" charset="0"/>
              </a:rPr>
              <a:t>es</a:t>
            </a:r>
            <a:r>
              <a:rPr lang="en-GB" b="1" dirty="0">
                <a:latin typeface="Arial" panose="020B0604020202020204" pitchFamily="34" charset="0"/>
                <a:cs typeface="Arial" panose="020B0604020202020204" pitchFamily="34" charset="0"/>
              </a:rPr>
              <a:t>) and try to compensate where necessary</a:t>
            </a:r>
          </a:p>
        </p:txBody>
      </p:sp>
      <p:pic>
        <p:nvPicPr>
          <p:cNvPr id="4" name="Picture 3">
            <a:extLst>
              <a:ext uri="{FF2B5EF4-FFF2-40B4-BE49-F238E27FC236}">
                <a16:creationId xmlns:a16="http://schemas.microsoft.com/office/drawing/2014/main" id="{55A9A6F9-D4B2-4750-9E13-0C526D775DB3}"/>
              </a:ext>
            </a:extLst>
          </p:cNvPr>
          <p:cNvPicPr>
            <a:picLocks noChangeAspect="1"/>
          </p:cNvPicPr>
          <p:nvPr/>
        </p:nvPicPr>
        <p:blipFill>
          <a:blip r:embed="rId2"/>
          <a:stretch>
            <a:fillRect/>
          </a:stretch>
        </p:blipFill>
        <p:spPr>
          <a:xfrm>
            <a:off x="0" y="0"/>
            <a:ext cx="2209800" cy="954107"/>
          </a:xfrm>
          <a:prstGeom prst="rect">
            <a:avLst/>
          </a:prstGeom>
        </p:spPr>
      </p:pic>
    </p:spTree>
    <p:extLst>
      <p:ext uri="{BB962C8B-B14F-4D97-AF65-F5344CB8AC3E}">
        <p14:creationId xmlns:p14="http://schemas.microsoft.com/office/powerpoint/2010/main" val="1521419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7938" y="244621"/>
            <a:ext cx="7625862" cy="872832"/>
          </a:xfrm>
        </p:spPr>
        <p:txBody>
          <a:bodyPr>
            <a:normAutofit fontScale="90000"/>
          </a:bodyPr>
          <a:lstStyle/>
          <a:p>
            <a:r>
              <a:rPr lang="en-GB" b="1" dirty="0">
                <a:solidFill>
                  <a:srgbClr val="002060"/>
                </a:solidFill>
                <a:latin typeface="Arial" panose="020B0604020202020204" pitchFamily="34" charset="0"/>
                <a:cs typeface="Arial" panose="020B0604020202020204" pitchFamily="34" charset="0"/>
              </a:rPr>
              <a:t>Acknowledgments and further links</a:t>
            </a:r>
          </a:p>
        </p:txBody>
      </p:sp>
      <p:sp>
        <p:nvSpPr>
          <p:cNvPr id="3" name="Content Placeholder 2"/>
          <p:cNvSpPr>
            <a:spLocks noGrp="1"/>
          </p:cNvSpPr>
          <p:nvPr>
            <p:ph idx="1"/>
          </p:nvPr>
        </p:nvSpPr>
        <p:spPr/>
        <p:txBody>
          <a:bodyPr>
            <a:noAutofit/>
          </a:bodyPr>
          <a:lstStyle/>
          <a:p>
            <a:r>
              <a:rPr lang="en-GB" sz="2000" b="1" dirty="0"/>
              <a:t>Some content borrowed from </a:t>
            </a:r>
            <a:r>
              <a:rPr lang="en-GB" sz="2000" b="1" dirty="0" err="1"/>
              <a:t>SkillsYouNeed</a:t>
            </a:r>
            <a:r>
              <a:rPr lang="en-GB" sz="2000" b="1" dirty="0"/>
              <a:t> website (</a:t>
            </a:r>
            <a:r>
              <a:rPr lang="en-GB" sz="2000" b="1" dirty="0">
                <a:hlinkClick r:id="rId2"/>
              </a:rPr>
              <a:t>http://www.skillsyouneed.com/learn/research-methods.html</a:t>
            </a:r>
            <a:r>
              <a:rPr lang="en-GB" sz="2000" b="1" dirty="0"/>
              <a:t>)</a:t>
            </a:r>
          </a:p>
          <a:p>
            <a:pPr marL="0" indent="0">
              <a:buNone/>
            </a:pPr>
            <a:endParaRPr lang="en-GB" sz="2000" b="1" dirty="0"/>
          </a:p>
          <a:p>
            <a:pPr marL="0" indent="0">
              <a:buNone/>
            </a:pPr>
            <a:r>
              <a:rPr lang="en-GB" sz="2000" b="1" dirty="0">
                <a:solidFill>
                  <a:srgbClr val="00B0F0"/>
                </a:solidFill>
              </a:rPr>
              <a:t>Other useful links:</a:t>
            </a:r>
          </a:p>
          <a:p>
            <a:r>
              <a:rPr lang="en-GB" sz="2000" b="1" dirty="0"/>
              <a:t>Introduction to Quantitative and Qualitative Research Models (William </a:t>
            </a:r>
            <a:r>
              <a:rPr lang="en-GB" sz="2000" b="1" dirty="0" err="1"/>
              <a:t>Bardebes</a:t>
            </a:r>
            <a:r>
              <a:rPr lang="en-GB" sz="2000" b="1" dirty="0"/>
              <a:t>). PDF at </a:t>
            </a:r>
            <a:r>
              <a:rPr lang="en-GB" sz="2000" b="1" dirty="0">
                <a:hlinkClick r:id="rId3"/>
              </a:rPr>
              <a:t>http://tinyurl.com/qq-models</a:t>
            </a:r>
            <a:r>
              <a:rPr lang="en-GB" sz="2000" b="1" dirty="0"/>
              <a:t> </a:t>
            </a:r>
          </a:p>
          <a:p>
            <a:r>
              <a:rPr lang="en-GB" sz="2000" b="1" dirty="0"/>
              <a:t>Methods Map: </a:t>
            </a:r>
            <a:r>
              <a:rPr lang="en-GB" sz="2000" b="1" dirty="0">
                <a:hlinkClick r:id="rId4"/>
              </a:rPr>
              <a:t>http://www.methodsmap.org</a:t>
            </a:r>
            <a:endParaRPr lang="en-GB" sz="2000" b="1" dirty="0"/>
          </a:p>
          <a:p>
            <a:r>
              <a:rPr lang="en-GB" sz="2000" b="1" dirty="0"/>
              <a:t>Ready To Research: </a:t>
            </a:r>
            <a:r>
              <a:rPr lang="en-GB" sz="2000" b="1" dirty="0">
                <a:hlinkClick r:id="rId5"/>
              </a:rPr>
              <a:t>http://readytoresearch.ac.uk</a:t>
            </a:r>
            <a:r>
              <a:rPr lang="en-GB" sz="2000" b="1" dirty="0"/>
              <a:t> </a:t>
            </a:r>
          </a:p>
          <a:p>
            <a:r>
              <a:rPr lang="en-GB" sz="2000" b="1" dirty="0" err="1"/>
              <a:t>Methods@Manchester</a:t>
            </a:r>
            <a:r>
              <a:rPr lang="en-GB" sz="2000" b="1" dirty="0"/>
              <a:t>: </a:t>
            </a:r>
            <a:r>
              <a:rPr lang="en-GB" sz="2000" b="1" dirty="0">
                <a:hlinkClick r:id="rId6"/>
              </a:rPr>
              <a:t>http://www.methods.manchester.ac.uk/resources/categories</a:t>
            </a:r>
            <a:r>
              <a:rPr lang="en-GB" sz="2000" b="1" dirty="0"/>
              <a:t> </a:t>
            </a:r>
          </a:p>
          <a:p>
            <a:r>
              <a:rPr lang="en-GB" sz="2000" b="1" dirty="0"/>
              <a:t>Research Data Management training: </a:t>
            </a:r>
            <a:r>
              <a:rPr lang="en-GB" sz="2000" b="1" dirty="0">
                <a:hlinkClick r:id="rId7"/>
              </a:rPr>
              <a:t>http://datalib.edina.ac.uk/mantra/</a:t>
            </a:r>
            <a:r>
              <a:rPr lang="en-GB" sz="2000" b="1" dirty="0"/>
              <a:t> </a:t>
            </a:r>
          </a:p>
        </p:txBody>
      </p:sp>
      <p:pic>
        <p:nvPicPr>
          <p:cNvPr id="4" name="Picture 3">
            <a:extLst>
              <a:ext uri="{FF2B5EF4-FFF2-40B4-BE49-F238E27FC236}">
                <a16:creationId xmlns:a16="http://schemas.microsoft.com/office/drawing/2014/main" id="{66DD5A74-2B74-412D-AF96-94987CE7CE6D}"/>
              </a:ext>
            </a:extLst>
          </p:cNvPr>
          <p:cNvPicPr>
            <a:picLocks noChangeAspect="1"/>
          </p:cNvPicPr>
          <p:nvPr/>
        </p:nvPicPr>
        <p:blipFill>
          <a:blip r:embed="rId8"/>
          <a:stretch>
            <a:fillRect/>
          </a:stretch>
        </p:blipFill>
        <p:spPr>
          <a:xfrm>
            <a:off x="0" y="0"/>
            <a:ext cx="2209800" cy="954107"/>
          </a:xfrm>
          <a:prstGeom prst="rect">
            <a:avLst/>
          </a:prstGeom>
        </p:spPr>
      </p:pic>
    </p:spTree>
    <p:extLst>
      <p:ext uri="{BB962C8B-B14F-4D97-AF65-F5344CB8AC3E}">
        <p14:creationId xmlns:p14="http://schemas.microsoft.com/office/powerpoint/2010/main" val="31897962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CB1C81-B2F2-3142-8E83-E01882F06554}"/>
              </a:ext>
            </a:extLst>
          </p:cNvPr>
          <p:cNvSpPr>
            <a:spLocks noGrp="1"/>
          </p:cNvSpPr>
          <p:nvPr>
            <p:ph idx="1"/>
          </p:nvPr>
        </p:nvSpPr>
        <p:spPr>
          <a:xfrm>
            <a:off x="3735931" y="4962721"/>
            <a:ext cx="4720137" cy="1170794"/>
          </a:xfrm>
        </p:spPr>
        <p:txBody>
          <a:bodyPr>
            <a:normAutofit/>
          </a:bodyPr>
          <a:lstStyle/>
          <a:p>
            <a:pPr marL="0" indent="0" algn="ctr">
              <a:buNone/>
            </a:pPr>
            <a:r>
              <a:rPr lang="en-GB" sz="6000" b="1" dirty="0">
                <a:latin typeface="Arial" panose="020B0604020202020204" pitchFamily="34" charset="0"/>
                <a:cs typeface="Arial" panose="020B0604020202020204" pitchFamily="34" charset="0"/>
              </a:rPr>
              <a:t>Thank you </a:t>
            </a:r>
          </a:p>
        </p:txBody>
      </p:sp>
      <p:pic>
        <p:nvPicPr>
          <p:cNvPr id="6" name="Picture 5">
            <a:extLst>
              <a:ext uri="{FF2B5EF4-FFF2-40B4-BE49-F238E27FC236}">
                <a16:creationId xmlns:a16="http://schemas.microsoft.com/office/drawing/2014/main" id="{19CF9A88-8A76-4634-B979-6CF6D3CF6F6A}"/>
              </a:ext>
            </a:extLst>
          </p:cNvPr>
          <p:cNvPicPr>
            <a:picLocks noChangeAspect="1"/>
          </p:cNvPicPr>
          <p:nvPr/>
        </p:nvPicPr>
        <p:blipFill>
          <a:blip r:embed="rId2"/>
          <a:stretch>
            <a:fillRect/>
          </a:stretch>
        </p:blipFill>
        <p:spPr>
          <a:xfrm>
            <a:off x="11113" y="34121"/>
            <a:ext cx="2209800" cy="954107"/>
          </a:xfrm>
          <a:prstGeom prst="rect">
            <a:avLst/>
          </a:prstGeom>
        </p:spPr>
      </p:pic>
      <p:pic>
        <p:nvPicPr>
          <p:cNvPr id="1026" name="Picture 2" descr="question mark | 3d human with a red question mark | Damián Navas | Flickr">
            <a:extLst>
              <a:ext uri="{FF2B5EF4-FFF2-40B4-BE49-F238E27FC236}">
                <a16:creationId xmlns:a16="http://schemas.microsoft.com/office/drawing/2014/main" id="{07A50CA6-E574-41DC-A731-0A26E29A58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71336" y="963636"/>
            <a:ext cx="6414868" cy="37353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49691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4475</Words>
  <Application>Microsoft Office PowerPoint</Application>
  <PresentationFormat>Widescreen</PresentationFormat>
  <Paragraphs>304</Paragraphs>
  <Slides>34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34</vt:i4>
      </vt:variant>
    </vt:vector>
  </HeadingPairs>
  <TitlesOfParts>
    <vt:vector size="40" baseType="lpstr">
      <vt:lpstr>Arial</vt:lpstr>
      <vt:lpstr>Arial</vt:lpstr>
      <vt:lpstr>Calibri</vt:lpstr>
      <vt:lpstr>Calibri Light</vt:lpstr>
      <vt:lpstr>Trebuchet MS</vt:lpstr>
      <vt:lpstr>Office Theme</vt:lpstr>
      <vt:lpstr>Integrating Project (ACHA4008)</vt:lpstr>
      <vt:lpstr>Research Method</vt:lpstr>
      <vt:lpstr>Introduction to quantitative and qualitative research</vt:lpstr>
      <vt:lpstr>Research and research methods</vt:lpstr>
      <vt:lpstr>Basic principles of research design</vt:lpstr>
      <vt:lpstr>Four main schools of ontology  (how we construct reality)</vt:lpstr>
      <vt:lpstr>Epistemology</vt:lpstr>
      <vt:lpstr>Methodology</vt:lpstr>
      <vt:lpstr>A note about data</vt:lpstr>
      <vt:lpstr>Choosing your approach</vt:lpstr>
      <vt:lpstr>Choosing your approach Conti.</vt:lpstr>
      <vt:lpstr>Quantitative approaches</vt:lpstr>
      <vt:lpstr>Quantitative data</vt:lpstr>
      <vt:lpstr>Black swans and falsifiability</vt:lpstr>
      <vt:lpstr>Type I and Type II errors</vt:lpstr>
      <vt:lpstr>Analysing quant data</vt:lpstr>
      <vt:lpstr>What are you looking for?</vt:lpstr>
      <vt:lpstr>Example correlations</vt:lpstr>
      <vt:lpstr>Interpreting test statistics</vt:lpstr>
      <vt:lpstr>Example of quant data/analysis*</vt:lpstr>
      <vt:lpstr>What quant researchers worry about</vt:lpstr>
      <vt:lpstr>What’s wrong with quant research?</vt:lpstr>
      <vt:lpstr>Qualitative approaches</vt:lpstr>
      <vt:lpstr>Gathering qual data</vt:lpstr>
      <vt:lpstr>Sources of qual data</vt:lpstr>
      <vt:lpstr>Analysing qual data</vt:lpstr>
      <vt:lpstr>Example of qual data research*</vt:lpstr>
      <vt:lpstr>Data analysis and findings</vt:lpstr>
      <vt:lpstr>What qual researchers worry about</vt:lpstr>
      <vt:lpstr>What’s wrong with qual research?</vt:lpstr>
      <vt:lpstr>Other aspects of research design</vt:lpstr>
      <vt:lpstr>Summary</vt:lpstr>
      <vt:lpstr>Acknowledgments and further links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Integrating Project (ACHA4008)</dc:title>
  <dc:creator>Jacob Gwa</dc:creator>
  <cp:lastModifiedBy>Jacob Gwa</cp:lastModifiedBy>
  <cp:revision>2</cp:revision>
  <dcterms:created xsi:type="dcterms:W3CDTF">2021-10-19T18:48:05Z</dcterms:created>
  <dcterms:modified xsi:type="dcterms:W3CDTF">2021-10-19T20:16:39Z</dcterms:modified>
</cp:coreProperties>
</file>