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9A8231-F423-418D-B64D-EF70EE403E04}" v="2865" dt="2023-03-22T11:10:02.5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2" y="5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3/13/2024</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4234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3/13/2024</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911603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3/13/2024</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2806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3/13/2024</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39545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3/13/2024</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9594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3/13/2024</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135405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3/13/2024</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932600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3/13/2024</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942172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3/13/2024</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28054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3/13/2024</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038563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3/13/2024</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089343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3/13/2024</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05463050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F55FD1-95FA-98DA-84AA-145D29A53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9F11338-8B65-4168-DE69-03ED707B29AF}"/>
              </a:ext>
            </a:extLst>
          </p:cNvPr>
          <p:cNvPicPr>
            <a:picLocks noChangeAspect="1"/>
          </p:cNvPicPr>
          <p:nvPr/>
        </p:nvPicPr>
        <p:blipFill rotWithShape="1">
          <a:blip r:embed="rId2">
            <a:alphaModFix/>
          </a:blip>
          <a:srcRect t="20332" r="-2" b="-2"/>
          <a:stretch/>
        </p:blipFill>
        <p:spPr>
          <a:xfrm>
            <a:off x="-1" y="10"/>
            <a:ext cx="12192001" cy="6857990"/>
          </a:xfrm>
          <a:prstGeom prst="rect">
            <a:avLst/>
          </a:prstGeom>
        </p:spPr>
      </p:pic>
      <p:sp>
        <p:nvSpPr>
          <p:cNvPr id="11" name="Rectangle 10">
            <a:extLst>
              <a:ext uri="{FF2B5EF4-FFF2-40B4-BE49-F238E27FC236}">
                <a16:creationId xmlns:a16="http://schemas.microsoft.com/office/drawing/2014/main" id="{3AC9EE06-57AF-0FF5-450C-2A606C23B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75140"/>
            <a:ext cx="12192000" cy="4488388"/>
          </a:xfrm>
          <a:prstGeom prst="rect">
            <a:avLst/>
          </a:prstGeom>
          <a:gradFill>
            <a:gsLst>
              <a:gs pos="0">
                <a:schemeClr val="accent1">
                  <a:lumMod val="60000"/>
                  <a:lumOff val="40000"/>
                  <a:alpha val="0"/>
                </a:schemeClr>
              </a:gs>
              <a:gs pos="61814">
                <a:schemeClr val="accent1">
                  <a:lumMod val="60000"/>
                  <a:lumOff val="40000"/>
                  <a:alpha val="89000"/>
                </a:schemeClr>
              </a:gs>
              <a:gs pos="94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52500" y="3404558"/>
            <a:ext cx="7355457" cy="1560167"/>
          </a:xfrm>
        </p:spPr>
        <p:txBody>
          <a:bodyPr>
            <a:normAutofit/>
          </a:bodyPr>
          <a:lstStyle/>
          <a:p>
            <a:r>
              <a:rPr lang="en-GB" dirty="0">
                <a:cs typeface="Calibri Light"/>
              </a:rPr>
              <a:t>Problem-Based Learning</a:t>
            </a:r>
            <a:endParaRPr lang="en-GB" dirty="0"/>
          </a:p>
        </p:txBody>
      </p:sp>
      <p:sp>
        <p:nvSpPr>
          <p:cNvPr id="3" name="Subtitle 2"/>
          <p:cNvSpPr>
            <a:spLocks noGrp="1"/>
          </p:cNvSpPr>
          <p:nvPr>
            <p:ph type="subTitle" idx="1"/>
          </p:nvPr>
        </p:nvSpPr>
        <p:spPr>
          <a:xfrm>
            <a:off x="952500" y="5610250"/>
            <a:ext cx="7172325" cy="756045"/>
          </a:xfrm>
        </p:spPr>
        <p:txBody>
          <a:bodyPr>
            <a:normAutofit/>
          </a:bodyPr>
          <a:lstStyle/>
          <a:p>
            <a:endParaRPr lang="en-GB"/>
          </a:p>
        </p:txBody>
      </p:sp>
      <p:cxnSp>
        <p:nvCxnSpPr>
          <p:cNvPr id="13" name="Straight Connector 12">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6825" y="529252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7">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8A79CF-546F-4203-EE9E-1A4ED1D029AF}"/>
              </a:ext>
            </a:extLst>
          </p:cNvPr>
          <p:cNvSpPr>
            <a:spLocks noGrp="1"/>
          </p:cNvSpPr>
          <p:nvPr>
            <p:ph type="title"/>
          </p:nvPr>
        </p:nvSpPr>
        <p:spPr>
          <a:xfrm>
            <a:off x="952500" y="757238"/>
            <a:ext cx="9514217" cy="1147762"/>
          </a:xfrm>
        </p:spPr>
        <p:txBody>
          <a:bodyPr>
            <a:normAutofit/>
          </a:bodyPr>
          <a:lstStyle/>
          <a:p>
            <a:r>
              <a:rPr lang="en-GB" dirty="0"/>
              <a:t>What is problem-based learning</a:t>
            </a:r>
          </a:p>
        </p:txBody>
      </p:sp>
      <p:cxnSp>
        <p:nvCxnSpPr>
          <p:cNvPr id="24" name="Straight Connector 9">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1562" y="222770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Rectangle 11">
            <a:extLst>
              <a:ext uri="{FF2B5EF4-FFF2-40B4-BE49-F238E27FC236}">
                <a16:creationId xmlns:a16="http://schemas.microsoft.com/office/drawing/2014/main" id="{4F7FD7EB-E688-22B5-7C55-CA9BA202E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510164"/>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2D6745-09E0-F3FA-AA84-89B34B608016}"/>
              </a:ext>
            </a:extLst>
          </p:cNvPr>
          <p:cNvSpPr>
            <a:spLocks noGrp="1"/>
          </p:cNvSpPr>
          <p:nvPr>
            <p:ph idx="1"/>
          </p:nvPr>
        </p:nvSpPr>
        <p:spPr>
          <a:xfrm>
            <a:off x="952500" y="2547066"/>
            <a:ext cx="9467850" cy="3347388"/>
          </a:xfrm>
        </p:spPr>
        <p:txBody>
          <a:bodyPr vert="horz" lIns="91440" tIns="45720" rIns="91440" bIns="45720" rtlCol="0" anchor="t">
            <a:normAutofit/>
          </a:bodyPr>
          <a:lstStyle/>
          <a:p>
            <a:pPr>
              <a:lnSpc>
                <a:spcPct val="110000"/>
              </a:lnSpc>
            </a:pPr>
            <a:r>
              <a:rPr lang="en-GB" sz="1700" dirty="0"/>
              <a:t>In this session we're going to explore a meaningful problem, which relates to a case study involving CYP and their mental health.</a:t>
            </a:r>
          </a:p>
          <a:p>
            <a:pPr>
              <a:lnSpc>
                <a:spcPct val="110000"/>
              </a:lnSpc>
            </a:pPr>
            <a:r>
              <a:rPr lang="en-GB" sz="1700" dirty="0"/>
              <a:t>You will be working in groups and engaging in self-directed learning to consolidate your learning from this module so far and engage with how you might put this altogether to support a CYP case.</a:t>
            </a:r>
          </a:p>
          <a:p>
            <a:pPr>
              <a:lnSpc>
                <a:spcPct val="110000"/>
              </a:lnSpc>
            </a:pPr>
            <a:r>
              <a:rPr lang="en-GB" sz="1700" dirty="0"/>
              <a:t>You are encouraged to engage in small group discussion and consider the context of the case study and look at the ways in which you might help the child or young person.</a:t>
            </a:r>
          </a:p>
          <a:p>
            <a:pPr>
              <a:lnSpc>
                <a:spcPct val="110000"/>
              </a:lnSpc>
            </a:pPr>
            <a:r>
              <a:rPr lang="en-GB" sz="1700" dirty="0"/>
              <a:t>You are encouraged to construct and co-construct effective methods to support this family and critically explore  (and analyse) the different methods that you might use.</a:t>
            </a:r>
          </a:p>
          <a:p>
            <a:pPr>
              <a:lnSpc>
                <a:spcPct val="110000"/>
              </a:lnSpc>
            </a:pPr>
            <a:r>
              <a:rPr lang="en-GB" sz="1700" dirty="0"/>
              <a:t>You will then report back your discussion to the whole class. </a:t>
            </a:r>
          </a:p>
        </p:txBody>
      </p:sp>
    </p:spTree>
    <p:extLst>
      <p:ext uri="{BB962C8B-B14F-4D97-AF65-F5344CB8AC3E}">
        <p14:creationId xmlns:p14="http://schemas.microsoft.com/office/powerpoint/2010/main" val="2070732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4D700-D596-5DC8-0113-9CB2BB11A3B4}"/>
              </a:ext>
            </a:extLst>
          </p:cNvPr>
          <p:cNvSpPr>
            <a:spLocks noGrp="1"/>
          </p:cNvSpPr>
          <p:nvPr>
            <p:ph type="title"/>
          </p:nvPr>
        </p:nvSpPr>
        <p:spPr/>
        <p:txBody>
          <a:bodyPr/>
          <a:lstStyle/>
          <a:p>
            <a:r>
              <a:rPr lang="en-GB" dirty="0"/>
              <a:t>Steps to engage with PBL</a:t>
            </a:r>
          </a:p>
        </p:txBody>
      </p:sp>
      <p:sp>
        <p:nvSpPr>
          <p:cNvPr id="3" name="Content Placeholder 2">
            <a:extLst>
              <a:ext uri="{FF2B5EF4-FFF2-40B4-BE49-F238E27FC236}">
                <a16:creationId xmlns:a16="http://schemas.microsoft.com/office/drawing/2014/main" id="{421E3388-4CC7-35AD-0B0D-9B4B608EF428}"/>
              </a:ext>
            </a:extLst>
          </p:cNvPr>
          <p:cNvSpPr>
            <a:spLocks noGrp="1"/>
          </p:cNvSpPr>
          <p:nvPr>
            <p:ph idx="1"/>
          </p:nvPr>
        </p:nvSpPr>
        <p:spPr/>
        <p:txBody>
          <a:bodyPr vert="horz" lIns="91440" tIns="45720" rIns="91440" bIns="45720" rtlCol="0" anchor="t">
            <a:normAutofit/>
          </a:bodyPr>
          <a:lstStyle/>
          <a:p>
            <a:pPr marL="342900" indent="-342900">
              <a:buAutoNum type="arabicPeriod"/>
            </a:pPr>
            <a:r>
              <a:rPr lang="en-GB" dirty="0"/>
              <a:t>Examine, clarify and define the problem</a:t>
            </a:r>
          </a:p>
          <a:p>
            <a:pPr marL="342900" indent="-342900">
              <a:buAutoNum type="arabicPeriod"/>
            </a:pPr>
            <a:r>
              <a:rPr lang="en-GB" dirty="0"/>
              <a:t>Explore what you already know about the problem</a:t>
            </a:r>
          </a:p>
          <a:p>
            <a:pPr marL="342900" indent="-342900">
              <a:buAutoNum type="arabicPeriod"/>
            </a:pPr>
            <a:r>
              <a:rPr lang="en-GB" dirty="0"/>
              <a:t>Identify what you don't know yet and what you need to learn more about (topics to research)</a:t>
            </a:r>
          </a:p>
          <a:p>
            <a:pPr marL="342900" indent="-342900">
              <a:buAutoNum type="arabicPeriod"/>
            </a:pPr>
            <a:r>
              <a:rPr lang="en-GB" dirty="0"/>
              <a:t>Determine what you might need to learn this information and where you can acquire the information</a:t>
            </a:r>
          </a:p>
          <a:p>
            <a:pPr marL="342900" indent="-342900">
              <a:buAutoNum type="arabicPeriod"/>
            </a:pPr>
            <a:r>
              <a:rPr lang="en-GB" dirty="0"/>
              <a:t>Evaluate possible ways to solve the problem</a:t>
            </a:r>
          </a:p>
          <a:p>
            <a:pPr marL="342900" indent="-342900">
              <a:buAutoNum type="arabicPeriod"/>
            </a:pPr>
            <a:r>
              <a:rPr lang="en-GB" dirty="0"/>
              <a:t>Solve the problem.</a:t>
            </a:r>
          </a:p>
        </p:txBody>
      </p:sp>
    </p:spTree>
    <p:extLst>
      <p:ext uri="{BB962C8B-B14F-4D97-AF65-F5344CB8AC3E}">
        <p14:creationId xmlns:p14="http://schemas.microsoft.com/office/powerpoint/2010/main" val="1851449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7B321-5BA8-B628-60DA-141CF4B4A14E}"/>
              </a:ext>
            </a:extLst>
          </p:cNvPr>
          <p:cNvSpPr>
            <a:spLocks noGrp="1"/>
          </p:cNvSpPr>
          <p:nvPr>
            <p:ph type="title"/>
          </p:nvPr>
        </p:nvSpPr>
        <p:spPr/>
        <p:txBody>
          <a:bodyPr/>
          <a:lstStyle/>
          <a:p>
            <a:r>
              <a:rPr lang="en-GB" dirty="0"/>
              <a:t>Groups should...</a:t>
            </a:r>
          </a:p>
        </p:txBody>
      </p:sp>
      <p:sp>
        <p:nvSpPr>
          <p:cNvPr id="3" name="Content Placeholder 2">
            <a:extLst>
              <a:ext uri="{FF2B5EF4-FFF2-40B4-BE49-F238E27FC236}">
                <a16:creationId xmlns:a16="http://schemas.microsoft.com/office/drawing/2014/main" id="{5A572B5A-BF1A-194B-CDE7-5800772E8693}"/>
              </a:ext>
            </a:extLst>
          </p:cNvPr>
          <p:cNvSpPr>
            <a:spLocks noGrp="1"/>
          </p:cNvSpPr>
          <p:nvPr>
            <p:ph idx="1"/>
          </p:nvPr>
        </p:nvSpPr>
        <p:spPr/>
        <p:txBody>
          <a:bodyPr vert="horz" lIns="91440" tIns="45720" rIns="91440" bIns="45720" rtlCol="0" anchor="t">
            <a:normAutofit/>
          </a:bodyPr>
          <a:lstStyle/>
          <a:p>
            <a:pPr marL="342900" indent="-342900">
              <a:buAutoNum type="arabicPeriod"/>
            </a:pPr>
            <a:r>
              <a:rPr lang="en-GB"/>
              <a:t>Write the problem as a statement or research question</a:t>
            </a:r>
            <a:endParaRPr lang="en-US"/>
          </a:p>
          <a:p>
            <a:pPr marL="342900" indent="-342900">
              <a:buAutoNum type="arabicPeriod"/>
            </a:pPr>
            <a:r>
              <a:rPr lang="en-GB"/>
              <a:t>Use group roles, assign responsibilities for researching the necessary topics</a:t>
            </a:r>
          </a:p>
          <a:p>
            <a:pPr marL="342900" indent="-342900">
              <a:buAutoNum type="arabicPeriod"/>
            </a:pPr>
            <a:r>
              <a:rPr lang="en-GB"/>
              <a:t>Develop a solution and analyse why you think it might work, or where the limitations might be.</a:t>
            </a:r>
          </a:p>
          <a:p>
            <a:pPr marL="342900" indent="-342900">
              <a:buAutoNum type="arabicPeriod"/>
            </a:pPr>
            <a:r>
              <a:rPr lang="en-GB"/>
              <a:t>Create a presentation ready to share with the group.</a:t>
            </a:r>
          </a:p>
          <a:p>
            <a:pPr marL="342900" indent="-342900">
              <a:buAutoNum type="arabicPeriod"/>
            </a:pPr>
            <a:r>
              <a:rPr lang="en-GB"/>
              <a:t>The final stage will be feedback from your peers.</a:t>
            </a:r>
            <a:endParaRPr lang="en-GB" dirty="0"/>
          </a:p>
        </p:txBody>
      </p:sp>
    </p:spTree>
    <p:extLst>
      <p:ext uri="{BB962C8B-B14F-4D97-AF65-F5344CB8AC3E}">
        <p14:creationId xmlns:p14="http://schemas.microsoft.com/office/powerpoint/2010/main" val="4219914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74E41-0F89-0FAA-7557-742188C10546}"/>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313F1D35-133F-10EC-A821-178149D6C332}"/>
              </a:ext>
            </a:extLst>
          </p:cNvPr>
          <p:cNvSpPr>
            <a:spLocks noGrp="1"/>
          </p:cNvSpPr>
          <p:nvPr>
            <p:ph idx="1"/>
          </p:nvPr>
        </p:nvSpPr>
        <p:spPr/>
        <p:txBody>
          <a:bodyPr vert="horz" lIns="91440" tIns="45720" rIns="91440" bIns="45720" rtlCol="0" anchor="t">
            <a:normAutofit/>
          </a:bodyPr>
          <a:lstStyle/>
          <a:p>
            <a:r>
              <a:rPr lang="en-GB" dirty="0">
                <a:ea typeface="+mn-lt"/>
                <a:cs typeface="+mn-lt"/>
              </a:rPr>
              <a:t>demonstrate a critical understanding of mental health issues seen in childhood and appropriate support strategies and their impact on children’s well-being;</a:t>
            </a:r>
            <a:endParaRPr lang="en-GB" dirty="0"/>
          </a:p>
          <a:p>
            <a:r>
              <a:rPr lang="en-GB" dirty="0">
                <a:ea typeface="+mn-lt"/>
                <a:cs typeface="+mn-lt"/>
              </a:rPr>
              <a:t>critically evaluate evidence-based and practice-based appropriate treatments and interventions to improve mental health and well-being in children;</a:t>
            </a:r>
            <a:endParaRPr lang="en-GB" dirty="0"/>
          </a:p>
          <a:p>
            <a:r>
              <a:rPr lang="en-GB" dirty="0">
                <a:ea typeface="+mn-lt"/>
                <a:cs typeface="+mn-lt"/>
              </a:rPr>
              <a:t>demonstrate critical awareness and appropriate skilled interventions when working with children and young people.</a:t>
            </a:r>
            <a:endParaRPr lang="en-GB" dirty="0"/>
          </a:p>
          <a:p>
            <a:r>
              <a:rPr lang="en-GB" dirty="0">
                <a:ea typeface="+mn-lt"/>
                <a:cs typeface="+mn-lt"/>
              </a:rPr>
              <a:t>take responsibility for their own learning and skill development; including effective personal planning, self-reflection and project management skills</a:t>
            </a:r>
            <a:endParaRPr lang="en-GB" dirty="0"/>
          </a:p>
          <a:p>
            <a:endParaRPr lang="en-GB" dirty="0"/>
          </a:p>
        </p:txBody>
      </p:sp>
    </p:spTree>
    <p:extLst>
      <p:ext uri="{BB962C8B-B14F-4D97-AF65-F5344CB8AC3E}">
        <p14:creationId xmlns:p14="http://schemas.microsoft.com/office/powerpoint/2010/main" val="3048175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1039A-1758-FE1C-2483-8A619AA21F34}"/>
              </a:ext>
            </a:extLst>
          </p:cNvPr>
          <p:cNvSpPr>
            <a:spLocks noGrp="1"/>
          </p:cNvSpPr>
          <p:nvPr>
            <p:ph type="title"/>
          </p:nvPr>
        </p:nvSpPr>
        <p:spPr/>
        <p:txBody>
          <a:bodyPr/>
          <a:lstStyle/>
          <a:p>
            <a:r>
              <a:rPr lang="en-GB" dirty="0"/>
              <a:t>LO related to this task</a:t>
            </a:r>
          </a:p>
        </p:txBody>
      </p:sp>
      <p:sp>
        <p:nvSpPr>
          <p:cNvPr id="3" name="Content Placeholder 2">
            <a:extLst>
              <a:ext uri="{FF2B5EF4-FFF2-40B4-BE49-F238E27FC236}">
                <a16:creationId xmlns:a16="http://schemas.microsoft.com/office/drawing/2014/main" id="{DF428409-177A-3E94-7198-095216AF3223}"/>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b="1" dirty="0"/>
              <a:t>SUBJECT SPECIFIC:</a:t>
            </a:r>
            <a:endParaRPr lang="en-GB" dirty="0"/>
          </a:p>
          <a:p>
            <a:r>
              <a:rPr lang="en-GB" dirty="0"/>
              <a:t>To gain knowledge of a CYP MH issue, to explain, describe and analyse real-world situations</a:t>
            </a:r>
          </a:p>
          <a:p>
            <a:r>
              <a:rPr lang="en-GB" dirty="0"/>
              <a:t>To use a variety of information sources: introductory texts, newspapers, articles and government reports</a:t>
            </a:r>
          </a:p>
          <a:p>
            <a:r>
              <a:rPr lang="en-GB" dirty="0"/>
              <a:t>Use of key facts to support one's viewpoint</a:t>
            </a:r>
          </a:p>
          <a:p>
            <a:r>
              <a:rPr lang="en-GB" dirty="0"/>
              <a:t>Evaluation, analysis and appraisal of a situation and response</a:t>
            </a:r>
          </a:p>
          <a:p>
            <a:pPr marL="0" indent="0">
              <a:buNone/>
            </a:pPr>
            <a:r>
              <a:rPr lang="en-GB" b="1" dirty="0"/>
              <a:t>TRANSFERABLE SKILLS:</a:t>
            </a:r>
            <a:endParaRPr lang="en-GB" dirty="0"/>
          </a:p>
          <a:p>
            <a:pPr marL="0" indent="0">
              <a:buNone/>
            </a:pPr>
            <a:r>
              <a:rPr lang="en-GB" dirty="0"/>
              <a:t>As part of a group, provide a formal verbal presentation of the team's response to the task using PPT or a brief written summary. Full referencing of all sources must be included in both cases</a:t>
            </a:r>
            <a:endParaRPr lang="en-GB" b="1" dirty="0"/>
          </a:p>
          <a:p>
            <a:pPr marL="0" indent="0">
              <a:buNone/>
            </a:pPr>
            <a:r>
              <a:rPr lang="en-GB" dirty="0"/>
              <a:t>When presenting, all teams will demonstrate effective presentational skills using appropriate resources within the time allowed.</a:t>
            </a:r>
          </a:p>
          <a:p>
            <a:pPr marL="0" indent="0">
              <a:buNone/>
            </a:pPr>
            <a:endParaRPr lang="en-GB" dirty="0"/>
          </a:p>
        </p:txBody>
      </p:sp>
    </p:spTree>
    <p:extLst>
      <p:ext uri="{BB962C8B-B14F-4D97-AF65-F5344CB8AC3E}">
        <p14:creationId xmlns:p14="http://schemas.microsoft.com/office/powerpoint/2010/main" val="3010822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7D4D7-8526-D3DA-B6F2-0020697A2724}"/>
              </a:ext>
            </a:extLst>
          </p:cNvPr>
          <p:cNvSpPr>
            <a:spLocks noGrp="1"/>
          </p:cNvSpPr>
          <p:nvPr>
            <p:ph type="title"/>
          </p:nvPr>
        </p:nvSpPr>
        <p:spPr/>
        <p:txBody>
          <a:bodyPr/>
          <a:lstStyle/>
          <a:p>
            <a:r>
              <a:rPr lang="en-GB" dirty="0"/>
              <a:t>Activity: Scenario</a:t>
            </a:r>
            <a:endParaRPr lang="en-US" dirty="0"/>
          </a:p>
        </p:txBody>
      </p:sp>
      <p:sp>
        <p:nvSpPr>
          <p:cNvPr id="3" name="Content Placeholder 2">
            <a:extLst>
              <a:ext uri="{FF2B5EF4-FFF2-40B4-BE49-F238E27FC236}">
                <a16:creationId xmlns:a16="http://schemas.microsoft.com/office/drawing/2014/main" id="{C85197CF-E17F-E526-3F1E-6B43D3D3DA73}"/>
              </a:ext>
            </a:extLst>
          </p:cNvPr>
          <p:cNvSpPr>
            <a:spLocks noGrp="1"/>
          </p:cNvSpPr>
          <p:nvPr>
            <p:ph idx="1"/>
          </p:nvPr>
        </p:nvSpPr>
        <p:spPr/>
        <p:txBody>
          <a:bodyPr vert="horz" lIns="91440" tIns="45720" rIns="91440" bIns="45720" rtlCol="0" anchor="t">
            <a:normAutofit/>
          </a:bodyPr>
          <a:lstStyle/>
          <a:p>
            <a:r>
              <a:rPr lang="en-GB" dirty="0"/>
              <a:t>Sara is 17 years old, and her brother Josh is 11, they live in South Wales.</a:t>
            </a:r>
          </a:p>
          <a:p>
            <a:r>
              <a:rPr lang="en-GB" dirty="0"/>
              <a:t>When they were younger, they witnessed domestic violence in the home, and  parental drug abuse. Their father was incarcerated three years ago. They currently live with their grandmother.</a:t>
            </a:r>
          </a:p>
          <a:p>
            <a:r>
              <a:rPr lang="en-GB" dirty="0"/>
              <a:t>Sara has recently enrolled on a college training programme but is becoming highly anxious about attending and is avoiding contact with her friends. She is starting to call in sick to college and is starting to miss a high number of sessions. She has started to use cannabis to ease her anxiety and her college tutors have noticed some scar marks on her arms.</a:t>
            </a:r>
          </a:p>
          <a:p>
            <a:r>
              <a:rPr lang="en-GB" dirty="0"/>
              <a:t>Josh has recently started comprehensive school; however, he is refusing to attend school and is demonstrating anger and violence towards his grandmother and his sister.</a:t>
            </a:r>
          </a:p>
          <a:p>
            <a:endParaRPr lang="en-GB" dirty="0"/>
          </a:p>
        </p:txBody>
      </p:sp>
    </p:spTree>
    <p:extLst>
      <p:ext uri="{BB962C8B-B14F-4D97-AF65-F5344CB8AC3E}">
        <p14:creationId xmlns:p14="http://schemas.microsoft.com/office/powerpoint/2010/main" val="2847293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6A9EE-243A-121F-297B-4684A41AFF4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F4C6EFC-A8BD-FE9D-DE2A-0CB188E2C213}"/>
              </a:ext>
            </a:extLst>
          </p:cNvPr>
          <p:cNvSpPr>
            <a:spLocks noGrp="1"/>
          </p:cNvSpPr>
          <p:nvPr>
            <p:ph idx="1"/>
          </p:nvPr>
        </p:nvSpPr>
        <p:spPr/>
        <p:txBody>
          <a:bodyPr vert="horz" lIns="91440" tIns="45720" rIns="91440" bIns="45720" rtlCol="0" anchor="t">
            <a:normAutofit/>
          </a:bodyPr>
          <a:lstStyle/>
          <a:p>
            <a:r>
              <a:rPr lang="en-GB" dirty="0"/>
              <a:t>Using what you have learnt in recent weeks, consider the following</a:t>
            </a:r>
          </a:p>
          <a:p>
            <a:r>
              <a:rPr lang="en-GB" dirty="0"/>
              <a:t>ACEs and possible health and well-being implications for Sara and Josh</a:t>
            </a:r>
          </a:p>
          <a:p>
            <a:r>
              <a:rPr lang="en-GB" dirty="0"/>
              <a:t>Concerns and risks for the family (safeguarding)</a:t>
            </a:r>
          </a:p>
          <a:p>
            <a:r>
              <a:rPr lang="en-GB" dirty="0"/>
              <a:t>Interventions for Sara and Josh.</a:t>
            </a:r>
          </a:p>
          <a:p>
            <a:r>
              <a:rPr lang="en-GB" dirty="0"/>
              <a:t>Professionals that could support Sara and Josh.</a:t>
            </a:r>
          </a:p>
          <a:p>
            <a:r>
              <a:rPr lang="en-GB" dirty="0"/>
              <a:t>Other potential support mechanisms that could be used to support them.</a:t>
            </a:r>
          </a:p>
          <a:p>
            <a:r>
              <a:rPr lang="en-GB" dirty="0"/>
              <a:t>Critically examine your choice of interventions, justify your reasoning with evidence.</a:t>
            </a:r>
          </a:p>
          <a:p>
            <a:endParaRPr lang="en-GB" dirty="0"/>
          </a:p>
        </p:txBody>
      </p:sp>
    </p:spTree>
    <p:extLst>
      <p:ext uri="{BB962C8B-B14F-4D97-AF65-F5344CB8AC3E}">
        <p14:creationId xmlns:p14="http://schemas.microsoft.com/office/powerpoint/2010/main" val="3409977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EFE73-7542-CFE3-1F31-DB86DB24C8A7}"/>
              </a:ext>
            </a:extLst>
          </p:cNvPr>
          <p:cNvSpPr>
            <a:spLocks noGrp="1"/>
          </p:cNvSpPr>
          <p:nvPr>
            <p:ph type="title"/>
          </p:nvPr>
        </p:nvSpPr>
        <p:spPr/>
        <p:txBody>
          <a:bodyPr/>
          <a:lstStyle/>
          <a:p>
            <a:r>
              <a:rPr lang="en-GB" dirty="0"/>
              <a:t>Presentation</a:t>
            </a:r>
          </a:p>
        </p:txBody>
      </p:sp>
      <p:sp>
        <p:nvSpPr>
          <p:cNvPr id="3" name="Content Placeholder 2">
            <a:extLst>
              <a:ext uri="{FF2B5EF4-FFF2-40B4-BE49-F238E27FC236}">
                <a16:creationId xmlns:a16="http://schemas.microsoft.com/office/drawing/2014/main" id="{BA21E26D-5BD0-755B-4457-8DE9194798FB}"/>
              </a:ext>
            </a:extLst>
          </p:cNvPr>
          <p:cNvSpPr>
            <a:spLocks noGrp="1"/>
          </p:cNvSpPr>
          <p:nvPr>
            <p:ph idx="1"/>
          </p:nvPr>
        </p:nvSpPr>
        <p:spPr/>
        <p:txBody>
          <a:bodyPr vert="horz" lIns="91440" tIns="45720" rIns="91440" bIns="45720" rtlCol="0" anchor="t">
            <a:normAutofit/>
          </a:bodyPr>
          <a:lstStyle/>
          <a:p>
            <a:r>
              <a:rPr lang="en-GB" dirty="0"/>
              <a:t>Consider how you can clearly communicate the background, your research, solutions to your peers.</a:t>
            </a:r>
          </a:p>
          <a:p>
            <a:r>
              <a:rPr lang="en-GB" dirty="0"/>
              <a:t>Think about whether all group members have participated meaningfully</a:t>
            </a:r>
          </a:p>
          <a:p>
            <a:r>
              <a:rPr lang="en-GB" dirty="0"/>
              <a:t>Think about how your learning for this activity can be used for the presentation assessment.</a:t>
            </a:r>
          </a:p>
        </p:txBody>
      </p:sp>
    </p:spTree>
    <p:extLst>
      <p:ext uri="{BB962C8B-B14F-4D97-AF65-F5344CB8AC3E}">
        <p14:creationId xmlns:p14="http://schemas.microsoft.com/office/powerpoint/2010/main" val="674703214"/>
      </p:ext>
    </p:extLst>
  </p:cSld>
  <p:clrMapOvr>
    <a:masterClrMapping/>
  </p:clrMapOvr>
</p:sld>
</file>

<file path=ppt/theme/theme1.xml><?xml version="1.0" encoding="utf-8"?>
<a:theme xmlns:a="http://schemas.openxmlformats.org/drawingml/2006/main" name="AfterglowVTI">
  <a:themeElements>
    <a:clrScheme name="AnalogousFromLightSeedRightStep">
      <a:dk1>
        <a:srgbClr val="000000"/>
      </a:dk1>
      <a:lt1>
        <a:srgbClr val="FFFFFF"/>
      </a:lt1>
      <a:dk2>
        <a:srgbClr val="243841"/>
      </a:dk2>
      <a:lt2>
        <a:srgbClr val="E2E5E8"/>
      </a:lt2>
      <a:accent1>
        <a:srgbClr val="BF9B7A"/>
      </a:accent1>
      <a:accent2>
        <a:srgbClr val="A9A36D"/>
      </a:accent2>
      <a:accent3>
        <a:srgbClr val="98A778"/>
      </a:accent3>
      <a:accent4>
        <a:srgbClr val="81AE70"/>
      </a:accent4>
      <a:accent5>
        <a:srgbClr val="7CAE83"/>
      </a:accent5>
      <a:accent6>
        <a:srgbClr val="71B094"/>
      </a:accent6>
      <a:hlink>
        <a:srgbClr val="5E85A8"/>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726</Words>
  <Application>Microsoft Office PowerPoint</Application>
  <PresentationFormat>Widescreen</PresentationFormat>
  <Paragraphs>51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 Light</vt:lpstr>
      <vt:lpstr>Trade Gothic Next Cond</vt:lpstr>
      <vt:lpstr>Trade Gothic Next Light</vt:lpstr>
      <vt:lpstr>AfterglowVTI</vt:lpstr>
      <vt:lpstr>Problem-Based Learning</vt:lpstr>
      <vt:lpstr>What is problem-based learning</vt:lpstr>
      <vt:lpstr>Steps to engage with PBL</vt:lpstr>
      <vt:lpstr>Groups should...</vt:lpstr>
      <vt:lpstr>Learning outcomes</vt:lpstr>
      <vt:lpstr>LO related to this task</vt:lpstr>
      <vt:lpstr>Activity: Scenario</vt:lpstr>
      <vt:lpstr>Activity</vt:lpstr>
      <vt:lpstr>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Andrea Williams</dc:creator>
  <cp:lastModifiedBy>Andrea Williams</cp:lastModifiedBy>
  <cp:revision>278</cp:revision>
  <dcterms:created xsi:type="dcterms:W3CDTF">2023-03-22T08:58:00Z</dcterms:created>
  <dcterms:modified xsi:type="dcterms:W3CDTF">2024-03-13T13:20:02Z</dcterms:modified>
</cp:coreProperties>
</file>