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2" r:id="rId6"/>
    <p:sldId id="263" r:id="rId7"/>
    <p:sldId id="275" r:id="rId8"/>
    <p:sldId id="266" r:id="rId9"/>
    <p:sldId id="261" r:id="rId10"/>
    <p:sldId id="267" r:id="rId11"/>
    <p:sldId id="268" r:id="rId12"/>
    <p:sldId id="269" r:id="rId13"/>
    <p:sldId id="270" r:id="rId14"/>
    <p:sldId id="258" r:id="rId15"/>
    <p:sldId id="271" r:id="rId16"/>
    <p:sldId id="274" r:id="rId17"/>
    <p:sldId id="264" r:id="rId18"/>
    <p:sldId id="272" r:id="rId19"/>
    <p:sldId id="273" r:id="rId20"/>
    <p:sldId id="26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3FB81C7-BD51-4130-8519-3966B8BD3BDC}" type="datetimeFigureOut">
              <a:rPr lang="en-GB" smtClean="0"/>
              <a:t>01/09/2020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4221566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FB81C7-BD51-4130-8519-3966B8BD3BDC}" type="datetimeFigureOut">
              <a:rPr lang="en-GB" smtClean="0"/>
              <a:t>01/09/2020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3990844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3FB81C7-BD51-4130-8519-3966B8BD3BDC}" type="datetimeFigureOut">
              <a:rPr lang="en-GB" smtClean="0"/>
              <a:t>01/09/2020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4243269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3FB81C7-BD51-4130-8519-3966B8BD3BDC}" type="datetimeFigureOut">
              <a:rPr lang="en-GB" smtClean="0"/>
              <a:t>01/09/2020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1197341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3FB81C7-BD51-4130-8519-3966B8BD3BDC}" type="datetimeFigureOut">
              <a:rPr lang="en-GB" smtClean="0"/>
              <a:t>01/09/2020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4233301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3FB81C7-BD51-4130-8519-3966B8BD3BDC}" type="datetimeFigureOut">
              <a:rPr lang="en-GB" smtClean="0"/>
              <a:t>01/09/2020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4105762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FB81C7-BD51-4130-8519-3966B8BD3BDC}" type="datetimeFigureOut">
              <a:rPr lang="en-GB" smtClean="0"/>
              <a:t>01/09/2020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1432381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3FB81C7-BD51-4130-8519-3966B8BD3BDC}" type="datetimeFigureOut">
              <a:rPr lang="en-GB" smtClean="0"/>
              <a:t>01/09/2020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1670431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3FB81C7-BD51-4130-8519-3966B8BD3BDC}" type="datetimeFigureOut">
              <a:rPr lang="en-GB" smtClean="0"/>
              <a:t>01/09/2020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96349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FB81C7-BD51-4130-8519-3966B8BD3BDC}" type="datetimeFigureOut">
              <a:rPr lang="en-GB" smtClean="0"/>
              <a:t>01/09/2020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418108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FB81C7-BD51-4130-8519-3966B8BD3BDC}" type="datetimeFigureOut">
              <a:rPr lang="en-GB" smtClean="0"/>
              <a:t>01/09/2020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705F-A4BD-4334-820C-9087BAA296AD}" type="slidenum">
              <a:rPr lang="en-GB" smtClean="0"/>
              <a:t>‹#›</a:t>
            </a:fld>
            <a:endParaRPr lang="en-GB"/>
          </a:p>
        </p:txBody>
      </p:sp>
    </p:spTree>
    <p:extLst>
      <p:ext uri="{BB962C8B-B14F-4D97-AF65-F5344CB8AC3E}">
        <p14:creationId xmlns:p14="http://schemas.microsoft.com/office/powerpoint/2010/main" val="1649746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FB81C7-BD51-4130-8519-3966B8BD3BDC}" type="datetimeFigureOut">
              <a:rPr lang="en-GB" smtClean="0"/>
              <a:t>01/09/2020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7A705F-A4BD-4334-820C-9087BAA296AD}" type="slidenum">
              <a:rPr lang="en-GB" smtClean="0"/>
              <a:t>‹#›</a:t>
            </a:fld>
            <a:endParaRPr lang="en-GB"/>
          </a:p>
        </p:txBody>
      </p:sp>
    </p:spTree>
    <p:extLst>
      <p:ext uri="{BB962C8B-B14F-4D97-AF65-F5344CB8AC3E}">
        <p14:creationId xmlns:p14="http://schemas.microsoft.com/office/powerpoint/2010/main" val="11962608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5ayT-x3Htv4"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7n2hCebmT4c" TargetMode="External"/><Relationship Id="rId2" Type="http://schemas.openxmlformats.org/officeDocument/2006/relationships/hyperlink" Target="https://www.youtube.com/watch?v=fYx_aGs-DjU"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theatlantic.com/national/archive/2013/01/reggio-emilia-from-postwar-italy-to-nycs-toniest-preschools/267204/" TargetMode="External"/><Relationship Id="rId2" Type="http://schemas.openxmlformats.org/officeDocument/2006/relationships/hyperlink" Target="https://www.pgpedia.com/m/loris-malaguzzi" TargetMode="External"/><Relationship Id="rId1" Type="http://schemas.openxmlformats.org/officeDocument/2006/relationships/slideLayout" Target="../slideLayouts/slideLayout2.xml"/><Relationship Id="rId5" Type="http://schemas.openxmlformats.org/officeDocument/2006/relationships/hyperlink" Target="https://web.a.ebscohost.com/ehost/pdfviewer/pdfviewer?vid=1&amp;sid=f3a3a78c-8d5d-496d-ac88-ee51ddb96cb5%40sdc-v-sessmgr02" TargetMode="External"/><Relationship Id="rId4" Type="http://schemas.openxmlformats.org/officeDocument/2006/relationships/hyperlink" Target="https://web.b.ebscohost.com/ehost/pdfviewer/pdfviewer?vid=1&amp;sid=be88e565-e9d9-46db-b743-c7c85b1b2224%40sessionmgr103"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saintannesdayschool.com/philosophy/reggio-emilia/" TargetMode="External"/><Relationship Id="rId2" Type="http://schemas.openxmlformats.org/officeDocument/2006/relationships/hyperlink" Target="https://www.the-instillery.com/story/alternative-education-your-reggio-emilia-questions-answer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solidFill>
            <a:schemeClr val="bg1"/>
          </a:solidFill>
          <a:ln>
            <a:solidFill>
              <a:schemeClr val="tx1"/>
            </a:solidFill>
          </a:ln>
        </p:spPr>
        <p:txBody>
          <a:bodyPr/>
          <a:lstStyle/>
          <a:p>
            <a:r>
              <a:rPr lang="en-GB" dirty="0" err="1" smtClean="0"/>
              <a:t>Addysg</a:t>
            </a:r>
            <a:r>
              <a:rPr lang="en-GB" dirty="0" smtClean="0"/>
              <a:t> Reggio Emilia</a:t>
            </a:r>
            <a:br>
              <a:rPr lang="en-GB" dirty="0" smtClean="0"/>
            </a:br>
            <a:r>
              <a:rPr lang="en-GB" dirty="0" smtClean="0"/>
              <a:t>Reggio Emilia education</a:t>
            </a:r>
            <a:endParaRPr lang="en-GB" dirty="0"/>
          </a:p>
        </p:txBody>
      </p:sp>
      <p:sp>
        <p:nvSpPr>
          <p:cNvPr id="3" name="Subtitle 2"/>
          <p:cNvSpPr>
            <a:spLocks noGrp="1"/>
          </p:cNvSpPr>
          <p:nvPr>
            <p:ph type="subTitle" idx="1"/>
          </p:nvPr>
        </p:nvSpPr>
        <p:spPr/>
        <p:txBody>
          <a:bodyPr/>
          <a:lstStyle/>
          <a:p>
            <a:r>
              <a:rPr lang="en-GB" dirty="0" smtClean="0"/>
              <a:t>Lecturers: </a:t>
            </a:r>
            <a:r>
              <a:rPr lang="en-GB" dirty="0" err="1" smtClean="0"/>
              <a:t>Dr.</a:t>
            </a:r>
            <a:r>
              <a:rPr lang="en-GB" dirty="0" smtClean="0"/>
              <a:t> Alison Murphy</a:t>
            </a:r>
          </a:p>
          <a:p>
            <a:r>
              <a:rPr lang="en-GB" dirty="0" smtClean="0"/>
              <a:t>Alison Baggott</a:t>
            </a:r>
            <a:endParaRPr lang="en-GB" dirty="0"/>
          </a:p>
        </p:txBody>
      </p:sp>
    </p:spTree>
    <p:extLst>
      <p:ext uri="{BB962C8B-B14F-4D97-AF65-F5344CB8AC3E}">
        <p14:creationId xmlns:p14="http://schemas.microsoft.com/office/powerpoint/2010/main" val="20867523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Yn</a:t>
            </a:r>
            <a:r>
              <a:rPr lang="en-GB" dirty="0" smtClean="0"/>
              <a:t> y </a:t>
            </a:r>
            <a:r>
              <a:rPr lang="en-GB" dirty="0" err="1" smtClean="0"/>
              <a:t>ddarlith</a:t>
            </a:r>
            <a:r>
              <a:rPr lang="en-GB" dirty="0" smtClean="0"/>
              <a:t> hon </a:t>
            </a:r>
            <a:r>
              <a:rPr lang="en-GB" dirty="0" err="1" smtClean="0"/>
              <a:t>byddwn</a:t>
            </a:r>
            <a:r>
              <a:rPr lang="en-GB" dirty="0" smtClean="0"/>
              <a:t> </a:t>
            </a:r>
            <a:r>
              <a:rPr lang="en-GB" dirty="0" err="1" smtClean="0"/>
              <a:t>yn</a:t>
            </a:r>
            <a:r>
              <a:rPr lang="en-GB" dirty="0" smtClean="0"/>
              <a:t>:</a:t>
            </a:r>
            <a:br>
              <a:rPr lang="en-GB" dirty="0" smtClean="0"/>
            </a:br>
            <a:r>
              <a:rPr lang="en-GB" dirty="0" smtClean="0"/>
              <a:t>In this lecture we will:</a:t>
            </a:r>
            <a:endParaRPr lang="en-GB" dirty="0"/>
          </a:p>
        </p:txBody>
      </p:sp>
      <p:sp>
        <p:nvSpPr>
          <p:cNvPr id="4" name="Content Placeholder 3"/>
          <p:cNvSpPr>
            <a:spLocks noGrp="1"/>
          </p:cNvSpPr>
          <p:nvPr>
            <p:ph sz="half" idx="1"/>
          </p:nvPr>
        </p:nvSpPr>
        <p:spPr/>
        <p:txBody>
          <a:bodyPr/>
          <a:lstStyle/>
          <a:p>
            <a:pPr fontAlgn="base"/>
            <a:r>
              <a:rPr lang="en-GB" dirty="0"/>
              <a:t>Look at </a:t>
            </a:r>
            <a:r>
              <a:rPr lang="en-GB" dirty="0" smtClean="0"/>
              <a:t>the philosophy behind Reggio Emilia schools</a:t>
            </a:r>
          </a:p>
          <a:p>
            <a:pPr fontAlgn="base"/>
            <a:r>
              <a:rPr lang="en-GB" dirty="0" smtClean="0"/>
              <a:t>Look </a:t>
            </a:r>
            <a:r>
              <a:rPr lang="en-GB" dirty="0"/>
              <a:t>at why parents choose </a:t>
            </a:r>
            <a:r>
              <a:rPr lang="en-GB" dirty="0" smtClean="0"/>
              <a:t>Reggio Emilia </a:t>
            </a:r>
            <a:r>
              <a:rPr lang="en-GB" dirty="0"/>
              <a:t>schools for their children</a:t>
            </a:r>
            <a:r>
              <a:rPr lang="en-US" dirty="0"/>
              <a:t>​</a:t>
            </a:r>
          </a:p>
          <a:p>
            <a:pPr fontAlgn="base"/>
            <a:r>
              <a:rPr lang="en-GB" dirty="0"/>
              <a:t>Look at how </a:t>
            </a:r>
            <a:r>
              <a:rPr lang="en-GB" dirty="0" smtClean="0"/>
              <a:t>Reggio Emilia </a:t>
            </a:r>
            <a:r>
              <a:rPr lang="en-GB" dirty="0"/>
              <a:t>schools </a:t>
            </a:r>
            <a:r>
              <a:rPr lang="en-GB" dirty="0" smtClean="0"/>
              <a:t>compare with </a:t>
            </a:r>
            <a:r>
              <a:rPr lang="en-GB" dirty="0"/>
              <a:t>mainstream state schools</a:t>
            </a:r>
            <a:endParaRPr lang="en-US" dirty="0"/>
          </a:p>
        </p:txBody>
      </p:sp>
      <p:sp>
        <p:nvSpPr>
          <p:cNvPr id="5" name="Content Placeholder 4"/>
          <p:cNvSpPr>
            <a:spLocks noGrp="1"/>
          </p:cNvSpPr>
          <p:nvPr>
            <p:ph sz="half" idx="2"/>
          </p:nvPr>
        </p:nvSpPr>
        <p:spPr/>
        <p:txBody>
          <a:bodyPr/>
          <a:lstStyle/>
          <a:p>
            <a:r>
              <a:rPr lang="en-GB" dirty="0" err="1" smtClean="0"/>
              <a:t>Edrych</a:t>
            </a:r>
            <a:r>
              <a:rPr lang="en-GB" dirty="0" smtClean="0"/>
              <a:t> </a:t>
            </a:r>
            <a:r>
              <a:rPr lang="en-GB" dirty="0" err="1" smtClean="0"/>
              <a:t>ar</a:t>
            </a:r>
            <a:r>
              <a:rPr lang="en-GB" dirty="0" smtClean="0"/>
              <a:t> </a:t>
            </a:r>
            <a:r>
              <a:rPr lang="en-GB" dirty="0" err="1" smtClean="0"/>
              <a:t>yr</a:t>
            </a:r>
            <a:r>
              <a:rPr lang="en-GB" dirty="0" smtClean="0"/>
              <a:t> </a:t>
            </a:r>
            <a:r>
              <a:rPr lang="en-GB" dirty="0" err="1" smtClean="0"/>
              <a:t>athroniaeth</a:t>
            </a:r>
            <a:r>
              <a:rPr lang="en-GB" dirty="0" smtClean="0"/>
              <a:t> </a:t>
            </a:r>
            <a:r>
              <a:rPr lang="en-GB" dirty="0" err="1" smtClean="0"/>
              <a:t>tu</a:t>
            </a:r>
            <a:r>
              <a:rPr lang="en-GB" dirty="0" smtClean="0"/>
              <a:t> </a:t>
            </a:r>
            <a:r>
              <a:rPr lang="en-GB" dirty="0" err="1"/>
              <a:t>ô</a:t>
            </a:r>
            <a:r>
              <a:rPr lang="en-GB" dirty="0" err="1" smtClean="0"/>
              <a:t>l</a:t>
            </a:r>
            <a:r>
              <a:rPr lang="en-GB" dirty="0" smtClean="0"/>
              <a:t> </a:t>
            </a:r>
            <a:r>
              <a:rPr lang="en-GB" dirty="0" err="1" smtClean="0"/>
              <a:t>i</a:t>
            </a:r>
            <a:r>
              <a:rPr lang="en-GB" dirty="0" smtClean="0"/>
              <a:t> </a:t>
            </a:r>
            <a:r>
              <a:rPr lang="en-GB" dirty="0" err="1" smtClean="0"/>
              <a:t>ysgolion</a:t>
            </a:r>
            <a:r>
              <a:rPr lang="en-GB" dirty="0" smtClean="0"/>
              <a:t> Reggio Emilia</a:t>
            </a:r>
          </a:p>
          <a:p>
            <a:r>
              <a:rPr lang="en-GB" dirty="0" err="1" smtClean="0"/>
              <a:t>Edrych</a:t>
            </a:r>
            <a:r>
              <a:rPr lang="en-GB" dirty="0" smtClean="0"/>
              <a:t> </a:t>
            </a:r>
            <a:r>
              <a:rPr lang="en-GB" dirty="0" err="1" smtClean="0"/>
              <a:t>ar</a:t>
            </a:r>
            <a:r>
              <a:rPr lang="en-GB" dirty="0" smtClean="0"/>
              <a:t> bam </a:t>
            </a:r>
            <a:r>
              <a:rPr lang="en-GB" dirty="0" err="1" smtClean="0"/>
              <a:t>fod</a:t>
            </a:r>
            <a:r>
              <a:rPr lang="en-GB" dirty="0" smtClean="0"/>
              <a:t> </a:t>
            </a:r>
            <a:r>
              <a:rPr lang="en-GB" dirty="0" err="1" smtClean="0"/>
              <a:t>rhieni</a:t>
            </a:r>
            <a:r>
              <a:rPr lang="en-GB" dirty="0" smtClean="0"/>
              <a:t> </a:t>
            </a:r>
            <a:r>
              <a:rPr lang="en-GB" dirty="0" err="1" smtClean="0"/>
              <a:t>yn</a:t>
            </a:r>
            <a:r>
              <a:rPr lang="en-GB" dirty="0" smtClean="0"/>
              <a:t> </a:t>
            </a:r>
            <a:r>
              <a:rPr lang="en-GB" dirty="0" err="1" smtClean="0"/>
              <a:t>dewis</a:t>
            </a:r>
            <a:r>
              <a:rPr lang="en-GB" dirty="0" smtClean="0"/>
              <a:t> </a:t>
            </a:r>
            <a:r>
              <a:rPr lang="en-GB" dirty="0" err="1" smtClean="0"/>
              <a:t>ysgolion</a:t>
            </a:r>
            <a:r>
              <a:rPr lang="en-GB" dirty="0" smtClean="0"/>
              <a:t> Reggio Emilia </a:t>
            </a:r>
            <a:r>
              <a:rPr lang="en-GB" dirty="0" err="1"/>
              <a:t>i</a:t>
            </a:r>
            <a:r>
              <a:rPr lang="en-GB" dirty="0" err="1" smtClean="0"/>
              <a:t>’w</a:t>
            </a:r>
            <a:r>
              <a:rPr lang="en-GB" dirty="0" smtClean="0"/>
              <a:t> plant</a:t>
            </a:r>
          </a:p>
          <a:p>
            <a:r>
              <a:rPr lang="en-GB" dirty="0" err="1" smtClean="0"/>
              <a:t>Edrych</a:t>
            </a:r>
            <a:r>
              <a:rPr lang="en-GB" dirty="0" smtClean="0"/>
              <a:t> </a:t>
            </a:r>
            <a:r>
              <a:rPr lang="en-GB" dirty="0" err="1" smtClean="0"/>
              <a:t>ar</a:t>
            </a:r>
            <a:r>
              <a:rPr lang="en-GB" dirty="0" smtClean="0"/>
              <a:t> </a:t>
            </a:r>
            <a:r>
              <a:rPr lang="en-GB" dirty="0" err="1" smtClean="0"/>
              <a:t>sut</a:t>
            </a:r>
            <a:r>
              <a:rPr lang="en-GB" dirty="0" smtClean="0"/>
              <a:t> </a:t>
            </a:r>
            <a:r>
              <a:rPr lang="en-GB" dirty="0" err="1" smtClean="0"/>
              <a:t>mae</a:t>
            </a:r>
            <a:r>
              <a:rPr lang="en-GB" dirty="0" smtClean="0"/>
              <a:t> </a:t>
            </a:r>
            <a:r>
              <a:rPr lang="en-GB" dirty="0" err="1" smtClean="0"/>
              <a:t>ysgolion</a:t>
            </a:r>
            <a:r>
              <a:rPr lang="en-GB" dirty="0" smtClean="0"/>
              <a:t> Reggio Emilia </a:t>
            </a:r>
            <a:r>
              <a:rPr lang="en-GB" dirty="0" err="1" smtClean="0"/>
              <a:t>yn</a:t>
            </a:r>
            <a:r>
              <a:rPr lang="en-GB" dirty="0" smtClean="0"/>
              <a:t> </a:t>
            </a:r>
            <a:r>
              <a:rPr lang="en-GB" dirty="0" err="1" smtClean="0"/>
              <a:t>cymharu</a:t>
            </a:r>
            <a:r>
              <a:rPr lang="en-GB" dirty="0" smtClean="0"/>
              <a:t> </a:t>
            </a:r>
            <a:r>
              <a:rPr lang="en-GB" dirty="0" err="1" smtClean="0"/>
              <a:t>gyda</a:t>
            </a:r>
            <a:r>
              <a:rPr lang="en-GB" dirty="0" smtClean="0"/>
              <a:t> </a:t>
            </a:r>
            <a:r>
              <a:rPr lang="en-GB" dirty="0" err="1" smtClean="0"/>
              <a:t>ysgolion</a:t>
            </a:r>
            <a:r>
              <a:rPr lang="en-GB" dirty="0" smtClean="0"/>
              <a:t> </a:t>
            </a:r>
            <a:r>
              <a:rPr lang="en-GB" dirty="0" err="1" smtClean="0"/>
              <a:t>brif</a:t>
            </a:r>
            <a:r>
              <a:rPr lang="en-GB" dirty="0" smtClean="0"/>
              <a:t> </a:t>
            </a:r>
            <a:r>
              <a:rPr lang="en-GB" dirty="0" err="1" smtClean="0"/>
              <a:t>ffrwd</a:t>
            </a:r>
            <a:endParaRPr lang="en-GB" dirty="0"/>
          </a:p>
        </p:txBody>
      </p:sp>
    </p:spTree>
    <p:extLst>
      <p:ext uri="{BB962C8B-B14F-4D97-AF65-F5344CB8AC3E}">
        <p14:creationId xmlns:p14="http://schemas.microsoft.com/office/powerpoint/2010/main" val="42216898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38" y="159774"/>
            <a:ext cx="10515600" cy="1325563"/>
          </a:xfrm>
          <a:solidFill>
            <a:schemeClr val="bg1"/>
          </a:solidFill>
          <a:ln>
            <a:solidFill>
              <a:schemeClr val="tx1"/>
            </a:solidFill>
          </a:ln>
        </p:spPr>
        <p:txBody>
          <a:bodyPr/>
          <a:lstStyle/>
          <a:p>
            <a:r>
              <a:rPr lang="en-GB" dirty="0" smtClean="0"/>
              <a:t>Loris </a:t>
            </a:r>
            <a:r>
              <a:rPr lang="en-GB" dirty="0" err="1"/>
              <a:t>M</a:t>
            </a:r>
            <a:r>
              <a:rPr lang="en-GB" dirty="0" err="1" smtClean="0"/>
              <a:t>alaguzzi</a:t>
            </a:r>
            <a:r>
              <a:rPr lang="en-GB" dirty="0" smtClean="0"/>
              <a:t> </a:t>
            </a:r>
            <a:endParaRPr lang="en-GB" dirty="0"/>
          </a:p>
        </p:txBody>
      </p:sp>
      <p:sp>
        <p:nvSpPr>
          <p:cNvPr id="3" name="Content Placeholder 2"/>
          <p:cNvSpPr>
            <a:spLocks noGrp="1"/>
          </p:cNvSpPr>
          <p:nvPr>
            <p:ph sz="half" idx="1"/>
          </p:nvPr>
        </p:nvSpPr>
        <p:spPr>
          <a:xfrm>
            <a:off x="-149629" y="1723507"/>
            <a:ext cx="5814753" cy="5264726"/>
          </a:xfrm>
        </p:spPr>
        <p:txBody>
          <a:bodyPr>
            <a:normAutofit fontScale="85000" lnSpcReduction="20000"/>
          </a:bodyPr>
          <a:lstStyle/>
          <a:p>
            <a:r>
              <a:rPr lang="en-GB" dirty="0" smtClean="0"/>
              <a:t>Loris </a:t>
            </a:r>
            <a:r>
              <a:rPr lang="en-GB" dirty="0" err="1" smtClean="0"/>
              <a:t>Malaguzzi</a:t>
            </a:r>
            <a:r>
              <a:rPr lang="en-GB" dirty="0" smtClean="0"/>
              <a:t> a teacher became involved and through his leadership and inspiration the Reggio Emilia approach flourished</a:t>
            </a:r>
          </a:p>
          <a:p>
            <a:r>
              <a:rPr lang="en-GB" dirty="0" err="1" smtClean="0"/>
              <a:t>Malaguzzi’s</a:t>
            </a:r>
            <a:r>
              <a:rPr lang="en-GB" dirty="0" smtClean="0"/>
              <a:t> philosophy draws on the ideas of many theorists including Piaget, Montessori, Vygotsky and Froebel</a:t>
            </a:r>
          </a:p>
          <a:p>
            <a:r>
              <a:rPr lang="en-GB" dirty="0"/>
              <a:t>He was a consultant to the Italian Ministry of Education, was the director of the education journals </a:t>
            </a:r>
            <a:r>
              <a:rPr lang="en-GB" i="1" dirty="0" err="1"/>
              <a:t>Zerosei</a:t>
            </a:r>
            <a:r>
              <a:rPr lang="en-GB" dirty="0"/>
              <a:t> and </a:t>
            </a:r>
            <a:r>
              <a:rPr lang="en-GB" i="1" dirty="0"/>
              <a:t>Bambini</a:t>
            </a:r>
            <a:r>
              <a:rPr lang="en-GB" dirty="0"/>
              <a:t>, and in 1980 he established the National Early Childhood Group in Reggio Emilia</a:t>
            </a:r>
            <a:endParaRPr lang="en-GB" dirty="0" smtClean="0"/>
          </a:p>
          <a:p>
            <a:endParaRPr lang="en-GB" dirty="0"/>
          </a:p>
        </p:txBody>
      </p:sp>
      <p:sp>
        <p:nvSpPr>
          <p:cNvPr id="4" name="Content Placeholder 3"/>
          <p:cNvSpPr>
            <a:spLocks noGrp="1"/>
          </p:cNvSpPr>
          <p:nvPr>
            <p:ph sz="half" idx="2"/>
          </p:nvPr>
        </p:nvSpPr>
        <p:spPr>
          <a:xfrm>
            <a:off x="6903720" y="1770207"/>
            <a:ext cx="5181600" cy="4351338"/>
          </a:xfrm>
        </p:spPr>
        <p:txBody>
          <a:bodyPr>
            <a:normAutofit fontScale="85000" lnSpcReduction="20000"/>
          </a:bodyPr>
          <a:lstStyle/>
          <a:p>
            <a:r>
              <a:rPr lang="en-GB" dirty="0" err="1" smtClean="0"/>
              <a:t>Athro</a:t>
            </a:r>
            <a:r>
              <a:rPr lang="en-GB" dirty="0" smtClean="0"/>
              <a:t> </a:t>
            </a:r>
            <a:r>
              <a:rPr lang="en-GB" dirty="0" err="1" smtClean="0"/>
              <a:t>oedd</a:t>
            </a:r>
            <a:r>
              <a:rPr lang="en-GB" dirty="0" smtClean="0"/>
              <a:t> Loris </a:t>
            </a:r>
            <a:r>
              <a:rPr lang="en-GB" dirty="0" err="1"/>
              <a:t>M</a:t>
            </a:r>
            <a:r>
              <a:rPr lang="en-GB" dirty="0" err="1" smtClean="0"/>
              <a:t>alaguzzi</a:t>
            </a:r>
            <a:r>
              <a:rPr lang="en-GB" dirty="0" smtClean="0"/>
              <a:t> a </a:t>
            </a:r>
            <a:r>
              <a:rPr lang="en-GB" dirty="0" err="1" smtClean="0"/>
              <a:t>thrwy</a:t>
            </a:r>
            <a:r>
              <a:rPr lang="en-GB" dirty="0" smtClean="0"/>
              <a:t> </a:t>
            </a:r>
            <a:r>
              <a:rPr lang="en-GB" dirty="0" err="1" smtClean="0"/>
              <a:t>ei</a:t>
            </a:r>
            <a:r>
              <a:rPr lang="en-GB" dirty="0" smtClean="0"/>
              <a:t> </a:t>
            </a:r>
            <a:r>
              <a:rPr lang="en-GB" dirty="0" err="1" smtClean="0"/>
              <a:t>ysbrydoliaeth</a:t>
            </a:r>
            <a:r>
              <a:rPr lang="en-GB" dirty="0" smtClean="0"/>
              <a:t> </a:t>
            </a:r>
            <a:r>
              <a:rPr lang="en-GB" dirty="0" err="1" smtClean="0"/>
              <a:t>a’i</a:t>
            </a:r>
            <a:r>
              <a:rPr lang="en-GB" dirty="0" smtClean="0"/>
              <a:t> </a:t>
            </a:r>
            <a:r>
              <a:rPr lang="en-GB" dirty="0" err="1" smtClean="0"/>
              <a:t>arweinyddiaeth</a:t>
            </a:r>
            <a:r>
              <a:rPr lang="en-GB" dirty="0" smtClean="0"/>
              <a:t> </a:t>
            </a:r>
            <a:r>
              <a:rPr lang="en-GB" dirty="0" err="1" smtClean="0"/>
              <a:t>daeth</a:t>
            </a:r>
            <a:r>
              <a:rPr lang="en-GB" dirty="0" smtClean="0"/>
              <a:t> </a:t>
            </a:r>
            <a:r>
              <a:rPr lang="en-GB" dirty="0" err="1" smtClean="0"/>
              <a:t>ysgolion</a:t>
            </a:r>
            <a:r>
              <a:rPr lang="en-GB" dirty="0" smtClean="0"/>
              <a:t> Reggio Emilia </a:t>
            </a:r>
            <a:r>
              <a:rPr lang="en-GB" dirty="0" err="1" smtClean="0"/>
              <a:t>yn</a:t>
            </a:r>
            <a:r>
              <a:rPr lang="en-GB" dirty="0" smtClean="0"/>
              <a:t> </a:t>
            </a:r>
            <a:r>
              <a:rPr lang="en-GB" dirty="0" err="1" smtClean="0"/>
              <a:t>boblogaidd</a:t>
            </a:r>
            <a:endParaRPr lang="en-GB" dirty="0" smtClean="0"/>
          </a:p>
          <a:p>
            <a:r>
              <a:rPr lang="en-GB" dirty="0" smtClean="0"/>
              <a:t>Mae </a:t>
            </a:r>
            <a:r>
              <a:rPr lang="en-GB" dirty="0" err="1" smtClean="0"/>
              <a:t>athroniaeth</a:t>
            </a:r>
            <a:r>
              <a:rPr lang="en-GB" dirty="0" smtClean="0"/>
              <a:t> </a:t>
            </a:r>
            <a:r>
              <a:rPr lang="en-GB" dirty="0" err="1" smtClean="0"/>
              <a:t>Malaguzzi</a:t>
            </a:r>
            <a:r>
              <a:rPr lang="en-GB" dirty="0" smtClean="0"/>
              <a:t> </a:t>
            </a:r>
            <a:r>
              <a:rPr lang="en-GB" dirty="0" err="1" smtClean="0"/>
              <a:t>yn</a:t>
            </a:r>
            <a:r>
              <a:rPr lang="en-GB" dirty="0" smtClean="0"/>
              <a:t> </a:t>
            </a:r>
            <a:r>
              <a:rPr lang="en-GB" dirty="0" err="1" smtClean="0"/>
              <a:t>benthyg</a:t>
            </a:r>
            <a:r>
              <a:rPr lang="en-GB" dirty="0" smtClean="0"/>
              <a:t> </a:t>
            </a:r>
            <a:r>
              <a:rPr lang="en-GB" dirty="0" err="1" smtClean="0"/>
              <a:t>syniadau</a:t>
            </a:r>
            <a:r>
              <a:rPr lang="en-GB" dirty="0" smtClean="0"/>
              <a:t> o </a:t>
            </a:r>
            <a:r>
              <a:rPr lang="en-GB" dirty="0" err="1" smtClean="0"/>
              <a:t>sawl</a:t>
            </a:r>
            <a:r>
              <a:rPr lang="en-GB" dirty="0" smtClean="0"/>
              <a:t> </a:t>
            </a:r>
            <a:r>
              <a:rPr lang="en-GB" dirty="0" err="1" smtClean="0"/>
              <a:t>damcaniaethwr</a:t>
            </a:r>
            <a:r>
              <a:rPr lang="en-GB" dirty="0" smtClean="0"/>
              <a:t> </a:t>
            </a:r>
            <a:r>
              <a:rPr lang="en-GB" dirty="0" err="1" smtClean="0"/>
              <a:t>gan</a:t>
            </a:r>
            <a:r>
              <a:rPr lang="en-GB" dirty="0" smtClean="0"/>
              <a:t> </a:t>
            </a:r>
            <a:r>
              <a:rPr lang="en-GB" dirty="0" err="1" smtClean="0"/>
              <a:t>gynnwys</a:t>
            </a:r>
            <a:r>
              <a:rPr lang="en-GB" dirty="0" smtClean="0"/>
              <a:t> Piaget, Montessori, Vygotsky a Froebel</a:t>
            </a:r>
          </a:p>
          <a:p>
            <a:r>
              <a:rPr lang="en-GB" dirty="0" err="1" smtClean="0"/>
              <a:t>Roedd</a:t>
            </a:r>
            <a:r>
              <a:rPr lang="en-GB" dirty="0" smtClean="0"/>
              <a:t> </a:t>
            </a:r>
            <a:r>
              <a:rPr lang="en-GB" dirty="0" err="1" smtClean="0"/>
              <a:t>yn</a:t>
            </a:r>
            <a:r>
              <a:rPr lang="en-GB" dirty="0" smtClean="0"/>
              <a:t> </a:t>
            </a:r>
            <a:r>
              <a:rPr lang="en-GB" dirty="0" err="1" smtClean="0"/>
              <a:t>gweithio</a:t>
            </a:r>
            <a:r>
              <a:rPr lang="en-GB" dirty="0" smtClean="0"/>
              <a:t> </a:t>
            </a:r>
            <a:r>
              <a:rPr lang="en-GB" dirty="0" err="1" smtClean="0"/>
              <a:t>gyda</a:t>
            </a:r>
            <a:r>
              <a:rPr lang="en-GB" dirty="0" smtClean="0"/>
              <a:t> </a:t>
            </a:r>
            <a:r>
              <a:rPr lang="en-GB" dirty="0" err="1" smtClean="0"/>
              <a:t>Gweinyddiaeth</a:t>
            </a:r>
            <a:r>
              <a:rPr lang="en-GB" dirty="0" smtClean="0"/>
              <a:t> </a:t>
            </a:r>
            <a:r>
              <a:rPr lang="en-GB" dirty="0" err="1" smtClean="0"/>
              <a:t>Addysg</a:t>
            </a:r>
            <a:r>
              <a:rPr lang="en-GB" dirty="0" smtClean="0"/>
              <a:t> </a:t>
            </a:r>
            <a:r>
              <a:rPr lang="en-GB" dirty="0" err="1" smtClean="0"/>
              <a:t>Eidaleg</a:t>
            </a:r>
            <a:r>
              <a:rPr lang="en-GB" dirty="0" smtClean="0"/>
              <a:t>, a </a:t>
            </a:r>
            <a:r>
              <a:rPr lang="en-GB" dirty="0" err="1" smtClean="0"/>
              <a:t>roedd</a:t>
            </a:r>
            <a:r>
              <a:rPr lang="en-GB" dirty="0" smtClean="0"/>
              <a:t> </a:t>
            </a:r>
            <a:r>
              <a:rPr lang="en-GB" dirty="0" err="1" smtClean="0"/>
              <a:t>yn</a:t>
            </a:r>
            <a:r>
              <a:rPr lang="en-GB" dirty="0" smtClean="0"/>
              <a:t> </a:t>
            </a:r>
            <a:r>
              <a:rPr lang="en-GB" dirty="0" err="1" smtClean="0"/>
              <a:t>gyfarwyddwr</a:t>
            </a:r>
            <a:r>
              <a:rPr lang="en-GB" dirty="0" smtClean="0"/>
              <a:t> y </a:t>
            </a:r>
            <a:r>
              <a:rPr lang="en-GB" dirty="0" err="1" smtClean="0"/>
              <a:t>cyfnodolion</a:t>
            </a:r>
            <a:r>
              <a:rPr lang="en-GB" dirty="0" smtClean="0"/>
              <a:t> </a:t>
            </a:r>
            <a:r>
              <a:rPr lang="en-GB" i="1" dirty="0" err="1"/>
              <a:t>Zerosei</a:t>
            </a:r>
            <a:r>
              <a:rPr lang="en-GB" dirty="0"/>
              <a:t> </a:t>
            </a:r>
            <a:r>
              <a:rPr lang="en-GB" dirty="0" smtClean="0"/>
              <a:t>a</a:t>
            </a:r>
            <a:r>
              <a:rPr lang="en-GB" dirty="0"/>
              <a:t> </a:t>
            </a:r>
            <a:r>
              <a:rPr lang="en-GB" i="1" dirty="0" smtClean="0"/>
              <a:t>Bambini </a:t>
            </a:r>
            <a:r>
              <a:rPr lang="en-GB" dirty="0" smtClean="0"/>
              <a:t>ac </a:t>
            </a:r>
            <a:r>
              <a:rPr lang="en-GB" dirty="0" err="1" smtClean="0"/>
              <a:t>yn</a:t>
            </a:r>
            <a:r>
              <a:rPr lang="en-GB" dirty="0" smtClean="0"/>
              <a:t> </a:t>
            </a:r>
            <a:r>
              <a:rPr lang="en-GB" dirty="0" err="1" smtClean="0"/>
              <a:t>yr</a:t>
            </a:r>
            <a:r>
              <a:rPr lang="en-GB" dirty="0" smtClean="0"/>
              <a:t> 1980au </a:t>
            </a:r>
            <a:r>
              <a:rPr lang="en-GB" dirty="0" err="1" smtClean="0"/>
              <a:t>ffurfiodd</a:t>
            </a:r>
            <a:r>
              <a:rPr lang="en-GB" dirty="0" smtClean="0"/>
              <a:t> y </a:t>
            </a:r>
            <a:r>
              <a:rPr lang="en-GB" dirty="0" err="1" smtClean="0"/>
              <a:t>grwp</a:t>
            </a:r>
            <a:r>
              <a:rPr lang="en-GB" dirty="0" smtClean="0"/>
              <a:t> </a:t>
            </a:r>
            <a:r>
              <a:rPr lang="en-GB" dirty="0" err="1" smtClean="0"/>
              <a:t>Plentyndod</a:t>
            </a:r>
            <a:r>
              <a:rPr lang="en-GB" dirty="0" smtClean="0"/>
              <a:t> </a:t>
            </a:r>
            <a:r>
              <a:rPr lang="en-GB" dirty="0" err="1"/>
              <a:t>C</a:t>
            </a:r>
            <a:r>
              <a:rPr lang="en-GB" dirty="0" err="1" smtClean="0"/>
              <a:t>ynnar</a:t>
            </a:r>
            <a:r>
              <a:rPr lang="en-GB" dirty="0" smtClean="0"/>
              <a:t> </a:t>
            </a:r>
            <a:r>
              <a:rPr lang="en-GB" dirty="0" err="1" smtClean="0"/>
              <a:t>Cenedlaethol</a:t>
            </a:r>
            <a:r>
              <a:rPr lang="en-GB" dirty="0" smtClean="0"/>
              <a:t> </a:t>
            </a:r>
            <a:r>
              <a:rPr lang="en-GB" dirty="0" err="1" smtClean="0"/>
              <a:t>yn</a:t>
            </a:r>
            <a:r>
              <a:rPr lang="en-GB" dirty="0" smtClean="0"/>
              <a:t> Reggio Emilia</a:t>
            </a:r>
            <a:endParaRPr lang="en-GB" dirty="0"/>
          </a:p>
        </p:txBody>
      </p:sp>
      <p:pic>
        <p:nvPicPr>
          <p:cNvPr id="5" name="Picture 4"/>
          <p:cNvPicPr>
            <a:picLocks noChangeAspect="1"/>
          </p:cNvPicPr>
          <p:nvPr/>
        </p:nvPicPr>
        <p:blipFill>
          <a:blip r:embed="rId2"/>
          <a:stretch>
            <a:fillRect/>
          </a:stretch>
        </p:blipFill>
        <p:spPr>
          <a:xfrm>
            <a:off x="5127069" y="4405746"/>
            <a:ext cx="1912923" cy="2316480"/>
          </a:xfrm>
          <a:prstGeom prst="rect">
            <a:avLst/>
          </a:prstGeom>
        </p:spPr>
      </p:pic>
    </p:spTree>
    <p:extLst>
      <p:ext uri="{BB962C8B-B14F-4D97-AF65-F5344CB8AC3E}">
        <p14:creationId xmlns:p14="http://schemas.microsoft.com/office/powerpoint/2010/main" val="38783922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Ysgol</a:t>
            </a:r>
            <a:r>
              <a:rPr lang="en-GB" dirty="0" smtClean="0"/>
              <a:t> Reggio Emilia</a:t>
            </a:r>
            <a:br>
              <a:rPr lang="en-GB" dirty="0" smtClean="0"/>
            </a:br>
            <a:r>
              <a:rPr lang="en-GB" dirty="0" smtClean="0"/>
              <a:t>Reggio Emilia school</a:t>
            </a:r>
            <a:endParaRPr lang="en-GB" dirty="0"/>
          </a:p>
        </p:txBody>
      </p:sp>
      <p:sp>
        <p:nvSpPr>
          <p:cNvPr id="3" name="Content Placeholder 2"/>
          <p:cNvSpPr>
            <a:spLocks noGrp="1"/>
          </p:cNvSpPr>
          <p:nvPr>
            <p:ph sz="half" idx="1"/>
          </p:nvPr>
        </p:nvSpPr>
        <p:spPr>
          <a:xfrm>
            <a:off x="11772" y="1770206"/>
            <a:ext cx="4337858" cy="4214957"/>
          </a:xfrm>
        </p:spPr>
        <p:txBody>
          <a:bodyPr>
            <a:normAutofit fontScale="92500" lnSpcReduction="20000"/>
          </a:bodyPr>
          <a:lstStyle/>
          <a:p>
            <a:r>
              <a:rPr lang="en-GB" dirty="0" smtClean="0"/>
              <a:t>The first school Villa </a:t>
            </a:r>
            <a:r>
              <a:rPr lang="en-GB" dirty="0" err="1" smtClean="0"/>
              <a:t>Cella</a:t>
            </a:r>
            <a:r>
              <a:rPr lang="en-GB" dirty="0" smtClean="0"/>
              <a:t> was set up after the Second World War in Reggio Emilia (</a:t>
            </a:r>
            <a:r>
              <a:rPr lang="en-GB" dirty="0" err="1" smtClean="0"/>
              <a:t>Northen</a:t>
            </a:r>
            <a:r>
              <a:rPr lang="en-GB" dirty="0" smtClean="0"/>
              <a:t> Italy) by a group of parents</a:t>
            </a:r>
          </a:p>
          <a:p>
            <a:r>
              <a:rPr lang="en-GB" dirty="0" err="1" smtClean="0"/>
              <a:t>Malaguzzi</a:t>
            </a:r>
            <a:r>
              <a:rPr lang="en-GB" dirty="0" smtClean="0"/>
              <a:t> helped the parents and became a teacher at the school</a:t>
            </a:r>
          </a:p>
          <a:p>
            <a:r>
              <a:rPr lang="en-GB" dirty="0" err="1" smtClean="0"/>
              <a:t>Malaguzzi</a:t>
            </a:r>
            <a:r>
              <a:rPr lang="en-GB" dirty="0" smtClean="0"/>
              <a:t> and the parents did so well that the first government run pre - school did not open in Reggio until the 1960s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4263246" y="3016251"/>
            <a:ext cx="3363105" cy="2219756"/>
          </a:xfrm>
          <a:prstGeom prst="rect">
            <a:avLst/>
          </a:prstGeom>
        </p:spPr>
      </p:pic>
      <p:sp>
        <p:nvSpPr>
          <p:cNvPr id="6" name="TextBox 5"/>
          <p:cNvSpPr txBox="1"/>
          <p:nvPr/>
        </p:nvSpPr>
        <p:spPr>
          <a:xfrm flipH="1">
            <a:off x="4948842" y="5292242"/>
            <a:ext cx="2294316" cy="369332"/>
          </a:xfrm>
          <a:prstGeom prst="rect">
            <a:avLst/>
          </a:prstGeom>
          <a:noFill/>
        </p:spPr>
        <p:txBody>
          <a:bodyPr wrap="square" rtlCol="0">
            <a:spAutoFit/>
          </a:bodyPr>
          <a:lstStyle/>
          <a:p>
            <a:r>
              <a:rPr lang="en-GB" dirty="0" smtClean="0"/>
              <a:t>(</a:t>
            </a:r>
            <a:r>
              <a:rPr lang="en-GB" dirty="0"/>
              <a:t>T</a:t>
            </a:r>
            <a:r>
              <a:rPr lang="en-GB" dirty="0" smtClean="0"/>
              <a:t>he Atlantic, 2013)</a:t>
            </a:r>
            <a:endParaRPr lang="en-GB" dirty="0"/>
          </a:p>
        </p:txBody>
      </p:sp>
      <p:sp>
        <p:nvSpPr>
          <p:cNvPr id="7" name="Content Placeholder 2"/>
          <p:cNvSpPr txBox="1">
            <a:spLocks/>
          </p:cNvSpPr>
          <p:nvPr/>
        </p:nvSpPr>
        <p:spPr>
          <a:xfrm>
            <a:off x="7480189" y="1690688"/>
            <a:ext cx="4337858" cy="4214957"/>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smtClean="0"/>
              <a:t>Sefydlwyd</a:t>
            </a:r>
            <a:r>
              <a:rPr lang="en-GB" dirty="0" smtClean="0"/>
              <a:t> </a:t>
            </a:r>
            <a:r>
              <a:rPr lang="en-GB" dirty="0" err="1" smtClean="0"/>
              <a:t>yr</a:t>
            </a:r>
            <a:r>
              <a:rPr lang="en-GB" dirty="0" smtClean="0"/>
              <a:t> </a:t>
            </a:r>
            <a:r>
              <a:rPr lang="en-GB" dirty="0" err="1" smtClean="0"/>
              <a:t>ysgol</a:t>
            </a:r>
            <a:r>
              <a:rPr lang="en-GB" dirty="0" smtClean="0"/>
              <a:t> </a:t>
            </a:r>
            <a:r>
              <a:rPr lang="en-GB" dirty="0" err="1" smtClean="0"/>
              <a:t>gyntaf</a:t>
            </a:r>
            <a:r>
              <a:rPr lang="en-GB" dirty="0" smtClean="0"/>
              <a:t> Villa </a:t>
            </a:r>
            <a:r>
              <a:rPr lang="en-GB" dirty="0" err="1" smtClean="0"/>
              <a:t>Cella</a:t>
            </a:r>
            <a:r>
              <a:rPr lang="en-GB" dirty="0" smtClean="0"/>
              <a:t> </a:t>
            </a:r>
            <a:r>
              <a:rPr lang="en-GB" dirty="0" err="1" smtClean="0"/>
              <a:t>ar</a:t>
            </a:r>
            <a:r>
              <a:rPr lang="en-GB" dirty="0" smtClean="0"/>
              <a:t> </a:t>
            </a:r>
            <a:r>
              <a:rPr lang="en-GB" dirty="0" err="1" smtClean="0"/>
              <a:t>ddiwedd</a:t>
            </a:r>
            <a:r>
              <a:rPr lang="en-GB" dirty="0" smtClean="0"/>
              <a:t> </a:t>
            </a:r>
            <a:r>
              <a:rPr lang="en-GB" dirty="0" err="1" smtClean="0"/>
              <a:t>yr</a:t>
            </a:r>
            <a:r>
              <a:rPr lang="en-GB" dirty="0" smtClean="0"/>
              <a:t> Ail </a:t>
            </a:r>
            <a:r>
              <a:rPr lang="en-GB" dirty="0" err="1" smtClean="0"/>
              <a:t>Ryfel</a:t>
            </a:r>
            <a:r>
              <a:rPr lang="en-GB" dirty="0" smtClean="0"/>
              <a:t> </a:t>
            </a:r>
            <a:r>
              <a:rPr lang="en-GB" dirty="0" err="1" smtClean="0"/>
              <a:t>Byd</a:t>
            </a:r>
            <a:r>
              <a:rPr lang="en-GB" dirty="0" smtClean="0"/>
              <a:t> </a:t>
            </a:r>
            <a:r>
              <a:rPr lang="en-GB" dirty="0" err="1" smtClean="0"/>
              <a:t>yn</a:t>
            </a:r>
            <a:r>
              <a:rPr lang="en-GB" dirty="0" smtClean="0"/>
              <a:t> Reggio Emilia (</a:t>
            </a:r>
            <a:r>
              <a:rPr lang="en-GB" dirty="0" err="1" smtClean="0"/>
              <a:t>Gogledd</a:t>
            </a:r>
            <a:r>
              <a:rPr lang="en-GB" dirty="0" smtClean="0"/>
              <a:t> </a:t>
            </a:r>
            <a:r>
              <a:rPr lang="en-GB" dirty="0" err="1" smtClean="0"/>
              <a:t>yr</a:t>
            </a:r>
            <a:r>
              <a:rPr lang="en-GB" dirty="0" smtClean="0"/>
              <a:t> </a:t>
            </a:r>
            <a:r>
              <a:rPr lang="en-GB" dirty="0" err="1" smtClean="0"/>
              <a:t>Eidal</a:t>
            </a:r>
            <a:r>
              <a:rPr lang="en-GB" dirty="0" smtClean="0"/>
              <a:t>) </a:t>
            </a:r>
            <a:r>
              <a:rPr lang="en-GB" dirty="0" err="1" smtClean="0"/>
              <a:t>gan</a:t>
            </a:r>
            <a:r>
              <a:rPr lang="en-GB" dirty="0" smtClean="0"/>
              <a:t> </a:t>
            </a:r>
            <a:r>
              <a:rPr lang="en-GB" dirty="0" err="1" smtClean="0"/>
              <a:t>grwp</a:t>
            </a:r>
            <a:r>
              <a:rPr lang="en-GB" dirty="0" smtClean="0"/>
              <a:t> o </a:t>
            </a:r>
            <a:r>
              <a:rPr lang="en-GB" dirty="0" err="1" smtClean="0"/>
              <a:t>rieni</a:t>
            </a:r>
            <a:r>
              <a:rPr lang="en-GB" dirty="0" smtClean="0"/>
              <a:t> </a:t>
            </a:r>
          </a:p>
          <a:p>
            <a:r>
              <a:rPr lang="en-GB" dirty="0" err="1" smtClean="0"/>
              <a:t>Cynorthwyodd</a:t>
            </a:r>
            <a:r>
              <a:rPr lang="en-GB" dirty="0" smtClean="0"/>
              <a:t> </a:t>
            </a:r>
            <a:r>
              <a:rPr lang="en-GB" dirty="0" err="1" smtClean="0"/>
              <a:t>Malaguzzi</a:t>
            </a:r>
            <a:r>
              <a:rPr lang="en-GB" dirty="0" smtClean="0"/>
              <a:t> y </a:t>
            </a:r>
            <a:r>
              <a:rPr lang="en-GB" dirty="0" err="1" smtClean="0"/>
              <a:t>rhieni</a:t>
            </a:r>
            <a:r>
              <a:rPr lang="en-GB" dirty="0" smtClean="0"/>
              <a:t> a </a:t>
            </a:r>
            <a:r>
              <a:rPr lang="en-GB" dirty="0" err="1" smtClean="0"/>
              <a:t>ddaeth</a:t>
            </a:r>
            <a:r>
              <a:rPr lang="en-GB" dirty="0" smtClean="0"/>
              <a:t> </a:t>
            </a:r>
            <a:r>
              <a:rPr lang="en-GB" dirty="0" err="1" smtClean="0"/>
              <a:t>yn</a:t>
            </a:r>
            <a:r>
              <a:rPr lang="en-GB" dirty="0" smtClean="0"/>
              <a:t> </a:t>
            </a:r>
            <a:r>
              <a:rPr lang="en-GB" dirty="0" err="1" smtClean="0"/>
              <a:t>athro</a:t>
            </a:r>
            <a:r>
              <a:rPr lang="en-GB" dirty="0" smtClean="0"/>
              <a:t> </a:t>
            </a:r>
            <a:r>
              <a:rPr lang="en-GB" dirty="0" err="1" smtClean="0"/>
              <a:t>yn</a:t>
            </a:r>
            <a:r>
              <a:rPr lang="en-GB" dirty="0" smtClean="0"/>
              <a:t> </a:t>
            </a:r>
            <a:r>
              <a:rPr lang="en-GB" dirty="0" err="1" smtClean="0"/>
              <a:t>yr</a:t>
            </a:r>
            <a:r>
              <a:rPr lang="en-GB" dirty="0" smtClean="0"/>
              <a:t> </a:t>
            </a:r>
            <a:r>
              <a:rPr lang="en-GB" dirty="0" err="1" smtClean="0"/>
              <a:t>ysgol</a:t>
            </a:r>
            <a:endParaRPr lang="en-GB" dirty="0" smtClean="0"/>
          </a:p>
          <a:p>
            <a:r>
              <a:rPr lang="en-GB" dirty="0" err="1" smtClean="0"/>
              <a:t>Cymaint</a:t>
            </a:r>
            <a:r>
              <a:rPr lang="en-GB" dirty="0" smtClean="0"/>
              <a:t> </a:t>
            </a:r>
            <a:r>
              <a:rPr lang="en-GB" dirty="0" err="1" smtClean="0"/>
              <a:t>oedd</a:t>
            </a:r>
            <a:r>
              <a:rPr lang="en-GB" dirty="0" smtClean="0"/>
              <a:t> </a:t>
            </a:r>
            <a:r>
              <a:rPr lang="en-GB" dirty="0" err="1" smtClean="0"/>
              <a:t>llwyddiant</a:t>
            </a:r>
            <a:r>
              <a:rPr lang="en-GB" dirty="0" smtClean="0"/>
              <a:t> </a:t>
            </a:r>
            <a:r>
              <a:rPr lang="en-GB" dirty="0" err="1" smtClean="0"/>
              <a:t>Malaguzzi</a:t>
            </a:r>
            <a:r>
              <a:rPr lang="en-GB" dirty="0" smtClean="0"/>
              <a:t> </a:t>
            </a:r>
            <a:r>
              <a:rPr lang="en-GB" dirty="0" err="1" smtClean="0"/>
              <a:t>ni</a:t>
            </a:r>
            <a:r>
              <a:rPr lang="en-GB" dirty="0" smtClean="0"/>
              <a:t> </a:t>
            </a:r>
            <a:r>
              <a:rPr lang="en-GB" dirty="0" err="1" smtClean="0"/>
              <a:t>wnaeth</a:t>
            </a:r>
            <a:r>
              <a:rPr lang="en-GB" dirty="0" smtClean="0"/>
              <a:t> y </a:t>
            </a:r>
            <a:r>
              <a:rPr lang="en-GB" dirty="0" err="1" smtClean="0"/>
              <a:t>llywodraeth</a:t>
            </a:r>
            <a:r>
              <a:rPr lang="en-GB" dirty="0" smtClean="0"/>
              <a:t> </a:t>
            </a:r>
            <a:r>
              <a:rPr lang="en-GB" dirty="0" err="1" smtClean="0"/>
              <a:t>orfod</a:t>
            </a:r>
            <a:r>
              <a:rPr lang="en-GB" dirty="0" smtClean="0"/>
              <a:t> </a:t>
            </a:r>
            <a:r>
              <a:rPr lang="en-GB" dirty="0" err="1" smtClean="0"/>
              <a:t>sefydlu</a:t>
            </a:r>
            <a:r>
              <a:rPr lang="en-GB" dirty="0" smtClean="0"/>
              <a:t> </a:t>
            </a:r>
            <a:r>
              <a:rPr lang="en-GB" dirty="0" err="1" smtClean="0"/>
              <a:t>ysgol</a:t>
            </a:r>
            <a:r>
              <a:rPr lang="en-GB" dirty="0" smtClean="0"/>
              <a:t> </a:t>
            </a:r>
            <a:r>
              <a:rPr lang="en-GB" dirty="0" err="1" smtClean="0"/>
              <a:t>feithryn</a:t>
            </a:r>
            <a:r>
              <a:rPr lang="en-GB" dirty="0" smtClean="0"/>
              <a:t> </a:t>
            </a:r>
            <a:r>
              <a:rPr lang="en-GB" dirty="0" err="1" smtClean="0"/>
              <a:t>yn</a:t>
            </a:r>
            <a:r>
              <a:rPr lang="en-GB" dirty="0" smtClean="0"/>
              <a:t> Reggio tan </a:t>
            </a:r>
            <a:r>
              <a:rPr lang="en-GB" dirty="0" err="1" smtClean="0"/>
              <a:t>yr</a:t>
            </a:r>
            <a:r>
              <a:rPr lang="en-GB" dirty="0" smtClean="0"/>
              <a:t> 1960au</a:t>
            </a:r>
            <a:endParaRPr lang="en-GB" dirty="0"/>
          </a:p>
        </p:txBody>
      </p:sp>
    </p:spTree>
    <p:extLst>
      <p:ext uri="{BB962C8B-B14F-4D97-AF65-F5344CB8AC3E}">
        <p14:creationId xmlns:p14="http://schemas.microsoft.com/office/powerpoint/2010/main" val="17978754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Syniadau</a:t>
            </a:r>
            <a:r>
              <a:rPr lang="en-GB" dirty="0" smtClean="0"/>
              <a:t> </a:t>
            </a:r>
            <a:r>
              <a:rPr lang="en-GB" dirty="0" err="1" smtClean="0"/>
              <a:t>Malaguzzi</a:t>
            </a:r>
            <a:r>
              <a:rPr lang="en-GB" dirty="0" smtClean="0"/>
              <a:t/>
            </a:r>
            <a:br>
              <a:rPr lang="en-GB" dirty="0" smtClean="0"/>
            </a:br>
            <a:r>
              <a:rPr lang="en-GB" dirty="0" err="1" smtClean="0"/>
              <a:t>Malaguzzi’s</a:t>
            </a:r>
            <a:r>
              <a:rPr lang="en-GB" dirty="0" smtClean="0"/>
              <a:t> ideas</a:t>
            </a:r>
            <a:endParaRPr lang="en-GB" dirty="0"/>
          </a:p>
        </p:txBody>
      </p:sp>
      <p:sp>
        <p:nvSpPr>
          <p:cNvPr id="3" name="Content Placeholder 2"/>
          <p:cNvSpPr>
            <a:spLocks noGrp="1"/>
          </p:cNvSpPr>
          <p:nvPr>
            <p:ph sz="half" idx="1"/>
          </p:nvPr>
        </p:nvSpPr>
        <p:spPr/>
        <p:txBody>
          <a:bodyPr>
            <a:normAutofit/>
          </a:bodyPr>
          <a:lstStyle/>
          <a:p>
            <a:r>
              <a:rPr lang="en-GB" dirty="0" smtClean="0"/>
              <a:t>His schools have a distinctive approach based on the following ideas:</a:t>
            </a:r>
          </a:p>
          <a:p>
            <a:r>
              <a:rPr lang="en-GB" dirty="0" smtClean="0"/>
              <a:t>All children have potential</a:t>
            </a:r>
          </a:p>
          <a:p>
            <a:r>
              <a:rPr lang="en-GB" dirty="0" smtClean="0"/>
              <a:t>Children are connected (to their families, communities, teachers </a:t>
            </a:r>
            <a:r>
              <a:rPr lang="en-GB" dirty="0" err="1" smtClean="0"/>
              <a:t>etc</a:t>
            </a:r>
            <a:r>
              <a:rPr lang="en-GB" dirty="0" smtClean="0"/>
              <a:t>)</a:t>
            </a:r>
          </a:p>
          <a:p>
            <a:r>
              <a:rPr lang="en-GB" dirty="0" smtClean="0"/>
              <a:t>The reciprocity of children (meaning they want to give as well as receive)</a:t>
            </a:r>
            <a:endParaRPr lang="en-GB" dirty="0"/>
          </a:p>
        </p:txBody>
      </p:sp>
      <p:sp>
        <p:nvSpPr>
          <p:cNvPr id="4" name="Content Placeholder 3"/>
          <p:cNvSpPr>
            <a:spLocks noGrp="1"/>
          </p:cNvSpPr>
          <p:nvPr>
            <p:ph sz="half" idx="2"/>
          </p:nvPr>
        </p:nvSpPr>
        <p:spPr/>
        <p:txBody>
          <a:bodyPr>
            <a:normAutofit/>
          </a:bodyPr>
          <a:lstStyle/>
          <a:p>
            <a:r>
              <a:rPr lang="en-GB" dirty="0" err="1" smtClean="0"/>
              <a:t>Roedd</a:t>
            </a:r>
            <a:r>
              <a:rPr lang="en-GB" dirty="0" smtClean="0"/>
              <a:t> </a:t>
            </a:r>
            <a:r>
              <a:rPr lang="en-GB" dirty="0" err="1" smtClean="0"/>
              <a:t>yr</a:t>
            </a:r>
            <a:r>
              <a:rPr lang="en-GB" dirty="0" smtClean="0"/>
              <a:t> </a:t>
            </a:r>
            <a:r>
              <a:rPr lang="en-GB" dirty="0" err="1" smtClean="0"/>
              <a:t>ysgolion</a:t>
            </a:r>
            <a:r>
              <a:rPr lang="en-GB" dirty="0" smtClean="0"/>
              <a:t> </a:t>
            </a:r>
            <a:r>
              <a:rPr lang="en-GB" dirty="0" err="1" smtClean="0"/>
              <a:t>yn</a:t>
            </a:r>
            <a:r>
              <a:rPr lang="en-GB" dirty="0" smtClean="0"/>
              <a:t> </a:t>
            </a:r>
            <a:r>
              <a:rPr lang="en-GB" dirty="0" err="1" smtClean="0"/>
              <a:t>dilyn</a:t>
            </a:r>
            <a:r>
              <a:rPr lang="en-GB" dirty="0" smtClean="0"/>
              <a:t> y </a:t>
            </a:r>
            <a:r>
              <a:rPr lang="en-GB" dirty="0" err="1" smtClean="0"/>
              <a:t>syniadau</a:t>
            </a:r>
            <a:r>
              <a:rPr lang="en-GB" dirty="0" smtClean="0"/>
              <a:t> </a:t>
            </a:r>
            <a:r>
              <a:rPr lang="en-GB" dirty="0" err="1" smtClean="0"/>
              <a:t>canlynol</a:t>
            </a:r>
            <a:r>
              <a:rPr lang="en-GB" dirty="0" smtClean="0"/>
              <a:t>:</a:t>
            </a:r>
          </a:p>
          <a:p>
            <a:r>
              <a:rPr lang="en-GB" dirty="0" smtClean="0"/>
              <a:t>Mae </a:t>
            </a:r>
            <a:r>
              <a:rPr lang="en-GB" dirty="0" err="1" smtClean="0"/>
              <a:t>gan</a:t>
            </a:r>
            <a:r>
              <a:rPr lang="en-GB" dirty="0" smtClean="0"/>
              <a:t> bob plenty </a:t>
            </a:r>
            <a:r>
              <a:rPr lang="en-GB" dirty="0" err="1" smtClean="0"/>
              <a:t>botential</a:t>
            </a:r>
            <a:endParaRPr lang="en-GB" dirty="0" smtClean="0"/>
          </a:p>
          <a:p>
            <a:r>
              <a:rPr lang="en-GB" dirty="0" smtClean="0"/>
              <a:t>Mae </a:t>
            </a:r>
            <a:r>
              <a:rPr lang="en-GB" dirty="0" err="1" smtClean="0"/>
              <a:t>cysylltiadau</a:t>
            </a:r>
            <a:r>
              <a:rPr lang="en-GB" dirty="0" smtClean="0"/>
              <a:t> </a:t>
            </a:r>
            <a:r>
              <a:rPr lang="en-GB" dirty="0" err="1" smtClean="0"/>
              <a:t>gan</a:t>
            </a:r>
            <a:r>
              <a:rPr lang="en-GB" dirty="0" smtClean="0"/>
              <a:t> </a:t>
            </a:r>
            <a:r>
              <a:rPr lang="en-GB" dirty="0" err="1" smtClean="0"/>
              <a:t>blant</a:t>
            </a:r>
            <a:r>
              <a:rPr lang="en-GB" dirty="0" smtClean="0"/>
              <a:t> (</a:t>
            </a:r>
            <a:r>
              <a:rPr lang="en-GB" dirty="0" err="1"/>
              <a:t>i</a:t>
            </a:r>
            <a:r>
              <a:rPr lang="en-GB" dirty="0" err="1" smtClean="0"/>
              <a:t>’w</a:t>
            </a:r>
            <a:r>
              <a:rPr lang="en-GB" dirty="0" smtClean="0"/>
              <a:t> </a:t>
            </a:r>
            <a:r>
              <a:rPr lang="en-GB" dirty="0" err="1" smtClean="0"/>
              <a:t>teulu</a:t>
            </a:r>
            <a:r>
              <a:rPr lang="en-GB" dirty="0" smtClean="0"/>
              <a:t>, </a:t>
            </a:r>
            <a:r>
              <a:rPr lang="en-GB" dirty="0" err="1" smtClean="0"/>
              <a:t>cymuned</a:t>
            </a:r>
            <a:r>
              <a:rPr lang="en-GB" dirty="0" smtClean="0"/>
              <a:t>, </a:t>
            </a:r>
            <a:r>
              <a:rPr lang="en-GB" dirty="0" err="1" smtClean="0"/>
              <a:t>athrawon</a:t>
            </a:r>
            <a:r>
              <a:rPr lang="en-GB" dirty="0" smtClean="0"/>
              <a:t> </a:t>
            </a:r>
            <a:r>
              <a:rPr lang="en-GB" dirty="0" err="1" smtClean="0"/>
              <a:t>ayb</a:t>
            </a:r>
            <a:r>
              <a:rPr lang="en-GB" dirty="0" smtClean="0"/>
              <a:t>)</a:t>
            </a:r>
          </a:p>
          <a:p>
            <a:r>
              <a:rPr lang="en-GB" dirty="0" err="1" smtClean="0"/>
              <a:t>Dwyochredd</a:t>
            </a:r>
            <a:r>
              <a:rPr lang="en-GB" dirty="0" smtClean="0"/>
              <a:t> plant (</a:t>
            </a:r>
            <a:r>
              <a:rPr lang="en-GB" dirty="0" err="1" smtClean="0"/>
              <a:t>golyga</a:t>
            </a:r>
            <a:r>
              <a:rPr lang="en-GB" dirty="0" smtClean="0"/>
              <a:t> </a:t>
            </a:r>
            <a:r>
              <a:rPr lang="en-GB" dirty="0" err="1" smtClean="0"/>
              <a:t>hyn</a:t>
            </a:r>
            <a:r>
              <a:rPr lang="en-GB" dirty="0" smtClean="0"/>
              <a:t> </a:t>
            </a:r>
            <a:r>
              <a:rPr lang="en-GB" dirty="0" err="1" smtClean="0"/>
              <a:t>eu</a:t>
            </a:r>
            <a:r>
              <a:rPr lang="en-GB" dirty="0" smtClean="0"/>
              <a:t> bod </a:t>
            </a:r>
            <a:r>
              <a:rPr lang="en-GB" dirty="0" err="1" smtClean="0"/>
              <a:t>yn</a:t>
            </a:r>
            <a:r>
              <a:rPr lang="en-GB" dirty="0" smtClean="0"/>
              <a:t> </a:t>
            </a:r>
            <a:r>
              <a:rPr lang="en-GB" dirty="0" err="1" smtClean="0"/>
              <a:t>awyddus</a:t>
            </a:r>
            <a:r>
              <a:rPr lang="en-GB" dirty="0" smtClean="0"/>
              <a:t> </a:t>
            </a:r>
            <a:r>
              <a:rPr lang="en-GB" dirty="0" err="1" smtClean="0"/>
              <a:t>i</a:t>
            </a:r>
            <a:r>
              <a:rPr lang="en-GB" dirty="0" smtClean="0"/>
              <a:t> </a:t>
            </a:r>
            <a:r>
              <a:rPr lang="en-GB" dirty="0" err="1" smtClean="0"/>
              <a:t>roi</a:t>
            </a:r>
            <a:r>
              <a:rPr lang="en-GB" dirty="0" smtClean="0"/>
              <a:t> </a:t>
            </a:r>
            <a:r>
              <a:rPr lang="en-GB" dirty="0" err="1" smtClean="0"/>
              <a:t>yn</a:t>
            </a:r>
            <a:r>
              <a:rPr lang="en-GB" dirty="0" smtClean="0"/>
              <a:t> </a:t>
            </a:r>
            <a:r>
              <a:rPr lang="en-GB" dirty="0" err="1" smtClean="0"/>
              <a:t>ogystal</a:t>
            </a:r>
            <a:r>
              <a:rPr lang="en-GB" dirty="0" smtClean="0"/>
              <a:t> a </a:t>
            </a:r>
            <a:r>
              <a:rPr lang="en-GB" dirty="0" err="1" smtClean="0"/>
              <a:t>derbyn</a:t>
            </a:r>
            <a:r>
              <a:rPr lang="en-GB" dirty="0" smtClean="0"/>
              <a:t>)</a:t>
            </a:r>
            <a:endParaRPr lang="en-GB" dirty="0"/>
          </a:p>
        </p:txBody>
      </p:sp>
    </p:spTree>
    <p:extLst>
      <p:ext uri="{BB962C8B-B14F-4D97-AF65-F5344CB8AC3E}">
        <p14:creationId xmlns:p14="http://schemas.microsoft.com/office/powerpoint/2010/main" val="20642123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Syniadau</a:t>
            </a:r>
            <a:r>
              <a:rPr lang="en-GB" dirty="0" smtClean="0"/>
              <a:t> </a:t>
            </a:r>
            <a:r>
              <a:rPr lang="en-GB" dirty="0" err="1" smtClean="0"/>
              <a:t>Malaguzzi</a:t>
            </a:r>
            <a:r>
              <a:rPr lang="en-GB" dirty="0" smtClean="0"/>
              <a:t/>
            </a:r>
            <a:br>
              <a:rPr lang="en-GB" dirty="0" smtClean="0"/>
            </a:br>
            <a:r>
              <a:rPr lang="en-GB" dirty="0" err="1" smtClean="0"/>
              <a:t>Malaguzzi’s</a:t>
            </a:r>
            <a:r>
              <a:rPr lang="en-GB" dirty="0" smtClean="0"/>
              <a:t> ideas</a:t>
            </a:r>
            <a:endParaRPr lang="en-GB" dirty="0"/>
          </a:p>
        </p:txBody>
      </p:sp>
      <p:sp>
        <p:nvSpPr>
          <p:cNvPr id="3" name="Content Placeholder 2"/>
          <p:cNvSpPr>
            <a:spLocks noGrp="1"/>
          </p:cNvSpPr>
          <p:nvPr>
            <p:ph sz="half" idx="1"/>
          </p:nvPr>
        </p:nvSpPr>
        <p:spPr/>
        <p:txBody>
          <a:bodyPr>
            <a:normAutofit/>
          </a:bodyPr>
          <a:lstStyle/>
          <a:p>
            <a:r>
              <a:rPr lang="en-GB" dirty="0" smtClean="0"/>
              <a:t>Children are communicators</a:t>
            </a:r>
          </a:p>
          <a:p>
            <a:r>
              <a:rPr lang="en-GB" dirty="0" smtClean="0"/>
              <a:t>The environment is the third teacher</a:t>
            </a:r>
          </a:p>
          <a:p>
            <a:r>
              <a:rPr lang="en-GB" dirty="0" smtClean="0"/>
              <a:t>Educators are partners, nurturers and guides</a:t>
            </a:r>
          </a:p>
          <a:p>
            <a:r>
              <a:rPr lang="en-GB" dirty="0" smtClean="0"/>
              <a:t>Educators are researchers</a:t>
            </a:r>
          </a:p>
          <a:p>
            <a:r>
              <a:rPr lang="en-GB" dirty="0" smtClean="0"/>
              <a:t>Documentation as a learning tool</a:t>
            </a:r>
          </a:p>
          <a:p>
            <a:r>
              <a:rPr lang="en-GB" dirty="0" smtClean="0"/>
              <a:t>Families as partners</a:t>
            </a:r>
          </a:p>
        </p:txBody>
      </p:sp>
      <p:sp>
        <p:nvSpPr>
          <p:cNvPr id="4" name="Content Placeholder 3"/>
          <p:cNvSpPr>
            <a:spLocks noGrp="1"/>
          </p:cNvSpPr>
          <p:nvPr>
            <p:ph sz="half" idx="2"/>
          </p:nvPr>
        </p:nvSpPr>
        <p:spPr/>
        <p:txBody>
          <a:bodyPr>
            <a:normAutofit/>
          </a:bodyPr>
          <a:lstStyle/>
          <a:p>
            <a:r>
              <a:rPr lang="en-GB" dirty="0" smtClean="0"/>
              <a:t>Mae plant </a:t>
            </a:r>
            <a:r>
              <a:rPr lang="en-GB" dirty="0" err="1" smtClean="0"/>
              <a:t>yn</a:t>
            </a:r>
            <a:r>
              <a:rPr lang="en-GB" dirty="0" smtClean="0"/>
              <a:t> </a:t>
            </a:r>
            <a:r>
              <a:rPr lang="en-GB" dirty="0" err="1" smtClean="0"/>
              <a:t>gyfathrebwyr</a:t>
            </a:r>
            <a:endParaRPr lang="en-GB" dirty="0" smtClean="0"/>
          </a:p>
          <a:p>
            <a:r>
              <a:rPr lang="en-GB" dirty="0" err="1" smtClean="0"/>
              <a:t>Yr</a:t>
            </a:r>
            <a:r>
              <a:rPr lang="en-GB" dirty="0" smtClean="0"/>
              <a:t> </a:t>
            </a:r>
            <a:r>
              <a:rPr lang="en-GB" dirty="0" err="1" smtClean="0"/>
              <a:t>amgylchedd</a:t>
            </a:r>
            <a:r>
              <a:rPr lang="en-GB" dirty="0" smtClean="0"/>
              <a:t> </a:t>
            </a:r>
            <a:r>
              <a:rPr lang="en-GB" dirty="0" err="1" smtClean="0"/>
              <a:t>yw’r</a:t>
            </a:r>
            <a:r>
              <a:rPr lang="en-GB" dirty="0" smtClean="0"/>
              <a:t> </a:t>
            </a:r>
            <a:r>
              <a:rPr lang="en-GB" dirty="0" err="1" smtClean="0"/>
              <a:t>trydydd</a:t>
            </a:r>
            <a:r>
              <a:rPr lang="en-GB" dirty="0" smtClean="0"/>
              <a:t> </a:t>
            </a:r>
            <a:r>
              <a:rPr lang="en-GB" dirty="0" err="1" smtClean="0"/>
              <a:t>athro</a:t>
            </a:r>
            <a:endParaRPr lang="en-GB" dirty="0" smtClean="0"/>
          </a:p>
          <a:p>
            <a:r>
              <a:rPr lang="en-GB" dirty="0" smtClean="0"/>
              <a:t>Mae </a:t>
            </a:r>
            <a:r>
              <a:rPr lang="en-GB" dirty="0" err="1" smtClean="0"/>
              <a:t>addysgwyr</a:t>
            </a:r>
            <a:r>
              <a:rPr lang="en-GB" dirty="0" smtClean="0"/>
              <a:t> </a:t>
            </a:r>
            <a:r>
              <a:rPr lang="en-GB" dirty="0" err="1" smtClean="0"/>
              <a:t>yn</a:t>
            </a:r>
            <a:r>
              <a:rPr lang="en-GB" dirty="0" smtClean="0"/>
              <a:t> </a:t>
            </a:r>
            <a:r>
              <a:rPr lang="en-GB" dirty="0" err="1" smtClean="0"/>
              <a:t>bartneriaid</a:t>
            </a:r>
            <a:r>
              <a:rPr lang="en-GB" dirty="0" smtClean="0"/>
              <a:t>, </a:t>
            </a:r>
            <a:r>
              <a:rPr lang="en-GB" dirty="0" err="1" smtClean="0"/>
              <a:t>maethwyr</a:t>
            </a:r>
            <a:r>
              <a:rPr lang="en-GB" dirty="0" smtClean="0"/>
              <a:t> a </a:t>
            </a:r>
            <a:r>
              <a:rPr lang="en-GB" dirty="0" err="1" smtClean="0"/>
              <a:t>dywyswyr</a:t>
            </a:r>
            <a:endParaRPr lang="en-GB" dirty="0" smtClean="0"/>
          </a:p>
          <a:p>
            <a:r>
              <a:rPr lang="en-GB" dirty="0" smtClean="0"/>
              <a:t>Mae </a:t>
            </a:r>
            <a:r>
              <a:rPr lang="en-GB" dirty="0" err="1" smtClean="0"/>
              <a:t>addysgwyr</a:t>
            </a:r>
            <a:r>
              <a:rPr lang="en-GB" dirty="0" smtClean="0"/>
              <a:t> </a:t>
            </a:r>
            <a:r>
              <a:rPr lang="en-GB" dirty="0" err="1" smtClean="0"/>
              <a:t>yn</a:t>
            </a:r>
            <a:r>
              <a:rPr lang="en-GB" dirty="0" smtClean="0"/>
              <a:t> </a:t>
            </a:r>
            <a:r>
              <a:rPr lang="en-GB" dirty="0" err="1" smtClean="0"/>
              <a:t>ymchwilwyr</a:t>
            </a:r>
            <a:endParaRPr lang="en-GB" dirty="0" smtClean="0"/>
          </a:p>
          <a:p>
            <a:r>
              <a:rPr lang="en-GB" dirty="0" err="1" smtClean="0"/>
              <a:t>Cofnodi</a:t>
            </a:r>
            <a:r>
              <a:rPr lang="en-GB" dirty="0" smtClean="0"/>
              <a:t> </a:t>
            </a:r>
            <a:r>
              <a:rPr lang="en-GB" dirty="0" err="1" smtClean="0"/>
              <a:t>fel</a:t>
            </a:r>
            <a:r>
              <a:rPr lang="en-GB" dirty="0" smtClean="0"/>
              <a:t> </a:t>
            </a:r>
            <a:r>
              <a:rPr lang="en-GB" dirty="0" err="1" smtClean="0"/>
              <a:t>offeryn</a:t>
            </a:r>
            <a:r>
              <a:rPr lang="en-GB" dirty="0" smtClean="0"/>
              <a:t> </a:t>
            </a:r>
            <a:r>
              <a:rPr lang="en-GB" dirty="0" err="1" smtClean="0"/>
              <a:t>dysgu</a:t>
            </a:r>
            <a:endParaRPr lang="en-GB" dirty="0" smtClean="0"/>
          </a:p>
          <a:p>
            <a:r>
              <a:rPr lang="en-GB" dirty="0" err="1" smtClean="0"/>
              <a:t>Mae’r</a:t>
            </a:r>
            <a:r>
              <a:rPr lang="en-GB" dirty="0" smtClean="0"/>
              <a:t> </a:t>
            </a:r>
            <a:r>
              <a:rPr lang="en-GB" dirty="0" err="1" smtClean="0"/>
              <a:t>teulu</a:t>
            </a:r>
            <a:r>
              <a:rPr lang="en-GB" dirty="0" smtClean="0"/>
              <a:t> </a:t>
            </a:r>
            <a:r>
              <a:rPr lang="en-GB" dirty="0" err="1" smtClean="0"/>
              <a:t>yn</a:t>
            </a:r>
            <a:r>
              <a:rPr lang="en-GB" dirty="0" smtClean="0"/>
              <a:t> </a:t>
            </a:r>
            <a:r>
              <a:rPr lang="en-GB" dirty="0" err="1" smtClean="0"/>
              <a:t>bartneriaid</a:t>
            </a:r>
            <a:endParaRPr lang="en-GB" dirty="0"/>
          </a:p>
        </p:txBody>
      </p:sp>
    </p:spTree>
    <p:extLst>
      <p:ext uri="{BB962C8B-B14F-4D97-AF65-F5344CB8AC3E}">
        <p14:creationId xmlns:p14="http://schemas.microsoft.com/office/powerpoint/2010/main" val="37709637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4294967295"/>
          </p:nvPr>
        </p:nvPicPr>
        <p:blipFill rotWithShape="1">
          <a:blip r:embed="rId2"/>
          <a:srcRect t="1147" r="379"/>
          <a:stretch/>
        </p:blipFill>
        <p:spPr>
          <a:xfrm>
            <a:off x="95276" y="2687782"/>
            <a:ext cx="6083850" cy="3585556"/>
          </a:xfrm>
          <a:prstGeom prst="rect">
            <a:avLst/>
          </a:prstGeom>
        </p:spPr>
      </p:pic>
      <p:sp>
        <p:nvSpPr>
          <p:cNvPr id="8" name="TextBox 7"/>
          <p:cNvSpPr txBox="1"/>
          <p:nvPr/>
        </p:nvSpPr>
        <p:spPr>
          <a:xfrm>
            <a:off x="-532" y="6348179"/>
            <a:ext cx="3042458" cy="369332"/>
          </a:xfrm>
          <a:prstGeom prst="rect">
            <a:avLst/>
          </a:prstGeom>
          <a:noFill/>
        </p:spPr>
        <p:txBody>
          <a:bodyPr wrap="square" rtlCol="0">
            <a:spAutoFit/>
          </a:bodyPr>
          <a:lstStyle/>
          <a:p>
            <a:r>
              <a:rPr lang="en-GB" dirty="0" smtClean="0"/>
              <a:t>(The </a:t>
            </a:r>
            <a:r>
              <a:rPr lang="en-GB" dirty="0" err="1" smtClean="0"/>
              <a:t>Instillary</a:t>
            </a:r>
            <a:r>
              <a:rPr lang="en-GB" dirty="0" smtClean="0"/>
              <a:t>, no date)</a:t>
            </a:r>
            <a:endParaRPr lang="en-GB" dirty="0"/>
          </a:p>
        </p:txBody>
      </p:sp>
      <p:pic>
        <p:nvPicPr>
          <p:cNvPr id="9" name="Picture 8"/>
          <p:cNvPicPr>
            <a:picLocks noChangeAspect="1"/>
          </p:cNvPicPr>
          <p:nvPr/>
        </p:nvPicPr>
        <p:blipFill>
          <a:blip r:embed="rId3"/>
          <a:stretch>
            <a:fillRect/>
          </a:stretch>
        </p:blipFill>
        <p:spPr>
          <a:xfrm>
            <a:off x="6179126" y="50702"/>
            <a:ext cx="6012873" cy="3606898"/>
          </a:xfrm>
          <a:prstGeom prst="rect">
            <a:avLst/>
          </a:prstGeom>
        </p:spPr>
      </p:pic>
      <p:sp>
        <p:nvSpPr>
          <p:cNvPr id="10" name="TextBox 9"/>
          <p:cNvSpPr txBox="1"/>
          <p:nvPr/>
        </p:nvSpPr>
        <p:spPr>
          <a:xfrm>
            <a:off x="6605847" y="3754608"/>
            <a:ext cx="5070764" cy="646331"/>
          </a:xfrm>
          <a:prstGeom prst="rect">
            <a:avLst/>
          </a:prstGeom>
          <a:noFill/>
        </p:spPr>
        <p:txBody>
          <a:bodyPr wrap="square" rtlCol="0">
            <a:spAutoFit/>
          </a:bodyPr>
          <a:lstStyle/>
          <a:p>
            <a:r>
              <a:rPr lang="en-GB" dirty="0" smtClean="0"/>
              <a:t>(Saint Anne’s Day school and </a:t>
            </a:r>
            <a:r>
              <a:rPr lang="en-GB" dirty="0"/>
              <a:t>E</a:t>
            </a:r>
            <a:r>
              <a:rPr lang="en-GB" dirty="0" smtClean="0"/>
              <a:t>nrichment Programs, no date)</a:t>
            </a:r>
            <a:endParaRPr lang="en-GB" dirty="0"/>
          </a:p>
        </p:txBody>
      </p:sp>
      <p:sp>
        <p:nvSpPr>
          <p:cNvPr id="2" name="TextBox 1"/>
          <p:cNvSpPr txBox="1"/>
          <p:nvPr/>
        </p:nvSpPr>
        <p:spPr>
          <a:xfrm>
            <a:off x="526473" y="399011"/>
            <a:ext cx="5076305" cy="1200329"/>
          </a:xfrm>
          <a:prstGeom prst="rect">
            <a:avLst/>
          </a:prstGeom>
          <a:noFill/>
        </p:spPr>
        <p:txBody>
          <a:bodyPr wrap="square" rtlCol="0">
            <a:spAutoFit/>
          </a:bodyPr>
          <a:lstStyle/>
          <a:p>
            <a:r>
              <a:rPr lang="en-GB" sz="2400" dirty="0" smtClean="0"/>
              <a:t>What can we learn about the environment in a Reggio Emilia inspired classroom from the following pictures?</a:t>
            </a:r>
            <a:endParaRPr lang="en-GB" sz="2400" dirty="0"/>
          </a:p>
        </p:txBody>
      </p:sp>
      <p:sp>
        <p:nvSpPr>
          <p:cNvPr id="11" name="TextBox 10"/>
          <p:cNvSpPr txBox="1"/>
          <p:nvPr/>
        </p:nvSpPr>
        <p:spPr>
          <a:xfrm>
            <a:off x="6719455" y="4735484"/>
            <a:ext cx="5076305" cy="1200329"/>
          </a:xfrm>
          <a:prstGeom prst="rect">
            <a:avLst/>
          </a:prstGeom>
          <a:noFill/>
        </p:spPr>
        <p:txBody>
          <a:bodyPr wrap="square" rtlCol="0">
            <a:spAutoFit/>
          </a:bodyPr>
          <a:lstStyle/>
          <a:p>
            <a:r>
              <a:rPr lang="en-GB" sz="2400" dirty="0" smtClean="0"/>
              <a:t>Beth </a:t>
            </a:r>
            <a:r>
              <a:rPr lang="en-GB" sz="2400" dirty="0" err="1" smtClean="0"/>
              <a:t>allwn</a:t>
            </a:r>
            <a:r>
              <a:rPr lang="en-GB" sz="2400" dirty="0" smtClean="0"/>
              <a:t> </a:t>
            </a:r>
            <a:r>
              <a:rPr lang="en-GB" sz="2400" dirty="0" err="1" smtClean="0"/>
              <a:t>ni</a:t>
            </a:r>
            <a:r>
              <a:rPr lang="en-GB" sz="2400" dirty="0" smtClean="0"/>
              <a:t> </a:t>
            </a:r>
            <a:r>
              <a:rPr lang="en-GB" sz="2400" dirty="0" err="1" smtClean="0"/>
              <a:t>ddysgu</a:t>
            </a:r>
            <a:r>
              <a:rPr lang="en-GB" sz="2400" dirty="0" smtClean="0"/>
              <a:t> am </a:t>
            </a:r>
            <a:r>
              <a:rPr lang="en-GB" sz="2400" dirty="0" err="1" smtClean="0"/>
              <a:t>amgylchedd</a:t>
            </a:r>
            <a:r>
              <a:rPr lang="en-GB" sz="2400" dirty="0" smtClean="0"/>
              <a:t> </a:t>
            </a:r>
            <a:r>
              <a:rPr lang="en-GB" sz="2400" dirty="0" err="1" smtClean="0"/>
              <a:t>ystafell</a:t>
            </a:r>
            <a:r>
              <a:rPr lang="en-GB" sz="2400" dirty="0" smtClean="0"/>
              <a:t> </a:t>
            </a:r>
            <a:r>
              <a:rPr lang="en-GB" sz="2400" dirty="0" err="1" smtClean="0"/>
              <a:t>ddosbarth</a:t>
            </a:r>
            <a:r>
              <a:rPr lang="en-GB" sz="2400" dirty="0" smtClean="0"/>
              <a:t> Reggio Emilia </a:t>
            </a:r>
            <a:r>
              <a:rPr lang="en-GB" sz="2400" dirty="0" err="1" smtClean="0"/>
              <a:t>o’r</a:t>
            </a:r>
            <a:r>
              <a:rPr lang="en-GB" sz="2400" dirty="0" smtClean="0"/>
              <a:t> </a:t>
            </a:r>
            <a:r>
              <a:rPr lang="en-GB" sz="2400" dirty="0" err="1" smtClean="0"/>
              <a:t>lluniau</a:t>
            </a:r>
            <a:r>
              <a:rPr lang="en-GB" sz="2400" dirty="0" smtClean="0"/>
              <a:t> </a:t>
            </a:r>
            <a:r>
              <a:rPr lang="en-GB" sz="2400" dirty="0" err="1" smtClean="0"/>
              <a:t>yma</a:t>
            </a:r>
            <a:r>
              <a:rPr lang="en-GB" sz="2400" dirty="0" smtClean="0"/>
              <a:t>?</a:t>
            </a:r>
            <a:endParaRPr lang="en-GB" sz="2400" dirty="0"/>
          </a:p>
        </p:txBody>
      </p:sp>
    </p:spTree>
    <p:extLst>
      <p:ext uri="{BB962C8B-B14F-4D97-AF65-F5344CB8AC3E}">
        <p14:creationId xmlns:p14="http://schemas.microsoft.com/office/powerpoint/2010/main" val="1254328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a:xfrm>
            <a:off x="838200" y="2881745"/>
            <a:ext cx="10515600" cy="3295218"/>
          </a:xfrm>
        </p:spPr>
        <p:txBody>
          <a:bodyPr/>
          <a:lstStyle/>
          <a:p>
            <a:r>
              <a:rPr lang="en-GB" dirty="0"/>
              <a:t>“The schools in </a:t>
            </a:r>
            <a:r>
              <a:rPr lang="en-GB" dirty="0" smtClean="0"/>
              <a:t>Reggio Emilia... </a:t>
            </a:r>
            <a:r>
              <a:rPr lang="en-GB" dirty="0"/>
              <a:t>have grown out of a culture that values </a:t>
            </a:r>
            <a:r>
              <a:rPr lang="en-GB" dirty="0" smtClean="0"/>
              <a:t>children, </a:t>
            </a:r>
            <a:r>
              <a:rPr lang="en-GB" dirty="0"/>
              <a:t>out of the intense commitment of a group of </a:t>
            </a:r>
            <a:r>
              <a:rPr lang="en-GB" dirty="0" smtClean="0"/>
              <a:t>parents, </a:t>
            </a:r>
            <a:r>
              <a:rPr lang="en-GB" dirty="0"/>
              <a:t>out of the leadership of a visionary man” </a:t>
            </a:r>
            <a:r>
              <a:rPr lang="en-GB" dirty="0" smtClean="0"/>
              <a:t>(</a:t>
            </a:r>
            <a:r>
              <a:rPr lang="en-GB" dirty="0" err="1"/>
              <a:t>Neugebauer</a:t>
            </a:r>
            <a:r>
              <a:rPr lang="en-GB" dirty="0"/>
              <a:t>, 1994, p. </a:t>
            </a:r>
            <a:r>
              <a:rPr lang="en-GB" dirty="0" smtClean="0"/>
              <a:t>67 cited in Hewett, 2001)</a:t>
            </a:r>
            <a:endParaRPr lang="en-GB" dirty="0"/>
          </a:p>
        </p:txBody>
      </p:sp>
    </p:spTree>
    <p:extLst>
      <p:ext uri="{BB962C8B-B14F-4D97-AF65-F5344CB8AC3E}">
        <p14:creationId xmlns:p14="http://schemas.microsoft.com/office/powerpoint/2010/main" val="20627324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Oblygiadau</a:t>
            </a:r>
            <a:r>
              <a:rPr lang="en-GB" dirty="0" smtClean="0"/>
              <a:t> </a:t>
            </a:r>
            <a:r>
              <a:rPr lang="en-GB" dirty="0" err="1" smtClean="0"/>
              <a:t>Addysgol</a:t>
            </a:r>
            <a:r>
              <a:rPr lang="en-GB" dirty="0" smtClean="0"/>
              <a:t/>
            </a:r>
            <a:br>
              <a:rPr lang="en-GB" dirty="0" smtClean="0"/>
            </a:br>
            <a:r>
              <a:rPr lang="en-GB" dirty="0" smtClean="0"/>
              <a:t>Educational implications</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The child’s rights are respected – listening to the child’s views is all important</a:t>
            </a:r>
          </a:p>
          <a:p>
            <a:r>
              <a:rPr lang="en-GB" dirty="0" smtClean="0"/>
              <a:t>A child has an active role in their education – discovery learning is important and enabling the child to ask questions and find answers</a:t>
            </a:r>
          </a:p>
          <a:p>
            <a:r>
              <a:rPr lang="en-GB" dirty="0" smtClean="0"/>
              <a:t>Project work enables a child to explore, question, think, discuss, represent and reflect</a:t>
            </a:r>
          </a:p>
          <a:p>
            <a:r>
              <a:rPr lang="en-GB" dirty="0" smtClean="0"/>
              <a:t>A belief that children communicating with each other is vital to bring meaning to knowledge and make sense of the world </a:t>
            </a:r>
          </a:p>
          <a:p>
            <a:r>
              <a:rPr lang="en-GB" dirty="0" smtClean="0"/>
              <a:t>‘The hundred languages of children’ – watch </a:t>
            </a:r>
            <a:r>
              <a:rPr lang="en-GB" dirty="0" smtClean="0">
                <a:hlinkClick r:id="rId2"/>
              </a:rPr>
              <a:t>the clip</a:t>
            </a:r>
            <a:r>
              <a:rPr lang="en-GB" dirty="0" smtClean="0"/>
              <a:t>. What does this mean?</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Mae </a:t>
            </a:r>
            <a:r>
              <a:rPr lang="en-GB" dirty="0" err="1" smtClean="0"/>
              <a:t>hawliau’r</a:t>
            </a:r>
            <a:r>
              <a:rPr lang="en-GB" dirty="0" smtClean="0"/>
              <a:t> </a:t>
            </a:r>
            <a:r>
              <a:rPr lang="en-GB" dirty="0" err="1" smtClean="0"/>
              <a:t>plentyn</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parchu</a:t>
            </a:r>
            <a:r>
              <a:rPr lang="en-GB" dirty="0" smtClean="0"/>
              <a:t> – </a:t>
            </a:r>
            <a:r>
              <a:rPr lang="en-GB" dirty="0" err="1" smtClean="0"/>
              <a:t>mae</a:t>
            </a:r>
            <a:r>
              <a:rPr lang="en-GB" dirty="0" smtClean="0"/>
              <a:t> </a:t>
            </a:r>
            <a:r>
              <a:rPr lang="en-GB" dirty="0" err="1" smtClean="0"/>
              <a:t>gwrando</a:t>
            </a:r>
            <a:r>
              <a:rPr lang="en-GB" dirty="0" smtClean="0"/>
              <a:t> </a:t>
            </a:r>
            <a:r>
              <a:rPr lang="en-GB" dirty="0" err="1" smtClean="0"/>
              <a:t>ar</a:t>
            </a:r>
            <a:r>
              <a:rPr lang="en-GB" dirty="0" smtClean="0"/>
              <a:t> </a:t>
            </a:r>
            <a:r>
              <a:rPr lang="en-GB" dirty="0" err="1" smtClean="0"/>
              <a:t>safbwyntiau’r</a:t>
            </a:r>
            <a:r>
              <a:rPr lang="en-GB" dirty="0" smtClean="0"/>
              <a:t> plenty </a:t>
            </a:r>
            <a:r>
              <a:rPr lang="en-GB" dirty="0" err="1" smtClean="0"/>
              <a:t>yn</a:t>
            </a:r>
            <a:r>
              <a:rPr lang="en-GB" dirty="0" smtClean="0"/>
              <a:t> </a:t>
            </a:r>
            <a:r>
              <a:rPr lang="en-GB" dirty="0" err="1" smtClean="0"/>
              <a:t>oll</a:t>
            </a:r>
            <a:r>
              <a:rPr lang="en-GB" dirty="0" smtClean="0"/>
              <a:t> </a:t>
            </a:r>
            <a:r>
              <a:rPr lang="en-GB" dirty="0" err="1" smtClean="0"/>
              <a:t>bwysig</a:t>
            </a:r>
            <a:endParaRPr lang="en-GB" dirty="0" smtClean="0"/>
          </a:p>
          <a:p>
            <a:r>
              <a:rPr lang="en-GB" dirty="0" smtClean="0"/>
              <a:t>Mae </a:t>
            </a:r>
            <a:r>
              <a:rPr lang="en-GB" dirty="0" err="1" smtClean="0"/>
              <a:t>gan</a:t>
            </a:r>
            <a:r>
              <a:rPr lang="en-GB" dirty="0" smtClean="0"/>
              <a:t> </a:t>
            </a:r>
            <a:r>
              <a:rPr lang="en-GB" dirty="0" err="1" smtClean="0"/>
              <a:t>plentyn</a:t>
            </a:r>
            <a:r>
              <a:rPr lang="en-GB" dirty="0" smtClean="0"/>
              <a:t> </a:t>
            </a:r>
            <a:r>
              <a:rPr lang="en-GB" dirty="0" err="1" smtClean="0"/>
              <a:t>rôl</a:t>
            </a:r>
            <a:r>
              <a:rPr lang="en-GB" dirty="0" smtClean="0"/>
              <a:t> </a:t>
            </a:r>
            <a:r>
              <a:rPr lang="en-GB" dirty="0" err="1" smtClean="0"/>
              <a:t>gweithredol</a:t>
            </a:r>
            <a:r>
              <a:rPr lang="en-GB" dirty="0" smtClean="0"/>
              <a:t> </a:t>
            </a:r>
            <a:r>
              <a:rPr lang="en-GB" dirty="0" err="1" smtClean="0"/>
              <a:t>yn</a:t>
            </a:r>
            <a:r>
              <a:rPr lang="en-GB" dirty="0" smtClean="0"/>
              <a:t> </a:t>
            </a:r>
            <a:r>
              <a:rPr lang="en-GB" dirty="0" err="1" smtClean="0"/>
              <a:t>eu</a:t>
            </a:r>
            <a:r>
              <a:rPr lang="en-GB" dirty="0" smtClean="0"/>
              <a:t> </a:t>
            </a:r>
            <a:r>
              <a:rPr lang="en-GB" dirty="0" err="1" smtClean="0"/>
              <a:t>haddysg</a:t>
            </a:r>
            <a:r>
              <a:rPr lang="en-GB" dirty="0" smtClean="0"/>
              <a:t> – </a:t>
            </a:r>
            <a:r>
              <a:rPr lang="en-GB" dirty="0" err="1" smtClean="0"/>
              <a:t>dysgu</a:t>
            </a:r>
            <a:r>
              <a:rPr lang="en-GB" dirty="0" smtClean="0"/>
              <a:t> </a:t>
            </a:r>
            <a:r>
              <a:rPr lang="en-GB" dirty="0" err="1" smtClean="0"/>
              <a:t>trwy</a:t>
            </a:r>
            <a:r>
              <a:rPr lang="en-GB" dirty="0" smtClean="0"/>
              <a:t> </a:t>
            </a:r>
            <a:r>
              <a:rPr lang="en-GB" dirty="0" err="1" smtClean="0"/>
              <a:t>ddarganfod</a:t>
            </a:r>
            <a:r>
              <a:rPr lang="en-GB" dirty="0" smtClean="0"/>
              <a:t> </a:t>
            </a:r>
            <a:r>
              <a:rPr lang="en-GB" dirty="0" err="1" smtClean="0"/>
              <a:t>yn</a:t>
            </a:r>
            <a:r>
              <a:rPr lang="en-GB" dirty="0" smtClean="0"/>
              <a:t> </a:t>
            </a:r>
            <a:r>
              <a:rPr lang="en-GB" dirty="0" err="1" smtClean="0"/>
              <a:t>bwysig</a:t>
            </a:r>
            <a:r>
              <a:rPr lang="en-GB" dirty="0" smtClean="0"/>
              <a:t> a </a:t>
            </a:r>
            <a:r>
              <a:rPr lang="en-GB" dirty="0" err="1" smtClean="0"/>
              <a:t>galluogi’r</a:t>
            </a:r>
            <a:r>
              <a:rPr lang="en-GB" dirty="0" smtClean="0"/>
              <a:t> </a:t>
            </a:r>
            <a:r>
              <a:rPr lang="en-GB" dirty="0" err="1" smtClean="0"/>
              <a:t>plentyn</a:t>
            </a:r>
            <a:r>
              <a:rPr lang="en-GB" dirty="0" smtClean="0"/>
              <a:t> </a:t>
            </a:r>
            <a:r>
              <a:rPr lang="en-GB" dirty="0"/>
              <a:t>i</a:t>
            </a:r>
            <a:r>
              <a:rPr lang="en-GB" dirty="0" smtClean="0"/>
              <a:t> </a:t>
            </a:r>
            <a:r>
              <a:rPr lang="en-GB" dirty="0" err="1" smtClean="0"/>
              <a:t>ofyn</a:t>
            </a:r>
            <a:r>
              <a:rPr lang="en-GB" dirty="0" smtClean="0"/>
              <a:t> </a:t>
            </a:r>
            <a:r>
              <a:rPr lang="en-GB" dirty="0" err="1" smtClean="0"/>
              <a:t>cwestiynau</a:t>
            </a:r>
            <a:r>
              <a:rPr lang="en-GB" dirty="0" smtClean="0"/>
              <a:t> a </a:t>
            </a:r>
            <a:r>
              <a:rPr lang="en-GB" dirty="0" err="1" smtClean="0"/>
              <a:t>darganfod</a:t>
            </a:r>
            <a:r>
              <a:rPr lang="en-GB" dirty="0" smtClean="0"/>
              <a:t> </a:t>
            </a:r>
            <a:r>
              <a:rPr lang="en-GB" dirty="0" err="1" smtClean="0"/>
              <a:t>atebion</a:t>
            </a:r>
            <a:endParaRPr lang="en-GB" dirty="0" smtClean="0"/>
          </a:p>
          <a:p>
            <a:r>
              <a:rPr lang="en-GB" dirty="0" smtClean="0"/>
              <a:t>Mae </a:t>
            </a:r>
            <a:r>
              <a:rPr lang="en-GB" dirty="0" err="1" smtClean="0"/>
              <a:t>gwaith</a:t>
            </a:r>
            <a:r>
              <a:rPr lang="en-GB" dirty="0" smtClean="0"/>
              <a:t> </a:t>
            </a:r>
            <a:r>
              <a:rPr lang="en-GB" dirty="0" err="1" smtClean="0"/>
              <a:t>prosiect</a:t>
            </a:r>
            <a:r>
              <a:rPr lang="en-GB" dirty="0" smtClean="0"/>
              <a:t> </a:t>
            </a:r>
            <a:r>
              <a:rPr lang="en-GB" dirty="0" err="1" smtClean="0"/>
              <a:t>yn</a:t>
            </a:r>
            <a:r>
              <a:rPr lang="en-GB" dirty="0" smtClean="0"/>
              <a:t> </a:t>
            </a:r>
            <a:r>
              <a:rPr lang="en-GB" dirty="0" err="1" smtClean="0"/>
              <a:t>galluogi</a:t>
            </a:r>
            <a:r>
              <a:rPr lang="en-GB" dirty="0" smtClean="0"/>
              <a:t> </a:t>
            </a:r>
            <a:r>
              <a:rPr lang="en-GB" dirty="0" err="1" smtClean="0"/>
              <a:t>plentyn</a:t>
            </a:r>
            <a:r>
              <a:rPr lang="en-GB" dirty="0" smtClean="0"/>
              <a:t> </a:t>
            </a:r>
            <a:r>
              <a:rPr lang="en-GB" dirty="0"/>
              <a:t>i</a:t>
            </a:r>
            <a:r>
              <a:rPr lang="en-GB" dirty="0" smtClean="0"/>
              <a:t> </a:t>
            </a:r>
            <a:r>
              <a:rPr lang="en-GB" dirty="0" err="1" smtClean="0"/>
              <a:t>archwilio</a:t>
            </a:r>
            <a:r>
              <a:rPr lang="en-GB" dirty="0" smtClean="0"/>
              <a:t>, </a:t>
            </a:r>
            <a:r>
              <a:rPr lang="en-GB" dirty="0" err="1" smtClean="0"/>
              <a:t>cwestiynu</a:t>
            </a:r>
            <a:r>
              <a:rPr lang="en-GB" dirty="0" smtClean="0"/>
              <a:t>, </a:t>
            </a:r>
            <a:r>
              <a:rPr lang="en-GB" dirty="0" err="1" smtClean="0"/>
              <a:t>meddwl</a:t>
            </a:r>
            <a:r>
              <a:rPr lang="en-GB" dirty="0" smtClean="0"/>
              <a:t>, </a:t>
            </a:r>
            <a:r>
              <a:rPr lang="en-GB" dirty="0" err="1" smtClean="0"/>
              <a:t>trafod</a:t>
            </a:r>
            <a:r>
              <a:rPr lang="en-GB" dirty="0" smtClean="0"/>
              <a:t>, </a:t>
            </a:r>
            <a:r>
              <a:rPr lang="en-GB" dirty="0" err="1" smtClean="0"/>
              <a:t>cynrychioli</a:t>
            </a:r>
            <a:r>
              <a:rPr lang="en-GB" dirty="0" smtClean="0"/>
              <a:t> ac </a:t>
            </a:r>
            <a:r>
              <a:rPr lang="en-GB" dirty="0" err="1" smtClean="0"/>
              <a:t>adlewyrchu</a:t>
            </a:r>
            <a:endParaRPr lang="en-GB" dirty="0" smtClean="0"/>
          </a:p>
          <a:p>
            <a:r>
              <a:rPr lang="en-GB" dirty="0" smtClean="0"/>
              <a:t>Cred bod plant </a:t>
            </a:r>
            <a:r>
              <a:rPr lang="en-GB" dirty="0" err="1" smtClean="0"/>
              <a:t>yn</a:t>
            </a:r>
            <a:r>
              <a:rPr lang="en-GB" dirty="0" smtClean="0"/>
              <a:t> </a:t>
            </a:r>
            <a:r>
              <a:rPr lang="en-GB" dirty="0" err="1" smtClean="0"/>
              <a:t>cyfathrebu</a:t>
            </a:r>
            <a:r>
              <a:rPr lang="en-GB" dirty="0" smtClean="0"/>
              <a:t> </a:t>
            </a:r>
            <a:r>
              <a:rPr lang="en-GB" dirty="0" err="1" smtClean="0"/>
              <a:t>gyda’i</a:t>
            </a:r>
            <a:r>
              <a:rPr lang="en-GB" dirty="0" smtClean="0"/>
              <a:t> </a:t>
            </a:r>
            <a:r>
              <a:rPr lang="en-GB" dirty="0" err="1" smtClean="0"/>
              <a:t>gilydd</a:t>
            </a:r>
            <a:r>
              <a:rPr lang="en-GB" dirty="0" smtClean="0"/>
              <a:t> </a:t>
            </a:r>
            <a:r>
              <a:rPr lang="en-GB" dirty="0" err="1" smtClean="0"/>
              <a:t>yn</a:t>
            </a:r>
            <a:r>
              <a:rPr lang="en-GB" dirty="0" smtClean="0"/>
              <a:t> </a:t>
            </a:r>
            <a:r>
              <a:rPr lang="en-GB" dirty="0" err="1" smtClean="0"/>
              <a:t>allweddol</a:t>
            </a:r>
            <a:r>
              <a:rPr lang="en-GB" dirty="0" smtClean="0"/>
              <a:t> </a:t>
            </a:r>
            <a:r>
              <a:rPr lang="en-GB" dirty="0" err="1" smtClean="0"/>
              <a:t>i</a:t>
            </a:r>
            <a:r>
              <a:rPr lang="en-GB" dirty="0" smtClean="0"/>
              <a:t> </a:t>
            </a:r>
            <a:r>
              <a:rPr lang="en-GB" dirty="0" err="1" smtClean="0"/>
              <a:t>wneud</a:t>
            </a:r>
            <a:r>
              <a:rPr lang="en-GB" dirty="0" smtClean="0"/>
              <a:t> </a:t>
            </a:r>
            <a:r>
              <a:rPr lang="en-GB" dirty="0" err="1" smtClean="0"/>
              <a:t>synnwyr</a:t>
            </a:r>
            <a:r>
              <a:rPr lang="en-GB" dirty="0" smtClean="0"/>
              <a:t> </a:t>
            </a:r>
            <a:r>
              <a:rPr lang="en-GB" dirty="0" err="1" smtClean="0"/>
              <a:t>o’r</a:t>
            </a:r>
            <a:r>
              <a:rPr lang="en-GB" dirty="0" smtClean="0"/>
              <a:t> </a:t>
            </a:r>
            <a:r>
              <a:rPr lang="en-GB" dirty="0" err="1" smtClean="0"/>
              <a:t>byd</a:t>
            </a:r>
            <a:r>
              <a:rPr lang="en-GB" dirty="0" smtClean="0"/>
              <a:t> a </a:t>
            </a:r>
            <a:r>
              <a:rPr lang="en-GB" dirty="0" err="1" smtClean="0"/>
              <a:t>dod</a:t>
            </a:r>
            <a:r>
              <a:rPr lang="en-GB" dirty="0" smtClean="0"/>
              <a:t> a </a:t>
            </a:r>
            <a:r>
              <a:rPr lang="en-GB" dirty="0" err="1" smtClean="0"/>
              <a:t>ystyr</a:t>
            </a:r>
            <a:r>
              <a:rPr lang="en-GB" dirty="0" smtClean="0"/>
              <a:t> </a:t>
            </a:r>
            <a:r>
              <a:rPr lang="en-GB" dirty="0" err="1" smtClean="0"/>
              <a:t>i</a:t>
            </a:r>
            <a:r>
              <a:rPr lang="en-GB" dirty="0" smtClean="0"/>
              <a:t> </a:t>
            </a:r>
            <a:r>
              <a:rPr lang="en-GB" dirty="0" err="1" smtClean="0"/>
              <a:t>wybodaeth</a:t>
            </a:r>
            <a:endParaRPr lang="en-GB" dirty="0" smtClean="0"/>
          </a:p>
          <a:p>
            <a:r>
              <a:rPr lang="en-GB" dirty="0" err="1" smtClean="0"/>
              <a:t>Gwyliwch</a:t>
            </a:r>
            <a:r>
              <a:rPr lang="en-GB" dirty="0" smtClean="0"/>
              <a:t> y clip </a:t>
            </a:r>
            <a:r>
              <a:rPr lang="en-GB" dirty="0" err="1" smtClean="0"/>
              <a:t>ar</a:t>
            </a:r>
            <a:r>
              <a:rPr lang="en-GB" dirty="0" smtClean="0"/>
              <a:t> ‘The hundred languages of children’. Beth </a:t>
            </a:r>
            <a:r>
              <a:rPr lang="en-GB" dirty="0" err="1" smtClean="0"/>
              <a:t>yw</a:t>
            </a:r>
            <a:r>
              <a:rPr lang="en-GB" dirty="0" smtClean="0"/>
              <a:t> </a:t>
            </a:r>
            <a:r>
              <a:rPr lang="en-GB" dirty="0" err="1" smtClean="0"/>
              <a:t>ei</a:t>
            </a:r>
            <a:r>
              <a:rPr lang="en-GB" dirty="0" smtClean="0"/>
              <a:t> </a:t>
            </a:r>
            <a:r>
              <a:rPr lang="en-GB" dirty="0" err="1" smtClean="0"/>
              <a:t>ystyr</a:t>
            </a:r>
            <a:r>
              <a:rPr lang="en-GB" dirty="0" smtClean="0"/>
              <a:t>?</a:t>
            </a:r>
            <a:endParaRPr lang="en-GB" dirty="0"/>
          </a:p>
        </p:txBody>
      </p:sp>
    </p:spTree>
    <p:extLst>
      <p:ext uri="{BB962C8B-B14F-4D97-AF65-F5344CB8AC3E}">
        <p14:creationId xmlns:p14="http://schemas.microsoft.com/office/powerpoint/2010/main" val="10379718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Rol</a:t>
            </a:r>
            <a:r>
              <a:rPr lang="en-GB" dirty="0" smtClean="0"/>
              <a:t> </a:t>
            </a:r>
            <a:r>
              <a:rPr lang="en-GB" dirty="0" err="1" smtClean="0"/>
              <a:t>yr</a:t>
            </a:r>
            <a:r>
              <a:rPr lang="en-GB" dirty="0" smtClean="0"/>
              <a:t> </a:t>
            </a:r>
            <a:r>
              <a:rPr lang="en-GB" dirty="0" err="1" smtClean="0"/>
              <a:t>athro</a:t>
            </a:r>
            <a:r>
              <a:rPr lang="en-GB" dirty="0" smtClean="0"/>
              <a:t/>
            </a:r>
            <a:br>
              <a:rPr lang="en-GB" dirty="0" smtClean="0"/>
            </a:br>
            <a:r>
              <a:rPr lang="en-GB" dirty="0" smtClean="0"/>
              <a:t>The teacher’s role</a:t>
            </a:r>
            <a:endParaRPr lang="en-GB" dirty="0"/>
          </a:p>
        </p:txBody>
      </p:sp>
      <p:sp>
        <p:nvSpPr>
          <p:cNvPr id="3" name="Content Placeholder 2"/>
          <p:cNvSpPr>
            <a:spLocks noGrp="1"/>
          </p:cNvSpPr>
          <p:nvPr>
            <p:ph sz="half" idx="1"/>
          </p:nvPr>
        </p:nvSpPr>
        <p:spPr>
          <a:xfrm>
            <a:off x="323557" y="1825624"/>
            <a:ext cx="5627077" cy="4919833"/>
          </a:xfrm>
        </p:spPr>
        <p:txBody>
          <a:bodyPr>
            <a:noAutofit/>
          </a:bodyPr>
          <a:lstStyle/>
          <a:p>
            <a:r>
              <a:rPr lang="en-GB" sz="2200" dirty="0" smtClean="0"/>
              <a:t>Teachers take the role of co-learners and partners in the process of learning</a:t>
            </a:r>
          </a:p>
          <a:p>
            <a:r>
              <a:rPr lang="en-GB" sz="2200" dirty="0" smtClean="0"/>
              <a:t>There is no attempt to control or lead the child but rather encourage and discover together</a:t>
            </a:r>
          </a:p>
          <a:p>
            <a:r>
              <a:rPr lang="en-GB" sz="2200" dirty="0" smtClean="0"/>
              <a:t>Teacher needs to be attuned to child’s thoughts in order to ask the right questions to offer assistance or provide information without taking over (think Vygotsky’s ZPD)</a:t>
            </a:r>
          </a:p>
          <a:p>
            <a:r>
              <a:rPr lang="en-GB" sz="2200" dirty="0" smtClean="0"/>
              <a:t>Collaboration is important not just between the teacher and pupils but also with parents</a:t>
            </a:r>
          </a:p>
          <a:p>
            <a:r>
              <a:rPr lang="en-GB" sz="2200" dirty="0" smtClean="0"/>
              <a:t>Teacher as a researcher  - listening and observing children and following up on their ideas in order to produce strategies that can be used by them</a:t>
            </a:r>
            <a:endParaRPr lang="en-GB" sz="2200" dirty="0"/>
          </a:p>
        </p:txBody>
      </p:sp>
      <p:sp>
        <p:nvSpPr>
          <p:cNvPr id="4" name="Content Placeholder 3"/>
          <p:cNvSpPr>
            <a:spLocks noGrp="1"/>
          </p:cNvSpPr>
          <p:nvPr>
            <p:ph sz="half" idx="2"/>
          </p:nvPr>
        </p:nvSpPr>
        <p:spPr>
          <a:xfrm>
            <a:off x="6172200" y="1825625"/>
            <a:ext cx="5813474" cy="4351338"/>
          </a:xfrm>
        </p:spPr>
        <p:txBody>
          <a:bodyPr>
            <a:noAutofit/>
          </a:bodyPr>
          <a:lstStyle/>
          <a:p>
            <a:r>
              <a:rPr lang="en-GB" sz="2200" dirty="0" smtClean="0"/>
              <a:t>Mae </a:t>
            </a:r>
            <a:r>
              <a:rPr lang="en-GB" sz="2200" dirty="0" err="1" smtClean="0"/>
              <a:t>athrawon</a:t>
            </a:r>
            <a:r>
              <a:rPr lang="en-GB" sz="2200" dirty="0" smtClean="0"/>
              <a:t> </a:t>
            </a:r>
            <a:r>
              <a:rPr lang="en-GB" sz="2200" dirty="0" err="1" smtClean="0"/>
              <a:t>yn</a:t>
            </a:r>
            <a:r>
              <a:rPr lang="en-GB" sz="2200" dirty="0" smtClean="0"/>
              <a:t> </a:t>
            </a:r>
            <a:r>
              <a:rPr lang="en-GB" sz="2200" dirty="0" err="1" smtClean="0"/>
              <a:t>dysgu</a:t>
            </a:r>
            <a:r>
              <a:rPr lang="en-GB" sz="2200" dirty="0" smtClean="0"/>
              <a:t> </a:t>
            </a:r>
            <a:r>
              <a:rPr lang="en-GB" sz="2200" dirty="0" err="1" smtClean="0"/>
              <a:t>ar</a:t>
            </a:r>
            <a:r>
              <a:rPr lang="en-GB" sz="2200" dirty="0" smtClean="0"/>
              <a:t> y </a:t>
            </a:r>
            <a:r>
              <a:rPr lang="en-GB" sz="2200" dirty="0" err="1" smtClean="0"/>
              <a:t>cyd</a:t>
            </a:r>
            <a:r>
              <a:rPr lang="en-GB" sz="2200" dirty="0" smtClean="0"/>
              <a:t> </a:t>
            </a:r>
            <a:r>
              <a:rPr lang="en-GB" sz="2200" dirty="0" err="1" smtClean="0"/>
              <a:t>gyda’r</a:t>
            </a:r>
            <a:r>
              <a:rPr lang="en-GB" sz="2200" dirty="0" smtClean="0"/>
              <a:t> </a:t>
            </a:r>
            <a:r>
              <a:rPr lang="en-GB" sz="2200" dirty="0" err="1" smtClean="0"/>
              <a:t>disgyblion</a:t>
            </a:r>
            <a:endParaRPr lang="en-GB" sz="2200" dirty="0" smtClean="0"/>
          </a:p>
          <a:p>
            <a:r>
              <a:rPr lang="en-GB" sz="2200" dirty="0" err="1" smtClean="0"/>
              <a:t>Nid</a:t>
            </a:r>
            <a:r>
              <a:rPr lang="en-GB" sz="2200" dirty="0" smtClean="0"/>
              <a:t> </a:t>
            </a:r>
            <a:r>
              <a:rPr lang="en-GB" sz="2200" dirty="0" err="1" smtClean="0"/>
              <a:t>oes</a:t>
            </a:r>
            <a:r>
              <a:rPr lang="en-GB" sz="2200" dirty="0" smtClean="0"/>
              <a:t> </a:t>
            </a:r>
            <a:r>
              <a:rPr lang="en-GB" sz="2200" dirty="0" err="1" smtClean="0"/>
              <a:t>ymgais</a:t>
            </a:r>
            <a:r>
              <a:rPr lang="en-GB" sz="2200" dirty="0" smtClean="0"/>
              <a:t> </a:t>
            </a:r>
            <a:r>
              <a:rPr lang="en-GB" sz="2200" dirty="0" err="1" smtClean="0"/>
              <a:t>i</a:t>
            </a:r>
            <a:r>
              <a:rPr lang="en-GB" sz="2200" dirty="0" smtClean="0"/>
              <a:t> </a:t>
            </a:r>
            <a:r>
              <a:rPr lang="en-GB" sz="2200" dirty="0" err="1" smtClean="0"/>
              <a:t>reoli</a:t>
            </a:r>
            <a:r>
              <a:rPr lang="en-GB" sz="2200" dirty="0" smtClean="0"/>
              <a:t> </a:t>
            </a:r>
            <a:r>
              <a:rPr lang="en-GB" sz="2200" dirty="0" err="1" smtClean="0"/>
              <a:t>neu</a:t>
            </a:r>
            <a:r>
              <a:rPr lang="en-GB" sz="2200" dirty="0" smtClean="0"/>
              <a:t> </a:t>
            </a:r>
            <a:r>
              <a:rPr lang="en-GB" sz="2200" dirty="0" err="1" smtClean="0"/>
              <a:t>arwain</a:t>
            </a:r>
            <a:r>
              <a:rPr lang="en-GB" sz="2200" dirty="0" smtClean="0"/>
              <a:t> y </a:t>
            </a:r>
            <a:r>
              <a:rPr lang="en-GB" sz="2200" dirty="0" err="1" smtClean="0"/>
              <a:t>plentyn</a:t>
            </a:r>
            <a:r>
              <a:rPr lang="en-GB" sz="2200" dirty="0" smtClean="0"/>
              <a:t> </a:t>
            </a:r>
            <a:r>
              <a:rPr lang="en-GB" sz="2200" dirty="0" err="1" smtClean="0"/>
              <a:t>ond</a:t>
            </a:r>
            <a:r>
              <a:rPr lang="en-GB" sz="2200" dirty="0" smtClean="0"/>
              <a:t> </a:t>
            </a:r>
            <a:r>
              <a:rPr lang="en-GB" sz="2200" dirty="0" err="1" smtClean="0"/>
              <a:t>yn</a:t>
            </a:r>
            <a:r>
              <a:rPr lang="en-GB" sz="2200" dirty="0" smtClean="0"/>
              <a:t> </a:t>
            </a:r>
            <a:r>
              <a:rPr lang="en-GB" sz="2200" dirty="0" err="1" smtClean="0"/>
              <a:t>hytrach</a:t>
            </a:r>
            <a:r>
              <a:rPr lang="en-GB" sz="2200" dirty="0" smtClean="0"/>
              <a:t> </a:t>
            </a:r>
            <a:r>
              <a:rPr lang="en-GB" sz="2200" dirty="0" err="1" smtClean="0"/>
              <a:t>annog</a:t>
            </a:r>
            <a:r>
              <a:rPr lang="en-GB" sz="2200" dirty="0" smtClean="0"/>
              <a:t> a </a:t>
            </a:r>
            <a:r>
              <a:rPr lang="en-GB" sz="2200" dirty="0" err="1" smtClean="0"/>
              <a:t>darganfod</a:t>
            </a:r>
            <a:r>
              <a:rPr lang="en-GB" sz="2200" dirty="0" smtClean="0"/>
              <a:t> </a:t>
            </a:r>
            <a:r>
              <a:rPr lang="en-GB" sz="2200" dirty="0" err="1" smtClean="0"/>
              <a:t>gyda’u</a:t>
            </a:r>
            <a:r>
              <a:rPr lang="en-GB" sz="2200" dirty="0" smtClean="0"/>
              <a:t> </a:t>
            </a:r>
            <a:r>
              <a:rPr lang="en-GB" sz="2200" dirty="0" err="1" smtClean="0"/>
              <a:t>gilydd</a:t>
            </a:r>
            <a:endParaRPr lang="en-GB" sz="2200" dirty="0" smtClean="0"/>
          </a:p>
          <a:p>
            <a:r>
              <a:rPr lang="en-GB" sz="2200" dirty="0" smtClean="0"/>
              <a:t>Mae </a:t>
            </a:r>
            <a:r>
              <a:rPr lang="en-GB" sz="2200" dirty="0" err="1" smtClean="0"/>
              <a:t>angen</a:t>
            </a:r>
            <a:r>
              <a:rPr lang="en-GB" sz="2200" dirty="0" smtClean="0"/>
              <a:t> </a:t>
            </a:r>
            <a:r>
              <a:rPr lang="en-GB" sz="2200" dirty="0" err="1"/>
              <a:t>i</a:t>
            </a:r>
            <a:r>
              <a:rPr lang="en-GB" sz="2200" dirty="0" err="1" smtClean="0"/>
              <a:t>’r</a:t>
            </a:r>
            <a:r>
              <a:rPr lang="en-GB" sz="2200" dirty="0" smtClean="0"/>
              <a:t> </a:t>
            </a:r>
            <a:r>
              <a:rPr lang="en-GB" sz="2200" dirty="0" err="1" smtClean="0"/>
              <a:t>athro</a:t>
            </a:r>
            <a:r>
              <a:rPr lang="en-GB" sz="2200" dirty="0" smtClean="0"/>
              <a:t> </a:t>
            </a:r>
            <a:r>
              <a:rPr lang="en-GB" sz="2200" dirty="0" err="1" smtClean="0"/>
              <a:t>ddeall</a:t>
            </a:r>
            <a:r>
              <a:rPr lang="en-GB" sz="2200" dirty="0" smtClean="0"/>
              <a:t> </a:t>
            </a:r>
            <a:r>
              <a:rPr lang="en-GB" sz="2200" dirty="0" err="1" smtClean="0"/>
              <a:t>meddyliau’r</a:t>
            </a:r>
            <a:r>
              <a:rPr lang="en-GB" sz="2200" dirty="0" smtClean="0"/>
              <a:t> </a:t>
            </a:r>
            <a:r>
              <a:rPr lang="en-GB" sz="2200" dirty="0" err="1" smtClean="0"/>
              <a:t>plentyn</a:t>
            </a:r>
            <a:r>
              <a:rPr lang="en-GB" sz="2200" dirty="0" smtClean="0"/>
              <a:t> </a:t>
            </a:r>
            <a:r>
              <a:rPr lang="en-GB" sz="2200" dirty="0" err="1" smtClean="0"/>
              <a:t>er</a:t>
            </a:r>
            <a:r>
              <a:rPr lang="en-GB" sz="2200" dirty="0" smtClean="0"/>
              <a:t> </a:t>
            </a:r>
            <a:r>
              <a:rPr lang="en-GB" sz="2200" dirty="0" err="1" smtClean="0"/>
              <a:t>mwyn</a:t>
            </a:r>
            <a:r>
              <a:rPr lang="en-GB" sz="2200" dirty="0" smtClean="0"/>
              <a:t> </a:t>
            </a:r>
            <a:r>
              <a:rPr lang="en-GB" sz="2200" dirty="0" err="1" smtClean="0"/>
              <a:t>gofyn</a:t>
            </a:r>
            <a:r>
              <a:rPr lang="en-GB" sz="2200" dirty="0" smtClean="0"/>
              <a:t> y </a:t>
            </a:r>
            <a:r>
              <a:rPr lang="en-GB" sz="2200" dirty="0" err="1" smtClean="0"/>
              <a:t>cwestiynau</a:t>
            </a:r>
            <a:r>
              <a:rPr lang="en-GB" sz="2200" dirty="0" smtClean="0"/>
              <a:t> </a:t>
            </a:r>
            <a:r>
              <a:rPr lang="en-GB" sz="2200" dirty="0" err="1" smtClean="0"/>
              <a:t>cywir</a:t>
            </a:r>
            <a:r>
              <a:rPr lang="en-GB" sz="2200" dirty="0" smtClean="0"/>
              <a:t> a </a:t>
            </a:r>
            <a:r>
              <a:rPr lang="en-GB" sz="2200" dirty="0" err="1" smtClean="0"/>
              <a:t>chynnig</a:t>
            </a:r>
            <a:r>
              <a:rPr lang="en-GB" sz="2200" dirty="0" smtClean="0"/>
              <a:t> </a:t>
            </a:r>
            <a:r>
              <a:rPr lang="en-GB" sz="2200" dirty="0" err="1" smtClean="0"/>
              <a:t>cymorth</a:t>
            </a:r>
            <a:r>
              <a:rPr lang="en-GB" sz="2200" dirty="0" smtClean="0"/>
              <a:t> </a:t>
            </a:r>
            <a:r>
              <a:rPr lang="en-GB" sz="2200" dirty="0" err="1" smtClean="0"/>
              <a:t>neu</a:t>
            </a:r>
            <a:r>
              <a:rPr lang="en-GB" sz="2200" dirty="0" smtClean="0"/>
              <a:t> </a:t>
            </a:r>
            <a:r>
              <a:rPr lang="en-GB" sz="2200" dirty="0" err="1" smtClean="0"/>
              <a:t>darparu</a:t>
            </a:r>
            <a:r>
              <a:rPr lang="en-GB" sz="2200" dirty="0" smtClean="0"/>
              <a:t> </a:t>
            </a:r>
            <a:r>
              <a:rPr lang="en-GB" sz="2200" dirty="0" err="1" smtClean="0"/>
              <a:t>gwybodaeth</a:t>
            </a:r>
            <a:r>
              <a:rPr lang="en-GB" sz="2200" dirty="0" smtClean="0"/>
              <a:t> </a:t>
            </a:r>
            <a:r>
              <a:rPr lang="en-GB" sz="2200" dirty="0" err="1" smtClean="0"/>
              <a:t>heb</a:t>
            </a:r>
            <a:r>
              <a:rPr lang="en-GB" sz="2200" dirty="0" smtClean="0"/>
              <a:t> </a:t>
            </a:r>
            <a:r>
              <a:rPr lang="en-GB" sz="2200" dirty="0" err="1" smtClean="0"/>
              <a:t>gymryd</a:t>
            </a:r>
            <a:r>
              <a:rPr lang="en-GB" sz="2200" dirty="0" smtClean="0"/>
              <a:t> </a:t>
            </a:r>
            <a:r>
              <a:rPr lang="en-GB" sz="2200" dirty="0" err="1" smtClean="0"/>
              <a:t>drosodd</a:t>
            </a:r>
            <a:r>
              <a:rPr lang="en-GB" sz="2200" dirty="0" smtClean="0"/>
              <a:t> (</a:t>
            </a:r>
            <a:r>
              <a:rPr lang="en-GB" sz="2200" dirty="0" err="1" smtClean="0"/>
              <a:t>meddyliwch</a:t>
            </a:r>
            <a:r>
              <a:rPr lang="en-GB" sz="2200" dirty="0" smtClean="0"/>
              <a:t> am PDP Vygotsky)</a:t>
            </a:r>
          </a:p>
          <a:p>
            <a:r>
              <a:rPr lang="en-GB" sz="2200" dirty="0" smtClean="0"/>
              <a:t>Mae </a:t>
            </a:r>
            <a:r>
              <a:rPr lang="en-GB" sz="2200" dirty="0" err="1" smtClean="0"/>
              <a:t>cyd-weithio</a:t>
            </a:r>
            <a:r>
              <a:rPr lang="en-GB" sz="2200" dirty="0" smtClean="0"/>
              <a:t> </a:t>
            </a:r>
            <a:r>
              <a:rPr lang="en-GB" sz="2200" dirty="0" err="1" smtClean="0"/>
              <a:t>yn</a:t>
            </a:r>
            <a:r>
              <a:rPr lang="en-GB" sz="2200" dirty="0" smtClean="0"/>
              <a:t> </a:t>
            </a:r>
            <a:r>
              <a:rPr lang="en-GB" sz="2200" dirty="0" err="1" smtClean="0"/>
              <a:t>bwysig</a:t>
            </a:r>
            <a:r>
              <a:rPr lang="en-GB" sz="2200" dirty="0" smtClean="0"/>
              <a:t> – </a:t>
            </a:r>
            <a:r>
              <a:rPr lang="en-GB" sz="2200" dirty="0" err="1" smtClean="0"/>
              <a:t>nid</a:t>
            </a:r>
            <a:r>
              <a:rPr lang="en-GB" sz="2200" dirty="0" smtClean="0"/>
              <a:t> </a:t>
            </a:r>
            <a:r>
              <a:rPr lang="en-GB" sz="2200" dirty="0" err="1" smtClean="0"/>
              <a:t>yn</a:t>
            </a:r>
            <a:r>
              <a:rPr lang="en-GB" sz="2200" dirty="0" smtClean="0"/>
              <a:t> </a:t>
            </a:r>
            <a:r>
              <a:rPr lang="en-GB" sz="2200" dirty="0" err="1" smtClean="0"/>
              <a:t>unig</a:t>
            </a:r>
            <a:r>
              <a:rPr lang="en-GB" sz="2200" dirty="0" smtClean="0"/>
              <a:t> </a:t>
            </a:r>
            <a:r>
              <a:rPr lang="en-GB" sz="2200" dirty="0" err="1" smtClean="0"/>
              <a:t>rhwng</a:t>
            </a:r>
            <a:r>
              <a:rPr lang="en-GB" sz="2200" dirty="0" smtClean="0"/>
              <a:t> </a:t>
            </a:r>
            <a:r>
              <a:rPr lang="en-GB" sz="2200" dirty="0" err="1" smtClean="0"/>
              <a:t>yr</a:t>
            </a:r>
            <a:r>
              <a:rPr lang="en-GB" sz="2200" dirty="0" smtClean="0"/>
              <a:t> </a:t>
            </a:r>
            <a:r>
              <a:rPr lang="en-GB" sz="2200" dirty="0" err="1" smtClean="0"/>
              <a:t>athro</a:t>
            </a:r>
            <a:r>
              <a:rPr lang="en-GB" sz="2200" dirty="0" smtClean="0"/>
              <a:t> </a:t>
            </a:r>
            <a:r>
              <a:rPr lang="en-GB" sz="2200" dirty="0" err="1" smtClean="0"/>
              <a:t>a’r</a:t>
            </a:r>
            <a:r>
              <a:rPr lang="en-GB" sz="2200" dirty="0" smtClean="0"/>
              <a:t> </a:t>
            </a:r>
            <a:r>
              <a:rPr lang="en-GB" sz="2200" dirty="0" err="1" smtClean="0"/>
              <a:t>disgyblion</a:t>
            </a:r>
            <a:r>
              <a:rPr lang="en-GB" sz="2200" dirty="0" smtClean="0"/>
              <a:t> </a:t>
            </a:r>
            <a:r>
              <a:rPr lang="en-GB" sz="2200" dirty="0" err="1" smtClean="0"/>
              <a:t>ond</a:t>
            </a:r>
            <a:r>
              <a:rPr lang="en-GB" sz="2200" dirty="0" smtClean="0"/>
              <a:t> </a:t>
            </a:r>
            <a:r>
              <a:rPr lang="en-GB" sz="2200" dirty="0" err="1" smtClean="0"/>
              <a:t>hefyd</a:t>
            </a:r>
            <a:r>
              <a:rPr lang="en-GB" sz="2200" dirty="0" smtClean="0"/>
              <a:t> </a:t>
            </a:r>
            <a:r>
              <a:rPr lang="en-GB" sz="2200" dirty="0" err="1" smtClean="0"/>
              <a:t>gyda’r</a:t>
            </a:r>
            <a:r>
              <a:rPr lang="en-GB" sz="2200" dirty="0" smtClean="0"/>
              <a:t> </a:t>
            </a:r>
            <a:r>
              <a:rPr lang="en-GB" sz="2200" dirty="0" err="1" smtClean="0"/>
              <a:t>rhieni</a:t>
            </a:r>
            <a:endParaRPr lang="en-GB" sz="2200" dirty="0" smtClean="0"/>
          </a:p>
          <a:p>
            <a:r>
              <a:rPr lang="en-GB" sz="2200" dirty="0" err="1" smtClean="0"/>
              <a:t>Athro</a:t>
            </a:r>
            <a:r>
              <a:rPr lang="en-GB" sz="2200" dirty="0" smtClean="0"/>
              <a:t> </a:t>
            </a:r>
            <a:r>
              <a:rPr lang="en-GB" sz="2200" dirty="0" err="1" smtClean="0"/>
              <a:t>fel</a:t>
            </a:r>
            <a:r>
              <a:rPr lang="en-GB" sz="2200" dirty="0" smtClean="0"/>
              <a:t> </a:t>
            </a:r>
            <a:r>
              <a:rPr lang="en-GB" sz="2200" dirty="0" err="1" smtClean="0"/>
              <a:t>ymchwilydd</a:t>
            </a:r>
            <a:r>
              <a:rPr lang="en-GB" sz="2200" dirty="0" smtClean="0"/>
              <a:t> – </a:t>
            </a:r>
            <a:r>
              <a:rPr lang="en-GB" sz="2200" dirty="0" err="1" smtClean="0"/>
              <a:t>gwrando</a:t>
            </a:r>
            <a:r>
              <a:rPr lang="en-GB" sz="2200" dirty="0" smtClean="0"/>
              <a:t> a </a:t>
            </a:r>
            <a:r>
              <a:rPr lang="en-GB" sz="2200" dirty="0" err="1" smtClean="0"/>
              <a:t>arsylwi</a:t>
            </a:r>
            <a:r>
              <a:rPr lang="en-GB" sz="2200" dirty="0" smtClean="0"/>
              <a:t> </a:t>
            </a:r>
            <a:r>
              <a:rPr lang="en-GB" sz="2200" dirty="0" err="1" smtClean="0"/>
              <a:t>ar</a:t>
            </a:r>
            <a:r>
              <a:rPr lang="en-GB" sz="2200" dirty="0" smtClean="0"/>
              <a:t> </a:t>
            </a:r>
            <a:r>
              <a:rPr lang="en-GB" sz="2200" dirty="0" err="1" smtClean="0"/>
              <a:t>blant</a:t>
            </a:r>
            <a:r>
              <a:rPr lang="en-GB" sz="2200" dirty="0" smtClean="0"/>
              <a:t> a </a:t>
            </a:r>
            <a:r>
              <a:rPr lang="en-GB" sz="2200" dirty="0" err="1" smtClean="0"/>
              <a:t>dilyn</a:t>
            </a:r>
            <a:r>
              <a:rPr lang="en-GB" sz="2200" dirty="0" smtClean="0"/>
              <a:t> </a:t>
            </a:r>
            <a:r>
              <a:rPr lang="en-GB" sz="2200" dirty="0" err="1" smtClean="0"/>
              <a:t>eu</a:t>
            </a:r>
            <a:r>
              <a:rPr lang="en-GB" sz="2200" dirty="0" smtClean="0"/>
              <a:t> </a:t>
            </a:r>
            <a:r>
              <a:rPr lang="en-GB" sz="2200" dirty="0" err="1" smtClean="0"/>
              <a:t>syniadau</a:t>
            </a:r>
            <a:r>
              <a:rPr lang="en-GB" sz="2200" dirty="0" smtClean="0"/>
              <a:t> </a:t>
            </a:r>
            <a:r>
              <a:rPr lang="en-GB" sz="2200" dirty="0" err="1" smtClean="0"/>
              <a:t>er</a:t>
            </a:r>
            <a:r>
              <a:rPr lang="en-GB" sz="2200" dirty="0" smtClean="0"/>
              <a:t> </a:t>
            </a:r>
            <a:r>
              <a:rPr lang="en-GB" sz="2200" dirty="0" err="1" smtClean="0"/>
              <a:t>mwyn</a:t>
            </a:r>
            <a:r>
              <a:rPr lang="en-GB" sz="2200" dirty="0" smtClean="0"/>
              <a:t> </a:t>
            </a:r>
            <a:r>
              <a:rPr lang="en-GB" sz="2200" dirty="0" err="1" smtClean="0"/>
              <a:t>cynhyrchu</a:t>
            </a:r>
            <a:r>
              <a:rPr lang="en-GB" sz="2200" dirty="0" smtClean="0"/>
              <a:t> </a:t>
            </a:r>
            <a:r>
              <a:rPr lang="en-GB" sz="2200" dirty="0" err="1" smtClean="0"/>
              <a:t>strategaethau</a:t>
            </a:r>
            <a:r>
              <a:rPr lang="en-GB" sz="2200" dirty="0" smtClean="0"/>
              <a:t> </a:t>
            </a:r>
            <a:r>
              <a:rPr lang="en-GB" sz="2200" dirty="0" err="1" smtClean="0"/>
              <a:t>sy’n</a:t>
            </a:r>
            <a:r>
              <a:rPr lang="en-GB" sz="2200" dirty="0" smtClean="0"/>
              <a:t> </a:t>
            </a:r>
            <a:r>
              <a:rPr lang="en-GB" sz="2200" dirty="0" err="1" smtClean="0"/>
              <a:t>gallu</a:t>
            </a:r>
            <a:r>
              <a:rPr lang="en-GB" sz="2200" dirty="0" smtClean="0"/>
              <a:t> </a:t>
            </a:r>
            <a:r>
              <a:rPr lang="en-GB" sz="2200" dirty="0" err="1" smtClean="0"/>
              <a:t>cael</a:t>
            </a:r>
            <a:r>
              <a:rPr lang="en-GB" sz="2200" dirty="0" smtClean="0"/>
              <a:t> </a:t>
            </a:r>
            <a:r>
              <a:rPr lang="en-GB" sz="2200" dirty="0" err="1" smtClean="0"/>
              <a:t>eu</a:t>
            </a:r>
            <a:r>
              <a:rPr lang="en-GB" sz="2200" dirty="0" smtClean="0"/>
              <a:t> </a:t>
            </a:r>
            <a:r>
              <a:rPr lang="en-GB" sz="2200" dirty="0" err="1" smtClean="0"/>
              <a:t>defnyddio</a:t>
            </a:r>
            <a:r>
              <a:rPr lang="en-GB" sz="2200" dirty="0" smtClean="0"/>
              <a:t> </a:t>
            </a:r>
            <a:r>
              <a:rPr lang="en-GB" sz="2200" dirty="0" err="1" smtClean="0"/>
              <a:t>ganddynt</a:t>
            </a:r>
            <a:endParaRPr lang="en-GB" sz="2200" dirty="0"/>
          </a:p>
        </p:txBody>
      </p:sp>
    </p:spTree>
    <p:extLst>
      <p:ext uri="{BB962C8B-B14F-4D97-AF65-F5344CB8AC3E}">
        <p14:creationId xmlns:p14="http://schemas.microsoft.com/office/powerpoint/2010/main" val="37744175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Rol</a:t>
            </a:r>
            <a:r>
              <a:rPr lang="en-GB" dirty="0" smtClean="0"/>
              <a:t> </a:t>
            </a:r>
            <a:r>
              <a:rPr lang="en-GB" dirty="0" err="1" smtClean="0"/>
              <a:t>yr</a:t>
            </a:r>
            <a:r>
              <a:rPr lang="en-GB" dirty="0" smtClean="0"/>
              <a:t> </a:t>
            </a:r>
            <a:r>
              <a:rPr lang="en-GB" dirty="0" err="1" smtClean="0"/>
              <a:t>athro</a:t>
            </a:r>
            <a:r>
              <a:rPr lang="en-GB" dirty="0" smtClean="0"/>
              <a:t/>
            </a:r>
            <a:br>
              <a:rPr lang="en-GB" dirty="0" smtClean="0"/>
            </a:br>
            <a:r>
              <a:rPr lang="en-GB" dirty="0" smtClean="0"/>
              <a:t>The </a:t>
            </a:r>
            <a:r>
              <a:rPr lang="en-GB" dirty="0"/>
              <a:t>teacher’s role</a:t>
            </a:r>
          </a:p>
        </p:txBody>
      </p:sp>
      <p:sp>
        <p:nvSpPr>
          <p:cNvPr id="3" name="Content Placeholder 2"/>
          <p:cNvSpPr>
            <a:spLocks noGrp="1"/>
          </p:cNvSpPr>
          <p:nvPr>
            <p:ph sz="half" idx="1"/>
          </p:nvPr>
        </p:nvSpPr>
        <p:spPr/>
        <p:txBody>
          <a:bodyPr>
            <a:normAutofit lnSpcReduction="10000"/>
          </a:bodyPr>
          <a:lstStyle/>
          <a:p>
            <a:pPr marL="0" indent="0">
              <a:buNone/>
            </a:pPr>
            <a:r>
              <a:rPr lang="en-GB" dirty="0" smtClean="0"/>
              <a:t>The teacher’s role in documenting results of children’s work is important:</a:t>
            </a:r>
          </a:p>
          <a:p>
            <a:pPr lvl="1"/>
            <a:r>
              <a:rPr lang="en-GB" dirty="0" smtClean="0"/>
              <a:t>For children – an important visual ‘memory’ and use as inspiration for further ideas</a:t>
            </a:r>
          </a:p>
          <a:p>
            <a:pPr lvl="1"/>
            <a:r>
              <a:rPr lang="en-GB" dirty="0" smtClean="0"/>
              <a:t>For parents to see what their children have achieved</a:t>
            </a:r>
          </a:p>
          <a:p>
            <a:pPr lvl="1"/>
            <a:r>
              <a:rPr lang="en-GB" dirty="0" smtClean="0"/>
              <a:t>As research for teachers – they can learn about children’s ideas and interests and evaluate their own role in the learning that has taken place</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Mae </a:t>
            </a:r>
            <a:r>
              <a:rPr lang="en-GB" dirty="0" err="1" smtClean="0"/>
              <a:t>rol</a:t>
            </a:r>
            <a:r>
              <a:rPr lang="en-GB" dirty="0" smtClean="0"/>
              <a:t> </a:t>
            </a:r>
            <a:r>
              <a:rPr lang="en-GB" dirty="0" err="1" smtClean="0"/>
              <a:t>yr</a:t>
            </a:r>
            <a:r>
              <a:rPr lang="en-GB" dirty="0" smtClean="0"/>
              <a:t> </a:t>
            </a:r>
            <a:r>
              <a:rPr lang="en-GB" dirty="0" err="1" smtClean="0"/>
              <a:t>athro</a:t>
            </a:r>
            <a:r>
              <a:rPr lang="en-GB" dirty="0" smtClean="0"/>
              <a:t> </a:t>
            </a:r>
            <a:r>
              <a:rPr lang="en-GB" dirty="0" err="1" smtClean="0"/>
              <a:t>wrth</a:t>
            </a:r>
            <a:r>
              <a:rPr lang="en-GB" dirty="0" smtClean="0"/>
              <a:t> </a:t>
            </a:r>
            <a:r>
              <a:rPr lang="en-GB" dirty="0" err="1" smtClean="0"/>
              <a:t>gofnodi</a:t>
            </a:r>
            <a:r>
              <a:rPr lang="en-GB" dirty="0" smtClean="0"/>
              <a:t> </a:t>
            </a:r>
            <a:r>
              <a:rPr lang="en-GB" dirty="0" err="1" smtClean="0"/>
              <a:t>gwaith</a:t>
            </a:r>
            <a:r>
              <a:rPr lang="en-GB" dirty="0" smtClean="0"/>
              <a:t> plant </a:t>
            </a:r>
            <a:r>
              <a:rPr lang="en-GB" dirty="0" err="1" smtClean="0"/>
              <a:t>yn</a:t>
            </a:r>
            <a:r>
              <a:rPr lang="en-GB" dirty="0" smtClean="0"/>
              <a:t> </a:t>
            </a:r>
            <a:r>
              <a:rPr lang="en-GB" dirty="0" err="1" smtClean="0"/>
              <a:t>bwysig</a:t>
            </a:r>
            <a:r>
              <a:rPr lang="en-GB" dirty="0" smtClean="0"/>
              <a:t>:</a:t>
            </a:r>
          </a:p>
          <a:p>
            <a:pPr lvl="1"/>
            <a:r>
              <a:rPr lang="en-GB" dirty="0" smtClean="0"/>
              <a:t>I </a:t>
            </a:r>
            <a:r>
              <a:rPr lang="en-GB" dirty="0" err="1" smtClean="0"/>
              <a:t>blant</a:t>
            </a:r>
            <a:r>
              <a:rPr lang="en-GB" dirty="0" smtClean="0"/>
              <a:t> – </a:t>
            </a:r>
            <a:r>
              <a:rPr lang="en-GB" dirty="0" err="1" smtClean="0"/>
              <a:t>mae</a:t>
            </a:r>
            <a:r>
              <a:rPr lang="en-GB" dirty="0" smtClean="0"/>
              <a:t> </a:t>
            </a:r>
            <a:r>
              <a:rPr lang="en-GB" dirty="0" err="1" smtClean="0"/>
              <a:t>hwn</a:t>
            </a:r>
            <a:r>
              <a:rPr lang="en-GB" dirty="0" smtClean="0"/>
              <a:t> </a:t>
            </a:r>
            <a:r>
              <a:rPr lang="en-GB" dirty="0" err="1" smtClean="0"/>
              <a:t>yn</a:t>
            </a:r>
            <a:r>
              <a:rPr lang="en-GB" dirty="0" smtClean="0"/>
              <a:t> ‘</a:t>
            </a:r>
            <a:r>
              <a:rPr lang="en-GB" dirty="0" err="1" smtClean="0"/>
              <a:t>atgof</a:t>
            </a:r>
            <a:r>
              <a:rPr lang="en-GB" dirty="0" smtClean="0"/>
              <a:t>’ </a:t>
            </a:r>
            <a:r>
              <a:rPr lang="en-GB" dirty="0" err="1" smtClean="0"/>
              <a:t>gweledol</a:t>
            </a:r>
            <a:r>
              <a:rPr lang="en-GB" dirty="0" smtClean="0"/>
              <a:t> </a:t>
            </a:r>
            <a:r>
              <a:rPr lang="en-GB" dirty="0" err="1" smtClean="0"/>
              <a:t>pwysig</a:t>
            </a:r>
            <a:r>
              <a:rPr lang="en-GB" dirty="0" smtClean="0"/>
              <a:t> ac </a:t>
            </a:r>
            <a:r>
              <a:rPr lang="en-GB" dirty="0" err="1" smtClean="0"/>
              <a:t>ysbrydoliaeth</a:t>
            </a:r>
            <a:r>
              <a:rPr lang="en-GB" dirty="0" smtClean="0"/>
              <a:t> am </a:t>
            </a:r>
            <a:r>
              <a:rPr lang="en-GB" dirty="0" err="1" smtClean="0"/>
              <a:t>syniadau</a:t>
            </a:r>
            <a:r>
              <a:rPr lang="en-GB" dirty="0" smtClean="0"/>
              <a:t> </a:t>
            </a:r>
            <a:r>
              <a:rPr lang="en-GB" dirty="0" err="1" smtClean="0"/>
              <a:t>pellach</a:t>
            </a:r>
            <a:endParaRPr lang="en-GB" dirty="0" smtClean="0"/>
          </a:p>
          <a:p>
            <a:pPr lvl="1"/>
            <a:r>
              <a:rPr lang="en-GB" dirty="0" smtClean="0"/>
              <a:t>I </a:t>
            </a:r>
            <a:r>
              <a:rPr lang="en-GB" dirty="0" err="1" smtClean="0"/>
              <a:t>rieni</a:t>
            </a:r>
            <a:r>
              <a:rPr lang="en-GB" dirty="0" smtClean="0"/>
              <a:t> </a:t>
            </a:r>
            <a:r>
              <a:rPr lang="en-GB" dirty="0" err="1" smtClean="0"/>
              <a:t>cael</a:t>
            </a:r>
            <a:r>
              <a:rPr lang="en-GB" dirty="0" smtClean="0"/>
              <a:t> </a:t>
            </a:r>
            <a:r>
              <a:rPr lang="en-GB" dirty="0" err="1" smtClean="0"/>
              <a:t>gweld</a:t>
            </a:r>
            <a:r>
              <a:rPr lang="en-GB" dirty="0" smtClean="0"/>
              <a:t> </a:t>
            </a:r>
            <a:r>
              <a:rPr lang="en-GB" dirty="0" err="1" smtClean="0"/>
              <a:t>yr</a:t>
            </a:r>
            <a:r>
              <a:rPr lang="en-GB" dirty="0" smtClean="0"/>
              <a:t> </a:t>
            </a:r>
            <a:r>
              <a:rPr lang="en-GB" dirty="0" err="1" smtClean="0"/>
              <a:t>hyn</a:t>
            </a:r>
            <a:r>
              <a:rPr lang="en-GB" dirty="0" smtClean="0"/>
              <a:t> </a:t>
            </a:r>
            <a:r>
              <a:rPr lang="en-GB" dirty="0" err="1" smtClean="0"/>
              <a:t>mae</a:t>
            </a:r>
            <a:r>
              <a:rPr lang="en-GB" dirty="0" smtClean="0"/>
              <a:t> </a:t>
            </a:r>
            <a:r>
              <a:rPr lang="en-GB" dirty="0" err="1" smtClean="0"/>
              <a:t>eu</a:t>
            </a:r>
            <a:r>
              <a:rPr lang="en-GB" dirty="0" smtClean="0"/>
              <a:t> plant </a:t>
            </a:r>
            <a:r>
              <a:rPr lang="en-GB" dirty="0" err="1" smtClean="0"/>
              <a:t>wedi</a:t>
            </a:r>
            <a:r>
              <a:rPr lang="en-GB" dirty="0" smtClean="0"/>
              <a:t> </a:t>
            </a:r>
            <a:r>
              <a:rPr lang="en-GB" dirty="0" err="1" smtClean="0"/>
              <a:t>cyflawni</a:t>
            </a:r>
            <a:endParaRPr lang="en-GB" dirty="0" smtClean="0"/>
          </a:p>
          <a:p>
            <a:pPr lvl="1"/>
            <a:r>
              <a:rPr lang="en-GB" dirty="0" err="1" smtClean="0"/>
              <a:t>Fel</a:t>
            </a:r>
            <a:r>
              <a:rPr lang="en-GB" dirty="0" smtClean="0"/>
              <a:t> </a:t>
            </a:r>
            <a:r>
              <a:rPr lang="en-GB" dirty="0" err="1" smtClean="0"/>
              <a:t>ymchwil</a:t>
            </a:r>
            <a:r>
              <a:rPr lang="en-GB" dirty="0" smtClean="0"/>
              <a:t> </a:t>
            </a:r>
            <a:r>
              <a:rPr lang="en-GB" dirty="0" err="1"/>
              <a:t>i</a:t>
            </a:r>
            <a:r>
              <a:rPr lang="en-GB" dirty="0" err="1" smtClean="0"/>
              <a:t>’r</a:t>
            </a:r>
            <a:r>
              <a:rPr lang="en-GB" dirty="0" smtClean="0"/>
              <a:t> </a:t>
            </a:r>
            <a:r>
              <a:rPr lang="en-GB" dirty="0" err="1" smtClean="0"/>
              <a:t>athrawon</a:t>
            </a:r>
            <a:r>
              <a:rPr lang="en-GB" dirty="0" smtClean="0"/>
              <a:t> – </a:t>
            </a:r>
            <a:r>
              <a:rPr lang="en-GB" dirty="0" err="1" smtClean="0"/>
              <a:t>maent</a:t>
            </a:r>
            <a:r>
              <a:rPr lang="en-GB" dirty="0" smtClean="0"/>
              <a:t> </a:t>
            </a:r>
            <a:r>
              <a:rPr lang="en-GB" dirty="0" err="1" smtClean="0"/>
              <a:t>yn</a:t>
            </a:r>
            <a:r>
              <a:rPr lang="en-GB" dirty="0" smtClean="0"/>
              <a:t> </a:t>
            </a:r>
            <a:r>
              <a:rPr lang="en-GB" dirty="0" err="1" smtClean="0"/>
              <a:t>gallu</a:t>
            </a:r>
            <a:r>
              <a:rPr lang="en-GB" dirty="0" smtClean="0"/>
              <a:t> </a:t>
            </a:r>
            <a:r>
              <a:rPr lang="en-GB" dirty="0" err="1" smtClean="0"/>
              <a:t>dysgu</a:t>
            </a:r>
            <a:r>
              <a:rPr lang="en-GB" dirty="0" smtClean="0"/>
              <a:t> am </a:t>
            </a:r>
            <a:r>
              <a:rPr lang="en-GB" dirty="0" err="1" smtClean="0"/>
              <a:t>syniadau</a:t>
            </a:r>
            <a:r>
              <a:rPr lang="en-GB" dirty="0" smtClean="0"/>
              <a:t> plant </a:t>
            </a:r>
            <a:r>
              <a:rPr lang="en-GB" dirty="0" err="1" smtClean="0"/>
              <a:t>a’u</a:t>
            </a:r>
            <a:r>
              <a:rPr lang="en-GB" dirty="0" smtClean="0"/>
              <a:t> </a:t>
            </a:r>
            <a:r>
              <a:rPr lang="en-GB" dirty="0" err="1" smtClean="0"/>
              <a:t>diddordebau</a:t>
            </a:r>
            <a:r>
              <a:rPr lang="en-GB" dirty="0" smtClean="0"/>
              <a:t> a </a:t>
            </a:r>
            <a:r>
              <a:rPr lang="en-GB" dirty="0" err="1" smtClean="0"/>
              <a:t>gwerthuso</a:t>
            </a:r>
            <a:r>
              <a:rPr lang="en-GB" dirty="0" smtClean="0"/>
              <a:t> </a:t>
            </a:r>
            <a:r>
              <a:rPr lang="en-GB" dirty="0" err="1" smtClean="0"/>
              <a:t>eu</a:t>
            </a:r>
            <a:r>
              <a:rPr lang="en-GB" dirty="0" smtClean="0"/>
              <a:t> </a:t>
            </a:r>
            <a:r>
              <a:rPr lang="en-GB" dirty="0" err="1" smtClean="0"/>
              <a:t>rol</a:t>
            </a:r>
            <a:r>
              <a:rPr lang="en-GB" dirty="0" smtClean="0"/>
              <a:t> </a:t>
            </a:r>
            <a:r>
              <a:rPr lang="en-GB" dirty="0" err="1" smtClean="0"/>
              <a:t>eu</a:t>
            </a:r>
            <a:r>
              <a:rPr lang="en-GB" dirty="0" smtClean="0"/>
              <a:t> </a:t>
            </a:r>
            <a:r>
              <a:rPr lang="en-GB" dirty="0" err="1" smtClean="0"/>
              <a:t>hunain</a:t>
            </a:r>
            <a:r>
              <a:rPr lang="en-GB" dirty="0" smtClean="0"/>
              <a:t> </a:t>
            </a:r>
            <a:r>
              <a:rPr lang="en-GB" dirty="0" err="1" smtClean="0"/>
              <a:t>yn</a:t>
            </a:r>
            <a:r>
              <a:rPr lang="en-GB" dirty="0" smtClean="0"/>
              <a:t> y </a:t>
            </a:r>
            <a:r>
              <a:rPr lang="en-GB" dirty="0" err="1" smtClean="0"/>
              <a:t>dysgu</a:t>
            </a:r>
            <a:r>
              <a:rPr lang="en-GB" dirty="0" smtClean="0"/>
              <a:t> </a:t>
            </a:r>
            <a:r>
              <a:rPr lang="en-GB" dirty="0" err="1" smtClean="0"/>
              <a:t>sydd</a:t>
            </a:r>
            <a:r>
              <a:rPr lang="en-GB" dirty="0" smtClean="0"/>
              <a:t> </a:t>
            </a:r>
            <a:r>
              <a:rPr lang="en-GB" dirty="0" err="1" smtClean="0"/>
              <a:t>wedi</a:t>
            </a:r>
            <a:r>
              <a:rPr lang="en-GB" dirty="0" smtClean="0"/>
              <a:t> </a:t>
            </a:r>
            <a:r>
              <a:rPr lang="en-GB" dirty="0" err="1" smtClean="0"/>
              <a:t>digwydd</a:t>
            </a:r>
            <a:endParaRPr lang="en-GB" dirty="0"/>
          </a:p>
        </p:txBody>
      </p:sp>
    </p:spTree>
    <p:extLst>
      <p:ext uri="{BB962C8B-B14F-4D97-AF65-F5344CB8AC3E}">
        <p14:creationId xmlns:p14="http://schemas.microsoft.com/office/powerpoint/2010/main" val="38025847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Natur</a:t>
            </a:r>
            <a:r>
              <a:rPr lang="en-GB" dirty="0" smtClean="0"/>
              <a:t> y </a:t>
            </a:r>
            <a:r>
              <a:rPr lang="en-GB" dirty="0" err="1" smtClean="0"/>
              <a:t>dysgu</a:t>
            </a:r>
            <a:r>
              <a:rPr lang="en-GB" dirty="0" smtClean="0"/>
              <a:t/>
            </a:r>
            <a:br>
              <a:rPr lang="en-GB" dirty="0" smtClean="0"/>
            </a:br>
            <a:r>
              <a:rPr lang="en-GB" dirty="0" smtClean="0"/>
              <a:t>The nature of learning</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In Reggio Emilia settings communication and sharing of ideas is important as it is believed this brings meaning to knowledge</a:t>
            </a:r>
          </a:p>
          <a:p>
            <a:r>
              <a:rPr lang="en-GB" dirty="0" smtClean="0"/>
              <a:t>Conflict is encouraged and valued as it leads to higher level thinking (think about Piaget’s theory – cognitive conflict and disequilibrium leading to higher mental functioning)</a:t>
            </a:r>
          </a:p>
          <a:p>
            <a:r>
              <a:rPr lang="en-GB" dirty="0" smtClean="0"/>
              <a:t>There is no planned curriculum or standards to reach. </a:t>
            </a:r>
            <a:r>
              <a:rPr lang="en-GB" dirty="0" err="1" smtClean="0"/>
              <a:t>Malaguzzi</a:t>
            </a:r>
            <a:r>
              <a:rPr lang="en-GB" dirty="0" smtClean="0"/>
              <a:t> believed these would lead to teaching without learning. What does he mean by this?</a:t>
            </a:r>
            <a:endParaRPr lang="en-GB" dirty="0"/>
          </a:p>
        </p:txBody>
      </p:sp>
      <p:sp>
        <p:nvSpPr>
          <p:cNvPr id="4" name="Content Placeholder 3"/>
          <p:cNvSpPr>
            <a:spLocks noGrp="1"/>
          </p:cNvSpPr>
          <p:nvPr>
            <p:ph sz="half" idx="2"/>
          </p:nvPr>
        </p:nvSpPr>
        <p:spPr/>
        <p:txBody>
          <a:bodyPr>
            <a:normAutofit fontScale="85000" lnSpcReduction="20000"/>
          </a:bodyPr>
          <a:lstStyle/>
          <a:p>
            <a:r>
              <a:rPr lang="en-GB" dirty="0" err="1" smtClean="0"/>
              <a:t>Mewn</a:t>
            </a:r>
            <a:r>
              <a:rPr lang="en-GB" dirty="0" smtClean="0"/>
              <a:t> </a:t>
            </a:r>
            <a:r>
              <a:rPr lang="en-GB" dirty="0" err="1" smtClean="0"/>
              <a:t>safleoedd</a:t>
            </a:r>
            <a:r>
              <a:rPr lang="en-GB" dirty="0" smtClean="0"/>
              <a:t> Reggio Emilia </a:t>
            </a:r>
            <a:r>
              <a:rPr lang="en-GB" dirty="0" err="1" smtClean="0"/>
              <a:t>maea</a:t>
            </a:r>
            <a:r>
              <a:rPr lang="en-GB" dirty="0" smtClean="0"/>
              <a:t> </a:t>
            </a:r>
            <a:r>
              <a:rPr lang="en-GB" dirty="0" err="1" smtClean="0"/>
              <a:t>cyfathrebu</a:t>
            </a:r>
            <a:r>
              <a:rPr lang="en-GB" dirty="0" smtClean="0"/>
              <a:t> a </a:t>
            </a:r>
            <a:r>
              <a:rPr lang="en-GB" dirty="0" err="1" smtClean="0"/>
              <a:t>rhannu</a:t>
            </a:r>
            <a:r>
              <a:rPr lang="en-GB" dirty="0" smtClean="0"/>
              <a:t> </a:t>
            </a:r>
            <a:r>
              <a:rPr lang="en-GB" dirty="0" err="1" smtClean="0"/>
              <a:t>syniadau</a:t>
            </a:r>
            <a:r>
              <a:rPr lang="en-GB" dirty="0" smtClean="0"/>
              <a:t> </a:t>
            </a:r>
            <a:r>
              <a:rPr lang="en-GB" dirty="0" err="1" smtClean="0"/>
              <a:t>yn</a:t>
            </a:r>
            <a:r>
              <a:rPr lang="en-GB" dirty="0" smtClean="0"/>
              <a:t> </a:t>
            </a:r>
            <a:r>
              <a:rPr lang="en-GB" dirty="0" err="1" smtClean="0"/>
              <a:t>bwysig</a:t>
            </a:r>
            <a:r>
              <a:rPr lang="en-GB" dirty="0" smtClean="0"/>
              <a:t> </a:t>
            </a:r>
            <a:r>
              <a:rPr lang="en-GB" dirty="0" err="1" smtClean="0"/>
              <a:t>gan</a:t>
            </a:r>
            <a:r>
              <a:rPr lang="en-GB" dirty="0" smtClean="0"/>
              <a:t> </a:t>
            </a:r>
            <a:r>
              <a:rPr lang="en-GB" dirty="0" err="1" smtClean="0"/>
              <a:t>ei</a:t>
            </a:r>
            <a:r>
              <a:rPr lang="en-GB" dirty="0" smtClean="0"/>
              <a:t> bod </a:t>
            </a:r>
            <a:r>
              <a:rPr lang="en-GB" dirty="0" err="1" smtClean="0"/>
              <a:t>yn</a:t>
            </a:r>
            <a:r>
              <a:rPr lang="en-GB" dirty="0" smtClean="0"/>
              <a:t> </a:t>
            </a:r>
            <a:r>
              <a:rPr lang="en-GB" dirty="0" err="1" smtClean="0"/>
              <a:t>credu</a:t>
            </a:r>
            <a:r>
              <a:rPr lang="en-GB" dirty="0" smtClean="0"/>
              <a:t> </a:t>
            </a:r>
            <a:r>
              <a:rPr lang="en-GB" dirty="0" err="1" smtClean="0"/>
              <a:t>mae</a:t>
            </a:r>
            <a:r>
              <a:rPr lang="en-GB" dirty="0" smtClean="0"/>
              <a:t> </a:t>
            </a:r>
            <a:r>
              <a:rPr lang="en-GB" dirty="0" err="1" smtClean="0"/>
              <a:t>dyma</a:t>
            </a:r>
            <a:r>
              <a:rPr lang="en-GB" dirty="0" smtClean="0"/>
              <a:t> </a:t>
            </a:r>
            <a:r>
              <a:rPr lang="en-GB" dirty="0" err="1" smtClean="0"/>
              <a:t>sut</a:t>
            </a:r>
            <a:r>
              <a:rPr lang="en-GB" dirty="0" smtClean="0"/>
              <a:t> </a:t>
            </a:r>
            <a:r>
              <a:rPr lang="en-GB" dirty="0" err="1" smtClean="0"/>
              <a:t>mae</a:t>
            </a:r>
            <a:r>
              <a:rPr lang="en-GB" dirty="0" smtClean="0"/>
              <a:t> </a:t>
            </a:r>
            <a:r>
              <a:rPr lang="en-GB" dirty="0" err="1" smtClean="0"/>
              <a:t>rhoi</a:t>
            </a:r>
            <a:r>
              <a:rPr lang="en-GB" dirty="0" smtClean="0"/>
              <a:t> </a:t>
            </a:r>
            <a:r>
              <a:rPr lang="en-GB" dirty="0" err="1" smtClean="0"/>
              <a:t>ystyr</a:t>
            </a:r>
            <a:r>
              <a:rPr lang="en-GB" dirty="0" smtClean="0"/>
              <a:t> </a:t>
            </a:r>
            <a:r>
              <a:rPr lang="en-GB" dirty="0" err="1" smtClean="0"/>
              <a:t>i</a:t>
            </a:r>
            <a:r>
              <a:rPr lang="en-GB" dirty="0" smtClean="0"/>
              <a:t> </a:t>
            </a:r>
            <a:r>
              <a:rPr lang="en-GB" dirty="0" err="1" smtClean="0"/>
              <a:t>wybodaeth</a:t>
            </a:r>
            <a:endParaRPr lang="en-GB" dirty="0" smtClean="0"/>
          </a:p>
          <a:p>
            <a:r>
              <a:rPr lang="en-GB" dirty="0" smtClean="0"/>
              <a:t>Mae </a:t>
            </a:r>
            <a:r>
              <a:rPr lang="en-GB" dirty="0" err="1" smtClean="0"/>
              <a:t>gwrthdaro</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werthfawrogi</a:t>
            </a:r>
            <a:r>
              <a:rPr lang="en-GB" dirty="0" smtClean="0"/>
              <a:t> </a:t>
            </a:r>
            <a:r>
              <a:rPr lang="en-GB" dirty="0" err="1" smtClean="0"/>
              <a:t>gan</a:t>
            </a:r>
            <a:r>
              <a:rPr lang="en-GB" dirty="0" smtClean="0"/>
              <a:t> </a:t>
            </a:r>
            <a:r>
              <a:rPr lang="en-GB" dirty="0" err="1" smtClean="0"/>
              <a:t>ei</a:t>
            </a:r>
            <a:r>
              <a:rPr lang="en-GB" dirty="0" smtClean="0"/>
              <a:t> </a:t>
            </a:r>
            <a:r>
              <a:rPr lang="en-GB" dirty="0" err="1" smtClean="0"/>
              <a:t>fod</a:t>
            </a:r>
            <a:r>
              <a:rPr lang="en-GB" dirty="0" smtClean="0"/>
              <a:t> </a:t>
            </a:r>
            <a:r>
              <a:rPr lang="en-GB" dirty="0" err="1" smtClean="0"/>
              <a:t>yn</a:t>
            </a:r>
            <a:r>
              <a:rPr lang="en-GB" dirty="0" smtClean="0"/>
              <a:t> </a:t>
            </a:r>
            <a:r>
              <a:rPr lang="en-GB" dirty="0" err="1" smtClean="0"/>
              <a:t>arwain</a:t>
            </a:r>
            <a:r>
              <a:rPr lang="en-GB" dirty="0" smtClean="0"/>
              <a:t> at </a:t>
            </a:r>
            <a:r>
              <a:rPr lang="en-GB" dirty="0" err="1" smtClean="0"/>
              <a:t>meddwl</a:t>
            </a:r>
            <a:r>
              <a:rPr lang="en-GB" dirty="0" smtClean="0"/>
              <a:t> </a:t>
            </a:r>
            <a:r>
              <a:rPr lang="en-GB" dirty="0" err="1" smtClean="0"/>
              <a:t>lefel</a:t>
            </a:r>
            <a:r>
              <a:rPr lang="en-GB" dirty="0" smtClean="0"/>
              <a:t> </a:t>
            </a:r>
            <a:r>
              <a:rPr lang="en-GB" dirty="0" err="1" smtClean="0"/>
              <a:t>uchel</a:t>
            </a:r>
            <a:r>
              <a:rPr lang="en-GB" dirty="0" smtClean="0"/>
              <a:t> (</a:t>
            </a:r>
            <a:r>
              <a:rPr lang="en-GB" dirty="0" err="1" smtClean="0"/>
              <a:t>meddyliwch</a:t>
            </a:r>
            <a:r>
              <a:rPr lang="en-GB" dirty="0" smtClean="0"/>
              <a:t> am </a:t>
            </a:r>
            <a:r>
              <a:rPr lang="en-GB" dirty="0" err="1" smtClean="0"/>
              <a:t>ddamcaniaeth</a:t>
            </a:r>
            <a:r>
              <a:rPr lang="en-GB" dirty="0" smtClean="0"/>
              <a:t> Piaget – </a:t>
            </a:r>
            <a:r>
              <a:rPr lang="en-GB" dirty="0" err="1" smtClean="0"/>
              <a:t>gwrthdaro</a:t>
            </a:r>
            <a:r>
              <a:rPr lang="en-GB" dirty="0" smtClean="0"/>
              <a:t> </a:t>
            </a:r>
            <a:r>
              <a:rPr lang="en-GB" dirty="0" err="1" smtClean="0"/>
              <a:t>gwybyddol</a:t>
            </a:r>
            <a:r>
              <a:rPr lang="en-GB" dirty="0" smtClean="0"/>
              <a:t> a </a:t>
            </a:r>
            <a:r>
              <a:rPr lang="en-GB" dirty="0" err="1" smtClean="0"/>
              <a:t>disequilibriwm</a:t>
            </a:r>
            <a:r>
              <a:rPr lang="en-GB" dirty="0" smtClean="0"/>
              <a:t> </a:t>
            </a:r>
            <a:r>
              <a:rPr lang="en-GB" dirty="0" err="1" smtClean="0"/>
              <a:t>yn</a:t>
            </a:r>
            <a:r>
              <a:rPr lang="en-GB" dirty="0" smtClean="0"/>
              <a:t> </a:t>
            </a:r>
            <a:r>
              <a:rPr lang="en-GB" dirty="0" err="1" smtClean="0"/>
              <a:t>arwain</a:t>
            </a:r>
            <a:r>
              <a:rPr lang="en-GB" dirty="0" smtClean="0"/>
              <a:t> at </a:t>
            </a:r>
            <a:r>
              <a:rPr lang="en-GB" dirty="0" err="1" smtClean="0"/>
              <a:t>gweithredu</a:t>
            </a:r>
            <a:r>
              <a:rPr lang="en-GB" dirty="0" smtClean="0"/>
              <a:t> </a:t>
            </a:r>
            <a:r>
              <a:rPr lang="en-GB" dirty="0" err="1" smtClean="0"/>
              <a:t>meddyliol</a:t>
            </a:r>
            <a:r>
              <a:rPr lang="en-GB" dirty="0" smtClean="0"/>
              <a:t> </a:t>
            </a:r>
            <a:r>
              <a:rPr lang="en-GB" dirty="0" err="1" smtClean="0"/>
              <a:t>uwch</a:t>
            </a:r>
            <a:r>
              <a:rPr lang="en-GB" dirty="0" smtClean="0"/>
              <a:t>)</a:t>
            </a:r>
          </a:p>
          <a:p>
            <a:r>
              <a:rPr lang="en-GB" dirty="0" err="1" smtClean="0"/>
              <a:t>Nid</a:t>
            </a:r>
            <a:r>
              <a:rPr lang="en-GB" dirty="0" smtClean="0"/>
              <a:t> </a:t>
            </a:r>
            <a:r>
              <a:rPr lang="en-GB" dirty="0" err="1" smtClean="0"/>
              <a:t>oes</a:t>
            </a:r>
            <a:r>
              <a:rPr lang="en-GB" dirty="0" smtClean="0"/>
              <a:t> </a:t>
            </a:r>
            <a:r>
              <a:rPr lang="en-GB" dirty="0" err="1" smtClean="0"/>
              <a:t>cwricwlwm</a:t>
            </a:r>
            <a:r>
              <a:rPr lang="en-GB" dirty="0" smtClean="0"/>
              <a:t> </a:t>
            </a:r>
            <a:r>
              <a:rPr lang="en-GB" dirty="0" err="1" smtClean="0"/>
              <a:t>wedi</a:t>
            </a:r>
            <a:r>
              <a:rPr lang="en-GB" dirty="0" smtClean="0"/>
              <a:t> </a:t>
            </a:r>
            <a:r>
              <a:rPr lang="en-GB" dirty="0" err="1" smtClean="0"/>
              <a:t>ei</a:t>
            </a:r>
            <a:r>
              <a:rPr lang="en-GB" dirty="0" smtClean="0"/>
              <a:t> </a:t>
            </a:r>
            <a:r>
              <a:rPr lang="en-GB" dirty="0" err="1" smtClean="0"/>
              <a:t>gynllunio</a:t>
            </a:r>
            <a:r>
              <a:rPr lang="en-GB" dirty="0" smtClean="0"/>
              <a:t> </a:t>
            </a:r>
            <a:r>
              <a:rPr lang="en-GB" dirty="0" err="1" smtClean="0"/>
              <a:t>na</a:t>
            </a:r>
            <a:r>
              <a:rPr lang="en-GB" dirty="0" smtClean="0"/>
              <a:t> </a:t>
            </a:r>
            <a:r>
              <a:rPr lang="en-GB" dirty="0" err="1" smtClean="0"/>
              <a:t>safonau</a:t>
            </a:r>
            <a:r>
              <a:rPr lang="en-GB" dirty="0" smtClean="0"/>
              <a:t> </a:t>
            </a:r>
            <a:r>
              <a:rPr lang="en-GB" dirty="0" err="1" smtClean="0"/>
              <a:t>i</a:t>
            </a:r>
            <a:r>
              <a:rPr lang="en-GB" dirty="0" smtClean="0"/>
              <a:t> </a:t>
            </a:r>
            <a:r>
              <a:rPr lang="en-GB" dirty="0" err="1" smtClean="0"/>
              <a:t>gyrraedd</a:t>
            </a:r>
            <a:r>
              <a:rPr lang="en-GB" dirty="0" smtClean="0"/>
              <a:t>. </a:t>
            </a:r>
            <a:r>
              <a:rPr lang="en-GB" dirty="0" err="1" smtClean="0"/>
              <a:t>Credai</a:t>
            </a:r>
            <a:r>
              <a:rPr lang="en-GB" dirty="0" smtClean="0"/>
              <a:t> </a:t>
            </a:r>
            <a:r>
              <a:rPr lang="en-GB" dirty="0" err="1" smtClean="0"/>
              <a:t>Malaguzzi</a:t>
            </a:r>
            <a:r>
              <a:rPr lang="en-GB" dirty="0" smtClean="0"/>
              <a:t> </a:t>
            </a:r>
            <a:r>
              <a:rPr lang="en-GB" dirty="0" err="1" smtClean="0"/>
              <a:t>byddai</a:t>
            </a:r>
            <a:r>
              <a:rPr lang="en-GB" dirty="0" smtClean="0"/>
              <a:t> </a:t>
            </a:r>
            <a:r>
              <a:rPr lang="en-GB" dirty="0" err="1" smtClean="0"/>
              <a:t>hyn</a:t>
            </a:r>
            <a:r>
              <a:rPr lang="en-GB" dirty="0" smtClean="0"/>
              <a:t> </a:t>
            </a:r>
            <a:r>
              <a:rPr lang="en-GB" dirty="0" err="1" smtClean="0"/>
              <a:t>yn</a:t>
            </a:r>
            <a:r>
              <a:rPr lang="en-GB" dirty="0" smtClean="0"/>
              <a:t> </a:t>
            </a:r>
            <a:r>
              <a:rPr lang="en-GB" dirty="0" err="1" smtClean="0"/>
              <a:t>arwain</a:t>
            </a:r>
            <a:r>
              <a:rPr lang="en-GB" dirty="0" smtClean="0"/>
              <a:t> at </a:t>
            </a:r>
            <a:r>
              <a:rPr lang="en-GB" dirty="0" err="1" smtClean="0"/>
              <a:t>ddysgu</a:t>
            </a:r>
            <a:r>
              <a:rPr lang="en-GB" dirty="0" smtClean="0"/>
              <a:t> </a:t>
            </a:r>
            <a:r>
              <a:rPr lang="en-GB" dirty="0" err="1" smtClean="0"/>
              <a:t>heb</a:t>
            </a:r>
            <a:r>
              <a:rPr lang="en-GB" dirty="0" smtClean="0"/>
              <a:t> </a:t>
            </a:r>
            <a:r>
              <a:rPr lang="en-GB" dirty="0" err="1" smtClean="0"/>
              <a:t>wir</a:t>
            </a:r>
            <a:r>
              <a:rPr lang="en-GB" dirty="0" smtClean="0"/>
              <a:t> </a:t>
            </a:r>
            <a:r>
              <a:rPr lang="en-GB" dirty="0" err="1" smtClean="0"/>
              <a:t>ddysgu</a:t>
            </a:r>
            <a:r>
              <a:rPr lang="en-GB" dirty="0" smtClean="0"/>
              <a:t>. Beth </a:t>
            </a:r>
            <a:r>
              <a:rPr lang="en-GB" dirty="0" err="1" smtClean="0"/>
              <a:t>mae</a:t>
            </a:r>
            <a:r>
              <a:rPr lang="en-GB" dirty="0" smtClean="0"/>
              <a:t> </a:t>
            </a:r>
            <a:r>
              <a:rPr lang="en-GB" dirty="0" err="1" smtClean="0"/>
              <a:t>e’n</a:t>
            </a:r>
            <a:r>
              <a:rPr lang="en-GB" dirty="0" smtClean="0"/>
              <a:t> </a:t>
            </a:r>
            <a:r>
              <a:rPr lang="en-GB" dirty="0" err="1" smtClean="0"/>
              <a:t>ei</a:t>
            </a:r>
            <a:r>
              <a:rPr lang="en-GB" dirty="0" smtClean="0"/>
              <a:t> </a:t>
            </a:r>
            <a:r>
              <a:rPr lang="en-GB" dirty="0" err="1" smtClean="0"/>
              <a:t>olygu</a:t>
            </a:r>
            <a:r>
              <a:rPr lang="en-GB" dirty="0" smtClean="0"/>
              <a:t> </a:t>
            </a:r>
            <a:r>
              <a:rPr lang="en-GB" dirty="0" err="1" smtClean="0"/>
              <a:t>wrth</a:t>
            </a:r>
            <a:r>
              <a:rPr lang="en-GB" dirty="0" smtClean="0"/>
              <a:t> </a:t>
            </a:r>
            <a:r>
              <a:rPr lang="en-GB" dirty="0" err="1" smtClean="0"/>
              <a:t>hyn</a:t>
            </a:r>
            <a:r>
              <a:rPr lang="en-GB" dirty="0" smtClean="0"/>
              <a:t>?</a:t>
            </a:r>
            <a:endParaRPr lang="en-GB" dirty="0"/>
          </a:p>
        </p:txBody>
      </p:sp>
    </p:spTree>
    <p:extLst>
      <p:ext uri="{BB962C8B-B14F-4D97-AF65-F5344CB8AC3E}">
        <p14:creationId xmlns:p14="http://schemas.microsoft.com/office/powerpoint/2010/main" val="27641886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Children are encouraged to represent their knowledge in many different ‘languages’</a:t>
            </a:r>
          </a:p>
          <a:p>
            <a:r>
              <a:rPr lang="en-GB" dirty="0" smtClean="0"/>
              <a:t>These include painting, drama, dance, sculpture, puppetry</a:t>
            </a:r>
          </a:p>
          <a:p>
            <a:r>
              <a:rPr lang="en-GB" dirty="0" smtClean="0"/>
              <a:t>The way knowledge is built enables children to have a fuller understanding ‘young children learn through meaningful activities in which different subject areas </a:t>
            </a:r>
            <a:r>
              <a:rPr lang="en-GB" dirty="0"/>
              <a:t>are integrated’ (Edwards &amp; </a:t>
            </a:r>
            <a:r>
              <a:rPr lang="en-GB" dirty="0" err="1"/>
              <a:t>Springate</a:t>
            </a:r>
            <a:r>
              <a:rPr lang="en-GB" dirty="0"/>
              <a:t>, 1995, p</a:t>
            </a:r>
            <a:r>
              <a:rPr lang="en-GB" dirty="0" smtClean="0"/>
              <a:t>. 27 cited in Hewett, 2001)</a:t>
            </a:r>
          </a:p>
          <a:p>
            <a:r>
              <a:rPr lang="en-GB" dirty="0" smtClean="0"/>
              <a:t>What does this remind you of?</a:t>
            </a:r>
          </a:p>
          <a:p>
            <a:r>
              <a:rPr lang="en-GB" dirty="0" smtClean="0"/>
              <a:t>They learn skills in a meaningful, everyday way</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Mae plant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hannog</a:t>
            </a:r>
            <a:r>
              <a:rPr lang="en-GB" dirty="0" smtClean="0"/>
              <a:t> I </a:t>
            </a:r>
            <a:r>
              <a:rPr lang="en-GB" dirty="0" err="1" smtClean="0"/>
              <a:t>gynrychiol</a:t>
            </a:r>
            <a:r>
              <a:rPr lang="en-GB" dirty="0" smtClean="0"/>
              <a:t> </a:t>
            </a:r>
            <a:r>
              <a:rPr lang="en-GB" dirty="0" err="1" smtClean="0"/>
              <a:t>eu</a:t>
            </a:r>
            <a:r>
              <a:rPr lang="en-GB" dirty="0" smtClean="0"/>
              <a:t> </a:t>
            </a:r>
            <a:r>
              <a:rPr lang="en-GB" dirty="0" err="1" smtClean="0"/>
              <a:t>gwybodaeth</a:t>
            </a:r>
            <a:r>
              <a:rPr lang="en-GB" dirty="0" smtClean="0"/>
              <a:t> </a:t>
            </a:r>
            <a:r>
              <a:rPr lang="en-GB" dirty="0" err="1" smtClean="0"/>
              <a:t>a’u</a:t>
            </a:r>
            <a:r>
              <a:rPr lang="en-GB" dirty="0" smtClean="0"/>
              <a:t> </a:t>
            </a:r>
            <a:r>
              <a:rPr lang="en-GB" dirty="0" err="1" smtClean="0"/>
              <a:t>dysgu</a:t>
            </a:r>
            <a:r>
              <a:rPr lang="en-GB" dirty="0" smtClean="0"/>
              <a:t> </a:t>
            </a:r>
            <a:r>
              <a:rPr lang="en-GB" dirty="0" err="1" smtClean="0"/>
              <a:t>trwy</a:t>
            </a:r>
            <a:r>
              <a:rPr lang="en-GB" dirty="0" smtClean="0"/>
              <a:t> </a:t>
            </a:r>
            <a:r>
              <a:rPr lang="en-GB" dirty="0" err="1" smtClean="0"/>
              <a:t>nifer</a:t>
            </a:r>
            <a:r>
              <a:rPr lang="en-GB" dirty="0" smtClean="0"/>
              <a:t> o </a:t>
            </a:r>
            <a:r>
              <a:rPr lang="en-GB" dirty="0" err="1" smtClean="0"/>
              <a:t>wahanol</a:t>
            </a:r>
            <a:r>
              <a:rPr lang="en-GB" dirty="0" smtClean="0"/>
              <a:t> ‘</a:t>
            </a:r>
            <a:r>
              <a:rPr lang="en-GB" dirty="0" err="1" smtClean="0"/>
              <a:t>ieithoedd</a:t>
            </a:r>
            <a:r>
              <a:rPr lang="en-GB" dirty="0" smtClean="0"/>
              <a:t>’</a:t>
            </a:r>
          </a:p>
          <a:p>
            <a:r>
              <a:rPr lang="en-GB" dirty="0" smtClean="0"/>
              <a:t>Mae </a:t>
            </a:r>
            <a:r>
              <a:rPr lang="en-GB" dirty="0" err="1" smtClean="0"/>
              <a:t>rhain</a:t>
            </a:r>
            <a:r>
              <a:rPr lang="en-GB" dirty="0" smtClean="0"/>
              <a:t> </a:t>
            </a:r>
            <a:r>
              <a:rPr lang="en-GB" dirty="0" err="1" smtClean="0"/>
              <a:t>yn</a:t>
            </a:r>
            <a:r>
              <a:rPr lang="en-GB" dirty="0" smtClean="0"/>
              <a:t> </a:t>
            </a:r>
            <a:r>
              <a:rPr lang="en-GB" dirty="0" err="1" smtClean="0"/>
              <a:t>cynnwys</a:t>
            </a:r>
            <a:r>
              <a:rPr lang="en-GB" dirty="0" smtClean="0"/>
              <a:t> </a:t>
            </a:r>
            <a:r>
              <a:rPr lang="en-GB" dirty="0" err="1" smtClean="0"/>
              <a:t>peinto</a:t>
            </a:r>
            <a:r>
              <a:rPr lang="en-GB" dirty="0" smtClean="0"/>
              <a:t>, drama, dawns, </a:t>
            </a:r>
            <a:r>
              <a:rPr lang="en-GB" dirty="0" err="1" smtClean="0"/>
              <a:t>celflunio</a:t>
            </a:r>
            <a:r>
              <a:rPr lang="en-GB" dirty="0" smtClean="0"/>
              <a:t> a </a:t>
            </a:r>
            <a:r>
              <a:rPr lang="en-GB" dirty="0" err="1" smtClean="0"/>
              <a:t>phypedau</a:t>
            </a:r>
            <a:endParaRPr lang="en-GB" dirty="0" smtClean="0"/>
          </a:p>
          <a:p>
            <a:r>
              <a:rPr lang="en-GB" dirty="0"/>
              <a:t>The way knowledge is built enables children to have a fuller understanding ‘young children learn through meaningful activities in which different subject areas are integrated’ (Edwards &amp; </a:t>
            </a:r>
            <a:r>
              <a:rPr lang="en-GB" dirty="0" err="1"/>
              <a:t>Springate</a:t>
            </a:r>
            <a:r>
              <a:rPr lang="en-GB" dirty="0"/>
              <a:t>, 1995, p. 27 cited in Hewett, 2001)</a:t>
            </a:r>
          </a:p>
          <a:p>
            <a:r>
              <a:rPr lang="en-GB" dirty="0" smtClean="0"/>
              <a:t>O </a:t>
            </a:r>
            <a:r>
              <a:rPr lang="en-GB" dirty="0" err="1" smtClean="0"/>
              <a:t>beth</a:t>
            </a:r>
            <a:r>
              <a:rPr lang="en-GB" dirty="0" smtClean="0"/>
              <a:t> </a:t>
            </a:r>
            <a:r>
              <a:rPr lang="en-GB" dirty="0" err="1" smtClean="0"/>
              <a:t>mae</a:t>
            </a:r>
            <a:r>
              <a:rPr lang="en-GB" dirty="0" smtClean="0"/>
              <a:t> </a:t>
            </a:r>
            <a:r>
              <a:rPr lang="en-GB" dirty="0" err="1" smtClean="0"/>
              <a:t>hyn</a:t>
            </a:r>
            <a:r>
              <a:rPr lang="en-GB" dirty="0" smtClean="0"/>
              <a:t> </a:t>
            </a:r>
            <a:r>
              <a:rPr lang="en-GB" dirty="0" err="1" smtClean="0"/>
              <a:t>yn</a:t>
            </a:r>
            <a:r>
              <a:rPr lang="en-GB" dirty="0" smtClean="0"/>
              <a:t> </a:t>
            </a:r>
            <a:r>
              <a:rPr lang="en-GB" dirty="0" err="1" smtClean="0"/>
              <a:t>eich</a:t>
            </a:r>
            <a:r>
              <a:rPr lang="en-GB" dirty="0" smtClean="0"/>
              <a:t> </a:t>
            </a:r>
            <a:r>
              <a:rPr lang="en-GB" dirty="0" err="1" smtClean="0"/>
              <a:t>atgoffa</a:t>
            </a:r>
            <a:r>
              <a:rPr lang="en-GB" dirty="0" smtClean="0"/>
              <a:t>?</a:t>
            </a:r>
          </a:p>
          <a:p>
            <a:r>
              <a:rPr lang="en-GB" dirty="0" err="1" smtClean="0"/>
              <a:t>Maent</a:t>
            </a:r>
            <a:r>
              <a:rPr lang="en-GB" dirty="0" smtClean="0"/>
              <a:t> </a:t>
            </a:r>
            <a:r>
              <a:rPr lang="en-GB" dirty="0" err="1" smtClean="0"/>
              <a:t>yn</a:t>
            </a:r>
            <a:r>
              <a:rPr lang="en-GB" dirty="0" smtClean="0"/>
              <a:t> </a:t>
            </a:r>
            <a:r>
              <a:rPr lang="en-GB" dirty="0" err="1" smtClean="0"/>
              <a:t>dysgu</a:t>
            </a:r>
            <a:r>
              <a:rPr lang="en-GB" dirty="0" smtClean="0"/>
              <a:t> </a:t>
            </a:r>
            <a:r>
              <a:rPr lang="en-GB" dirty="0" err="1" smtClean="0"/>
              <a:t>sgiliau</a:t>
            </a:r>
            <a:r>
              <a:rPr lang="en-GB" dirty="0" smtClean="0"/>
              <a:t> </a:t>
            </a:r>
            <a:r>
              <a:rPr lang="en-GB" dirty="0" err="1" smtClean="0"/>
              <a:t>mewn</a:t>
            </a:r>
            <a:r>
              <a:rPr lang="en-GB" dirty="0" smtClean="0"/>
              <a:t> </a:t>
            </a:r>
            <a:r>
              <a:rPr lang="en-GB" dirty="0" err="1" smtClean="0"/>
              <a:t>ffordd</a:t>
            </a:r>
            <a:r>
              <a:rPr lang="en-GB" dirty="0" smtClean="0"/>
              <a:t> </a:t>
            </a:r>
            <a:r>
              <a:rPr lang="en-GB" dirty="0" err="1" smtClean="0"/>
              <a:t>sy’n</a:t>
            </a:r>
            <a:r>
              <a:rPr lang="en-GB" dirty="0" smtClean="0"/>
              <a:t> </a:t>
            </a:r>
            <a:r>
              <a:rPr lang="en-GB" dirty="0" err="1" smtClean="0"/>
              <a:t>gwneud</a:t>
            </a:r>
            <a:r>
              <a:rPr lang="en-GB" dirty="0" smtClean="0"/>
              <a:t> </a:t>
            </a:r>
            <a:r>
              <a:rPr lang="en-GB" dirty="0" err="1" smtClean="0"/>
              <a:t>ystyr</a:t>
            </a:r>
            <a:endParaRPr lang="en-GB" dirty="0"/>
          </a:p>
        </p:txBody>
      </p:sp>
    </p:spTree>
    <p:extLst>
      <p:ext uri="{BB962C8B-B14F-4D97-AF65-F5344CB8AC3E}">
        <p14:creationId xmlns:p14="http://schemas.microsoft.com/office/powerpoint/2010/main" val="2392189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en-GB" dirty="0" smtClean="0"/>
              <a:t>Watch the following clips about Reggio Emilia schools. Make notes about similarities and differences between this and </a:t>
            </a:r>
            <a:r>
              <a:rPr lang="en-GB" dirty="0" err="1"/>
              <a:t>U</a:t>
            </a:r>
            <a:r>
              <a:rPr lang="en-GB" dirty="0" err="1" smtClean="0"/>
              <a:t>k</a:t>
            </a:r>
            <a:r>
              <a:rPr lang="en-GB" dirty="0" smtClean="0"/>
              <a:t>/Wales curriculum</a:t>
            </a:r>
          </a:p>
          <a:p>
            <a:r>
              <a:rPr lang="en-GB" dirty="0" smtClean="0">
                <a:hlinkClick r:id="rId2"/>
              </a:rPr>
              <a:t>https://www.youtube.com/watch?v=fYx_aGs-DjU</a:t>
            </a:r>
            <a:endParaRPr lang="en-GB" dirty="0">
              <a:hlinkClick r:id="rId3"/>
            </a:endParaRPr>
          </a:p>
          <a:p>
            <a:pPr marL="0" indent="0">
              <a:buNone/>
            </a:pPr>
            <a:endParaRPr lang="en-GB" dirty="0" smtClean="0">
              <a:hlinkClick r:id="rId3"/>
            </a:endParaRPr>
          </a:p>
          <a:p>
            <a:r>
              <a:rPr lang="en-GB" dirty="0" smtClean="0">
                <a:hlinkClick r:id="rId3"/>
              </a:rPr>
              <a:t>https://www.youtube.com/watch?v=7n2hCebmT4c</a:t>
            </a:r>
            <a:endParaRPr lang="en-GB" dirty="0"/>
          </a:p>
        </p:txBody>
      </p:sp>
      <p:sp>
        <p:nvSpPr>
          <p:cNvPr id="5" name="Content Placeholder 4"/>
          <p:cNvSpPr>
            <a:spLocks noGrp="1"/>
          </p:cNvSpPr>
          <p:nvPr>
            <p:ph sz="half" idx="2"/>
          </p:nvPr>
        </p:nvSpPr>
        <p:spPr/>
        <p:txBody>
          <a:bodyPr>
            <a:normAutofit/>
          </a:bodyPr>
          <a:lstStyle/>
          <a:p>
            <a:r>
              <a:rPr lang="en-GB" dirty="0" err="1" smtClean="0"/>
              <a:t>Gwyliwch</a:t>
            </a:r>
            <a:r>
              <a:rPr lang="en-GB" dirty="0" smtClean="0"/>
              <a:t> y </a:t>
            </a:r>
            <a:r>
              <a:rPr lang="en-GB" dirty="0" err="1" smtClean="0"/>
              <a:t>clipiau</a:t>
            </a:r>
            <a:r>
              <a:rPr lang="en-GB" dirty="0" smtClean="0"/>
              <a:t> </a:t>
            </a:r>
            <a:r>
              <a:rPr lang="en-GB" dirty="0" err="1" smtClean="0"/>
              <a:t>canlynol</a:t>
            </a:r>
            <a:r>
              <a:rPr lang="en-GB" dirty="0" smtClean="0"/>
              <a:t> am </a:t>
            </a:r>
            <a:r>
              <a:rPr lang="en-GB" dirty="0" err="1" smtClean="0"/>
              <a:t>ysgolion</a:t>
            </a:r>
            <a:r>
              <a:rPr lang="en-GB" dirty="0" smtClean="0"/>
              <a:t> Reggio Emilia. </a:t>
            </a:r>
            <a:r>
              <a:rPr lang="en-GB" dirty="0" err="1" smtClean="0"/>
              <a:t>Gwnewch</a:t>
            </a:r>
            <a:r>
              <a:rPr lang="en-GB" dirty="0" smtClean="0"/>
              <a:t> </a:t>
            </a:r>
            <a:r>
              <a:rPr lang="en-GB" dirty="0" err="1" smtClean="0"/>
              <a:t>nodiadau</a:t>
            </a:r>
            <a:r>
              <a:rPr lang="en-GB" dirty="0" smtClean="0"/>
              <a:t> am </a:t>
            </a:r>
            <a:r>
              <a:rPr lang="en-GB" dirty="0" err="1" smtClean="0"/>
              <a:t>yr</a:t>
            </a:r>
            <a:r>
              <a:rPr lang="en-GB" dirty="0" smtClean="0"/>
              <a:t> </a:t>
            </a:r>
            <a:r>
              <a:rPr lang="en-GB" dirty="0" err="1" smtClean="0"/>
              <a:t>hyn</a:t>
            </a:r>
            <a:r>
              <a:rPr lang="en-GB" dirty="0" smtClean="0"/>
              <a:t> </a:t>
            </a:r>
            <a:r>
              <a:rPr lang="en-GB" dirty="0" err="1" smtClean="0"/>
              <a:t>sy’n</a:t>
            </a:r>
            <a:r>
              <a:rPr lang="en-GB" dirty="0" smtClean="0"/>
              <a:t> </a:t>
            </a:r>
            <a:r>
              <a:rPr lang="en-GB" dirty="0" err="1" smtClean="0"/>
              <a:t>debyg</a:t>
            </a:r>
            <a:r>
              <a:rPr lang="en-GB" dirty="0" smtClean="0"/>
              <a:t> a </a:t>
            </a:r>
            <a:r>
              <a:rPr lang="en-GB" dirty="0" err="1" smtClean="0"/>
              <a:t>gwahanol</a:t>
            </a:r>
            <a:r>
              <a:rPr lang="en-GB" dirty="0" smtClean="0"/>
              <a:t> </a:t>
            </a:r>
            <a:r>
              <a:rPr lang="en-GB" dirty="0" err="1" smtClean="0"/>
              <a:t>rhwng</a:t>
            </a:r>
            <a:r>
              <a:rPr lang="en-GB" dirty="0" smtClean="0"/>
              <a:t> y </a:t>
            </a:r>
            <a:r>
              <a:rPr lang="en-GB" dirty="0" err="1" smtClean="0"/>
              <a:t>hwn</a:t>
            </a:r>
            <a:r>
              <a:rPr lang="en-GB" dirty="0" smtClean="0"/>
              <a:t> a </a:t>
            </a:r>
            <a:r>
              <a:rPr lang="en-GB" dirty="0" err="1" smtClean="0"/>
              <a:t>ysgolion</a:t>
            </a:r>
            <a:r>
              <a:rPr lang="en-GB" dirty="0" smtClean="0"/>
              <a:t> </a:t>
            </a:r>
            <a:r>
              <a:rPr lang="en-GB" dirty="0" err="1" smtClean="0"/>
              <a:t>yng</a:t>
            </a:r>
            <a:r>
              <a:rPr lang="en-GB" dirty="0" smtClean="0"/>
              <a:t> </a:t>
            </a:r>
            <a:r>
              <a:rPr lang="en-GB" dirty="0" err="1" smtClean="0"/>
              <a:t>Nghymru</a:t>
            </a:r>
            <a:r>
              <a:rPr lang="en-GB" dirty="0" smtClean="0"/>
              <a:t> </a:t>
            </a:r>
            <a:r>
              <a:rPr lang="en-GB" dirty="0" err="1" smtClean="0"/>
              <a:t>a’r</a:t>
            </a:r>
            <a:r>
              <a:rPr lang="en-GB" dirty="0" smtClean="0"/>
              <a:t> DU</a:t>
            </a:r>
            <a:endParaRPr lang="en-GB" dirty="0"/>
          </a:p>
        </p:txBody>
      </p:sp>
    </p:spTree>
    <p:extLst>
      <p:ext uri="{BB962C8B-B14F-4D97-AF65-F5344CB8AC3E}">
        <p14:creationId xmlns:p14="http://schemas.microsoft.com/office/powerpoint/2010/main" val="39787764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441"/>
            <a:ext cx="10515600" cy="1599248"/>
          </a:xfrm>
          <a:solidFill>
            <a:schemeClr val="bg1"/>
          </a:solidFill>
          <a:ln>
            <a:solidFill>
              <a:schemeClr val="tx1"/>
            </a:solidFill>
          </a:ln>
        </p:spPr>
        <p:txBody>
          <a:bodyPr>
            <a:noAutofit/>
          </a:bodyPr>
          <a:lstStyle/>
          <a:p>
            <a:r>
              <a:rPr lang="en-GB" sz="3200" dirty="0" smtClean="0"/>
              <a:t>Beth </a:t>
            </a:r>
            <a:r>
              <a:rPr lang="en-GB" sz="3200" dirty="0" err="1" smtClean="0"/>
              <a:t>yw’r</a:t>
            </a:r>
            <a:r>
              <a:rPr lang="en-GB" sz="3200" dirty="0" smtClean="0"/>
              <a:t> </a:t>
            </a:r>
            <a:r>
              <a:rPr lang="en-GB" sz="3200" dirty="0" err="1" smtClean="0"/>
              <a:t>prif</a:t>
            </a:r>
            <a:r>
              <a:rPr lang="en-GB" sz="3200" dirty="0" smtClean="0"/>
              <a:t> </a:t>
            </a:r>
            <a:r>
              <a:rPr lang="en-GB" sz="3200" dirty="0" err="1" smtClean="0"/>
              <a:t>wahaniaeth</a:t>
            </a:r>
            <a:r>
              <a:rPr lang="en-GB" sz="3200" dirty="0" smtClean="0"/>
              <a:t> </a:t>
            </a:r>
            <a:r>
              <a:rPr lang="en-GB" sz="3200" dirty="0" err="1" smtClean="0"/>
              <a:t>rhwng</a:t>
            </a:r>
            <a:r>
              <a:rPr lang="en-GB" sz="3200" dirty="0" smtClean="0"/>
              <a:t> </a:t>
            </a:r>
            <a:r>
              <a:rPr lang="en-GB" sz="3200" dirty="0" err="1" smtClean="0"/>
              <a:t>ysgolion</a:t>
            </a:r>
            <a:r>
              <a:rPr lang="en-GB" sz="3200" dirty="0" smtClean="0"/>
              <a:t> Reggio Emilia a </a:t>
            </a:r>
            <a:r>
              <a:rPr lang="en-GB" sz="3200" dirty="0" err="1" smtClean="0"/>
              <a:t>ysgolion</a:t>
            </a:r>
            <a:r>
              <a:rPr lang="en-GB" sz="3200" dirty="0" smtClean="0"/>
              <a:t> </a:t>
            </a:r>
            <a:r>
              <a:rPr lang="en-GB" sz="3200" dirty="0" err="1" smtClean="0"/>
              <a:t>brif</a:t>
            </a:r>
            <a:r>
              <a:rPr lang="en-GB" sz="3200" dirty="0" smtClean="0"/>
              <a:t> </a:t>
            </a:r>
            <a:r>
              <a:rPr lang="en-GB" sz="3200" dirty="0" err="1" smtClean="0"/>
              <a:t>ffrwd</a:t>
            </a:r>
            <a:r>
              <a:rPr lang="en-GB" sz="3200" dirty="0" smtClean="0"/>
              <a:t> y DU?</a:t>
            </a:r>
            <a:br>
              <a:rPr lang="en-GB" sz="3200" dirty="0" smtClean="0"/>
            </a:br>
            <a:r>
              <a:rPr lang="en-GB" sz="3200" dirty="0" smtClean="0"/>
              <a:t>What are the main differences between Reggio Emilia schools and mainstream schools in the UK?</a:t>
            </a:r>
            <a:endParaRPr lang="en-GB" sz="3200" dirty="0"/>
          </a:p>
        </p:txBody>
      </p:sp>
      <p:sp>
        <p:nvSpPr>
          <p:cNvPr id="3" name="Content Placeholder 2"/>
          <p:cNvSpPr>
            <a:spLocks noGrp="1"/>
          </p:cNvSpPr>
          <p:nvPr>
            <p:ph sz="half" idx="1"/>
          </p:nvPr>
        </p:nvSpPr>
        <p:spPr>
          <a:xfrm>
            <a:off x="436098" y="1975254"/>
            <a:ext cx="5583702" cy="4791306"/>
          </a:xfrm>
        </p:spPr>
        <p:txBody>
          <a:bodyPr>
            <a:normAutofit fontScale="92500" lnSpcReduction="20000"/>
          </a:bodyPr>
          <a:lstStyle/>
          <a:p>
            <a:r>
              <a:rPr lang="en-GB" dirty="0" smtClean="0"/>
              <a:t>Children’s experiences and progress are documented in detail (videos, observations, photos etc.) whereas mainstream schools record learning growth in the form of grades</a:t>
            </a:r>
          </a:p>
          <a:p>
            <a:r>
              <a:rPr lang="en-GB" dirty="0" smtClean="0"/>
              <a:t>Self - guided curriculum based on projects rather than pre - planned curriculum</a:t>
            </a:r>
          </a:p>
          <a:p>
            <a:r>
              <a:rPr lang="en-GB" dirty="0" smtClean="0"/>
              <a:t>The teacher is not seen as a person imparting knowledge but rather as a co-learner </a:t>
            </a:r>
          </a:p>
        </p:txBody>
      </p:sp>
      <p:sp>
        <p:nvSpPr>
          <p:cNvPr id="4" name="Content Placeholder 3"/>
          <p:cNvSpPr>
            <a:spLocks noGrp="1"/>
          </p:cNvSpPr>
          <p:nvPr>
            <p:ph sz="half" idx="2"/>
          </p:nvPr>
        </p:nvSpPr>
        <p:spPr>
          <a:xfrm>
            <a:off x="6172200" y="2036215"/>
            <a:ext cx="5181600" cy="4351338"/>
          </a:xfrm>
        </p:spPr>
        <p:txBody>
          <a:bodyPr>
            <a:normAutofit fontScale="92500" lnSpcReduction="20000"/>
          </a:bodyPr>
          <a:lstStyle/>
          <a:p>
            <a:r>
              <a:rPr lang="en-GB" dirty="0" smtClean="0"/>
              <a:t>Mae </a:t>
            </a:r>
            <a:r>
              <a:rPr lang="en-GB" dirty="0" err="1" smtClean="0"/>
              <a:t>profiadau</a:t>
            </a:r>
            <a:r>
              <a:rPr lang="en-GB" dirty="0" smtClean="0"/>
              <a:t> a </a:t>
            </a:r>
            <a:r>
              <a:rPr lang="en-GB" dirty="0" err="1" smtClean="0"/>
              <a:t>chynnydd</a:t>
            </a:r>
            <a:r>
              <a:rPr lang="en-GB" dirty="0" smtClean="0"/>
              <a:t> plant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gofnodi</a:t>
            </a:r>
            <a:r>
              <a:rPr lang="en-GB" dirty="0" smtClean="0"/>
              <a:t> </a:t>
            </a:r>
            <a:r>
              <a:rPr lang="en-GB" dirty="0" err="1" smtClean="0"/>
              <a:t>mewn</a:t>
            </a:r>
            <a:r>
              <a:rPr lang="en-GB" dirty="0" smtClean="0"/>
              <a:t> </a:t>
            </a:r>
            <a:r>
              <a:rPr lang="en-GB" dirty="0" err="1" smtClean="0"/>
              <a:t>manylder</a:t>
            </a:r>
            <a:r>
              <a:rPr lang="en-GB" dirty="0" smtClean="0"/>
              <a:t> (</a:t>
            </a:r>
            <a:r>
              <a:rPr lang="en-GB" dirty="0" err="1" smtClean="0"/>
              <a:t>fideos</a:t>
            </a:r>
            <a:r>
              <a:rPr lang="en-GB" dirty="0" smtClean="0"/>
              <a:t>, </a:t>
            </a:r>
            <a:r>
              <a:rPr lang="en-GB" dirty="0" err="1" smtClean="0"/>
              <a:t>arsylwadau</a:t>
            </a:r>
            <a:r>
              <a:rPr lang="en-GB" dirty="0" smtClean="0"/>
              <a:t>, </a:t>
            </a:r>
            <a:r>
              <a:rPr lang="en-GB" dirty="0" err="1" smtClean="0"/>
              <a:t>lluniau</a:t>
            </a:r>
            <a:r>
              <a:rPr lang="en-GB" dirty="0" smtClean="0"/>
              <a:t> </a:t>
            </a:r>
            <a:r>
              <a:rPr lang="en-GB" dirty="0" err="1" smtClean="0"/>
              <a:t>ayb</a:t>
            </a:r>
            <a:r>
              <a:rPr lang="en-GB" dirty="0" smtClean="0"/>
              <a:t>) </a:t>
            </a:r>
            <a:r>
              <a:rPr lang="en-GB" dirty="0" err="1" smtClean="0"/>
              <a:t>lle</a:t>
            </a:r>
            <a:r>
              <a:rPr lang="en-GB" dirty="0" smtClean="0"/>
              <a:t> </a:t>
            </a:r>
            <a:r>
              <a:rPr lang="en-GB" dirty="0" err="1" smtClean="0"/>
              <a:t>mewn</a:t>
            </a:r>
            <a:r>
              <a:rPr lang="en-GB" dirty="0" smtClean="0"/>
              <a:t> </a:t>
            </a:r>
            <a:r>
              <a:rPr lang="en-GB" dirty="0" err="1" smtClean="0"/>
              <a:t>ysgolion</a:t>
            </a:r>
            <a:r>
              <a:rPr lang="en-GB" dirty="0" smtClean="0"/>
              <a:t> </a:t>
            </a:r>
            <a:r>
              <a:rPr lang="en-GB" dirty="0" err="1" smtClean="0"/>
              <a:t>prif</a:t>
            </a:r>
            <a:r>
              <a:rPr lang="en-GB" dirty="0" smtClean="0"/>
              <a:t> </a:t>
            </a:r>
            <a:r>
              <a:rPr lang="en-GB" dirty="0" err="1" smtClean="0"/>
              <a:t>ffrwd</a:t>
            </a:r>
            <a:r>
              <a:rPr lang="en-GB" dirty="0" smtClean="0"/>
              <a:t> </a:t>
            </a:r>
            <a:r>
              <a:rPr lang="en-GB" dirty="0" err="1" smtClean="0"/>
              <a:t>mae</a:t>
            </a:r>
            <a:r>
              <a:rPr lang="en-GB" dirty="0" smtClean="0"/>
              <a:t> </a:t>
            </a:r>
            <a:r>
              <a:rPr lang="en-GB" dirty="0" err="1" smtClean="0"/>
              <a:t>datblygiad</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gofnodi’n</a:t>
            </a:r>
            <a:r>
              <a:rPr lang="en-GB" dirty="0" smtClean="0"/>
              <a:t> </a:t>
            </a:r>
            <a:r>
              <a:rPr lang="en-GB" dirty="0" err="1" smtClean="0"/>
              <a:t>bennaf</a:t>
            </a:r>
            <a:r>
              <a:rPr lang="en-GB" dirty="0" smtClean="0"/>
              <a:t> </a:t>
            </a:r>
            <a:r>
              <a:rPr lang="en-GB" dirty="0" err="1" smtClean="0"/>
              <a:t>ar</a:t>
            </a:r>
            <a:r>
              <a:rPr lang="en-GB" dirty="0" smtClean="0"/>
              <a:t> </a:t>
            </a:r>
            <a:r>
              <a:rPr lang="en-GB" dirty="0" err="1" smtClean="0"/>
              <a:t>ffurf</a:t>
            </a:r>
            <a:r>
              <a:rPr lang="en-GB" dirty="0" smtClean="0"/>
              <a:t> </a:t>
            </a:r>
            <a:r>
              <a:rPr lang="en-GB" dirty="0" err="1" smtClean="0"/>
              <a:t>graddau</a:t>
            </a:r>
            <a:endParaRPr lang="en-GB" dirty="0" smtClean="0"/>
          </a:p>
          <a:p>
            <a:r>
              <a:rPr lang="en-GB" dirty="0" err="1" smtClean="0"/>
              <a:t>Cwricwlwm</a:t>
            </a:r>
            <a:r>
              <a:rPr lang="en-GB" dirty="0" smtClean="0"/>
              <a:t> </a:t>
            </a:r>
            <a:r>
              <a:rPr lang="en-GB" dirty="0" err="1" smtClean="0"/>
              <a:t>wedi</a:t>
            </a:r>
            <a:r>
              <a:rPr lang="en-GB" dirty="0" smtClean="0"/>
              <a:t> </a:t>
            </a:r>
            <a:r>
              <a:rPr lang="en-GB" dirty="0" err="1" smtClean="0"/>
              <a:t>ei</a:t>
            </a:r>
            <a:r>
              <a:rPr lang="en-GB" dirty="0" smtClean="0"/>
              <a:t> </a:t>
            </a:r>
            <a:r>
              <a:rPr lang="en-GB" dirty="0" err="1" smtClean="0"/>
              <a:t>arwain</a:t>
            </a:r>
            <a:r>
              <a:rPr lang="en-GB" dirty="0" smtClean="0"/>
              <a:t> </a:t>
            </a:r>
            <a:r>
              <a:rPr lang="en-GB" dirty="0" err="1" smtClean="0"/>
              <a:t>gan</a:t>
            </a:r>
            <a:r>
              <a:rPr lang="en-GB" dirty="0" smtClean="0"/>
              <a:t> y </a:t>
            </a:r>
            <a:r>
              <a:rPr lang="en-GB" dirty="0" err="1" smtClean="0"/>
              <a:t>disgyblion</a:t>
            </a:r>
            <a:r>
              <a:rPr lang="en-GB" dirty="0" smtClean="0"/>
              <a:t> </a:t>
            </a:r>
            <a:r>
              <a:rPr lang="en-GB" dirty="0" err="1" smtClean="0"/>
              <a:t>wedi</a:t>
            </a:r>
            <a:r>
              <a:rPr lang="en-GB" dirty="0" smtClean="0"/>
              <a:t> </a:t>
            </a:r>
            <a:r>
              <a:rPr lang="en-GB" dirty="0" err="1" smtClean="0"/>
              <a:t>selio</a:t>
            </a:r>
            <a:r>
              <a:rPr lang="en-GB" dirty="0" smtClean="0"/>
              <a:t> </a:t>
            </a:r>
            <a:r>
              <a:rPr lang="en-GB" dirty="0" err="1" smtClean="0"/>
              <a:t>ar</a:t>
            </a:r>
            <a:r>
              <a:rPr lang="en-GB" dirty="0" smtClean="0"/>
              <a:t> </a:t>
            </a:r>
            <a:r>
              <a:rPr lang="en-GB" dirty="0" err="1" smtClean="0"/>
              <a:t>broject</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chwricwlwm</a:t>
            </a:r>
            <a:r>
              <a:rPr lang="en-GB" dirty="0" smtClean="0"/>
              <a:t> </a:t>
            </a:r>
            <a:r>
              <a:rPr lang="en-GB" dirty="0" err="1" smtClean="0"/>
              <a:t>wedi</a:t>
            </a:r>
            <a:r>
              <a:rPr lang="en-GB" dirty="0" smtClean="0"/>
              <a:t> </a:t>
            </a:r>
            <a:r>
              <a:rPr lang="en-GB" dirty="0" err="1" smtClean="0"/>
              <a:t>ei</a:t>
            </a:r>
            <a:r>
              <a:rPr lang="en-GB" dirty="0" smtClean="0"/>
              <a:t> </a:t>
            </a:r>
            <a:r>
              <a:rPr lang="en-GB" dirty="0" err="1" smtClean="0"/>
              <a:t>gynllunio</a:t>
            </a:r>
            <a:endParaRPr lang="en-GB" dirty="0" smtClean="0"/>
          </a:p>
          <a:p>
            <a:r>
              <a:rPr lang="en-GB" dirty="0" err="1" smtClean="0"/>
              <a:t>Mae’r</a:t>
            </a:r>
            <a:r>
              <a:rPr lang="en-GB" dirty="0" smtClean="0"/>
              <a:t> </a:t>
            </a:r>
            <a:r>
              <a:rPr lang="en-GB" dirty="0" err="1" smtClean="0"/>
              <a:t>athro’n</a:t>
            </a:r>
            <a:r>
              <a:rPr lang="en-GB" dirty="0" smtClean="0"/>
              <a:t> </a:t>
            </a:r>
            <a:r>
              <a:rPr lang="en-GB" dirty="0" err="1" smtClean="0"/>
              <a:t>cael</a:t>
            </a:r>
            <a:r>
              <a:rPr lang="en-GB" dirty="0" smtClean="0"/>
              <a:t> </a:t>
            </a:r>
            <a:r>
              <a:rPr lang="en-GB" dirty="0" err="1" smtClean="0"/>
              <a:t>ei</a:t>
            </a:r>
            <a:r>
              <a:rPr lang="en-GB" dirty="0" smtClean="0"/>
              <a:t> weld </a:t>
            </a:r>
            <a:r>
              <a:rPr lang="en-GB" dirty="0" err="1" smtClean="0"/>
              <a:t>fel</a:t>
            </a:r>
            <a:r>
              <a:rPr lang="en-GB" dirty="0" smtClean="0"/>
              <a:t> </a:t>
            </a:r>
            <a:r>
              <a:rPr lang="en-GB" dirty="0" err="1" smtClean="0"/>
              <a:t>cyd</a:t>
            </a:r>
            <a:r>
              <a:rPr lang="en-GB" dirty="0" smtClean="0"/>
              <a:t> – </a:t>
            </a:r>
            <a:r>
              <a:rPr lang="en-GB" dirty="0" err="1" smtClean="0"/>
              <a:t>ddysgwr</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rhywun</a:t>
            </a:r>
            <a:r>
              <a:rPr lang="en-GB" dirty="0" smtClean="0"/>
              <a:t> </a:t>
            </a:r>
            <a:r>
              <a:rPr lang="en-GB" dirty="0" err="1" smtClean="0"/>
              <a:t>oll</a:t>
            </a:r>
            <a:r>
              <a:rPr lang="en-GB" dirty="0" smtClean="0"/>
              <a:t> </a:t>
            </a:r>
            <a:r>
              <a:rPr lang="en-GB" dirty="0" err="1" smtClean="0"/>
              <a:t>wybodus</a:t>
            </a:r>
            <a:endParaRPr lang="en-GB" dirty="0" smtClean="0"/>
          </a:p>
        </p:txBody>
      </p:sp>
    </p:spTree>
    <p:extLst>
      <p:ext uri="{BB962C8B-B14F-4D97-AF65-F5344CB8AC3E}">
        <p14:creationId xmlns:p14="http://schemas.microsoft.com/office/powerpoint/2010/main" val="19357659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19576"/>
            <a:ext cx="10515600" cy="1796196"/>
          </a:xfrm>
          <a:solidFill>
            <a:schemeClr val="bg1"/>
          </a:solidFill>
          <a:ln>
            <a:solidFill>
              <a:schemeClr val="tx1"/>
            </a:solidFill>
          </a:ln>
        </p:spPr>
        <p:txBody>
          <a:bodyPr>
            <a:noAutofit/>
          </a:bodyPr>
          <a:lstStyle/>
          <a:p>
            <a:r>
              <a:rPr lang="en-GB" sz="3200" dirty="0" smtClean="0"/>
              <a:t>Beth </a:t>
            </a:r>
            <a:r>
              <a:rPr lang="en-GB" sz="3200" dirty="0" err="1" smtClean="0"/>
              <a:t>yw’r</a:t>
            </a:r>
            <a:r>
              <a:rPr lang="en-GB" sz="3200" dirty="0" smtClean="0"/>
              <a:t> </a:t>
            </a:r>
            <a:r>
              <a:rPr lang="en-GB" sz="3200" dirty="0" err="1" smtClean="0"/>
              <a:t>prif</a:t>
            </a:r>
            <a:r>
              <a:rPr lang="en-GB" sz="3200" dirty="0" smtClean="0"/>
              <a:t> </a:t>
            </a:r>
            <a:r>
              <a:rPr lang="en-GB" sz="3200" dirty="0" err="1" smtClean="0"/>
              <a:t>wahaniaeth</a:t>
            </a:r>
            <a:r>
              <a:rPr lang="en-GB" sz="3200" dirty="0" smtClean="0"/>
              <a:t> </a:t>
            </a:r>
            <a:r>
              <a:rPr lang="en-GB" sz="3200" dirty="0" err="1" smtClean="0"/>
              <a:t>rhwng</a:t>
            </a:r>
            <a:r>
              <a:rPr lang="en-GB" sz="3200" dirty="0" smtClean="0"/>
              <a:t> </a:t>
            </a:r>
            <a:r>
              <a:rPr lang="en-GB" sz="3200" dirty="0" err="1" smtClean="0"/>
              <a:t>ysgolion</a:t>
            </a:r>
            <a:r>
              <a:rPr lang="en-GB" sz="3200" dirty="0" smtClean="0"/>
              <a:t> Reggio Emilia a </a:t>
            </a:r>
            <a:r>
              <a:rPr lang="en-GB" sz="3200" dirty="0" err="1" smtClean="0"/>
              <a:t>ysgolion</a:t>
            </a:r>
            <a:r>
              <a:rPr lang="en-GB" sz="3200" dirty="0" smtClean="0"/>
              <a:t> </a:t>
            </a:r>
            <a:r>
              <a:rPr lang="en-GB" sz="3200" dirty="0" err="1" smtClean="0"/>
              <a:t>brif</a:t>
            </a:r>
            <a:r>
              <a:rPr lang="en-GB" sz="3200" dirty="0" smtClean="0"/>
              <a:t> </a:t>
            </a:r>
            <a:r>
              <a:rPr lang="en-GB" sz="3200" dirty="0" err="1" smtClean="0"/>
              <a:t>ffrwd</a:t>
            </a:r>
            <a:r>
              <a:rPr lang="en-GB" sz="3200" dirty="0" smtClean="0"/>
              <a:t> y DU?</a:t>
            </a:r>
            <a:br>
              <a:rPr lang="en-GB" sz="3200" dirty="0" smtClean="0"/>
            </a:br>
            <a:r>
              <a:rPr lang="en-GB" sz="3200" dirty="0" smtClean="0"/>
              <a:t>What are the main differences between Reggio Emilia schools and mainstream schools in the UK?</a:t>
            </a:r>
            <a:endParaRPr lang="en-GB" sz="3200" dirty="0"/>
          </a:p>
        </p:txBody>
      </p:sp>
      <p:sp>
        <p:nvSpPr>
          <p:cNvPr id="3" name="Content Placeholder 2"/>
          <p:cNvSpPr>
            <a:spLocks noGrp="1"/>
          </p:cNvSpPr>
          <p:nvPr>
            <p:ph sz="half" idx="1"/>
          </p:nvPr>
        </p:nvSpPr>
        <p:spPr>
          <a:xfrm>
            <a:off x="436098" y="1975254"/>
            <a:ext cx="5583702" cy="4791306"/>
          </a:xfrm>
        </p:spPr>
        <p:txBody>
          <a:bodyPr>
            <a:normAutofit fontScale="92500" lnSpcReduction="20000"/>
          </a:bodyPr>
          <a:lstStyle/>
          <a:p>
            <a:r>
              <a:rPr lang="en-GB" dirty="0" smtClean="0"/>
              <a:t>Rare to have pre-planned work or whole class teaching in a Reggio Emilia school</a:t>
            </a:r>
          </a:p>
          <a:p>
            <a:r>
              <a:rPr lang="en-GB" dirty="0" smtClean="0"/>
              <a:t>In Reggio Emilia schools the environment is open and free flowing enabling uninterrupted exploration, play and learning whereas a mainstream school has more structure.</a:t>
            </a:r>
          </a:p>
          <a:p>
            <a:r>
              <a:rPr lang="en-GB" dirty="0"/>
              <a:t>Children are treated as individuals and not what is typical of a child at a certain age</a:t>
            </a:r>
          </a:p>
        </p:txBody>
      </p:sp>
      <p:sp>
        <p:nvSpPr>
          <p:cNvPr id="4" name="Content Placeholder 3"/>
          <p:cNvSpPr>
            <a:spLocks noGrp="1"/>
          </p:cNvSpPr>
          <p:nvPr>
            <p:ph sz="half" idx="2"/>
          </p:nvPr>
        </p:nvSpPr>
        <p:spPr>
          <a:xfrm>
            <a:off x="6172200" y="2036215"/>
            <a:ext cx="5181600" cy="4351338"/>
          </a:xfrm>
        </p:spPr>
        <p:txBody>
          <a:bodyPr>
            <a:normAutofit fontScale="92500" lnSpcReduction="20000"/>
          </a:bodyPr>
          <a:lstStyle/>
          <a:p>
            <a:r>
              <a:rPr lang="en-GB" dirty="0" err="1" smtClean="0"/>
              <a:t>Mae’n</a:t>
            </a:r>
            <a:r>
              <a:rPr lang="en-GB" dirty="0" smtClean="0"/>
              <a:t> </a:t>
            </a:r>
            <a:r>
              <a:rPr lang="en-GB" dirty="0" err="1" smtClean="0"/>
              <a:t>anarferol</a:t>
            </a:r>
            <a:r>
              <a:rPr lang="en-GB" dirty="0" err="1"/>
              <a:t>c</a:t>
            </a:r>
            <a:r>
              <a:rPr lang="en-GB" dirty="0" err="1" smtClean="0"/>
              <a:t>gael</a:t>
            </a:r>
            <a:r>
              <a:rPr lang="en-GB" dirty="0" smtClean="0"/>
              <a:t> </a:t>
            </a:r>
            <a:r>
              <a:rPr lang="en-GB" dirty="0" err="1" smtClean="0"/>
              <a:t>gwaith</a:t>
            </a:r>
            <a:r>
              <a:rPr lang="en-GB" dirty="0" smtClean="0"/>
              <a:t> </a:t>
            </a:r>
            <a:r>
              <a:rPr lang="en-GB" dirty="0" err="1" smtClean="0"/>
              <a:t>wedi</a:t>
            </a:r>
            <a:r>
              <a:rPr lang="en-GB" dirty="0" smtClean="0"/>
              <a:t> </a:t>
            </a:r>
            <a:r>
              <a:rPr lang="en-GB" dirty="0" err="1" smtClean="0"/>
              <a:t>ei</a:t>
            </a:r>
            <a:r>
              <a:rPr lang="en-GB" dirty="0" smtClean="0"/>
              <a:t> </a:t>
            </a:r>
            <a:r>
              <a:rPr lang="en-GB" dirty="0" err="1" smtClean="0"/>
              <a:t>gynllunio</a:t>
            </a:r>
            <a:r>
              <a:rPr lang="en-GB" dirty="0" smtClean="0"/>
              <a:t> o </a:t>
            </a:r>
            <a:r>
              <a:rPr lang="en-GB" dirty="0" err="1" smtClean="0"/>
              <a:t>flaen</a:t>
            </a:r>
            <a:r>
              <a:rPr lang="en-GB" dirty="0" smtClean="0"/>
              <a:t> </a:t>
            </a:r>
            <a:r>
              <a:rPr lang="en-GB" dirty="0" err="1" smtClean="0"/>
              <a:t>llaw</a:t>
            </a:r>
            <a:r>
              <a:rPr lang="en-GB" dirty="0" smtClean="0"/>
              <a:t> </a:t>
            </a:r>
            <a:r>
              <a:rPr lang="en-GB" dirty="0" err="1" smtClean="0"/>
              <a:t>na</a:t>
            </a:r>
            <a:r>
              <a:rPr lang="en-GB" dirty="0" smtClean="0"/>
              <a:t> </a:t>
            </a:r>
            <a:r>
              <a:rPr lang="en-GB" dirty="0" err="1" smtClean="0"/>
              <a:t>dysgu</a:t>
            </a:r>
            <a:r>
              <a:rPr lang="en-GB" dirty="0" smtClean="0"/>
              <a:t> </a:t>
            </a:r>
            <a:r>
              <a:rPr lang="en-GB" dirty="0" err="1" smtClean="0"/>
              <a:t>dosbarth</a:t>
            </a:r>
            <a:r>
              <a:rPr lang="en-GB" dirty="0" smtClean="0"/>
              <a:t> </a:t>
            </a:r>
            <a:r>
              <a:rPr lang="en-GB" dirty="0" err="1" smtClean="0"/>
              <a:t>cyfan</a:t>
            </a:r>
            <a:r>
              <a:rPr lang="en-GB" dirty="0" smtClean="0"/>
              <a:t> </a:t>
            </a:r>
            <a:r>
              <a:rPr lang="en-GB" dirty="0" err="1" smtClean="0"/>
              <a:t>mewn</a:t>
            </a:r>
            <a:r>
              <a:rPr lang="en-GB" dirty="0" smtClean="0"/>
              <a:t> </a:t>
            </a:r>
            <a:r>
              <a:rPr lang="en-GB" dirty="0" err="1" smtClean="0"/>
              <a:t>ysgol</a:t>
            </a:r>
            <a:r>
              <a:rPr lang="en-GB" dirty="0" smtClean="0"/>
              <a:t> Reggio Emilia</a:t>
            </a:r>
          </a:p>
          <a:p>
            <a:r>
              <a:rPr lang="en-GB" dirty="0" err="1" smtClean="0"/>
              <a:t>Mewn</a:t>
            </a:r>
            <a:r>
              <a:rPr lang="en-GB" dirty="0" smtClean="0"/>
              <a:t> </a:t>
            </a:r>
            <a:r>
              <a:rPr lang="en-GB" dirty="0" err="1" smtClean="0"/>
              <a:t>ysgolion</a:t>
            </a:r>
            <a:r>
              <a:rPr lang="en-GB" dirty="0" smtClean="0"/>
              <a:t> Reggio Emilia </a:t>
            </a:r>
            <a:r>
              <a:rPr lang="en-GB" dirty="0" err="1" smtClean="0"/>
              <a:t>mae’r</a:t>
            </a:r>
            <a:r>
              <a:rPr lang="en-GB" dirty="0" smtClean="0"/>
              <a:t> </a:t>
            </a:r>
            <a:r>
              <a:rPr lang="en-GB" dirty="0" err="1" smtClean="0"/>
              <a:t>amgylchedd</a:t>
            </a:r>
            <a:r>
              <a:rPr lang="en-GB" dirty="0" smtClean="0"/>
              <a:t> </a:t>
            </a:r>
            <a:r>
              <a:rPr lang="en-GB" dirty="0" err="1" smtClean="0"/>
              <a:t>yn</a:t>
            </a:r>
            <a:r>
              <a:rPr lang="en-GB" dirty="0" smtClean="0"/>
              <a:t> </a:t>
            </a:r>
            <a:r>
              <a:rPr lang="en-GB" dirty="0" err="1" smtClean="0"/>
              <a:t>agored</a:t>
            </a:r>
            <a:r>
              <a:rPr lang="en-GB" dirty="0" smtClean="0"/>
              <a:t> a </a:t>
            </a:r>
            <a:r>
              <a:rPr lang="en-GB" dirty="0" err="1" smtClean="0"/>
              <a:t>rhydd</a:t>
            </a:r>
            <a:r>
              <a:rPr lang="en-GB" dirty="0" smtClean="0"/>
              <a:t> </a:t>
            </a:r>
            <a:r>
              <a:rPr lang="en-GB" dirty="0" err="1" smtClean="0"/>
              <a:t>gan</a:t>
            </a:r>
            <a:r>
              <a:rPr lang="en-GB" dirty="0" smtClean="0"/>
              <a:t> </a:t>
            </a:r>
            <a:r>
              <a:rPr lang="en-GB" dirty="0" err="1" smtClean="0"/>
              <a:t>alluogi</a:t>
            </a:r>
            <a:r>
              <a:rPr lang="en-GB" dirty="0" smtClean="0"/>
              <a:t> </a:t>
            </a:r>
            <a:r>
              <a:rPr lang="en-GB" dirty="0" err="1" smtClean="0"/>
              <a:t>archwilio</a:t>
            </a:r>
            <a:r>
              <a:rPr lang="en-GB" dirty="0" smtClean="0"/>
              <a:t>, </a:t>
            </a:r>
            <a:r>
              <a:rPr lang="en-GB" dirty="0" err="1" smtClean="0"/>
              <a:t>chwarae</a:t>
            </a:r>
            <a:r>
              <a:rPr lang="en-GB" dirty="0" smtClean="0"/>
              <a:t> a </a:t>
            </a:r>
            <a:r>
              <a:rPr lang="en-GB" dirty="0" err="1" smtClean="0"/>
              <a:t>dysgu</a:t>
            </a:r>
            <a:r>
              <a:rPr lang="en-GB" dirty="0" smtClean="0"/>
              <a:t> </a:t>
            </a:r>
            <a:r>
              <a:rPr lang="en-GB" dirty="0" err="1" smtClean="0"/>
              <a:t>lle</a:t>
            </a:r>
            <a:r>
              <a:rPr lang="en-GB" dirty="0" smtClean="0"/>
              <a:t> </a:t>
            </a:r>
            <a:r>
              <a:rPr lang="en-GB" dirty="0" err="1" smtClean="0"/>
              <a:t>mae</a:t>
            </a:r>
            <a:r>
              <a:rPr lang="en-GB" dirty="0" smtClean="0"/>
              <a:t> </a:t>
            </a:r>
            <a:r>
              <a:rPr lang="en-GB" dirty="0" err="1" smtClean="0"/>
              <a:t>fwy</a:t>
            </a:r>
            <a:r>
              <a:rPr lang="en-GB" dirty="0" smtClean="0"/>
              <a:t> o </a:t>
            </a:r>
            <a:r>
              <a:rPr lang="en-GB" dirty="0" err="1" smtClean="0"/>
              <a:t>strwythyr</a:t>
            </a:r>
            <a:r>
              <a:rPr lang="en-GB" dirty="0" smtClean="0"/>
              <a:t> </a:t>
            </a:r>
            <a:r>
              <a:rPr lang="en-GB" dirty="0" err="1" smtClean="0"/>
              <a:t>mewn</a:t>
            </a:r>
            <a:r>
              <a:rPr lang="en-GB" dirty="0" smtClean="0"/>
              <a:t> </a:t>
            </a:r>
            <a:r>
              <a:rPr lang="en-GB" dirty="0" err="1" smtClean="0"/>
              <a:t>ysgol</a:t>
            </a:r>
            <a:r>
              <a:rPr lang="en-GB" dirty="0" smtClean="0"/>
              <a:t> </a:t>
            </a:r>
            <a:r>
              <a:rPr lang="en-GB" dirty="0" err="1" smtClean="0"/>
              <a:t>brif</a:t>
            </a:r>
            <a:r>
              <a:rPr lang="en-GB" dirty="0" smtClean="0"/>
              <a:t> </a:t>
            </a:r>
            <a:r>
              <a:rPr lang="en-GB" dirty="0" err="1" smtClean="0"/>
              <a:t>ffrwd</a:t>
            </a:r>
            <a:r>
              <a:rPr lang="en-GB" dirty="0" smtClean="0"/>
              <a:t>.</a:t>
            </a:r>
          </a:p>
          <a:p>
            <a:r>
              <a:rPr lang="en-GB" dirty="0" smtClean="0"/>
              <a:t>Mae plant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trin</a:t>
            </a:r>
            <a:r>
              <a:rPr lang="en-GB" dirty="0" smtClean="0"/>
              <a:t> </a:t>
            </a:r>
            <a:r>
              <a:rPr lang="en-GB" dirty="0" err="1" smtClean="0"/>
              <a:t>fel</a:t>
            </a:r>
            <a:r>
              <a:rPr lang="en-GB" dirty="0" smtClean="0"/>
              <a:t> </a:t>
            </a:r>
            <a:r>
              <a:rPr lang="en-GB" dirty="0" err="1" smtClean="0"/>
              <a:t>unigolion</a:t>
            </a:r>
            <a:r>
              <a:rPr lang="en-GB" dirty="0" smtClean="0"/>
              <a:t> a dim </a:t>
            </a:r>
            <a:r>
              <a:rPr lang="en-GB" dirty="0" err="1" smtClean="0"/>
              <a:t>fel</a:t>
            </a:r>
            <a:r>
              <a:rPr lang="en-GB" dirty="0" smtClean="0"/>
              <a:t> </a:t>
            </a:r>
            <a:r>
              <a:rPr lang="en-GB" dirty="0" err="1" smtClean="0"/>
              <a:t>yr</a:t>
            </a:r>
            <a:r>
              <a:rPr lang="en-GB" dirty="0" smtClean="0"/>
              <a:t> </a:t>
            </a:r>
            <a:r>
              <a:rPr lang="en-GB" dirty="0" err="1" smtClean="0"/>
              <a:t>hyn</a:t>
            </a:r>
            <a:r>
              <a:rPr lang="en-GB" dirty="0" smtClean="0"/>
              <a:t> </a:t>
            </a:r>
            <a:r>
              <a:rPr lang="en-GB" dirty="0" err="1" smtClean="0"/>
              <a:t>sy’n</a:t>
            </a:r>
            <a:r>
              <a:rPr lang="en-GB" dirty="0" smtClean="0"/>
              <a:t> </a:t>
            </a:r>
            <a:r>
              <a:rPr lang="en-GB" dirty="0" err="1" smtClean="0"/>
              <a:t>nodweddiadol</a:t>
            </a:r>
            <a:r>
              <a:rPr lang="en-GB" dirty="0" smtClean="0"/>
              <a:t> o </a:t>
            </a:r>
            <a:r>
              <a:rPr lang="en-GB" dirty="0" err="1" smtClean="0"/>
              <a:t>blentyn</a:t>
            </a:r>
            <a:r>
              <a:rPr lang="en-GB" dirty="0" smtClean="0"/>
              <a:t> </a:t>
            </a:r>
            <a:r>
              <a:rPr lang="en-GB" dirty="0" err="1" smtClean="0"/>
              <a:t>oed</a:t>
            </a:r>
            <a:r>
              <a:rPr lang="en-GB" dirty="0" smtClean="0"/>
              <a:t> </a:t>
            </a:r>
            <a:r>
              <a:rPr lang="en-GB" dirty="0" err="1" smtClean="0"/>
              <a:t>penodol</a:t>
            </a:r>
            <a:endParaRPr lang="en-GB" dirty="0"/>
          </a:p>
        </p:txBody>
      </p:sp>
    </p:spTree>
    <p:extLst>
      <p:ext uri="{BB962C8B-B14F-4D97-AF65-F5344CB8AC3E}">
        <p14:creationId xmlns:p14="http://schemas.microsoft.com/office/powerpoint/2010/main" val="36248160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smtClean="0"/>
              <a:t>Reggio Emilia today</a:t>
            </a:r>
            <a:br>
              <a:rPr lang="en-GB" dirty="0" smtClean="0"/>
            </a:br>
            <a:r>
              <a:rPr lang="en-GB" dirty="0" smtClean="0"/>
              <a:t>Reggio Emilia </a:t>
            </a:r>
            <a:r>
              <a:rPr lang="en-GB" dirty="0" err="1" smtClean="0"/>
              <a:t>heddiw</a:t>
            </a:r>
            <a:endParaRPr lang="en-GB" dirty="0"/>
          </a:p>
        </p:txBody>
      </p:sp>
      <p:sp>
        <p:nvSpPr>
          <p:cNvPr id="3" name="Content Placeholder 2"/>
          <p:cNvSpPr>
            <a:spLocks noGrp="1"/>
          </p:cNvSpPr>
          <p:nvPr>
            <p:ph sz="half" idx="1"/>
          </p:nvPr>
        </p:nvSpPr>
        <p:spPr/>
        <p:txBody>
          <a:bodyPr>
            <a:normAutofit fontScale="92500"/>
          </a:bodyPr>
          <a:lstStyle/>
          <a:p>
            <a:r>
              <a:rPr lang="en-GB" dirty="0" smtClean="0"/>
              <a:t>The small town of Reggio Emilia now has 78 municipal preschools and infant toddler centres </a:t>
            </a:r>
          </a:p>
          <a:p>
            <a:r>
              <a:rPr lang="en-GB" dirty="0" smtClean="0"/>
              <a:t>There are attempts to emulate the Reggio Emilia approach around the world including in New Zealand and USA. There is also a Reggio Emilia institute in Sweden</a:t>
            </a:r>
          </a:p>
          <a:p>
            <a:r>
              <a:rPr lang="en-GB" dirty="0" smtClean="0"/>
              <a:t>Reggio Emilia schools are still going strong over 60 years since they started</a:t>
            </a:r>
            <a:endParaRPr lang="en-GB" dirty="0"/>
          </a:p>
        </p:txBody>
      </p:sp>
      <p:sp>
        <p:nvSpPr>
          <p:cNvPr id="4" name="Content Placeholder 3"/>
          <p:cNvSpPr>
            <a:spLocks noGrp="1"/>
          </p:cNvSpPr>
          <p:nvPr>
            <p:ph sz="half" idx="2"/>
          </p:nvPr>
        </p:nvSpPr>
        <p:spPr/>
        <p:txBody>
          <a:bodyPr>
            <a:normAutofit fontScale="92500"/>
          </a:bodyPr>
          <a:lstStyle/>
          <a:p>
            <a:r>
              <a:rPr lang="en-GB" dirty="0" err="1" smtClean="0"/>
              <a:t>Mae’r</a:t>
            </a:r>
            <a:r>
              <a:rPr lang="en-GB" dirty="0" smtClean="0"/>
              <a:t> </a:t>
            </a:r>
            <a:r>
              <a:rPr lang="en-GB" dirty="0" err="1" smtClean="0"/>
              <a:t>tref</a:t>
            </a:r>
            <a:r>
              <a:rPr lang="en-GB" dirty="0" smtClean="0"/>
              <a:t> </a:t>
            </a:r>
            <a:r>
              <a:rPr lang="en-GB" dirty="0" err="1" smtClean="0"/>
              <a:t>fechan</a:t>
            </a:r>
            <a:r>
              <a:rPr lang="en-GB" dirty="0" smtClean="0"/>
              <a:t> o Reggio Emilia </a:t>
            </a:r>
            <a:r>
              <a:rPr lang="en-GB" dirty="0" err="1" smtClean="0"/>
              <a:t>nawr</a:t>
            </a:r>
            <a:r>
              <a:rPr lang="en-GB" dirty="0" smtClean="0"/>
              <a:t> a 78 </a:t>
            </a:r>
            <a:r>
              <a:rPr lang="en-GB" dirty="0" err="1" smtClean="0"/>
              <a:t>ysgol</a:t>
            </a:r>
            <a:r>
              <a:rPr lang="en-GB" dirty="0" smtClean="0"/>
              <a:t> </a:t>
            </a:r>
            <a:r>
              <a:rPr lang="en-GB" dirty="0" err="1" smtClean="0"/>
              <a:t>feithryn</a:t>
            </a:r>
            <a:r>
              <a:rPr lang="en-GB" dirty="0" smtClean="0"/>
              <a:t> </a:t>
            </a:r>
            <a:r>
              <a:rPr lang="en-GB" dirty="0" err="1" smtClean="0"/>
              <a:t>trefol</a:t>
            </a:r>
            <a:r>
              <a:rPr lang="en-GB" dirty="0" smtClean="0"/>
              <a:t> a </a:t>
            </a:r>
            <a:r>
              <a:rPr lang="en-GB" dirty="0" err="1" smtClean="0"/>
              <a:t>chanolfan</a:t>
            </a:r>
            <a:r>
              <a:rPr lang="en-GB" dirty="0" smtClean="0"/>
              <a:t> plant </a:t>
            </a:r>
            <a:r>
              <a:rPr lang="en-GB" dirty="0" err="1" smtClean="0"/>
              <a:t>bach</a:t>
            </a:r>
            <a:endParaRPr lang="en-GB" dirty="0" smtClean="0"/>
          </a:p>
          <a:p>
            <a:r>
              <a:rPr lang="en-GB" dirty="0" smtClean="0"/>
              <a:t>Mae </a:t>
            </a:r>
            <a:r>
              <a:rPr lang="en-GB" dirty="0" err="1" smtClean="0"/>
              <a:t>ymdrechion</a:t>
            </a:r>
            <a:r>
              <a:rPr lang="en-GB" dirty="0" smtClean="0"/>
              <a:t> I </a:t>
            </a:r>
            <a:r>
              <a:rPr lang="en-GB" dirty="0" err="1" smtClean="0"/>
              <a:t>efelychu</a:t>
            </a:r>
            <a:r>
              <a:rPr lang="en-GB" dirty="0" smtClean="0"/>
              <a:t> </a:t>
            </a:r>
            <a:r>
              <a:rPr lang="en-GB" dirty="0" err="1" smtClean="0"/>
              <a:t>yr</a:t>
            </a:r>
            <a:r>
              <a:rPr lang="en-GB" dirty="0" smtClean="0"/>
              <a:t> </a:t>
            </a:r>
            <a:r>
              <a:rPr lang="en-GB" dirty="0" err="1" smtClean="0"/>
              <a:t>ymagwedd</a:t>
            </a:r>
            <a:r>
              <a:rPr lang="en-GB" dirty="0" smtClean="0"/>
              <a:t> Reggio Emilia </a:t>
            </a:r>
            <a:r>
              <a:rPr lang="en-GB" dirty="0" err="1" smtClean="0"/>
              <a:t>ar</a:t>
            </a:r>
            <a:r>
              <a:rPr lang="en-GB" dirty="0" smtClean="0"/>
              <a:t> draws y </a:t>
            </a:r>
            <a:r>
              <a:rPr lang="en-GB" dirty="0" err="1" smtClean="0"/>
              <a:t>byd</a:t>
            </a:r>
            <a:r>
              <a:rPr lang="en-GB" dirty="0" smtClean="0"/>
              <a:t> </a:t>
            </a:r>
            <a:r>
              <a:rPr lang="en-GB" dirty="0" err="1" smtClean="0"/>
              <a:t>gan</a:t>
            </a:r>
            <a:r>
              <a:rPr lang="en-GB" dirty="0" smtClean="0"/>
              <a:t> </a:t>
            </a:r>
            <a:r>
              <a:rPr lang="en-GB" dirty="0" err="1" smtClean="0"/>
              <a:t>gynnwys</a:t>
            </a:r>
            <a:r>
              <a:rPr lang="en-GB" dirty="0" smtClean="0"/>
              <a:t> </a:t>
            </a:r>
            <a:r>
              <a:rPr lang="en-GB" dirty="0" err="1" smtClean="0"/>
              <a:t>Zeland</a:t>
            </a:r>
            <a:r>
              <a:rPr lang="en-GB" dirty="0" smtClean="0"/>
              <a:t> </a:t>
            </a:r>
            <a:r>
              <a:rPr lang="en-GB" dirty="0" err="1" smtClean="0"/>
              <a:t>Newydd</a:t>
            </a:r>
            <a:r>
              <a:rPr lang="en-GB" dirty="0" smtClean="0"/>
              <a:t> a America. Mae </a:t>
            </a:r>
            <a:r>
              <a:rPr lang="en-GB" dirty="0" err="1" smtClean="0"/>
              <a:t>hefyd</a:t>
            </a:r>
            <a:r>
              <a:rPr lang="en-GB" dirty="0" smtClean="0"/>
              <a:t> </a:t>
            </a:r>
            <a:r>
              <a:rPr lang="en-GB" dirty="0" err="1" smtClean="0"/>
              <a:t>canolfan</a:t>
            </a:r>
            <a:r>
              <a:rPr lang="en-GB" dirty="0" smtClean="0"/>
              <a:t> Reggio Emilia </a:t>
            </a:r>
            <a:r>
              <a:rPr lang="en-GB" dirty="0" err="1" smtClean="0"/>
              <a:t>yn</a:t>
            </a:r>
            <a:r>
              <a:rPr lang="en-GB" dirty="0" smtClean="0"/>
              <a:t> Sweden</a:t>
            </a:r>
          </a:p>
          <a:p>
            <a:r>
              <a:rPr lang="en-GB" dirty="0" smtClean="0"/>
              <a:t>Mae </a:t>
            </a:r>
            <a:r>
              <a:rPr lang="en-GB" dirty="0" err="1" smtClean="0"/>
              <a:t>ysgolion</a:t>
            </a:r>
            <a:r>
              <a:rPr lang="en-GB" dirty="0" smtClean="0"/>
              <a:t> Reggio Emilia dal </a:t>
            </a:r>
            <a:r>
              <a:rPr lang="en-GB" dirty="0" err="1" smtClean="0"/>
              <a:t>yn</a:t>
            </a:r>
            <a:r>
              <a:rPr lang="en-GB" dirty="0" smtClean="0"/>
              <a:t> </a:t>
            </a:r>
            <a:r>
              <a:rPr lang="en-GB" dirty="0" err="1" smtClean="0"/>
              <a:t>gryf</a:t>
            </a:r>
            <a:r>
              <a:rPr lang="en-GB" dirty="0" smtClean="0"/>
              <a:t> </a:t>
            </a:r>
            <a:r>
              <a:rPr lang="en-GB" dirty="0" err="1" smtClean="0"/>
              <a:t>dros</a:t>
            </a:r>
            <a:r>
              <a:rPr lang="en-GB" dirty="0" smtClean="0"/>
              <a:t> 60 </a:t>
            </a:r>
            <a:r>
              <a:rPr lang="en-GB" dirty="0" err="1" smtClean="0"/>
              <a:t>mlynedd</a:t>
            </a:r>
            <a:r>
              <a:rPr lang="en-GB" dirty="0" smtClean="0"/>
              <a:t> </a:t>
            </a:r>
            <a:r>
              <a:rPr lang="en-GB" dirty="0" err="1" smtClean="0"/>
              <a:t>ers</a:t>
            </a:r>
            <a:r>
              <a:rPr lang="en-GB" dirty="0" smtClean="0"/>
              <a:t> </a:t>
            </a:r>
            <a:r>
              <a:rPr lang="en-GB" dirty="0" err="1" smtClean="0"/>
              <a:t>eu</a:t>
            </a:r>
            <a:r>
              <a:rPr lang="en-GB" dirty="0" smtClean="0"/>
              <a:t> </a:t>
            </a:r>
            <a:r>
              <a:rPr lang="en-GB" dirty="0" err="1" smtClean="0"/>
              <a:t>sefydlu</a:t>
            </a:r>
            <a:endParaRPr lang="en-GB" dirty="0"/>
          </a:p>
        </p:txBody>
      </p:sp>
    </p:spTree>
    <p:extLst>
      <p:ext uri="{BB962C8B-B14F-4D97-AF65-F5344CB8AC3E}">
        <p14:creationId xmlns:p14="http://schemas.microsoft.com/office/powerpoint/2010/main" val="18186489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Beirniaedaeth</a:t>
            </a:r>
            <a:r>
              <a:rPr lang="en-GB" dirty="0" smtClean="0"/>
              <a:t> </a:t>
            </a:r>
            <a:r>
              <a:rPr lang="en-GB" dirty="0" err="1" smtClean="0"/>
              <a:t>o’r</a:t>
            </a:r>
            <a:r>
              <a:rPr lang="en-GB" dirty="0" smtClean="0"/>
              <a:t> </a:t>
            </a:r>
            <a:r>
              <a:rPr lang="en-GB" dirty="0" err="1" smtClean="0"/>
              <a:t>ymagwedd</a:t>
            </a:r>
            <a:r>
              <a:rPr lang="en-GB" dirty="0" smtClean="0"/>
              <a:t> Reggio Emilia</a:t>
            </a:r>
            <a:br>
              <a:rPr lang="en-GB" dirty="0" smtClean="0"/>
            </a:br>
            <a:r>
              <a:rPr lang="en-GB" dirty="0" smtClean="0"/>
              <a:t>Criticisms of Reggio Emilia Approach</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Reggio Emilia do not use the word ‘curriculum’ because it implies a set of goals and targets. However, a curriculum can take into account children’s interests and the absence of a curriculum and ‘following the child’ does not necessarily offer a more child – centred experience</a:t>
            </a:r>
          </a:p>
          <a:p>
            <a:r>
              <a:rPr lang="en-GB" dirty="0" smtClean="0"/>
              <a:t>(</a:t>
            </a:r>
            <a:r>
              <a:rPr lang="en-GB" dirty="0" err="1" smtClean="0"/>
              <a:t>Hoc</a:t>
            </a:r>
            <a:r>
              <a:rPr lang="en-GB" dirty="0" err="1"/>
              <a:t>ˇ</a:t>
            </a:r>
            <a:r>
              <a:rPr lang="en-GB" dirty="0" err="1" smtClean="0"/>
              <a:t>evar</a:t>
            </a:r>
            <a:r>
              <a:rPr lang="en-GB" dirty="0"/>
              <a:t>, </a:t>
            </a:r>
            <a:r>
              <a:rPr lang="en-GB" dirty="0" err="1" smtClean="0"/>
              <a:t>Šebart</a:t>
            </a:r>
            <a:r>
              <a:rPr lang="en-GB" dirty="0"/>
              <a:t> and </a:t>
            </a:r>
            <a:r>
              <a:rPr lang="en-GB" dirty="0" err="1" smtClean="0"/>
              <a:t>Štefanc</a:t>
            </a:r>
            <a:r>
              <a:rPr lang="en-GB" dirty="0" smtClean="0"/>
              <a:t>, 2013)</a:t>
            </a:r>
            <a:endParaRPr lang="en-GB" dirty="0"/>
          </a:p>
        </p:txBody>
      </p:sp>
      <p:sp>
        <p:nvSpPr>
          <p:cNvPr id="4" name="Content Placeholder 3"/>
          <p:cNvSpPr>
            <a:spLocks noGrp="1"/>
          </p:cNvSpPr>
          <p:nvPr>
            <p:ph sz="half" idx="2"/>
          </p:nvPr>
        </p:nvSpPr>
        <p:spPr/>
        <p:txBody>
          <a:bodyPr>
            <a:normAutofit lnSpcReduction="10000"/>
          </a:bodyPr>
          <a:lstStyle/>
          <a:p>
            <a:r>
              <a:rPr lang="en-GB" dirty="0" err="1" smtClean="0"/>
              <a:t>Nid</a:t>
            </a:r>
            <a:r>
              <a:rPr lang="en-GB" dirty="0" smtClean="0"/>
              <a:t> </a:t>
            </a:r>
            <a:r>
              <a:rPr lang="en-GB" dirty="0" err="1" smtClean="0"/>
              <a:t>yw</a:t>
            </a:r>
            <a:r>
              <a:rPr lang="en-GB" dirty="0" smtClean="0"/>
              <a:t> Reggio Emilia </a:t>
            </a:r>
            <a:r>
              <a:rPr lang="en-GB" dirty="0" err="1" smtClean="0"/>
              <a:t>yn</a:t>
            </a:r>
            <a:r>
              <a:rPr lang="en-GB" dirty="0" smtClean="0"/>
              <a:t> </a:t>
            </a:r>
            <a:r>
              <a:rPr lang="en-GB" dirty="0" err="1" smtClean="0"/>
              <a:t>defnyddio’r</a:t>
            </a:r>
            <a:r>
              <a:rPr lang="en-GB" dirty="0" smtClean="0"/>
              <a:t> term ‘</a:t>
            </a:r>
            <a:r>
              <a:rPr lang="en-GB" dirty="0" err="1" smtClean="0"/>
              <a:t>cwricwlwm</a:t>
            </a:r>
            <a:r>
              <a:rPr lang="en-GB" dirty="0" smtClean="0"/>
              <a:t>’ </a:t>
            </a:r>
            <a:r>
              <a:rPr lang="en-GB" dirty="0" err="1" smtClean="0"/>
              <a:t>oherwydd</a:t>
            </a:r>
            <a:r>
              <a:rPr lang="en-GB" dirty="0" smtClean="0"/>
              <a:t> </a:t>
            </a:r>
            <a:r>
              <a:rPr lang="en-GB" dirty="0" err="1" smtClean="0"/>
              <a:t>mae’n</a:t>
            </a:r>
            <a:r>
              <a:rPr lang="en-GB" dirty="0" smtClean="0"/>
              <a:t> </a:t>
            </a:r>
            <a:r>
              <a:rPr lang="en-GB" dirty="0" err="1" smtClean="0"/>
              <a:t>awgrymu</a:t>
            </a:r>
            <a:r>
              <a:rPr lang="en-GB" dirty="0" smtClean="0"/>
              <a:t> </a:t>
            </a:r>
            <a:r>
              <a:rPr lang="en-GB" dirty="0" err="1" smtClean="0"/>
              <a:t>targedau</a:t>
            </a:r>
            <a:r>
              <a:rPr lang="en-GB" dirty="0" smtClean="0"/>
              <a:t> ac </a:t>
            </a:r>
            <a:r>
              <a:rPr lang="en-GB" dirty="0" err="1" smtClean="0"/>
              <a:t>amcanion</a:t>
            </a:r>
            <a:r>
              <a:rPr lang="en-GB" dirty="0" smtClean="0"/>
              <a:t>. </a:t>
            </a:r>
            <a:r>
              <a:rPr lang="en-GB" dirty="0" err="1" smtClean="0"/>
              <a:t>Serch</a:t>
            </a:r>
            <a:r>
              <a:rPr lang="en-GB" dirty="0" smtClean="0"/>
              <a:t> </a:t>
            </a:r>
            <a:r>
              <a:rPr lang="en-GB" dirty="0" err="1" smtClean="0"/>
              <a:t>hynny</a:t>
            </a:r>
            <a:r>
              <a:rPr lang="en-GB" dirty="0" smtClean="0"/>
              <a:t>, gall </a:t>
            </a:r>
            <a:r>
              <a:rPr lang="en-GB" dirty="0" err="1" smtClean="0"/>
              <a:t>cwricwlwm</a:t>
            </a:r>
            <a:r>
              <a:rPr lang="en-GB" dirty="0" smtClean="0"/>
              <a:t> </a:t>
            </a:r>
            <a:r>
              <a:rPr lang="en-GB" dirty="0" err="1" smtClean="0"/>
              <a:t>gymryd</a:t>
            </a:r>
            <a:r>
              <a:rPr lang="en-GB" dirty="0" smtClean="0"/>
              <a:t> I </a:t>
            </a:r>
            <a:r>
              <a:rPr lang="en-GB" dirty="0" err="1" smtClean="0"/>
              <a:t>ystyriaeth</a:t>
            </a:r>
            <a:r>
              <a:rPr lang="en-GB" dirty="0" smtClean="0"/>
              <a:t> </a:t>
            </a:r>
            <a:r>
              <a:rPr lang="en-GB" dirty="0" err="1" smtClean="0"/>
              <a:t>diddordebau</a:t>
            </a:r>
            <a:r>
              <a:rPr lang="en-GB" dirty="0" smtClean="0"/>
              <a:t> plant ac </a:t>
            </a:r>
            <a:r>
              <a:rPr lang="en-GB" dirty="0" err="1" smtClean="0"/>
              <a:t>nid</a:t>
            </a:r>
            <a:r>
              <a:rPr lang="en-GB" dirty="0" smtClean="0"/>
              <a:t> </a:t>
            </a:r>
            <a:r>
              <a:rPr lang="en-GB" dirty="0" err="1" smtClean="0"/>
              <a:t>yw</a:t>
            </a:r>
            <a:r>
              <a:rPr lang="en-GB" dirty="0" smtClean="0"/>
              <a:t> </a:t>
            </a:r>
            <a:r>
              <a:rPr lang="en-GB" dirty="0" err="1" smtClean="0"/>
              <a:t>diffyg</a:t>
            </a:r>
            <a:r>
              <a:rPr lang="en-GB" dirty="0" smtClean="0"/>
              <a:t> </a:t>
            </a:r>
            <a:r>
              <a:rPr lang="en-GB" dirty="0" err="1" smtClean="0"/>
              <a:t>presenoldeb</a:t>
            </a:r>
            <a:r>
              <a:rPr lang="en-GB" dirty="0" smtClean="0"/>
              <a:t> </a:t>
            </a:r>
            <a:r>
              <a:rPr lang="en-GB" dirty="0" err="1" smtClean="0"/>
              <a:t>cwricwlwm</a:t>
            </a:r>
            <a:r>
              <a:rPr lang="en-GB" dirty="0" smtClean="0"/>
              <a:t> a ‘</a:t>
            </a:r>
            <a:r>
              <a:rPr lang="en-GB" dirty="0" err="1" smtClean="0"/>
              <a:t>dilyn</a:t>
            </a:r>
            <a:r>
              <a:rPr lang="en-GB" dirty="0" smtClean="0"/>
              <a:t> y plenty’ o </a:t>
            </a:r>
            <a:r>
              <a:rPr lang="en-GB" dirty="0" err="1" smtClean="0"/>
              <a:t>angenrheidrwydd</a:t>
            </a:r>
            <a:r>
              <a:rPr lang="en-GB" dirty="0" smtClean="0"/>
              <a:t> </a:t>
            </a:r>
            <a:r>
              <a:rPr lang="en-GB" dirty="0" err="1" smtClean="0"/>
              <a:t>yn</a:t>
            </a:r>
            <a:r>
              <a:rPr lang="en-GB" dirty="0" smtClean="0"/>
              <a:t> </a:t>
            </a:r>
            <a:r>
              <a:rPr lang="en-GB" dirty="0" err="1" smtClean="0"/>
              <a:t>cynnig</a:t>
            </a:r>
            <a:r>
              <a:rPr lang="en-GB" dirty="0" smtClean="0"/>
              <a:t> </a:t>
            </a:r>
            <a:r>
              <a:rPr lang="en-GB" dirty="0" err="1" smtClean="0"/>
              <a:t>profiad</a:t>
            </a:r>
            <a:r>
              <a:rPr lang="en-GB" dirty="0" smtClean="0"/>
              <a:t> </a:t>
            </a:r>
            <a:r>
              <a:rPr lang="en-GB" dirty="0" err="1" smtClean="0"/>
              <a:t>mwy</a:t>
            </a:r>
            <a:r>
              <a:rPr lang="en-GB" dirty="0" smtClean="0"/>
              <a:t> plenty </a:t>
            </a:r>
            <a:r>
              <a:rPr lang="en-GB" dirty="0" err="1" smtClean="0"/>
              <a:t>ganolog</a:t>
            </a:r>
            <a:endParaRPr lang="en-GB" dirty="0"/>
          </a:p>
        </p:txBody>
      </p:sp>
    </p:spTree>
    <p:extLst>
      <p:ext uri="{BB962C8B-B14F-4D97-AF65-F5344CB8AC3E}">
        <p14:creationId xmlns:p14="http://schemas.microsoft.com/office/powerpoint/2010/main" val="9779495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a:t>Beirniaedaeth</a:t>
            </a:r>
            <a:r>
              <a:rPr lang="en-GB" dirty="0"/>
              <a:t> </a:t>
            </a:r>
            <a:r>
              <a:rPr lang="en-GB" dirty="0" err="1"/>
              <a:t>o’r</a:t>
            </a:r>
            <a:r>
              <a:rPr lang="en-GB" dirty="0"/>
              <a:t> </a:t>
            </a:r>
            <a:r>
              <a:rPr lang="en-GB" dirty="0" err="1"/>
              <a:t>ymagwedd</a:t>
            </a:r>
            <a:r>
              <a:rPr lang="en-GB" dirty="0"/>
              <a:t> Reggio Emilia</a:t>
            </a:r>
            <a:br>
              <a:rPr lang="en-GB" dirty="0"/>
            </a:br>
            <a:r>
              <a:rPr lang="en-GB" dirty="0"/>
              <a:t>Criticisms of Reggio Emilia Approach</a:t>
            </a:r>
          </a:p>
        </p:txBody>
      </p:sp>
      <p:sp>
        <p:nvSpPr>
          <p:cNvPr id="3" name="Content Placeholder 2"/>
          <p:cNvSpPr>
            <a:spLocks noGrp="1"/>
          </p:cNvSpPr>
          <p:nvPr>
            <p:ph sz="half" idx="1"/>
          </p:nvPr>
        </p:nvSpPr>
        <p:spPr>
          <a:xfrm>
            <a:off x="323557" y="1825625"/>
            <a:ext cx="5696243" cy="4814326"/>
          </a:xfrm>
        </p:spPr>
        <p:txBody>
          <a:bodyPr>
            <a:normAutofit fontScale="92500" lnSpcReduction="10000"/>
          </a:bodyPr>
          <a:lstStyle/>
          <a:p>
            <a:r>
              <a:rPr lang="en-GB" dirty="0" smtClean="0"/>
              <a:t>Even in a democratically functioning pre-school such as Reggio Emilia the child structurally occupies a subordinated position which must be articulated through principles and rules</a:t>
            </a:r>
          </a:p>
          <a:p>
            <a:r>
              <a:rPr lang="en-GB" dirty="0" smtClean="0"/>
              <a:t>Reggio Emilia emphasise the importance of the child in planning and participation. However, children should be aware that the community in which they live has norms and structures. They should not be led to believe that there are no limits or that all rules can be negotiated</a:t>
            </a:r>
            <a:endParaRPr lang="en-GB" dirty="0"/>
          </a:p>
        </p:txBody>
      </p:sp>
      <p:sp>
        <p:nvSpPr>
          <p:cNvPr id="4" name="Content Placeholder 3"/>
          <p:cNvSpPr>
            <a:spLocks noGrp="1"/>
          </p:cNvSpPr>
          <p:nvPr>
            <p:ph sz="half" idx="2"/>
          </p:nvPr>
        </p:nvSpPr>
        <p:spPr>
          <a:xfrm>
            <a:off x="6172200" y="1825625"/>
            <a:ext cx="6019800" cy="4969070"/>
          </a:xfrm>
        </p:spPr>
        <p:txBody>
          <a:bodyPr>
            <a:normAutofit fontScale="92500" lnSpcReduction="10000"/>
          </a:bodyPr>
          <a:lstStyle/>
          <a:p>
            <a:r>
              <a:rPr lang="en-GB" dirty="0" err="1" smtClean="0"/>
              <a:t>Hyd</a:t>
            </a:r>
            <a:r>
              <a:rPr lang="en-GB" dirty="0" smtClean="0"/>
              <a:t> </a:t>
            </a:r>
            <a:r>
              <a:rPr lang="en-GB" dirty="0" err="1" smtClean="0"/>
              <a:t>yn</a:t>
            </a:r>
            <a:r>
              <a:rPr lang="en-GB" dirty="0" smtClean="0"/>
              <a:t> </a:t>
            </a:r>
            <a:r>
              <a:rPr lang="en-GB" dirty="0" err="1" smtClean="0"/>
              <a:t>oed</a:t>
            </a:r>
            <a:r>
              <a:rPr lang="en-GB" dirty="0" smtClean="0"/>
              <a:t> </a:t>
            </a:r>
            <a:r>
              <a:rPr lang="en-GB" dirty="0" err="1" smtClean="0"/>
              <a:t>mewn</a:t>
            </a:r>
            <a:r>
              <a:rPr lang="en-GB" dirty="0" smtClean="0"/>
              <a:t> </a:t>
            </a:r>
            <a:r>
              <a:rPr lang="en-GB" dirty="0" err="1" smtClean="0"/>
              <a:t>ysgol</a:t>
            </a:r>
            <a:r>
              <a:rPr lang="en-GB" dirty="0"/>
              <a:t> </a:t>
            </a:r>
            <a:r>
              <a:rPr lang="en-GB" dirty="0" err="1" smtClean="0"/>
              <a:t>sy’n</a:t>
            </a:r>
            <a:r>
              <a:rPr lang="en-GB" dirty="0" smtClean="0"/>
              <a:t> </a:t>
            </a:r>
            <a:r>
              <a:rPr lang="en-GB" dirty="0" err="1" smtClean="0"/>
              <a:t>gweithredu’n</a:t>
            </a:r>
            <a:r>
              <a:rPr lang="en-GB" dirty="0" smtClean="0"/>
              <a:t> </a:t>
            </a:r>
            <a:r>
              <a:rPr lang="en-GB" dirty="0" err="1" smtClean="0"/>
              <a:t>ddemocrataidd</a:t>
            </a:r>
            <a:r>
              <a:rPr lang="en-GB" dirty="0" smtClean="0"/>
              <a:t> </a:t>
            </a:r>
            <a:r>
              <a:rPr lang="en-GB" dirty="0" err="1" smtClean="0"/>
              <a:t>fel</a:t>
            </a:r>
            <a:r>
              <a:rPr lang="en-GB" dirty="0" smtClean="0"/>
              <a:t> Reggio Emilia </a:t>
            </a:r>
            <a:r>
              <a:rPr lang="en-GB" dirty="0" err="1" smtClean="0"/>
              <a:t>mae</a:t>
            </a:r>
            <a:r>
              <a:rPr lang="en-GB" dirty="0" smtClean="0"/>
              <a:t> </a:t>
            </a:r>
            <a:r>
              <a:rPr lang="en-GB" dirty="0" err="1" smtClean="0"/>
              <a:t>safle’r</a:t>
            </a:r>
            <a:r>
              <a:rPr lang="en-GB" dirty="0" smtClean="0"/>
              <a:t> </a:t>
            </a:r>
            <a:r>
              <a:rPr lang="en-GB" dirty="0" err="1" smtClean="0"/>
              <a:t>plentyn</a:t>
            </a:r>
            <a:r>
              <a:rPr lang="en-GB" dirty="0" smtClean="0"/>
              <a:t> </a:t>
            </a:r>
            <a:r>
              <a:rPr lang="en-GB" dirty="0" err="1" smtClean="0"/>
              <a:t>yn</a:t>
            </a:r>
            <a:r>
              <a:rPr lang="en-GB" dirty="0" smtClean="0"/>
              <a:t> </a:t>
            </a:r>
            <a:r>
              <a:rPr lang="en-GB" dirty="0" err="1" smtClean="0"/>
              <a:t>israddol</a:t>
            </a:r>
            <a:r>
              <a:rPr lang="en-GB" dirty="0" smtClean="0"/>
              <a:t> ac </a:t>
            </a:r>
            <a:r>
              <a:rPr lang="en-GB" dirty="0" err="1" smtClean="0"/>
              <a:t>mae</a:t>
            </a:r>
            <a:r>
              <a:rPr lang="en-GB" dirty="0" smtClean="0"/>
              <a:t> </a:t>
            </a:r>
            <a:r>
              <a:rPr lang="en-GB" dirty="0" err="1" smtClean="0"/>
              <a:t>angen</a:t>
            </a:r>
            <a:r>
              <a:rPr lang="en-GB" dirty="0" smtClean="0"/>
              <a:t> </a:t>
            </a:r>
            <a:r>
              <a:rPr lang="en-GB" dirty="0" err="1" smtClean="0"/>
              <a:t>gwneud</a:t>
            </a:r>
            <a:r>
              <a:rPr lang="en-GB" dirty="0" smtClean="0"/>
              <a:t> </a:t>
            </a:r>
            <a:r>
              <a:rPr lang="en-GB" dirty="0" err="1" smtClean="0"/>
              <a:t>hyn</a:t>
            </a:r>
            <a:r>
              <a:rPr lang="en-GB" dirty="0" smtClean="0"/>
              <a:t> </a:t>
            </a:r>
            <a:r>
              <a:rPr lang="en-GB" dirty="0" err="1" smtClean="0"/>
              <a:t>yn</a:t>
            </a:r>
            <a:r>
              <a:rPr lang="en-GB" dirty="0" smtClean="0"/>
              <a:t> </a:t>
            </a:r>
            <a:r>
              <a:rPr lang="en-GB" dirty="0" err="1" smtClean="0"/>
              <a:t>glir</a:t>
            </a:r>
            <a:r>
              <a:rPr lang="en-GB" dirty="0" smtClean="0"/>
              <a:t> </a:t>
            </a:r>
            <a:r>
              <a:rPr lang="en-GB" dirty="0" err="1" smtClean="0"/>
              <a:t>trwy</a:t>
            </a:r>
            <a:r>
              <a:rPr lang="en-GB" dirty="0" smtClean="0"/>
              <a:t> </a:t>
            </a:r>
            <a:r>
              <a:rPr lang="en-GB" dirty="0" err="1" smtClean="0"/>
              <a:t>egwyddoron</a:t>
            </a:r>
            <a:r>
              <a:rPr lang="en-GB" dirty="0" smtClean="0"/>
              <a:t> a </a:t>
            </a:r>
            <a:r>
              <a:rPr lang="en-GB" dirty="0" err="1" smtClean="0"/>
              <a:t>rheolau</a:t>
            </a:r>
            <a:endParaRPr lang="en-GB" dirty="0" smtClean="0"/>
          </a:p>
          <a:p>
            <a:r>
              <a:rPr lang="en-GB" dirty="0" smtClean="0"/>
              <a:t>Mae Reggio Emilia </a:t>
            </a:r>
            <a:r>
              <a:rPr lang="en-GB" dirty="0" err="1" smtClean="0"/>
              <a:t>yn</a:t>
            </a:r>
            <a:r>
              <a:rPr lang="en-GB" dirty="0" smtClean="0"/>
              <a:t> </a:t>
            </a:r>
            <a:r>
              <a:rPr lang="en-GB" dirty="0" err="1" smtClean="0"/>
              <a:t>pwysleisio</a:t>
            </a:r>
            <a:r>
              <a:rPr lang="en-GB" dirty="0" smtClean="0"/>
              <a:t> </a:t>
            </a:r>
            <a:r>
              <a:rPr lang="en-GB" dirty="0" err="1" smtClean="0"/>
              <a:t>pwysigrwydd</a:t>
            </a:r>
            <a:r>
              <a:rPr lang="en-GB" dirty="0" smtClean="0"/>
              <a:t> y plenty </a:t>
            </a:r>
            <a:r>
              <a:rPr lang="en-GB" dirty="0" err="1" smtClean="0"/>
              <a:t>yn</a:t>
            </a:r>
            <a:r>
              <a:rPr lang="en-GB" dirty="0" smtClean="0"/>
              <a:t> </a:t>
            </a:r>
            <a:r>
              <a:rPr lang="en-GB" dirty="0" err="1" smtClean="0"/>
              <a:t>cynllunio</a:t>
            </a:r>
            <a:r>
              <a:rPr lang="en-GB" dirty="0" smtClean="0"/>
              <a:t> a </a:t>
            </a:r>
            <a:r>
              <a:rPr lang="en-GB" dirty="0" err="1" smtClean="0"/>
              <a:t>chymryd</a:t>
            </a:r>
            <a:r>
              <a:rPr lang="en-GB" dirty="0" smtClean="0"/>
              <a:t> </a:t>
            </a:r>
            <a:r>
              <a:rPr lang="en-GB" dirty="0" err="1" smtClean="0"/>
              <a:t>rhan</a:t>
            </a:r>
            <a:r>
              <a:rPr lang="en-GB" dirty="0" smtClean="0"/>
              <a:t>. </a:t>
            </a:r>
            <a:r>
              <a:rPr lang="en-GB" dirty="0" err="1" smtClean="0"/>
              <a:t>Serch</a:t>
            </a:r>
            <a:r>
              <a:rPr lang="en-GB" dirty="0" smtClean="0"/>
              <a:t> </a:t>
            </a:r>
            <a:r>
              <a:rPr lang="en-GB" dirty="0" err="1" smtClean="0"/>
              <a:t>hynny</a:t>
            </a:r>
            <a:r>
              <a:rPr lang="en-GB" dirty="0" smtClean="0"/>
              <a:t>, </a:t>
            </a:r>
            <a:r>
              <a:rPr lang="en-GB" dirty="0" err="1" smtClean="0"/>
              <a:t>dylid</a:t>
            </a:r>
            <a:r>
              <a:rPr lang="en-GB" dirty="0" smtClean="0"/>
              <a:t> </a:t>
            </a:r>
            <a:r>
              <a:rPr lang="en-GB" dirty="0" err="1" smtClean="0"/>
              <a:t>gwneud</a:t>
            </a:r>
            <a:r>
              <a:rPr lang="en-GB" dirty="0" smtClean="0"/>
              <a:t> plant </a:t>
            </a:r>
            <a:r>
              <a:rPr lang="en-GB" dirty="0" err="1" smtClean="0"/>
              <a:t>yn</a:t>
            </a:r>
            <a:r>
              <a:rPr lang="en-GB" dirty="0" smtClean="0"/>
              <a:t> </a:t>
            </a:r>
            <a:r>
              <a:rPr lang="en-GB" dirty="0" err="1" smtClean="0"/>
              <a:t>ymwybodol</a:t>
            </a:r>
            <a:r>
              <a:rPr lang="en-GB" dirty="0" smtClean="0"/>
              <a:t> </a:t>
            </a:r>
            <a:r>
              <a:rPr lang="en-GB" dirty="0" err="1" smtClean="0"/>
              <a:t>o’r</a:t>
            </a:r>
            <a:r>
              <a:rPr lang="en-GB" dirty="0" smtClean="0"/>
              <a:t> </a:t>
            </a:r>
            <a:r>
              <a:rPr lang="en-GB" dirty="0" err="1" smtClean="0"/>
              <a:t>ffaith</a:t>
            </a:r>
            <a:r>
              <a:rPr lang="en-GB" dirty="0" smtClean="0"/>
              <a:t> </a:t>
            </a:r>
            <a:r>
              <a:rPr lang="en-GB" dirty="0" err="1" smtClean="0"/>
              <a:t>eu</a:t>
            </a:r>
            <a:r>
              <a:rPr lang="en-GB" dirty="0" smtClean="0"/>
              <a:t> bod </a:t>
            </a:r>
            <a:r>
              <a:rPr lang="en-GB" dirty="0" err="1" smtClean="0"/>
              <a:t>yn</a:t>
            </a:r>
            <a:r>
              <a:rPr lang="en-GB" dirty="0" smtClean="0"/>
              <a:t> </a:t>
            </a:r>
            <a:r>
              <a:rPr lang="en-GB" dirty="0" err="1" smtClean="0"/>
              <a:t>byw</a:t>
            </a:r>
            <a:r>
              <a:rPr lang="en-GB" dirty="0" smtClean="0"/>
              <a:t> </a:t>
            </a:r>
            <a:r>
              <a:rPr lang="en-GB" dirty="0" err="1" smtClean="0"/>
              <a:t>mewn</a:t>
            </a:r>
            <a:r>
              <a:rPr lang="en-GB" dirty="0" smtClean="0"/>
              <a:t> </a:t>
            </a:r>
            <a:r>
              <a:rPr lang="en-GB" dirty="0" err="1" smtClean="0"/>
              <a:t>cymuned</a:t>
            </a:r>
            <a:r>
              <a:rPr lang="en-GB" dirty="0" smtClean="0"/>
              <a:t> </a:t>
            </a:r>
            <a:r>
              <a:rPr lang="en-GB" dirty="0" err="1" smtClean="0"/>
              <a:t>gydag</a:t>
            </a:r>
            <a:r>
              <a:rPr lang="en-GB" dirty="0" smtClean="0"/>
              <a:t> </a:t>
            </a:r>
            <a:r>
              <a:rPr lang="en-GB" dirty="0" err="1" smtClean="0"/>
              <a:t>arferion</a:t>
            </a:r>
            <a:r>
              <a:rPr lang="en-GB" dirty="0" smtClean="0"/>
              <a:t> a </a:t>
            </a:r>
            <a:r>
              <a:rPr lang="en-GB" dirty="0" err="1" smtClean="0"/>
              <a:t>strwythurau</a:t>
            </a:r>
            <a:r>
              <a:rPr lang="en-GB" dirty="0" smtClean="0"/>
              <a:t>. Ni </a:t>
            </a:r>
            <a:r>
              <a:rPr lang="en-GB" dirty="0" err="1" smtClean="0"/>
              <a:t>dylid</a:t>
            </a:r>
            <a:r>
              <a:rPr lang="en-GB" dirty="0" smtClean="0"/>
              <a:t> </a:t>
            </a:r>
            <a:r>
              <a:rPr lang="en-GB" dirty="0" err="1" smtClean="0"/>
              <a:t>eu</a:t>
            </a:r>
            <a:r>
              <a:rPr lang="en-GB" dirty="0" smtClean="0"/>
              <a:t> </a:t>
            </a:r>
            <a:r>
              <a:rPr lang="en-GB" dirty="0" err="1" smtClean="0"/>
              <a:t>harwain</a:t>
            </a:r>
            <a:r>
              <a:rPr lang="en-GB" dirty="0" smtClean="0"/>
              <a:t> </a:t>
            </a:r>
            <a:r>
              <a:rPr lang="en-GB" dirty="0" err="1" smtClean="0"/>
              <a:t>i</a:t>
            </a:r>
            <a:r>
              <a:rPr lang="en-GB" dirty="0" smtClean="0"/>
              <a:t> </a:t>
            </a:r>
            <a:r>
              <a:rPr lang="en-GB" dirty="0" err="1" smtClean="0"/>
              <a:t>gredu</a:t>
            </a:r>
            <a:r>
              <a:rPr lang="en-GB" dirty="0" smtClean="0"/>
              <a:t> bod dim </a:t>
            </a:r>
            <a:r>
              <a:rPr lang="en-GB" dirty="0" err="1" smtClean="0"/>
              <a:t>ffiniau’n</a:t>
            </a:r>
            <a:r>
              <a:rPr lang="en-GB" dirty="0" smtClean="0"/>
              <a:t> </a:t>
            </a:r>
            <a:r>
              <a:rPr lang="en-GB" dirty="0" err="1" smtClean="0"/>
              <a:t>bodoli</a:t>
            </a:r>
            <a:r>
              <a:rPr lang="en-GB" dirty="0" smtClean="0"/>
              <a:t> a bod </a:t>
            </a:r>
            <a:r>
              <a:rPr lang="en-GB" dirty="0" err="1" smtClean="0"/>
              <a:t>rheolau’n</a:t>
            </a:r>
            <a:r>
              <a:rPr lang="en-GB" dirty="0" smtClean="0"/>
              <a:t> </a:t>
            </a:r>
            <a:r>
              <a:rPr lang="en-GB" dirty="0" err="1" smtClean="0"/>
              <a:t>gallu</a:t>
            </a:r>
            <a:r>
              <a:rPr lang="en-GB" dirty="0" smtClean="0"/>
              <a:t> </a:t>
            </a:r>
            <a:r>
              <a:rPr lang="en-GB" dirty="0" err="1" smtClean="0"/>
              <a:t>cael</a:t>
            </a:r>
            <a:r>
              <a:rPr lang="en-GB" dirty="0" smtClean="0"/>
              <a:t> </a:t>
            </a:r>
            <a:r>
              <a:rPr lang="en-GB" dirty="0" err="1" smtClean="0"/>
              <a:t>eu</a:t>
            </a:r>
            <a:r>
              <a:rPr lang="en-GB" dirty="0" smtClean="0"/>
              <a:t> </a:t>
            </a:r>
            <a:r>
              <a:rPr lang="en-GB" dirty="0" err="1" smtClean="0"/>
              <a:t>trafod</a:t>
            </a:r>
            <a:r>
              <a:rPr lang="en-GB" dirty="0" smtClean="0"/>
              <a:t>.</a:t>
            </a:r>
            <a:endParaRPr lang="en-GB" dirty="0"/>
          </a:p>
        </p:txBody>
      </p:sp>
    </p:spTree>
    <p:extLst>
      <p:ext uri="{BB962C8B-B14F-4D97-AF65-F5344CB8AC3E}">
        <p14:creationId xmlns:p14="http://schemas.microsoft.com/office/powerpoint/2010/main" val="427806835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a:lstStyle/>
          <a:p>
            <a:r>
              <a:rPr lang="en-GB" dirty="0" err="1" smtClean="0"/>
              <a:t>Rhestr</a:t>
            </a:r>
            <a:r>
              <a:rPr lang="en-GB" dirty="0" smtClean="0"/>
              <a:t> </a:t>
            </a:r>
            <a:r>
              <a:rPr lang="en-GB" dirty="0" err="1" smtClean="0"/>
              <a:t>gyfeirnodi</a:t>
            </a:r>
            <a:r>
              <a:rPr lang="en-GB" dirty="0" smtClean="0"/>
              <a:t/>
            </a:r>
            <a:br>
              <a:rPr lang="en-GB" dirty="0" smtClean="0"/>
            </a:br>
            <a:r>
              <a:rPr lang="en-GB" dirty="0" smtClean="0"/>
              <a:t>Reference list</a:t>
            </a:r>
            <a:endParaRPr lang="en-GB" dirty="0"/>
          </a:p>
        </p:txBody>
      </p:sp>
      <p:sp>
        <p:nvSpPr>
          <p:cNvPr id="5" name="Content Placeholder 4"/>
          <p:cNvSpPr>
            <a:spLocks noGrp="1"/>
          </p:cNvSpPr>
          <p:nvPr>
            <p:ph idx="1"/>
          </p:nvPr>
        </p:nvSpPr>
        <p:spPr/>
        <p:txBody>
          <a:bodyPr>
            <a:normAutofit fontScale="85000" lnSpcReduction="20000"/>
          </a:bodyPr>
          <a:lstStyle/>
          <a:p>
            <a:r>
              <a:rPr lang="en-GB" dirty="0" smtClean="0"/>
              <a:t>Chertoff, E. (2013) The Atlantic. </a:t>
            </a:r>
            <a:r>
              <a:rPr lang="en-GB" dirty="0"/>
              <a:t>Reggio Emilia: From </a:t>
            </a:r>
            <a:r>
              <a:rPr lang="en-GB" dirty="0" err="1"/>
              <a:t>Postwar</a:t>
            </a:r>
            <a:r>
              <a:rPr lang="en-GB" dirty="0"/>
              <a:t> Italy to NYC's Toniest </a:t>
            </a:r>
            <a:r>
              <a:rPr lang="en-GB" dirty="0" smtClean="0"/>
              <a:t>Preschools. Available online: </a:t>
            </a:r>
            <a:r>
              <a:rPr lang="en-GB" dirty="0" smtClean="0">
                <a:hlinkClick r:id="rId2"/>
              </a:rPr>
              <a:t>malaguzzi</a:t>
            </a:r>
            <a:r>
              <a:rPr lang="en-GB" dirty="0" smtClean="0">
                <a:hlinkClick r:id="rId3"/>
              </a:rPr>
              <a:t>https</a:t>
            </a:r>
            <a:r>
              <a:rPr lang="en-GB" dirty="0" smtClean="0">
                <a:hlinkClick r:id="rId3"/>
              </a:rPr>
              <a:t>://www.theatlantic.com/national/archive/2013/01/reggio-emilia-from-postwar-italy-to-nycs-toniest-preschools/267204/</a:t>
            </a:r>
            <a:r>
              <a:rPr lang="en-GB" dirty="0" smtClean="0"/>
              <a:t> (accessed 20/8/20)</a:t>
            </a:r>
          </a:p>
          <a:p>
            <a:r>
              <a:rPr lang="en-GB" dirty="0" smtClean="0"/>
              <a:t>Hewett, V. (2001) Early Childhood Education Journal (Vol. 29) : Examining the Reggio Emilia Approach to Early Childhood Education. Available online: </a:t>
            </a:r>
            <a:r>
              <a:rPr lang="en-GB" dirty="0" smtClean="0">
                <a:hlinkClick r:id="rId4"/>
              </a:rPr>
              <a:t>https</a:t>
            </a:r>
            <a:r>
              <a:rPr lang="en-GB" dirty="0">
                <a:hlinkClick r:id="rId4"/>
              </a:rPr>
              <a:t>://</a:t>
            </a:r>
            <a:r>
              <a:rPr lang="en-GB" dirty="0" smtClean="0">
                <a:hlinkClick r:id="rId4"/>
              </a:rPr>
              <a:t>web.b.ebscohost.com/ehost/pdfviewer/pdfviewer?vid=1&amp;sid=be88e565-e9d9-46db-b743-c7c85b1b2224%40sessionmgr103</a:t>
            </a:r>
            <a:r>
              <a:rPr lang="en-GB" dirty="0" smtClean="0"/>
              <a:t> (accessed 20/8/20)</a:t>
            </a:r>
          </a:p>
          <a:p>
            <a:r>
              <a:rPr lang="en-GB" dirty="0" err="1" smtClean="0"/>
              <a:t>Hoc</a:t>
            </a:r>
            <a:r>
              <a:rPr lang="en-GB" dirty="0" err="1"/>
              <a:t>ˇ</a:t>
            </a:r>
            <a:r>
              <a:rPr lang="en-GB" dirty="0" err="1" smtClean="0"/>
              <a:t>evar</a:t>
            </a:r>
            <a:r>
              <a:rPr lang="en-GB" dirty="0" smtClean="0"/>
              <a:t>. A, </a:t>
            </a:r>
            <a:r>
              <a:rPr lang="en-GB" dirty="0" err="1" smtClean="0"/>
              <a:t>Šebart</a:t>
            </a:r>
            <a:r>
              <a:rPr lang="en-GB" dirty="0" smtClean="0"/>
              <a:t>, M. </a:t>
            </a:r>
            <a:r>
              <a:rPr lang="en-GB" dirty="0"/>
              <a:t>and </a:t>
            </a:r>
            <a:r>
              <a:rPr lang="en-GB" dirty="0" err="1" smtClean="0"/>
              <a:t>Štefanc</a:t>
            </a:r>
            <a:r>
              <a:rPr lang="en-GB" dirty="0" smtClean="0"/>
              <a:t>, D. </a:t>
            </a:r>
            <a:r>
              <a:rPr lang="en-GB" dirty="0"/>
              <a:t>(2013) European Early Childhood Education Research </a:t>
            </a:r>
            <a:r>
              <a:rPr lang="en-GB" dirty="0" smtClean="0"/>
              <a:t>Journal (Vol. 21) Curriculum </a:t>
            </a:r>
            <a:r>
              <a:rPr lang="en-GB" dirty="0"/>
              <a:t>planning and the concept of participation in the Reggio Emilia pedagogical </a:t>
            </a:r>
            <a:r>
              <a:rPr lang="en-GB" dirty="0" smtClean="0"/>
              <a:t>approach. </a:t>
            </a:r>
            <a:r>
              <a:rPr lang="en-GB" dirty="0"/>
              <a:t>Available online: </a:t>
            </a:r>
            <a:r>
              <a:rPr lang="en-GB" dirty="0">
                <a:hlinkClick r:id="rId5"/>
              </a:rPr>
              <a:t>https://</a:t>
            </a:r>
            <a:r>
              <a:rPr lang="en-GB" dirty="0" smtClean="0">
                <a:hlinkClick r:id="rId5"/>
              </a:rPr>
              <a:t>web.a.ebscohost.com/ehost/pdfviewer/pdfviewer?vid=1&amp;sid=f3a3a78c-8d5d-496d-ac88-ee51ddb96cb5%40sdc-v-sessmgr02</a:t>
            </a:r>
            <a:r>
              <a:rPr lang="en-GB" dirty="0" smtClean="0"/>
              <a:t> (accessed 1/9/20)</a:t>
            </a:r>
          </a:p>
          <a:p>
            <a:r>
              <a:rPr lang="en-GB" dirty="0" smtClean="0"/>
              <a:t>Play and Playground </a:t>
            </a:r>
            <a:r>
              <a:rPr lang="en-GB" dirty="0" err="1" smtClean="0"/>
              <a:t>Encyclopedia</a:t>
            </a:r>
            <a:r>
              <a:rPr lang="en-GB" dirty="0" smtClean="0"/>
              <a:t> (2020). </a:t>
            </a:r>
            <a:r>
              <a:rPr lang="en-GB" dirty="0"/>
              <a:t>Available online: </a:t>
            </a:r>
            <a:r>
              <a:rPr lang="en-GB" dirty="0">
                <a:hlinkClick r:id="rId2"/>
              </a:rPr>
              <a:t>https://</a:t>
            </a:r>
            <a:r>
              <a:rPr lang="en-GB" dirty="0" smtClean="0">
                <a:hlinkClick r:id="rId2"/>
              </a:rPr>
              <a:t>www.pgpedia.com/m/loris-malaguzzi</a:t>
            </a:r>
            <a:r>
              <a:rPr lang="en-GB" dirty="0" smtClean="0"/>
              <a:t> </a:t>
            </a:r>
            <a:r>
              <a:rPr lang="en-GB" dirty="0"/>
              <a:t>(accessed 1/9/20)</a:t>
            </a:r>
          </a:p>
          <a:p>
            <a:endParaRPr lang="en-GB" dirty="0"/>
          </a:p>
        </p:txBody>
      </p:sp>
    </p:spTree>
    <p:extLst>
      <p:ext uri="{BB962C8B-B14F-4D97-AF65-F5344CB8AC3E}">
        <p14:creationId xmlns:p14="http://schemas.microsoft.com/office/powerpoint/2010/main" val="6571818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Pictures</a:t>
            </a:r>
            <a:endParaRPr lang="en-GB" dirty="0"/>
          </a:p>
        </p:txBody>
      </p:sp>
      <p:sp>
        <p:nvSpPr>
          <p:cNvPr id="3" name="Content Placeholder 2"/>
          <p:cNvSpPr>
            <a:spLocks noGrp="1"/>
          </p:cNvSpPr>
          <p:nvPr>
            <p:ph idx="1"/>
          </p:nvPr>
        </p:nvSpPr>
        <p:spPr/>
        <p:txBody>
          <a:bodyPr/>
          <a:lstStyle/>
          <a:p>
            <a:r>
              <a:rPr lang="en-GB" dirty="0" smtClean="0"/>
              <a:t>The </a:t>
            </a:r>
            <a:r>
              <a:rPr lang="en-GB" dirty="0" err="1" smtClean="0"/>
              <a:t>Instillary</a:t>
            </a:r>
            <a:r>
              <a:rPr lang="en-GB" dirty="0" smtClean="0"/>
              <a:t> (no date) </a:t>
            </a:r>
            <a:r>
              <a:rPr lang="en-GB" dirty="0"/>
              <a:t>Available online: </a:t>
            </a:r>
            <a:r>
              <a:rPr lang="en-GB" dirty="0">
                <a:hlinkClick r:id="rId2"/>
              </a:rPr>
              <a:t>https://www.the-instillery.com/story/alternative-education-your-reggio-emilia-questions-answered</a:t>
            </a:r>
            <a:r>
              <a:rPr lang="en-GB" dirty="0" smtClean="0">
                <a:hlinkClick r:id="rId2"/>
              </a:rPr>
              <a:t>#</a:t>
            </a:r>
            <a:r>
              <a:rPr lang="en-GB" dirty="0" smtClean="0"/>
              <a:t> </a:t>
            </a:r>
            <a:r>
              <a:rPr lang="en-GB" dirty="0"/>
              <a:t>(Accessed 1/9/20)</a:t>
            </a:r>
          </a:p>
          <a:p>
            <a:pPr marL="0" indent="0">
              <a:buNone/>
            </a:pPr>
            <a:endParaRPr lang="en-GB" dirty="0" smtClean="0"/>
          </a:p>
          <a:p>
            <a:r>
              <a:rPr lang="en-GB" dirty="0" smtClean="0"/>
              <a:t>Saint Anne’s Day School and Enrichment Programs (no date) </a:t>
            </a:r>
            <a:r>
              <a:rPr lang="en-GB" dirty="0"/>
              <a:t>Available online: </a:t>
            </a:r>
            <a:r>
              <a:rPr lang="en-GB" dirty="0">
                <a:hlinkClick r:id="rId3"/>
              </a:rPr>
              <a:t>http://www.saintannesdayschool.com/philosophy/reggio-emilia</a:t>
            </a:r>
            <a:r>
              <a:rPr lang="en-GB" dirty="0" smtClean="0">
                <a:hlinkClick r:id="rId3"/>
              </a:rPr>
              <a:t>/</a:t>
            </a:r>
            <a:r>
              <a:rPr lang="en-GB" dirty="0" smtClean="0"/>
              <a:t> (Accessed 1/9/20)</a:t>
            </a:r>
            <a:endParaRPr lang="en-GB" dirty="0"/>
          </a:p>
        </p:txBody>
      </p:sp>
    </p:spTree>
    <p:extLst>
      <p:ext uri="{BB962C8B-B14F-4D97-AF65-F5344CB8AC3E}">
        <p14:creationId xmlns:p14="http://schemas.microsoft.com/office/powerpoint/2010/main" val="3052392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1946</TotalTime>
  <Words>2431</Words>
  <Application>Microsoft Office PowerPoint</Application>
  <PresentationFormat>Widescreen</PresentationFormat>
  <Paragraphs>144</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Addysg Reggio Emilia Reggio Emilia education</vt:lpstr>
      <vt:lpstr>Yn y ddarlith hon byddwn yn: In this lecture we will:</vt:lpstr>
      <vt:lpstr>Loris Malaguzzi </vt:lpstr>
      <vt:lpstr>Ysgol Reggio Emilia Reggio Emilia school</vt:lpstr>
      <vt:lpstr>Syniadau Malaguzzi Malaguzzi’s ideas</vt:lpstr>
      <vt:lpstr>Syniadau Malaguzzi Malaguzzi’s ideas</vt:lpstr>
      <vt:lpstr>PowerPoint Presentation</vt:lpstr>
      <vt:lpstr>PowerPoint Presentation</vt:lpstr>
      <vt:lpstr>Oblygiadau Addysgol Educational implications</vt:lpstr>
      <vt:lpstr>Rol yr athro The teacher’s role</vt:lpstr>
      <vt:lpstr>Rol yr athro The teacher’s role</vt:lpstr>
      <vt:lpstr>Natur y dysgu The nature of learning</vt:lpstr>
      <vt:lpstr>PowerPoint Presentation</vt:lpstr>
      <vt:lpstr>PowerPoint Presentation</vt:lpstr>
      <vt:lpstr>Beth yw’r prif wahaniaeth rhwng ysgolion Reggio Emilia a ysgolion brif ffrwd y DU? What are the main differences between Reggio Emilia schools and mainstream schools in the UK?</vt:lpstr>
      <vt:lpstr>Beth yw’r prif wahaniaeth rhwng ysgolion Reggio Emilia a ysgolion brif ffrwd y DU? What are the main differences between Reggio Emilia schools and mainstream schools in the UK?</vt:lpstr>
      <vt:lpstr>Reggio Emilia today Reggio Emilia heddiw</vt:lpstr>
      <vt:lpstr>Beirniaedaeth o’r ymagwedd Reggio Emilia Criticisms of Reggio Emilia Approach</vt:lpstr>
      <vt:lpstr>Beirniaedaeth o’r ymagwedd Reggio Emilia Criticisms of Reggio Emilia Approach</vt:lpstr>
      <vt:lpstr>Rhestr gyfeirnodi Reference list</vt:lpstr>
      <vt:lpstr>Pictures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Reggio Emilia education</dc:title>
  <dc:creator>Alison Baggott</dc:creator>
  <cp:lastModifiedBy>Alison Baggott</cp:lastModifiedBy>
  <cp:revision>45</cp:revision>
  <dcterms:created xsi:type="dcterms:W3CDTF">2020-08-19T09:02:43Z</dcterms:created>
  <dcterms:modified xsi:type="dcterms:W3CDTF">2020-09-02T10:30:51Z</dcterms:modified>
</cp:coreProperties>
</file>