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9" r:id="rId3"/>
    <p:sldId id="260" r:id="rId4"/>
    <p:sldId id="261" r:id="rId5"/>
    <p:sldId id="262" r:id="rId6"/>
    <p:sldId id="263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71733-E92D-4A25-9690-C6A1E4961DD1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C739F-5E27-438F-91D8-C98125A80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12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0761D-B8FF-8F61-28F5-BB246EA7F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BD9215-AFF6-4FF8-8672-59E681C228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E1571-3C5D-3B99-9FDE-F2A200C86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05528-5443-7A7E-F5E7-AA4DA82EB0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E47E4B-0149-F85B-01E4-33B982BF0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92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DFE2C-E797-584E-B2EB-8FC036679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6A5C9-F68C-95F2-3670-127D1602B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29E50-C4F7-E114-0817-8A42464B6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4895C-59A6-2B22-B9DD-2E70E10C9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244F7-F7BA-D7AD-D796-13A2C0E9E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101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B665E-D055-87E3-15B6-4F76F4BD6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F82C3-FA8F-7C39-6B14-9FE7BDABB6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53E2A-78E0-AFAD-E41F-7914007EA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E8C5E-315F-E821-842C-5B7C0A1BA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4CE96-886A-6C6E-1BCB-387EC1154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38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01DA8-A411-3CD1-9896-670531696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7E126-2FB6-BC22-DE9A-629B68F803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C14648-76F2-BA74-CC98-16CE2D9D49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0E8BE-4664-ECDD-0DB3-A8F825674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0AE777-E1D9-5DE0-6C83-2E67C0D4E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59903E-5B48-F0C0-7E45-361B2964A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779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D429D-0843-DD15-C29F-1ABBB5956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2D71EE-E953-EA70-F3CB-4B41B9F7EB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2123AA-887A-0666-5891-3F00CE3F40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A868DB-E869-6C36-4746-6422164FE9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2916B8-EE1E-1FAF-5C20-A5BF9F7B07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FD977C-3A61-B2D4-01D8-50A83BC3E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FBF35C-54EA-BD97-341B-793CF4C5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2DD820-8E9E-3A63-BB83-4390D1577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89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29435-C361-2E6B-8A5D-142480C05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AB66DD-7430-C8E1-6C2F-B7640ED58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48752F-0CCC-1C0D-0DFB-1F6980997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6D947C-0707-9D5A-BC3B-839BA3800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93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B1B058-CCAA-E404-21A9-DD7AC2C85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64F2B9-2C74-C395-D91C-253574F34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1A34C1-E443-E80F-5515-B4004B9CE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73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C3492-A73A-C951-531B-FCEAE0F0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24644-EBC1-2A3F-D961-06B0E54AB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7CA5A-6EB0-5917-AD06-2FD4552075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1DEE2-4668-E7E6-3221-3F1D9CDDD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1010EC-C0AC-4FC6-7377-E4D9C326C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BA2400-9F2D-7850-293A-583F3F44E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736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BAC0C-FF26-4285-930C-019F7944E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A81766-AF5C-FD7E-C1C1-477BC276B5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E69CA2-3AD2-A768-3456-F3397313AB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86C543-0ECF-B3E3-BE7F-43DF1CFE0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5037E2-B0F0-5872-D791-116521C4C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8EC6C8-9831-B4E5-3258-E25C7A94F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69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2C221-1A2D-3162-59A6-EDD37499C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9EEE1A-A7E8-AEFB-6D32-513519D251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6908B-ADD9-4C8D-04BC-725254CDB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0ECAF-4F4C-07FE-ADF9-EDE8F5BC5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FE50A-A433-838C-FD4C-1C33A158C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66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6C5F8D-094B-8988-F8D8-E300042EBB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5C8A90-E060-F8EF-D69C-98A08FA22B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430A7-1CA9-2BCF-AA87-2717A3F3A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4E54D-CD55-7AC6-19E6-AFABE2DB8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0A5E0-212F-E757-E4F6-75BEFD303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55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2E45B8-DA02-3229-4F0E-120D2530F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94C861-4DEA-F4A2-DC89-E0AC7E665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EBFBB-C504-CEE3-C05D-D739D9CC77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939D61-43AF-4749-9839-5C438FD3055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6AD248-A055-FCD4-9E9E-DA05D5A7B9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6806C-F22B-D8A9-95EB-30F969737B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5E2920-B817-4768-A232-93E77B3D8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831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iph.org/floraculture/news/the-uk-and-eu-plant-and-flower-industry-sound-alarm-over-the-mounting-cost-crises-of-imports/" TargetMode="External"/><Relationship Id="rId7" Type="http://schemas.openxmlformats.org/officeDocument/2006/relationships/hyperlink" Target="https://www.floraldaily.com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k2-partners.com/insights/uk-retail-crisis-2026-store-closures-rising-costs-hit-high-streets-hard" TargetMode="External"/><Relationship Id="rId5" Type="http://schemas.openxmlformats.org/officeDocument/2006/relationships/hyperlink" Target="https://www.ibisworld.com/united-kingdom/industry/florists/6015/" TargetMode="External"/><Relationship Id="rId4" Type="http://schemas.openxmlformats.org/officeDocument/2006/relationships/hyperlink" Target="https://www.cipd.org/globalassets/media/knowledge/knowledge-hub/factsheets/pdfs/completed-pestle-example-2025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2966" y="1427304"/>
            <a:ext cx="8686800" cy="4488864"/>
          </a:xfrm>
        </p:spPr>
        <p:txBody>
          <a:bodyPr anchor="ctr">
            <a:normAutofit fontScale="90000"/>
          </a:bodyPr>
          <a:lstStyle/>
          <a:p>
            <a:r>
              <a:rPr lang="en-GB" sz="3000" dirty="0">
                <a:latin typeface="A"/>
              </a:rPr>
              <a:t>MODULE NAME: </a:t>
            </a:r>
            <a:r>
              <a:rPr lang="es-ES" sz="3000" dirty="0" err="1">
                <a:latin typeface="A"/>
              </a:rPr>
              <a:t>Problem</a:t>
            </a:r>
            <a:r>
              <a:rPr lang="es-ES" sz="3000" dirty="0">
                <a:latin typeface="A"/>
              </a:rPr>
              <a:t> </a:t>
            </a:r>
            <a:r>
              <a:rPr lang="es-ES" sz="3000" dirty="0" err="1">
                <a:latin typeface="A"/>
              </a:rPr>
              <a:t>Solving</a:t>
            </a:r>
            <a:r>
              <a:rPr lang="es-ES" sz="3000" dirty="0">
                <a:latin typeface="A"/>
              </a:rPr>
              <a:t> and </a:t>
            </a:r>
            <a:r>
              <a:rPr lang="es-ES" sz="3000" dirty="0" err="1">
                <a:latin typeface="A"/>
              </a:rPr>
              <a:t>Decision</a:t>
            </a:r>
            <a:r>
              <a:rPr lang="es-ES" sz="3000" dirty="0">
                <a:latin typeface="A"/>
              </a:rPr>
              <a:t> </a:t>
            </a:r>
            <a:r>
              <a:rPr lang="es-ES" sz="3000" dirty="0" err="1">
                <a:latin typeface="A"/>
              </a:rPr>
              <a:t>Making</a:t>
            </a:r>
            <a:br>
              <a:rPr lang="es-ES" sz="3000" dirty="0">
                <a:latin typeface="A"/>
              </a:rPr>
            </a:br>
            <a:br>
              <a:rPr lang="en-GB" sz="3000" dirty="0">
                <a:latin typeface="A"/>
              </a:rPr>
            </a:br>
            <a:r>
              <a:rPr lang="en-GB" sz="3000" dirty="0">
                <a:latin typeface="A"/>
              </a:rPr>
              <a:t>MODULE CODE: </a:t>
            </a:r>
            <a:r>
              <a:rPr lang="en-GB" sz="3000" b="1" dirty="0"/>
              <a:t>LCLM4004_LON</a:t>
            </a:r>
            <a:br>
              <a:rPr lang="en-GB" sz="3000" b="1" dirty="0"/>
            </a:br>
            <a:br>
              <a:rPr lang="en-GB" sz="3000" dirty="0">
                <a:latin typeface="A"/>
              </a:rPr>
            </a:br>
            <a:r>
              <a:rPr lang="en-GB" sz="3000" dirty="0">
                <a:latin typeface="A"/>
              </a:rPr>
              <a:t>STUDENT NAME: Arsen Ohanyan Grigoryan</a:t>
            </a:r>
            <a:br>
              <a:rPr lang="en-GB" sz="3000" dirty="0">
                <a:latin typeface="A"/>
              </a:rPr>
            </a:br>
            <a:br>
              <a:rPr lang="en-GB" sz="3000" dirty="0">
                <a:latin typeface="A"/>
              </a:rPr>
            </a:br>
            <a:r>
              <a:rPr lang="en-GB" sz="3000" dirty="0">
                <a:latin typeface="A"/>
              </a:rPr>
              <a:t>STUDENT ID: 2512849</a:t>
            </a:r>
            <a:br>
              <a:rPr lang="en-GB" sz="3000" dirty="0">
                <a:latin typeface="A"/>
              </a:rPr>
            </a:br>
            <a:br>
              <a:rPr lang="en-GB" sz="3000" dirty="0">
                <a:latin typeface="A"/>
              </a:rPr>
            </a:br>
            <a:r>
              <a:rPr lang="en-GB" sz="3000" dirty="0">
                <a:latin typeface="A"/>
              </a:rPr>
              <a:t>LECTURER: Charles Obinwa</a:t>
            </a:r>
            <a:br>
              <a:rPr lang="en-GB" sz="3000" dirty="0">
                <a:latin typeface="A"/>
              </a:rPr>
            </a:br>
            <a:br>
              <a:rPr lang="en-GB" sz="3000" dirty="0">
                <a:latin typeface="A"/>
              </a:rPr>
            </a:br>
            <a:r>
              <a:rPr lang="en-GB" sz="30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6272" y="421930"/>
            <a:ext cx="7042342" cy="602198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ea typeface="Calibri" panose="020F050202020403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3002AC-9764-0FE0-6B7C-1D322A96A661}"/>
              </a:ext>
            </a:extLst>
          </p:cNvPr>
          <p:cNvSpPr/>
          <p:nvPr/>
        </p:nvSpPr>
        <p:spPr>
          <a:xfrm>
            <a:off x="1719072" y="1901952"/>
            <a:ext cx="8257032" cy="2514600"/>
          </a:xfrm>
          <a:prstGeom prst="rect">
            <a:avLst/>
          </a:prstGeom>
        </p:spPr>
        <p:txBody>
          <a:bodyPr/>
          <a:lstStyle/>
          <a:p>
            <a:pPr lvl="0"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Introduction </a:t>
            </a:r>
          </a:p>
          <a:p>
            <a:pPr lvl="0"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Company Background</a:t>
            </a:r>
          </a:p>
          <a:p>
            <a:pPr lvl="0"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Problem: Nature and Scope (5W2H Analysis)</a:t>
            </a:r>
          </a:p>
          <a:p>
            <a:pPr lvl="0"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pPr lvl="0"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lvl="0"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Conclusion</a:t>
            </a:r>
          </a:p>
          <a:p>
            <a:pPr lvl="0"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7116" y="502920"/>
            <a:ext cx="8915399" cy="557784"/>
          </a:xfrm>
        </p:spPr>
        <p:txBody>
          <a:bodyPr>
            <a:noAutofit/>
          </a:bodyPr>
          <a:lstStyle/>
          <a:p>
            <a:r>
              <a:rPr lang="en-GB" sz="4400" b="1" dirty="0"/>
              <a:t>Introduction</a:t>
            </a:r>
            <a:endParaRPr lang="en-GB" b="1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E64CE74-D8CF-379B-0338-9B062B31A0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808018" y="1668592"/>
            <a:ext cx="9124614" cy="29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 Haven Florists is a small flower shop in Norwich.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12 months, the shop lost 30% of its sales.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ru-RU" altLang="ru-RU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whole UK flower market is also losing money.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ifferent colored tulips">
            <a:extLst>
              <a:ext uri="{FF2B5EF4-FFF2-40B4-BE49-F238E27FC236}">
                <a16:creationId xmlns:a16="http://schemas.microsoft.com/office/drawing/2014/main" id="{4553DFB2-3046-EF0B-30BB-B00FDD69BE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6716486" y="10"/>
            <a:ext cx="5475514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28" y="743447"/>
            <a:ext cx="3973385" cy="1694953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b="1" dirty="0"/>
              <a:t>Company background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571EC0FC-1F11-342E-63AE-6F5007432D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52229" y="2906486"/>
            <a:ext cx="3973386" cy="320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fontAlgn="base">
              <a:spcAft>
                <a:spcPct val="0"/>
              </a:spcAft>
              <a:buClrTx/>
            </a:pPr>
            <a:r>
              <a:rPr lang="en-US" altLang="ru-RU" dirty="0">
                <a:solidFill>
                  <a:schemeClr val="tx1"/>
                </a:solidFill>
              </a:rPr>
              <a:t>Liam and Priya Patel started the shop in 2016.</a:t>
            </a:r>
          </a:p>
          <a:p>
            <a:pPr fontAlgn="base">
              <a:spcAft>
                <a:spcPct val="0"/>
              </a:spcAft>
              <a:buClrTx/>
            </a:pPr>
            <a:r>
              <a:rPr lang="en-US" altLang="ru-RU" dirty="0">
                <a:solidFill>
                  <a:schemeClr val="tx1"/>
                </a:solidFill>
              </a:rPr>
              <a:t>They sell flowers to people, businesses, and weddings.</a:t>
            </a:r>
          </a:p>
          <a:p>
            <a:pPr fontAlgn="base">
              <a:spcAft>
                <a:spcPct val="0"/>
              </a:spcAft>
              <a:buClrTx/>
            </a:pPr>
            <a:r>
              <a:rPr lang="en-US" altLang="ru-RU" dirty="0">
                <a:solidFill>
                  <a:schemeClr val="tx1"/>
                </a:solidFill>
              </a:rPr>
              <a:t>They are very friendly and use eco-friendly materials.</a:t>
            </a:r>
          </a:p>
          <a:p>
            <a:pPr fontAlgn="base">
              <a:spcAft>
                <a:spcPct val="0"/>
              </a:spcAft>
              <a:buClrTx/>
            </a:pPr>
            <a:r>
              <a:rPr lang="en-US" altLang="ru-RU" dirty="0">
                <a:solidFill>
                  <a:schemeClr val="tx1"/>
                </a:solidFill>
              </a:rPr>
              <a:t>Competition in the UK is very high.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5880" y="361841"/>
            <a:ext cx="12327573" cy="369680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Problem</a:t>
            </a:r>
            <a:r>
              <a:rPr lang="en-GB" b="1" dirty="0"/>
              <a:t>: Nature and Scope (5W2H Analysis)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250099C-A947-3454-1A33-485BB26CE1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49382" y="1047292"/>
            <a:ext cx="11710389" cy="6478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600" b="1" dirty="0">
                <a:solidFill>
                  <a:schemeClr val="tx1"/>
                </a:solidFill>
                <a:latin typeface="Arial" panose="020B0604020202020204" pitchFamily="34" charset="0"/>
              </a:rPr>
              <a:t>Who: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Owners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Liam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and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Priya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Patel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600" b="1" dirty="0">
                <a:solidFill>
                  <a:schemeClr val="tx1"/>
                </a:solidFill>
                <a:latin typeface="Arial" panose="020B0604020202020204" pitchFamily="34" charset="0"/>
              </a:rPr>
              <a:t>What: 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The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shop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had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a 30%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drop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in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sales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600" b="1" dirty="0" err="1">
                <a:solidFill>
                  <a:schemeClr val="tx1"/>
                </a:solidFill>
                <a:latin typeface="Arial" panose="020B0604020202020204" pitchFamily="34" charset="0"/>
              </a:rPr>
              <a:t>Where</a:t>
            </a:r>
            <a:r>
              <a:rPr lang="ru-RU" altLang="ru-RU" sz="2600" b="1" dirty="0">
                <a:solidFill>
                  <a:schemeClr val="tx1"/>
                </a:solidFill>
                <a:latin typeface="Arial" panose="020B0604020202020204" pitchFamily="34" charset="0"/>
              </a:rPr>
              <a:t>: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Their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street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in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Norwich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is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quiet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because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other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shops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closed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600" b="1" dirty="0" err="1">
                <a:solidFill>
                  <a:schemeClr val="tx1"/>
                </a:solidFill>
                <a:latin typeface="Arial" panose="020B0604020202020204" pitchFamily="34" charset="0"/>
              </a:rPr>
              <a:t>When</a:t>
            </a:r>
            <a:r>
              <a:rPr lang="ru-RU" altLang="ru-RU" sz="2600" b="1" dirty="0">
                <a:solidFill>
                  <a:schemeClr val="tx1"/>
                </a:solidFill>
                <a:latin typeface="Arial" panose="020B0604020202020204" pitchFamily="34" charset="0"/>
              </a:rPr>
              <a:t>: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During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the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last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12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months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ru-RU" altLang="ru-RU" sz="2600" b="1" dirty="0" err="1">
                <a:solidFill>
                  <a:schemeClr val="tx1"/>
                </a:solidFill>
                <a:latin typeface="Arial" panose="020B0604020202020204" pitchFamily="34" charset="0"/>
              </a:rPr>
              <a:t>Why</a:t>
            </a:r>
            <a:r>
              <a:rPr lang="ru-RU" altLang="ru-RU" sz="2600" b="1" dirty="0">
                <a:solidFill>
                  <a:schemeClr val="tx1"/>
                </a:solidFill>
                <a:latin typeface="Arial" panose="020B0604020202020204" pitchFamily="34" charset="0"/>
              </a:rPr>
              <a:t>: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High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costs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,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old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website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,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and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strong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online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ru-RU" altLang="ru-RU" sz="2600" dirty="0" err="1">
                <a:solidFill>
                  <a:schemeClr val="tx1"/>
                </a:solidFill>
                <a:latin typeface="Arial" panose="020B0604020202020204" pitchFamily="34" charset="0"/>
              </a:rPr>
              <a:t>competitors</a:t>
            </a:r>
            <a: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br>
              <a:rPr lang="ru-RU" altLang="ru-RU" sz="26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sz="2600" b="1" dirty="0">
                <a:solidFill>
                  <a:schemeClr val="tx1"/>
                </a:solidFill>
                <a:latin typeface="Arial" panose="020B0604020202020204" pitchFamily="34" charset="0"/>
              </a:rPr>
              <a:t>How: </a:t>
            </a:r>
            <a:r>
              <a:rPr 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Old customers buy from big online shops because they are cheaper and faster. Also, two new local shops opened.</a:t>
            </a:r>
          </a:p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chemeClr val="tx1"/>
                </a:solidFill>
                <a:latin typeface="Arial" panose="020B0604020202020204" pitchFamily="34" charset="0"/>
              </a:rPr>
              <a:t>How much: </a:t>
            </a:r>
            <a:r>
              <a:rPr 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Sales dropped by 30%. Costs for imported flowers, eco-friendly materials, and UK workers' salaries went up.</a:t>
            </a:r>
          </a:p>
          <a:p>
            <a:pPr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endParaRPr lang="ru-RU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24" y="779239"/>
            <a:ext cx="9400032" cy="63808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E5EB43B-B0FC-0EA9-D901-B35B08230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78992" y="995638"/>
            <a:ext cx="10498771" cy="5083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ru-RU" altLang="ru-RU" sz="2800" b="1" dirty="0">
                <a:solidFill>
                  <a:schemeClr val="tx1"/>
                </a:solidFill>
                <a:latin typeface="Arial" panose="020B0604020202020204" pitchFamily="34" charset="0"/>
              </a:rPr>
              <a:t>Political: </a:t>
            </a: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Brexit makes importing flowers very expensive.</a:t>
            </a:r>
            <a:endParaRPr lang="en-GB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R="0" lvl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 Local policies affect high street activity.</a:t>
            </a:r>
            <a:endParaRPr lang="ru-RU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R="0" lvl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ru-RU" altLang="ru-RU" sz="2800" b="1" dirty="0">
                <a:solidFill>
                  <a:schemeClr val="tx1"/>
                </a:solidFill>
                <a:latin typeface="Arial" panose="020B0604020202020204" pitchFamily="34" charset="0"/>
              </a:rPr>
              <a:t>Economic: </a:t>
            </a: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Inflation makes everything expensive.</a:t>
            </a:r>
            <a:endParaRPr lang="en-GB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R="0" lvl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 People have less money.</a:t>
            </a:r>
          </a:p>
          <a:p>
            <a:pPr marR="0" lvl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ru-RU" altLang="ru-RU" sz="2800" b="1" dirty="0">
                <a:solidFill>
                  <a:schemeClr val="tx1"/>
                </a:solidFill>
                <a:latin typeface="Arial" panose="020B0604020202020204" pitchFamily="34" charset="0"/>
              </a:rPr>
              <a:t>Social: </a:t>
            </a: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People prefer to shop online and want fast delivery.</a:t>
            </a:r>
            <a:endParaRPr lang="en-GB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R="0" lvl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 Social media influences buying decisions.</a:t>
            </a:r>
            <a:endParaRPr lang="ru-RU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128" y="256032"/>
            <a:ext cx="8833104" cy="1289304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PESTLE</a:t>
            </a:r>
            <a:r>
              <a:rPr lang="en-GB" b="1" dirty="0"/>
              <a:t>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5BA1626-72A4-3AF1-96EB-A7CD282EE0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32688" y="1264555"/>
            <a:ext cx="10765648" cy="5129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ru-RU" altLang="ru-RU" sz="2800" b="1" dirty="0">
                <a:solidFill>
                  <a:schemeClr val="tx1"/>
                </a:solidFill>
                <a:latin typeface="Arial" panose="020B0604020202020204" pitchFamily="34" charset="0"/>
              </a:rPr>
              <a:t>Technological: </a:t>
            </a: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The shop's website is old</a:t>
            </a: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C</a:t>
            </a: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ompetitors use </a:t>
            </a: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social media marketing.</a:t>
            </a:r>
            <a:endParaRPr lang="ru-RU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ru-RU" altLang="ru-RU" sz="2800" b="1" dirty="0">
                <a:solidFill>
                  <a:schemeClr val="tx1"/>
                </a:solidFill>
                <a:latin typeface="Arial" panose="020B0604020202020204" pitchFamily="34" charset="0"/>
              </a:rPr>
              <a:t>Legal: </a:t>
            </a: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Businesses must follow consumer laws.</a:t>
            </a:r>
          </a:p>
          <a:p>
            <a:pPr marL="0" marR="0" lvl="0" indent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Companies must keep customer data safe.</a:t>
            </a:r>
            <a:endParaRPr lang="ru-RU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ru-RU" altLang="ru-RU" sz="2800" b="1" dirty="0">
                <a:solidFill>
                  <a:schemeClr val="tx1"/>
                </a:solidFill>
                <a:latin typeface="Arial" panose="020B0604020202020204" pitchFamily="34" charset="0"/>
              </a:rPr>
              <a:t>Environmental: </a:t>
            </a: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Eco-friendly materials are very expensive to buy.</a:t>
            </a:r>
            <a:endParaRPr lang="en-GB" altLang="ru-RU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GB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 Weather changes can affect flowers.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812803"/>
            <a:ext cx="9491471" cy="476502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Cause</a:t>
            </a:r>
            <a:r>
              <a:rPr lang="en-GB" sz="3200" b="1" dirty="0"/>
              <a:t>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A4EA99E3-94B6-3CFB-00DD-7444788D13D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51C24E85-115F-25A5-F824-E44F0670B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212" y="1024128"/>
            <a:ext cx="9285575" cy="530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856" y="329184"/>
            <a:ext cx="6941755" cy="72237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6E33708-DB85-92E7-ED62-B735C9312A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24712" y="1295242"/>
            <a:ext cx="10734779" cy="4267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Sales dropped by 30% because of many connected problems.</a:t>
            </a:r>
          </a:p>
          <a:p>
            <a:pPr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The economy, technology, and customer habits are the biggest problems.</a:t>
            </a:r>
          </a:p>
          <a:p>
            <a:pPr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The business needs a modern website and delivery options.</a:t>
            </a:r>
          </a:p>
          <a:p>
            <a:pPr defTabSz="9144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ru-RU" altLang="ru-RU" sz="2800" dirty="0">
                <a:solidFill>
                  <a:schemeClr val="tx1"/>
                </a:solidFill>
                <a:latin typeface="Arial" panose="020B0604020202020204" pitchFamily="34" charset="0"/>
              </a:rPr>
              <a:t>They must keep their high quality and eco-friendly values.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144" y="155448"/>
            <a:ext cx="6923467" cy="81381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8096" y="1152144"/>
            <a:ext cx="10736515" cy="5550408"/>
          </a:xfrm>
        </p:spPr>
        <p:txBody>
          <a:bodyPr>
            <a:normAutofit fontScale="77500" lnSpcReduction="20000"/>
          </a:bodyPr>
          <a:lstStyle/>
          <a:p>
            <a:r>
              <a:rPr lang="en-GB" b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>
                <a:latin typeface="Arial"/>
                <a:ea typeface="Roboto"/>
                <a:cs typeface="Roboto"/>
              </a:rPr>
              <a:t> </a:t>
            </a:r>
            <a:r>
              <a:rPr lang="en-GB" b="1">
                <a:latin typeface="Arial"/>
                <a:ea typeface="Roboto"/>
                <a:cs typeface="Roboto"/>
              </a:rPr>
              <a:t>(Accessed</a:t>
            </a:r>
            <a:r>
              <a:rPr lang="en-GB" b="1" dirty="0">
                <a:latin typeface="Arial"/>
                <a:ea typeface="Roboto"/>
                <a:cs typeface="Roboto"/>
              </a:rPr>
              <a:t>:  </a:t>
            </a:r>
            <a:r>
              <a:rPr lang="en-GB" b="1">
                <a:latin typeface="Arial"/>
                <a:ea typeface="Roboto"/>
                <a:cs typeface="Roboto"/>
              </a:rPr>
              <a:t>6 October </a:t>
            </a:r>
            <a:r>
              <a:rPr lang="en-GB" b="1" dirty="0">
                <a:latin typeface="Arial"/>
                <a:ea typeface="Roboto"/>
                <a:cs typeface="Roboto"/>
              </a:rPr>
              <a:t>2025).</a:t>
            </a:r>
            <a:endParaRPr lang="ru-RU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US"/>
              <a:t>AIPH </a:t>
            </a:r>
            <a:r>
              <a:rPr lang="en-US" dirty="0"/>
              <a:t>(2024) 'The </a:t>
            </a:r>
            <a:r>
              <a:rPr lang="en-US"/>
              <a:t>UK and EU plant and flower industry sound alarm over the mounting cost crises of imports', </a:t>
            </a:r>
            <a:r>
              <a:rPr lang="en-US" i="1"/>
              <a:t>AIPH</a:t>
            </a:r>
            <a:r>
              <a:rPr lang="en-US" dirty="0"/>
              <a:t>, 12 July</a:t>
            </a:r>
            <a:r>
              <a:rPr lang="en-US"/>
              <a:t>. Available at: </a:t>
            </a:r>
            <a:r>
              <a:rPr lang="en-US">
                <a:hlinkClick r:id="rId3"/>
              </a:rPr>
              <a:t>https://aiph.org/floraculture</a:t>
            </a:r>
            <a:r>
              <a:rPr lang="en-US" dirty="0">
                <a:hlinkClick r:id="rId3"/>
              </a:rPr>
              <a:t>/news</a:t>
            </a:r>
            <a:r>
              <a:rPr lang="en-US">
                <a:hlinkClick r:id="rId3"/>
              </a:rPr>
              <a:t>/the-uk-and-eu-plant-and-flower-industry-sound-alarm-over-the-mounting-cost-crises-of-imports</a:t>
            </a:r>
            <a:r>
              <a:rPr lang="en-US" dirty="0">
                <a:hlinkClick r:id="rId3"/>
              </a:rPr>
              <a:t>/</a:t>
            </a:r>
            <a:endParaRPr lang="en-US" dirty="0"/>
          </a:p>
          <a:p>
            <a:r>
              <a:rPr lang="en-US" dirty="0"/>
              <a:t>​</a:t>
            </a:r>
          </a:p>
          <a:p>
            <a:r>
              <a:rPr lang="en-US"/>
              <a:t>CIPD </a:t>
            </a:r>
            <a:r>
              <a:rPr lang="en-US" dirty="0"/>
              <a:t>(2025</a:t>
            </a:r>
            <a:r>
              <a:rPr lang="en-US"/>
              <a:t>) </a:t>
            </a:r>
            <a:r>
              <a:rPr lang="en-US" i="1"/>
              <a:t>PESTLE example for retail industry as at March </a:t>
            </a:r>
            <a:r>
              <a:rPr lang="en-US" i="1" dirty="0"/>
              <a:t>2025</a:t>
            </a:r>
            <a:r>
              <a:rPr lang="en-US" i="1"/>
              <a:t>.</a:t>
            </a:r>
            <a:r>
              <a:rPr lang="en-US"/>
              <a:t> Available at: </a:t>
            </a:r>
            <a:r>
              <a:rPr lang="en-US">
                <a:hlinkClick r:id="rId4"/>
              </a:rPr>
              <a:t>https</a:t>
            </a:r>
            <a:r>
              <a:rPr lang="en-US" dirty="0">
                <a:hlinkClick r:id="rId4"/>
              </a:rPr>
              <a:t>://</a:t>
            </a:r>
            <a:r>
              <a:rPr lang="en-US">
                <a:hlinkClick r:id="rId4"/>
              </a:rPr>
              <a:t>www.cipd.org/globalassets/media/knowledge/knowledge-hub/factsheets/pdfs/completed-pestle-example-2025.pdf</a:t>
            </a:r>
            <a:endParaRPr lang="en-US" dirty="0"/>
          </a:p>
          <a:p>
            <a:r>
              <a:rPr lang="en-US" dirty="0"/>
              <a:t>​</a:t>
            </a:r>
          </a:p>
          <a:p>
            <a:r>
              <a:rPr lang="en-US"/>
              <a:t>IBISWorld </a:t>
            </a:r>
            <a:r>
              <a:rPr lang="en-US" dirty="0"/>
              <a:t>(2025</a:t>
            </a:r>
            <a:r>
              <a:rPr lang="en-US"/>
              <a:t>) </a:t>
            </a:r>
            <a:r>
              <a:rPr lang="en-US" i="1"/>
              <a:t>Florists </a:t>
            </a:r>
            <a:r>
              <a:rPr lang="en-US" i="1" dirty="0"/>
              <a:t>in the UK </a:t>
            </a:r>
            <a:r>
              <a:rPr lang="en-US" i="1"/>
              <a:t>Industry Analysis</a:t>
            </a:r>
            <a:r>
              <a:rPr lang="en-US" i="1" dirty="0"/>
              <a:t>, 2025</a:t>
            </a:r>
            <a:r>
              <a:rPr lang="en-US" i="1"/>
              <a:t>.</a:t>
            </a:r>
            <a:r>
              <a:rPr lang="en-US"/>
              <a:t> Available at: </a:t>
            </a:r>
            <a:r>
              <a:rPr lang="en-US">
                <a:hlinkClick r:id="rId5"/>
              </a:rPr>
              <a:t>https</a:t>
            </a:r>
            <a:r>
              <a:rPr lang="en-US" dirty="0">
                <a:hlinkClick r:id="rId5"/>
              </a:rPr>
              <a:t>://www</a:t>
            </a:r>
            <a:r>
              <a:rPr lang="en-US">
                <a:hlinkClick r:id="rId5"/>
              </a:rPr>
              <a:t>.ibisworld.com/united-kingdom</a:t>
            </a:r>
            <a:r>
              <a:rPr lang="en-US" dirty="0">
                <a:hlinkClick r:id="rId5"/>
              </a:rPr>
              <a:t>/industry</a:t>
            </a:r>
            <a:r>
              <a:rPr lang="en-US">
                <a:hlinkClick r:id="rId5"/>
              </a:rPr>
              <a:t>/florists</a:t>
            </a:r>
            <a:r>
              <a:rPr lang="en-US" dirty="0">
                <a:hlinkClick r:id="rId5"/>
              </a:rPr>
              <a:t>/6015/</a:t>
            </a:r>
            <a:endParaRPr lang="en-US" dirty="0"/>
          </a:p>
          <a:p>
            <a:r>
              <a:rPr lang="en-US" dirty="0"/>
              <a:t>​</a:t>
            </a:r>
          </a:p>
          <a:p>
            <a:r>
              <a:rPr lang="en-US"/>
              <a:t>K2 Partners </a:t>
            </a:r>
            <a:r>
              <a:rPr lang="en-US" dirty="0"/>
              <a:t>(2026) </a:t>
            </a:r>
            <a:r>
              <a:rPr lang="en-US"/>
              <a:t>'UK Retail Crisis </a:t>
            </a:r>
            <a:r>
              <a:rPr lang="en-US" dirty="0"/>
              <a:t>2026</a:t>
            </a:r>
            <a:r>
              <a:rPr lang="en-US"/>
              <a:t>: Store Closures</a:t>
            </a:r>
            <a:r>
              <a:rPr lang="en-US" dirty="0"/>
              <a:t>, </a:t>
            </a:r>
            <a:r>
              <a:rPr lang="en-US"/>
              <a:t>Rising Costs </a:t>
            </a:r>
            <a:r>
              <a:rPr lang="en-US" dirty="0"/>
              <a:t>Hit High </a:t>
            </a:r>
            <a:r>
              <a:rPr lang="en-US"/>
              <a:t>Streets Hard</a:t>
            </a:r>
            <a:r>
              <a:rPr lang="en-US" dirty="0"/>
              <a:t>', </a:t>
            </a:r>
            <a:r>
              <a:rPr lang="en-US"/>
              <a:t>17 January. Available at: </a:t>
            </a:r>
            <a:r>
              <a:rPr lang="en-US">
                <a:hlinkClick r:id="rId6"/>
              </a:rPr>
              <a:t>https</a:t>
            </a:r>
            <a:r>
              <a:rPr lang="en-US" dirty="0">
                <a:hlinkClick r:id="rId6"/>
              </a:rPr>
              <a:t>://www</a:t>
            </a:r>
            <a:r>
              <a:rPr lang="en-US">
                <a:hlinkClick r:id="rId6"/>
              </a:rPr>
              <a:t>.k2-partners.com</a:t>
            </a:r>
            <a:r>
              <a:rPr lang="en-US" dirty="0">
                <a:hlinkClick r:id="rId6"/>
              </a:rPr>
              <a:t>/insights</a:t>
            </a:r>
            <a:r>
              <a:rPr lang="en-US">
                <a:hlinkClick r:id="rId6"/>
              </a:rPr>
              <a:t>/uk-retail-crisis-2026-store-closures-rising-costs-hit-high-streets-hard</a:t>
            </a:r>
            <a:endParaRPr lang="en-US" dirty="0"/>
          </a:p>
          <a:p>
            <a:r>
              <a:rPr lang="en-US" dirty="0"/>
              <a:t>​</a:t>
            </a:r>
          </a:p>
          <a:p>
            <a:r>
              <a:rPr lang="en-US"/>
              <a:t>Sheridan</a:t>
            </a:r>
            <a:r>
              <a:rPr lang="en-US" dirty="0"/>
              <a:t>, D. (2026) 'UK</a:t>
            </a:r>
            <a:r>
              <a:rPr lang="en-US"/>
              <a:t>: Garden centers report solid January sales</a:t>
            </a:r>
            <a:r>
              <a:rPr lang="en-US" dirty="0"/>
              <a:t>, </a:t>
            </a:r>
            <a:r>
              <a:rPr lang="en-US"/>
              <a:t>but escalating business costs threaten', </a:t>
            </a:r>
            <a:r>
              <a:rPr lang="en-US" i="1"/>
              <a:t>Floral Daily</a:t>
            </a:r>
            <a:r>
              <a:rPr lang="en-US" dirty="0"/>
              <a:t>, </a:t>
            </a:r>
            <a:r>
              <a:rPr lang="en-US"/>
              <a:t>17 February. Available at: </a:t>
            </a:r>
            <a:r>
              <a:rPr lang="en-US">
                <a:hlinkClick r:id="rId7"/>
              </a:rPr>
              <a:t>https</a:t>
            </a:r>
            <a:r>
              <a:rPr lang="en-US" dirty="0">
                <a:hlinkClick r:id="rId7"/>
              </a:rPr>
              <a:t>://www</a:t>
            </a:r>
            <a:r>
              <a:rPr lang="en-US">
                <a:hlinkClick r:id="rId7"/>
              </a:rPr>
              <a:t>.floraldaily.com</a:t>
            </a:r>
            <a:r>
              <a:rPr lang="en-US"/>
              <a:t> 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</a:t>
            </a:r>
            <a:r>
              <a:rPr lang="en-US" sz="4100"/>
              <a:t>	</a:t>
            </a:r>
            <a:r>
              <a:rPr lang="en-US" sz="5400" b="1"/>
              <a:t>Questions</a:t>
            </a:r>
            <a:r>
              <a:rPr lang="en-US" sz="5400"/>
              <a:t> </a:t>
            </a:r>
            <a:endParaRPr lang="en-US" sz="5400" dirty="0"/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647</Words>
  <Application>Microsoft Office PowerPoint</Application>
  <PresentationFormat>Widescreen</PresentationFormat>
  <Paragraphs>59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Aptos Display</vt:lpstr>
      <vt:lpstr>Arial</vt:lpstr>
      <vt:lpstr>Calibri</vt:lpstr>
      <vt:lpstr>Roboto</vt:lpstr>
      <vt:lpstr>Office Theme</vt:lpstr>
      <vt:lpstr>MODULE NAME: Problem Solving and Decision Making  MODULE CODE: LCLM4004_LON  STUDENT NAME: Arsen Ohanyan Grigoryan  STUDENT ID: 2512849  LECTURER: Charles Obinwa  Assignment 1: Presentation</vt:lpstr>
      <vt:lpstr>Overview</vt:lpstr>
      <vt:lpstr>Introduction</vt:lpstr>
      <vt:lpstr>Company background</vt:lpstr>
      <vt:lpstr>Problem: Nature and Scope (5W2H Analysis)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Arsen Ohanyan Grigoryan (2512849)</dc:creator>
  <cp:lastModifiedBy>Arsen Ohanyan Grigoryan (2512849)</cp:lastModifiedBy>
  <cp:revision>2</cp:revision>
  <dcterms:created xsi:type="dcterms:W3CDTF">2026-03-15T10:16:32Z</dcterms:created>
  <dcterms:modified xsi:type="dcterms:W3CDTF">2026-03-15T10:21:55Z</dcterms:modified>
</cp:coreProperties>
</file>