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1"/>
  </p:notesMasterIdLst>
  <p:handoutMasterIdLst>
    <p:handoutMasterId r:id="rId32"/>
  </p:handoutMasterIdLst>
  <p:sldIdLst>
    <p:sldId id="644" r:id="rId2"/>
    <p:sldId id="632" r:id="rId3"/>
    <p:sldId id="516" r:id="rId4"/>
    <p:sldId id="554" r:id="rId5"/>
    <p:sldId id="555" r:id="rId6"/>
    <p:sldId id="556" r:id="rId7"/>
    <p:sldId id="557" r:id="rId8"/>
    <p:sldId id="558" r:id="rId9"/>
    <p:sldId id="633" r:id="rId10"/>
    <p:sldId id="559" r:id="rId11"/>
    <p:sldId id="560" r:id="rId12"/>
    <p:sldId id="585" r:id="rId13"/>
    <p:sldId id="588" r:id="rId14"/>
    <p:sldId id="542" r:id="rId15"/>
    <p:sldId id="565" r:id="rId16"/>
    <p:sldId id="658" r:id="rId17"/>
    <p:sldId id="614" r:id="rId18"/>
    <p:sldId id="615" r:id="rId19"/>
    <p:sldId id="616" r:id="rId20"/>
    <p:sldId id="626" r:id="rId21"/>
    <p:sldId id="617" r:id="rId22"/>
    <p:sldId id="619" r:id="rId23"/>
    <p:sldId id="620" r:id="rId24"/>
    <p:sldId id="621" r:id="rId25"/>
    <p:sldId id="654" r:id="rId26"/>
    <p:sldId id="655" r:id="rId27"/>
    <p:sldId id="656" r:id="rId28"/>
    <p:sldId id="657" r:id="rId29"/>
    <p:sldId id="283" r:id="rId3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30" autoAdjust="0"/>
    <p:restoredTop sz="94576" autoAdjust="0"/>
  </p:normalViewPr>
  <p:slideViewPr>
    <p:cSldViewPr>
      <p:cViewPr varScale="1">
        <p:scale>
          <a:sx n="72" d="100"/>
          <a:sy n="72" d="100"/>
        </p:scale>
        <p:origin x="1218"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1031">
            <a:extLst>
              <a:ext uri="{FF2B5EF4-FFF2-40B4-BE49-F238E27FC236}">
                <a16:creationId xmlns:a16="http://schemas.microsoft.com/office/drawing/2014/main" id="{D092ADAE-2C3F-4583-9951-3C1F93E62B2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BBD0726C-BBC2-498D-82D2-57B75DB01085}" type="slidenum">
              <a:rPr lang="en-CA" altLang="en-US">
                <a:latin typeface="Tahoma" panose="020B0604030504040204" pitchFamily="34" charset="0"/>
              </a:rPr>
              <a:pPr>
                <a:spcBef>
                  <a:spcPct val="0"/>
                </a:spcBef>
              </a:pPr>
              <a:t>2</a:t>
            </a:fld>
            <a:endParaRPr lang="en-CA" altLang="en-US">
              <a:latin typeface="Tahoma" panose="020B0604030504040204" pitchFamily="34" charset="0"/>
            </a:endParaRPr>
          </a:p>
        </p:txBody>
      </p:sp>
      <p:sp>
        <p:nvSpPr>
          <p:cNvPr id="11267" name="Rectangle 2">
            <a:extLst>
              <a:ext uri="{FF2B5EF4-FFF2-40B4-BE49-F238E27FC236}">
                <a16:creationId xmlns:a16="http://schemas.microsoft.com/office/drawing/2014/main" id="{DB405745-C5FD-45CA-A6DD-356A0BBC58C2}"/>
              </a:ext>
            </a:extLst>
          </p:cNvPr>
          <p:cNvSpPr>
            <a:spLocks noGrp="1" noRot="1" noChangeAspect="1" noChangeArrowheads="1" noTextEdit="1"/>
          </p:cNvSpPr>
          <p:nvPr>
            <p:ph type="sldImg"/>
          </p:nvPr>
        </p:nvSpPr>
        <p:spPr>
          <a:ln/>
        </p:spPr>
      </p:sp>
      <p:sp>
        <p:nvSpPr>
          <p:cNvPr id="11268" name="Rectangle 3">
            <a:extLst>
              <a:ext uri="{FF2B5EF4-FFF2-40B4-BE49-F238E27FC236}">
                <a16:creationId xmlns:a16="http://schemas.microsoft.com/office/drawing/2014/main" id="{A3F0E5D5-3401-49E6-949E-3611B958532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z="2000">
              <a:latin typeface="Times New Roman" panose="02020603050405020304" pitchFamily="18" charset="0"/>
              <a:ea typeface="ＭＳ Ｐゴシック" panose="020B0600070205080204"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031">
            <a:extLst>
              <a:ext uri="{FF2B5EF4-FFF2-40B4-BE49-F238E27FC236}">
                <a16:creationId xmlns:a16="http://schemas.microsoft.com/office/drawing/2014/main" id="{83FF0637-4EA3-4471-A247-CB26E2F42D5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0C91E466-720E-4CCF-8D49-75D83D029044}" type="slidenum">
              <a:rPr lang="en-CA" altLang="en-US">
                <a:latin typeface="Tahoma" panose="020B0604030504040204" pitchFamily="34" charset="0"/>
              </a:rPr>
              <a:pPr>
                <a:spcBef>
                  <a:spcPct val="0"/>
                </a:spcBef>
              </a:pPr>
              <a:t>3</a:t>
            </a:fld>
            <a:endParaRPr lang="en-CA" altLang="en-US">
              <a:latin typeface="Tahoma" panose="020B0604030504040204" pitchFamily="34" charset="0"/>
            </a:endParaRPr>
          </a:p>
        </p:txBody>
      </p:sp>
      <p:sp>
        <p:nvSpPr>
          <p:cNvPr id="13315" name="Rectangle 2">
            <a:extLst>
              <a:ext uri="{FF2B5EF4-FFF2-40B4-BE49-F238E27FC236}">
                <a16:creationId xmlns:a16="http://schemas.microsoft.com/office/drawing/2014/main" id="{9BF6027C-73C0-4292-8E4F-746D317EA877}"/>
              </a:ext>
            </a:extLst>
          </p:cNvPr>
          <p:cNvSpPr>
            <a:spLocks noGrp="1" noRot="1" noChangeAspect="1" noChangeArrowheads="1" noTextEdit="1"/>
          </p:cNvSpPr>
          <p:nvPr>
            <p:ph type="sldImg"/>
          </p:nvPr>
        </p:nvSpPr>
        <p:spPr>
          <a:ln/>
        </p:spPr>
      </p:sp>
      <p:sp>
        <p:nvSpPr>
          <p:cNvPr id="944131" name="Rectangle 3">
            <a:extLst>
              <a:ext uri="{FF2B5EF4-FFF2-40B4-BE49-F238E27FC236}">
                <a16:creationId xmlns:a16="http://schemas.microsoft.com/office/drawing/2014/main" id="{CF038E1A-948F-49BA-980A-498DFC12B4B3}"/>
              </a:ext>
            </a:extLst>
          </p:cNvPr>
          <p:cNvSpPr>
            <a:spLocks noGrp="1" noChangeArrowheads="1"/>
          </p:cNvSpPr>
          <p:nvPr>
            <p:ph type="body" idx="1"/>
          </p:nvPr>
        </p:nvSpPr>
        <p:spPr/>
        <p:txBody>
          <a:bodyPr/>
          <a:lstStyle/>
          <a:p>
            <a:pPr eaLnBrk="1" hangingPunct="1">
              <a:defRPr/>
            </a:pPr>
            <a:endParaRPr lang="en-GB" sz="1800">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1031">
            <a:extLst>
              <a:ext uri="{FF2B5EF4-FFF2-40B4-BE49-F238E27FC236}">
                <a16:creationId xmlns:a16="http://schemas.microsoft.com/office/drawing/2014/main" id="{E5E71FBD-1FCC-487C-AB3F-3B752D02974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3626305C-8282-482D-B9D8-BAE8812832DB}" type="slidenum">
              <a:rPr lang="en-CA" altLang="en-US">
                <a:latin typeface="Tahoma" panose="020B0604030504040204" pitchFamily="34" charset="0"/>
              </a:rPr>
              <a:pPr>
                <a:spcBef>
                  <a:spcPct val="0"/>
                </a:spcBef>
              </a:pPr>
              <a:t>4</a:t>
            </a:fld>
            <a:endParaRPr lang="en-CA" altLang="en-US">
              <a:latin typeface="Tahoma" panose="020B0604030504040204" pitchFamily="34" charset="0"/>
            </a:endParaRPr>
          </a:p>
        </p:txBody>
      </p:sp>
      <p:sp>
        <p:nvSpPr>
          <p:cNvPr id="15363" name="Rectangle 2">
            <a:extLst>
              <a:ext uri="{FF2B5EF4-FFF2-40B4-BE49-F238E27FC236}">
                <a16:creationId xmlns:a16="http://schemas.microsoft.com/office/drawing/2014/main" id="{292C30E5-F71F-4F05-81E5-8353D7A6BE51}"/>
              </a:ext>
            </a:extLst>
          </p:cNvPr>
          <p:cNvSpPr>
            <a:spLocks noGrp="1" noRot="1" noChangeAspect="1" noChangeArrowheads="1" noTextEdit="1"/>
          </p:cNvSpPr>
          <p:nvPr>
            <p:ph type="sldImg"/>
          </p:nvPr>
        </p:nvSpPr>
        <p:spPr>
          <a:ln/>
        </p:spPr>
      </p:sp>
      <p:sp>
        <p:nvSpPr>
          <p:cNvPr id="945155" name="Rectangle 3">
            <a:extLst>
              <a:ext uri="{FF2B5EF4-FFF2-40B4-BE49-F238E27FC236}">
                <a16:creationId xmlns:a16="http://schemas.microsoft.com/office/drawing/2014/main" id="{6ABC4D73-50DA-4BCF-B01E-BDB25A733E32}"/>
              </a:ext>
            </a:extLst>
          </p:cNvPr>
          <p:cNvSpPr>
            <a:spLocks noGrp="1" noChangeArrowheads="1"/>
          </p:cNvSpPr>
          <p:nvPr>
            <p:ph type="body" idx="1"/>
          </p:nvPr>
        </p:nvSpPr>
        <p:spPr/>
        <p:txBody>
          <a:bodyPr/>
          <a:lstStyle/>
          <a:p>
            <a:pPr eaLnBrk="1" hangingPunct="1">
              <a:defRPr/>
            </a:pPr>
            <a:endParaRPr lang="en-GB" sz="1800">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1031">
            <a:extLst>
              <a:ext uri="{FF2B5EF4-FFF2-40B4-BE49-F238E27FC236}">
                <a16:creationId xmlns:a16="http://schemas.microsoft.com/office/drawing/2014/main" id="{D6560175-580D-4F91-AD4C-7D75A8E5A2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5EC8921F-FC14-43C9-A382-329F64ADF840}" type="slidenum">
              <a:rPr lang="en-CA" altLang="en-US">
                <a:latin typeface="Tahoma" panose="020B0604030504040204" pitchFamily="34" charset="0"/>
              </a:rPr>
              <a:pPr>
                <a:spcBef>
                  <a:spcPct val="0"/>
                </a:spcBef>
              </a:pPr>
              <a:t>5</a:t>
            </a:fld>
            <a:endParaRPr lang="en-CA" altLang="en-US">
              <a:latin typeface="Tahoma" panose="020B0604030504040204" pitchFamily="34" charset="0"/>
            </a:endParaRPr>
          </a:p>
        </p:txBody>
      </p:sp>
      <p:sp>
        <p:nvSpPr>
          <p:cNvPr id="17411" name="Rectangle 2">
            <a:extLst>
              <a:ext uri="{FF2B5EF4-FFF2-40B4-BE49-F238E27FC236}">
                <a16:creationId xmlns:a16="http://schemas.microsoft.com/office/drawing/2014/main" id="{87AB03D9-C9CB-445A-B352-4F52254B1CD8}"/>
              </a:ext>
            </a:extLst>
          </p:cNvPr>
          <p:cNvSpPr>
            <a:spLocks noGrp="1" noRot="1" noChangeAspect="1" noChangeArrowheads="1" noTextEdit="1"/>
          </p:cNvSpPr>
          <p:nvPr>
            <p:ph type="sldImg"/>
          </p:nvPr>
        </p:nvSpPr>
        <p:spPr>
          <a:ln/>
        </p:spPr>
      </p:sp>
      <p:sp>
        <p:nvSpPr>
          <p:cNvPr id="946179" name="Rectangle 3">
            <a:extLst>
              <a:ext uri="{FF2B5EF4-FFF2-40B4-BE49-F238E27FC236}">
                <a16:creationId xmlns:a16="http://schemas.microsoft.com/office/drawing/2014/main" id="{742C5013-C72B-4EEE-8658-740F420FB116}"/>
              </a:ext>
            </a:extLst>
          </p:cNvPr>
          <p:cNvSpPr>
            <a:spLocks noGrp="1" noChangeArrowheads="1"/>
          </p:cNvSpPr>
          <p:nvPr>
            <p:ph type="body" idx="1"/>
          </p:nvPr>
        </p:nvSpPr>
        <p:spPr/>
        <p:txBody>
          <a:bodyPr/>
          <a:lstStyle/>
          <a:p>
            <a:pPr eaLnBrk="1" hangingPunct="1">
              <a:defRPr/>
            </a:pPr>
            <a:endParaRPr lang="en-GB" sz="1800" dirty="0">
              <a:cs typeface="+mn-c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1031">
            <a:extLst>
              <a:ext uri="{FF2B5EF4-FFF2-40B4-BE49-F238E27FC236}">
                <a16:creationId xmlns:a16="http://schemas.microsoft.com/office/drawing/2014/main" id="{7ACB4500-C9B8-4C60-BE52-AEC40F2D23A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C92FF293-FC59-44E9-B60A-7C2B3AE34E51}" type="slidenum">
              <a:rPr lang="en-CA" altLang="en-US">
                <a:latin typeface="Tahoma" panose="020B0604030504040204" pitchFamily="34" charset="0"/>
              </a:rPr>
              <a:pPr>
                <a:spcBef>
                  <a:spcPct val="0"/>
                </a:spcBef>
              </a:pPr>
              <a:t>6</a:t>
            </a:fld>
            <a:endParaRPr lang="en-CA" altLang="en-US">
              <a:latin typeface="Tahoma" panose="020B0604030504040204" pitchFamily="34" charset="0"/>
            </a:endParaRPr>
          </a:p>
        </p:txBody>
      </p:sp>
      <p:sp>
        <p:nvSpPr>
          <p:cNvPr id="19459" name="Rectangle 2">
            <a:extLst>
              <a:ext uri="{FF2B5EF4-FFF2-40B4-BE49-F238E27FC236}">
                <a16:creationId xmlns:a16="http://schemas.microsoft.com/office/drawing/2014/main" id="{30B0B5E5-3173-4D7D-A794-C66D46F4FAF8}"/>
              </a:ext>
            </a:extLst>
          </p:cNvPr>
          <p:cNvSpPr>
            <a:spLocks noGrp="1" noRot="1" noChangeAspect="1" noChangeArrowheads="1" noTextEdit="1"/>
          </p:cNvSpPr>
          <p:nvPr>
            <p:ph type="sldImg"/>
          </p:nvPr>
        </p:nvSpPr>
        <p:spPr>
          <a:ln/>
        </p:spPr>
      </p:sp>
      <p:sp>
        <p:nvSpPr>
          <p:cNvPr id="947203" name="Rectangle 3">
            <a:extLst>
              <a:ext uri="{FF2B5EF4-FFF2-40B4-BE49-F238E27FC236}">
                <a16:creationId xmlns:a16="http://schemas.microsoft.com/office/drawing/2014/main" id="{A2B8BABE-6F72-45D3-9ED9-EBDBE137F1DE}"/>
              </a:ext>
            </a:extLst>
          </p:cNvPr>
          <p:cNvSpPr>
            <a:spLocks noGrp="1" noChangeArrowheads="1"/>
          </p:cNvSpPr>
          <p:nvPr>
            <p:ph type="body" idx="1"/>
          </p:nvPr>
        </p:nvSpPr>
        <p:spPr/>
        <p:txBody>
          <a:bodyPr/>
          <a:lstStyle/>
          <a:p>
            <a:pPr eaLnBrk="1" hangingPunct="1">
              <a:defRPr/>
            </a:pPr>
            <a:endParaRPr lang="en-GB" sz="1800">
              <a:cs typeface="+mn-c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031">
            <a:extLst>
              <a:ext uri="{FF2B5EF4-FFF2-40B4-BE49-F238E27FC236}">
                <a16:creationId xmlns:a16="http://schemas.microsoft.com/office/drawing/2014/main" id="{5822154F-0183-4CD5-8D50-26C03DF964C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7B3F5A08-B142-4F08-9950-58FED475608B}" type="slidenum">
              <a:rPr lang="en-CA" altLang="en-US">
                <a:latin typeface="Tahoma" panose="020B0604030504040204" pitchFamily="34" charset="0"/>
              </a:rPr>
              <a:pPr>
                <a:spcBef>
                  <a:spcPct val="0"/>
                </a:spcBef>
              </a:pPr>
              <a:t>7</a:t>
            </a:fld>
            <a:endParaRPr lang="en-CA" altLang="en-US">
              <a:latin typeface="Tahoma" panose="020B0604030504040204" pitchFamily="34" charset="0"/>
            </a:endParaRPr>
          </a:p>
        </p:txBody>
      </p:sp>
      <p:sp>
        <p:nvSpPr>
          <p:cNvPr id="21507" name="Rectangle 2">
            <a:extLst>
              <a:ext uri="{FF2B5EF4-FFF2-40B4-BE49-F238E27FC236}">
                <a16:creationId xmlns:a16="http://schemas.microsoft.com/office/drawing/2014/main" id="{73C148D4-102C-493B-AA66-B4C9639D5908}"/>
              </a:ext>
            </a:extLst>
          </p:cNvPr>
          <p:cNvSpPr>
            <a:spLocks noGrp="1" noRot="1" noChangeAspect="1" noChangeArrowheads="1" noTextEdit="1"/>
          </p:cNvSpPr>
          <p:nvPr>
            <p:ph type="sldImg"/>
          </p:nvPr>
        </p:nvSpPr>
        <p:spPr>
          <a:ln/>
        </p:spPr>
      </p:sp>
      <p:sp>
        <p:nvSpPr>
          <p:cNvPr id="948227" name="Rectangle 3">
            <a:extLst>
              <a:ext uri="{FF2B5EF4-FFF2-40B4-BE49-F238E27FC236}">
                <a16:creationId xmlns:a16="http://schemas.microsoft.com/office/drawing/2014/main" id="{41614D0D-8D1D-4AFB-96AF-FDBE2FE63566}"/>
              </a:ext>
            </a:extLst>
          </p:cNvPr>
          <p:cNvSpPr>
            <a:spLocks noGrp="1" noChangeArrowheads="1"/>
          </p:cNvSpPr>
          <p:nvPr>
            <p:ph type="body" idx="1"/>
          </p:nvPr>
        </p:nvSpPr>
        <p:spPr/>
        <p:txBody>
          <a:bodyPr/>
          <a:lstStyle/>
          <a:p>
            <a:pPr eaLnBrk="1" hangingPunct="1">
              <a:defRPr/>
            </a:pPr>
            <a:endParaRPr lang="en-GB" sz="1800">
              <a:cs typeface="+mn-c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031">
            <a:extLst>
              <a:ext uri="{FF2B5EF4-FFF2-40B4-BE49-F238E27FC236}">
                <a16:creationId xmlns:a16="http://schemas.microsoft.com/office/drawing/2014/main" id="{BEB0A411-FCB2-4B99-A2D8-B1BD6EDCD72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9C8A4E52-8CC7-4EB3-847F-A28927B66F93}" type="slidenum">
              <a:rPr lang="en-CA" altLang="en-US">
                <a:latin typeface="Tahoma" panose="020B0604030504040204" pitchFamily="34" charset="0"/>
              </a:rPr>
              <a:pPr>
                <a:spcBef>
                  <a:spcPct val="0"/>
                </a:spcBef>
              </a:pPr>
              <a:t>8</a:t>
            </a:fld>
            <a:endParaRPr lang="en-CA" altLang="en-US">
              <a:latin typeface="Tahoma" panose="020B0604030504040204" pitchFamily="34" charset="0"/>
            </a:endParaRPr>
          </a:p>
        </p:txBody>
      </p:sp>
      <p:sp>
        <p:nvSpPr>
          <p:cNvPr id="23555" name="Rectangle 2">
            <a:extLst>
              <a:ext uri="{FF2B5EF4-FFF2-40B4-BE49-F238E27FC236}">
                <a16:creationId xmlns:a16="http://schemas.microsoft.com/office/drawing/2014/main" id="{06757CD4-3F91-4E48-A095-E7C8A254E961}"/>
              </a:ext>
            </a:extLst>
          </p:cNvPr>
          <p:cNvSpPr>
            <a:spLocks noGrp="1" noRot="1" noChangeAspect="1" noChangeArrowheads="1" noTextEdit="1"/>
          </p:cNvSpPr>
          <p:nvPr>
            <p:ph type="sldImg"/>
          </p:nvPr>
        </p:nvSpPr>
        <p:spPr>
          <a:ln/>
        </p:spPr>
      </p:sp>
      <p:sp>
        <p:nvSpPr>
          <p:cNvPr id="949251" name="Rectangle 3">
            <a:extLst>
              <a:ext uri="{FF2B5EF4-FFF2-40B4-BE49-F238E27FC236}">
                <a16:creationId xmlns:a16="http://schemas.microsoft.com/office/drawing/2014/main" id="{AC22425A-F876-4EA7-A54A-9DCCE2022644}"/>
              </a:ext>
            </a:extLst>
          </p:cNvPr>
          <p:cNvSpPr>
            <a:spLocks noGrp="1" noChangeArrowheads="1"/>
          </p:cNvSpPr>
          <p:nvPr>
            <p:ph type="body" idx="1"/>
          </p:nvPr>
        </p:nvSpPr>
        <p:spPr/>
        <p:txBody>
          <a:bodyPr/>
          <a:lstStyle/>
          <a:p>
            <a:pPr eaLnBrk="1" hangingPunct="1">
              <a:defRPr/>
            </a:pPr>
            <a:endParaRPr lang="en-GB" sz="1800">
              <a:cs typeface="+mn-cs"/>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1031">
            <a:extLst>
              <a:ext uri="{FF2B5EF4-FFF2-40B4-BE49-F238E27FC236}">
                <a16:creationId xmlns:a16="http://schemas.microsoft.com/office/drawing/2014/main" id="{1889FEF3-D82A-4AF5-9B62-F4EF6170DF3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5B877C10-8E50-4071-87B1-98BBD698F30E}" type="slidenum">
              <a:rPr lang="en-CA" altLang="en-US">
                <a:latin typeface="Tahoma" panose="020B0604030504040204" pitchFamily="34" charset="0"/>
              </a:rPr>
              <a:pPr>
                <a:spcBef>
                  <a:spcPct val="0"/>
                </a:spcBef>
              </a:pPr>
              <a:t>9</a:t>
            </a:fld>
            <a:endParaRPr lang="en-CA" altLang="en-US">
              <a:latin typeface="Tahoma" panose="020B0604030504040204" pitchFamily="34" charset="0"/>
            </a:endParaRPr>
          </a:p>
        </p:txBody>
      </p:sp>
      <p:sp>
        <p:nvSpPr>
          <p:cNvPr id="25603" name="Rectangle 2">
            <a:extLst>
              <a:ext uri="{FF2B5EF4-FFF2-40B4-BE49-F238E27FC236}">
                <a16:creationId xmlns:a16="http://schemas.microsoft.com/office/drawing/2014/main" id="{5E2CF69D-29A3-4718-A0C4-BD383821D681}"/>
              </a:ext>
            </a:extLst>
          </p:cNvPr>
          <p:cNvSpPr>
            <a:spLocks noGrp="1" noRot="1" noChangeAspect="1" noChangeArrowheads="1" noTextEdit="1"/>
          </p:cNvSpPr>
          <p:nvPr>
            <p:ph type="sldImg"/>
          </p:nvPr>
        </p:nvSpPr>
        <p:spPr>
          <a:ln/>
        </p:spPr>
      </p:sp>
      <p:sp>
        <p:nvSpPr>
          <p:cNvPr id="1064963" name="Rectangle 3">
            <a:extLst>
              <a:ext uri="{FF2B5EF4-FFF2-40B4-BE49-F238E27FC236}">
                <a16:creationId xmlns:a16="http://schemas.microsoft.com/office/drawing/2014/main" id="{2A6C75DD-EE8F-43E1-9287-3239743C0FE5}"/>
              </a:ext>
            </a:extLst>
          </p:cNvPr>
          <p:cNvSpPr>
            <a:spLocks noGrp="1" noChangeArrowheads="1"/>
          </p:cNvSpPr>
          <p:nvPr>
            <p:ph type="body" idx="1"/>
          </p:nvPr>
        </p:nvSpPr>
        <p:spPr/>
        <p:txBody>
          <a:bodyPr/>
          <a:lstStyle/>
          <a:p>
            <a:pPr eaLnBrk="1" hangingPunct="1">
              <a:defRPr/>
            </a:pPr>
            <a:endParaRPr lang="en-GB" sz="1800">
              <a:cs typeface="+mn-c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1031">
            <a:extLst>
              <a:ext uri="{FF2B5EF4-FFF2-40B4-BE49-F238E27FC236}">
                <a16:creationId xmlns:a16="http://schemas.microsoft.com/office/drawing/2014/main" id="{207E2733-AF4A-44C6-96C5-D5C8EE71F1C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B16E7BCA-1A01-49DE-82A2-D4F650A30D7F}" type="slidenum">
              <a:rPr lang="en-CA" altLang="en-US">
                <a:latin typeface="Tahoma" panose="020B0604030504040204" pitchFamily="34" charset="0"/>
              </a:rPr>
              <a:pPr>
                <a:spcBef>
                  <a:spcPct val="0"/>
                </a:spcBef>
              </a:pPr>
              <a:t>10</a:t>
            </a:fld>
            <a:endParaRPr lang="en-CA" altLang="en-US">
              <a:latin typeface="Tahoma" panose="020B0604030504040204" pitchFamily="34" charset="0"/>
            </a:endParaRPr>
          </a:p>
        </p:txBody>
      </p:sp>
      <p:sp>
        <p:nvSpPr>
          <p:cNvPr id="27651" name="Rectangle 2">
            <a:extLst>
              <a:ext uri="{FF2B5EF4-FFF2-40B4-BE49-F238E27FC236}">
                <a16:creationId xmlns:a16="http://schemas.microsoft.com/office/drawing/2014/main" id="{CD7A85AA-D26C-4038-BC36-198FFDFB4122}"/>
              </a:ext>
            </a:extLst>
          </p:cNvPr>
          <p:cNvSpPr>
            <a:spLocks noGrp="1" noRot="1" noChangeAspect="1" noChangeArrowheads="1" noTextEdit="1"/>
          </p:cNvSpPr>
          <p:nvPr>
            <p:ph type="sldImg"/>
          </p:nvPr>
        </p:nvSpPr>
        <p:spPr>
          <a:ln/>
        </p:spPr>
      </p:sp>
      <p:sp>
        <p:nvSpPr>
          <p:cNvPr id="950275" name="Rectangle 3">
            <a:extLst>
              <a:ext uri="{FF2B5EF4-FFF2-40B4-BE49-F238E27FC236}">
                <a16:creationId xmlns:a16="http://schemas.microsoft.com/office/drawing/2014/main" id="{D934F9C1-3BA0-4BA6-8799-7F6E95BC2715}"/>
              </a:ext>
            </a:extLst>
          </p:cNvPr>
          <p:cNvSpPr>
            <a:spLocks noGrp="1" noChangeArrowheads="1"/>
          </p:cNvSpPr>
          <p:nvPr>
            <p:ph type="body" idx="1"/>
          </p:nvPr>
        </p:nvSpPr>
        <p:spPr/>
        <p:txBody>
          <a:bodyPr/>
          <a:lstStyle/>
          <a:p>
            <a:pPr eaLnBrk="1" hangingPunct="1">
              <a:defRPr/>
            </a:pPr>
            <a:endParaRPr lang="en-GB" sz="1800">
              <a:cs typeface="+mn-c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1031">
            <a:extLst>
              <a:ext uri="{FF2B5EF4-FFF2-40B4-BE49-F238E27FC236}">
                <a16:creationId xmlns:a16="http://schemas.microsoft.com/office/drawing/2014/main" id="{8D848917-BBF0-4C6E-A05D-932A1DF8848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6B9EB470-5B01-4087-987E-207A1AF255D2}" type="slidenum">
              <a:rPr lang="en-CA" altLang="en-US">
                <a:latin typeface="Tahoma" panose="020B0604030504040204" pitchFamily="34" charset="0"/>
              </a:rPr>
              <a:pPr>
                <a:spcBef>
                  <a:spcPct val="0"/>
                </a:spcBef>
              </a:pPr>
              <a:t>11</a:t>
            </a:fld>
            <a:endParaRPr lang="en-CA" altLang="en-US">
              <a:latin typeface="Tahoma" panose="020B0604030504040204" pitchFamily="34" charset="0"/>
            </a:endParaRPr>
          </a:p>
        </p:txBody>
      </p:sp>
      <p:sp>
        <p:nvSpPr>
          <p:cNvPr id="29699" name="Rectangle 2">
            <a:extLst>
              <a:ext uri="{FF2B5EF4-FFF2-40B4-BE49-F238E27FC236}">
                <a16:creationId xmlns:a16="http://schemas.microsoft.com/office/drawing/2014/main" id="{C913632F-0AB2-403F-999F-1CC59C4F003E}"/>
              </a:ext>
            </a:extLst>
          </p:cNvPr>
          <p:cNvSpPr>
            <a:spLocks noGrp="1" noRot="1" noChangeAspect="1" noChangeArrowheads="1" noTextEdit="1"/>
          </p:cNvSpPr>
          <p:nvPr>
            <p:ph type="sldImg"/>
          </p:nvPr>
        </p:nvSpPr>
        <p:spPr>
          <a:ln/>
        </p:spPr>
      </p:sp>
      <p:sp>
        <p:nvSpPr>
          <p:cNvPr id="952323" name="Rectangle 3">
            <a:extLst>
              <a:ext uri="{FF2B5EF4-FFF2-40B4-BE49-F238E27FC236}">
                <a16:creationId xmlns:a16="http://schemas.microsoft.com/office/drawing/2014/main" id="{B49EB05B-BEF2-4B9B-AC1D-36FB16851502}"/>
              </a:ext>
            </a:extLst>
          </p:cNvPr>
          <p:cNvSpPr>
            <a:spLocks noGrp="1" noChangeArrowheads="1"/>
          </p:cNvSpPr>
          <p:nvPr>
            <p:ph type="body" idx="1"/>
          </p:nvPr>
        </p:nvSpPr>
        <p:spPr/>
        <p:txBody>
          <a:bodyPr/>
          <a:lstStyle/>
          <a:p>
            <a:pPr eaLnBrk="1" hangingPunct="1">
              <a:defRPr/>
            </a:pPr>
            <a:endParaRPr lang="en-GB" sz="1800">
              <a:cs typeface="+mn-c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031">
            <a:extLst>
              <a:ext uri="{FF2B5EF4-FFF2-40B4-BE49-F238E27FC236}">
                <a16:creationId xmlns:a16="http://schemas.microsoft.com/office/drawing/2014/main" id="{1EBF81C8-2A9B-4A33-9B81-B2546C79B09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B72D0089-380F-43A2-8BBC-A84095F574D5}" type="slidenum">
              <a:rPr lang="en-CA" altLang="en-US">
                <a:latin typeface="Tahoma" panose="020B0604030504040204" pitchFamily="34" charset="0"/>
              </a:rPr>
              <a:pPr>
                <a:spcBef>
                  <a:spcPct val="0"/>
                </a:spcBef>
              </a:pPr>
              <a:t>12</a:t>
            </a:fld>
            <a:endParaRPr lang="en-CA" altLang="en-US">
              <a:latin typeface="Tahoma" panose="020B0604030504040204" pitchFamily="34" charset="0"/>
            </a:endParaRPr>
          </a:p>
        </p:txBody>
      </p:sp>
      <p:sp>
        <p:nvSpPr>
          <p:cNvPr id="31747" name="Rectangle 2">
            <a:extLst>
              <a:ext uri="{FF2B5EF4-FFF2-40B4-BE49-F238E27FC236}">
                <a16:creationId xmlns:a16="http://schemas.microsoft.com/office/drawing/2014/main" id="{F69BB3AC-5C70-4F1B-B70E-6ECF051B3EE4}"/>
              </a:ext>
            </a:extLst>
          </p:cNvPr>
          <p:cNvSpPr>
            <a:spLocks noGrp="1" noRot="1" noChangeAspect="1" noChangeArrowheads="1" noTextEdit="1"/>
          </p:cNvSpPr>
          <p:nvPr>
            <p:ph type="sldImg"/>
          </p:nvPr>
        </p:nvSpPr>
        <p:spPr>
          <a:ln/>
        </p:spPr>
      </p:sp>
      <p:sp>
        <p:nvSpPr>
          <p:cNvPr id="953347" name="Rectangle 3">
            <a:extLst>
              <a:ext uri="{FF2B5EF4-FFF2-40B4-BE49-F238E27FC236}">
                <a16:creationId xmlns:a16="http://schemas.microsoft.com/office/drawing/2014/main" id="{E0C5FE98-7ACB-48A3-9B49-6307D6790DF1}"/>
              </a:ext>
            </a:extLst>
          </p:cNvPr>
          <p:cNvSpPr>
            <a:spLocks noGrp="1" noChangeArrowheads="1"/>
          </p:cNvSpPr>
          <p:nvPr>
            <p:ph type="body" idx="1"/>
          </p:nvPr>
        </p:nvSpPr>
        <p:spPr/>
        <p:txBody>
          <a:bodyPr/>
          <a:lstStyle/>
          <a:p>
            <a:pPr eaLnBrk="1" hangingPunct="1">
              <a:defRPr/>
            </a:pPr>
            <a:endParaRPr lang="en-GB" sz="1800">
              <a:cs typeface="+mn-cs"/>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1031">
            <a:extLst>
              <a:ext uri="{FF2B5EF4-FFF2-40B4-BE49-F238E27FC236}">
                <a16:creationId xmlns:a16="http://schemas.microsoft.com/office/drawing/2014/main" id="{E1A11793-E236-4113-973C-9339B243957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8601FDBB-A08E-44F1-BDCE-CC5B0125B92F}" type="slidenum">
              <a:rPr lang="en-CA" altLang="en-US">
                <a:latin typeface="Tahoma" panose="020B0604030504040204" pitchFamily="34" charset="0"/>
              </a:rPr>
              <a:pPr>
                <a:spcBef>
                  <a:spcPct val="0"/>
                </a:spcBef>
              </a:pPr>
              <a:t>13</a:t>
            </a:fld>
            <a:endParaRPr lang="en-CA" altLang="en-US">
              <a:latin typeface="Tahoma" panose="020B0604030504040204" pitchFamily="34" charset="0"/>
            </a:endParaRPr>
          </a:p>
        </p:txBody>
      </p:sp>
      <p:sp>
        <p:nvSpPr>
          <p:cNvPr id="33795" name="Rectangle 2">
            <a:extLst>
              <a:ext uri="{FF2B5EF4-FFF2-40B4-BE49-F238E27FC236}">
                <a16:creationId xmlns:a16="http://schemas.microsoft.com/office/drawing/2014/main" id="{D67C2004-5839-40A9-BDD3-BA1C0F958956}"/>
              </a:ext>
            </a:extLst>
          </p:cNvPr>
          <p:cNvSpPr>
            <a:spLocks noGrp="1" noRot="1" noChangeAspect="1" noChangeArrowheads="1" noTextEdit="1"/>
          </p:cNvSpPr>
          <p:nvPr>
            <p:ph type="sldImg"/>
          </p:nvPr>
        </p:nvSpPr>
        <p:spPr>
          <a:ln/>
        </p:spPr>
      </p:sp>
      <p:sp>
        <p:nvSpPr>
          <p:cNvPr id="958467" name="Rectangle 3">
            <a:extLst>
              <a:ext uri="{FF2B5EF4-FFF2-40B4-BE49-F238E27FC236}">
                <a16:creationId xmlns:a16="http://schemas.microsoft.com/office/drawing/2014/main" id="{C6D046D6-316D-4D54-8268-44FD4D4BDA49}"/>
              </a:ext>
            </a:extLst>
          </p:cNvPr>
          <p:cNvSpPr>
            <a:spLocks noGrp="1" noChangeArrowheads="1"/>
          </p:cNvSpPr>
          <p:nvPr>
            <p:ph type="body" idx="1"/>
          </p:nvPr>
        </p:nvSpPr>
        <p:spPr/>
        <p:txBody>
          <a:bodyPr/>
          <a:lstStyle/>
          <a:p>
            <a:pPr eaLnBrk="1" hangingPunct="1">
              <a:defRPr/>
            </a:pPr>
            <a:endParaRPr lang="en-GB" sz="1800">
              <a:cs typeface="+mn-cs"/>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1031">
            <a:extLst>
              <a:ext uri="{FF2B5EF4-FFF2-40B4-BE49-F238E27FC236}">
                <a16:creationId xmlns:a16="http://schemas.microsoft.com/office/drawing/2014/main" id="{112CBF2D-AF28-460A-BD60-0A908C88505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E3A73685-B142-4CE3-A673-AE0818D26D3C}" type="slidenum">
              <a:rPr lang="en-CA" altLang="en-US">
                <a:latin typeface="Tahoma" panose="020B0604030504040204" pitchFamily="34" charset="0"/>
              </a:rPr>
              <a:pPr>
                <a:spcBef>
                  <a:spcPct val="0"/>
                </a:spcBef>
              </a:pPr>
              <a:t>14</a:t>
            </a:fld>
            <a:endParaRPr lang="en-CA" altLang="en-US">
              <a:latin typeface="Tahoma" panose="020B0604030504040204" pitchFamily="34" charset="0"/>
            </a:endParaRPr>
          </a:p>
        </p:txBody>
      </p:sp>
      <p:sp>
        <p:nvSpPr>
          <p:cNvPr id="35843" name="Rectangle 2">
            <a:extLst>
              <a:ext uri="{FF2B5EF4-FFF2-40B4-BE49-F238E27FC236}">
                <a16:creationId xmlns:a16="http://schemas.microsoft.com/office/drawing/2014/main" id="{4FC12705-40CE-469D-B23D-CFEAF2112861}"/>
              </a:ext>
            </a:extLst>
          </p:cNvPr>
          <p:cNvSpPr>
            <a:spLocks noGrp="1" noRot="1" noChangeAspect="1" noChangeArrowheads="1" noTextEdit="1"/>
          </p:cNvSpPr>
          <p:nvPr>
            <p:ph type="sldImg"/>
          </p:nvPr>
        </p:nvSpPr>
        <p:spPr>
          <a:ln/>
        </p:spPr>
      </p:sp>
      <p:sp>
        <p:nvSpPr>
          <p:cNvPr id="986115" name="Rectangle 3">
            <a:extLst>
              <a:ext uri="{FF2B5EF4-FFF2-40B4-BE49-F238E27FC236}">
                <a16:creationId xmlns:a16="http://schemas.microsoft.com/office/drawing/2014/main" id="{327E0AEE-42AB-4540-83BC-0FF5C01754F1}"/>
              </a:ext>
            </a:extLst>
          </p:cNvPr>
          <p:cNvSpPr>
            <a:spLocks noGrp="1" noChangeArrowheads="1"/>
          </p:cNvSpPr>
          <p:nvPr>
            <p:ph type="body" idx="1"/>
          </p:nvPr>
        </p:nvSpPr>
        <p:spPr/>
        <p:txBody>
          <a:bodyPr/>
          <a:lstStyle/>
          <a:p>
            <a:pPr eaLnBrk="1" hangingPunct="1">
              <a:defRPr/>
            </a:pPr>
            <a:endParaRPr lang="en-US" sz="1800">
              <a:cs typeface="+mn-cs"/>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1031">
            <a:extLst>
              <a:ext uri="{FF2B5EF4-FFF2-40B4-BE49-F238E27FC236}">
                <a16:creationId xmlns:a16="http://schemas.microsoft.com/office/drawing/2014/main" id="{F51AFF6D-2364-43C5-8EDE-630D4945DE8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09AFCB0F-28B7-492F-BDA9-B2DAE9212398}" type="slidenum">
              <a:rPr lang="en-CA" altLang="en-US">
                <a:latin typeface="Tahoma" panose="020B0604030504040204" pitchFamily="34" charset="0"/>
              </a:rPr>
              <a:pPr>
                <a:spcBef>
                  <a:spcPct val="0"/>
                </a:spcBef>
              </a:pPr>
              <a:t>15</a:t>
            </a:fld>
            <a:endParaRPr lang="en-CA" altLang="en-US">
              <a:latin typeface="Tahoma" panose="020B0604030504040204" pitchFamily="34" charset="0"/>
            </a:endParaRPr>
          </a:p>
        </p:txBody>
      </p:sp>
      <p:sp>
        <p:nvSpPr>
          <p:cNvPr id="37891" name="Rectangle 2">
            <a:extLst>
              <a:ext uri="{FF2B5EF4-FFF2-40B4-BE49-F238E27FC236}">
                <a16:creationId xmlns:a16="http://schemas.microsoft.com/office/drawing/2014/main" id="{BCFDCB58-EF9A-436A-BDED-F73A7D541EF3}"/>
              </a:ext>
            </a:extLst>
          </p:cNvPr>
          <p:cNvSpPr>
            <a:spLocks noGrp="1" noRot="1" noChangeAspect="1" noChangeArrowheads="1" noTextEdit="1"/>
          </p:cNvSpPr>
          <p:nvPr>
            <p:ph type="sldImg"/>
          </p:nvPr>
        </p:nvSpPr>
        <p:spPr>
          <a:ln/>
        </p:spPr>
      </p:sp>
      <p:sp>
        <p:nvSpPr>
          <p:cNvPr id="1001475" name="Rectangle 3">
            <a:extLst>
              <a:ext uri="{FF2B5EF4-FFF2-40B4-BE49-F238E27FC236}">
                <a16:creationId xmlns:a16="http://schemas.microsoft.com/office/drawing/2014/main" id="{C698498A-B40F-41C3-85B9-51330AF1AFA7}"/>
              </a:ext>
            </a:extLst>
          </p:cNvPr>
          <p:cNvSpPr>
            <a:spLocks noGrp="1" noChangeArrowheads="1"/>
          </p:cNvSpPr>
          <p:nvPr>
            <p:ph type="body" idx="1"/>
          </p:nvPr>
        </p:nvSpPr>
        <p:spPr/>
        <p:txBody>
          <a:bodyPr/>
          <a:lstStyle/>
          <a:p>
            <a:pPr eaLnBrk="1" hangingPunct="1">
              <a:defRPr/>
            </a:pPr>
            <a:endParaRPr lang="en-US" sz="1800">
              <a:cs typeface="+mn-cs"/>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1031">
            <a:extLst>
              <a:ext uri="{FF2B5EF4-FFF2-40B4-BE49-F238E27FC236}">
                <a16:creationId xmlns:a16="http://schemas.microsoft.com/office/drawing/2014/main" id="{7C0E1919-2B91-4366-9BA8-356435FA959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CFC63537-5AFB-4FF3-BAE5-259F20C65E50}" type="slidenum">
              <a:rPr lang="en-CA" altLang="en-US">
                <a:latin typeface="Tahoma" panose="020B0604030504040204" pitchFamily="34" charset="0"/>
              </a:rPr>
              <a:pPr>
                <a:spcBef>
                  <a:spcPct val="0"/>
                </a:spcBef>
              </a:pPr>
              <a:t>16</a:t>
            </a:fld>
            <a:endParaRPr lang="en-CA" altLang="en-US">
              <a:latin typeface="Tahoma" panose="020B0604030504040204" pitchFamily="34" charset="0"/>
            </a:endParaRPr>
          </a:p>
        </p:txBody>
      </p:sp>
      <p:sp>
        <p:nvSpPr>
          <p:cNvPr id="39939" name="Rectangle 2">
            <a:extLst>
              <a:ext uri="{FF2B5EF4-FFF2-40B4-BE49-F238E27FC236}">
                <a16:creationId xmlns:a16="http://schemas.microsoft.com/office/drawing/2014/main" id="{EE6BFF0F-7C6D-4799-B918-0F9F355A6C11}"/>
              </a:ext>
            </a:extLst>
          </p:cNvPr>
          <p:cNvSpPr>
            <a:spLocks noGrp="1" noRot="1" noChangeAspect="1" noChangeArrowheads="1" noTextEdit="1"/>
          </p:cNvSpPr>
          <p:nvPr>
            <p:ph type="sldImg"/>
          </p:nvPr>
        </p:nvSpPr>
        <p:spPr>
          <a:ln/>
        </p:spPr>
      </p:sp>
      <p:sp>
        <p:nvSpPr>
          <p:cNvPr id="39940" name="Rectangle 3">
            <a:extLst>
              <a:ext uri="{FF2B5EF4-FFF2-40B4-BE49-F238E27FC236}">
                <a16:creationId xmlns:a16="http://schemas.microsoft.com/office/drawing/2014/main" id="{01287230-EDD1-47CC-9191-02D573D9F38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r>
              <a:rPr lang="en-GB" altLang="en-US">
                <a:latin typeface="Times New Roman" panose="02020603050405020304" pitchFamily="18" charset="0"/>
                <a:ea typeface="ＭＳ Ｐゴシック" panose="020B0600070205080204" pitchFamily="34" charset="-128"/>
              </a:rPr>
              <a:t>Some students are familiar with the government’s case against Microsoft or, if not with the details, with the fact that the government had filed suit. When you discuss this case, be sure to point out that many expert witnesses were called at Microsoft’s trial. And, of course, each side brought its own </a:t>
            </a:r>
            <a:r>
              <a:rPr lang="en-GB" altLang="en-US" i="1">
                <a:latin typeface="Times New Roman" panose="02020603050405020304" pitchFamily="18" charset="0"/>
                <a:ea typeface="ＭＳ Ｐゴシック" panose="020B0600070205080204" pitchFamily="34" charset="-128"/>
              </a:rPr>
              <a:t>economists</a:t>
            </a:r>
            <a:r>
              <a:rPr lang="en-GB" altLang="en-US">
                <a:latin typeface="Times New Roman" panose="02020603050405020304" pitchFamily="18" charset="0"/>
                <a:ea typeface="ＭＳ Ｐゴシック" panose="020B0600070205080204" pitchFamily="34" charset="-128"/>
              </a:rPr>
              <a:t>…some of whom were paid over $1,000 an hour! More seriously, you can emphasize the tension between combining formerly separate goods into a product as a monopolizing action (tying agreements) and combining goods as a form of technological advancement to enhance consumer surplus (product innovation). The Microsoft defense to antitrust charges alluded to the inevitable combining of web browsers into computer operating system software. Microsoft could be truly enhancing its product but it also could be using its market power in one market to capture market power in another, more competitive market. If students are not sympathetic to Microsoft’s argument, ask them if when they buy a car, they also expect to get tires installed by the manufacturer. </a:t>
            </a:r>
            <a:endParaRPr lang="en-AU" altLang="en-US">
              <a:latin typeface="Times New Roman" panose="02020603050405020304" pitchFamily="18" charset="0"/>
              <a:ea typeface="ＭＳ Ｐゴシック" panose="020B0600070205080204" pitchFamily="34" charset="-128"/>
            </a:endParaRPr>
          </a:p>
          <a:p>
            <a:pPr eaLnBrk="1" hangingPunct="1">
              <a:lnSpc>
                <a:spcPct val="80000"/>
              </a:lnSpc>
            </a:pPr>
            <a:r>
              <a:rPr lang="en-AU" altLang="en-US">
                <a:latin typeface="Times New Roman" panose="02020603050405020304" pitchFamily="18" charset="0"/>
                <a:ea typeface="ＭＳ Ｐゴシック" panose="020B0600070205080204" pitchFamily="34" charset="-128"/>
              </a:rPr>
              <a:t>Challenge them about this point—aren’t there independent tire companies? Why is the tire tied to purchase of the automobile? If students object that “you need a tire for the car to run,” quickly ask them if a radio should be tied to the purchase of the car? Why shouldn’t the purchase of a radio be an independent decision? You don’t need to take sides with this discussion. Just point out to your students that arguments aren’t always as clear cut as they might seem initially.</a:t>
            </a:r>
            <a:r>
              <a:rPr lang="en-GB" altLang="en-US">
                <a:latin typeface="Times New Roman" panose="02020603050405020304" pitchFamily="18" charset="0"/>
                <a:ea typeface="ＭＳ Ｐゴシック" panose="020B0600070205080204" pitchFamily="34" charset="-128"/>
              </a:rPr>
              <a:t> </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1031">
            <a:extLst>
              <a:ext uri="{FF2B5EF4-FFF2-40B4-BE49-F238E27FC236}">
                <a16:creationId xmlns:a16="http://schemas.microsoft.com/office/drawing/2014/main" id="{190AAB4E-083B-44A6-8EA4-5ED436E7317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F3461E96-B55A-4EAA-8477-1C7C7404C8D2}" type="slidenum">
              <a:rPr lang="en-CA" altLang="en-US">
                <a:latin typeface="Tahoma" panose="020B0604030504040204" pitchFamily="34" charset="0"/>
              </a:rPr>
              <a:pPr>
                <a:spcBef>
                  <a:spcPct val="0"/>
                </a:spcBef>
              </a:pPr>
              <a:t>17</a:t>
            </a:fld>
            <a:endParaRPr lang="en-CA" altLang="en-US">
              <a:latin typeface="Tahoma" panose="020B0604030504040204" pitchFamily="34" charset="0"/>
            </a:endParaRPr>
          </a:p>
        </p:txBody>
      </p:sp>
      <p:sp>
        <p:nvSpPr>
          <p:cNvPr id="41987" name="Rectangle 2">
            <a:extLst>
              <a:ext uri="{FF2B5EF4-FFF2-40B4-BE49-F238E27FC236}">
                <a16:creationId xmlns:a16="http://schemas.microsoft.com/office/drawing/2014/main" id="{64C7B4B6-FB86-45AA-AB94-A30EDEA6419B}"/>
              </a:ext>
            </a:extLst>
          </p:cNvPr>
          <p:cNvSpPr>
            <a:spLocks noGrp="1" noRot="1" noChangeAspect="1" noChangeArrowheads="1" noTextEdit="1"/>
          </p:cNvSpPr>
          <p:nvPr>
            <p:ph type="sldImg"/>
          </p:nvPr>
        </p:nvSpPr>
        <p:spPr>
          <a:ln/>
        </p:spPr>
      </p:sp>
      <p:sp>
        <p:nvSpPr>
          <p:cNvPr id="1017859" name="Rectangle 3">
            <a:extLst>
              <a:ext uri="{FF2B5EF4-FFF2-40B4-BE49-F238E27FC236}">
                <a16:creationId xmlns:a16="http://schemas.microsoft.com/office/drawing/2014/main" id="{C8D2FE6A-72C6-4911-B048-33421AAD9C00}"/>
              </a:ext>
            </a:extLst>
          </p:cNvPr>
          <p:cNvSpPr>
            <a:spLocks noGrp="1" noChangeArrowheads="1"/>
          </p:cNvSpPr>
          <p:nvPr>
            <p:ph type="body" idx="1"/>
          </p:nvPr>
        </p:nvSpPr>
        <p:spPr/>
        <p:txBody>
          <a:bodyPr/>
          <a:lstStyle/>
          <a:p>
            <a:pPr eaLnBrk="1" hangingPunct="1">
              <a:defRPr/>
            </a:pPr>
            <a:endParaRPr lang="en-US" sz="1800">
              <a:cs typeface="+mn-cs"/>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1031">
            <a:extLst>
              <a:ext uri="{FF2B5EF4-FFF2-40B4-BE49-F238E27FC236}">
                <a16:creationId xmlns:a16="http://schemas.microsoft.com/office/drawing/2014/main" id="{00085BA0-CA29-4A03-8FAB-5C7F705537F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830D3C90-2FDF-49B5-AC51-7BD90C0B24BA}" type="slidenum">
              <a:rPr lang="en-CA" altLang="en-US">
                <a:latin typeface="Tahoma" panose="020B0604030504040204" pitchFamily="34" charset="0"/>
              </a:rPr>
              <a:pPr>
                <a:spcBef>
                  <a:spcPct val="0"/>
                </a:spcBef>
              </a:pPr>
              <a:t>18</a:t>
            </a:fld>
            <a:endParaRPr lang="en-CA" altLang="en-US">
              <a:latin typeface="Tahoma" panose="020B0604030504040204" pitchFamily="34" charset="0"/>
            </a:endParaRPr>
          </a:p>
        </p:txBody>
      </p:sp>
      <p:sp>
        <p:nvSpPr>
          <p:cNvPr id="44035" name="Rectangle 2">
            <a:extLst>
              <a:ext uri="{FF2B5EF4-FFF2-40B4-BE49-F238E27FC236}">
                <a16:creationId xmlns:a16="http://schemas.microsoft.com/office/drawing/2014/main" id="{DF9A14F4-1261-4C13-8563-F745020A7E5C}"/>
              </a:ext>
            </a:extLst>
          </p:cNvPr>
          <p:cNvSpPr>
            <a:spLocks noGrp="1" noRot="1" noChangeAspect="1" noChangeArrowheads="1" noTextEdit="1"/>
          </p:cNvSpPr>
          <p:nvPr>
            <p:ph type="sldImg"/>
          </p:nvPr>
        </p:nvSpPr>
        <p:spPr>
          <a:ln/>
        </p:spPr>
      </p:sp>
      <p:sp>
        <p:nvSpPr>
          <p:cNvPr id="1019907" name="Rectangle 3">
            <a:extLst>
              <a:ext uri="{FF2B5EF4-FFF2-40B4-BE49-F238E27FC236}">
                <a16:creationId xmlns:a16="http://schemas.microsoft.com/office/drawing/2014/main" id="{0B536361-D6CA-46EF-A5AE-ECCC63E87FBB}"/>
              </a:ext>
            </a:extLst>
          </p:cNvPr>
          <p:cNvSpPr>
            <a:spLocks noGrp="1" noChangeArrowheads="1"/>
          </p:cNvSpPr>
          <p:nvPr>
            <p:ph type="body" idx="1"/>
          </p:nvPr>
        </p:nvSpPr>
        <p:spPr/>
        <p:txBody>
          <a:bodyPr/>
          <a:lstStyle/>
          <a:p>
            <a:pPr eaLnBrk="1" hangingPunct="1">
              <a:defRPr/>
            </a:pPr>
            <a:endParaRPr lang="en-US" sz="1800">
              <a:cs typeface="+mn-cs"/>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1031">
            <a:extLst>
              <a:ext uri="{FF2B5EF4-FFF2-40B4-BE49-F238E27FC236}">
                <a16:creationId xmlns:a16="http://schemas.microsoft.com/office/drawing/2014/main" id="{7A919555-92AA-42A7-AFD5-DB79D8D9951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49C3385F-A4A4-4845-AE88-1FB09F8BF471}" type="slidenum">
              <a:rPr lang="en-CA" altLang="en-US">
                <a:latin typeface="Tahoma" panose="020B0604030504040204" pitchFamily="34" charset="0"/>
              </a:rPr>
              <a:pPr>
                <a:spcBef>
                  <a:spcPct val="0"/>
                </a:spcBef>
              </a:pPr>
              <a:t>19</a:t>
            </a:fld>
            <a:endParaRPr lang="en-CA" altLang="en-US">
              <a:latin typeface="Tahoma" panose="020B0604030504040204" pitchFamily="34" charset="0"/>
            </a:endParaRPr>
          </a:p>
        </p:txBody>
      </p:sp>
      <p:sp>
        <p:nvSpPr>
          <p:cNvPr id="46083" name="Rectangle 2">
            <a:extLst>
              <a:ext uri="{FF2B5EF4-FFF2-40B4-BE49-F238E27FC236}">
                <a16:creationId xmlns:a16="http://schemas.microsoft.com/office/drawing/2014/main" id="{F556C0FE-B85D-4819-856B-7E6FF6B83BAE}"/>
              </a:ext>
            </a:extLst>
          </p:cNvPr>
          <p:cNvSpPr>
            <a:spLocks noGrp="1" noRot="1" noChangeAspect="1" noChangeArrowheads="1" noTextEdit="1"/>
          </p:cNvSpPr>
          <p:nvPr>
            <p:ph type="sldImg"/>
          </p:nvPr>
        </p:nvSpPr>
        <p:spPr>
          <a:ln/>
        </p:spPr>
      </p:sp>
      <p:sp>
        <p:nvSpPr>
          <p:cNvPr id="1021955" name="Rectangle 3">
            <a:extLst>
              <a:ext uri="{FF2B5EF4-FFF2-40B4-BE49-F238E27FC236}">
                <a16:creationId xmlns:a16="http://schemas.microsoft.com/office/drawing/2014/main" id="{44BC0C7B-2EE4-483F-BD7A-FAEB7F77D6DA}"/>
              </a:ext>
            </a:extLst>
          </p:cNvPr>
          <p:cNvSpPr>
            <a:spLocks noGrp="1" noChangeArrowheads="1"/>
          </p:cNvSpPr>
          <p:nvPr>
            <p:ph type="body" idx="1"/>
          </p:nvPr>
        </p:nvSpPr>
        <p:spPr/>
        <p:txBody>
          <a:bodyPr/>
          <a:lstStyle/>
          <a:p>
            <a:pPr eaLnBrk="1" hangingPunct="1">
              <a:defRPr/>
            </a:pPr>
            <a:endParaRPr lang="en-US" sz="1800">
              <a:cs typeface="+mn-cs"/>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1031">
            <a:extLst>
              <a:ext uri="{FF2B5EF4-FFF2-40B4-BE49-F238E27FC236}">
                <a16:creationId xmlns:a16="http://schemas.microsoft.com/office/drawing/2014/main" id="{7A297D47-1F25-42B2-9F2C-8D7A96CB9A4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5163077C-D27F-43E4-BAFA-1F2087F72E28}" type="slidenum">
              <a:rPr lang="en-CA" altLang="en-US">
                <a:latin typeface="Tahoma" panose="020B0604030504040204" pitchFamily="34" charset="0"/>
              </a:rPr>
              <a:pPr>
                <a:spcBef>
                  <a:spcPct val="0"/>
                </a:spcBef>
              </a:pPr>
              <a:t>20</a:t>
            </a:fld>
            <a:endParaRPr lang="en-CA" altLang="en-US">
              <a:latin typeface="Tahoma" panose="020B0604030504040204" pitchFamily="34" charset="0"/>
            </a:endParaRPr>
          </a:p>
        </p:txBody>
      </p:sp>
      <p:sp>
        <p:nvSpPr>
          <p:cNvPr id="48131" name="Rectangle 2">
            <a:extLst>
              <a:ext uri="{FF2B5EF4-FFF2-40B4-BE49-F238E27FC236}">
                <a16:creationId xmlns:a16="http://schemas.microsoft.com/office/drawing/2014/main" id="{25257046-4322-4ADF-8A29-4084600045E3}"/>
              </a:ext>
            </a:extLst>
          </p:cNvPr>
          <p:cNvSpPr>
            <a:spLocks noGrp="1" noRot="1" noChangeAspect="1" noChangeArrowheads="1" noTextEdit="1"/>
          </p:cNvSpPr>
          <p:nvPr>
            <p:ph type="sldImg"/>
          </p:nvPr>
        </p:nvSpPr>
        <p:spPr>
          <a:ln/>
        </p:spPr>
      </p:sp>
      <p:sp>
        <p:nvSpPr>
          <p:cNvPr id="1042435" name="Rectangle 3">
            <a:extLst>
              <a:ext uri="{FF2B5EF4-FFF2-40B4-BE49-F238E27FC236}">
                <a16:creationId xmlns:a16="http://schemas.microsoft.com/office/drawing/2014/main" id="{DF22433A-9AD6-441A-A4B8-5DEDF0D46026}"/>
              </a:ext>
            </a:extLst>
          </p:cNvPr>
          <p:cNvSpPr>
            <a:spLocks noGrp="1" noChangeArrowheads="1"/>
          </p:cNvSpPr>
          <p:nvPr>
            <p:ph type="body" idx="1"/>
          </p:nvPr>
        </p:nvSpPr>
        <p:spPr/>
        <p:txBody>
          <a:bodyPr/>
          <a:lstStyle/>
          <a:p>
            <a:pPr eaLnBrk="1" hangingPunct="1">
              <a:defRPr/>
            </a:pPr>
            <a:endParaRPr lang="en-GB" sz="1800">
              <a:cs typeface="+mn-cs"/>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1031">
            <a:extLst>
              <a:ext uri="{FF2B5EF4-FFF2-40B4-BE49-F238E27FC236}">
                <a16:creationId xmlns:a16="http://schemas.microsoft.com/office/drawing/2014/main" id="{891144B5-204D-4E30-A72F-618F7842F8D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BCCAF3FB-1ED1-4678-940B-4525944E46F6}" type="slidenum">
              <a:rPr lang="en-CA" altLang="en-US">
                <a:latin typeface="Tahoma" panose="020B0604030504040204" pitchFamily="34" charset="0"/>
              </a:rPr>
              <a:pPr>
                <a:spcBef>
                  <a:spcPct val="0"/>
                </a:spcBef>
              </a:pPr>
              <a:t>21</a:t>
            </a:fld>
            <a:endParaRPr lang="en-CA" altLang="en-US">
              <a:latin typeface="Tahoma" panose="020B0604030504040204" pitchFamily="34" charset="0"/>
            </a:endParaRPr>
          </a:p>
        </p:txBody>
      </p:sp>
      <p:sp>
        <p:nvSpPr>
          <p:cNvPr id="50179" name="Rectangle 2">
            <a:extLst>
              <a:ext uri="{FF2B5EF4-FFF2-40B4-BE49-F238E27FC236}">
                <a16:creationId xmlns:a16="http://schemas.microsoft.com/office/drawing/2014/main" id="{4D49B3EC-A2D9-464D-A73C-1992BCCFF964}"/>
              </a:ext>
            </a:extLst>
          </p:cNvPr>
          <p:cNvSpPr>
            <a:spLocks noGrp="1" noRot="1" noChangeAspect="1" noChangeArrowheads="1" noTextEdit="1"/>
          </p:cNvSpPr>
          <p:nvPr>
            <p:ph type="sldImg"/>
          </p:nvPr>
        </p:nvSpPr>
        <p:spPr>
          <a:ln/>
        </p:spPr>
      </p:sp>
      <p:sp>
        <p:nvSpPr>
          <p:cNvPr id="1024003" name="Rectangle 3">
            <a:extLst>
              <a:ext uri="{FF2B5EF4-FFF2-40B4-BE49-F238E27FC236}">
                <a16:creationId xmlns:a16="http://schemas.microsoft.com/office/drawing/2014/main" id="{8433EC8F-E21B-48A2-8499-52275DC3431C}"/>
              </a:ext>
            </a:extLst>
          </p:cNvPr>
          <p:cNvSpPr>
            <a:spLocks noGrp="1" noChangeArrowheads="1"/>
          </p:cNvSpPr>
          <p:nvPr>
            <p:ph type="body" idx="1"/>
          </p:nvPr>
        </p:nvSpPr>
        <p:spPr/>
        <p:txBody>
          <a:bodyPr/>
          <a:lstStyle/>
          <a:p>
            <a:pPr eaLnBrk="1" hangingPunct="1">
              <a:defRPr/>
            </a:pPr>
            <a:endParaRPr lang="en-US" sz="1800">
              <a:cs typeface="+mn-cs"/>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1031">
            <a:extLst>
              <a:ext uri="{FF2B5EF4-FFF2-40B4-BE49-F238E27FC236}">
                <a16:creationId xmlns:a16="http://schemas.microsoft.com/office/drawing/2014/main" id="{CFF327B3-2243-4789-963D-49D563FEE93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292A061A-C160-4823-91D8-53FB4DE97E10}" type="slidenum">
              <a:rPr lang="en-CA" altLang="en-US">
                <a:latin typeface="Tahoma" panose="020B0604030504040204" pitchFamily="34" charset="0"/>
              </a:rPr>
              <a:pPr>
                <a:spcBef>
                  <a:spcPct val="0"/>
                </a:spcBef>
              </a:pPr>
              <a:t>22</a:t>
            </a:fld>
            <a:endParaRPr lang="en-CA" altLang="en-US">
              <a:latin typeface="Tahoma" panose="020B0604030504040204" pitchFamily="34" charset="0"/>
            </a:endParaRPr>
          </a:p>
        </p:txBody>
      </p:sp>
      <p:sp>
        <p:nvSpPr>
          <p:cNvPr id="52227" name="Rectangle 2">
            <a:extLst>
              <a:ext uri="{FF2B5EF4-FFF2-40B4-BE49-F238E27FC236}">
                <a16:creationId xmlns:a16="http://schemas.microsoft.com/office/drawing/2014/main" id="{8DF22505-F9EA-48CC-BF8E-E9033F860576}"/>
              </a:ext>
            </a:extLst>
          </p:cNvPr>
          <p:cNvSpPr>
            <a:spLocks noGrp="1" noRot="1" noChangeAspect="1" noChangeArrowheads="1" noTextEdit="1"/>
          </p:cNvSpPr>
          <p:nvPr>
            <p:ph type="sldImg"/>
          </p:nvPr>
        </p:nvSpPr>
        <p:spPr>
          <a:ln/>
        </p:spPr>
      </p:sp>
      <p:sp>
        <p:nvSpPr>
          <p:cNvPr id="52228" name="Rectangle 3">
            <a:extLst>
              <a:ext uri="{FF2B5EF4-FFF2-40B4-BE49-F238E27FC236}">
                <a16:creationId xmlns:a16="http://schemas.microsoft.com/office/drawing/2014/main" id="{39792462-58AC-46D6-9890-12CC01356CE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r>
              <a:rPr lang="en-GB" altLang="en-US">
                <a:latin typeface="Times New Roman" panose="02020603050405020304" pitchFamily="18" charset="0"/>
                <a:ea typeface="ＭＳ Ｐゴシック" panose="020B0600070205080204" pitchFamily="34" charset="-128"/>
              </a:rPr>
              <a:t>Some students are familiar with the government’s case against Microsoft or, if not with the details, with the fact that the government had filed suit. When you discuss this case, be sure to point out that many expert witnesses were called at Microsoft’s trial. And, of course, each side brought its own </a:t>
            </a:r>
            <a:r>
              <a:rPr lang="en-GB" altLang="en-US" i="1">
                <a:latin typeface="Times New Roman" panose="02020603050405020304" pitchFamily="18" charset="0"/>
                <a:ea typeface="ＭＳ Ｐゴシック" panose="020B0600070205080204" pitchFamily="34" charset="-128"/>
              </a:rPr>
              <a:t>economists</a:t>
            </a:r>
            <a:r>
              <a:rPr lang="en-GB" altLang="en-US">
                <a:latin typeface="Times New Roman" panose="02020603050405020304" pitchFamily="18" charset="0"/>
                <a:ea typeface="ＭＳ Ｐゴシック" panose="020B0600070205080204" pitchFamily="34" charset="-128"/>
              </a:rPr>
              <a:t>…some of whom were paid over $1,000 an hour! More seriously, you can emphasize the tension between combining formerly separate goods into a product as a monopolizing action (tying agreements) and combining goods as a form of technological advancement to enhance consumer surplus (product innovation). The Microsoft defense to antitrust charges alluded to the inevitable combining of web browsers into computer operating system software. Microsoft could be truly enhancing its product but it also could be using its market power in one market to capture market power in another, more competitive market. If students are not sympathetic to Microsoft’s argument, ask them if when they buy a car, they also expect to get tires installed by the manufacturer. </a:t>
            </a:r>
            <a:endParaRPr lang="en-AU" altLang="en-US">
              <a:latin typeface="Times New Roman" panose="02020603050405020304" pitchFamily="18" charset="0"/>
              <a:ea typeface="ＭＳ Ｐゴシック" panose="020B0600070205080204" pitchFamily="34" charset="-128"/>
            </a:endParaRPr>
          </a:p>
          <a:p>
            <a:pPr eaLnBrk="1" hangingPunct="1">
              <a:lnSpc>
                <a:spcPct val="80000"/>
              </a:lnSpc>
            </a:pPr>
            <a:r>
              <a:rPr lang="en-AU" altLang="en-US">
                <a:latin typeface="Times New Roman" panose="02020603050405020304" pitchFamily="18" charset="0"/>
                <a:ea typeface="ＭＳ Ｐゴシック" panose="020B0600070205080204" pitchFamily="34" charset="-128"/>
              </a:rPr>
              <a:t>Challenge them about this point—aren’t there independent tire companies? Why is the tire tied to purchase of the automobile? If students object that “you need a tire for the car to run,” quickly ask them if a radio should be tied to the purchase of the car? Why shouldn’t the purchase of a radio be an independent decision? You don’t need to take sides with this discussion. Just point out to your students that arguments aren’t always as clear cut as they might seem initially.</a:t>
            </a:r>
            <a:r>
              <a:rPr lang="en-GB" altLang="en-US">
                <a:latin typeface="Times New Roman" panose="02020603050405020304" pitchFamily="18" charset="0"/>
                <a:ea typeface="ＭＳ Ｐゴシック" panose="020B0600070205080204" pitchFamily="34" charset="-128"/>
              </a:rPr>
              <a:t> </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1031">
            <a:extLst>
              <a:ext uri="{FF2B5EF4-FFF2-40B4-BE49-F238E27FC236}">
                <a16:creationId xmlns:a16="http://schemas.microsoft.com/office/drawing/2014/main" id="{748E874D-4A1D-4B05-B36F-26213B51729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82656803-F328-4BCB-B261-7A6136F7C526}" type="slidenum">
              <a:rPr lang="en-CA" altLang="en-US">
                <a:latin typeface="Tahoma" panose="020B0604030504040204" pitchFamily="34" charset="0"/>
              </a:rPr>
              <a:pPr>
                <a:spcBef>
                  <a:spcPct val="0"/>
                </a:spcBef>
              </a:pPr>
              <a:t>23</a:t>
            </a:fld>
            <a:endParaRPr lang="en-CA" altLang="en-US">
              <a:latin typeface="Tahoma" panose="020B0604030504040204" pitchFamily="34" charset="0"/>
            </a:endParaRPr>
          </a:p>
        </p:txBody>
      </p:sp>
      <p:sp>
        <p:nvSpPr>
          <p:cNvPr id="54275" name="Rectangle 2">
            <a:extLst>
              <a:ext uri="{FF2B5EF4-FFF2-40B4-BE49-F238E27FC236}">
                <a16:creationId xmlns:a16="http://schemas.microsoft.com/office/drawing/2014/main" id="{98A92CAB-1D7D-45EC-8231-3740A7E030C0}"/>
              </a:ext>
            </a:extLst>
          </p:cNvPr>
          <p:cNvSpPr>
            <a:spLocks noGrp="1" noRot="1" noChangeAspect="1" noChangeArrowheads="1" noTextEdit="1"/>
          </p:cNvSpPr>
          <p:nvPr>
            <p:ph type="sldImg"/>
          </p:nvPr>
        </p:nvSpPr>
        <p:spPr>
          <a:ln/>
        </p:spPr>
      </p:sp>
      <p:sp>
        <p:nvSpPr>
          <p:cNvPr id="1030147" name="Rectangle 3">
            <a:extLst>
              <a:ext uri="{FF2B5EF4-FFF2-40B4-BE49-F238E27FC236}">
                <a16:creationId xmlns:a16="http://schemas.microsoft.com/office/drawing/2014/main" id="{054ADF86-5A3C-4136-B6C5-D2AA8568646E}"/>
              </a:ext>
            </a:extLst>
          </p:cNvPr>
          <p:cNvSpPr>
            <a:spLocks noGrp="1" noChangeArrowheads="1"/>
          </p:cNvSpPr>
          <p:nvPr>
            <p:ph type="body" idx="1"/>
          </p:nvPr>
        </p:nvSpPr>
        <p:spPr/>
        <p:txBody>
          <a:bodyPr/>
          <a:lstStyle/>
          <a:p>
            <a:pPr eaLnBrk="1" hangingPunct="1">
              <a:defRPr/>
            </a:pPr>
            <a:endParaRPr lang="en-GB" sz="1800">
              <a:cs typeface="+mn-cs"/>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1031">
            <a:extLst>
              <a:ext uri="{FF2B5EF4-FFF2-40B4-BE49-F238E27FC236}">
                <a16:creationId xmlns:a16="http://schemas.microsoft.com/office/drawing/2014/main" id="{D0528EFC-9269-46E0-BF2E-61EB72F6244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F74A9CA5-09E9-4AB4-B02D-016B60054868}" type="slidenum">
              <a:rPr lang="en-CA" altLang="en-US">
                <a:latin typeface="Tahoma" panose="020B0604030504040204" pitchFamily="34" charset="0"/>
              </a:rPr>
              <a:pPr>
                <a:spcBef>
                  <a:spcPct val="0"/>
                </a:spcBef>
              </a:pPr>
              <a:t>24</a:t>
            </a:fld>
            <a:endParaRPr lang="en-CA" altLang="en-US">
              <a:latin typeface="Tahoma" panose="020B0604030504040204" pitchFamily="34" charset="0"/>
            </a:endParaRPr>
          </a:p>
        </p:txBody>
      </p:sp>
      <p:sp>
        <p:nvSpPr>
          <p:cNvPr id="56323" name="Rectangle 2">
            <a:extLst>
              <a:ext uri="{FF2B5EF4-FFF2-40B4-BE49-F238E27FC236}">
                <a16:creationId xmlns:a16="http://schemas.microsoft.com/office/drawing/2014/main" id="{1E3109D9-97FD-4CFF-AEE9-CBFE569DB20E}"/>
              </a:ext>
            </a:extLst>
          </p:cNvPr>
          <p:cNvSpPr>
            <a:spLocks noGrp="1" noRot="1" noChangeAspect="1" noChangeArrowheads="1" noTextEdit="1"/>
          </p:cNvSpPr>
          <p:nvPr>
            <p:ph type="sldImg"/>
          </p:nvPr>
        </p:nvSpPr>
        <p:spPr>
          <a:ln/>
        </p:spPr>
      </p:sp>
      <p:sp>
        <p:nvSpPr>
          <p:cNvPr id="1032195" name="Rectangle 3">
            <a:extLst>
              <a:ext uri="{FF2B5EF4-FFF2-40B4-BE49-F238E27FC236}">
                <a16:creationId xmlns:a16="http://schemas.microsoft.com/office/drawing/2014/main" id="{3D1CF45F-FF95-44EA-B1D0-6BA79AB4954A}"/>
              </a:ext>
            </a:extLst>
          </p:cNvPr>
          <p:cNvSpPr>
            <a:spLocks noGrp="1" noChangeArrowheads="1"/>
          </p:cNvSpPr>
          <p:nvPr>
            <p:ph type="body" idx="1"/>
          </p:nvPr>
        </p:nvSpPr>
        <p:spPr/>
        <p:txBody>
          <a:bodyPr/>
          <a:lstStyle/>
          <a:p>
            <a:pPr eaLnBrk="1" hangingPunct="1">
              <a:defRPr/>
            </a:pPr>
            <a:endParaRPr lang="en-GB" sz="1800">
              <a:cs typeface="+mn-cs"/>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Number Placeholder 7">
            <a:extLst>
              <a:ext uri="{FF2B5EF4-FFF2-40B4-BE49-F238E27FC236}">
                <a16:creationId xmlns:a16="http://schemas.microsoft.com/office/drawing/2014/main" id="{9D23A840-C8C9-46FA-A9E7-8C77D001346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87622E80-7693-4F70-94ED-74C6C6684715}" type="slidenum">
              <a:rPr lang="en-CA" altLang="en-US">
                <a:latin typeface="Tahoma" panose="020B0604030504040204" pitchFamily="34" charset="0"/>
              </a:rPr>
              <a:pPr>
                <a:spcBef>
                  <a:spcPct val="0"/>
                </a:spcBef>
              </a:pPr>
              <a:t>25</a:t>
            </a:fld>
            <a:endParaRPr lang="en-CA" altLang="en-US">
              <a:latin typeface="Tahoma" panose="020B0604030504040204" pitchFamily="34" charset="0"/>
            </a:endParaRPr>
          </a:p>
        </p:txBody>
      </p:sp>
      <p:sp>
        <p:nvSpPr>
          <p:cNvPr id="58371" name="Rectangle 7">
            <a:extLst>
              <a:ext uri="{FF2B5EF4-FFF2-40B4-BE49-F238E27FC236}">
                <a16:creationId xmlns:a16="http://schemas.microsoft.com/office/drawing/2014/main" id="{8E620B32-A9A7-4E49-90E4-1CBA56442369}"/>
              </a:ext>
            </a:extLst>
          </p:cNvPr>
          <p:cNvSpPr txBox="1">
            <a:spLocks noGrp="1"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lgn="r" eaLnBrk="1" hangingPunct="1">
              <a:spcBef>
                <a:spcPct val="0"/>
              </a:spcBef>
            </a:pPr>
            <a:fld id="{36EA5AAD-E32F-47A7-BE0A-C11A0966CE05}" type="slidenum">
              <a:rPr lang="en-CA" altLang="en-US">
                <a:latin typeface="Tahoma" panose="020B0604030504040204" pitchFamily="34" charset="0"/>
              </a:rPr>
              <a:pPr algn="r" eaLnBrk="1" hangingPunct="1">
                <a:spcBef>
                  <a:spcPct val="0"/>
                </a:spcBef>
              </a:pPr>
              <a:t>25</a:t>
            </a:fld>
            <a:endParaRPr lang="en-CA" altLang="en-US">
              <a:latin typeface="Tahoma" panose="020B0604030504040204" pitchFamily="34" charset="0"/>
            </a:endParaRPr>
          </a:p>
        </p:txBody>
      </p:sp>
      <p:sp>
        <p:nvSpPr>
          <p:cNvPr id="58372" name="Rectangle 2">
            <a:extLst>
              <a:ext uri="{FF2B5EF4-FFF2-40B4-BE49-F238E27FC236}">
                <a16:creationId xmlns:a16="http://schemas.microsoft.com/office/drawing/2014/main" id="{14034C42-8C17-4223-AB39-F8A327729A17}"/>
              </a:ext>
            </a:extLst>
          </p:cNvPr>
          <p:cNvSpPr>
            <a:spLocks noGrp="1" noRot="1" noChangeAspect="1" noChangeArrowheads="1" noTextEdit="1"/>
          </p:cNvSpPr>
          <p:nvPr>
            <p:ph type="sldImg"/>
          </p:nvPr>
        </p:nvSpPr>
        <p:spPr>
          <a:ln/>
        </p:spPr>
      </p:sp>
      <p:sp>
        <p:nvSpPr>
          <p:cNvPr id="820228" name="Rectangle 3">
            <a:extLst>
              <a:ext uri="{FF2B5EF4-FFF2-40B4-BE49-F238E27FC236}">
                <a16:creationId xmlns:a16="http://schemas.microsoft.com/office/drawing/2014/main" id="{E4F66661-EE33-4286-AF75-F99C8DFCFF0C}"/>
              </a:ext>
            </a:extLst>
          </p:cNvPr>
          <p:cNvSpPr>
            <a:spLocks noGrp="1" noChangeArrowheads="1"/>
          </p:cNvSpPr>
          <p:nvPr>
            <p:ph type="body" idx="1"/>
          </p:nvPr>
        </p:nvSpPr>
        <p:spPr/>
        <p:txBody>
          <a:bodyPr/>
          <a:lstStyle/>
          <a:p>
            <a:pPr eaLnBrk="1" hangingPunct="1">
              <a:defRPr/>
            </a:pPr>
            <a:endParaRPr lang="en-US" sz="1800">
              <a:cs typeface="+mn-cs"/>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Number Placeholder 7">
            <a:extLst>
              <a:ext uri="{FF2B5EF4-FFF2-40B4-BE49-F238E27FC236}">
                <a16:creationId xmlns:a16="http://schemas.microsoft.com/office/drawing/2014/main" id="{6AB1CDDF-F20C-423A-B30D-8927A9900DE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D59B9D1E-29E2-4FDF-84BB-67928D4EA6BE}" type="slidenum">
              <a:rPr lang="en-CA" altLang="en-US">
                <a:latin typeface="Tahoma" panose="020B0604030504040204" pitchFamily="34" charset="0"/>
              </a:rPr>
              <a:pPr>
                <a:spcBef>
                  <a:spcPct val="0"/>
                </a:spcBef>
              </a:pPr>
              <a:t>26</a:t>
            </a:fld>
            <a:endParaRPr lang="en-CA" altLang="en-US">
              <a:latin typeface="Tahoma" panose="020B0604030504040204" pitchFamily="34" charset="0"/>
            </a:endParaRPr>
          </a:p>
        </p:txBody>
      </p:sp>
      <p:sp>
        <p:nvSpPr>
          <p:cNvPr id="60419" name="Rectangle 7">
            <a:extLst>
              <a:ext uri="{FF2B5EF4-FFF2-40B4-BE49-F238E27FC236}">
                <a16:creationId xmlns:a16="http://schemas.microsoft.com/office/drawing/2014/main" id="{5D2152FC-C808-4A45-820C-1399FB4B20B2}"/>
              </a:ext>
            </a:extLst>
          </p:cNvPr>
          <p:cNvSpPr txBox="1">
            <a:spLocks noGrp="1"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lgn="r" eaLnBrk="1" hangingPunct="1">
              <a:spcBef>
                <a:spcPct val="0"/>
              </a:spcBef>
            </a:pPr>
            <a:fld id="{F658CE2F-E357-418C-8FC9-898005EEA0C6}" type="slidenum">
              <a:rPr lang="en-CA" altLang="en-US">
                <a:latin typeface="Tahoma" panose="020B0604030504040204" pitchFamily="34" charset="0"/>
              </a:rPr>
              <a:pPr algn="r" eaLnBrk="1" hangingPunct="1">
                <a:spcBef>
                  <a:spcPct val="0"/>
                </a:spcBef>
              </a:pPr>
              <a:t>26</a:t>
            </a:fld>
            <a:endParaRPr lang="en-CA" altLang="en-US">
              <a:latin typeface="Tahoma" panose="020B0604030504040204" pitchFamily="34" charset="0"/>
            </a:endParaRPr>
          </a:p>
        </p:txBody>
      </p:sp>
      <p:sp>
        <p:nvSpPr>
          <p:cNvPr id="60420" name="Rectangle 2">
            <a:extLst>
              <a:ext uri="{FF2B5EF4-FFF2-40B4-BE49-F238E27FC236}">
                <a16:creationId xmlns:a16="http://schemas.microsoft.com/office/drawing/2014/main" id="{A6AC352D-D55C-434E-BB77-D0A8E6840267}"/>
              </a:ext>
            </a:extLst>
          </p:cNvPr>
          <p:cNvSpPr>
            <a:spLocks noGrp="1" noRot="1" noChangeAspect="1" noChangeArrowheads="1" noTextEdit="1"/>
          </p:cNvSpPr>
          <p:nvPr>
            <p:ph type="sldImg"/>
          </p:nvPr>
        </p:nvSpPr>
        <p:spPr>
          <a:ln/>
        </p:spPr>
      </p:sp>
      <p:sp>
        <p:nvSpPr>
          <p:cNvPr id="828420" name="Rectangle 3">
            <a:extLst>
              <a:ext uri="{FF2B5EF4-FFF2-40B4-BE49-F238E27FC236}">
                <a16:creationId xmlns:a16="http://schemas.microsoft.com/office/drawing/2014/main" id="{7B9D833E-1819-409B-B330-21C905B43CD0}"/>
              </a:ext>
            </a:extLst>
          </p:cNvPr>
          <p:cNvSpPr>
            <a:spLocks noGrp="1" noChangeArrowheads="1"/>
          </p:cNvSpPr>
          <p:nvPr>
            <p:ph type="body" idx="1"/>
          </p:nvPr>
        </p:nvSpPr>
        <p:spPr/>
        <p:txBody>
          <a:bodyPr/>
          <a:lstStyle/>
          <a:p>
            <a:pPr eaLnBrk="1" hangingPunct="1">
              <a:defRPr/>
            </a:pPr>
            <a:endParaRPr lang="en-US" sz="1800">
              <a:cs typeface="+mn-cs"/>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Number Placeholder 7">
            <a:extLst>
              <a:ext uri="{FF2B5EF4-FFF2-40B4-BE49-F238E27FC236}">
                <a16:creationId xmlns:a16="http://schemas.microsoft.com/office/drawing/2014/main" id="{AA6BA8C5-B2F0-4AA4-8710-72C1316D9A7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D2312D83-2B8E-4B8C-92CF-442E6C3A90A2}" type="slidenum">
              <a:rPr lang="en-CA" altLang="en-US">
                <a:latin typeface="Tahoma" panose="020B0604030504040204" pitchFamily="34" charset="0"/>
              </a:rPr>
              <a:pPr>
                <a:spcBef>
                  <a:spcPct val="0"/>
                </a:spcBef>
              </a:pPr>
              <a:t>27</a:t>
            </a:fld>
            <a:endParaRPr lang="en-CA" altLang="en-US">
              <a:latin typeface="Tahoma" panose="020B0604030504040204" pitchFamily="34" charset="0"/>
            </a:endParaRPr>
          </a:p>
        </p:txBody>
      </p:sp>
      <p:sp>
        <p:nvSpPr>
          <p:cNvPr id="62467" name="Rectangle 7">
            <a:extLst>
              <a:ext uri="{FF2B5EF4-FFF2-40B4-BE49-F238E27FC236}">
                <a16:creationId xmlns:a16="http://schemas.microsoft.com/office/drawing/2014/main" id="{1192FFE6-AAAA-416B-A9BD-5669D23A725B}"/>
              </a:ext>
            </a:extLst>
          </p:cNvPr>
          <p:cNvSpPr txBox="1">
            <a:spLocks noGrp="1"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lgn="r" eaLnBrk="1" hangingPunct="1">
              <a:spcBef>
                <a:spcPct val="0"/>
              </a:spcBef>
            </a:pPr>
            <a:fld id="{196F16EE-FF71-4B93-AADF-B030189A5D68}" type="slidenum">
              <a:rPr lang="en-CA" altLang="en-US">
                <a:latin typeface="Tahoma" panose="020B0604030504040204" pitchFamily="34" charset="0"/>
              </a:rPr>
              <a:pPr algn="r" eaLnBrk="1" hangingPunct="1">
                <a:spcBef>
                  <a:spcPct val="0"/>
                </a:spcBef>
              </a:pPr>
              <a:t>27</a:t>
            </a:fld>
            <a:endParaRPr lang="en-CA" altLang="en-US">
              <a:latin typeface="Tahoma" panose="020B0604030504040204" pitchFamily="34" charset="0"/>
            </a:endParaRPr>
          </a:p>
        </p:txBody>
      </p:sp>
      <p:sp>
        <p:nvSpPr>
          <p:cNvPr id="62468" name="Rectangle 2">
            <a:extLst>
              <a:ext uri="{FF2B5EF4-FFF2-40B4-BE49-F238E27FC236}">
                <a16:creationId xmlns:a16="http://schemas.microsoft.com/office/drawing/2014/main" id="{66637172-F549-42AB-A696-CAE199E5C1FE}"/>
              </a:ext>
            </a:extLst>
          </p:cNvPr>
          <p:cNvSpPr>
            <a:spLocks noGrp="1" noRot="1" noChangeAspect="1" noChangeArrowheads="1" noTextEdit="1"/>
          </p:cNvSpPr>
          <p:nvPr>
            <p:ph type="sldImg"/>
          </p:nvPr>
        </p:nvSpPr>
        <p:spPr>
          <a:ln/>
        </p:spPr>
      </p:sp>
      <p:sp>
        <p:nvSpPr>
          <p:cNvPr id="830468" name="Rectangle 3">
            <a:extLst>
              <a:ext uri="{FF2B5EF4-FFF2-40B4-BE49-F238E27FC236}">
                <a16:creationId xmlns:a16="http://schemas.microsoft.com/office/drawing/2014/main" id="{7A7A39C9-A2E1-4191-9F70-62A711FD3AD8}"/>
              </a:ext>
            </a:extLst>
          </p:cNvPr>
          <p:cNvSpPr>
            <a:spLocks noGrp="1" noChangeArrowheads="1"/>
          </p:cNvSpPr>
          <p:nvPr>
            <p:ph type="body" idx="1"/>
          </p:nvPr>
        </p:nvSpPr>
        <p:spPr/>
        <p:txBody>
          <a:bodyPr/>
          <a:lstStyle/>
          <a:p>
            <a:pPr eaLnBrk="1" hangingPunct="1">
              <a:defRPr/>
            </a:pPr>
            <a:endParaRPr lang="en-US" sz="1800">
              <a:cs typeface="+mn-cs"/>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Number Placeholder 7">
            <a:extLst>
              <a:ext uri="{FF2B5EF4-FFF2-40B4-BE49-F238E27FC236}">
                <a16:creationId xmlns:a16="http://schemas.microsoft.com/office/drawing/2014/main" id="{3D50E10B-C9BA-488A-AB9C-B8CA8609F49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spcBef>
                <a:spcPct val="0"/>
              </a:spcBef>
            </a:pPr>
            <a:fld id="{588D76DD-A151-4BD3-9AEB-A60DA85A7B5D}" type="slidenum">
              <a:rPr lang="en-CA" altLang="en-US">
                <a:latin typeface="Tahoma" panose="020B0604030504040204" pitchFamily="34" charset="0"/>
              </a:rPr>
              <a:pPr>
                <a:spcBef>
                  <a:spcPct val="0"/>
                </a:spcBef>
              </a:pPr>
              <a:t>28</a:t>
            </a:fld>
            <a:endParaRPr lang="en-CA" altLang="en-US">
              <a:latin typeface="Tahoma" panose="020B0604030504040204" pitchFamily="34" charset="0"/>
            </a:endParaRPr>
          </a:p>
        </p:txBody>
      </p:sp>
      <p:sp>
        <p:nvSpPr>
          <p:cNvPr id="64515" name="Rectangle 7">
            <a:extLst>
              <a:ext uri="{FF2B5EF4-FFF2-40B4-BE49-F238E27FC236}">
                <a16:creationId xmlns:a16="http://schemas.microsoft.com/office/drawing/2014/main" id="{A58C09BC-E449-4FD1-9800-94B953160DF9}"/>
              </a:ext>
            </a:extLst>
          </p:cNvPr>
          <p:cNvSpPr txBox="1">
            <a:spLocks noGrp="1"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Times New Roman" panose="02020603050405020304" pitchFamily="18" charset="0"/>
                <a:ea typeface="ＭＳ Ｐゴシック" panose="020B0600070205080204" pitchFamily="34" charset="-128"/>
              </a:defRPr>
            </a:lvl1pPr>
            <a:lvl2pPr marL="742950" indent="-285750">
              <a:spcBef>
                <a:spcPct val="30000"/>
              </a:spcBef>
              <a:defRPr sz="1600">
                <a:solidFill>
                  <a:schemeClr val="tx1"/>
                </a:solidFill>
                <a:latin typeface="Times New Roman" panose="02020603050405020304" pitchFamily="18" charset="0"/>
                <a:ea typeface="ＭＳ Ｐゴシック" panose="020B0600070205080204" pitchFamily="34" charset="-128"/>
              </a:defRPr>
            </a:lvl2pPr>
            <a:lvl3pPr marL="11430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3pPr>
            <a:lvl4pPr marL="16002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4pPr>
            <a:lvl5pPr marL="2057400" indent="-228600">
              <a:spcBef>
                <a:spcPct val="30000"/>
              </a:spcBef>
              <a:defRPr sz="1200">
                <a:solidFill>
                  <a:schemeClr val="tx1"/>
                </a:solidFill>
                <a:latin typeface="Times New Roman" panose="02020603050405020304" pitchFamily="18"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ea typeface="ＭＳ Ｐゴシック" panose="020B0600070205080204" pitchFamily="34" charset="-128"/>
              </a:defRPr>
            </a:lvl9pPr>
          </a:lstStyle>
          <a:p>
            <a:pPr algn="r" eaLnBrk="1" hangingPunct="1">
              <a:spcBef>
                <a:spcPct val="0"/>
              </a:spcBef>
            </a:pPr>
            <a:fld id="{EE7EAF6B-6A8A-4001-9E32-3950006761F9}" type="slidenum">
              <a:rPr lang="en-CA" altLang="en-US">
                <a:latin typeface="Tahoma" panose="020B0604030504040204" pitchFamily="34" charset="0"/>
              </a:rPr>
              <a:pPr algn="r" eaLnBrk="1" hangingPunct="1">
                <a:spcBef>
                  <a:spcPct val="0"/>
                </a:spcBef>
              </a:pPr>
              <a:t>28</a:t>
            </a:fld>
            <a:endParaRPr lang="en-CA" altLang="en-US">
              <a:latin typeface="Tahoma" panose="020B0604030504040204" pitchFamily="34" charset="0"/>
            </a:endParaRPr>
          </a:p>
        </p:txBody>
      </p:sp>
      <p:sp>
        <p:nvSpPr>
          <p:cNvPr id="64516" name="Rectangle 2">
            <a:extLst>
              <a:ext uri="{FF2B5EF4-FFF2-40B4-BE49-F238E27FC236}">
                <a16:creationId xmlns:a16="http://schemas.microsoft.com/office/drawing/2014/main" id="{3203066A-0105-4B61-8322-DA0BDDB9CDFF}"/>
              </a:ext>
            </a:extLst>
          </p:cNvPr>
          <p:cNvSpPr>
            <a:spLocks noGrp="1" noRot="1" noChangeAspect="1" noChangeArrowheads="1" noTextEdit="1"/>
          </p:cNvSpPr>
          <p:nvPr>
            <p:ph type="sldImg"/>
          </p:nvPr>
        </p:nvSpPr>
        <p:spPr>
          <a:ln/>
        </p:spPr>
      </p:sp>
      <p:sp>
        <p:nvSpPr>
          <p:cNvPr id="830468" name="Rectangle 3">
            <a:extLst>
              <a:ext uri="{FF2B5EF4-FFF2-40B4-BE49-F238E27FC236}">
                <a16:creationId xmlns:a16="http://schemas.microsoft.com/office/drawing/2014/main" id="{DDC8A116-1D96-432F-B33C-DA9CAA6E7764}"/>
              </a:ext>
            </a:extLst>
          </p:cNvPr>
          <p:cNvSpPr>
            <a:spLocks noGrp="1" noChangeArrowheads="1"/>
          </p:cNvSpPr>
          <p:nvPr>
            <p:ph type="body" idx="1"/>
          </p:nvPr>
        </p:nvSpPr>
        <p:spPr/>
        <p:txBody>
          <a:bodyPr/>
          <a:lstStyle/>
          <a:p>
            <a:pPr eaLnBrk="1" hangingPunct="1">
              <a:defRPr/>
            </a:pPr>
            <a:endParaRPr lang="en-US" sz="1800">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04/06/2020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04/06/2020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04/06/2020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04/06/2020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04/06/2020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04/06/2020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04/06/2020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04/06/2020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04/06/2020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04/06/2020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04/06/2020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04/06/2020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 Id="rId9" Type="http://schemas.openxmlformats.org/officeDocument/2006/relationships/image" Target="../media/image11.png"/></Relationships>
</file>

<file path=ppt/slides/_rels/slide10.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 Id="rId9" Type="http://schemas.openxmlformats.org/officeDocument/2006/relationships/image" Target="../media/image11.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y3RXEe36qlw"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8" Type="http://schemas.openxmlformats.org/officeDocument/2006/relationships/image" Target="../media/image17.png"/><Relationship Id="rId13" Type="http://schemas.openxmlformats.org/officeDocument/2006/relationships/image" Target="../media/image22.pn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pn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15.pn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png"/><Relationship Id="rId4" Type="http://schemas.openxmlformats.org/officeDocument/2006/relationships/image" Target="../media/image13.png"/><Relationship Id="rId9" Type="http://schemas.openxmlformats.org/officeDocument/2006/relationships/image" Target="../media/image18.png"/></Relationships>
</file>

<file path=ppt/slides/_rels/slide2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3">
            <a:extLst>
              <a:ext uri="{FF2B5EF4-FFF2-40B4-BE49-F238E27FC236}">
                <a16:creationId xmlns:a16="http://schemas.microsoft.com/office/drawing/2014/main" id="{D7DAAB85-97E0-4601-BDDD-DA7985F3F547}"/>
              </a:ext>
            </a:extLst>
          </p:cNvPr>
          <p:cNvSpPr txBox="1">
            <a:spLocks noChangeArrowheads="1"/>
          </p:cNvSpPr>
          <p:nvPr/>
        </p:nvSpPr>
        <p:spPr bwMode="auto">
          <a:xfrm>
            <a:off x="3200400" y="5697538"/>
            <a:ext cx="3810000" cy="1008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11430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lvl="1" eaLnBrk="1" hangingPunct="1">
              <a:lnSpc>
                <a:spcPts val="1500"/>
              </a:lnSpc>
              <a:spcBef>
                <a:spcPct val="20000"/>
              </a:spcBef>
              <a:spcAft>
                <a:spcPct val="50000"/>
              </a:spcAft>
              <a:buFontTx/>
              <a:buNone/>
            </a:pPr>
            <a:r>
              <a:rPr lang="en-CA" altLang="en-US" b="1">
                <a:solidFill>
                  <a:srgbClr val="487A84"/>
                </a:solidFill>
              </a:rPr>
              <a:t>Is two too few?</a:t>
            </a:r>
            <a:endParaRPr lang="en-US" altLang="en-US" b="1">
              <a:solidFill>
                <a:srgbClr val="487A84"/>
              </a:solidFill>
            </a:endParaRPr>
          </a:p>
        </p:txBody>
      </p:sp>
      <p:pic>
        <p:nvPicPr>
          <p:cNvPr id="9219" name="Picture 5">
            <a:extLst>
              <a:ext uri="{FF2B5EF4-FFF2-40B4-BE49-F238E27FC236}">
                <a16:creationId xmlns:a16="http://schemas.microsoft.com/office/drawing/2014/main" id="{E5D9CFE6-8F5D-40C8-9319-F6DEA079C8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5246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7">
            <a:extLst>
              <a:ext uri="{FF2B5EF4-FFF2-40B4-BE49-F238E27FC236}">
                <a16:creationId xmlns:a16="http://schemas.microsoft.com/office/drawing/2014/main" id="{58ADFA71-C8FF-419F-BF1D-65EE9F051F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381000"/>
            <a:ext cx="8683625" cy="220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53701" name="TextBox 6">
            <a:extLst>
              <a:ext uri="{FF2B5EF4-FFF2-40B4-BE49-F238E27FC236}">
                <a16:creationId xmlns:a16="http://schemas.microsoft.com/office/drawing/2014/main" id="{5B1DA2F8-51A2-4779-B10E-00D6791266B4}"/>
              </a:ext>
            </a:extLst>
          </p:cNvPr>
          <p:cNvSpPr txBox="1">
            <a:spLocks noChangeArrowheads="1"/>
          </p:cNvSpPr>
          <p:nvPr/>
        </p:nvSpPr>
        <p:spPr bwMode="auto">
          <a:xfrm>
            <a:off x="225425" y="2362200"/>
            <a:ext cx="6099175"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CA" altLang="en-US" b="1"/>
              <a:t>When you have completed your </a:t>
            </a:r>
            <a:br>
              <a:rPr lang="en-CA" altLang="en-US" b="1"/>
            </a:br>
            <a:r>
              <a:rPr lang="en-CA" altLang="en-US" b="1"/>
              <a:t>study of this chapter, you will be able to</a:t>
            </a:r>
          </a:p>
        </p:txBody>
      </p:sp>
      <p:sp>
        <p:nvSpPr>
          <p:cNvPr id="8" name="TextBox 7">
            <a:extLst>
              <a:ext uri="{FF2B5EF4-FFF2-40B4-BE49-F238E27FC236}">
                <a16:creationId xmlns:a16="http://schemas.microsoft.com/office/drawing/2014/main" id="{99A6F3FF-62DE-4F2B-A34C-A5E6AA883901}"/>
              </a:ext>
            </a:extLst>
          </p:cNvPr>
          <p:cNvSpPr txBox="1">
            <a:spLocks noChangeArrowheads="1"/>
          </p:cNvSpPr>
          <p:nvPr/>
        </p:nvSpPr>
        <p:spPr bwMode="auto">
          <a:xfrm>
            <a:off x="381000" y="3248025"/>
            <a:ext cx="8531225" cy="1643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defTabSz="400050">
              <a:defRPr sz="2400">
                <a:solidFill>
                  <a:schemeClr val="tx1"/>
                </a:solidFill>
                <a:latin typeface="Arial" panose="020B0604020202020204" pitchFamily="34" charset="0"/>
                <a:ea typeface="ＭＳ Ｐゴシック" panose="020B0600070205080204" pitchFamily="34" charset="-128"/>
              </a:defRPr>
            </a:lvl1pPr>
            <a:lvl2pPr marL="114300" defTabSz="400050">
              <a:defRPr sz="2400">
                <a:solidFill>
                  <a:schemeClr val="tx1"/>
                </a:solidFill>
                <a:latin typeface="Arial" panose="020B0604020202020204" pitchFamily="34" charset="0"/>
                <a:ea typeface="ＭＳ Ｐゴシック" panose="020B0600070205080204" pitchFamily="34" charset="-128"/>
              </a:defRPr>
            </a:lvl2pPr>
            <a:lvl3pPr marL="1143000" indent="-228600" defTabSz="400050">
              <a:defRPr sz="2400">
                <a:solidFill>
                  <a:schemeClr val="tx1"/>
                </a:solidFill>
                <a:latin typeface="Arial" panose="020B0604020202020204" pitchFamily="34" charset="0"/>
                <a:ea typeface="ＭＳ Ｐゴシック" panose="020B0600070205080204" pitchFamily="34" charset="-128"/>
              </a:defRPr>
            </a:lvl3pPr>
            <a:lvl4pPr marL="1600200" indent="-228600" defTabSz="400050">
              <a:defRPr sz="2400">
                <a:solidFill>
                  <a:schemeClr val="tx1"/>
                </a:solidFill>
                <a:latin typeface="Arial" panose="020B0604020202020204" pitchFamily="34" charset="0"/>
                <a:ea typeface="ＭＳ Ｐゴシック" panose="020B0600070205080204" pitchFamily="34" charset="-128"/>
              </a:defRPr>
            </a:lvl4pPr>
            <a:lvl5pPr marL="2057400" indent="-228600" defTabSz="400050">
              <a:defRPr sz="2400">
                <a:solidFill>
                  <a:schemeClr val="tx1"/>
                </a:solidFill>
                <a:latin typeface="Arial" panose="020B0604020202020204" pitchFamily="34" charset="0"/>
                <a:ea typeface="ＭＳ Ｐゴシック" panose="020B0600070205080204" pitchFamily="34" charset="-128"/>
              </a:defRPr>
            </a:lvl5pPr>
            <a:lvl6pPr marL="2514600" indent="-228600" defTabSz="40005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defTabSz="40005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defTabSz="40005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defTabSz="40005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lvl="1" eaLnBrk="1" hangingPunct="1">
              <a:spcBef>
                <a:spcPct val="20000"/>
              </a:spcBef>
              <a:spcAft>
                <a:spcPct val="40000"/>
              </a:spcAft>
            </a:pPr>
            <a:r>
              <a:rPr lang="en-US" altLang="en-US" b="1">
                <a:solidFill>
                  <a:srgbClr val="FF0000"/>
                </a:solidFill>
              </a:rPr>
              <a:t>1</a:t>
            </a:r>
            <a:r>
              <a:rPr lang="en-US" altLang="en-US" b="1"/>
              <a:t>  </a:t>
            </a:r>
            <a:r>
              <a:rPr lang="en-US" altLang="en-US"/>
              <a:t>Describe and identify oligopoly and explain how it arises.</a:t>
            </a:r>
          </a:p>
          <a:p>
            <a:pPr lvl="1" eaLnBrk="1" hangingPunct="1">
              <a:spcBef>
                <a:spcPct val="20000"/>
              </a:spcBef>
              <a:spcAft>
                <a:spcPct val="40000"/>
              </a:spcAft>
            </a:pPr>
            <a:r>
              <a:rPr lang="en-US" altLang="en-US" b="1">
                <a:solidFill>
                  <a:srgbClr val="FF0000"/>
                </a:solidFill>
              </a:rPr>
              <a:t>2	</a:t>
            </a:r>
            <a:r>
              <a:rPr lang="en-US" altLang="en-US"/>
              <a:t>Explain the dilemma faced by firms in oligopoly.</a:t>
            </a:r>
            <a:endParaRPr lang="en-CA" altLang="en-US"/>
          </a:p>
          <a:p>
            <a:pPr lvl="1" eaLnBrk="1" hangingPunct="1">
              <a:spcBef>
                <a:spcPct val="20000"/>
              </a:spcBef>
              <a:spcAft>
                <a:spcPct val="40000"/>
              </a:spcAft>
            </a:pPr>
            <a:r>
              <a:rPr lang="en-US" altLang="en-US" b="1">
                <a:solidFill>
                  <a:srgbClr val="FF0000"/>
                </a:solidFill>
              </a:rPr>
              <a:t>3	</a:t>
            </a:r>
            <a:r>
              <a:rPr lang="en-US" altLang="en-US"/>
              <a:t>Describe the antitrust laws that regulate oligopoly.</a:t>
            </a:r>
          </a:p>
        </p:txBody>
      </p:sp>
      <p:sp>
        <p:nvSpPr>
          <p:cNvPr id="10245" name="Rectangle 1">
            <a:extLst>
              <a:ext uri="{FF2B5EF4-FFF2-40B4-BE49-F238E27FC236}">
                <a16:creationId xmlns:a16="http://schemas.microsoft.com/office/drawing/2014/main" id="{571DB9BD-1D95-490C-88AD-400E50EEAA8B}"/>
              </a:ext>
            </a:extLst>
          </p:cNvPr>
          <p:cNvSpPr>
            <a:spLocks noChangeArrowheads="1"/>
          </p:cNvSpPr>
          <p:nvPr/>
        </p:nvSpPr>
        <p:spPr bwMode="auto">
          <a:xfrm>
            <a:off x="284163" y="1524000"/>
            <a:ext cx="1865312"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r>
              <a:rPr lang="en-CA" altLang="en-US" sz="2800" b="1"/>
              <a:t>Oligopoly</a:t>
            </a:r>
            <a:endParaRPr lang="en-CA" altLang="en-US" sz="2800">
              <a:solidFill>
                <a:srgbClr val="000000"/>
              </a:solidFill>
              <a:cs typeface="Arial" panose="020B0604020202020204" pitchFamily="34" charset="0"/>
            </a:endParaRP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53701"/>
                                        </p:tgtEl>
                                        <p:attrNameLst>
                                          <p:attrName>style.visibility</p:attrName>
                                        </p:attrNameLst>
                                      </p:cBhvr>
                                      <p:to>
                                        <p:strVal val="visible"/>
                                      </p:to>
                                    </p:set>
                                    <p:animEffect transition="in" filter="wipe(left)">
                                      <p:cBhvr>
                                        <p:cTn id="7" dur="500"/>
                                        <p:tgtEl>
                                          <p:spTgt spid="1053701"/>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8">
                                            <p:txEl>
                                              <p:pRg st="0" end="0"/>
                                            </p:txEl>
                                          </p:spTgt>
                                        </p:tgtEl>
                                        <p:attrNameLst>
                                          <p:attrName>style.visibility</p:attrName>
                                        </p:attrNameLst>
                                      </p:cBhvr>
                                      <p:to>
                                        <p:strVal val="visible"/>
                                      </p:to>
                                    </p:set>
                                    <p:animEffect transition="in" filter="wipe(left)">
                                      <p:cBhvr>
                                        <p:cTn id="12" dur="1000"/>
                                        <p:tgtEl>
                                          <p:spTgt spid="8">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8">
                                            <p:txEl>
                                              <p:pRg st="1" end="1"/>
                                            </p:txEl>
                                          </p:spTgt>
                                        </p:tgtEl>
                                        <p:attrNameLst>
                                          <p:attrName>style.visibility</p:attrName>
                                        </p:attrNameLst>
                                      </p:cBhvr>
                                      <p:to>
                                        <p:strVal val="visible"/>
                                      </p:to>
                                    </p:set>
                                    <p:animEffect transition="in" filter="wipe(left)">
                                      <p:cBhvr>
                                        <p:cTn id="17" dur="1000"/>
                                        <p:tgtEl>
                                          <p:spTgt spid="8">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nodeType="clickEffect">
                                  <p:stCondLst>
                                    <p:cond delay="0"/>
                                  </p:stCondLst>
                                  <p:childTnLst>
                                    <p:set>
                                      <p:cBhvr>
                                        <p:cTn id="21" dur="1" fill="hold">
                                          <p:stCondLst>
                                            <p:cond delay="0"/>
                                          </p:stCondLst>
                                        </p:cTn>
                                        <p:tgtEl>
                                          <p:spTgt spid="8">
                                            <p:txEl>
                                              <p:pRg st="2" end="2"/>
                                            </p:txEl>
                                          </p:spTgt>
                                        </p:tgtEl>
                                        <p:attrNameLst>
                                          <p:attrName>style.visibility</p:attrName>
                                        </p:attrNameLst>
                                      </p:cBhvr>
                                      <p:to>
                                        <p:strVal val="visible"/>
                                      </p:to>
                                    </p:set>
                                    <p:animEffect transition="in" filter="wipe(left)">
                                      <p:cBhvr>
                                        <p:cTn id="22" dur="1000"/>
                                        <p:tgtEl>
                                          <p:spTgt spid="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53701" grpId="0"/>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27042" name="Rectangle 2">
            <a:extLst>
              <a:ext uri="{FF2B5EF4-FFF2-40B4-BE49-F238E27FC236}">
                <a16:creationId xmlns:a16="http://schemas.microsoft.com/office/drawing/2014/main" id="{FF150857-623E-4455-AB47-1F30008B46BF}"/>
              </a:ext>
            </a:extLst>
          </p:cNvPr>
          <p:cNvSpPr>
            <a:spLocks noGrp="1" noChangeArrowheads="1"/>
          </p:cNvSpPr>
          <p:nvPr>
            <p:ph type="title"/>
          </p:nvPr>
        </p:nvSpPr>
        <p:spPr/>
        <p:txBody>
          <a:bodyPr/>
          <a:lstStyle/>
          <a:p>
            <a:pPr eaLnBrk="1" hangingPunct="1">
              <a:defRPr/>
            </a:pPr>
            <a:r>
              <a:rPr lang="en-US" dirty="0">
                <a:cs typeface="+mj-cs"/>
              </a:rPr>
              <a:t> WHAT IS OLIGOPOLY?</a:t>
            </a:r>
            <a:endParaRPr lang="en-CA" dirty="0">
              <a:cs typeface="+mj-cs"/>
            </a:endParaRPr>
          </a:p>
        </p:txBody>
      </p:sp>
      <p:sp>
        <p:nvSpPr>
          <p:cNvPr id="727043" name="Rectangle 3">
            <a:extLst>
              <a:ext uri="{FF2B5EF4-FFF2-40B4-BE49-F238E27FC236}">
                <a16:creationId xmlns:a16="http://schemas.microsoft.com/office/drawing/2014/main" id="{DF6B12F0-B560-4107-A3DF-33373A606FC8}"/>
              </a:ext>
            </a:extLst>
          </p:cNvPr>
          <p:cNvSpPr>
            <a:spLocks noGrp="1" noChangeArrowheads="1"/>
          </p:cNvSpPr>
          <p:nvPr>
            <p:ph type="body" idx="1"/>
          </p:nvPr>
        </p:nvSpPr>
        <p:spPr/>
        <p:txBody>
          <a:bodyPr/>
          <a:lstStyle/>
          <a:p>
            <a:pPr lvl="1" eaLnBrk="1" hangingPunct="1">
              <a:spcBef>
                <a:spcPts val="300"/>
              </a:spcBef>
              <a:spcAft>
                <a:spcPts val="600"/>
              </a:spcAft>
              <a:buFontTx/>
              <a:buNone/>
            </a:pPr>
            <a:r>
              <a:rPr lang="en-US" altLang="en-US"/>
              <a:t>Another market type that stands between perfect competition and monopoly.</a:t>
            </a:r>
          </a:p>
          <a:p>
            <a:pPr lvl="1" eaLnBrk="1" hangingPunct="1">
              <a:spcBef>
                <a:spcPts val="300"/>
              </a:spcBef>
              <a:spcAft>
                <a:spcPts val="600"/>
              </a:spcAft>
              <a:buFontTx/>
              <a:buNone/>
            </a:pPr>
            <a:r>
              <a:rPr lang="en-US" altLang="en-US"/>
              <a:t>Oligopoly is a market type in which:</a:t>
            </a:r>
          </a:p>
          <a:p>
            <a:pPr lvl="2" eaLnBrk="1" hangingPunct="1">
              <a:spcBef>
                <a:spcPts val="300"/>
              </a:spcBef>
              <a:spcAft>
                <a:spcPts val="600"/>
              </a:spcAft>
            </a:pPr>
            <a:r>
              <a:rPr lang="en-US" altLang="en-US"/>
              <a:t>A small number of firms compete.</a:t>
            </a:r>
          </a:p>
          <a:p>
            <a:pPr lvl="2" eaLnBrk="1" hangingPunct="1">
              <a:spcBef>
                <a:spcPts val="300"/>
              </a:spcBef>
              <a:spcAft>
                <a:spcPts val="600"/>
              </a:spcAft>
            </a:pPr>
            <a:r>
              <a:rPr lang="en-US" altLang="en-US"/>
              <a:t>Natural or legal barriers prevent the entry of new firms.</a:t>
            </a:r>
            <a:endParaRPr lang="en-CA" altLang="en-US"/>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27043">
                                            <p:txEl>
                                              <p:pRg st="1" end="1"/>
                                            </p:txEl>
                                          </p:spTgt>
                                        </p:tgtEl>
                                        <p:attrNameLst>
                                          <p:attrName>style.visibility</p:attrName>
                                        </p:attrNameLst>
                                      </p:cBhvr>
                                      <p:to>
                                        <p:strVal val="visible"/>
                                      </p:to>
                                    </p:set>
                                    <p:animEffect transition="in" filter="wipe(left)">
                                      <p:cBhvr>
                                        <p:cTn id="7" dur="500"/>
                                        <p:tgtEl>
                                          <p:spTgt spid="727043">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27043">
                                            <p:txEl>
                                              <p:pRg st="2" end="2"/>
                                            </p:txEl>
                                          </p:spTgt>
                                        </p:tgtEl>
                                        <p:attrNameLst>
                                          <p:attrName>style.visibility</p:attrName>
                                        </p:attrNameLst>
                                      </p:cBhvr>
                                      <p:to>
                                        <p:strVal val="visible"/>
                                      </p:to>
                                    </p:set>
                                    <p:animEffect transition="in" filter="wipe(left)">
                                      <p:cBhvr>
                                        <p:cTn id="12" dur="500"/>
                                        <p:tgtEl>
                                          <p:spTgt spid="72704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27043">
                                            <p:txEl>
                                              <p:pRg st="3" end="3"/>
                                            </p:txEl>
                                          </p:spTgt>
                                        </p:tgtEl>
                                        <p:attrNameLst>
                                          <p:attrName>style.visibility</p:attrName>
                                        </p:attrNameLst>
                                      </p:cBhvr>
                                      <p:to>
                                        <p:strVal val="visible"/>
                                      </p:to>
                                    </p:set>
                                    <p:animEffect transition="in" filter="wipe(left)">
                                      <p:cBhvr>
                                        <p:cTn id="17" dur="500"/>
                                        <p:tgtEl>
                                          <p:spTgt spid="72704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43" grpId="0" build="p" bldLvl="3" autoUpdateAnimBg="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36610" name="Rectangle 2">
            <a:extLst>
              <a:ext uri="{FF2B5EF4-FFF2-40B4-BE49-F238E27FC236}">
                <a16:creationId xmlns:a16="http://schemas.microsoft.com/office/drawing/2014/main" id="{EA24955C-8F91-4CE8-9AD5-043DDD05795E}"/>
              </a:ext>
            </a:extLst>
          </p:cNvPr>
          <p:cNvSpPr>
            <a:spLocks noGrp="1" noChangeArrowheads="1"/>
          </p:cNvSpPr>
          <p:nvPr>
            <p:ph type="title"/>
          </p:nvPr>
        </p:nvSpPr>
        <p:spPr/>
        <p:txBody>
          <a:bodyPr/>
          <a:lstStyle/>
          <a:p>
            <a:pPr eaLnBrk="1" hangingPunct="1">
              <a:defRPr/>
            </a:pPr>
            <a:r>
              <a:rPr lang="en-US" dirty="0">
                <a:cs typeface="+mj-cs"/>
              </a:rPr>
              <a:t>WHAT IS OLIGOPOLY?</a:t>
            </a:r>
            <a:endParaRPr lang="en-CA" dirty="0">
              <a:cs typeface="+mj-cs"/>
            </a:endParaRPr>
          </a:p>
        </p:txBody>
      </p:sp>
      <p:sp>
        <p:nvSpPr>
          <p:cNvPr id="836611" name="Rectangle 3">
            <a:extLst>
              <a:ext uri="{FF2B5EF4-FFF2-40B4-BE49-F238E27FC236}">
                <a16:creationId xmlns:a16="http://schemas.microsoft.com/office/drawing/2014/main" id="{22E7EC24-C723-4157-A281-8935E8D000CA}"/>
              </a:ext>
            </a:extLst>
          </p:cNvPr>
          <p:cNvSpPr>
            <a:spLocks noGrp="1" noChangeArrowheads="1"/>
          </p:cNvSpPr>
          <p:nvPr>
            <p:ph type="body" idx="1"/>
          </p:nvPr>
        </p:nvSpPr>
        <p:spPr/>
        <p:txBody>
          <a:bodyPr/>
          <a:lstStyle/>
          <a:p>
            <a:pPr eaLnBrk="1" hangingPunct="1">
              <a:spcBef>
                <a:spcPts val="300"/>
              </a:spcBef>
              <a:spcAft>
                <a:spcPts val="600"/>
              </a:spcAft>
              <a:buFont typeface="Webdings" charset="0"/>
              <a:buChar char="&lt;"/>
              <a:defRPr/>
            </a:pPr>
            <a:r>
              <a:rPr lang="en-US">
                <a:cs typeface="+mn-cs"/>
              </a:rPr>
              <a:t>Small Number of Firms</a:t>
            </a:r>
          </a:p>
          <a:p>
            <a:pPr lvl="1" eaLnBrk="1" hangingPunct="1">
              <a:spcBef>
                <a:spcPts val="300"/>
              </a:spcBef>
              <a:spcAft>
                <a:spcPts val="600"/>
              </a:spcAft>
              <a:buFontTx/>
              <a:buNone/>
              <a:defRPr/>
            </a:pPr>
            <a:r>
              <a:rPr lang="en-US"/>
              <a:t>In contrast to monopolistic competition and perfect competition, an oligopoly consists of a small number of firms.</a:t>
            </a:r>
          </a:p>
          <a:p>
            <a:pPr lvl="2" eaLnBrk="1" hangingPunct="1">
              <a:spcBef>
                <a:spcPts val="300"/>
              </a:spcBef>
              <a:spcAft>
                <a:spcPts val="600"/>
              </a:spcAft>
              <a:defRPr/>
            </a:pPr>
            <a:r>
              <a:rPr lang="en-US"/>
              <a:t>Each firm has a large market share</a:t>
            </a:r>
          </a:p>
          <a:p>
            <a:pPr lvl="2" eaLnBrk="1" hangingPunct="1">
              <a:spcBef>
                <a:spcPts val="300"/>
              </a:spcBef>
              <a:spcAft>
                <a:spcPts val="600"/>
              </a:spcAft>
              <a:defRPr/>
            </a:pPr>
            <a:r>
              <a:rPr lang="en-US"/>
              <a:t>The firms are interdependent</a:t>
            </a:r>
          </a:p>
          <a:p>
            <a:pPr lvl="2" eaLnBrk="1" hangingPunct="1">
              <a:spcBef>
                <a:spcPts val="300"/>
              </a:spcBef>
              <a:spcAft>
                <a:spcPts val="600"/>
              </a:spcAft>
              <a:defRPr/>
            </a:pPr>
            <a:r>
              <a:rPr lang="en-US"/>
              <a:t>The firms have an incentive to collude</a:t>
            </a:r>
            <a:endParaRPr lang="en-CA"/>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36611">
                                            <p:txEl>
                                              <p:pRg st="1" end="1"/>
                                            </p:txEl>
                                          </p:spTgt>
                                        </p:tgtEl>
                                        <p:attrNameLst>
                                          <p:attrName>style.visibility</p:attrName>
                                        </p:attrNameLst>
                                      </p:cBhvr>
                                      <p:to>
                                        <p:strVal val="visible"/>
                                      </p:to>
                                    </p:set>
                                    <p:animEffect transition="in" filter="wipe(left)">
                                      <p:cBhvr>
                                        <p:cTn id="7" dur="500"/>
                                        <p:tgtEl>
                                          <p:spTgt spid="836611">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836611">
                                            <p:txEl>
                                              <p:pRg st="2" end="2"/>
                                            </p:txEl>
                                          </p:spTgt>
                                        </p:tgtEl>
                                        <p:attrNameLst>
                                          <p:attrName>style.visibility</p:attrName>
                                        </p:attrNameLst>
                                      </p:cBhvr>
                                      <p:to>
                                        <p:strVal val="visible"/>
                                      </p:to>
                                    </p:set>
                                    <p:animEffect transition="in" filter="wipe(left)">
                                      <p:cBhvr>
                                        <p:cTn id="12" dur="500"/>
                                        <p:tgtEl>
                                          <p:spTgt spid="836611">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836611">
                                            <p:txEl>
                                              <p:pRg st="3" end="3"/>
                                            </p:txEl>
                                          </p:spTgt>
                                        </p:tgtEl>
                                        <p:attrNameLst>
                                          <p:attrName>style.visibility</p:attrName>
                                        </p:attrNameLst>
                                      </p:cBhvr>
                                      <p:to>
                                        <p:strVal val="visible"/>
                                      </p:to>
                                    </p:set>
                                    <p:animEffect transition="in" filter="wipe(left)">
                                      <p:cBhvr>
                                        <p:cTn id="17" dur="500"/>
                                        <p:tgtEl>
                                          <p:spTgt spid="836611">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836611">
                                            <p:txEl>
                                              <p:pRg st="4" end="4"/>
                                            </p:txEl>
                                          </p:spTgt>
                                        </p:tgtEl>
                                        <p:attrNameLst>
                                          <p:attrName>style.visibility</p:attrName>
                                        </p:attrNameLst>
                                      </p:cBhvr>
                                      <p:to>
                                        <p:strVal val="visible"/>
                                      </p:to>
                                    </p:set>
                                    <p:animEffect transition="in" filter="wipe(left)">
                                      <p:cBhvr>
                                        <p:cTn id="22" dur="500"/>
                                        <p:tgtEl>
                                          <p:spTgt spid="83661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6611" grpId="0" build="p" bldLvl="3" autoUpdateAnimBg="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37634" name="Rectangle 2">
            <a:extLst>
              <a:ext uri="{FF2B5EF4-FFF2-40B4-BE49-F238E27FC236}">
                <a16:creationId xmlns:a16="http://schemas.microsoft.com/office/drawing/2014/main" id="{ECD23F28-B7F2-4641-AAB8-5009F7B82FAB}"/>
              </a:ext>
            </a:extLst>
          </p:cNvPr>
          <p:cNvSpPr>
            <a:spLocks noGrp="1" noChangeArrowheads="1"/>
          </p:cNvSpPr>
          <p:nvPr>
            <p:ph type="title"/>
          </p:nvPr>
        </p:nvSpPr>
        <p:spPr/>
        <p:txBody>
          <a:bodyPr/>
          <a:lstStyle/>
          <a:p>
            <a:pPr eaLnBrk="1" hangingPunct="1">
              <a:defRPr/>
            </a:pPr>
            <a:r>
              <a:rPr lang="en-US" dirty="0">
                <a:cs typeface="+mj-cs"/>
              </a:rPr>
              <a:t> WHAT IS OLIGOPOLY?</a:t>
            </a:r>
            <a:endParaRPr lang="en-CA" dirty="0">
              <a:cs typeface="+mj-cs"/>
            </a:endParaRPr>
          </a:p>
        </p:txBody>
      </p:sp>
      <p:sp>
        <p:nvSpPr>
          <p:cNvPr id="837635" name="Rectangle 3">
            <a:extLst>
              <a:ext uri="{FF2B5EF4-FFF2-40B4-BE49-F238E27FC236}">
                <a16:creationId xmlns:a16="http://schemas.microsoft.com/office/drawing/2014/main" id="{08A4C01A-FD3C-4BE5-B473-66B0FC7B68FC}"/>
              </a:ext>
            </a:extLst>
          </p:cNvPr>
          <p:cNvSpPr>
            <a:spLocks noGrp="1" noChangeArrowheads="1"/>
          </p:cNvSpPr>
          <p:nvPr>
            <p:ph type="body" idx="1"/>
          </p:nvPr>
        </p:nvSpPr>
        <p:spPr/>
        <p:txBody>
          <a:bodyPr/>
          <a:lstStyle/>
          <a:p>
            <a:pPr lvl="1" eaLnBrk="1" hangingPunct="1">
              <a:spcBef>
                <a:spcPts val="300"/>
              </a:spcBef>
              <a:spcAft>
                <a:spcPts val="600"/>
              </a:spcAft>
              <a:buFontTx/>
              <a:buNone/>
            </a:pPr>
            <a:r>
              <a:rPr lang="en-US" altLang="en-US" b="1">
                <a:solidFill>
                  <a:srgbClr val="00468F"/>
                </a:solidFill>
              </a:rPr>
              <a:t>Interdependence</a:t>
            </a:r>
          </a:p>
          <a:p>
            <a:pPr lvl="1" eaLnBrk="1" hangingPunct="1">
              <a:spcBef>
                <a:spcPts val="300"/>
              </a:spcBef>
              <a:spcAft>
                <a:spcPts val="600"/>
              </a:spcAft>
              <a:buFontTx/>
              <a:buNone/>
            </a:pPr>
            <a:r>
              <a:rPr lang="en-CA" altLang="en-US"/>
              <a:t>When a small number of firms compete in a market, they are interdependent in the sense that the profit earned by each firm depends on the firm’s own actions and on the actions of the other firms.</a:t>
            </a:r>
          </a:p>
          <a:p>
            <a:pPr lvl="1" eaLnBrk="1" hangingPunct="1">
              <a:spcBef>
                <a:spcPts val="300"/>
              </a:spcBef>
              <a:spcAft>
                <a:spcPts val="600"/>
              </a:spcAft>
              <a:buFontTx/>
              <a:buNone/>
            </a:pPr>
            <a:r>
              <a:rPr lang="en-CA" altLang="en-US"/>
              <a:t>Before making a decision, each firm must consider how the other firms will react to its decision and influence its profit.</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37635">
                                            <p:txEl>
                                              <p:pRg st="1" end="1"/>
                                            </p:txEl>
                                          </p:spTgt>
                                        </p:tgtEl>
                                        <p:attrNameLst>
                                          <p:attrName>style.visibility</p:attrName>
                                        </p:attrNameLst>
                                      </p:cBhvr>
                                      <p:to>
                                        <p:strVal val="visible"/>
                                      </p:to>
                                    </p:set>
                                    <p:animEffect transition="in" filter="wipe(left)">
                                      <p:cBhvr>
                                        <p:cTn id="7" dur="500"/>
                                        <p:tgtEl>
                                          <p:spTgt spid="837635">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837635">
                                            <p:txEl>
                                              <p:pRg st="2" end="2"/>
                                            </p:txEl>
                                          </p:spTgt>
                                        </p:tgtEl>
                                        <p:attrNameLst>
                                          <p:attrName>style.visibility</p:attrName>
                                        </p:attrNameLst>
                                      </p:cBhvr>
                                      <p:to>
                                        <p:strVal val="visible"/>
                                      </p:to>
                                    </p:set>
                                    <p:animEffect transition="in" filter="wipe(left)">
                                      <p:cBhvr>
                                        <p:cTn id="12" dur="500"/>
                                        <p:tgtEl>
                                          <p:spTgt spid="83763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7635" grpId="0" build="p" bldLvl="3" autoUpdateAnimBg="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38658" name="Rectangle 2">
            <a:extLst>
              <a:ext uri="{FF2B5EF4-FFF2-40B4-BE49-F238E27FC236}">
                <a16:creationId xmlns:a16="http://schemas.microsoft.com/office/drawing/2014/main" id="{E7F29520-9E9A-416D-A851-6146260D240E}"/>
              </a:ext>
            </a:extLst>
          </p:cNvPr>
          <p:cNvSpPr>
            <a:spLocks noGrp="1" noChangeArrowheads="1"/>
          </p:cNvSpPr>
          <p:nvPr>
            <p:ph type="title"/>
          </p:nvPr>
        </p:nvSpPr>
        <p:spPr/>
        <p:txBody>
          <a:bodyPr/>
          <a:lstStyle/>
          <a:p>
            <a:pPr eaLnBrk="1" hangingPunct="1">
              <a:defRPr/>
            </a:pPr>
            <a:r>
              <a:rPr lang="en-US" dirty="0">
                <a:cs typeface="+mj-cs"/>
              </a:rPr>
              <a:t>  WHAT IS OLIGOPOLY?</a:t>
            </a:r>
            <a:endParaRPr lang="en-CA" dirty="0">
              <a:cs typeface="+mj-cs"/>
            </a:endParaRPr>
          </a:p>
        </p:txBody>
      </p:sp>
      <p:sp>
        <p:nvSpPr>
          <p:cNvPr id="838659" name="Rectangle 3">
            <a:extLst>
              <a:ext uri="{FF2B5EF4-FFF2-40B4-BE49-F238E27FC236}">
                <a16:creationId xmlns:a16="http://schemas.microsoft.com/office/drawing/2014/main" id="{6B26A40B-D17E-4064-81F0-1836DA84C7B6}"/>
              </a:ext>
            </a:extLst>
          </p:cNvPr>
          <p:cNvSpPr>
            <a:spLocks noGrp="1" noChangeArrowheads="1"/>
          </p:cNvSpPr>
          <p:nvPr>
            <p:ph type="body" idx="1"/>
          </p:nvPr>
        </p:nvSpPr>
        <p:spPr/>
        <p:txBody>
          <a:bodyPr/>
          <a:lstStyle/>
          <a:p>
            <a:pPr lvl="1" eaLnBrk="1" hangingPunct="1">
              <a:spcBef>
                <a:spcPts val="300"/>
              </a:spcBef>
              <a:spcAft>
                <a:spcPts val="600"/>
              </a:spcAft>
              <a:buFontTx/>
              <a:buNone/>
            </a:pPr>
            <a:r>
              <a:rPr lang="en-US" altLang="en-US" b="1">
                <a:solidFill>
                  <a:srgbClr val="00468F"/>
                </a:solidFill>
              </a:rPr>
              <a:t>Temptation to Collude</a:t>
            </a:r>
          </a:p>
          <a:p>
            <a:pPr lvl="1" eaLnBrk="1" hangingPunct="1">
              <a:spcBef>
                <a:spcPts val="300"/>
              </a:spcBef>
              <a:spcAft>
                <a:spcPts val="600"/>
              </a:spcAft>
              <a:buFontTx/>
              <a:buNone/>
            </a:pPr>
            <a:r>
              <a:rPr lang="en-CA" altLang="en-US"/>
              <a:t>When a small number of firms share a market, they can increase their profit by forming a cartel and acting like a monopoly.</a:t>
            </a:r>
          </a:p>
          <a:p>
            <a:pPr lvl="1" eaLnBrk="1" hangingPunct="1">
              <a:spcBef>
                <a:spcPts val="300"/>
              </a:spcBef>
              <a:spcAft>
                <a:spcPts val="600"/>
              </a:spcAft>
              <a:buFontTx/>
              <a:buNone/>
            </a:pPr>
            <a:r>
              <a:rPr lang="en-CA" altLang="en-US"/>
              <a:t>A </a:t>
            </a:r>
            <a:r>
              <a:rPr lang="en-CA" altLang="en-US" sz="2600" b="1">
                <a:solidFill>
                  <a:srgbClr val="FF0000"/>
                </a:solidFill>
              </a:rPr>
              <a:t>cartel</a:t>
            </a:r>
            <a:r>
              <a:rPr lang="en-CA" altLang="en-US" sz="2600"/>
              <a:t> </a:t>
            </a:r>
            <a:r>
              <a:rPr lang="en-CA" altLang="en-US"/>
              <a:t>is a group of firms acting together to limit output, raise price, and increase economic profit.</a:t>
            </a:r>
          </a:p>
          <a:p>
            <a:pPr lvl="1" eaLnBrk="1" hangingPunct="1">
              <a:spcBef>
                <a:spcPts val="300"/>
              </a:spcBef>
              <a:spcAft>
                <a:spcPts val="600"/>
              </a:spcAft>
              <a:buFontTx/>
              <a:buNone/>
            </a:pPr>
            <a:r>
              <a:rPr lang="en-CA" altLang="en-US"/>
              <a:t>Cartels are illegal but they do operate in some markets.</a:t>
            </a:r>
          </a:p>
          <a:p>
            <a:pPr lvl="1" eaLnBrk="1" hangingPunct="1">
              <a:spcBef>
                <a:spcPts val="300"/>
              </a:spcBef>
              <a:spcAft>
                <a:spcPts val="600"/>
              </a:spcAft>
              <a:buFontTx/>
              <a:buNone/>
            </a:pPr>
            <a:r>
              <a:rPr lang="en-CA" altLang="en-US"/>
              <a:t>Despite the temptation to collude, cartels tend to collapse</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38659">
                                            <p:txEl>
                                              <p:pRg st="1" end="1"/>
                                            </p:txEl>
                                          </p:spTgt>
                                        </p:tgtEl>
                                        <p:attrNameLst>
                                          <p:attrName>style.visibility</p:attrName>
                                        </p:attrNameLst>
                                      </p:cBhvr>
                                      <p:to>
                                        <p:strVal val="visible"/>
                                      </p:to>
                                    </p:set>
                                    <p:animEffect transition="in" filter="wipe(left)">
                                      <p:cBhvr>
                                        <p:cTn id="7" dur="500"/>
                                        <p:tgtEl>
                                          <p:spTgt spid="838659">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838659">
                                            <p:txEl>
                                              <p:pRg st="2" end="2"/>
                                            </p:txEl>
                                          </p:spTgt>
                                        </p:tgtEl>
                                        <p:attrNameLst>
                                          <p:attrName>style.visibility</p:attrName>
                                        </p:attrNameLst>
                                      </p:cBhvr>
                                      <p:to>
                                        <p:strVal val="visible"/>
                                      </p:to>
                                    </p:set>
                                    <p:animEffect transition="in" filter="wipe(left)">
                                      <p:cBhvr>
                                        <p:cTn id="12" dur="500"/>
                                        <p:tgtEl>
                                          <p:spTgt spid="838659">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838659">
                                            <p:txEl>
                                              <p:pRg st="3" end="3"/>
                                            </p:txEl>
                                          </p:spTgt>
                                        </p:tgtEl>
                                        <p:attrNameLst>
                                          <p:attrName>style.visibility</p:attrName>
                                        </p:attrNameLst>
                                      </p:cBhvr>
                                      <p:to>
                                        <p:strVal val="visible"/>
                                      </p:to>
                                    </p:set>
                                    <p:animEffect transition="in" filter="wipe(left)">
                                      <p:cBhvr>
                                        <p:cTn id="17" dur="500"/>
                                        <p:tgtEl>
                                          <p:spTgt spid="838659">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838659">
                                            <p:txEl>
                                              <p:pRg st="4" end="4"/>
                                            </p:txEl>
                                          </p:spTgt>
                                        </p:tgtEl>
                                        <p:attrNameLst>
                                          <p:attrName>style.visibility</p:attrName>
                                        </p:attrNameLst>
                                      </p:cBhvr>
                                      <p:to>
                                        <p:strVal val="visible"/>
                                      </p:to>
                                    </p:set>
                                    <p:animEffect transition="in" filter="wipe(left)">
                                      <p:cBhvr>
                                        <p:cTn id="22" dur="500"/>
                                        <p:tgtEl>
                                          <p:spTgt spid="83865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8659" grpId="0" build="p" bldLvl="3" autoUpdateAnimBg="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39682" name="Rectangle 2">
            <a:extLst>
              <a:ext uri="{FF2B5EF4-FFF2-40B4-BE49-F238E27FC236}">
                <a16:creationId xmlns:a16="http://schemas.microsoft.com/office/drawing/2014/main" id="{93AEC108-DFA4-4A29-AAE3-13CFF7A7E149}"/>
              </a:ext>
            </a:extLst>
          </p:cNvPr>
          <p:cNvSpPr>
            <a:spLocks noGrp="1" noChangeArrowheads="1"/>
          </p:cNvSpPr>
          <p:nvPr>
            <p:ph type="title"/>
          </p:nvPr>
        </p:nvSpPr>
        <p:spPr/>
        <p:txBody>
          <a:bodyPr/>
          <a:lstStyle/>
          <a:p>
            <a:pPr eaLnBrk="1" hangingPunct="1">
              <a:defRPr/>
            </a:pPr>
            <a:r>
              <a:rPr lang="en-US" dirty="0">
                <a:cs typeface="+mj-cs"/>
              </a:rPr>
              <a:t> WHAT IS OLIGOPOLY?</a:t>
            </a:r>
            <a:endParaRPr lang="en-CA" dirty="0">
              <a:cs typeface="+mj-cs"/>
            </a:endParaRPr>
          </a:p>
        </p:txBody>
      </p:sp>
      <p:sp>
        <p:nvSpPr>
          <p:cNvPr id="839683" name="Rectangle 3">
            <a:extLst>
              <a:ext uri="{FF2B5EF4-FFF2-40B4-BE49-F238E27FC236}">
                <a16:creationId xmlns:a16="http://schemas.microsoft.com/office/drawing/2014/main" id="{5E425328-9127-42DD-A58A-2DD32D13A35D}"/>
              </a:ext>
            </a:extLst>
          </p:cNvPr>
          <p:cNvSpPr>
            <a:spLocks noGrp="1" noChangeArrowheads="1"/>
          </p:cNvSpPr>
          <p:nvPr>
            <p:ph type="body" idx="1"/>
          </p:nvPr>
        </p:nvSpPr>
        <p:spPr/>
        <p:txBody>
          <a:bodyPr/>
          <a:lstStyle/>
          <a:p>
            <a:pPr eaLnBrk="1" hangingPunct="1">
              <a:spcBef>
                <a:spcPts val="300"/>
              </a:spcBef>
              <a:spcAft>
                <a:spcPts val="600"/>
              </a:spcAft>
              <a:buFont typeface="Webdings" charset="0"/>
              <a:buChar char="&lt;"/>
              <a:defRPr/>
            </a:pPr>
            <a:r>
              <a:rPr lang="en-US" dirty="0">
                <a:cs typeface="+mn-cs"/>
              </a:rPr>
              <a:t>Barriers to Entry</a:t>
            </a:r>
          </a:p>
          <a:p>
            <a:pPr lvl="1" eaLnBrk="1" hangingPunct="1">
              <a:spcBef>
                <a:spcPts val="300"/>
              </a:spcBef>
              <a:spcAft>
                <a:spcPts val="600"/>
              </a:spcAft>
              <a:buFontTx/>
              <a:buNone/>
              <a:defRPr/>
            </a:pPr>
            <a:r>
              <a:rPr lang="en-CA" dirty="0"/>
              <a:t>Either natural or legal barriers to entry can create an oligopoly.</a:t>
            </a:r>
          </a:p>
          <a:p>
            <a:pPr lvl="1" eaLnBrk="1" hangingPunct="1">
              <a:spcBef>
                <a:spcPts val="300"/>
              </a:spcBef>
              <a:spcAft>
                <a:spcPts val="600"/>
              </a:spcAft>
              <a:buFontTx/>
              <a:buNone/>
              <a:defRPr/>
            </a:pPr>
            <a:r>
              <a:rPr lang="en-CA" dirty="0"/>
              <a:t>Natural barriers arise from the combination of the demand for a product and economies of scale in producing it.</a:t>
            </a:r>
          </a:p>
          <a:p>
            <a:pPr lvl="1" eaLnBrk="1" hangingPunct="1">
              <a:spcBef>
                <a:spcPts val="300"/>
              </a:spcBef>
              <a:spcAft>
                <a:spcPts val="600"/>
              </a:spcAft>
              <a:buFontTx/>
              <a:buNone/>
              <a:defRPr/>
            </a:pPr>
            <a:r>
              <a:rPr lang="en-CA" dirty="0"/>
              <a:t>If the demand for a product limits the market to a small number the firms that can earn an economic profit, there is a natural oligopoly.</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39683">
                                            <p:txEl>
                                              <p:pRg st="1" end="1"/>
                                            </p:txEl>
                                          </p:spTgt>
                                        </p:tgtEl>
                                        <p:attrNameLst>
                                          <p:attrName>style.visibility</p:attrName>
                                        </p:attrNameLst>
                                      </p:cBhvr>
                                      <p:to>
                                        <p:strVal val="visible"/>
                                      </p:to>
                                    </p:set>
                                    <p:animEffect transition="in" filter="wipe(left)">
                                      <p:cBhvr>
                                        <p:cTn id="7" dur="500"/>
                                        <p:tgtEl>
                                          <p:spTgt spid="839683">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839683">
                                            <p:txEl>
                                              <p:pRg st="2" end="2"/>
                                            </p:txEl>
                                          </p:spTgt>
                                        </p:tgtEl>
                                        <p:attrNameLst>
                                          <p:attrName>style.visibility</p:attrName>
                                        </p:attrNameLst>
                                      </p:cBhvr>
                                      <p:to>
                                        <p:strVal val="visible"/>
                                      </p:to>
                                    </p:set>
                                    <p:animEffect transition="in" filter="wipe(left)">
                                      <p:cBhvr>
                                        <p:cTn id="12" dur="500"/>
                                        <p:tgtEl>
                                          <p:spTgt spid="83968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839683">
                                            <p:txEl>
                                              <p:pRg st="3" end="3"/>
                                            </p:txEl>
                                          </p:spTgt>
                                        </p:tgtEl>
                                        <p:attrNameLst>
                                          <p:attrName>style.visibility</p:attrName>
                                        </p:attrNameLst>
                                      </p:cBhvr>
                                      <p:to>
                                        <p:strVal val="visible"/>
                                      </p:to>
                                    </p:set>
                                    <p:animEffect transition="in" filter="wipe(left)">
                                      <p:cBhvr>
                                        <p:cTn id="17" dur="500"/>
                                        <p:tgtEl>
                                          <p:spTgt spid="83968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9683" grpId="0" build="p" bldLvl="3" autoUpdateAnimBg="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40718" name="Rectangle 14">
            <a:extLst>
              <a:ext uri="{FF2B5EF4-FFF2-40B4-BE49-F238E27FC236}">
                <a16:creationId xmlns:a16="http://schemas.microsoft.com/office/drawing/2014/main" id="{F7718F7E-3414-4BBF-A5AD-A3076CFAB571}"/>
              </a:ext>
            </a:extLst>
          </p:cNvPr>
          <p:cNvSpPr>
            <a:spLocks noGrp="1" noChangeArrowheads="1"/>
          </p:cNvSpPr>
          <p:nvPr>
            <p:ph type="title"/>
          </p:nvPr>
        </p:nvSpPr>
        <p:spPr/>
        <p:txBody>
          <a:bodyPr/>
          <a:lstStyle/>
          <a:p>
            <a:pPr eaLnBrk="1" hangingPunct="1">
              <a:defRPr/>
            </a:pPr>
            <a:r>
              <a:rPr lang="en-US" dirty="0">
                <a:cs typeface="+mj-cs"/>
              </a:rPr>
              <a:t> WHAT IS OLIGOPOLY?</a:t>
            </a:r>
          </a:p>
        </p:txBody>
      </p:sp>
      <p:sp>
        <p:nvSpPr>
          <p:cNvPr id="840707" name="Rectangle 3">
            <a:extLst>
              <a:ext uri="{FF2B5EF4-FFF2-40B4-BE49-F238E27FC236}">
                <a16:creationId xmlns:a16="http://schemas.microsoft.com/office/drawing/2014/main" id="{FB9002A3-10CF-44CB-BB8C-58591A3F6E69}"/>
              </a:ext>
            </a:extLst>
          </p:cNvPr>
          <p:cNvSpPr>
            <a:spLocks noGrp="1" noChangeArrowheads="1"/>
          </p:cNvSpPr>
          <p:nvPr>
            <p:ph idx="1"/>
          </p:nvPr>
        </p:nvSpPr>
        <p:spPr>
          <a:xfrm>
            <a:off x="152400" y="1752600"/>
            <a:ext cx="4114800" cy="2590800"/>
          </a:xfrm>
        </p:spPr>
        <p:txBody>
          <a:bodyPr/>
          <a:lstStyle/>
          <a:p>
            <a:pPr marL="117475" lvl="1" indent="-3175" defTabSz="457200" eaLnBrk="1" hangingPunct="1">
              <a:lnSpc>
                <a:spcPct val="95000"/>
              </a:lnSpc>
              <a:spcBef>
                <a:spcPts val="300"/>
              </a:spcBef>
              <a:spcAft>
                <a:spcPts val="600"/>
              </a:spcAft>
              <a:buFontTx/>
              <a:buNone/>
            </a:pPr>
            <a:r>
              <a:rPr lang="en-CA" altLang="en-US"/>
              <a:t>Figure (a) shows the case of a natural duopoly.</a:t>
            </a:r>
          </a:p>
          <a:p>
            <a:pPr marL="117475" lvl="1" indent="-3175" defTabSz="457200" eaLnBrk="1" hangingPunct="1">
              <a:lnSpc>
                <a:spcPct val="95000"/>
              </a:lnSpc>
              <a:spcBef>
                <a:spcPts val="300"/>
              </a:spcBef>
              <a:spcAft>
                <a:spcPts val="600"/>
              </a:spcAft>
              <a:buFontTx/>
              <a:buNone/>
            </a:pPr>
            <a:r>
              <a:rPr lang="en-CA" altLang="en-US"/>
              <a:t>A </a:t>
            </a:r>
            <a:r>
              <a:rPr lang="en-CA" altLang="en-US" sz="2600" b="1">
                <a:solidFill>
                  <a:srgbClr val="FF0000"/>
                </a:solidFill>
              </a:rPr>
              <a:t>duopoly</a:t>
            </a:r>
            <a:r>
              <a:rPr lang="en-CA" altLang="en-US"/>
              <a:t> is a market with two firms.</a:t>
            </a:r>
          </a:p>
          <a:p>
            <a:pPr marL="117475" lvl="1" indent="-3175" defTabSz="457200" eaLnBrk="1" hangingPunct="1">
              <a:lnSpc>
                <a:spcPct val="95000"/>
              </a:lnSpc>
              <a:spcBef>
                <a:spcPts val="300"/>
              </a:spcBef>
              <a:spcAft>
                <a:spcPts val="600"/>
              </a:spcAft>
              <a:buFontTx/>
              <a:buNone/>
            </a:pPr>
            <a:r>
              <a:rPr lang="en-CA" altLang="en-US" b="1"/>
              <a:t>1.</a:t>
            </a:r>
            <a:r>
              <a:rPr lang="en-CA" altLang="en-US"/>
              <a:t> The lowest possible price 	equals minimum </a:t>
            </a:r>
            <a:r>
              <a:rPr lang="en-CA" altLang="en-US" i="1"/>
              <a:t>ATC.</a:t>
            </a:r>
            <a:endParaRPr lang="en-CA" altLang="en-US"/>
          </a:p>
        </p:txBody>
      </p:sp>
      <p:sp>
        <p:nvSpPr>
          <p:cNvPr id="840716" name="Rectangle 12">
            <a:extLst>
              <a:ext uri="{FF2B5EF4-FFF2-40B4-BE49-F238E27FC236}">
                <a16:creationId xmlns:a16="http://schemas.microsoft.com/office/drawing/2014/main" id="{8017AE52-16C7-446F-90EA-368BB279B060}"/>
              </a:ext>
            </a:extLst>
          </p:cNvPr>
          <p:cNvSpPr>
            <a:spLocks noChangeArrowheads="1"/>
          </p:cNvSpPr>
          <p:nvPr/>
        </p:nvSpPr>
        <p:spPr bwMode="auto">
          <a:xfrm>
            <a:off x="152400" y="4191000"/>
            <a:ext cx="41148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lr>
                <a:srgbClr val="00468F"/>
              </a:buClr>
              <a:buFont typeface="Webdings" panose="05030102010509060703" pitchFamily="18" charset="2"/>
              <a:buChar char="&lt;"/>
              <a:tabLst>
                <a:tab pos="515938" algn="l"/>
              </a:tabLst>
              <a:defRPr sz="2800" b="1">
                <a:solidFill>
                  <a:srgbClr val="00468F"/>
                </a:solidFill>
                <a:latin typeface="Arial" panose="020B0604020202020204" pitchFamily="34" charset="0"/>
                <a:ea typeface="ＭＳ Ｐゴシック" panose="020B0600070205080204" pitchFamily="34" charset="-128"/>
              </a:defRPr>
            </a:lvl1pPr>
            <a:lvl2pPr marL="114300">
              <a:lnSpc>
                <a:spcPct val="105000"/>
              </a:lnSpc>
              <a:spcBef>
                <a:spcPct val="50000"/>
              </a:spcBef>
              <a:buChar char="–"/>
              <a:tabLst>
                <a:tab pos="515938" algn="l"/>
              </a:tabLst>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tabLst>
                <a:tab pos="515938" algn="l"/>
              </a:tabLst>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tabLst>
                <a:tab pos="515938" algn="l"/>
              </a:tabLst>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tabLst>
                <a:tab pos="515938" algn="l"/>
              </a:tabLst>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tabLst>
                <a:tab pos="515938" algn="l"/>
              </a:tabLst>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tabLst>
                <a:tab pos="515938" algn="l"/>
              </a:tabLst>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tabLst>
                <a:tab pos="515938" algn="l"/>
              </a:tabLst>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tabLst>
                <a:tab pos="515938" algn="l"/>
              </a:tabLst>
              <a:defRPr sz="2000">
                <a:solidFill>
                  <a:schemeClr val="tx1"/>
                </a:solidFill>
                <a:latin typeface="Arial" panose="020B0604020202020204" pitchFamily="34" charset="0"/>
                <a:ea typeface="ＭＳ Ｐゴシック" panose="020B0600070205080204" pitchFamily="34" charset="-128"/>
              </a:defRPr>
            </a:lvl9pPr>
          </a:lstStyle>
          <a:p>
            <a:pPr lvl="1" eaLnBrk="1" hangingPunct="1">
              <a:spcBef>
                <a:spcPts val="300"/>
              </a:spcBef>
              <a:spcAft>
                <a:spcPts val="600"/>
              </a:spcAft>
              <a:buFontTx/>
              <a:buNone/>
            </a:pPr>
            <a:r>
              <a:rPr lang="en-CA" altLang="en-US" b="1"/>
              <a:t>2.</a:t>
            </a:r>
            <a:r>
              <a:rPr lang="en-CA" altLang="en-US"/>
              <a:t> The efficient scale is 30 	rides a day.</a:t>
            </a:r>
          </a:p>
        </p:txBody>
      </p:sp>
      <p:sp>
        <p:nvSpPr>
          <p:cNvPr id="840717" name="Rectangle 13">
            <a:extLst>
              <a:ext uri="{FF2B5EF4-FFF2-40B4-BE49-F238E27FC236}">
                <a16:creationId xmlns:a16="http://schemas.microsoft.com/office/drawing/2014/main" id="{2C330FD0-54B7-42BA-9A37-79BCDC7FD1A1}"/>
              </a:ext>
            </a:extLst>
          </p:cNvPr>
          <p:cNvSpPr>
            <a:spLocks noChangeArrowheads="1"/>
          </p:cNvSpPr>
          <p:nvPr/>
        </p:nvSpPr>
        <p:spPr bwMode="auto">
          <a:xfrm>
            <a:off x="152400" y="5105400"/>
            <a:ext cx="4114800"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defTabSz="515938">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114300" defTabSz="515938">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defTabSz="515938">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defTabSz="515938">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defTabSz="515938">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defTabSz="515938"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defTabSz="515938"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defTabSz="515938"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defTabSz="515938"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lvl="1" eaLnBrk="1" hangingPunct="1">
              <a:spcBef>
                <a:spcPts val="300"/>
              </a:spcBef>
              <a:spcAft>
                <a:spcPts val="600"/>
              </a:spcAft>
              <a:buFontTx/>
              <a:buNone/>
            </a:pPr>
            <a:r>
              <a:rPr lang="en-CA" altLang="en-US" b="1"/>
              <a:t>3.</a:t>
            </a:r>
            <a:r>
              <a:rPr lang="en-CA" altLang="en-US"/>
              <a:t> The quantity demanded 	(60 rides a day) can be 	met by two firms</a:t>
            </a:r>
            <a:r>
              <a:rPr lang="en-CA" altLang="en-US">
                <a:cs typeface="Arial" panose="020B0604020202020204" pitchFamily="34" charset="0"/>
              </a:rPr>
              <a:t>—	natural 	duopoly.</a:t>
            </a:r>
          </a:p>
        </p:txBody>
      </p:sp>
      <p:pic>
        <p:nvPicPr>
          <p:cNvPr id="22534" name="Picture 22" descr="fig17.01a.gif">
            <a:extLst>
              <a:ext uri="{FF2B5EF4-FFF2-40B4-BE49-F238E27FC236}">
                <a16:creationId xmlns:a16="http://schemas.microsoft.com/office/drawing/2014/main" id="{EDAA60FF-842C-4601-B63E-D939868BB7D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427538" y="1752600"/>
            <a:ext cx="4716462" cy="5037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 name="Picture 23" descr="fig17.01b.gif">
            <a:extLst>
              <a:ext uri="{FF2B5EF4-FFF2-40B4-BE49-F238E27FC236}">
                <a16:creationId xmlns:a16="http://schemas.microsoft.com/office/drawing/2014/main" id="{29DC5C97-8AAB-4170-86EB-18EDAAD0374E}"/>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427538" y="1752600"/>
            <a:ext cx="4716462" cy="5037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 name="Picture 24" descr="fig17.01c.gif">
            <a:extLst>
              <a:ext uri="{FF2B5EF4-FFF2-40B4-BE49-F238E27FC236}">
                <a16:creationId xmlns:a16="http://schemas.microsoft.com/office/drawing/2014/main" id="{9FCAA722-A65E-44C6-8901-09FD8F40D5F7}"/>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427538" y="1752600"/>
            <a:ext cx="4716462" cy="5037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 name="Picture 25" descr="fig17.01d.gif">
            <a:extLst>
              <a:ext uri="{FF2B5EF4-FFF2-40B4-BE49-F238E27FC236}">
                <a16:creationId xmlns:a16="http://schemas.microsoft.com/office/drawing/2014/main" id="{A886D789-5DA8-4215-878A-631A872BDEAA}"/>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4427538" y="1752600"/>
            <a:ext cx="4716462" cy="5037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40707">
                                            <p:txEl>
                                              <p:pRg st="1" end="1"/>
                                            </p:txEl>
                                          </p:spTgt>
                                        </p:tgtEl>
                                        <p:attrNameLst>
                                          <p:attrName>style.visibility</p:attrName>
                                        </p:attrNameLst>
                                      </p:cBhvr>
                                      <p:to>
                                        <p:strVal val="visible"/>
                                      </p:to>
                                    </p:set>
                                    <p:animEffect transition="in" filter="wipe(left)">
                                      <p:cBhvr>
                                        <p:cTn id="7" dur="500"/>
                                        <p:tgtEl>
                                          <p:spTgt spid="840707">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840707">
                                            <p:txEl>
                                              <p:pRg st="2" end="2"/>
                                            </p:txEl>
                                          </p:spTgt>
                                        </p:tgtEl>
                                        <p:attrNameLst>
                                          <p:attrName>style.visibility</p:attrName>
                                        </p:attrNameLst>
                                      </p:cBhvr>
                                      <p:to>
                                        <p:strVal val="visible"/>
                                      </p:to>
                                    </p:set>
                                    <p:animEffect transition="in" filter="wipe(left)">
                                      <p:cBhvr>
                                        <p:cTn id="12" dur="500"/>
                                        <p:tgtEl>
                                          <p:spTgt spid="840707">
                                            <p:txEl>
                                              <p:pRg st="2" end="2"/>
                                            </p:txEl>
                                          </p:spTgt>
                                        </p:tgtEl>
                                      </p:cBhvr>
                                    </p:animEffect>
                                  </p:childTnLst>
                                </p:cTn>
                              </p:par>
                            </p:childTnLst>
                          </p:cTn>
                        </p:par>
                        <p:par>
                          <p:cTn id="13" fill="hold" nodeType="afterGroup">
                            <p:stCondLst>
                              <p:cond delay="500"/>
                            </p:stCondLst>
                            <p:childTnLst>
                              <p:par>
                                <p:cTn id="14" presetID="10" presetClass="entr" presetSubtype="0" fill="hold" nodeType="afterEffect">
                                  <p:stCondLst>
                                    <p:cond delay="0"/>
                                  </p:stCondLst>
                                  <p:childTnLst>
                                    <p:set>
                                      <p:cBhvr>
                                        <p:cTn id="15" dur="1" fill="hold">
                                          <p:stCondLst>
                                            <p:cond delay="0"/>
                                          </p:stCondLst>
                                        </p:cTn>
                                        <p:tgtEl>
                                          <p:spTgt spid="24"/>
                                        </p:tgtEl>
                                        <p:attrNameLst>
                                          <p:attrName>style.visibility</p:attrName>
                                        </p:attrNameLst>
                                      </p:cBhvr>
                                      <p:to>
                                        <p:strVal val="visible"/>
                                      </p:to>
                                    </p:set>
                                    <p:animEffect transition="in" filter="fade">
                                      <p:cBhvr>
                                        <p:cTn id="16" dur="500"/>
                                        <p:tgtEl>
                                          <p:spTgt spid="24"/>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840716"/>
                                        </p:tgtEl>
                                        <p:attrNameLst>
                                          <p:attrName>style.visibility</p:attrName>
                                        </p:attrNameLst>
                                      </p:cBhvr>
                                      <p:to>
                                        <p:strVal val="visible"/>
                                      </p:to>
                                    </p:set>
                                    <p:animEffect transition="in" filter="wipe(left)">
                                      <p:cBhvr>
                                        <p:cTn id="21" dur="1000"/>
                                        <p:tgtEl>
                                          <p:spTgt spid="840716"/>
                                        </p:tgtEl>
                                      </p:cBhvr>
                                    </p:animEffect>
                                  </p:childTnLst>
                                </p:cTn>
                              </p:par>
                            </p:childTnLst>
                          </p:cTn>
                        </p:par>
                        <p:par>
                          <p:cTn id="22" fill="hold" nodeType="afterGroup">
                            <p:stCondLst>
                              <p:cond delay="1000"/>
                            </p:stCondLst>
                            <p:childTnLst>
                              <p:par>
                                <p:cTn id="23" presetID="10" presetClass="entr" presetSubtype="0" fill="hold" nodeType="afterEffect">
                                  <p:stCondLst>
                                    <p:cond delay="0"/>
                                  </p:stCondLst>
                                  <p:childTnLst>
                                    <p:set>
                                      <p:cBhvr>
                                        <p:cTn id="24" dur="1" fill="hold">
                                          <p:stCondLst>
                                            <p:cond delay="0"/>
                                          </p:stCondLst>
                                        </p:cTn>
                                        <p:tgtEl>
                                          <p:spTgt spid="25"/>
                                        </p:tgtEl>
                                        <p:attrNameLst>
                                          <p:attrName>style.visibility</p:attrName>
                                        </p:attrNameLst>
                                      </p:cBhvr>
                                      <p:to>
                                        <p:strVal val="visible"/>
                                      </p:to>
                                    </p:set>
                                    <p:animEffect transition="in" filter="fade">
                                      <p:cBhvr>
                                        <p:cTn id="25" dur="500"/>
                                        <p:tgtEl>
                                          <p:spTgt spid="25"/>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22" presetClass="entr" presetSubtype="8" fill="hold" grpId="0" nodeType="clickEffect">
                                  <p:stCondLst>
                                    <p:cond delay="0"/>
                                  </p:stCondLst>
                                  <p:childTnLst>
                                    <p:set>
                                      <p:cBhvr>
                                        <p:cTn id="29" dur="1" fill="hold">
                                          <p:stCondLst>
                                            <p:cond delay="0"/>
                                          </p:stCondLst>
                                        </p:cTn>
                                        <p:tgtEl>
                                          <p:spTgt spid="840717"/>
                                        </p:tgtEl>
                                        <p:attrNameLst>
                                          <p:attrName>style.visibility</p:attrName>
                                        </p:attrNameLst>
                                      </p:cBhvr>
                                      <p:to>
                                        <p:strVal val="visible"/>
                                      </p:to>
                                    </p:set>
                                    <p:animEffect transition="in" filter="wipe(left)">
                                      <p:cBhvr>
                                        <p:cTn id="30" dur="1000"/>
                                        <p:tgtEl>
                                          <p:spTgt spid="840717"/>
                                        </p:tgtEl>
                                      </p:cBhvr>
                                    </p:animEffect>
                                  </p:childTnLst>
                                </p:cTn>
                              </p:par>
                            </p:childTnLst>
                          </p:cTn>
                        </p:par>
                        <p:par>
                          <p:cTn id="31" fill="hold" nodeType="afterGroup">
                            <p:stCondLst>
                              <p:cond delay="1000"/>
                            </p:stCondLst>
                            <p:childTnLst>
                              <p:par>
                                <p:cTn id="32" presetID="10" presetClass="entr" presetSubtype="0" fill="hold" nodeType="afterEffect">
                                  <p:stCondLst>
                                    <p:cond delay="0"/>
                                  </p:stCondLst>
                                  <p:childTnLst>
                                    <p:set>
                                      <p:cBhvr>
                                        <p:cTn id="33" dur="1" fill="hold">
                                          <p:stCondLst>
                                            <p:cond delay="0"/>
                                          </p:stCondLst>
                                        </p:cTn>
                                        <p:tgtEl>
                                          <p:spTgt spid="26"/>
                                        </p:tgtEl>
                                        <p:attrNameLst>
                                          <p:attrName>style.visibility</p:attrName>
                                        </p:attrNameLst>
                                      </p:cBhvr>
                                      <p:to>
                                        <p:strVal val="visible"/>
                                      </p:to>
                                    </p:set>
                                    <p:animEffect transition="in" filter="fade">
                                      <p:cBhvr>
                                        <p:cTn id="34"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40707" grpId="0" build="p" bldLvl="3" autoUpdateAnimBg="0"/>
      <p:bldP spid="840716" grpId="0"/>
      <p:bldP spid="840717" grpId="0"/>
    </p:bldLst>
  </p:timing>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4578" name="Picture 9" descr="fig17.01a.gif">
            <a:extLst>
              <a:ext uri="{FF2B5EF4-FFF2-40B4-BE49-F238E27FC236}">
                <a16:creationId xmlns:a16="http://schemas.microsoft.com/office/drawing/2014/main" id="{BACA2B64-5F9A-4D38-A339-085ABFC103A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81200" y="381000"/>
            <a:ext cx="5583238" cy="5962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descr="fig17.01b.gif">
            <a:extLst>
              <a:ext uri="{FF2B5EF4-FFF2-40B4-BE49-F238E27FC236}">
                <a16:creationId xmlns:a16="http://schemas.microsoft.com/office/drawing/2014/main" id="{99E3CEA1-FA60-45A9-B139-4A1F2FE8BA4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981200" y="381000"/>
            <a:ext cx="5583238" cy="5962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11" descr="fig17.01c.gif">
            <a:extLst>
              <a:ext uri="{FF2B5EF4-FFF2-40B4-BE49-F238E27FC236}">
                <a16:creationId xmlns:a16="http://schemas.microsoft.com/office/drawing/2014/main" id="{06EFB829-C288-4E86-8E0E-1616FA70BD39}"/>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981200" y="381000"/>
            <a:ext cx="5583238" cy="5962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2" descr="fig17.01d.gif">
            <a:extLst>
              <a:ext uri="{FF2B5EF4-FFF2-40B4-BE49-F238E27FC236}">
                <a16:creationId xmlns:a16="http://schemas.microsoft.com/office/drawing/2014/main" id="{AB083CF4-2BF4-41EF-A4E5-7C75B8BCDE80}"/>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981200" y="381000"/>
            <a:ext cx="5583238" cy="5962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3" descr="fig17.01e.gif">
            <a:extLst>
              <a:ext uri="{FF2B5EF4-FFF2-40B4-BE49-F238E27FC236}">
                <a16:creationId xmlns:a16="http://schemas.microsoft.com/office/drawing/2014/main" id="{EB258990-11F6-4E7A-9EAB-EC5A1E165CAA}"/>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981200" y="381000"/>
            <a:ext cx="5583238" cy="5962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4" descr="fig17.01f.gif">
            <a:extLst>
              <a:ext uri="{FF2B5EF4-FFF2-40B4-BE49-F238E27FC236}">
                <a16:creationId xmlns:a16="http://schemas.microsoft.com/office/drawing/2014/main" id="{BFDF4EE4-D225-463C-9ED1-4C999251734C}"/>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981200" y="381000"/>
            <a:ext cx="5583238" cy="5962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15" descr="fig17.01g.gif">
            <a:extLst>
              <a:ext uri="{FF2B5EF4-FFF2-40B4-BE49-F238E27FC236}">
                <a16:creationId xmlns:a16="http://schemas.microsoft.com/office/drawing/2014/main" id="{4A7EB18E-7097-4F50-8DD1-A25044097CE1}"/>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981200" y="381000"/>
            <a:ext cx="5583238" cy="5962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Picture 16" descr="fig17.01h.gif">
            <a:extLst>
              <a:ext uri="{FF2B5EF4-FFF2-40B4-BE49-F238E27FC236}">
                <a16:creationId xmlns:a16="http://schemas.microsoft.com/office/drawing/2014/main" id="{8F80CA99-FC87-48FC-9B1E-94254664C02C}"/>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1981200" y="381000"/>
            <a:ext cx="5583238" cy="5962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500"/>
                                        <p:tgtEl>
                                          <p:spTgt spid="13"/>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fade">
                                      <p:cBhvr>
                                        <p:cTn id="22" dur="500"/>
                                        <p:tgtEl>
                                          <p:spTgt spid="14"/>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fade">
                                      <p:cBhvr>
                                        <p:cTn id="27" dur="500"/>
                                        <p:tgtEl>
                                          <p:spTgt spid="15"/>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16"/>
                                        </p:tgtEl>
                                        <p:attrNameLst>
                                          <p:attrName>style.visibility</p:attrName>
                                        </p:attrNameLst>
                                      </p:cBhvr>
                                      <p:to>
                                        <p:strVal val="visible"/>
                                      </p:to>
                                    </p:set>
                                    <p:animEffect transition="in" filter="fade">
                                      <p:cBhvr>
                                        <p:cTn id="32" dur="500"/>
                                        <p:tgtEl>
                                          <p:spTgt spid="16"/>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17"/>
                                        </p:tgtEl>
                                        <p:attrNameLst>
                                          <p:attrName>style.visibility</p:attrName>
                                        </p:attrNameLst>
                                      </p:cBhvr>
                                      <p:to>
                                        <p:strVal val="visible"/>
                                      </p:to>
                                    </p:set>
                                    <p:animEffect transition="in" filter="fade">
                                      <p:cBhvr>
                                        <p:cTn id="3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41742" name="Rectangle 14">
            <a:extLst>
              <a:ext uri="{FF2B5EF4-FFF2-40B4-BE49-F238E27FC236}">
                <a16:creationId xmlns:a16="http://schemas.microsoft.com/office/drawing/2014/main" id="{30C0B845-E96E-4033-9595-133E1EE63117}"/>
              </a:ext>
            </a:extLst>
          </p:cNvPr>
          <p:cNvSpPr>
            <a:spLocks noGrp="1" noChangeArrowheads="1"/>
          </p:cNvSpPr>
          <p:nvPr>
            <p:ph type="title"/>
          </p:nvPr>
        </p:nvSpPr>
        <p:spPr/>
        <p:txBody>
          <a:bodyPr/>
          <a:lstStyle/>
          <a:p>
            <a:pPr eaLnBrk="1" hangingPunct="1">
              <a:defRPr/>
            </a:pPr>
            <a:r>
              <a:rPr lang="en-US" dirty="0">
                <a:cs typeface="+mj-cs"/>
              </a:rPr>
              <a:t>  WHAT IS OLIGOPOLY?</a:t>
            </a:r>
          </a:p>
        </p:txBody>
      </p:sp>
      <p:sp>
        <p:nvSpPr>
          <p:cNvPr id="26627" name="Rectangle 3">
            <a:extLst>
              <a:ext uri="{FF2B5EF4-FFF2-40B4-BE49-F238E27FC236}">
                <a16:creationId xmlns:a16="http://schemas.microsoft.com/office/drawing/2014/main" id="{C890E542-B8D0-4CB7-A2D8-26925E49521A}"/>
              </a:ext>
            </a:extLst>
          </p:cNvPr>
          <p:cNvSpPr>
            <a:spLocks noGrp="1" noChangeArrowheads="1"/>
          </p:cNvSpPr>
          <p:nvPr>
            <p:ph idx="1"/>
          </p:nvPr>
        </p:nvSpPr>
        <p:spPr>
          <a:xfrm>
            <a:off x="152400" y="1828800"/>
            <a:ext cx="4114800" cy="1524000"/>
          </a:xfrm>
        </p:spPr>
        <p:txBody>
          <a:bodyPr/>
          <a:lstStyle/>
          <a:p>
            <a:pPr marL="114300" lvl="1" eaLnBrk="1" hangingPunct="1">
              <a:spcBef>
                <a:spcPts val="300"/>
              </a:spcBef>
              <a:spcAft>
                <a:spcPts val="600"/>
              </a:spcAft>
              <a:buFontTx/>
              <a:buNone/>
            </a:pPr>
            <a:r>
              <a:rPr lang="en-CA" altLang="en-US"/>
              <a:t>Figure (b) shows the case of a natural oligopoly with three firms.</a:t>
            </a:r>
          </a:p>
        </p:txBody>
      </p:sp>
      <p:sp>
        <p:nvSpPr>
          <p:cNvPr id="841741" name="Rectangle 13">
            <a:extLst>
              <a:ext uri="{FF2B5EF4-FFF2-40B4-BE49-F238E27FC236}">
                <a16:creationId xmlns:a16="http://schemas.microsoft.com/office/drawing/2014/main" id="{1072263C-DA2B-40E9-9470-DA0B948D2FA0}"/>
              </a:ext>
            </a:extLst>
          </p:cNvPr>
          <p:cNvSpPr>
            <a:spLocks noChangeArrowheads="1"/>
          </p:cNvSpPr>
          <p:nvPr/>
        </p:nvSpPr>
        <p:spPr bwMode="auto">
          <a:xfrm>
            <a:off x="152400" y="3276600"/>
            <a:ext cx="4114800" cy="236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512763" indent="-398463">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lvl="1" eaLnBrk="1" hangingPunct="1">
              <a:spcBef>
                <a:spcPts val="300"/>
              </a:spcBef>
              <a:spcAft>
                <a:spcPts val="600"/>
              </a:spcAft>
              <a:buFontTx/>
              <a:buNone/>
            </a:pPr>
            <a:r>
              <a:rPr lang="en-CA" altLang="en-US" b="1"/>
              <a:t>4.</a:t>
            </a:r>
            <a:r>
              <a:rPr lang="en-CA" altLang="en-US"/>
              <a:t> When the efficient scale is 20 rides a day, …</a:t>
            </a:r>
          </a:p>
          <a:p>
            <a:pPr lvl="1" eaLnBrk="1" hangingPunct="1">
              <a:spcBef>
                <a:spcPts val="300"/>
              </a:spcBef>
              <a:spcAft>
                <a:spcPts val="600"/>
              </a:spcAft>
              <a:buFontTx/>
              <a:buNone/>
            </a:pPr>
            <a:r>
              <a:rPr lang="en-CA" altLang="en-US" b="1"/>
              <a:t>5.</a:t>
            </a:r>
            <a:r>
              <a:rPr lang="en-CA" altLang="en-US"/>
              <a:t> Three firms can satisfy the market demand at the lowest possible price.</a:t>
            </a:r>
          </a:p>
        </p:txBody>
      </p:sp>
      <p:pic>
        <p:nvPicPr>
          <p:cNvPr id="26629" name="Picture 22" descr="fig17.01a.gif">
            <a:extLst>
              <a:ext uri="{FF2B5EF4-FFF2-40B4-BE49-F238E27FC236}">
                <a16:creationId xmlns:a16="http://schemas.microsoft.com/office/drawing/2014/main" id="{FB3E84A9-5720-40FA-B7BB-B0E783BE4DD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427538" y="1752600"/>
            <a:ext cx="4716462" cy="5037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30" name="Picture 23" descr="fig17.01b.gif">
            <a:extLst>
              <a:ext uri="{FF2B5EF4-FFF2-40B4-BE49-F238E27FC236}">
                <a16:creationId xmlns:a16="http://schemas.microsoft.com/office/drawing/2014/main" id="{C79BB339-269A-4C24-AFE0-3EAB449999A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427538" y="1752600"/>
            <a:ext cx="4716462" cy="5037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31" name="Picture 24" descr="fig17.01c.gif">
            <a:extLst>
              <a:ext uri="{FF2B5EF4-FFF2-40B4-BE49-F238E27FC236}">
                <a16:creationId xmlns:a16="http://schemas.microsoft.com/office/drawing/2014/main" id="{AB9E793F-53C3-479F-BAA2-E5CE6AFA20E0}"/>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427538" y="1752600"/>
            <a:ext cx="4716462" cy="5037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32" name="Picture 25" descr="fig17.01d.gif">
            <a:extLst>
              <a:ext uri="{FF2B5EF4-FFF2-40B4-BE49-F238E27FC236}">
                <a16:creationId xmlns:a16="http://schemas.microsoft.com/office/drawing/2014/main" id="{D58A439A-9D69-4B30-A5E1-D350B5518D14}"/>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4427538" y="1752600"/>
            <a:ext cx="4716462" cy="5037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 name="Picture 26" descr="fig17.01e.gif">
            <a:extLst>
              <a:ext uri="{FF2B5EF4-FFF2-40B4-BE49-F238E27FC236}">
                <a16:creationId xmlns:a16="http://schemas.microsoft.com/office/drawing/2014/main" id="{7B4C4713-C926-47B0-85AD-C13C1EDB62AE}"/>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427538" y="1752600"/>
            <a:ext cx="4716462" cy="5037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 name="Picture 27" descr="fig17.01f.gif">
            <a:extLst>
              <a:ext uri="{FF2B5EF4-FFF2-40B4-BE49-F238E27FC236}">
                <a16:creationId xmlns:a16="http://schemas.microsoft.com/office/drawing/2014/main" id="{6FEBB63C-9B30-492C-959D-BFFE02C0CDB4}"/>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4427538" y="1752600"/>
            <a:ext cx="4716462" cy="5037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 name="Picture 28" descr="fig17.01g.gif">
            <a:extLst>
              <a:ext uri="{FF2B5EF4-FFF2-40B4-BE49-F238E27FC236}">
                <a16:creationId xmlns:a16="http://schemas.microsoft.com/office/drawing/2014/main" id="{163A7C1D-312F-4448-98E1-1ABB188CB484}"/>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4427538" y="1752600"/>
            <a:ext cx="4716462" cy="5037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 name="Picture 29" descr="fig17.01h.gif">
            <a:extLst>
              <a:ext uri="{FF2B5EF4-FFF2-40B4-BE49-F238E27FC236}">
                <a16:creationId xmlns:a16="http://schemas.microsoft.com/office/drawing/2014/main" id="{8E38218F-82B4-4F33-AC20-600FBFC5F7D7}"/>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4427538" y="1752600"/>
            <a:ext cx="4716462" cy="5037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after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fade">
                                      <p:cBhvr>
                                        <p:cTn id="7" dur="500"/>
                                        <p:tgtEl>
                                          <p:spTgt spid="27"/>
                                        </p:tgtEl>
                                      </p:cBhvr>
                                    </p:animEffect>
                                  </p:childTnLst>
                                </p:cTn>
                              </p:par>
                            </p:childTnLst>
                          </p:cTn>
                        </p:par>
                        <p:par>
                          <p:cTn id="8" fill="hold" nodeType="afterGroup">
                            <p:stCondLst>
                              <p:cond delay="500"/>
                            </p:stCondLst>
                            <p:childTnLst>
                              <p:par>
                                <p:cTn id="9" presetID="10" presetClass="entr" presetSubtype="0" fill="hold" nodeType="afterEffect">
                                  <p:stCondLst>
                                    <p:cond delay="0"/>
                                  </p:stCondLst>
                                  <p:childTnLst>
                                    <p:set>
                                      <p:cBhvr>
                                        <p:cTn id="10" dur="1" fill="hold">
                                          <p:stCondLst>
                                            <p:cond delay="0"/>
                                          </p:stCondLst>
                                        </p:cTn>
                                        <p:tgtEl>
                                          <p:spTgt spid="28"/>
                                        </p:tgtEl>
                                        <p:attrNameLst>
                                          <p:attrName>style.visibility</p:attrName>
                                        </p:attrNameLst>
                                      </p:cBhvr>
                                      <p:to>
                                        <p:strVal val="visible"/>
                                      </p:to>
                                    </p:set>
                                    <p:animEffect transition="in" filter="fade">
                                      <p:cBhvr>
                                        <p:cTn id="11" dur="500"/>
                                        <p:tgtEl>
                                          <p:spTgt spid="28"/>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841741">
                                            <p:txEl>
                                              <p:pRg st="0" end="0"/>
                                            </p:txEl>
                                          </p:spTgt>
                                        </p:tgtEl>
                                        <p:attrNameLst>
                                          <p:attrName>style.visibility</p:attrName>
                                        </p:attrNameLst>
                                      </p:cBhvr>
                                      <p:to>
                                        <p:strVal val="visible"/>
                                      </p:to>
                                    </p:set>
                                    <p:animEffect transition="in" filter="wipe(left)">
                                      <p:cBhvr>
                                        <p:cTn id="16" dur="500"/>
                                        <p:tgtEl>
                                          <p:spTgt spid="841741">
                                            <p:txEl>
                                              <p:pRg st="0" end="0"/>
                                            </p:txEl>
                                          </p:spTgt>
                                        </p:tgtEl>
                                      </p:cBhvr>
                                    </p:animEffect>
                                  </p:childTnLst>
                                </p:cTn>
                              </p:par>
                            </p:childTnLst>
                          </p:cTn>
                        </p:par>
                        <p:par>
                          <p:cTn id="17" fill="hold" nodeType="afterGroup">
                            <p:stCondLst>
                              <p:cond delay="500"/>
                            </p:stCondLst>
                            <p:childTnLst>
                              <p:par>
                                <p:cTn id="18" presetID="10" presetClass="entr" presetSubtype="0" fill="hold" nodeType="afterEffect">
                                  <p:stCondLst>
                                    <p:cond delay="0"/>
                                  </p:stCondLst>
                                  <p:childTnLst>
                                    <p:set>
                                      <p:cBhvr>
                                        <p:cTn id="19" dur="1" fill="hold">
                                          <p:stCondLst>
                                            <p:cond delay="0"/>
                                          </p:stCondLst>
                                        </p:cTn>
                                        <p:tgtEl>
                                          <p:spTgt spid="29"/>
                                        </p:tgtEl>
                                        <p:attrNameLst>
                                          <p:attrName>style.visibility</p:attrName>
                                        </p:attrNameLst>
                                      </p:cBhvr>
                                      <p:to>
                                        <p:strVal val="visible"/>
                                      </p:to>
                                    </p:set>
                                    <p:animEffect transition="in" filter="fade">
                                      <p:cBhvr>
                                        <p:cTn id="20" dur="500"/>
                                        <p:tgtEl>
                                          <p:spTgt spid="29"/>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841741">
                                            <p:txEl>
                                              <p:pRg st="1" end="1"/>
                                            </p:txEl>
                                          </p:spTgt>
                                        </p:tgtEl>
                                        <p:attrNameLst>
                                          <p:attrName>style.visibility</p:attrName>
                                        </p:attrNameLst>
                                      </p:cBhvr>
                                      <p:to>
                                        <p:strVal val="visible"/>
                                      </p:to>
                                    </p:set>
                                    <p:animEffect transition="in" filter="wipe(left)">
                                      <p:cBhvr>
                                        <p:cTn id="25" dur="500"/>
                                        <p:tgtEl>
                                          <p:spTgt spid="841741">
                                            <p:txEl>
                                              <p:pRg st="1" end="1"/>
                                            </p:txEl>
                                          </p:spTgt>
                                        </p:tgtEl>
                                      </p:cBhvr>
                                    </p:animEffect>
                                  </p:childTnLst>
                                </p:cTn>
                              </p:par>
                            </p:childTnLst>
                          </p:cTn>
                        </p:par>
                        <p:par>
                          <p:cTn id="26" fill="hold" nodeType="afterGroup">
                            <p:stCondLst>
                              <p:cond delay="500"/>
                            </p:stCondLst>
                            <p:childTnLst>
                              <p:par>
                                <p:cTn id="27" presetID="10" presetClass="entr" presetSubtype="0" fill="hold" nodeType="afterEffect">
                                  <p:stCondLst>
                                    <p:cond delay="0"/>
                                  </p:stCondLst>
                                  <p:childTnLst>
                                    <p:set>
                                      <p:cBhvr>
                                        <p:cTn id="28" dur="1" fill="hold">
                                          <p:stCondLst>
                                            <p:cond delay="0"/>
                                          </p:stCondLst>
                                        </p:cTn>
                                        <p:tgtEl>
                                          <p:spTgt spid="30"/>
                                        </p:tgtEl>
                                        <p:attrNameLst>
                                          <p:attrName>style.visibility</p:attrName>
                                        </p:attrNameLst>
                                      </p:cBhvr>
                                      <p:to>
                                        <p:strVal val="visible"/>
                                      </p:to>
                                    </p:set>
                                    <p:animEffect transition="in" filter="fade">
                                      <p:cBhvr>
                                        <p:cTn id="29"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41741" grpId="0" build="p" bldLvl="2"/>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42754" name="Rectangle 2">
            <a:extLst>
              <a:ext uri="{FF2B5EF4-FFF2-40B4-BE49-F238E27FC236}">
                <a16:creationId xmlns:a16="http://schemas.microsoft.com/office/drawing/2014/main" id="{32094DCE-16C8-440C-A42C-8869A109EF39}"/>
              </a:ext>
            </a:extLst>
          </p:cNvPr>
          <p:cNvSpPr>
            <a:spLocks noGrp="1" noChangeArrowheads="1"/>
          </p:cNvSpPr>
          <p:nvPr>
            <p:ph type="title"/>
          </p:nvPr>
        </p:nvSpPr>
        <p:spPr/>
        <p:txBody>
          <a:bodyPr/>
          <a:lstStyle/>
          <a:p>
            <a:pPr eaLnBrk="1" hangingPunct="1">
              <a:defRPr/>
            </a:pPr>
            <a:r>
              <a:rPr lang="en-US" dirty="0">
                <a:cs typeface="+mj-cs"/>
              </a:rPr>
              <a:t>WHAT IS OLIGOPOLY?</a:t>
            </a:r>
            <a:endParaRPr lang="en-CA" dirty="0">
              <a:cs typeface="+mj-cs"/>
            </a:endParaRPr>
          </a:p>
        </p:txBody>
      </p:sp>
      <p:sp>
        <p:nvSpPr>
          <p:cNvPr id="842755" name="Rectangle 3">
            <a:extLst>
              <a:ext uri="{FF2B5EF4-FFF2-40B4-BE49-F238E27FC236}">
                <a16:creationId xmlns:a16="http://schemas.microsoft.com/office/drawing/2014/main" id="{E2F79D73-888A-4480-9C4D-C928C946AA5A}"/>
              </a:ext>
            </a:extLst>
          </p:cNvPr>
          <p:cNvSpPr>
            <a:spLocks noGrp="1" noChangeArrowheads="1"/>
          </p:cNvSpPr>
          <p:nvPr>
            <p:ph type="body" idx="1"/>
          </p:nvPr>
        </p:nvSpPr>
        <p:spPr/>
        <p:txBody>
          <a:bodyPr/>
          <a:lstStyle/>
          <a:p>
            <a:pPr eaLnBrk="1" hangingPunct="1">
              <a:spcBef>
                <a:spcPts val="300"/>
              </a:spcBef>
              <a:spcAft>
                <a:spcPts val="600"/>
              </a:spcAft>
              <a:buFont typeface="Webdings" charset="0"/>
              <a:buChar char="&lt;"/>
              <a:defRPr/>
            </a:pPr>
            <a:r>
              <a:rPr lang="en-US" dirty="0">
                <a:cs typeface="+mn-cs"/>
              </a:rPr>
              <a:t>Identifying Oligopoly</a:t>
            </a:r>
          </a:p>
          <a:p>
            <a:pPr lvl="1" eaLnBrk="1" hangingPunct="1">
              <a:spcBef>
                <a:spcPts val="300"/>
              </a:spcBef>
              <a:spcAft>
                <a:spcPts val="600"/>
              </a:spcAft>
              <a:buFontTx/>
              <a:buNone/>
              <a:defRPr/>
            </a:pPr>
            <a:r>
              <a:rPr lang="en-CA" dirty="0"/>
              <a:t>Identifying oligopoly is the flip side of identifying monopolistic competition.</a:t>
            </a:r>
          </a:p>
          <a:p>
            <a:pPr lvl="1" eaLnBrk="1" hangingPunct="1">
              <a:spcBef>
                <a:spcPts val="300"/>
              </a:spcBef>
              <a:spcAft>
                <a:spcPts val="600"/>
              </a:spcAft>
              <a:buFontTx/>
              <a:buNone/>
              <a:defRPr/>
            </a:pPr>
            <a:r>
              <a:rPr lang="en-CA" dirty="0"/>
              <a:t>The borderline between oligopoly and monopolistic competition is hard to pin down.</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42755">
                                            <p:txEl>
                                              <p:pRg st="1" end="1"/>
                                            </p:txEl>
                                          </p:spTgt>
                                        </p:tgtEl>
                                        <p:attrNameLst>
                                          <p:attrName>style.visibility</p:attrName>
                                        </p:attrNameLst>
                                      </p:cBhvr>
                                      <p:to>
                                        <p:strVal val="visible"/>
                                      </p:to>
                                    </p:set>
                                    <p:animEffect transition="in" filter="wipe(left)">
                                      <p:cBhvr>
                                        <p:cTn id="7" dur="500"/>
                                        <p:tgtEl>
                                          <p:spTgt spid="842755">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842755">
                                            <p:txEl>
                                              <p:pRg st="2" end="2"/>
                                            </p:txEl>
                                          </p:spTgt>
                                        </p:tgtEl>
                                        <p:attrNameLst>
                                          <p:attrName>style.visibility</p:attrName>
                                        </p:attrNameLst>
                                      </p:cBhvr>
                                      <p:to>
                                        <p:strVal val="visible"/>
                                      </p:to>
                                    </p:set>
                                    <p:animEffect transition="in" filter="wipe(left)">
                                      <p:cBhvr>
                                        <p:cTn id="12" dur="500"/>
                                        <p:tgtEl>
                                          <p:spTgt spid="84275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42755" grpId="0" build="p" bldLvl="3"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89858" name="Rectangle 2">
            <a:extLst>
              <a:ext uri="{FF2B5EF4-FFF2-40B4-BE49-F238E27FC236}">
                <a16:creationId xmlns:a16="http://schemas.microsoft.com/office/drawing/2014/main" id="{95E6D720-996E-4878-8790-2D9492C1C270}"/>
              </a:ext>
            </a:extLst>
          </p:cNvPr>
          <p:cNvSpPr>
            <a:spLocks noGrp="1" noChangeArrowheads="1"/>
          </p:cNvSpPr>
          <p:nvPr>
            <p:ph type="title"/>
          </p:nvPr>
        </p:nvSpPr>
        <p:spPr/>
        <p:txBody>
          <a:bodyPr/>
          <a:lstStyle/>
          <a:p>
            <a:pPr eaLnBrk="1" hangingPunct="1">
              <a:defRPr/>
            </a:pPr>
            <a:r>
              <a:rPr lang="en-US" dirty="0">
                <a:cs typeface="+mj-cs"/>
              </a:rPr>
              <a:t> THE OLIGOPOLISTS' DILEMMA</a:t>
            </a:r>
            <a:endParaRPr lang="en-CA" dirty="0">
              <a:cs typeface="+mj-cs"/>
            </a:endParaRPr>
          </a:p>
        </p:txBody>
      </p:sp>
      <p:sp>
        <p:nvSpPr>
          <p:cNvPr id="30723" name="Rectangle 3">
            <a:extLst>
              <a:ext uri="{FF2B5EF4-FFF2-40B4-BE49-F238E27FC236}">
                <a16:creationId xmlns:a16="http://schemas.microsoft.com/office/drawing/2014/main" id="{1E88DE9F-AB3A-4499-8509-772090CC1C00}"/>
              </a:ext>
            </a:extLst>
          </p:cNvPr>
          <p:cNvSpPr>
            <a:spLocks noGrp="1" noChangeArrowheads="1"/>
          </p:cNvSpPr>
          <p:nvPr>
            <p:ph type="body" idx="1"/>
          </p:nvPr>
        </p:nvSpPr>
        <p:spPr/>
        <p:txBody>
          <a:bodyPr/>
          <a:lstStyle/>
          <a:p>
            <a:pPr lvl="1" eaLnBrk="1" hangingPunct="1">
              <a:buFontTx/>
              <a:buNone/>
            </a:pPr>
            <a:r>
              <a:rPr lang="en-US" altLang="en-US"/>
              <a:t>Oligopoly might operate like monopoly, like perfect competition, or somewhere between these two extremes.</a:t>
            </a:r>
          </a:p>
        </p:txBody>
      </p:sp>
    </p:spTree>
  </p:cSld>
  <p:clrMapOvr>
    <a:masterClrMapping/>
  </p:clrMapOvr>
  <p:transition spd="slow">
    <p:wipe dir="r"/>
  </p:transition>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92930" name="Rectangle 2">
            <a:extLst>
              <a:ext uri="{FF2B5EF4-FFF2-40B4-BE49-F238E27FC236}">
                <a16:creationId xmlns:a16="http://schemas.microsoft.com/office/drawing/2014/main" id="{2355737E-2B31-4074-A120-37506E9AAE77}"/>
              </a:ext>
            </a:extLst>
          </p:cNvPr>
          <p:cNvSpPr>
            <a:spLocks noGrp="1" noChangeArrowheads="1"/>
          </p:cNvSpPr>
          <p:nvPr>
            <p:ph type="title"/>
          </p:nvPr>
        </p:nvSpPr>
        <p:spPr/>
        <p:txBody>
          <a:bodyPr/>
          <a:lstStyle/>
          <a:p>
            <a:pPr eaLnBrk="1" hangingPunct="1">
              <a:defRPr/>
            </a:pPr>
            <a:r>
              <a:rPr lang="en-US" dirty="0">
                <a:cs typeface="+mj-cs"/>
              </a:rPr>
              <a:t>THE OLIGOPOLISTS' DILEMMA</a:t>
            </a:r>
            <a:endParaRPr lang="en-CA" dirty="0">
              <a:cs typeface="+mj-cs"/>
            </a:endParaRPr>
          </a:p>
        </p:txBody>
      </p:sp>
      <p:sp>
        <p:nvSpPr>
          <p:cNvPr id="892931" name="Rectangle 3">
            <a:extLst>
              <a:ext uri="{FF2B5EF4-FFF2-40B4-BE49-F238E27FC236}">
                <a16:creationId xmlns:a16="http://schemas.microsoft.com/office/drawing/2014/main" id="{B5529CA9-A31A-49FC-8DB7-88998F7B88C2}"/>
              </a:ext>
            </a:extLst>
          </p:cNvPr>
          <p:cNvSpPr>
            <a:spLocks noGrp="1" noChangeArrowheads="1"/>
          </p:cNvSpPr>
          <p:nvPr>
            <p:ph type="body" idx="1"/>
          </p:nvPr>
        </p:nvSpPr>
        <p:spPr/>
        <p:txBody>
          <a:bodyPr/>
          <a:lstStyle/>
          <a:p>
            <a:pPr lvl="1" eaLnBrk="1" hangingPunct="1">
              <a:spcBef>
                <a:spcPts val="300"/>
              </a:spcBef>
              <a:spcAft>
                <a:spcPts val="600"/>
              </a:spcAft>
              <a:buFontTx/>
              <a:buNone/>
            </a:pPr>
            <a:r>
              <a:rPr lang="en-US" altLang="en-US"/>
              <a:t>Would it be in the self-interest of Airbus and Boeing to stick to the agreement and limit production to 3 planes a week each?</a:t>
            </a:r>
          </a:p>
          <a:p>
            <a:pPr lvl="1" eaLnBrk="1" hangingPunct="1">
              <a:spcBef>
                <a:spcPts val="300"/>
              </a:spcBef>
              <a:spcAft>
                <a:spcPts val="600"/>
              </a:spcAft>
              <a:buFontTx/>
              <a:buNone/>
            </a:pPr>
            <a:r>
              <a:rPr lang="en-US" altLang="en-US"/>
              <a:t>With price exceeding marginal cost, one firm can increase its profit by increasing its output.</a:t>
            </a:r>
          </a:p>
          <a:p>
            <a:pPr lvl="1" eaLnBrk="1" hangingPunct="1">
              <a:spcBef>
                <a:spcPts val="300"/>
              </a:spcBef>
              <a:spcAft>
                <a:spcPts val="600"/>
              </a:spcAft>
              <a:buFontTx/>
              <a:buNone/>
            </a:pPr>
            <a:r>
              <a:rPr lang="en-US" altLang="en-US"/>
              <a:t>If both firms increased output when price exceeds marginal cost, the end of the process would be the same as perfect competition.</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92931">
                                            <p:txEl>
                                              <p:pRg st="1" end="1"/>
                                            </p:txEl>
                                          </p:spTgt>
                                        </p:tgtEl>
                                        <p:attrNameLst>
                                          <p:attrName>style.visibility</p:attrName>
                                        </p:attrNameLst>
                                      </p:cBhvr>
                                      <p:to>
                                        <p:strVal val="visible"/>
                                      </p:to>
                                    </p:set>
                                    <p:animEffect transition="in" filter="wipe(left)">
                                      <p:cBhvr>
                                        <p:cTn id="7" dur="500"/>
                                        <p:tgtEl>
                                          <p:spTgt spid="892931">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892931">
                                            <p:txEl>
                                              <p:pRg st="2" end="2"/>
                                            </p:txEl>
                                          </p:spTgt>
                                        </p:tgtEl>
                                        <p:attrNameLst>
                                          <p:attrName>style.visibility</p:attrName>
                                        </p:attrNameLst>
                                      </p:cBhvr>
                                      <p:to>
                                        <p:strVal val="visible"/>
                                      </p:to>
                                    </p:set>
                                    <p:animEffect transition="in" filter="wipe(left)">
                                      <p:cBhvr>
                                        <p:cTn id="12" dur="500"/>
                                        <p:tgtEl>
                                          <p:spTgt spid="89293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92931" grpId="0" build="p" bldLvl="3"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53666" name="Rectangle 2">
            <a:extLst>
              <a:ext uri="{FF2B5EF4-FFF2-40B4-BE49-F238E27FC236}">
                <a16:creationId xmlns:a16="http://schemas.microsoft.com/office/drawing/2014/main" id="{32672D92-0FFE-4239-BF1E-5B4285F1EF4E}"/>
              </a:ext>
            </a:extLst>
          </p:cNvPr>
          <p:cNvSpPr>
            <a:spLocks noGrp="1" noChangeArrowheads="1"/>
          </p:cNvSpPr>
          <p:nvPr>
            <p:ph type="title"/>
          </p:nvPr>
        </p:nvSpPr>
        <p:spPr/>
        <p:txBody>
          <a:bodyPr/>
          <a:lstStyle/>
          <a:p>
            <a:pPr eaLnBrk="1" hangingPunct="1">
              <a:defRPr/>
            </a:pPr>
            <a:r>
              <a:rPr lang="en-US" dirty="0">
                <a:cs typeface="+mj-cs"/>
              </a:rPr>
              <a:t> GAME THEORY</a:t>
            </a:r>
            <a:endParaRPr lang="en-CA" dirty="0">
              <a:cs typeface="+mj-cs"/>
            </a:endParaRPr>
          </a:p>
        </p:txBody>
      </p:sp>
      <p:sp>
        <p:nvSpPr>
          <p:cNvPr id="753667" name="Rectangle 3">
            <a:extLst>
              <a:ext uri="{FF2B5EF4-FFF2-40B4-BE49-F238E27FC236}">
                <a16:creationId xmlns:a16="http://schemas.microsoft.com/office/drawing/2014/main" id="{9C5E9858-1178-4F6A-85AD-C00128CE0984}"/>
              </a:ext>
            </a:extLst>
          </p:cNvPr>
          <p:cNvSpPr>
            <a:spLocks noGrp="1" noChangeArrowheads="1"/>
          </p:cNvSpPr>
          <p:nvPr>
            <p:ph type="body" idx="1"/>
          </p:nvPr>
        </p:nvSpPr>
        <p:spPr/>
        <p:txBody>
          <a:bodyPr/>
          <a:lstStyle/>
          <a:p>
            <a:pPr lvl="1" eaLnBrk="1" hangingPunct="1">
              <a:spcBef>
                <a:spcPts val="300"/>
              </a:spcBef>
              <a:spcAft>
                <a:spcPts val="600"/>
              </a:spcAft>
              <a:buFontTx/>
              <a:buNone/>
            </a:pPr>
            <a:r>
              <a:rPr lang="en-US" altLang="en-US" b="1">
                <a:solidFill>
                  <a:srgbClr val="00468F"/>
                </a:solidFill>
              </a:rPr>
              <a:t>Collusion Is Profitable but Difficult to Achieve</a:t>
            </a:r>
          </a:p>
          <a:p>
            <a:pPr lvl="1" eaLnBrk="1" hangingPunct="1">
              <a:spcBef>
                <a:spcPts val="300"/>
              </a:spcBef>
              <a:spcAft>
                <a:spcPts val="600"/>
              </a:spcAft>
              <a:buFontTx/>
              <a:buNone/>
            </a:pPr>
            <a:r>
              <a:rPr lang="en-US" altLang="en-US"/>
              <a:t>The duopolists’ dilemma explains why it is difficult for firms to collude and achieve the maximum monopoly profit.</a:t>
            </a:r>
          </a:p>
          <a:p>
            <a:pPr lvl="1" eaLnBrk="1" hangingPunct="1">
              <a:spcBef>
                <a:spcPts val="300"/>
              </a:spcBef>
              <a:spcAft>
                <a:spcPts val="600"/>
              </a:spcAft>
              <a:buFontTx/>
              <a:buNone/>
            </a:pPr>
            <a:r>
              <a:rPr lang="en-US" altLang="en-US"/>
              <a:t>Even if collusion were legal, it would be individually rational for each firm to cheat on a collusive agreement and increase output.</a:t>
            </a:r>
          </a:p>
          <a:p>
            <a:pPr lvl="1" eaLnBrk="1" hangingPunct="1">
              <a:spcBef>
                <a:spcPts val="300"/>
              </a:spcBef>
              <a:spcAft>
                <a:spcPts val="600"/>
              </a:spcAft>
              <a:buFontTx/>
              <a:buNone/>
            </a:pPr>
            <a:r>
              <a:rPr lang="en-US" altLang="en-US"/>
              <a:t>In an international oil cartel, OPEC, countries frequently break the cartel agreement and overproduce.</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753667">
                                            <p:txEl>
                                              <p:pRg st="1" end="1"/>
                                            </p:txEl>
                                          </p:spTgt>
                                        </p:tgtEl>
                                        <p:attrNameLst>
                                          <p:attrName>style.visibility</p:attrName>
                                        </p:attrNameLst>
                                      </p:cBhvr>
                                      <p:to>
                                        <p:strVal val="visible"/>
                                      </p:to>
                                    </p:set>
                                    <p:animEffect transition="in" filter="wipe(left)">
                                      <p:cBhvr>
                                        <p:cTn id="7" dur="500"/>
                                        <p:tgtEl>
                                          <p:spTgt spid="753667">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53667">
                                            <p:txEl>
                                              <p:pRg st="2" end="2"/>
                                            </p:txEl>
                                          </p:spTgt>
                                        </p:tgtEl>
                                        <p:attrNameLst>
                                          <p:attrName>style.visibility</p:attrName>
                                        </p:attrNameLst>
                                      </p:cBhvr>
                                      <p:to>
                                        <p:strVal val="visible"/>
                                      </p:to>
                                    </p:set>
                                    <p:animEffect transition="in" filter="wipe(left)">
                                      <p:cBhvr>
                                        <p:cTn id="12" dur="500"/>
                                        <p:tgtEl>
                                          <p:spTgt spid="753667">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53667">
                                            <p:txEl>
                                              <p:pRg st="3" end="3"/>
                                            </p:txEl>
                                          </p:spTgt>
                                        </p:tgtEl>
                                        <p:attrNameLst>
                                          <p:attrName>style.visibility</p:attrName>
                                        </p:attrNameLst>
                                      </p:cBhvr>
                                      <p:to>
                                        <p:strVal val="visible"/>
                                      </p:to>
                                    </p:set>
                                    <p:animEffect transition="in" filter="wipe(left)">
                                      <p:cBhvr>
                                        <p:cTn id="17" dur="500"/>
                                        <p:tgtEl>
                                          <p:spTgt spid="75366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3667" grpId="0" build="p" bldLvl="3"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47874" name="Rectangle 2">
            <a:extLst>
              <a:ext uri="{FF2B5EF4-FFF2-40B4-BE49-F238E27FC236}">
                <a16:creationId xmlns:a16="http://schemas.microsoft.com/office/drawing/2014/main" id="{BD26C76C-72AB-4A32-AFAE-48D81731FC24}"/>
              </a:ext>
            </a:extLst>
          </p:cNvPr>
          <p:cNvSpPr>
            <a:spLocks noGrp="1" noChangeArrowheads="1"/>
          </p:cNvSpPr>
          <p:nvPr>
            <p:ph type="title"/>
          </p:nvPr>
        </p:nvSpPr>
        <p:spPr/>
        <p:txBody>
          <a:bodyPr/>
          <a:lstStyle/>
          <a:p>
            <a:pPr eaLnBrk="1" hangingPunct="1">
              <a:defRPr/>
            </a:pPr>
            <a:r>
              <a:rPr lang="en-US" dirty="0">
                <a:cs typeface="+mj-cs"/>
              </a:rPr>
              <a:t> GAME THEORY</a:t>
            </a:r>
            <a:endParaRPr lang="en-CA" dirty="0">
              <a:cs typeface="+mj-cs"/>
            </a:endParaRPr>
          </a:p>
        </p:txBody>
      </p:sp>
      <p:sp>
        <p:nvSpPr>
          <p:cNvPr id="847875" name="Rectangle 3">
            <a:extLst>
              <a:ext uri="{FF2B5EF4-FFF2-40B4-BE49-F238E27FC236}">
                <a16:creationId xmlns:a16="http://schemas.microsoft.com/office/drawing/2014/main" id="{0232EAC0-2F88-4510-85DB-43A2B2C6A137}"/>
              </a:ext>
            </a:extLst>
          </p:cNvPr>
          <p:cNvSpPr>
            <a:spLocks noGrp="1" noChangeArrowheads="1"/>
          </p:cNvSpPr>
          <p:nvPr>
            <p:ph type="body" idx="1"/>
          </p:nvPr>
        </p:nvSpPr>
        <p:spPr>
          <a:xfrm>
            <a:off x="381000" y="1905000"/>
            <a:ext cx="8229600" cy="4572000"/>
          </a:xfrm>
        </p:spPr>
        <p:txBody>
          <a:bodyPr/>
          <a:lstStyle/>
          <a:p>
            <a:pPr eaLnBrk="1" hangingPunct="1">
              <a:spcBef>
                <a:spcPts val="300"/>
              </a:spcBef>
              <a:spcAft>
                <a:spcPts val="600"/>
              </a:spcAft>
              <a:buFont typeface="Webdings" charset="0"/>
              <a:buChar char="&lt;"/>
              <a:defRPr/>
            </a:pPr>
            <a:r>
              <a:rPr lang="en-US">
                <a:cs typeface="+mn-cs"/>
              </a:rPr>
              <a:t>Is Oligopoly Efficient?</a:t>
            </a:r>
          </a:p>
          <a:p>
            <a:pPr lvl="1" eaLnBrk="1" hangingPunct="1">
              <a:spcBef>
                <a:spcPts val="300"/>
              </a:spcBef>
              <a:spcAft>
                <a:spcPts val="600"/>
              </a:spcAft>
              <a:buFontTx/>
              <a:buNone/>
              <a:defRPr/>
            </a:pPr>
            <a:r>
              <a:rPr lang="en-US"/>
              <a:t>In oligopoly, price usually exceeds marginal cost.</a:t>
            </a:r>
          </a:p>
          <a:p>
            <a:pPr lvl="1" eaLnBrk="1" hangingPunct="1">
              <a:spcBef>
                <a:spcPts val="300"/>
              </a:spcBef>
              <a:spcAft>
                <a:spcPts val="600"/>
              </a:spcAft>
              <a:buFontTx/>
              <a:buNone/>
              <a:defRPr/>
            </a:pPr>
            <a:r>
              <a:rPr lang="en-US"/>
              <a:t>So the quantity produced is less than the efficient quantity.</a:t>
            </a:r>
          </a:p>
          <a:p>
            <a:pPr lvl="1" eaLnBrk="1" hangingPunct="1">
              <a:spcBef>
                <a:spcPts val="300"/>
              </a:spcBef>
              <a:spcAft>
                <a:spcPts val="600"/>
              </a:spcAft>
              <a:buFontTx/>
              <a:buNone/>
              <a:defRPr/>
            </a:pPr>
            <a:r>
              <a:rPr lang="en-US"/>
              <a:t>Oligopoly suffers from the same source and type of inefficiency as monopoly.</a:t>
            </a:r>
          </a:p>
          <a:p>
            <a:pPr lvl="1" eaLnBrk="1" hangingPunct="1">
              <a:spcBef>
                <a:spcPts val="300"/>
              </a:spcBef>
              <a:spcAft>
                <a:spcPts val="600"/>
              </a:spcAft>
              <a:buFontTx/>
              <a:buNone/>
              <a:defRPr/>
            </a:pPr>
            <a:r>
              <a:rPr lang="en-US"/>
              <a:t>Because oligopoly is inefficient, antitrust laws and regulations are used to try to reduce market power and move the outcome closer to that of competition and efficiency.</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847875">
                                            <p:txEl>
                                              <p:pRg st="1" end="1"/>
                                            </p:txEl>
                                          </p:spTgt>
                                        </p:tgtEl>
                                        <p:attrNameLst>
                                          <p:attrName>style.visibility</p:attrName>
                                        </p:attrNameLst>
                                      </p:cBhvr>
                                      <p:to>
                                        <p:strVal val="visible"/>
                                      </p:to>
                                    </p:set>
                                    <p:animEffect transition="in" filter="wipe(left)">
                                      <p:cBhvr>
                                        <p:cTn id="7" dur="500"/>
                                        <p:tgtEl>
                                          <p:spTgt spid="847875">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847875">
                                            <p:txEl>
                                              <p:pRg st="2" end="2"/>
                                            </p:txEl>
                                          </p:spTgt>
                                        </p:tgtEl>
                                        <p:attrNameLst>
                                          <p:attrName>style.visibility</p:attrName>
                                        </p:attrNameLst>
                                      </p:cBhvr>
                                      <p:to>
                                        <p:strVal val="visible"/>
                                      </p:to>
                                    </p:set>
                                    <p:animEffect transition="in" filter="wipe(left)">
                                      <p:cBhvr>
                                        <p:cTn id="12" dur="500"/>
                                        <p:tgtEl>
                                          <p:spTgt spid="84787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847875">
                                            <p:txEl>
                                              <p:pRg st="3" end="3"/>
                                            </p:txEl>
                                          </p:spTgt>
                                        </p:tgtEl>
                                        <p:attrNameLst>
                                          <p:attrName>style.visibility</p:attrName>
                                        </p:attrNameLst>
                                      </p:cBhvr>
                                      <p:to>
                                        <p:strVal val="visible"/>
                                      </p:to>
                                    </p:set>
                                    <p:animEffect transition="in" filter="wipe(left)">
                                      <p:cBhvr>
                                        <p:cTn id="17" dur="500"/>
                                        <p:tgtEl>
                                          <p:spTgt spid="847875">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847875">
                                            <p:txEl>
                                              <p:pRg st="4" end="4"/>
                                            </p:txEl>
                                          </p:spTgt>
                                        </p:tgtEl>
                                        <p:attrNameLst>
                                          <p:attrName>style.visibility</p:attrName>
                                        </p:attrNameLst>
                                      </p:cBhvr>
                                      <p:to>
                                        <p:strVal val="visible"/>
                                      </p:to>
                                    </p:set>
                                    <p:animEffect transition="in" filter="wipe(left)">
                                      <p:cBhvr>
                                        <p:cTn id="22" dur="500"/>
                                        <p:tgtEl>
                                          <p:spTgt spid="84787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47875" grpId="0" build="p" bldLvl="3"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7074" name="Rectangle 2">
            <a:extLst>
              <a:ext uri="{FF2B5EF4-FFF2-40B4-BE49-F238E27FC236}">
                <a16:creationId xmlns:a16="http://schemas.microsoft.com/office/drawing/2014/main" id="{22035F49-02A6-4F4A-8E35-C8446570DF96}"/>
              </a:ext>
            </a:extLst>
          </p:cNvPr>
          <p:cNvSpPr>
            <a:spLocks noGrp="1" noChangeArrowheads="1"/>
          </p:cNvSpPr>
          <p:nvPr>
            <p:ph type="title"/>
          </p:nvPr>
        </p:nvSpPr>
        <p:spPr>
          <a:xfrm>
            <a:off x="381000" y="685800"/>
            <a:ext cx="8229600" cy="457200"/>
          </a:xfrm>
        </p:spPr>
        <p:txBody>
          <a:bodyPr/>
          <a:lstStyle/>
          <a:p>
            <a:pPr eaLnBrk="1" hangingPunct="1">
              <a:defRPr/>
            </a:pPr>
            <a:r>
              <a:rPr lang="en-US" dirty="0">
                <a:cs typeface="+mj-cs"/>
              </a:rPr>
              <a:t>ANTITRUST LAWS</a:t>
            </a:r>
            <a:endParaRPr lang="en-CA" dirty="0">
              <a:cs typeface="+mj-cs"/>
            </a:endParaRPr>
          </a:p>
        </p:txBody>
      </p:sp>
      <p:sp>
        <p:nvSpPr>
          <p:cNvPr id="1027075" name="Rectangle 3">
            <a:extLst>
              <a:ext uri="{FF2B5EF4-FFF2-40B4-BE49-F238E27FC236}">
                <a16:creationId xmlns:a16="http://schemas.microsoft.com/office/drawing/2014/main" id="{3A0CA159-988C-4336-9653-4A9B75D1A845}"/>
              </a:ext>
            </a:extLst>
          </p:cNvPr>
          <p:cNvSpPr>
            <a:spLocks noGrp="1" noChangeArrowheads="1"/>
          </p:cNvSpPr>
          <p:nvPr>
            <p:ph type="body" idx="1"/>
          </p:nvPr>
        </p:nvSpPr>
        <p:spPr>
          <a:xfrm>
            <a:off x="-76200" y="1143000"/>
            <a:ext cx="8229600" cy="5029200"/>
          </a:xfrm>
        </p:spPr>
        <p:txBody>
          <a:bodyPr/>
          <a:lstStyle/>
          <a:p>
            <a:pPr eaLnBrk="1" hangingPunct="1">
              <a:lnSpc>
                <a:spcPct val="90000"/>
              </a:lnSpc>
              <a:spcBef>
                <a:spcPts val="1600"/>
              </a:spcBef>
              <a:spcAft>
                <a:spcPts val="600"/>
              </a:spcAft>
            </a:pPr>
            <a:r>
              <a:rPr lang="en-US" altLang="en-US">
                <a:ea typeface="MS Mincho" panose="02020609040205080304" pitchFamily="49" charset="-128"/>
              </a:rPr>
              <a:t>Recent Antitrust</a:t>
            </a:r>
            <a:r>
              <a:rPr lang="en-US" altLang="en-US" noProof="1">
                <a:ea typeface="MS Mincho" panose="02020609040205080304" pitchFamily="49" charset="-128"/>
              </a:rPr>
              <a:t> Showcase: The United States Versus Microsoft</a:t>
            </a:r>
          </a:p>
          <a:p>
            <a:pPr lvl="1" eaLnBrk="1" hangingPunct="1">
              <a:lnSpc>
                <a:spcPct val="95000"/>
              </a:lnSpc>
              <a:spcBef>
                <a:spcPts val="1000"/>
              </a:spcBef>
              <a:spcAft>
                <a:spcPts val="600"/>
              </a:spcAft>
              <a:buFontTx/>
              <a:buNone/>
            </a:pPr>
            <a:r>
              <a:rPr lang="en-US" altLang="en-US" b="1" noProof="1">
                <a:solidFill>
                  <a:srgbClr val="00468F"/>
                </a:solidFill>
                <a:ea typeface="MS Mincho" panose="02020609040205080304" pitchFamily="49" charset="-128"/>
              </a:rPr>
              <a:t>The Case Against Microsoft</a:t>
            </a:r>
          </a:p>
          <a:p>
            <a:pPr lvl="1" eaLnBrk="1" hangingPunct="1">
              <a:lnSpc>
                <a:spcPct val="95000"/>
              </a:lnSpc>
              <a:spcBef>
                <a:spcPts val="400"/>
              </a:spcBef>
              <a:spcAft>
                <a:spcPts val="600"/>
              </a:spcAft>
              <a:buFontTx/>
              <a:buNone/>
            </a:pPr>
            <a:r>
              <a:rPr lang="en-US" altLang="en-US" noProof="1">
                <a:ea typeface="MS Mincho" panose="02020609040205080304" pitchFamily="49" charset="-128"/>
              </a:rPr>
              <a:t>The Department of Justice claimed that Microsoft:</a:t>
            </a:r>
          </a:p>
          <a:p>
            <a:pPr lvl="2" eaLnBrk="1" hangingPunct="1">
              <a:lnSpc>
                <a:spcPct val="95000"/>
              </a:lnSpc>
              <a:spcBef>
                <a:spcPts val="400"/>
              </a:spcBef>
              <a:spcAft>
                <a:spcPts val="600"/>
              </a:spcAft>
            </a:pPr>
            <a:r>
              <a:rPr lang="en-US" altLang="en-US" noProof="1">
                <a:ea typeface="MS Mincho" panose="02020609040205080304" pitchFamily="49" charset="-128"/>
              </a:rPr>
              <a:t>Possesses monopoly power in the market for PC operating systems.</a:t>
            </a:r>
            <a:endParaRPr lang="en-US" altLang="en-US">
              <a:ea typeface="MS Mincho" panose="02020609040205080304" pitchFamily="49" charset="-128"/>
            </a:endParaRPr>
          </a:p>
          <a:p>
            <a:pPr lvl="2" eaLnBrk="1" hangingPunct="1">
              <a:lnSpc>
                <a:spcPct val="95000"/>
              </a:lnSpc>
              <a:spcBef>
                <a:spcPts val="400"/>
              </a:spcBef>
              <a:spcAft>
                <a:spcPts val="600"/>
              </a:spcAft>
            </a:pPr>
            <a:r>
              <a:rPr lang="en-US" altLang="en-US" noProof="1">
                <a:ea typeface="MS Mincho" panose="02020609040205080304" pitchFamily="49" charset="-128"/>
              </a:rPr>
              <a:t>Uses </a:t>
            </a:r>
            <a:r>
              <a:rPr lang="en-US" altLang="en-US" i="1">
                <a:ea typeface="MS Mincho" panose="02020609040205080304" pitchFamily="49" charset="-128"/>
              </a:rPr>
              <a:t>predatory</a:t>
            </a:r>
            <a:r>
              <a:rPr lang="en-US" altLang="en-US" i="1" noProof="1">
                <a:ea typeface="MS Mincho" panose="02020609040205080304" pitchFamily="49" charset="-128"/>
              </a:rPr>
              <a:t> pricing</a:t>
            </a:r>
            <a:r>
              <a:rPr lang="en-US" altLang="en-US" noProof="1">
                <a:ea typeface="MS Mincho" panose="02020609040205080304" pitchFamily="49" charset="-128"/>
              </a:rPr>
              <a:t> and </a:t>
            </a:r>
            <a:r>
              <a:rPr lang="en-US" altLang="en-US" i="1" noProof="1">
                <a:ea typeface="MS Mincho" panose="02020609040205080304" pitchFamily="49" charset="-128"/>
              </a:rPr>
              <a:t>tying agreements</a:t>
            </a:r>
            <a:r>
              <a:rPr lang="en-US" altLang="en-US" noProof="1">
                <a:ea typeface="MS Mincho" panose="02020609040205080304" pitchFamily="49" charset="-128"/>
              </a:rPr>
              <a:t> to achieve monopoly in the market for Web</a:t>
            </a:r>
            <a:r>
              <a:rPr lang="en-US" altLang="en-US">
                <a:ea typeface="MS Mincho" panose="02020609040205080304" pitchFamily="49" charset="-128"/>
              </a:rPr>
              <a:t> </a:t>
            </a:r>
            <a:r>
              <a:rPr lang="en-US" altLang="en-US" noProof="1">
                <a:ea typeface="MS Mincho" panose="02020609040205080304" pitchFamily="49" charset="-128"/>
              </a:rPr>
              <a:t>browsers.</a:t>
            </a:r>
            <a:endParaRPr lang="en-US" altLang="en-US">
              <a:ea typeface="MS Mincho" panose="02020609040205080304" pitchFamily="49" charset="-128"/>
            </a:endParaRPr>
          </a:p>
          <a:p>
            <a:pPr lvl="2" eaLnBrk="1" hangingPunct="1">
              <a:lnSpc>
                <a:spcPct val="95000"/>
              </a:lnSpc>
              <a:spcBef>
                <a:spcPts val="400"/>
              </a:spcBef>
              <a:spcAft>
                <a:spcPts val="600"/>
              </a:spcAft>
            </a:pPr>
            <a:r>
              <a:rPr lang="en-US" altLang="en-US" noProof="1">
                <a:ea typeface="MS Mincho" panose="02020609040205080304" pitchFamily="49" charset="-128"/>
              </a:rPr>
              <a:t>Uses other anticompetitive practices to strengthen its monopoly in these two markets.</a:t>
            </a:r>
          </a:p>
          <a:p>
            <a:pPr lvl="2" eaLnBrk="1" hangingPunct="1">
              <a:lnSpc>
                <a:spcPct val="95000"/>
              </a:lnSpc>
              <a:spcBef>
                <a:spcPts val="400"/>
              </a:spcBef>
              <a:spcAft>
                <a:spcPts val="600"/>
              </a:spcAft>
            </a:pPr>
            <a:r>
              <a:rPr lang="en-US" altLang="en-US" noProof="1">
                <a:ea typeface="MS Mincho" panose="02020609040205080304" pitchFamily="49" charset="-128"/>
                <a:hlinkClick r:id="rId3"/>
              </a:rPr>
              <a:t>https://www.youtube.com/watch?v=y3RXEe36qlw</a:t>
            </a:r>
            <a:endParaRPr lang="en-US" altLang="en-US" noProof="1">
              <a:ea typeface="MS Mincho" panose="02020609040205080304" pitchFamily="49" charset="-128"/>
            </a:endParaRPr>
          </a:p>
          <a:p>
            <a:pPr lvl="2" eaLnBrk="1" hangingPunct="1">
              <a:lnSpc>
                <a:spcPct val="95000"/>
              </a:lnSpc>
              <a:spcBef>
                <a:spcPts val="400"/>
              </a:spcBef>
              <a:spcAft>
                <a:spcPts val="600"/>
              </a:spcAft>
            </a:pPr>
            <a:endParaRPr lang="en-US" altLang="en-US" noProof="1">
              <a:ea typeface="MS Mincho" panose="02020609040205080304" pitchFamily="49" charset="-128"/>
            </a:endParaRP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27075">
                                            <p:txEl>
                                              <p:pRg st="1" end="1"/>
                                            </p:txEl>
                                          </p:spTgt>
                                        </p:tgtEl>
                                        <p:attrNameLst>
                                          <p:attrName>style.visibility</p:attrName>
                                        </p:attrNameLst>
                                      </p:cBhvr>
                                      <p:to>
                                        <p:strVal val="visible"/>
                                      </p:to>
                                    </p:set>
                                    <p:animEffect transition="in" filter="wipe(left)">
                                      <p:cBhvr>
                                        <p:cTn id="7" dur="500"/>
                                        <p:tgtEl>
                                          <p:spTgt spid="1027075">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027075">
                                            <p:txEl>
                                              <p:pRg st="2" end="2"/>
                                            </p:txEl>
                                          </p:spTgt>
                                        </p:tgtEl>
                                        <p:attrNameLst>
                                          <p:attrName>style.visibility</p:attrName>
                                        </p:attrNameLst>
                                      </p:cBhvr>
                                      <p:to>
                                        <p:strVal val="visible"/>
                                      </p:to>
                                    </p:set>
                                    <p:animEffect transition="in" filter="wipe(left)">
                                      <p:cBhvr>
                                        <p:cTn id="12" dur="500"/>
                                        <p:tgtEl>
                                          <p:spTgt spid="102707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027075">
                                            <p:txEl>
                                              <p:pRg st="3" end="3"/>
                                            </p:txEl>
                                          </p:spTgt>
                                        </p:tgtEl>
                                        <p:attrNameLst>
                                          <p:attrName>style.visibility</p:attrName>
                                        </p:attrNameLst>
                                      </p:cBhvr>
                                      <p:to>
                                        <p:strVal val="visible"/>
                                      </p:to>
                                    </p:set>
                                    <p:animEffect transition="in" filter="wipe(left)">
                                      <p:cBhvr>
                                        <p:cTn id="17" dur="500"/>
                                        <p:tgtEl>
                                          <p:spTgt spid="1027075">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027075">
                                            <p:txEl>
                                              <p:pRg st="4" end="4"/>
                                            </p:txEl>
                                          </p:spTgt>
                                        </p:tgtEl>
                                        <p:attrNameLst>
                                          <p:attrName>style.visibility</p:attrName>
                                        </p:attrNameLst>
                                      </p:cBhvr>
                                      <p:to>
                                        <p:strVal val="visible"/>
                                      </p:to>
                                    </p:set>
                                    <p:animEffect transition="in" filter="wipe(left)">
                                      <p:cBhvr>
                                        <p:cTn id="22" dur="500"/>
                                        <p:tgtEl>
                                          <p:spTgt spid="1027075">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1027075">
                                            <p:txEl>
                                              <p:pRg st="5" end="5"/>
                                            </p:txEl>
                                          </p:spTgt>
                                        </p:tgtEl>
                                        <p:attrNameLst>
                                          <p:attrName>style.visibility</p:attrName>
                                        </p:attrNameLst>
                                      </p:cBhvr>
                                      <p:to>
                                        <p:strVal val="visible"/>
                                      </p:to>
                                    </p:set>
                                    <p:animEffect transition="in" filter="wipe(left)">
                                      <p:cBhvr>
                                        <p:cTn id="27" dur="500"/>
                                        <p:tgtEl>
                                          <p:spTgt spid="1027075">
                                            <p:txEl>
                                              <p:pRg st="5" end="5"/>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1027075">
                                            <p:txEl>
                                              <p:pRg st="6" end="6"/>
                                            </p:txEl>
                                          </p:spTgt>
                                        </p:tgtEl>
                                        <p:attrNameLst>
                                          <p:attrName>style.visibility</p:attrName>
                                        </p:attrNameLst>
                                      </p:cBhvr>
                                      <p:to>
                                        <p:strVal val="visible"/>
                                      </p:to>
                                    </p:set>
                                    <p:animEffect transition="in" filter="wipe(left)">
                                      <p:cBhvr>
                                        <p:cTn id="32" dur="500"/>
                                        <p:tgtEl>
                                          <p:spTgt spid="102707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075" grpId="0" build="p" bldLvl="3"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16834" name="Rectangle 2">
            <a:extLst>
              <a:ext uri="{FF2B5EF4-FFF2-40B4-BE49-F238E27FC236}">
                <a16:creationId xmlns:a16="http://schemas.microsoft.com/office/drawing/2014/main" id="{F50B230D-8AA3-4C8E-AD09-6FC7232AED27}"/>
              </a:ext>
            </a:extLst>
          </p:cNvPr>
          <p:cNvSpPr>
            <a:spLocks noGrp="1" noChangeArrowheads="1"/>
          </p:cNvSpPr>
          <p:nvPr>
            <p:ph type="title"/>
          </p:nvPr>
        </p:nvSpPr>
        <p:spPr/>
        <p:txBody>
          <a:bodyPr/>
          <a:lstStyle/>
          <a:p>
            <a:pPr eaLnBrk="1" hangingPunct="1">
              <a:defRPr/>
            </a:pPr>
            <a:r>
              <a:rPr lang="en-US" dirty="0">
                <a:cs typeface="+mj-cs"/>
              </a:rPr>
              <a:t> ANTITRUST LAWS</a:t>
            </a:r>
            <a:endParaRPr lang="en-CA" dirty="0">
              <a:cs typeface="+mj-cs"/>
            </a:endParaRPr>
          </a:p>
        </p:txBody>
      </p:sp>
      <p:sp>
        <p:nvSpPr>
          <p:cNvPr id="1016835" name="Rectangle 3">
            <a:extLst>
              <a:ext uri="{FF2B5EF4-FFF2-40B4-BE49-F238E27FC236}">
                <a16:creationId xmlns:a16="http://schemas.microsoft.com/office/drawing/2014/main" id="{3DE05036-F274-4C24-A754-A0B9C63DAE24}"/>
              </a:ext>
            </a:extLst>
          </p:cNvPr>
          <p:cNvSpPr>
            <a:spLocks noGrp="1" noChangeArrowheads="1"/>
          </p:cNvSpPr>
          <p:nvPr>
            <p:ph type="body" idx="1"/>
          </p:nvPr>
        </p:nvSpPr>
        <p:spPr/>
        <p:txBody>
          <a:bodyPr/>
          <a:lstStyle/>
          <a:p>
            <a:pPr eaLnBrk="1" hangingPunct="1">
              <a:buFont typeface="Webdings" charset="0"/>
              <a:buChar char="&lt;"/>
              <a:defRPr/>
            </a:pPr>
            <a:r>
              <a:rPr noProof="1">
                <a:cs typeface="+mn-cs"/>
              </a:rPr>
              <a:t> </a:t>
            </a:r>
            <a:r>
              <a:rPr lang="en-US">
                <a:cs typeface="+mn-cs"/>
              </a:rPr>
              <a:t>Three</a:t>
            </a:r>
            <a:r>
              <a:rPr noProof="1">
                <a:cs typeface="+mn-cs"/>
              </a:rPr>
              <a:t> Antitrust </a:t>
            </a:r>
            <a:r>
              <a:rPr lang="en-US">
                <a:cs typeface="+mn-cs"/>
              </a:rPr>
              <a:t>Policy Debates</a:t>
            </a:r>
            <a:endParaRPr noProof="1">
              <a:cs typeface="+mn-cs"/>
            </a:endParaRPr>
          </a:p>
          <a:p>
            <a:pPr lvl="1" eaLnBrk="1" hangingPunct="1">
              <a:buFontTx/>
              <a:buNone/>
              <a:defRPr/>
            </a:pPr>
            <a:r>
              <a:rPr lang="en-US"/>
              <a:t>Price fixing is </a:t>
            </a:r>
            <a:r>
              <a:rPr lang="en-US" i="1"/>
              <a:t>always</a:t>
            </a:r>
            <a:r>
              <a:rPr lang="en-US"/>
              <a:t> a violation of the antitrust law.</a:t>
            </a:r>
          </a:p>
          <a:p>
            <a:pPr lvl="1" eaLnBrk="1" hangingPunct="1">
              <a:buFontTx/>
              <a:buNone/>
              <a:defRPr/>
            </a:pPr>
            <a:r>
              <a:rPr lang="en-US"/>
              <a:t>Some other practices are more controversial and generate debate. </a:t>
            </a:r>
          </a:p>
          <a:p>
            <a:pPr lvl="1" eaLnBrk="1" hangingPunct="1">
              <a:buFontTx/>
              <a:buNone/>
              <a:defRPr/>
            </a:pPr>
            <a:r>
              <a:rPr lang="en-US"/>
              <a:t>Three of these practices are</a:t>
            </a:r>
          </a:p>
          <a:p>
            <a:pPr lvl="2" eaLnBrk="1" hangingPunct="1">
              <a:defRPr/>
            </a:pPr>
            <a:r>
              <a:rPr lang="en-US"/>
              <a:t>Resale price maintenance</a:t>
            </a:r>
          </a:p>
          <a:p>
            <a:pPr lvl="2" eaLnBrk="1" hangingPunct="1">
              <a:defRPr/>
            </a:pPr>
            <a:r>
              <a:rPr lang="en-US"/>
              <a:t>Predatory pricing</a:t>
            </a:r>
          </a:p>
          <a:p>
            <a:pPr lvl="2" eaLnBrk="1" hangingPunct="1">
              <a:defRPr/>
            </a:pPr>
            <a:r>
              <a:rPr lang="en-US"/>
              <a:t>Tying arrangements</a:t>
            </a:r>
            <a:endParaRPr noProof="1"/>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16835">
                                            <p:txEl>
                                              <p:pRg st="1" end="1"/>
                                            </p:txEl>
                                          </p:spTgt>
                                        </p:tgtEl>
                                        <p:attrNameLst>
                                          <p:attrName>style.visibility</p:attrName>
                                        </p:attrNameLst>
                                      </p:cBhvr>
                                      <p:to>
                                        <p:strVal val="visible"/>
                                      </p:to>
                                    </p:set>
                                    <p:animEffect transition="in" filter="wipe(left)">
                                      <p:cBhvr>
                                        <p:cTn id="7" dur="500"/>
                                        <p:tgtEl>
                                          <p:spTgt spid="1016835">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016835">
                                            <p:txEl>
                                              <p:pRg st="2" end="2"/>
                                            </p:txEl>
                                          </p:spTgt>
                                        </p:tgtEl>
                                        <p:attrNameLst>
                                          <p:attrName>style.visibility</p:attrName>
                                        </p:attrNameLst>
                                      </p:cBhvr>
                                      <p:to>
                                        <p:strVal val="visible"/>
                                      </p:to>
                                    </p:set>
                                    <p:animEffect transition="in" filter="wipe(left)">
                                      <p:cBhvr>
                                        <p:cTn id="12" dur="500"/>
                                        <p:tgtEl>
                                          <p:spTgt spid="101683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016835">
                                            <p:txEl>
                                              <p:pRg st="3" end="3"/>
                                            </p:txEl>
                                          </p:spTgt>
                                        </p:tgtEl>
                                        <p:attrNameLst>
                                          <p:attrName>style.visibility</p:attrName>
                                        </p:attrNameLst>
                                      </p:cBhvr>
                                      <p:to>
                                        <p:strVal val="visible"/>
                                      </p:to>
                                    </p:set>
                                    <p:animEffect transition="in" filter="wipe(left)">
                                      <p:cBhvr>
                                        <p:cTn id="17" dur="500"/>
                                        <p:tgtEl>
                                          <p:spTgt spid="1016835">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016835">
                                            <p:txEl>
                                              <p:pRg st="4" end="4"/>
                                            </p:txEl>
                                          </p:spTgt>
                                        </p:tgtEl>
                                        <p:attrNameLst>
                                          <p:attrName>style.visibility</p:attrName>
                                        </p:attrNameLst>
                                      </p:cBhvr>
                                      <p:to>
                                        <p:strVal val="visible"/>
                                      </p:to>
                                    </p:set>
                                    <p:animEffect transition="in" filter="wipe(left)">
                                      <p:cBhvr>
                                        <p:cTn id="22" dur="500"/>
                                        <p:tgtEl>
                                          <p:spTgt spid="1016835">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1016835">
                                            <p:txEl>
                                              <p:pRg st="5" end="5"/>
                                            </p:txEl>
                                          </p:spTgt>
                                        </p:tgtEl>
                                        <p:attrNameLst>
                                          <p:attrName>style.visibility</p:attrName>
                                        </p:attrNameLst>
                                      </p:cBhvr>
                                      <p:to>
                                        <p:strVal val="visible"/>
                                      </p:to>
                                    </p:set>
                                    <p:animEffect transition="in" filter="wipe(left)">
                                      <p:cBhvr>
                                        <p:cTn id="27" dur="500"/>
                                        <p:tgtEl>
                                          <p:spTgt spid="1016835">
                                            <p:txEl>
                                              <p:pRg st="5" end="5"/>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1016835">
                                            <p:txEl>
                                              <p:pRg st="6" end="6"/>
                                            </p:txEl>
                                          </p:spTgt>
                                        </p:tgtEl>
                                        <p:attrNameLst>
                                          <p:attrName>style.visibility</p:attrName>
                                        </p:attrNameLst>
                                      </p:cBhvr>
                                      <p:to>
                                        <p:strVal val="visible"/>
                                      </p:to>
                                    </p:set>
                                    <p:animEffect transition="in" filter="wipe(left)">
                                      <p:cBhvr>
                                        <p:cTn id="32" dur="500"/>
                                        <p:tgtEl>
                                          <p:spTgt spid="101683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16835" grpId="0" build="p" bldLvl="3"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18882" name="Rectangle 2">
            <a:extLst>
              <a:ext uri="{FF2B5EF4-FFF2-40B4-BE49-F238E27FC236}">
                <a16:creationId xmlns:a16="http://schemas.microsoft.com/office/drawing/2014/main" id="{A6CD101B-D8AB-487E-A57B-037C9506D5E4}"/>
              </a:ext>
            </a:extLst>
          </p:cNvPr>
          <p:cNvSpPr>
            <a:spLocks noGrp="1" noChangeArrowheads="1"/>
          </p:cNvSpPr>
          <p:nvPr>
            <p:ph type="title"/>
          </p:nvPr>
        </p:nvSpPr>
        <p:spPr/>
        <p:txBody>
          <a:bodyPr/>
          <a:lstStyle/>
          <a:p>
            <a:pPr eaLnBrk="1" hangingPunct="1">
              <a:defRPr/>
            </a:pPr>
            <a:r>
              <a:rPr lang="en-US" dirty="0">
                <a:cs typeface="+mj-cs"/>
              </a:rPr>
              <a:t> ANTITRUST LAWS</a:t>
            </a:r>
            <a:endParaRPr lang="en-CA" dirty="0">
              <a:cs typeface="+mj-cs"/>
            </a:endParaRPr>
          </a:p>
        </p:txBody>
      </p:sp>
      <p:sp>
        <p:nvSpPr>
          <p:cNvPr id="1018883" name="Rectangle 3">
            <a:extLst>
              <a:ext uri="{FF2B5EF4-FFF2-40B4-BE49-F238E27FC236}">
                <a16:creationId xmlns:a16="http://schemas.microsoft.com/office/drawing/2014/main" id="{68AA5458-1EE3-4714-A5B2-37BB18284C4D}"/>
              </a:ext>
            </a:extLst>
          </p:cNvPr>
          <p:cNvSpPr>
            <a:spLocks noGrp="1" noChangeArrowheads="1"/>
          </p:cNvSpPr>
          <p:nvPr>
            <p:ph type="body" idx="1"/>
          </p:nvPr>
        </p:nvSpPr>
        <p:spPr/>
        <p:txBody>
          <a:bodyPr/>
          <a:lstStyle/>
          <a:p>
            <a:pPr lvl="1" eaLnBrk="1" hangingPunct="1">
              <a:buFontTx/>
              <a:buNone/>
            </a:pPr>
            <a:r>
              <a:rPr lang="en-US" altLang="en-US" b="1">
                <a:solidFill>
                  <a:srgbClr val="00468F"/>
                </a:solidFill>
              </a:rPr>
              <a:t>Resale Price Maintenance</a:t>
            </a:r>
          </a:p>
          <a:p>
            <a:pPr lvl="1" eaLnBrk="1" hangingPunct="1">
              <a:buFontTx/>
              <a:buNone/>
            </a:pPr>
            <a:r>
              <a:rPr lang="en-US" altLang="en-US" sz="2600" b="1">
                <a:solidFill>
                  <a:srgbClr val="FF0000"/>
                </a:solidFill>
              </a:rPr>
              <a:t>Resale price maintenance</a:t>
            </a:r>
            <a:r>
              <a:rPr lang="en-US" altLang="en-US"/>
              <a:t> is an agreement between a manufacturer and a distributor on the price at which a product will be resold.</a:t>
            </a:r>
          </a:p>
          <a:p>
            <a:pPr lvl="1" eaLnBrk="1" hangingPunct="1">
              <a:buFontTx/>
              <a:buNone/>
            </a:pPr>
            <a:r>
              <a:rPr lang="en-US" altLang="en-US"/>
              <a:t>Resale price maintenance </a:t>
            </a:r>
            <a:r>
              <a:rPr lang="en-US" altLang="en-US" i="1"/>
              <a:t>agreements</a:t>
            </a:r>
            <a:r>
              <a:rPr lang="en-US" altLang="en-US"/>
              <a:t> (called vertical price fixing) are illegal.</a:t>
            </a:r>
          </a:p>
          <a:p>
            <a:pPr lvl="1" eaLnBrk="1" hangingPunct="1">
              <a:buFontTx/>
              <a:buNone/>
            </a:pPr>
            <a:r>
              <a:rPr lang="en-US" altLang="en-US"/>
              <a:t>But it is not illegal for a firm to refuse to supply a retailer who won’t accept the manufacturer’s guidance on what the price should be.</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18883">
                                            <p:txEl>
                                              <p:pRg st="1" end="1"/>
                                            </p:txEl>
                                          </p:spTgt>
                                        </p:tgtEl>
                                        <p:attrNameLst>
                                          <p:attrName>style.visibility</p:attrName>
                                        </p:attrNameLst>
                                      </p:cBhvr>
                                      <p:to>
                                        <p:strVal val="visible"/>
                                      </p:to>
                                    </p:set>
                                    <p:animEffect transition="in" filter="wipe(left)">
                                      <p:cBhvr>
                                        <p:cTn id="7" dur="500"/>
                                        <p:tgtEl>
                                          <p:spTgt spid="1018883">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018883">
                                            <p:txEl>
                                              <p:pRg st="2" end="2"/>
                                            </p:txEl>
                                          </p:spTgt>
                                        </p:tgtEl>
                                        <p:attrNameLst>
                                          <p:attrName>style.visibility</p:attrName>
                                        </p:attrNameLst>
                                      </p:cBhvr>
                                      <p:to>
                                        <p:strVal val="visible"/>
                                      </p:to>
                                    </p:set>
                                    <p:animEffect transition="in" filter="wipe(left)">
                                      <p:cBhvr>
                                        <p:cTn id="12" dur="500"/>
                                        <p:tgtEl>
                                          <p:spTgt spid="101888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018883">
                                            <p:txEl>
                                              <p:pRg st="3" end="3"/>
                                            </p:txEl>
                                          </p:spTgt>
                                        </p:tgtEl>
                                        <p:attrNameLst>
                                          <p:attrName>style.visibility</p:attrName>
                                        </p:attrNameLst>
                                      </p:cBhvr>
                                      <p:to>
                                        <p:strVal val="visible"/>
                                      </p:to>
                                    </p:set>
                                    <p:animEffect transition="in" filter="wipe(left)">
                                      <p:cBhvr>
                                        <p:cTn id="17" dur="500"/>
                                        <p:tgtEl>
                                          <p:spTgt spid="101888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18883" grpId="0" build="p" bldLvl="3"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0930" name="Rectangle 2">
            <a:extLst>
              <a:ext uri="{FF2B5EF4-FFF2-40B4-BE49-F238E27FC236}">
                <a16:creationId xmlns:a16="http://schemas.microsoft.com/office/drawing/2014/main" id="{A7A42D81-F353-4AF0-9EB8-F99667DC1E9D}"/>
              </a:ext>
            </a:extLst>
          </p:cNvPr>
          <p:cNvSpPr>
            <a:spLocks noGrp="1" noChangeArrowheads="1"/>
          </p:cNvSpPr>
          <p:nvPr>
            <p:ph type="title"/>
          </p:nvPr>
        </p:nvSpPr>
        <p:spPr/>
        <p:txBody>
          <a:bodyPr/>
          <a:lstStyle/>
          <a:p>
            <a:pPr eaLnBrk="1" hangingPunct="1">
              <a:defRPr/>
            </a:pPr>
            <a:r>
              <a:rPr lang="en-US" dirty="0">
                <a:cs typeface="+mj-cs"/>
              </a:rPr>
              <a:t> ANTITRUST LAWS</a:t>
            </a:r>
            <a:endParaRPr lang="en-CA" dirty="0">
              <a:cs typeface="+mj-cs"/>
            </a:endParaRPr>
          </a:p>
        </p:txBody>
      </p:sp>
      <p:sp>
        <p:nvSpPr>
          <p:cNvPr id="1020931" name="Rectangle 3">
            <a:extLst>
              <a:ext uri="{FF2B5EF4-FFF2-40B4-BE49-F238E27FC236}">
                <a16:creationId xmlns:a16="http://schemas.microsoft.com/office/drawing/2014/main" id="{FC313428-AA31-47F7-9DED-AF014186E545}"/>
              </a:ext>
            </a:extLst>
          </p:cNvPr>
          <p:cNvSpPr>
            <a:spLocks noGrp="1" noChangeArrowheads="1"/>
          </p:cNvSpPr>
          <p:nvPr>
            <p:ph type="body" idx="1"/>
          </p:nvPr>
        </p:nvSpPr>
        <p:spPr/>
        <p:txBody>
          <a:bodyPr/>
          <a:lstStyle/>
          <a:p>
            <a:pPr lvl="1" eaLnBrk="1" hangingPunct="1">
              <a:buFontTx/>
              <a:buNone/>
            </a:pPr>
            <a:r>
              <a:rPr lang="en-US" altLang="en-US"/>
              <a:t>Resale price maintenance is inefficient if it enables a manufacturer and dealers to operate a cartel and charge the monopoly price.</a:t>
            </a:r>
          </a:p>
          <a:p>
            <a:pPr lvl="1" eaLnBrk="1" hangingPunct="1">
              <a:buFontTx/>
              <a:buNone/>
            </a:pPr>
            <a:r>
              <a:rPr lang="en-US" altLang="en-US"/>
              <a:t>Resale price maintenance can be efficient if it permits retailers to provide an efficient level of service in selling a product.</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20931">
                                            <p:txEl>
                                              <p:pRg st="1" end="1"/>
                                            </p:txEl>
                                          </p:spTgt>
                                        </p:tgtEl>
                                        <p:attrNameLst>
                                          <p:attrName>style.visibility</p:attrName>
                                        </p:attrNameLst>
                                      </p:cBhvr>
                                      <p:to>
                                        <p:strVal val="visible"/>
                                      </p:to>
                                    </p:set>
                                    <p:animEffect transition="in" filter="wipe(left)">
                                      <p:cBhvr>
                                        <p:cTn id="7" dur="500"/>
                                        <p:tgtEl>
                                          <p:spTgt spid="102093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0931" grpId="0" build="p" bldLvl="3"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41410" name="Rectangle 2">
            <a:extLst>
              <a:ext uri="{FF2B5EF4-FFF2-40B4-BE49-F238E27FC236}">
                <a16:creationId xmlns:a16="http://schemas.microsoft.com/office/drawing/2014/main" id="{B35BBEDA-16E7-4D0E-A5DE-EDBC8CC33A88}"/>
              </a:ext>
            </a:extLst>
          </p:cNvPr>
          <p:cNvSpPr>
            <a:spLocks noGrp="1" noChangeArrowheads="1"/>
          </p:cNvSpPr>
          <p:nvPr>
            <p:ph type="title"/>
          </p:nvPr>
        </p:nvSpPr>
        <p:spPr/>
        <p:txBody>
          <a:bodyPr/>
          <a:lstStyle/>
          <a:p>
            <a:pPr eaLnBrk="1" hangingPunct="1">
              <a:defRPr/>
            </a:pPr>
            <a:r>
              <a:rPr lang="en-US" dirty="0">
                <a:cs typeface="+mj-cs"/>
              </a:rPr>
              <a:t> ANTITRUST LAWS</a:t>
            </a:r>
            <a:endParaRPr lang="en-CA" dirty="0">
              <a:cs typeface="+mj-cs"/>
            </a:endParaRPr>
          </a:p>
        </p:txBody>
      </p:sp>
      <p:sp>
        <p:nvSpPr>
          <p:cNvPr id="1041411" name="Rectangle 3">
            <a:extLst>
              <a:ext uri="{FF2B5EF4-FFF2-40B4-BE49-F238E27FC236}">
                <a16:creationId xmlns:a16="http://schemas.microsoft.com/office/drawing/2014/main" id="{8A5312D0-2384-44EB-B2E0-9EA0C1869F76}"/>
              </a:ext>
            </a:extLst>
          </p:cNvPr>
          <p:cNvSpPr>
            <a:spLocks noGrp="1" noChangeArrowheads="1"/>
          </p:cNvSpPr>
          <p:nvPr>
            <p:ph type="body" idx="1"/>
          </p:nvPr>
        </p:nvSpPr>
        <p:spPr>
          <a:xfrm>
            <a:off x="381000" y="1905000"/>
            <a:ext cx="8458200" cy="4724400"/>
          </a:xfrm>
        </p:spPr>
        <p:txBody>
          <a:bodyPr/>
          <a:lstStyle/>
          <a:p>
            <a:pPr lvl="1" eaLnBrk="1" hangingPunct="1">
              <a:buFontTx/>
              <a:buNone/>
            </a:pPr>
            <a:r>
              <a:rPr lang="en-US" altLang="en-US" b="1">
                <a:solidFill>
                  <a:srgbClr val="00468F"/>
                </a:solidFill>
              </a:rPr>
              <a:t>Predatory Pricing</a:t>
            </a:r>
          </a:p>
          <a:p>
            <a:pPr lvl="1" eaLnBrk="1" hangingPunct="1">
              <a:buFontTx/>
              <a:buNone/>
            </a:pPr>
            <a:r>
              <a:rPr lang="en-US" altLang="en-US" sz="2600" b="1">
                <a:solidFill>
                  <a:srgbClr val="FF0000"/>
                </a:solidFill>
              </a:rPr>
              <a:t>Predatory pricing</a:t>
            </a:r>
            <a:r>
              <a:rPr lang="en-US" altLang="en-US"/>
              <a:t> is setting a low price to drive competitors out of business with the intention of setting a monopoly price when the competition has gone.</a:t>
            </a:r>
          </a:p>
          <a:p>
            <a:pPr lvl="1" eaLnBrk="1" hangingPunct="1">
              <a:buFontTx/>
              <a:buNone/>
            </a:pPr>
            <a:r>
              <a:rPr lang="en-US" altLang="en-US"/>
              <a:t>If a firm engaged in this practice, it would incur a loss while its price were low.</a:t>
            </a:r>
          </a:p>
          <a:p>
            <a:pPr lvl="1" eaLnBrk="1" hangingPunct="1">
              <a:buFontTx/>
              <a:buNone/>
            </a:pPr>
            <a:r>
              <a:rPr lang="en-US" altLang="en-US"/>
              <a:t>The firm would gain only if the high monopoly price didn’t induce entry.</a:t>
            </a:r>
          </a:p>
          <a:p>
            <a:pPr lvl="1" eaLnBrk="1" hangingPunct="1">
              <a:buFontTx/>
              <a:buNone/>
            </a:pPr>
            <a:r>
              <a:rPr lang="en-US" altLang="en-US"/>
              <a:t>Most economists say that predatory pricing is unprofitable and doesn’t occur.  </a:t>
            </a:r>
            <a:endParaRPr lang="en-US" altLang="en-US" noProof="1"/>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41411">
                                            <p:txEl>
                                              <p:pRg st="1" end="1"/>
                                            </p:txEl>
                                          </p:spTgt>
                                        </p:tgtEl>
                                        <p:attrNameLst>
                                          <p:attrName>style.visibility</p:attrName>
                                        </p:attrNameLst>
                                      </p:cBhvr>
                                      <p:to>
                                        <p:strVal val="visible"/>
                                      </p:to>
                                    </p:set>
                                    <p:animEffect transition="in" filter="wipe(left)">
                                      <p:cBhvr>
                                        <p:cTn id="7" dur="500"/>
                                        <p:tgtEl>
                                          <p:spTgt spid="1041411">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041411">
                                            <p:txEl>
                                              <p:pRg st="2" end="2"/>
                                            </p:txEl>
                                          </p:spTgt>
                                        </p:tgtEl>
                                        <p:attrNameLst>
                                          <p:attrName>style.visibility</p:attrName>
                                        </p:attrNameLst>
                                      </p:cBhvr>
                                      <p:to>
                                        <p:strVal val="visible"/>
                                      </p:to>
                                    </p:set>
                                    <p:animEffect transition="in" filter="wipe(left)">
                                      <p:cBhvr>
                                        <p:cTn id="12" dur="500"/>
                                        <p:tgtEl>
                                          <p:spTgt spid="1041411">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041411">
                                            <p:txEl>
                                              <p:pRg st="3" end="3"/>
                                            </p:txEl>
                                          </p:spTgt>
                                        </p:tgtEl>
                                        <p:attrNameLst>
                                          <p:attrName>style.visibility</p:attrName>
                                        </p:attrNameLst>
                                      </p:cBhvr>
                                      <p:to>
                                        <p:strVal val="visible"/>
                                      </p:to>
                                    </p:set>
                                    <p:animEffect transition="in" filter="wipe(left)">
                                      <p:cBhvr>
                                        <p:cTn id="17" dur="500"/>
                                        <p:tgtEl>
                                          <p:spTgt spid="1041411">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041411">
                                            <p:txEl>
                                              <p:pRg st="4" end="4"/>
                                            </p:txEl>
                                          </p:spTgt>
                                        </p:tgtEl>
                                        <p:attrNameLst>
                                          <p:attrName>style.visibility</p:attrName>
                                        </p:attrNameLst>
                                      </p:cBhvr>
                                      <p:to>
                                        <p:strVal val="visible"/>
                                      </p:to>
                                    </p:set>
                                    <p:animEffect transition="in" filter="wipe(left)">
                                      <p:cBhvr>
                                        <p:cTn id="22" dur="500"/>
                                        <p:tgtEl>
                                          <p:spTgt spid="104141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1411" grpId="0" build="p" bldLvl="3"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2978" name="Rectangle 2">
            <a:extLst>
              <a:ext uri="{FF2B5EF4-FFF2-40B4-BE49-F238E27FC236}">
                <a16:creationId xmlns:a16="http://schemas.microsoft.com/office/drawing/2014/main" id="{5A6EBB90-DF21-480F-9F09-4926391D7E0E}"/>
              </a:ext>
            </a:extLst>
          </p:cNvPr>
          <p:cNvSpPr>
            <a:spLocks noGrp="1" noChangeArrowheads="1"/>
          </p:cNvSpPr>
          <p:nvPr>
            <p:ph type="title"/>
          </p:nvPr>
        </p:nvSpPr>
        <p:spPr/>
        <p:txBody>
          <a:bodyPr/>
          <a:lstStyle/>
          <a:p>
            <a:pPr eaLnBrk="1" hangingPunct="1">
              <a:defRPr/>
            </a:pPr>
            <a:r>
              <a:rPr lang="en-US" dirty="0">
                <a:cs typeface="+mj-cs"/>
              </a:rPr>
              <a:t> ANTITRUST LAWS</a:t>
            </a:r>
            <a:endParaRPr lang="en-CA" dirty="0">
              <a:cs typeface="+mj-cs"/>
            </a:endParaRPr>
          </a:p>
        </p:txBody>
      </p:sp>
      <p:sp>
        <p:nvSpPr>
          <p:cNvPr id="1022979" name="Rectangle 3">
            <a:extLst>
              <a:ext uri="{FF2B5EF4-FFF2-40B4-BE49-F238E27FC236}">
                <a16:creationId xmlns:a16="http://schemas.microsoft.com/office/drawing/2014/main" id="{B299492C-6FBE-456D-A860-8389E8CB18EE}"/>
              </a:ext>
            </a:extLst>
          </p:cNvPr>
          <p:cNvSpPr>
            <a:spLocks noGrp="1" noChangeArrowheads="1"/>
          </p:cNvSpPr>
          <p:nvPr>
            <p:ph type="body" idx="1"/>
          </p:nvPr>
        </p:nvSpPr>
        <p:spPr/>
        <p:txBody>
          <a:bodyPr/>
          <a:lstStyle/>
          <a:p>
            <a:pPr lvl="1" eaLnBrk="1" hangingPunct="1">
              <a:buFontTx/>
              <a:buNone/>
            </a:pPr>
            <a:r>
              <a:rPr lang="en-US" altLang="en-US" b="1">
                <a:solidFill>
                  <a:srgbClr val="00468F"/>
                </a:solidFill>
              </a:rPr>
              <a:t>Tying Arrangements</a:t>
            </a:r>
          </a:p>
          <a:p>
            <a:pPr lvl="1" eaLnBrk="1" hangingPunct="1">
              <a:buFontTx/>
              <a:buNone/>
            </a:pPr>
            <a:r>
              <a:rPr lang="en-US" altLang="en-US"/>
              <a:t>A </a:t>
            </a:r>
            <a:r>
              <a:rPr lang="en-US" altLang="en-US" sz="2600" b="1">
                <a:solidFill>
                  <a:srgbClr val="FF0000"/>
                </a:solidFill>
              </a:rPr>
              <a:t>tying arrangement</a:t>
            </a:r>
            <a:r>
              <a:rPr lang="en-US" altLang="en-US"/>
              <a:t> is an agreement to sell one product only if the buyer agrees to also buy another different product.</a:t>
            </a:r>
          </a:p>
          <a:p>
            <a:pPr lvl="1" eaLnBrk="1" hangingPunct="1">
              <a:buFontTx/>
              <a:buNone/>
            </a:pPr>
            <a:r>
              <a:rPr lang="en-US" altLang="en-US"/>
              <a:t>Example: textbook plus Web site bundle</a:t>
            </a:r>
          </a:p>
          <a:p>
            <a:pPr lvl="1" eaLnBrk="1" hangingPunct="1">
              <a:buFontTx/>
              <a:buNone/>
            </a:pPr>
            <a:r>
              <a:rPr lang="en-US" altLang="en-US"/>
              <a:t>It is sometimes possible to use tying as a way of price discriminating. </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22979">
                                            <p:txEl>
                                              <p:pRg st="1" end="1"/>
                                            </p:txEl>
                                          </p:spTgt>
                                        </p:tgtEl>
                                        <p:attrNameLst>
                                          <p:attrName>style.visibility</p:attrName>
                                        </p:attrNameLst>
                                      </p:cBhvr>
                                      <p:to>
                                        <p:strVal val="visible"/>
                                      </p:to>
                                    </p:set>
                                    <p:animEffect transition="in" filter="wipe(left)">
                                      <p:cBhvr>
                                        <p:cTn id="7" dur="500"/>
                                        <p:tgtEl>
                                          <p:spTgt spid="1022979">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022979">
                                            <p:txEl>
                                              <p:pRg st="2" end="2"/>
                                            </p:txEl>
                                          </p:spTgt>
                                        </p:tgtEl>
                                        <p:attrNameLst>
                                          <p:attrName>style.visibility</p:attrName>
                                        </p:attrNameLst>
                                      </p:cBhvr>
                                      <p:to>
                                        <p:strVal val="visible"/>
                                      </p:to>
                                    </p:set>
                                    <p:animEffect transition="in" filter="wipe(left)">
                                      <p:cBhvr>
                                        <p:cTn id="12" dur="500"/>
                                        <p:tgtEl>
                                          <p:spTgt spid="1022979">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022979">
                                            <p:txEl>
                                              <p:pRg st="3" end="3"/>
                                            </p:txEl>
                                          </p:spTgt>
                                        </p:tgtEl>
                                        <p:attrNameLst>
                                          <p:attrName>style.visibility</p:attrName>
                                        </p:attrNameLst>
                                      </p:cBhvr>
                                      <p:to>
                                        <p:strVal val="visible"/>
                                      </p:to>
                                    </p:set>
                                    <p:animEffect transition="in" filter="wipe(left)">
                                      <p:cBhvr>
                                        <p:cTn id="17" dur="500"/>
                                        <p:tgtEl>
                                          <p:spTgt spid="102297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2979" grpId="0" build="p" bldLvl="3"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7074" name="Rectangle 2">
            <a:extLst>
              <a:ext uri="{FF2B5EF4-FFF2-40B4-BE49-F238E27FC236}">
                <a16:creationId xmlns:a16="http://schemas.microsoft.com/office/drawing/2014/main" id="{C08DF32D-56F9-430E-9EB4-32F7470E27CE}"/>
              </a:ext>
            </a:extLst>
          </p:cNvPr>
          <p:cNvSpPr>
            <a:spLocks noGrp="1" noChangeArrowheads="1"/>
          </p:cNvSpPr>
          <p:nvPr>
            <p:ph type="title"/>
          </p:nvPr>
        </p:nvSpPr>
        <p:spPr/>
        <p:txBody>
          <a:bodyPr/>
          <a:lstStyle/>
          <a:p>
            <a:pPr eaLnBrk="1" hangingPunct="1">
              <a:defRPr/>
            </a:pPr>
            <a:r>
              <a:rPr lang="en-US" dirty="0">
                <a:cs typeface="+mj-cs"/>
              </a:rPr>
              <a:t>ANTITRUST LAWS</a:t>
            </a:r>
            <a:endParaRPr lang="en-CA" dirty="0">
              <a:cs typeface="+mj-cs"/>
            </a:endParaRPr>
          </a:p>
        </p:txBody>
      </p:sp>
      <p:sp>
        <p:nvSpPr>
          <p:cNvPr id="1027075" name="Rectangle 3">
            <a:extLst>
              <a:ext uri="{FF2B5EF4-FFF2-40B4-BE49-F238E27FC236}">
                <a16:creationId xmlns:a16="http://schemas.microsoft.com/office/drawing/2014/main" id="{EE2BE939-BA50-4D28-A521-1A0940E6739C}"/>
              </a:ext>
            </a:extLst>
          </p:cNvPr>
          <p:cNvSpPr>
            <a:spLocks noGrp="1" noChangeArrowheads="1"/>
          </p:cNvSpPr>
          <p:nvPr>
            <p:ph type="body" idx="1"/>
          </p:nvPr>
        </p:nvSpPr>
        <p:spPr>
          <a:xfrm>
            <a:off x="381000" y="1905000"/>
            <a:ext cx="8229600" cy="4572000"/>
          </a:xfrm>
        </p:spPr>
        <p:txBody>
          <a:bodyPr/>
          <a:lstStyle/>
          <a:p>
            <a:pPr eaLnBrk="1" hangingPunct="1">
              <a:lnSpc>
                <a:spcPct val="90000"/>
              </a:lnSpc>
              <a:spcBef>
                <a:spcPts val="1600"/>
              </a:spcBef>
              <a:spcAft>
                <a:spcPts val="600"/>
              </a:spcAft>
            </a:pPr>
            <a:r>
              <a:rPr lang="en-US" altLang="en-US">
                <a:ea typeface="MS Mincho" panose="02020609040205080304" pitchFamily="49" charset="-128"/>
              </a:rPr>
              <a:t>Recent Antitrust</a:t>
            </a:r>
            <a:r>
              <a:rPr lang="en-US" altLang="en-US" noProof="1">
                <a:ea typeface="MS Mincho" panose="02020609040205080304" pitchFamily="49" charset="-128"/>
              </a:rPr>
              <a:t> Showcase: The United States Versus Microsoft</a:t>
            </a:r>
          </a:p>
          <a:p>
            <a:pPr lvl="1" eaLnBrk="1" hangingPunct="1">
              <a:lnSpc>
                <a:spcPct val="95000"/>
              </a:lnSpc>
              <a:spcBef>
                <a:spcPts val="1000"/>
              </a:spcBef>
              <a:spcAft>
                <a:spcPts val="600"/>
              </a:spcAft>
              <a:buFontTx/>
              <a:buNone/>
            </a:pPr>
            <a:r>
              <a:rPr lang="en-US" altLang="en-US" b="1" noProof="1">
                <a:solidFill>
                  <a:srgbClr val="00468F"/>
                </a:solidFill>
                <a:ea typeface="MS Mincho" panose="02020609040205080304" pitchFamily="49" charset="-128"/>
              </a:rPr>
              <a:t>The Case Against Microsoft</a:t>
            </a:r>
          </a:p>
          <a:p>
            <a:pPr lvl="1" eaLnBrk="1" hangingPunct="1">
              <a:lnSpc>
                <a:spcPct val="95000"/>
              </a:lnSpc>
              <a:spcBef>
                <a:spcPts val="400"/>
              </a:spcBef>
              <a:spcAft>
                <a:spcPts val="600"/>
              </a:spcAft>
              <a:buFontTx/>
              <a:buNone/>
            </a:pPr>
            <a:r>
              <a:rPr lang="en-US" altLang="en-US" noProof="1">
                <a:ea typeface="MS Mincho" panose="02020609040205080304" pitchFamily="49" charset="-128"/>
              </a:rPr>
              <a:t>The Department of Justice claimed that Microsoft:</a:t>
            </a:r>
          </a:p>
          <a:p>
            <a:pPr lvl="2" eaLnBrk="1" hangingPunct="1">
              <a:lnSpc>
                <a:spcPct val="95000"/>
              </a:lnSpc>
              <a:spcBef>
                <a:spcPts val="400"/>
              </a:spcBef>
              <a:spcAft>
                <a:spcPts val="600"/>
              </a:spcAft>
            </a:pPr>
            <a:r>
              <a:rPr lang="en-US" altLang="en-US" noProof="1">
                <a:ea typeface="MS Mincho" panose="02020609040205080304" pitchFamily="49" charset="-128"/>
              </a:rPr>
              <a:t>Possesses monopoly power in the market for PC operating systems.</a:t>
            </a:r>
            <a:endParaRPr lang="en-US" altLang="en-US">
              <a:ea typeface="MS Mincho" panose="02020609040205080304" pitchFamily="49" charset="-128"/>
            </a:endParaRPr>
          </a:p>
          <a:p>
            <a:pPr lvl="2" eaLnBrk="1" hangingPunct="1">
              <a:lnSpc>
                <a:spcPct val="95000"/>
              </a:lnSpc>
              <a:spcBef>
                <a:spcPts val="400"/>
              </a:spcBef>
              <a:spcAft>
                <a:spcPts val="600"/>
              </a:spcAft>
            </a:pPr>
            <a:r>
              <a:rPr lang="en-US" altLang="en-US" noProof="1">
                <a:ea typeface="MS Mincho" panose="02020609040205080304" pitchFamily="49" charset="-128"/>
              </a:rPr>
              <a:t>Uses </a:t>
            </a:r>
            <a:r>
              <a:rPr lang="en-US" altLang="en-US" i="1">
                <a:ea typeface="MS Mincho" panose="02020609040205080304" pitchFamily="49" charset="-128"/>
              </a:rPr>
              <a:t>predatory</a:t>
            </a:r>
            <a:r>
              <a:rPr lang="en-US" altLang="en-US" i="1" noProof="1">
                <a:ea typeface="MS Mincho" panose="02020609040205080304" pitchFamily="49" charset="-128"/>
              </a:rPr>
              <a:t> pricing</a:t>
            </a:r>
            <a:r>
              <a:rPr lang="en-US" altLang="en-US" noProof="1">
                <a:ea typeface="MS Mincho" panose="02020609040205080304" pitchFamily="49" charset="-128"/>
              </a:rPr>
              <a:t> and </a:t>
            </a:r>
            <a:r>
              <a:rPr lang="en-US" altLang="en-US" i="1" noProof="1">
                <a:ea typeface="MS Mincho" panose="02020609040205080304" pitchFamily="49" charset="-128"/>
              </a:rPr>
              <a:t>tying agreements</a:t>
            </a:r>
            <a:r>
              <a:rPr lang="en-US" altLang="en-US" noProof="1">
                <a:ea typeface="MS Mincho" panose="02020609040205080304" pitchFamily="49" charset="-128"/>
              </a:rPr>
              <a:t> to achieve monopoly in the market for Web</a:t>
            </a:r>
            <a:r>
              <a:rPr lang="en-US" altLang="en-US">
                <a:ea typeface="MS Mincho" panose="02020609040205080304" pitchFamily="49" charset="-128"/>
              </a:rPr>
              <a:t> </a:t>
            </a:r>
            <a:r>
              <a:rPr lang="en-US" altLang="en-US" noProof="1">
                <a:ea typeface="MS Mincho" panose="02020609040205080304" pitchFamily="49" charset="-128"/>
              </a:rPr>
              <a:t>browsers.</a:t>
            </a:r>
            <a:endParaRPr lang="en-US" altLang="en-US">
              <a:ea typeface="MS Mincho" panose="02020609040205080304" pitchFamily="49" charset="-128"/>
            </a:endParaRPr>
          </a:p>
          <a:p>
            <a:pPr lvl="2" eaLnBrk="1" hangingPunct="1">
              <a:lnSpc>
                <a:spcPct val="95000"/>
              </a:lnSpc>
              <a:spcBef>
                <a:spcPts val="400"/>
              </a:spcBef>
              <a:spcAft>
                <a:spcPts val="600"/>
              </a:spcAft>
            </a:pPr>
            <a:r>
              <a:rPr lang="en-US" altLang="en-US" noProof="1">
                <a:ea typeface="MS Mincho" panose="02020609040205080304" pitchFamily="49" charset="-128"/>
              </a:rPr>
              <a:t>Uses other anticompetitive practices to strengthen its monopoly in these two markets.</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27075">
                                            <p:txEl>
                                              <p:pRg st="1" end="1"/>
                                            </p:txEl>
                                          </p:spTgt>
                                        </p:tgtEl>
                                        <p:attrNameLst>
                                          <p:attrName>style.visibility</p:attrName>
                                        </p:attrNameLst>
                                      </p:cBhvr>
                                      <p:to>
                                        <p:strVal val="visible"/>
                                      </p:to>
                                    </p:set>
                                    <p:animEffect transition="in" filter="wipe(left)">
                                      <p:cBhvr>
                                        <p:cTn id="7" dur="500"/>
                                        <p:tgtEl>
                                          <p:spTgt spid="1027075">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027075">
                                            <p:txEl>
                                              <p:pRg st="2" end="2"/>
                                            </p:txEl>
                                          </p:spTgt>
                                        </p:tgtEl>
                                        <p:attrNameLst>
                                          <p:attrName>style.visibility</p:attrName>
                                        </p:attrNameLst>
                                      </p:cBhvr>
                                      <p:to>
                                        <p:strVal val="visible"/>
                                      </p:to>
                                    </p:set>
                                    <p:animEffect transition="in" filter="wipe(left)">
                                      <p:cBhvr>
                                        <p:cTn id="12" dur="500"/>
                                        <p:tgtEl>
                                          <p:spTgt spid="102707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027075">
                                            <p:txEl>
                                              <p:pRg st="3" end="3"/>
                                            </p:txEl>
                                          </p:spTgt>
                                        </p:tgtEl>
                                        <p:attrNameLst>
                                          <p:attrName>style.visibility</p:attrName>
                                        </p:attrNameLst>
                                      </p:cBhvr>
                                      <p:to>
                                        <p:strVal val="visible"/>
                                      </p:to>
                                    </p:set>
                                    <p:animEffect transition="in" filter="wipe(left)">
                                      <p:cBhvr>
                                        <p:cTn id="17" dur="500"/>
                                        <p:tgtEl>
                                          <p:spTgt spid="1027075">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027075">
                                            <p:txEl>
                                              <p:pRg st="4" end="4"/>
                                            </p:txEl>
                                          </p:spTgt>
                                        </p:tgtEl>
                                        <p:attrNameLst>
                                          <p:attrName>style.visibility</p:attrName>
                                        </p:attrNameLst>
                                      </p:cBhvr>
                                      <p:to>
                                        <p:strVal val="visible"/>
                                      </p:to>
                                    </p:set>
                                    <p:animEffect transition="in" filter="wipe(left)">
                                      <p:cBhvr>
                                        <p:cTn id="22" dur="500"/>
                                        <p:tgtEl>
                                          <p:spTgt spid="1027075">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1027075">
                                            <p:txEl>
                                              <p:pRg st="5" end="5"/>
                                            </p:txEl>
                                          </p:spTgt>
                                        </p:tgtEl>
                                        <p:attrNameLst>
                                          <p:attrName>style.visibility</p:attrName>
                                        </p:attrNameLst>
                                      </p:cBhvr>
                                      <p:to>
                                        <p:strVal val="visible"/>
                                      </p:to>
                                    </p:set>
                                    <p:animEffect transition="in" filter="wipe(left)">
                                      <p:cBhvr>
                                        <p:cTn id="27" dur="500"/>
                                        <p:tgtEl>
                                          <p:spTgt spid="102707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075" grpId="0" build="p" bldLvl="3"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9122" name="Rectangle 2">
            <a:extLst>
              <a:ext uri="{FF2B5EF4-FFF2-40B4-BE49-F238E27FC236}">
                <a16:creationId xmlns:a16="http://schemas.microsoft.com/office/drawing/2014/main" id="{3D722DCA-395E-4D53-8A86-DB012394B870}"/>
              </a:ext>
            </a:extLst>
          </p:cNvPr>
          <p:cNvSpPr>
            <a:spLocks noGrp="1" noChangeArrowheads="1"/>
          </p:cNvSpPr>
          <p:nvPr>
            <p:ph type="title"/>
          </p:nvPr>
        </p:nvSpPr>
        <p:spPr/>
        <p:txBody>
          <a:bodyPr/>
          <a:lstStyle/>
          <a:p>
            <a:pPr eaLnBrk="1" hangingPunct="1">
              <a:defRPr/>
            </a:pPr>
            <a:r>
              <a:rPr lang="en-US" dirty="0">
                <a:cs typeface="+mj-cs"/>
              </a:rPr>
              <a:t> ANTITRUST LAWS</a:t>
            </a:r>
            <a:endParaRPr lang="en-CA" dirty="0">
              <a:cs typeface="+mj-cs"/>
            </a:endParaRPr>
          </a:p>
        </p:txBody>
      </p:sp>
      <p:sp>
        <p:nvSpPr>
          <p:cNvPr id="1029123" name="Rectangle 3">
            <a:extLst>
              <a:ext uri="{FF2B5EF4-FFF2-40B4-BE49-F238E27FC236}">
                <a16:creationId xmlns:a16="http://schemas.microsoft.com/office/drawing/2014/main" id="{AE97128B-A9E8-4A82-914F-56F4B1B3D0FD}"/>
              </a:ext>
            </a:extLst>
          </p:cNvPr>
          <p:cNvSpPr>
            <a:spLocks noGrp="1" noChangeArrowheads="1"/>
          </p:cNvSpPr>
          <p:nvPr>
            <p:ph type="body" idx="1"/>
          </p:nvPr>
        </p:nvSpPr>
        <p:spPr/>
        <p:txBody>
          <a:bodyPr/>
          <a:lstStyle/>
          <a:p>
            <a:pPr lvl="1" eaLnBrk="1" hangingPunct="1">
              <a:spcBef>
                <a:spcPts val="400"/>
              </a:spcBef>
              <a:spcAft>
                <a:spcPts val="600"/>
              </a:spcAft>
              <a:buFontTx/>
              <a:buNone/>
            </a:pPr>
            <a:r>
              <a:rPr lang="en-GB" altLang="en-US" b="1" noProof="1">
                <a:solidFill>
                  <a:srgbClr val="00468F"/>
                </a:solidFill>
                <a:ea typeface="MS Mincho" panose="02020609040205080304" pitchFamily="49" charset="-128"/>
              </a:rPr>
              <a:t>Microsoft’s Response</a:t>
            </a:r>
          </a:p>
          <a:p>
            <a:pPr lvl="2" eaLnBrk="1" hangingPunct="1">
              <a:spcBef>
                <a:spcPts val="400"/>
              </a:spcBef>
              <a:spcAft>
                <a:spcPts val="600"/>
              </a:spcAft>
            </a:pPr>
            <a:r>
              <a:rPr lang="en-GB" altLang="en-US" noProof="1">
                <a:ea typeface="MS Mincho" panose="02020609040205080304" pitchFamily="49" charset="-128"/>
              </a:rPr>
              <a:t>Microsoft challenged all claims.</a:t>
            </a:r>
            <a:endParaRPr lang="en-US" altLang="en-US">
              <a:ea typeface="MS Mincho" panose="02020609040205080304" pitchFamily="49" charset="-128"/>
            </a:endParaRPr>
          </a:p>
          <a:p>
            <a:pPr lvl="2" eaLnBrk="1" hangingPunct="1">
              <a:spcBef>
                <a:spcPts val="400"/>
              </a:spcBef>
              <a:spcAft>
                <a:spcPts val="600"/>
              </a:spcAft>
            </a:pPr>
            <a:r>
              <a:rPr lang="en-US" altLang="en-US" noProof="1">
                <a:ea typeface="MS Mincho" panose="02020609040205080304" pitchFamily="49" charset="-128"/>
              </a:rPr>
              <a:t>It said that Windows competes with Macintosh.</a:t>
            </a:r>
            <a:endParaRPr lang="en-US" altLang="en-US">
              <a:ea typeface="MS Mincho" panose="02020609040205080304" pitchFamily="49" charset="-128"/>
            </a:endParaRPr>
          </a:p>
          <a:p>
            <a:pPr lvl="2" eaLnBrk="1" hangingPunct="1">
              <a:spcBef>
                <a:spcPts val="400"/>
              </a:spcBef>
              <a:spcAft>
                <a:spcPts val="600"/>
              </a:spcAft>
            </a:pPr>
            <a:r>
              <a:rPr lang="en-US" altLang="en-US" noProof="1">
                <a:ea typeface="MS Mincho" panose="02020609040205080304" pitchFamily="49" charset="-128"/>
              </a:rPr>
              <a:t>Windows dominates because it is the best product.</a:t>
            </a:r>
            <a:endParaRPr lang="en-US" altLang="en-US">
              <a:ea typeface="MS Mincho" panose="02020609040205080304" pitchFamily="49" charset="-128"/>
            </a:endParaRPr>
          </a:p>
          <a:p>
            <a:pPr lvl="2" eaLnBrk="1" hangingPunct="1">
              <a:spcBef>
                <a:spcPts val="400"/>
              </a:spcBef>
              <a:spcAft>
                <a:spcPts val="600"/>
              </a:spcAft>
            </a:pPr>
            <a:r>
              <a:rPr lang="en-US" altLang="en-US" noProof="1">
                <a:ea typeface="MS Mincho" panose="02020609040205080304" pitchFamily="49" charset="-128"/>
              </a:rPr>
              <a:t>Internet Explorer with Windows 98 provides a product of greater consumer value.</a:t>
            </a:r>
            <a:endParaRPr lang="en-US" altLang="en-US">
              <a:ea typeface="MS Mincho" panose="02020609040205080304" pitchFamily="49" charset="-128"/>
            </a:endParaRPr>
          </a:p>
          <a:p>
            <a:pPr lvl="2" eaLnBrk="1" hangingPunct="1">
              <a:spcBef>
                <a:spcPts val="400"/>
              </a:spcBef>
              <a:spcAft>
                <a:spcPts val="600"/>
              </a:spcAft>
            </a:pPr>
            <a:r>
              <a:rPr lang="en-US" altLang="en-US" noProof="1">
                <a:ea typeface="MS Mincho" panose="02020609040205080304" pitchFamily="49" charset="-128"/>
              </a:rPr>
              <a:t>The browser and operating system is one product.</a:t>
            </a: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29123">
                                            <p:txEl>
                                              <p:pRg st="1" end="1"/>
                                            </p:txEl>
                                          </p:spTgt>
                                        </p:tgtEl>
                                        <p:attrNameLst>
                                          <p:attrName>style.visibility</p:attrName>
                                        </p:attrNameLst>
                                      </p:cBhvr>
                                      <p:to>
                                        <p:strVal val="visible"/>
                                      </p:to>
                                    </p:set>
                                    <p:animEffect transition="in" filter="wipe(left)">
                                      <p:cBhvr>
                                        <p:cTn id="7" dur="500"/>
                                        <p:tgtEl>
                                          <p:spTgt spid="1029123">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029123">
                                            <p:txEl>
                                              <p:pRg st="2" end="2"/>
                                            </p:txEl>
                                          </p:spTgt>
                                        </p:tgtEl>
                                        <p:attrNameLst>
                                          <p:attrName>style.visibility</p:attrName>
                                        </p:attrNameLst>
                                      </p:cBhvr>
                                      <p:to>
                                        <p:strVal val="visible"/>
                                      </p:to>
                                    </p:set>
                                    <p:animEffect transition="in" filter="wipe(left)">
                                      <p:cBhvr>
                                        <p:cTn id="12" dur="500"/>
                                        <p:tgtEl>
                                          <p:spTgt spid="102912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029123">
                                            <p:txEl>
                                              <p:pRg st="3" end="3"/>
                                            </p:txEl>
                                          </p:spTgt>
                                        </p:tgtEl>
                                        <p:attrNameLst>
                                          <p:attrName>style.visibility</p:attrName>
                                        </p:attrNameLst>
                                      </p:cBhvr>
                                      <p:to>
                                        <p:strVal val="visible"/>
                                      </p:to>
                                    </p:set>
                                    <p:animEffect transition="in" filter="wipe(left)">
                                      <p:cBhvr>
                                        <p:cTn id="17" dur="500"/>
                                        <p:tgtEl>
                                          <p:spTgt spid="1029123">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029123">
                                            <p:txEl>
                                              <p:pRg st="4" end="4"/>
                                            </p:txEl>
                                          </p:spTgt>
                                        </p:tgtEl>
                                        <p:attrNameLst>
                                          <p:attrName>style.visibility</p:attrName>
                                        </p:attrNameLst>
                                      </p:cBhvr>
                                      <p:to>
                                        <p:strVal val="visible"/>
                                      </p:to>
                                    </p:set>
                                    <p:animEffect transition="in" filter="wipe(left)">
                                      <p:cBhvr>
                                        <p:cTn id="22" dur="500"/>
                                        <p:tgtEl>
                                          <p:spTgt spid="1029123">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1029123">
                                            <p:txEl>
                                              <p:pRg st="5" end="5"/>
                                            </p:txEl>
                                          </p:spTgt>
                                        </p:tgtEl>
                                        <p:attrNameLst>
                                          <p:attrName>style.visibility</p:attrName>
                                        </p:attrNameLst>
                                      </p:cBhvr>
                                      <p:to>
                                        <p:strVal val="visible"/>
                                      </p:to>
                                    </p:set>
                                    <p:animEffect transition="in" filter="wipe(left)">
                                      <p:cBhvr>
                                        <p:cTn id="27" dur="500"/>
                                        <p:tgtEl>
                                          <p:spTgt spid="102912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9123" grpId="0" build="p" bldLvl="3"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31170" name="Rectangle 2">
            <a:extLst>
              <a:ext uri="{FF2B5EF4-FFF2-40B4-BE49-F238E27FC236}">
                <a16:creationId xmlns:a16="http://schemas.microsoft.com/office/drawing/2014/main" id="{2F0D10AC-C254-4411-8CFA-5E9AF15D9FB7}"/>
              </a:ext>
            </a:extLst>
          </p:cNvPr>
          <p:cNvSpPr>
            <a:spLocks noGrp="1" noChangeArrowheads="1"/>
          </p:cNvSpPr>
          <p:nvPr>
            <p:ph type="title"/>
          </p:nvPr>
        </p:nvSpPr>
        <p:spPr/>
        <p:txBody>
          <a:bodyPr/>
          <a:lstStyle/>
          <a:p>
            <a:pPr eaLnBrk="1" hangingPunct="1">
              <a:defRPr/>
            </a:pPr>
            <a:r>
              <a:rPr lang="en-US" dirty="0">
                <a:cs typeface="+mj-cs"/>
              </a:rPr>
              <a:t> ANTITRUST LAWS</a:t>
            </a:r>
            <a:endParaRPr lang="en-CA" dirty="0">
              <a:cs typeface="+mj-cs"/>
            </a:endParaRPr>
          </a:p>
        </p:txBody>
      </p:sp>
      <p:sp>
        <p:nvSpPr>
          <p:cNvPr id="1031171" name="Rectangle 3">
            <a:extLst>
              <a:ext uri="{FF2B5EF4-FFF2-40B4-BE49-F238E27FC236}">
                <a16:creationId xmlns:a16="http://schemas.microsoft.com/office/drawing/2014/main" id="{41F656F4-7D60-4A50-9868-05668D30D954}"/>
              </a:ext>
            </a:extLst>
          </p:cNvPr>
          <p:cNvSpPr>
            <a:spLocks noGrp="1" noChangeArrowheads="1"/>
          </p:cNvSpPr>
          <p:nvPr>
            <p:ph type="body" idx="1"/>
          </p:nvPr>
        </p:nvSpPr>
        <p:spPr/>
        <p:txBody>
          <a:bodyPr/>
          <a:lstStyle/>
          <a:p>
            <a:pPr lvl="1" eaLnBrk="1" hangingPunct="1">
              <a:spcBef>
                <a:spcPts val="400"/>
              </a:spcBef>
              <a:spcAft>
                <a:spcPts val="600"/>
              </a:spcAft>
              <a:buFontTx/>
              <a:buNone/>
            </a:pPr>
            <a:r>
              <a:rPr lang="en-US" altLang="en-US" b="1">
                <a:solidFill>
                  <a:srgbClr val="00468F"/>
                </a:solidFill>
                <a:ea typeface="MS Mincho" panose="02020609040205080304" pitchFamily="49" charset="-128"/>
              </a:rPr>
              <a:t>The Outcome</a:t>
            </a:r>
            <a:endParaRPr lang="en-US" altLang="en-US">
              <a:ea typeface="MS Mincho" panose="02020609040205080304" pitchFamily="49" charset="-128"/>
            </a:endParaRPr>
          </a:p>
          <a:p>
            <a:pPr lvl="1" eaLnBrk="1" hangingPunct="1">
              <a:spcBef>
                <a:spcPts val="400"/>
              </a:spcBef>
              <a:spcAft>
                <a:spcPts val="600"/>
              </a:spcAft>
              <a:buFontTx/>
              <a:buNone/>
            </a:pPr>
            <a:r>
              <a:rPr lang="en-US" altLang="en-US">
                <a:ea typeface="MS Mincho" panose="02020609040205080304" pitchFamily="49" charset="-128"/>
              </a:rPr>
              <a:t>T</a:t>
            </a:r>
            <a:r>
              <a:rPr lang="en-US" altLang="en-US" noProof="1">
                <a:ea typeface="MS Mincho" panose="02020609040205080304" pitchFamily="49" charset="-128"/>
              </a:rPr>
              <a:t>he court </a:t>
            </a:r>
            <a:r>
              <a:rPr lang="en-US" altLang="en-US">
                <a:ea typeface="MS Mincho" panose="02020609040205080304" pitchFamily="49" charset="-128"/>
              </a:rPr>
              <a:t>ruled that Microsoft was in violation of the Sherman Act and </a:t>
            </a:r>
            <a:r>
              <a:rPr lang="en-US" altLang="en-US" noProof="1">
                <a:ea typeface="MS Mincho" panose="02020609040205080304" pitchFamily="49" charset="-128"/>
              </a:rPr>
              <a:t>ordered that </a:t>
            </a:r>
            <a:r>
              <a:rPr lang="en-US" altLang="en-US">
                <a:ea typeface="MS Mincho" panose="02020609040205080304" pitchFamily="49" charset="-128"/>
              </a:rPr>
              <a:t>the company</a:t>
            </a:r>
            <a:r>
              <a:rPr lang="en-US" altLang="en-US" noProof="1">
                <a:ea typeface="MS Mincho" panose="02020609040205080304" pitchFamily="49" charset="-128"/>
              </a:rPr>
              <a:t> be broken into two firms:</a:t>
            </a:r>
          </a:p>
          <a:p>
            <a:pPr lvl="2" eaLnBrk="1" hangingPunct="1">
              <a:spcBef>
                <a:spcPts val="400"/>
              </a:spcBef>
              <a:spcAft>
                <a:spcPts val="600"/>
              </a:spcAft>
            </a:pPr>
            <a:r>
              <a:rPr lang="en-US" altLang="en-US" noProof="1">
                <a:ea typeface="MS Mincho" panose="02020609040205080304" pitchFamily="49" charset="-128"/>
              </a:rPr>
              <a:t>One that produces operating systems</a:t>
            </a:r>
          </a:p>
          <a:p>
            <a:pPr lvl="2" eaLnBrk="1" hangingPunct="1">
              <a:spcBef>
                <a:spcPts val="400"/>
              </a:spcBef>
              <a:spcAft>
                <a:spcPts val="600"/>
              </a:spcAft>
            </a:pPr>
            <a:r>
              <a:rPr lang="en-US" altLang="en-US" noProof="1">
                <a:ea typeface="MS Mincho" panose="02020609040205080304" pitchFamily="49" charset="-128"/>
              </a:rPr>
              <a:t>One that produces applications</a:t>
            </a:r>
          </a:p>
          <a:p>
            <a:pPr lvl="1" eaLnBrk="1" hangingPunct="1">
              <a:spcBef>
                <a:spcPts val="400"/>
              </a:spcBef>
              <a:spcAft>
                <a:spcPts val="600"/>
              </a:spcAft>
              <a:buFontTx/>
              <a:buNone/>
            </a:pPr>
            <a:r>
              <a:rPr lang="en-US" altLang="en-US" noProof="1">
                <a:ea typeface="MS Mincho" panose="02020609040205080304" pitchFamily="49" charset="-128"/>
              </a:rPr>
              <a:t>Microsoft </a:t>
            </a:r>
            <a:r>
              <a:rPr lang="en-US" altLang="en-US">
                <a:ea typeface="MS Mincho" panose="02020609040205080304" pitchFamily="49" charset="-128"/>
              </a:rPr>
              <a:t>successfully</a:t>
            </a:r>
            <a:r>
              <a:rPr lang="en-US" altLang="en-US" noProof="1">
                <a:ea typeface="MS Mincho" panose="02020609040205080304" pitchFamily="49" charset="-128"/>
              </a:rPr>
              <a:t> appeal</a:t>
            </a:r>
            <a:r>
              <a:rPr lang="en-US" altLang="en-US">
                <a:ea typeface="MS Mincho" panose="02020609040205080304" pitchFamily="49" charset="-128"/>
              </a:rPr>
              <a:t>ed</a:t>
            </a:r>
            <a:r>
              <a:rPr lang="en-US" altLang="en-US" noProof="1">
                <a:ea typeface="MS Mincho" panose="02020609040205080304" pitchFamily="49" charset="-128"/>
              </a:rPr>
              <a:t> this </a:t>
            </a:r>
            <a:r>
              <a:rPr lang="en-US" altLang="en-US">
                <a:ea typeface="MS Mincho" panose="02020609040205080304" pitchFamily="49" charset="-128"/>
              </a:rPr>
              <a:t>order</a:t>
            </a:r>
            <a:r>
              <a:rPr lang="en-US" altLang="en-US" noProof="1">
                <a:ea typeface="MS Mincho" panose="02020609040205080304" pitchFamily="49" charset="-128"/>
              </a:rPr>
              <a:t>.</a:t>
            </a:r>
            <a:endParaRPr lang="en-US" altLang="en-US">
              <a:ea typeface="MS Mincho" panose="02020609040205080304" pitchFamily="49" charset="-128"/>
            </a:endParaRPr>
          </a:p>
          <a:p>
            <a:pPr lvl="1" eaLnBrk="1" hangingPunct="1">
              <a:spcBef>
                <a:spcPts val="400"/>
              </a:spcBef>
              <a:spcAft>
                <a:spcPts val="600"/>
              </a:spcAft>
              <a:buFontTx/>
              <a:buNone/>
            </a:pPr>
            <a:r>
              <a:rPr lang="en-US" altLang="en-US">
                <a:ea typeface="MS Mincho" panose="02020609040205080304" pitchFamily="49" charset="-128"/>
              </a:rPr>
              <a:t>In its final judgment, the court ordered Microsoft to reveal details of its code to other software developers.</a:t>
            </a:r>
            <a:endParaRPr lang="en-US" altLang="en-US" noProof="1">
              <a:ea typeface="MS Mincho" panose="02020609040205080304" pitchFamily="49" charset="-128"/>
            </a:endParaRPr>
          </a:p>
        </p:txBody>
      </p:sp>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31171">
                                            <p:txEl>
                                              <p:pRg st="1" end="1"/>
                                            </p:txEl>
                                          </p:spTgt>
                                        </p:tgtEl>
                                        <p:attrNameLst>
                                          <p:attrName>style.visibility</p:attrName>
                                        </p:attrNameLst>
                                      </p:cBhvr>
                                      <p:to>
                                        <p:strVal val="visible"/>
                                      </p:to>
                                    </p:set>
                                    <p:animEffect transition="in" filter="wipe(left)">
                                      <p:cBhvr>
                                        <p:cTn id="7" dur="500"/>
                                        <p:tgtEl>
                                          <p:spTgt spid="1031171">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031171">
                                            <p:txEl>
                                              <p:pRg st="2" end="2"/>
                                            </p:txEl>
                                          </p:spTgt>
                                        </p:tgtEl>
                                        <p:attrNameLst>
                                          <p:attrName>style.visibility</p:attrName>
                                        </p:attrNameLst>
                                      </p:cBhvr>
                                      <p:to>
                                        <p:strVal val="visible"/>
                                      </p:to>
                                    </p:set>
                                    <p:animEffect transition="in" filter="wipe(left)">
                                      <p:cBhvr>
                                        <p:cTn id="12" dur="500"/>
                                        <p:tgtEl>
                                          <p:spTgt spid="1031171">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031171">
                                            <p:txEl>
                                              <p:pRg st="3" end="3"/>
                                            </p:txEl>
                                          </p:spTgt>
                                        </p:tgtEl>
                                        <p:attrNameLst>
                                          <p:attrName>style.visibility</p:attrName>
                                        </p:attrNameLst>
                                      </p:cBhvr>
                                      <p:to>
                                        <p:strVal val="visible"/>
                                      </p:to>
                                    </p:set>
                                    <p:animEffect transition="in" filter="wipe(left)">
                                      <p:cBhvr>
                                        <p:cTn id="17" dur="500"/>
                                        <p:tgtEl>
                                          <p:spTgt spid="1031171">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031171">
                                            <p:txEl>
                                              <p:pRg st="4" end="4"/>
                                            </p:txEl>
                                          </p:spTgt>
                                        </p:tgtEl>
                                        <p:attrNameLst>
                                          <p:attrName>style.visibility</p:attrName>
                                        </p:attrNameLst>
                                      </p:cBhvr>
                                      <p:to>
                                        <p:strVal val="visible"/>
                                      </p:to>
                                    </p:set>
                                    <p:animEffect transition="in" filter="wipe(left)">
                                      <p:cBhvr>
                                        <p:cTn id="22" dur="500"/>
                                        <p:tgtEl>
                                          <p:spTgt spid="1031171">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1031171">
                                            <p:txEl>
                                              <p:pRg st="5" end="5"/>
                                            </p:txEl>
                                          </p:spTgt>
                                        </p:tgtEl>
                                        <p:attrNameLst>
                                          <p:attrName>style.visibility</p:attrName>
                                        </p:attrNameLst>
                                      </p:cBhvr>
                                      <p:to>
                                        <p:strVal val="visible"/>
                                      </p:to>
                                    </p:set>
                                    <p:animEffect transition="in" filter="wipe(left)">
                                      <p:cBhvr>
                                        <p:cTn id="27" dur="500"/>
                                        <p:tgtEl>
                                          <p:spTgt spid="103117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31171" grpId="0" build="p" bldLvl="3"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3">
            <a:extLst>
              <a:ext uri="{FF2B5EF4-FFF2-40B4-BE49-F238E27FC236}">
                <a16:creationId xmlns:a16="http://schemas.microsoft.com/office/drawing/2014/main" id="{D4AD4334-F8B7-4E6A-AB04-332C5E445143}"/>
              </a:ext>
            </a:extLst>
          </p:cNvPr>
          <p:cNvSpPr txBox="1">
            <a:spLocks noChangeArrowheads="1"/>
          </p:cNvSpPr>
          <p:nvPr/>
        </p:nvSpPr>
        <p:spPr bwMode="auto">
          <a:xfrm>
            <a:off x="609600" y="1524000"/>
            <a:ext cx="7239000"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ts val="1400"/>
              </a:spcBef>
              <a:buClrTx/>
              <a:buFontTx/>
              <a:buNone/>
            </a:pPr>
            <a:r>
              <a:rPr lang="en-US" altLang="en-US" sz="2400" b="0">
                <a:solidFill>
                  <a:schemeClr val="tx1"/>
                </a:solidFill>
              </a:rPr>
              <a:t>The cell phone combines two products: hardware and software.</a:t>
            </a:r>
          </a:p>
          <a:p>
            <a:pPr eaLnBrk="1" hangingPunct="1">
              <a:spcBef>
                <a:spcPts val="1400"/>
              </a:spcBef>
              <a:buClrTx/>
              <a:buFontTx/>
              <a:buNone/>
            </a:pPr>
            <a:r>
              <a:rPr lang="en-AU" altLang="en-US" sz="2400" b="0">
                <a:solidFill>
                  <a:schemeClr val="tx1"/>
                </a:solidFill>
              </a:rPr>
              <a:t>Two firms dominate the cell-phone market: Apple and Samsung.</a:t>
            </a:r>
          </a:p>
          <a:p>
            <a:pPr eaLnBrk="1" hangingPunct="1">
              <a:spcBef>
                <a:spcPts val="1400"/>
              </a:spcBef>
              <a:buClrTx/>
              <a:buFontTx/>
              <a:buNone/>
            </a:pPr>
            <a:r>
              <a:rPr lang="en-AU" altLang="en-US" sz="2400" b="0">
                <a:solidFill>
                  <a:schemeClr val="tx1"/>
                </a:solidFill>
              </a:rPr>
              <a:t>Apple powers its iPhone with its own operating system whereas Samsung installs the Android operating system.</a:t>
            </a:r>
            <a:endParaRPr lang="en-US" altLang="en-US" sz="2400" b="0">
              <a:solidFill>
                <a:schemeClr val="tx1"/>
              </a:solidFill>
            </a:endParaRPr>
          </a:p>
          <a:p>
            <a:pPr eaLnBrk="1" hangingPunct="1">
              <a:spcBef>
                <a:spcPts val="1400"/>
              </a:spcBef>
              <a:buClrTx/>
              <a:buFontTx/>
              <a:buNone/>
            </a:pPr>
            <a:endParaRPr lang="en-US" altLang="en-US" sz="2400" b="0">
              <a:solidFill>
                <a:schemeClr val="tx1"/>
              </a:solidFill>
            </a:endParaRPr>
          </a:p>
        </p:txBody>
      </p:sp>
      <p:sp>
        <p:nvSpPr>
          <p:cNvPr id="57347" name="Text Box 4">
            <a:extLst>
              <a:ext uri="{FF2B5EF4-FFF2-40B4-BE49-F238E27FC236}">
                <a16:creationId xmlns:a16="http://schemas.microsoft.com/office/drawing/2014/main" id="{88952F65-1D01-4623-AB8E-283E8557E4DA}"/>
              </a:ext>
            </a:extLst>
          </p:cNvPr>
          <p:cNvSpPr txBox="1">
            <a:spLocks noChangeArrowheads="1"/>
          </p:cNvSpPr>
          <p:nvPr/>
        </p:nvSpPr>
        <p:spPr bwMode="auto">
          <a:xfrm>
            <a:off x="431800" y="6643688"/>
            <a:ext cx="1692275" cy="214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50000"/>
              </a:spcBef>
              <a:buClrTx/>
              <a:buFontTx/>
              <a:buNone/>
            </a:pPr>
            <a:r>
              <a:rPr lang="en-US" altLang="en-US" sz="800" b="0">
                <a:solidFill>
                  <a:schemeClr val="tx1"/>
                </a:solidFill>
              </a:rPr>
              <a:t>© 2015 Pearson</a:t>
            </a:r>
          </a:p>
        </p:txBody>
      </p:sp>
      <p:pic>
        <p:nvPicPr>
          <p:cNvPr id="57348" name="Picture 5">
            <a:extLst>
              <a:ext uri="{FF2B5EF4-FFF2-40B4-BE49-F238E27FC236}">
                <a16:creationId xmlns:a16="http://schemas.microsoft.com/office/drawing/2014/main" id="{89799A2B-7F86-42C2-BB07-8949A0C3ED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142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wipe(left)">
                                      <p:cBhvr>
                                        <p:cTn id="7" dur="500"/>
                                        <p:tgtEl>
                                          <p:spTgt spid="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wipe(left)">
                                      <p:cBhvr>
                                        <p:cTn id="12" dur="500"/>
                                        <p:tgtEl>
                                          <p:spTgt spid="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wipe(left)">
                                      <p:cBhvr>
                                        <p:cTn id="17" dur="5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3">
            <a:extLst>
              <a:ext uri="{FF2B5EF4-FFF2-40B4-BE49-F238E27FC236}">
                <a16:creationId xmlns:a16="http://schemas.microsoft.com/office/drawing/2014/main" id="{6149E3E3-7CFD-4ABE-8023-B867CC303E46}"/>
              </a:ext>
            </a:extLst>
          </p:cNvPr>
          <p:cNvSpPr txBox="1">
            <a:spLocks noChangeArrowheads="1"/>
          </p:cNvSpPr>
          <p:nvPr/>
        </p:nvSpPr>
        <p:spPr bwMode="auto">
          <a:xfrm>
            <a:off x="609600" y="1600200"/>
            <a:ext cx="3733800"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en-US" sz="2400" b="0">
                <a:solidFill>
                  <a:schemeClr val="tx1"/>
                </a:solidFill>
              </a:rPr>
              <a:t>Figure 1 shows that Android is the most popular operating system with 75 percent share.</a:t>
            </a:r>
          </a:p>
          <a:p>
            <a:pPr eaLnBrk="1" hangingPunct="1">
              <a:spcBef>
                <a:spcPct val="0"/>
              </a:spcBef>
              <a:buClrTx/>
              <a:buFontTx/>
              <a:buNone/>
            </a:pPr>
            <a:endParaRPr lang="en-US" altLang="en-US" sz="2400" b="0">
              <a:solidFill>
                <a:schemeClr val="tx1"/>
              </a:solidFill>
            </a:endParaRPr>
          </a:p>
          <a:p>
            <a:pPr eaLnBrk="1" hangingPunct="1">
              <a:spcBef>
                <a:spcPct val="0"/>
              </a:spcBef>
              <a:buClrTx/>
              <a:buFontTx/>
              <a:buNone/>
            </a:pPr>
            <a:r>
              <a:rPr lang="en-US" altLang="en-US" sz="2400" b="0">
                <a:solidFill>
                  <a:schemeClr val="tx1"/>
                </a:solidFill>
              </a:rPr>
              <a:t>Figure 2 shows that Samsung competes with other Android smart-phone producers.</a:t>
            </a:r>
          </a:p>
        </p:txBody>
      </p:sp>
      <p:sp>
        <p:nvSpPr>
          <p:cNvPr id="59395" name="Text Box 4">
            <a:extLst>
              <a:ext uri="{FF2B5EF4-FFF2-40B4-BE49-F238E27FC236}">
                <a16:creationId xmlns:a16="http://schemas.microsoft.com/office/drawing/2014/main" id="{9F8CCFD1-D9C8-4069-BD65-BA025800A34F}"/>
              </a:ext>
            </a:extLst>
          </p:cNvPr>
          <p:cNvSpPr txBox="1">
            <a:spLocks noChangeArrowheads="1"/>
          </p:cNvSpPr>
          <p:nvPr/>
        </p:nvSpPr>
        <p:spPr bwMode="auto">
          <a:xfrm>
            <a:off x="431800" y="6643688"/>
            <a:ext cx="1692275" cy="214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50000"/>
              </a:spcBef>
              <a:buClrTx/>
              <a:buFontTx/>
              <a:buNone/>
            </a:pPr>
            <a:r>
              <a:rPr lang="en-US" altLang="en-US" sz="800" b="0">
                <a:solidFill>
                  <a:schemeClr val="tx1"/>
                </a:solidFill>
              </a:rPr>
              <a:t>© 2015 Pearson</a:t>
            </a:r>
          </a:p>
        </p:txBody>
      </p:sp>
      <p:pic>
        <p:nvPicPr>
          <p:cNvPr id="59396" name="Picture 5">
            <a:extLst>
              <a:ext uri="{FF2B5EF4-FFF2-40B4-BE49-F238E27FC236}">
                <a16:creationId xmlns:a16="http://schemas.microsoft.com/office/drawing/2014/main" id="{6FD24250-AEEC-4543-AAA4-D5EB9707FE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142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397" name="Picture 9" descr="eoco18.01a.gif">
            <a:extLst>
              <a:ext uri="{FF2B5EF4-FFF2-40B4-BE49-F238E27FC236}">
                <a16:creationId xmlns:a16="http://schemas.microsoft.com/office/drawing/2014/main" id="{8D7A9A9F-04EC-47A5-B767-24E7C0D0D4DB}"/>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800600" y="1300163"/>
            <a:ext cx="3254375" cy="5108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descr="eoco18.01b.gif">
            <a:extLst>
              <a:ext uri="{FF2B5EF4-FFF2-40B4-BE49-F238E27FC236}">
                <a16:creationId xmlns:a16="http://schemas.microsoft.com/office/drawing/2014/main" id="{C1DD4A46-4E71-4E97-9862-BACB8846772C}"/>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800600" y="1300163"/>
            <a:ext cx="3254375" cy="5108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11" descr="eoco18.01c.gif">
            <a:extLst>
              <a:ext uri="{FF2B5EF4-FFF2-40B4-BE49-F238E27FC236}">
                <a16:creationId xmlns:a16="http://schemas.microsoft.com/office/drawing/2014/main" id="{BDF81F67-DC8B-4F85-977B-67A17F0E5CFF}"/>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4800600" y="1300163"/>
            <a:ext cx="3254375" cy="5108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2" descr="eoco18.01d.gif">
            <a:extLst>
              <a:ext uri="{FF2B5EF4-FFF2-40B4-BE49-F238E27FC236}">
                <a16:creationId xmlns:a16="http://schemas.microsoft.com/office/drawing/2014/main" id="{8A6B0EF4-6915-483F-8D61-7C50724EFEA2}"/>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4800600" y="1300163"/>
            <a:ext cx="3254375" cy="5108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3" descr="eoco18.01e.gif">
            <a:extLst>
              <a:ext uri="{FF2B5EF4-FFF2-40B4-BE49-F238E27FC236}">
                <a16:creationId xmlns:a16="http://schemas.microsoft.com/office/drawing/2014/main" id="{6C854FE0-A046-4F01-B6CA-0D85F9EF1B5D}"/>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4800600" y="1300163"/>
            <a:ext cx="3254375" cy="5108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4" descr="eoco18.01f.gif">
            <a:extLst>
              <a:ext uri="{FF2B5EF4-FFF2-40B4-BE49-F238E27FC236}">
                <a16:creationId xmlns:a16="http://schemas.microsoft.com/office/drawing/2014/main" id="{F5A84CAB-B91B-405A-8317-5E3A2B3631AF}"/>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4800600" y="1300163"/>
            <a:ext cx="3254375" cy="5108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15" descr="eoco18.01g.gif">
            <a:extLst>
              <a:ext uri="{FF2B5EF4-FFF2-40B4-BE49-F238E27FC236}">
                <a16:creationId xmlns:a16="http://schemas.microsoft.com/office/drawing/2014/main" id="{A11AC12B-FDF8-4F0D-ACF5-6316BD9A6B6F}"/>
              </a:ext>
            </a:extLst>
          </p:cNvPr>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4800600" y="1300163"/>
            <a:ext cx="3254375" cy="5108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Picture 16" descr="eoco18.01h.gif">
            <a:extLst>
              <a:ext uri="{FF2B5EF4-FFF2-40B4-BE49-F238E27FC236}">
                <a16:creationId xmlns:a16="http://schemas.microsoft.com/office/drawing/2014/main" id="{0C64ABCB-3915-4D49-98C3-C289BA8FEE48}"/>
              </a:ext>
            </a:extLst>
          </p:cNvPr>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4800600" y="1300163"/>
            <a:ext cx="3254375" cy="5108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 name="Picture 17" descr="eoco18.01i.gif">
            <a:extLst>
              <a:ext uri="{FF2B5EF4-FFF2-40B4-BE49-F238E27FC236}">
                <a16:creationId xmlns:a16="http://schemas.microsoft.com/office/drawing/2014/main" id="{8D4B859A-8758-4723-ACE4-DF32E7B44BA0}"/>
              </a:ext>
            </a:extLst>
          </p:cNvPr>
          <p:cNvPicPr>
            <a:picLocks noChangeAspect="1"/>
          </p:cNvPicPr>
          <p:nvPr/>
        </p:nvPicPr>
        <p:blipFill>
          <a:blip r:embed="rId12">
            <a:extLst>
              <a:ext uri="{28A0092B-C50C-407E-A947-70E740481C1C}">
                <a14:useLocalDpi xmlns:a14="http://schemas.microsoft.com/office/drawing/2010/main" val="0"/>
              </a:ext>
            </a:extLst>
          </a:blip>
          <a:srcRect/>
          <a:stretch>
            <a:fillRect/>
          </a:stretch>
        </p:blipFill>
        <p:spPr bwMode="auto">
          <a:xfrm>
            <a:off x="4800600" y="1300163"/>
            <a:ext cx="3254375" cy="5108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18" descr="eoco18.01j.gif">
            <a:extLst>
              <a:ext uri="{FF2B5EF4-FFF2-40B4-BE49-F238E27FC236}">
                <a16:creationId xmlns:a16="http://schemas.microsoft.com/office/drawing/2014/main" id="{C0F917C6-16B7-47BE-9165-B94A7E846AE1}"/>
              </a:ext>
            </a:extLst>
          </p:cNvPr>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4800600" y="1300163"/>
            <a:ext cx="3254375" cy="5108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500"/>
                                        <p:tgtEl>
                                          <p:spTgt spid="13"/>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fade">
                                      <p:cBhvr>
                                        <p:cTn id="22" dur="500"/>
                                        <p:tgtEl>
                                          <p:spTgt spid="14"/>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fade">
                                      <p:cBhvr>
                                        <p:cTn id="27" dur="500"/>
                                        <p:tgtEl>
                                          <p:spTgt spid="15"/>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nodeType="clickEffect">
                                  <p:stCondLst>
                                    <p:cond delay="0"/>
                                  </p:stCondLst>
                                  <p:childTnLst>
                                    <p:set>
                                      <p:cBhvr>
                                        <p:cTn id="31" dur="1" fill="hold">
                                          <p:stCondLst>
                                            <p:cond delay="0"/>
                                          </p:stCondLst>
                                        </p:cTn>
                                        <p:tgtEl>
                                          <p:spTgt spid="7">
                                            <p:txEl>
                                              <p:pRg st="2" end="2"/>
                                            </p:txEl>
                                          </p:spTgt>
                                        </p:tgtEl>
                                        <p:attrNameLst>
                                          <p:attrName>style.visibility</p:attrName>
                                        </p:attrNameLst>
                                      </p:cBhvr>
                                      <p:to>
                                        <p:strVal val="visible"/>
                                      </p:to>
                                    </p:set>
                                    <p:animEffect transition="in" filter="wipe(left)">
                                      <p:cBhvr>
                                        <p:cTn id="32" dur="500"/>
                                        <p:tgtEl>
                                          <p:spTgt spid="7">
                                            <p:txEl>
                                              <p:pRg st="2" end="2"/>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16"/>
                                        </p:tgtEl>
                                        <p:attrNameLst>
                                          <p:attrName>style.visibility</p:attrName>
                                        </p:attrNameLst>
                                      </p:cBhvr>
                                      <p:to>
                                        <p:strVal val="visible"/>
                                      </p:to>
                                    </p:set>
                                    <p:animEffect transition="in" filter="fade">
                                      <p:cBhvr>
                                        <p:cTn id="37" dur="500"/>
                                        <p:tgtEl>
                                          <p:spTgt spid="16"/>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0" presetClass="entr" presetSubtype="0" fill="hold" nodeType="clickEffect">
                                  <p:stCondLst>
                                    <p:cond delay="0"/>
                                  </p:stCondLst>
                                  <p:childTnLst>
                                    <p:set>
                                      <p:cBhvr>
                                        <p:cTn id="41" dur="1" fill="hold">
                                          <p:stCondLst>
                                            <p:cond delay="0"/>
                                          </p:stCondLst>
                                        </p:cTn>
                                        <p:tgtEl>
                                          <p:spTgt spid="17"/>
                                        </p:tgtEl>
                                        <p:attrNameLst>
                                          <p:attrName>style.visibility</p:attrName>
                                        </p:attrNameLst>
                                      </p:cBhvr>
                                      <p:to>
                                        <p:strVal val="visible"/>
                                      </p:to>
                                    </p:set>
                                    <p:animEffect transition="in" filter="fade">
                                      <p:cBhvr>
                                        <p:cTn id="42" dur="500"/>
                                        <p:tgtEl>
                                          <p:spTgt spid="17"/>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10" presetClass="entr" presetSubtype="0" fill="hold" nodeType="clickEffect">
                                  <p:stCondLst>
                                    <p:cond delay="0"/>
                                  </p:stCondLst>
                                  <p:childTnLst>
                                    <p:set>
                                      <p:cBhvr>
                                        <p:cTn id="46" dur="1" fill="hold">
                                          <p:stCondLst>
                                            <p:cond delay="0"/>
                                          </p:stCondLst>
                                        </p:cTn>
                                        <p:tgtEl>
                                          <p:spTgt spid="18"/>
                                        </p:tgtEl>
                                        <p:attrNameLst>
                                          <p:attrName>style.visibility</p:attrName>
                                        </p:attrNameLst>
                                      </p:cBhvr>
                                      <p:to>
                                        <p:strVal val="visible"/>
                                      </p:to>
                                    </p:set>
                                    <p:animEffect transition="in" filter="fade">
                                      <p:cBhvr>
                                        <p:cTn id="47" dur="500"/>
                                        <p:tgtEl>
                                          <p:spTgt spid="18"/>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10" presetClass="entr" presetSubtype="0" fill="hold" nodeType="clickEffect">
                                  <p:stCondLst>
                                    <p:cond delay="0"/>
                                  </p:stCondLst>
                                  <p:childTnLst>
                                    <p:set>
                                      <p:cBhvr>
                                        <p:cTn id="51" dur="1" fill="hold">
                                          <p:stCondLst>
                                            <p:cond delay="0"/>
                                          </p:stCondLst>
                                        </p:cTn>
                                        <p:tgtEl>
                                          <p:spTgt spid="19"/>
                                        </p:tgtEl>
                                        <p:attrNameLst>
                                          <p:attrName>style.visibility</p:attrName>
                                        </p:attrNameLst>
                                      </p:cBhvr>
                                      <p:to>
                                        <p:strVal val="visible"/>
                                      </p:to>
                                    </p:set>
                                    <p:animEffect transition="in" filter="fade">
                                      <p:cBhvr>
                                        <p:cTn id="52"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3">
            <a:extLst>
              <a:ext uri="{FF2B5EF4-FFF2-40B4-BE49-F238E27FC236}">
                <a16:creationId xmlns:a16="http://schemas.microsoft.com/office/drawing/2014/main" id="{93E2BCAB-E3C3-4F15-BB43-F03BE7982900}"/>
              </a:ext>
            </a:extLst>
          </p:cNvPr>
          <p:cNvSpPr txBox="1">
            <a:spLocks noChangeArrowheads="1"/>
          </p:cNvSpPr>
          <p:nvPr/>
        </p:nvSpPr>
        <p:spPr bwMode="auto">
          <a:xfrm>
            <a:off x="609600" y="1524000"/>
            <a:ext cx="7848600" cy="441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Aft>
                <a:spcPct val="50000"/>
              </a:spcAft>
              <a:buClrTx/>
              <a:buFontTx/>
              <a:buNone/>
            </a:pPr>
            <a:r>
              <a:rPr lang="en-US" altLang="en-US" sz="2400" b="0">
                <a:solidFill>
                  <a:schemeClr val="tx1"/>
                </a:solidFill>
              </a:rPr>
              <a:t>Is the cell-phone market efficient?</a:t>
            </a:r>
          </a:p>
          <a:p>
            <a:pPr eaLnBrk="1" hangingPunct="1">
              <a:spcAft>
                <a:spcPct val="50000"/>
              </a:spcAft>
              <a:buClrTx/>
              <a:buFontTx/>
              <a:buNone/>
            </a:pPr>
            <a:r>
              <a:rPr lang="en-US" altLang="en-US" sz="2400" b="0">
                <a:solidFill>
                  <a:schemeClr val="tx1"/>
                </a:solidFill>
              </a:rPr>
              <a:t>Profit is one test of efficiency.</a:t>
            </a:r>
          </a:p>
          <a:p>
            <a:pPr eaLnBrk="1" hangingPunct="1">
              <a:spcAft>
                <a:spcPct val="50000"/>
              </a:spcAft>
              <a:buClrTx/>
              <a:buFontTx/>
              <a:buNone/>
            </a:pPr>
            <a:r>
              <a:rPr lang="en-US" altLang="en-US" sz="2400" b="0">
                <a:solidFill>
                  <a:schemeClr val="tx1"/>
                </a:solidFill>
              </a:rPr>
              <a:t>The large profit made suggest that the market is closer to monopoly than perfect competition.</a:t>
            </a:r>
          </a:p>
          <a:p>
            <a:pPr eaLnBrk="1" hangingPunct="1">
              <a:spcAft>
                <a:spcPct val="50000"/>
              </a:spcAft>
              <a:buClrTx/>
              <a:buFontTx/>
              <a:buNone/>
            </a:pPr>
            <a:r>
              <a:rPr lang="en-US" altLang="en-US" sz="2400" b="0">
                <a:solidFill>
                  <a:schemeClr val="tx1"/>
                </a:solidFill>
              </a:rPr>
              <a:t> Producer surplus is maximized.</a:t>
            </a:r>
          </a:p>
          <a:p>
            <a:pPr eaLnBrk="1" hangingPunct="1">
              <a:spcAft>
                <a:spcPct val="50000"/>
              </a:spcAft>
              <a:buClrTx/>
              <a:buFontTx/>
              <a:buNone/>
            </a:pPr>
            <a:r>
              <a:rPr lang="en-US" altLang="en-US" sz="2400" b="0">
                <a:solidFill>
                  <a:schemeClr val="tx1"/>
                </a:solidFill>
              </a:rPr>
              <a:t>Consumer surplus is less than it would be in a competitive market.</a:t>
            </a:r>
          </a:p>
          <a:p>
            <a:pPr eaLnBrk="1" hangingPunct="1">
              <a:spcAft>
                <a:spcPct val="50000"/>
              </a:spcAft>
              <a:buClrTx/>
              <a:buFontTx/>
              <a:buNone/>
            </a:pPr>
            <a:r>
              <a:rPr lang="en-US" altLang="en-US" sz="2400" b="0">
                <a:solidFill>
                  <a:schemeClr val="tx1"/>
                </a:solidFill>
              </a:rPr>
              <a:t>There is underproduction and a deadweight loss.</a:t>
            </a:r>
          </a:p>
        </p:txBody>
      </p:sp>
      <p:sp>
        <p:nvSpPr>
          <p:cNvPr id="61443" name="Text Box 4">
            <a:extLst>
              <a:ext uri="{FF2B5EF4-FFF2-40B4-BE49-F238E27FC236}">
                <a16:creationId xmlns:a16="http://schemas.microsoft.com/office/drawing/2014/main" id="{49BBBB16-E036-4758-8F47-1C0E2CA1A5C8}"/>
              </a:ext>
            </a:extLst>
          </p:cNvPr>
          <p:cNvSpPr txBox="1">
            <a:spLocks noChangeArrowheads="1"/>
          </p:cNvSpPr>
          <p:nvPr/>
        </p:nvSpPr>
        <p:spPr bwMode="auto">
          <a:xfrm>
            <a:off x="431800" y="6643688"/>
            <a:ext cx="1692275" cy="214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50000"/>
              </a:spcBef>
              <a:buClrTx/>
              <a:buFontTx/>
              <a:buNone/>
            </a:pPr>
            <a:r>
              <a:rPr lang="en-US" altLang="en-US" sz="800" b="0">
                <a:solidFill>
                  <a:schemeClr val="tx1"/>
                </a:solidFill>
              </a:rPr>
              <a:t>© 2015 Pearson</a:t>
            </a:r>
          </a:p>
        </p:txBody>
      </p:sp>
      <p:pic>
        <p:nvPicPr>
          <p:cNvPr id="61444" name="Picture 5">
            <a:extLst>
              <a:ext uri="{FF2B5EF4-FFF2-40B4-BE49-F238E27FC236}">
                <a16:creationId xmlns:a16="http://schemas.microsoft.com/office/drawing/2014/main" id="{AA5B28D1-71BE-462B-8788-54E99A1D24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142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Effect transition="in" filter="wipe(left)">
                                      <p:cBhvr>
                                        <p:cTn id="7" dur="500"/>
                                        <p:tgtEl>
                                          <p:spTgt spid="7">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wipe(left)">
                                      <p:cBhvr>
                                        <p:cTn id="12" dur="500"/>
                                        <p:tgtEl>
                                          <p:spTgt spid="7">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7">
                                            <p:txEl>
                                              <p:pRg st="3" end="3"/>
                                            </p:txEl>
                                          </p:spTgt>
                                        </p:tgtEl>
                                        <p:attrNameLst>
                                          <p:attrName>style.visibility</p:attrName>
                                        </p:attrNameLst>
                                      </p:cBhvr>
                                      <p:to>
                                        <p:strVal val="visible"/>
                                      </p:to>
                                    </p:set>
                                    <p:animEffect transition="in" filter="wipe(left)">
                                      <p:cBhvr>
                                        <p:cTn id="17" dur="500"/>
                                        <p:tgtEl>
                                          <p:spTgt spid="7">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nodeType="clickEffect">
                                  <p:stCondLst>
                                    <p:cond delay="0"/>
                                  </p:stCondLst>
                                  <p:childTnLst>
                                    <p:set>
                                      <p:cBhvr>
                                        <p:cTn id="21" dur="1" fill="hold">
                                          <p:stCondLst>
                                            <p:cond delay="0"/>
                                          </p:stCondLst>
                                        </p:cTn>
                                        <p:tgtEl>
                                          <p:spTgt spid="7">
                                            <p:txEl>
                                              <p:pRg st="4" end="4"/>
                                            </p:txEl>
                                          </p:spTgt>
                                        </p:tgtEl>
                                        <p:attrNameLst>
                                          <p:attrName>style.visibility</p:attrName>
                                        </p:attrNameLst>
                                      </p:cBhvr>
                                      <p:to>
                                        <p:strVal val="visible"/>
                                      </p:to>
                                    </p:set>
                                    <p:animEffect transition="in" filter="wipe(left)">
                                      <p:cBhvr>
                                        <p:cTn id="22" dur="500"/>
                                        <p:tgtEl>
                                          <p:spTgt spid="7">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animEffect transition="in" filter="wipe(left)">
                                      <p:cBhvr>
                                        <p:cTn id="27" dur="500"/>
                                        <p:tgtEl>
                                          <p:spTgt spid="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3">
            <a:extLst>
              <a:ext uri="{FF2B5EF4-FFF2-40B4-BE49-F238E27FC236}">
                <a16:creationId xmlns:a16="http://schemas.microsoft.com/office/drawing/2014/main" id="{7E0D82BD-98BF-46BC-97BE-A83C4BD1626C}"/>
              </a:ext>
            </a:extLst>
          </p:cNvPr>
          <p:cNvSpPr txBox="1">
            <a:spLocks noChangeArrowheads="1"/>
          </p:cNvSpPr>
          <p:nvPr/>
        </p:nvSpPr>
        <p:spPr bwMode="auto">
          <a:xfrm>
            <a:off x="609600" y="1524000"/>
            <a:ext cx="7848600" cy="441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Aft>
                <a:spcPct val="50000"/>
              </a:spcAft>
              <a:buClrTx/>
              <a:buFontTx/>
              <a:buNone/>
            </a:pPr>
            <a:r>
              <a:rPr lang="en-US" altLang="en-US" sz="2400" b="0">
                <a:solidFill>
                  <a:schemeClr val="tx1"/>
                </a:solidFill>
              </a:rPr>
              <a:t>Some firms (Apple, Microsoft, Google) seek maximum profit by controlling both hardware and software.</a:t>
            </a:r>
          </a:p>
          <a:p>
            <a:pPr eaLnBrk="1" hangingPunct="1">
              <a:spcAft>
                <a:spcPct val="50000"/>
              </a:spcAft>
              <a:buClrTx/>
              <a:buFontTx/>
              <a:buNone/>
            </a:pPr>
            <a:r>
              <a:rPr lang="en-AU" altLang="en-US" sz="2400" b="0">
                <a:solidFill>
                  <a:schemeClr val="tx1"/>
                </a:solidFill>
              </a:rPr>
              <a:t>Others ( Samsung, LG and other) focus on hardware only.</a:t>
            </a:r>
          </a:p>
          <a:p>
            <a:pPr eaLnBrk="1" hangingPunct="1">
              <a:spcAft>
                <a:spcPct val="50000"/>
              </a:spcAft>
              <a:buClrTx/>
              <a:buFontTx/>
              <a:buNone/>
            </a:pPr>
            <a:r>
              <a:rPr lang="en-AU" altLang="en-US" sz="2400" b="0">
                <a:solidFill>
                  <a:schemeClr val="tx1"/>
                </a:solidFill>
              </a:rPr>
              <a:t>In either case, hardware is the key to profit.</a:t>
            </a:r>
          </a:p>
          <a:p>
            <a:pPr eaLnBrk="1" hangingPunct="1">
              <a:spcAft>
                <a:spcPct val="50000"/>
              </a:spcAft>
              <a:buClrTx/>
              <a:buFontTx/>
              <a:buNone/>
            </a:pPr>
            <a:r>
              <a:rPr lang="en-AU" altLang="en-US" sz="2400" b="0">
                <a:solidFill>
                  <a:schemeClr val="tx1"/>
                </a:solidFill>
              </a:rPr>
              <a:t>Economies of scale in the design and production of hardware mean that this market is likely to remain a highly concentrated oligopoly.</a:t>
            </a:r>
            <a:endParaRPr lang="en-US" altLang="en-US" sz="2400" b="0">
              <a:solidFill>
                <a:schemeClr val="tx1"/>
              </a:solidFill>
            </a:endParaRPr>
          </a:p>
        </p:txBody>
      </p:sp>
      <p:sp>
        <p:nvSpPr>
          <p:cNvPr id="63491" name="Text Box 4">
            <a:extLst>
              <a:ext uri="{FF2B5EF4-FFF2-40B4-BE49-F238E27FC236}">
                <a16:creationId xmlns:a16="http://schemas.microsoft.com/office/drawing/2014/main" id="{39CC0718-6749-4E29-89FE-207B18FB07F8}"/>
              </a:ext>
            </a:extLst>
          </p:cNvPr>
          <p:cNvSpPr txBox="1">
            <a:spLocks noChangeArrowheads="1"/>
          </p:cNvSpPr>
          <p:nvPr/>
        </p:nvSpPr>
        <p:spPr bwMode="auto">
          <a:xfrm>
            <a:off x="431800" y="6643688"/>
            <a:ext cx="1692275" cy="214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0468F"/>
              </a:buClr>
              <a:buFont typeface="Webdings" panose="05030102010509060703" pitchFamily="18" charset="2"/>
              <a:buChar char="&lt;"/>
              <a:defRPr sz="2800" b="1">
                <a:solidFill>
                  <a:srgbClr val="00468F"/>
                </a:solidFill>
                <a:latin typeface="Arial" panose="020B0604020202020204" pitchFamily="34" charset="0"/>
                <a:ea typeface="ＭＳ Ｐゴシック" panose="020B0600070205080204" pitchFamily="34" charset="-128"/>
              </a:defRPr>
            </a:lvl1pPr>
            <a:lvl2pPr marL="742950" indent="-285750">
              <a:lnSpc>
                <a:spcPct val="105000"/>
              </a:lnSpc>
              <a:spcBef>
                <a:spcPct val="50000"/>
              </a:spcBef>
              <a:buChar char="–"/>
              <a:defRPr sz="24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lr>
                <a:srgbClr val="00468F"/>
              </a:buClr>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50000"/>
              </a:spcBef>
              <a:buClrTx/>
              <a:buFontTx/>
              <a:buNone/>
            </a:pPr>
            <a:r>
              <a:rPr lang="en-US" altLang="en-US" sz="800" b="0">
                <a:solidFill>
                  <a:schemeClr val="tx1"/>
                </a:solidFill>
              </a:rPr>
              <a:t>© 2015 Pearson</a:t>
            </a:r>
          </a:p>
        </p:txBody>
      </p:sp>
      <p:pic>
        <p:nvPicPr>
          <p:cNvPr id="63492" name="Picture 5">
            <a:extLst>
              <a:ext uri="{FF2B5EF4-FFF2-40B4-BE49-F238E27FC236}">
                <a16:creationId xmlns:a16="http://schemas.microsoft.com/office/drawing/2014/main" id="{15332C0C-C2A2-4742-9F6F-5FBFDD9960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142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Effect transition="in" filter="wipe(left)">
                                      <p:cBhvr>
                                        <p:cTn id="7" dur="500"/>
                                        <p:tgtEl>
                                          <p:spTgt spid="7">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wipe(left)">
                                      <p:cBhvr>
                                        <p:cTn id="12" dur="500"/>
                                        <p:tgtEl>
                                          <p:spTgt spid="7">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nodeType="clickEffect">
                                  <p:stCondLst>
                                    <p:cond delay="0"/>
                                  </p:stCondLst>
                                  <p:childTnLst>
                                    <p:set>
                                      <p:cBhvr>
                                        <p:cTn id="16" dur="1" fill="hold">
                                          <p:stCondLst>
                                            <p:cond delay="0"/>
                                          </p:stCondLst>
                                        </p:cTn>
                                        <p:tgtEl>
                                          <p:spTgt spid="7">
                                            <p:txEl>
                                              <p:pRg st="3" end="3"/>
                                            </p:txEl>
                                          </p:spTgt>
                                        </p:tgtEl>
                                        <p:attrNameLst>
                                          <p:attrName>style.visibility</p:attrName>
                                        </p:attrNameLst>
                                      </p:cBhvr>
                                      <p:to>
                                        <p:strVal val="visible"/>
                                      </p:to>
                                    </p:set>
                                    <p:animEffect transition="in" filter="wipe(left)">
                                      <p:cBhvr>
                                        <p:cTn id="17" dur="500"/>
                                        <p:tgtEl>
                                          <p:spTgt spid="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89E5F-06DF-4279-BFAA-01015629E5F3}"/>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F149DD64-CB1A-4EC6-96DA-B5C255BEA69F}"/>
              </a:ext>
            </a:extLst>
          </p:cNvPr>
          <p:cNvSpPr>
            <a:spLocks noGrp="1"/>
          </p:cNvSpPr>
          <p:nvPr>
            <p:ph idx="1"/>
          </p:nvPr>
        </p:nvSpPr>
        <p:spPr/>
        <p:txBody>
          <a:bodyPr/>
          <a:lstStyle/>
          <a:p>
            <a:pPr marL="0" indent="0">
              <a:buNone/>
            </a:pPr>
            <a:r>
              <a:rPr lang="en-GB" dirty="0"/>
              <a:t>“People are the greatest asset in the knowledge economy”</a:t>
            </a:r>
          </a:p>
        </p:txBody>
      </p:sp>
      <p:sp>
        <p:nvSpPr>
          <p:cNvPr id="4" name="Date Placeholder 3">
            <a:extLst>
              <a:ext uri="{FF2B5EF4-FFF2-40B4-BE49-F238E27FC236}">
                <a16:creationId xmlns:a16="http://schemas.microsoft.com/office/drawing/2014/main" id="{8915C304-8EF9-4BCB-90F0-B578E3B954CB}"/>
              </a:ext>
            </a:extLst>
          </p:cNvPr>
          <p:cNvSpPr>
            <a:spLocks noGrp="1"/>
          </p:cNvSpPr>
          <p:nvPr>
            <p:ph type="dt" sz="half" idx="10"/>
          </p:nvPr>
        </p:nvSpPr>
        <p:spPr/>
        <p:txBody>
          <a:bodyPr/>
          <a:lstStyle/>
          <a:p>
            <a:pPr>
              <a:defRPr/>
            </a:pPr>
            <a:fld id="{2303D31F-598B-47EE-BA37-93F097A3D676}" type="datetime1">
              <a:rPr lang="en-GB" altLang="en-US" smtClean="0"/>
              <a:pPr>
                <a:defRPr/>
              </a:pPr>
              <a:t>04/06/2020</a:t>
            </a:fld>
            <a:endParaRPr lang="en-GB" altLang="en-US"/>
          </a:p>
        </p:txBody>
      </p:sp>
      <p:sp>
        <p:nvSpPr>
          <p:cNvPr id="5" name="Slide Number Placeholder 4">
            <a:extLst>
              <a:ext uri="{FF2B5EF4-FFF2-40B4-BE49-F238E27FC236}">
                <a16:creationId xmlns:a16="http://schemas.microsoft.com/office/drawing/2014/main" id="{3BC03A42-8DAC-4B7D-A10A-6B85B787803D}"/>
              </a:ext>
            </a:extLst>
          </p:cNvPr>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Tree>
    <p:extLst>
      <p:ext uri="{BB962C8B-B14F-4D97-AF65-F5344CB8AC3E}">
        <p14:creationId xmlns:p14="http://schemas.microsoft.com/office/powerpoint/2010/main" val="96826011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1037</TotalTime>
  <Words>2089</Words>
  <Application>Microsoft Office PowerPoint</Application>
  <PresentationFormat>On-screen Show (4:3)</PresentationFormat>
  <Paragraphs>178</Paragraphs>
  <Slides>29</Slides>
  <Notes>27</Notes>
  <HiddenSlides>1</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Arial</vt:lpstr>
      <vt:lpstr>Myriad Pro</vt:lpstr>
      <vt:lpstr>Tahoma</vt:lpstr>
      <vt:lpstr>Times New Roman</vt:lpstr>
      <vt:lpstr>Verdana</vt:lpstr>
      <vt:lpstr>Webdings</vt:lpstr>
      <vt:lpstr>20140311PresentationUWTSDTemplate</vt:lpstr>
      <vt:lpstr>PowerPoint Presentation</vt:lpstr>
      <vt:lpstr>PowerPoint Presentation</vt:lpstr>
      <vt:lpstr> WHAT IS OLIGOPOLY?</vt:lpstr>
      <vt:lpstr>WHAT IS OLIGOPOLY?</vt:lpstr>
      <vt:lpstr> WHAT IS OLIGOPOLY?</vt:lpstr>
      <vt:lpstr>  WHAT IS OLIGOPOLY?</vt:lpstr>
      <vt:lpstr> WHAT IS OLIGOPOLY?</vt:lpstr>
      <vt:lpstr> WHAT IS OLIGOPOLY?</vt:lpstr>
      <vt:lpstr>PowerPoint Presentation</vt:lpstr>
      <vt:lpstr>  WHAT IS OLIGOPOLY?</vt:lpstr>
      <vt:lpstr>WHAT IS OLIGOPOLY?</vt:lpstr>
      <vt:lpstr> THE OLIGOPOLISTS' DILEMMA</vt:lpstr>
      <vt:lpstr>THE OLIGOPOLISTS' DILEMMA</vt:lpstr>
      <vt:lpstr> GAME THEORY</vt:lpstr>
      <vt:lpstr> GAME THEORY</vt:lpstr>
      <vt:lpstr>ANTITRUST LAWS</vt:lpstr>
      <vt:lpstr> ANTITRUST LAWS</vt:lpstr>
      <vt:lpstr> ANTITRUST LAWS</vt:lpstr>
      <vt:lpstr> ANTITRUST LAWS</vt:lpstr>
      <vt:lpstr> ANTITRUST LAWS</vt:lpstr>
      <vt:lpstr> ANTITRUST LAWS</vt:lpstr>
      <vt:lpstr>ANTITRUST LAWS</vt:lpstr>
      <vt:lpstr> ANTITRUST LAWS</vt:lpstr>
      <vt:lpstr> ANTITRUST LAWS</vt:lpstr>
      <vt:lpstr>PowerPoint Presentation</vt:lpstr>
      <vt:lpstr>PowerPoint Presentation</vt:lpstr>
      <vt:lpstr>PowerPoint Presentation</vt:lpstr>
      <vt:lpstr>PowerPoint Presentation</vt:lpstr>
      <vt:lpstr>introduction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Microsoft Security</cp:lastModifiedBy>
  <cp:revision>80</cp:revision>
  <cp:lastPrinted>2018-07-09T15:27:01Z</cp:lastPrinted>
  <dcterms:created xsi:type="dcterms:W3CDTF">2002-10-07T19:43:58Z</dcterms:created>
  <dcterms:modified xsi:type="dcterms:W3CDTF">2020-06-04T10:40:43Z</dcterms:modified>
</cp:coreProperties>
</file>