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4">
  <p:sldMasterIdLst>
    <p:sldMasterId id="2147483660" r:id="rId1"/>
  </p:sldMasterIdLst>
  <p:sldIdLst>
    <p:sldId id="256" r:id="rId2"/>
  </p:sldIdLst>
  <p:sldSz cx="21383625" cy="3027521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6" userDrawn="1">
          <p15:clr>
            <a:srgbClr val="A4A3A4"/>
          </p15:clr>
        </p15:guide>
        <p15:guide id="2" pos="6735" userDrawn="1">
          <p15:clr>
            <a:srgbClr val="A4A3A4"/>
          </p15:clr>
        </p15:guide>
        <p15:guide id="3" pos="13017" userDrawn="1">
          <p15:clr>
            <a:srgbClr val="A4A3A4"/>
          </p15:clr>
        </p15:guide>
        <p15:guide id="4" pos="453" userDrawn="1">
          <p15:clr>
            <a:srgbClr val="A4A3A4"/>
          </p15:clr>
        </p15:guide>
        <p15:guide id="6" orient="horz" pos="464" userDrawn="1">
          <p15:clr>
            <a:srgbClr val="A4A3A4"/>
          </p15:clr>
        </p15:guide>
        <p15:guide id="7" orient="horz" pos="18607" userDrawn="1">
          <p15:clr>
            <a:srgbClr val="A4A3A4"/>
          </p15:clr>
        </p15:guide>
        <p15:guide id="8" pos="4626" userDrawn="1">
          <p15:clr>
            <a:srgbClr val="A4A3A4"/>
          </p15:clr>
        </p15:guide>
        <p15:guide id="9" orient="horz" pos="6519" userDrawn="1">
          <p15:clr>
            <a:srgbClr val="A4A3A4"/>
          </p15:clr>
        </p15:guide>
        <p15:guide id="10" pos="8844" userDrawn="1">
          <p15:clr>
            <a:srgbClr val="A4A3A4"/>
          </p15:clr>
        </p15:guide>
        <p15:guide id="11" orient="horz" pos="12597" userDrawn="1">
          <p15:clr>
            <a:srgbClr val="A4A3A4"/>
          </p15:clr>
        </p15:guide>
        <p15:guide id="12" orient="horz" pos="953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C4270"/>
    <a:srgbClr val="C8102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>
        <p:scale>
          <a:sx n="25" d="100"/>
          <a:sy n="25" d="100"/>
        </p:scale>
        <p:origin x="1520" y="-588"/>
      </p:cViewPr>
      <p:guideLst>
        <p:guide orient="horz" pos="9536"/>
        <p:guide pos="6735"/>
        <p:guide pos="13017"/>
        <p:guide pos="453"/>
        <p:guide orient="horz" pos="464"/>
        <p:guide orient="horz" pos="18607"/>
        <p:guide pos="4626"/>
        <p:guide orient="horz" pos="6519"/>
        <p:guide pos="8844"/>
        <p:guide orient="horz" pos="12597"/>
        <p:guide orient="horz" pos="95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08FE5-4693-467A-AFD8-F8FAC281429B}" type="datetimeFigureOut">
              <a:rPr lang="en-GB" smtClean="0"/>
              <a:t>02/04/2026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8F4DC-106A-4D73-BFDE-C4B8310738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3889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08FE5-4693-467A-AFD8-F8FAC281429B}" type="datetimeFigureOut">
              <a:rPr lang="en-GB" smtClean="0"/>
              <a:t>02/04/2026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8F4DC-106A-4D73-BFDE-C4B8310738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688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>
                    <a:tint val="82000"/>
                  </a:schemeClr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82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82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82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82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82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82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82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08FE5-4693-467A-AFD8-F8FAC281429B}" type="datetimeFigureOut">
              <a:rPr lang="en-GB" smtClean="0"/>
              <a:t>02/04/2026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8F4DC-106A-4D73-BFDE-C4B8310738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716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08FE5-4693-467A-AFD8-F8FAC281429B}" type="datetimeFigureOut">
              <a:rPr lang="en-GB" smtClean="0"/>
              <a:t>02/04/2026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8F4DC-106A-4D73-BFDE-C4B8310738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173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08FE5-4693-467A-AFD8-F8FAC281429B}" type="datetimeFigureOut">
              <a:rPr lang="en-GB" smtClean="0"/>
              <a:t>02/04/2026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8F4DC-106A-4D73-BFDE-C4B8310738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964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08FE5-4693-467A-AFD8-F8FAC281429B}" type="datetimeFigureOut">
              <a:rPr lang="en-GB" smtClean="0"/>
              <a:t>02/04/2026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8F4DC-106A-4D73-BFDE-C4B8310738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822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08FE5-4693-467A-AFD8-F8FAC281429B}" type="datetimeFigureOut">
              <a:rPr lang="en-GB" smtClean="0"/>
              <a:t>02/04/2026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8F4DC-106A-4D73-BFDE-C4B8310738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757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08FE5-4693-467A-AFD8-F8FAC281429B}" type="datetimeFigureOut">
              <a:rPr lang="en-GB" smtClean="0"/>
              <a:t>02/04/2026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8F4DC-106A-4D73-BFDE-C4B8310738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915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08FE5-4693-467A-AFD8-F8FAC281429B}" type="datetimeFigureOut">
              <a:rPr lang="en-GB" smtClean="0"/>
              <a:t>02/04/2026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8F4DC-106A-4D73-BFDE-C4B8310738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273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08FE5-4693-467A-AFD8-F8FAC281429B}" type="datetimeFigureOut">
              <a:rPr lang="en-GB" smtClean="0"/>
              <a:t>02/04/2026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8F4DC-106A-4D73-BFDE-C4B8310738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172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08FE5-4693-467A-AFD8-F8FAC281429B}" type="datetimeFigureOut">
              <a:rPr lang="en-GB" smtClean="0"/>
              <a:t>02/04/2026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8F4DC-106A-4D73-BFDE-C4B8310738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890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F08FE5-4693-467A-AFD8-F8FAC281429B}" type="datetimeFigureOut">
              <a:rPr lang="en-GB" smtClean="0"/>
              <a:t>02/04/2026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DE8F4DC-106A-4D73-BFDE-C4B8310738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994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0.png"/><Relationship Id="rId3" Type="http://schemas.openxmlformats.org/officeDocument/2006/relationships/image" Target="../media/image2.png"/><Relationship Id="rId7" Type="http://schemas.microsoft.com/office/2007/relationships/hdphoto" Target="../media/hdphoto1.wdp"/><Relationship Id="rId12" Type="http://schemas.microsoft.com/office/2007/relationships/hdphoto" Target="../media/hdphoto2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9.png"/><Relationship Id="rId5" Type="http://schemas.openxmlformats.org/officeDocument/2006/relationships/image" Target="../media/image4.jpeg"/><Relationship Id="rId10" Type="http://schemas.openxmlformats.org/officeDocument/2006/relationships/image" Target="../media/image8.png"/><Relationship Id="rId4" Type="http://schemas.openxmlformats.org/officeDocument/2006/relationships/image" Target="../media/image3.png"/><Relationship Id="rId9" Type="http://schemas.openxmlformats.org/officeDocument/2006/relationships/image" Target="../media/image7.png"/><Relationship Id="rId1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B6F6563-558C-AC16-77F3-118D19B88F7C}"/>
              </a:ext>
            </a:extLst>
          </p:cNvPr>
          <p:cNvSpPr/>
          <p:nvPr/>
        </p:nvSpPr>
        <p:spPr>
          <a:xfrm>
            <a:off x="0" y="-49748"/>
            <a:ext cx="21383625" cy="30324961"/>
          </a:xfrm>
          <a:prstGeom prst="rect">
            <a:avLst/>
          </a:prstGeom>
          <a:solidFill>
            <a:srgbClr val="0C4270"/>
          </a:solidFill>
          <a:ln>
            <a:solidFill>
              <a:srgbClr val="0C427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78E3A5B8-7577-8D4F-C9F4-1C2C534030D9}"/>
              </a:ext>
            </a:extLst>
          </p:cNvPr>
          <p:cNvSpPr/>
          <p:nvPr/>
        </p:nvSpPr>
        <p:spPr>
          <a:xfrm>
            <a:off x="719137" y="5609345"/>
            <a:ext cx="19945350" cy="2264959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1030" name="Group 1029">
            <a:extLst>
              <a:ext uri="{FF2B5EF4-FFF2-40B4-BE49-F238E27FC236}">
                <a16:creationId xmlns:a16="http://schemas.microsoft.com/office/drawing/2014/main" id="{70C029F0-0CAF-85F6-3444-B9B7CB521ABB}"/>
              </a:ext>
            </a:extLst>
          </p:cNvPr>
          <p:cNvGrpSpPr/>
          <p:nvPr/>
        </p:nvGrpSpPr>
        <p:grpSpPr>
          <a:xfrm>
            <a:off x="868839" y="21605624"/>
            <a:ext cx="6300000" cy="6463308"/>
            <a:chOff x="865383" y="21964108"/>
            <a:chExt cx="6300000" cy="6463308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F6063DB-F197-38FC-641E-6B2B90C66861}"/>
                </a:ext>
              </a:extLst>
            </p:cNvPr>
            <p:cNvSpPr txBox="1"/>
            <p:nvPr/>
          </p:nvSpPr>
          <p:spPr>
            <a:xfrm>
              <a:off x="865383" y="21964108"/>
              <a:ext cx="6300000" cy="646330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endParaRPr lang="en-GB" sz="8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endParaRPr lang="en-GB" sz="9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endParaRPr lang="en-GB" sz="9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endParaRPr lang="en-GB" sz="9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endParaRPr lang="en-GB" sz="9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400" dirty="0">
                  <a:latin typeface="Arial" panose="020B0604020202020204" pitchFamily="34" charset="0"/>
                  <a:cs typeface="Arial" panose="020B0604020202020204" pitchFamily="34" charset="0"/>
                </a:rPr>
                <a:t>Four cylindrical warhead configurations:         0, 2.5, 3.75, 5 mm.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400" dirty="0">
                  <a:latin typeface="Arial" panose="020B0604020202020204" pitchFamily="34" charset="0"/>
                  <a:cs typeface="Arial" panose="020B0604020202020204" pitchFamily="34" charset="0"/>
                </a:rPr>
                <a:t>1.5 m Fragmentation arena.</a:t>
              </a:r>
              <a:endParaRPr lang="en-GB" sz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14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24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endParaRPr lang="en-GB" sz="20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24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24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24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24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24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24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24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24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24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2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26" name="Rectangle 1025">
              <a:extLst>
                <a:ext uri="{FF2B5EF4-FFF2-40B4-BE49-F238E27FC236}">
                  <a16:creationId xmlns:a16="http://schemas.microsoft.com/office/drawing/2014/main" id="{FD7E60B8-38B7-879B-B111-73B471571B02}"/>
                </a:ext>
              </a:extLst>
            </p:cNvPr>
            <p:cNvSpPr/>
            <p:nvPr/>
          </p:nvSpPr>
          <p:spPr>
            <a:xfrm>
              <a:off x="865383" y="21964108"/>
              <a:ext cx="6300000" cy="710152"/>
            </a:xfrm>
            <a:prstGeom prst="rect">
              <a:avLst/>
            </a:prstGeom>
            <a:solidFill>
              <a:srgbClr val="0C4270"/>
            </a:solidFill>
            <a:ln w="9525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4000" b="1" dirty="0">
                  <a:latin typeface="Arial" panose="020B0604020202020204" pitchFamily="34" charset="0"/>
                  <a:cs typeface="Arial" panose="020B0604020202020204" pitchFamily="34" charset="0"/>
                </a:rPr>
                <a:t>Methodology</a:t>
              </a: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A7B58268-108B-AD75-2505-EDDEE0043D41}"/>
              </a:ext>
            </a:extLst>
          </p:cNvPr>
          <p:cNvSpPr txBox="1"/>
          <p:nvPr/>
        </p:nvSpPr>
        <p:spPr>
          <a:xfrm>
            <a:off x="225198" y="736600"/>
            <a:ext cx="2093322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 of Internal Water Liners on Fragmentation Behaviour in Cylindrical Warheads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4BC415-10A0-32B8-FC9F-F09E6C17887E}"/>
              </a:ext>
            </a:extLst>
          </p:cNvPr>
          <p:cNvSpPr txBox="1"/>
          <p:nvPr/>
        </p:nvSpPr>
        <p:spPr>
          <a:xfrm>
            <a:off x="5189016" y="2791009"/>
            <a:ext cx="1072134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Energy redistribution, fragment velocity and  fragmentation geometry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79555D-9B79-BD71-5AB9-606B00D1EB38}"/>
              </a:ext>
            </a:extLst>
          </p:cNvPr>
          <p:cNvSpPr txBox="1"/>
          <p:nvPr/>
        </p:nvSpPr>
        <p:spPr>
          <a:xfrm>
            <a:off x="5890703" y="3860653"/>
            <a:ext cx="960222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Adam Mayo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BEng (Hons) Ordnance, Munitions and Explosives Engineering </a:t>
            </a:r>
            <a:b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Supervisor: Gareth Collett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53450A-477C-B800-337F-CF046D095EC2}"/>
              </a:ext>
            </a:extLst>
          </p:cNvPr>
          <p:cNvSpPr txBox="1"/>
          <p:nvPr/>
        </p:nvSpPr>
        <p:spPr>
          <a:xfrm>
            <a:off x="865383" y="6040759"/>
            <a:ext cx="6300000" cy="224676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Investigate how water liner thickness influences fragment velocity, mass distribution and penetration in cylindrical warheads.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E546CBA-84EA-591F-E835-1DDF0958FE02}"/>
              </a:ext>
            </a:extLst>
          </p:cNvPr>
          <p:cNvSpPr txBox="1"/>
          <p:nvPr/>
        </p:nvSpPr>
        <p:spPr>
          <a:xfrm>
            <a:off x="14205771" y="12680847"/>
            <a:ext cx="6300000" cy="6771084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sz="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</a:p>
          <a:p>
            <a:endParaRPr lang="en-GB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Fragment velocity decreases with increasing water liner thickness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Fragment count decreases while average fragment mass increases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Water liner acts as an energy redistribution layer, not an energy loss mechanism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Modified loading occurs due to: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	- Increased inertial mass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	- Acoustic impedance mismatch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	- Extended impulse duration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Reduced strain rate delays fracture initiation, producing fewer, larger fragments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Gurney theory overpredicts velocity in water-lined configurations</a:t>
            </a:r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6D8BB2C0-4B5B-9865-07A9-F103918343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628" y="3147390"/>
            <a:ext cx="4596332" cy="1836000"/>
          </a:xfrm>
          <a:prstGeom prst="rect">
            <a:avLst/>
          </a:prstGeom>
          <a:noFill/>
          <a:ln w="12700">
            <a:solidFill>
              <a:schemeClr val="bg1">
                <a:lumMod val="50000"/>
              </a:schemeClr>
            </a:solidFill>
          </a:ln>
        </p:spPr>
      </p:pic>
      <p:pic>
        <p:nvPicPr>
          <p:cNvPr id="47" name="Picture 46" descr="A blue and white logo&#10;&#10;AI-generated content may be incorrect.">
            <a:extLst>
              <a:ext uri="{FF2B5EF4-FFF2-40B4-BE49-F238E27FC236}">
                <a16:creationId xmlns:a16="http://schemas.microsoft.com/office/drawing/2014/main" id="{078AAFA1-7F78-EEDC-DB8B-41671379F94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66597" y="3171077"/>
            <a:ext cx="2106400" cy="1836000"/>
          </a:xfrm>
          <a:prstGeom prst="rect">
            <a:avLst/>
          </a:prstGeom>
          <a:ln w="12700">
            <a:solidFill>
              <a:schemeClr val="bg1">
                <a:lumMod val="50000"/>
              </a:schemeClr>
            </a:solidFill>
          </a:ln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4CF2F133-B225-8E3C-5EB3-1E4571E1F79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33" t="1883" r="660" b="1436"/>
          <a:stretch>
            <a:fillRect/>
          </a:stretch>
        </p:blipFill>
        <p:spPr bwMode="auto">
          <a:xfrm>
            <a:off x="14205771" y="6065161"/>
            <a:ext cx="6300000" cy="5661618"/>
          </a:xfrm>
          <a:prstGeom prst="rect">
            <a:avLst/>
          </a:prstGeom>
          <a:ln w="38100">
            <a:solidFill>
              <a:srgbClr val="00B050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8E83C36F-2CCE-0CAE-6B2D-807266CF4E79}"/>
              </a:ext>
            </a:extLst>
          </p:cNvPr>
          <p:cNvSpPr txBox="1"/>
          <p:nvPr/>
        </p:nvSpPr>
        <p:spPr>
          <a:xfrm>
            <a:off x="14235067" y="11890208"/>
            <a:ext cx="6300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Figure 7 - Box-and-whisker plot of fragment velocity distributions for varying water liner thicknesses.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66B6A51-AD75-8C2C-6CCF-2FA5847E87E5}"/>
              </a:ext>
            </a:extLst>
          </p:cNvPr>
          <p:cNvSpPr txBox="1"/>
          <p:nvPr/>
        </p:nvSpPr>
        <p:spPr>
          <a:xfrm>
            <a:off x="870764" y="27431760"/>
            <a:ext cx="6300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Figure 2 - Circular fragmentation arena with strawboard witness panels, make-foils, and ricochet stop.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A05D41D6-C961-43BE-0E30-8899AEF527A5}"/>
              </a:ext>
            </a:extLst>
          </p:cNvPr>
          <p:cNvSpPr/>
          <p:nvPr/>
        </p:nvSpPr>
        <p:spPr>
          <a:xfrm>
            <a:off x="865382" y="6045747"/>
            <a:ext cx="6300000" cy="710152"/>
          </a:xfrm>
          <a:prstGeom prst="rect">
            <a:avLst/>
          </a:prstGeom>
          <a:solidFill>
            <a:srgbClr val="0C4270"/>
          </a:solidFill>
          <a:ln w="952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EDCBBA7-B327-3414-9E2B-B4B81BF68ACC}"/>
              </a:ext>
            </a:extLst>
          </p:cNvPr>
          <p:cNvSpPr txBox="1"/>
          <p:nvPr/>
        </p:nvSpPr>
        <p:spPr>
          <a:xfrm>
            <a:off x="870766" y="17213322"/>
            <a:ext cx="6300000" cy="421653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</a:p>
          <a:p>
            <a:endParaRPr lang="en-GB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Gurney predicts fragment velocity based on explosive energy and casing mass ratio [1].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Mott predicts fragment size increases as strain rate decreases [2].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Water introduces an acoustic impedance mismatch, reducing peak pressure and increasing impulse duration experienced by the casing [3] [4].</a:t>
            </a:r>
          </a:p>
        </p:txBody>
      </p:sp>
      <p:sp>
        <p:nvSpPr>
          <p:cNvPr id="1025" name="Rectangle 1024">
            <a:extLst>
              <a:ext uri="{FF2B5EF4-FFF2-40B4-BE49-F238E27FC236}">
                <a16:creationId xmlns:a16="http://schemas.microsoft.com/office/drawing/2014/main" id="{246DF935-507F-0F42-195B-1F35B557BD6B}"/>
              </a:ext>
            </a:extLst>
          </p:cNvPr>
          <p:cNvSpPr/>
          <p:nvPr/>
        </p:nvSpPr>
        <p:spPr>
          <a:xfrm>
            <a:off x="870764" y="17209858"/>
            <a:ext cx="6300000" cy="710152"/>
          </a:xfrm>
          <a:prstGeom prst="rect">
            <a:avLst/>
          </a:prstGeom>
          <a:solidFill>
            <a:srgbClr val="0C4270"/>
          </a:solidFill>
          <a:ln w="952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</a:p>
        </p:txBody>
      </p:sp>
      <p:pic>
        <p:nvPicPr>
          <p:cNvPr id="1027" name="Picture 4">
            <a:extLst>
              <a:ext uri="{FF2B5EF4-FFF2-40B4-BE49-F238E27FC236}">
                <a16:creationId xmlns:a16="http://schemas.microsoft.com/office/drawing/2014/main" id="{333216F7-A1AB-F8EC-5CEE-C91DF3B469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17518"/>
          <a:stretch>
            <a:fillRect/>
          </a:stretch>
        </p:blipFill>
        <p:spPr bwMode="auto">
          <a:xfrm>
            <a:off x="911205" y="23534814"/>
            <a:ext cx="6228000" cy="3855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3DC070-39FD-6259-3C15-A161CD0D5425}"/>
              </a:ext>
            </a:extLst>
          </p:cNvPr>
          <p:cNvSpPr txBox="1"/>
          <p:nvPr/>
        </p:nvSpPr>
        <p:spPr>
          <a:xfrm>
            <a:off x="868596" y="8473181"/>
            <a:ext cx="6300000" cy="8586966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Measure fragment velocity using make-foil diagnostics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Analyse fragment mass, geometry and penetration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Compare experimental results with Gurney predictions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5E5FC22F-2D63-2860-33A2-38D9F305FF4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981" b="97914" l="4922" r="97092">
                        <a14:foregroundMark x1="21924" y1="3428" x2="21924" y2="3428"/>
                        <a14:foregroundMark x1="23043" y1="5067" x2="58613" y2="4322"/>
                        <a14:foregroundMark x1="58613" y1="4322" x2="85235" y2="5961"/>
                        <a14:foregroundMark x1="85235" y1="5961" x2="97315" y2="17884"/>
                        <a14:foregroundMark x1="97315" y1="17884" x2="96421" y2="24739"/>
                        <a14:foregroundMark x1="96197" y1="5663" x2="96197" y2="21759"/>
                        <a14:foregroundMark x1="9396" y1="5067" x2="6040" y2="16990"/>
                        <a14:foregroundMark x1="6040" y1="16990" x2="6264" y2="17586"/>
                        <a14:foregroundMark x1="5145" y1="7154" x2="5145" y2="27571"/>
                        <a14:foregroundMark x1="41387" y1="21162" x2="55481" y2="43368"/>
                        <a14:foregroundMark x1="66219" y1="24888" x2="44072" y2="43070"/>
                        <a14:foregroundMark x1="44072" y1="43070" x2="63982" y2="32787"/>
                        <a14:foregroundMark x1="63982" y1="32787" x2="64206" y2="40835"/>
                        <a14:foregroundMark x1="78523" y1="13413" x2="78076" y2="48882"/>
                        <a14:foregroundMark x1="32886" y1="14307" x2="38479" y2="83458"/>
                        <a14:foregroundMark x1="38479" y1="83458" x2="38479" y2="83458"/>
                        <a14:foregroundMark x1="19463" y1="22206" x2="38926" y2="83458"/>
                        <a14:foregroundMark x1="10738" y1="34724" x2="44966" y2="63338"/>
                        <a14:foregroundMark x1="11633" y1="18480" x2="43177" y2="33979"/>
                        <a14:foregroundMark x1="10515" y1="27720" x2="44743" y2="40089"/>
                        <a14:foregroundMark x1="90157" y1="23994" x2="80761" y2="34128"/>
                        <a14:foregroundMark x1="80761" y1="34128" x2="84116" y2="21461"/>
                        <a14:foregroundMark x1="84116" y1="21461" x2="92394" y2="50373"/>
                        <a14:foregroundMark x1="90828" y1="7601" x2="91723" y2="5365"/>
                        <a14:foregroundMark x1="8054" y1="4471" x2="27293" y2="5365"/>
                        <a14:foregroundMark x1="15660" y1="8793" x2="21700" y2="21311"/>
                        <a14:foregroundMark x1="21700" y1="21311" x2="16555" y2="35320"/>
                        <a14:foregroundMark x1="16555" y1="35320" x2="24385" y2="63934"/>
                        <a14:foregroundMark x1="24385" y1="63934" x2="61298" y2="75708"/>
                        <a14:foregroundMark x1="61298" y1="75708" x2="90604" y2="96423"/>
                        <a14:foregroundMark x1="86130" y1="97466" x2="20805" y2="95827"/>
                        <a14:foregroundMark x1="20805" y1="95827" x2="7830" y2="86140"/>
                        <a14:foregroundMark x1="7830" y1="86140" x2="11186" y2="73770"/>
                        <a14:foregroundMark x1="11186" y1="73770" x2="8949" y2="51714"/>
                        <a14:foregroundMark x1="8949" y1="51714" x2="11633" y2="50373"/>
                        <a14:foregroundMark x1="4251" y1="27422" x2="7830" y2="39940"/>
                        <a14:foregroundMark x1="7830" y1="39940" x2="5817" y2="91654"/>
                        <a14:foregroundMark x1="5817" y1="91654" x2="20582" y2="96423"/>
                        <a14:foregroundMark x1="20582" y1="96423" x2="51902" y2="97914"/>
                        <a14:foregroundMark x1="30201" y1="97615" x2="4922" y2="97019"/>
                        <a14:foregroundMark x1="93960" y1="94188" x2="93065" y2="73025"/>
                        <a14:foregroundMark x1="95078" y1="23547" x2="96421" y2="75410"/>
                        <a14:foregroundMark x1="51230" y1="3428" x2="51230" y2="3428"/>
                        <a14:foregroundMark x1="55257" y1="3577" x2="44966" y2="29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8434" y="11399048"/>
            <a:ext cx="3150000" cy="4728524"/>
          </a:xfrm>
          <a:prstGeom prst="rect">
            <a:avLst/>
          </a:prstGeom>
          <a:effectLst/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84172A1D-8CE1-5188-9A70-BB69B7BF7D7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854" y="11435699"/>
            <a:ext cx="3150000" cy="4725000"/>
          </a:xfrm>
          <a:prstGeom prst="rect">
            <a:avLst/>
          </a:prstGeom>
          <a:effectLst/>
        </p:spPr>
      </p:pic>
      <p:sp>
        <p:nvSpPr>
          <p:cNvPr id="1024" name="Rectangle 1023">
            <a:extLst>
              <a:ext uri="{FF2B5EF4-FFF2-40B4-BE49-F238E27FC236}">
                <a16:creationId xmlns:a16="http://schemas.microsoft.com/office/drawing/2014/main" id="{57CE80B7-0A0F-571D-4E74-41330C14D85C}"/>
              </a:ext>
            </a:extLst>
          </p:cNvPr>
          <p:cNvSpPr/>
          <p:nvPr/>
        </p:nvSpPr>
        <p:spPr>
          <a:xfrm>
            <a:off x="872067" y="8467331"/>
            <a:ext cx="6300000" cy="710152"/>
          </a:xfrm>
          <a:prstGeom prst="rect">
            <a:avLst/>
          </a:prstGeom>
          <a:solidFill>
            <a:srgbClr val="0C4270"/>
          </a:solidFill>
          <a:ln w="952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397702C-F15F-5D12-12AB-2C050A43E14B}"/>
              </a:ext>
            </a:extLst>
          </p:cNvPr>
          <p:cNvSpPr txBox="1"/>
          <p:nvPr/>
        </p:nvSpPr>
        <p:spPr>
          <a:xfrm>
            <a:off x="863085" y="16127572"/>
            <a:ext cx="6300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Figure 1 – Cylindrical warhead configuration: external view (left) and longitudinal cross-section showing explosive charge, water liner, and steel casing (right).</a:t>
            </a: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A6922FB0-65D5-61A9-9C93-AB8E854A679A}"/>
              </a:ext>
            </a:extLst>
          </p:cNvPr>
          <p:cNvSpPr/>
          <p:nvPr/>
        </p:nvSpPr>
        <p:spPr>
          <a:xfrm>
            <a:off x="14212456" y="12680847"/>
            <a:ext cx="6300000" cy="710152"/>
          </a:xfrm>
          <a:prstGeom prst="rect">
            <a:avLst/>
          </a:prstGeom>
          <a:solidFill>
            <a:srgbClr val="0C4270"/>
          </a:solidFill>
          <a:ln w="952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</a:p>
        </p:txBody>
      </p:sp>
      <p:grpSp>
        <p:nvGrpSpPr>
          <p:cNvPr id="1043" name="Group 1042">
            <a:extLst>
              <a:ext uri="{FF2B5EF4-FFF2-40B4-BE49-F238E27FC236}">
                <a16:creationId xmlns:a16="http://schemas.microsoft.com/office/drawing/2014/main" id="{C068C0FB-161B-C739-44CD-89FCEEC0F8D7}"/>
              </a:ext>
            </a:extLst>
          </p:cNvPr>
          <p:cNvGrpSpPr/>
          <p:nvPr/>
        </p:nvGrpSpPr>
        <p:grpSpPr>
          <a:xfrm>
            <a:off x="14205770" y="19637933"/>
            <a:ext cx="6300000" cy="8437522"/>
            <a:chOff x="14205771" y="17975907"/>
            <a:chExt cx="6300000" cy="8437522"/>
          </a:xfrm>
        </p:grpSpPr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E5F6276D-E91F-F6E7-6299-5FD0A91DB94E}"/>
                </a:ext>
              </a:extLst>
            </p:cNvPr>
            <p:cNvSpPr txBox="1"/>
            <p:nvPr/>
          </p:nvSpPr>
          <p:spPr>
            <a:xfrm>
              <a:off x="14205771" y="17980351"/>
              <a:ext cx="6300000" cy="843307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endParaRPr lang="en-GB" sz="8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endParaRPr lang="en-GB" sz="8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endParaRPr lang="en-GB" sz="11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endParaRPr lang="en-GB" sz="11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endParaRPr lang="en-GB" sz="11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sz="2400" dirty="0">
                  <a:latin typeface="Arial" panose="020B0604020202020204" pitchFamily="34" charset="0"/>
                  <a:cs typeface="Arial" panose="020B0604020202020204" pitchFamily="34" charset="0"/>
                </a:rPr>
                <a:t>Internal water liners significantly influence fragmentation behaviour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sz="2400" dirty="0">
                  <a:latin typeface="Arial" panose="020B0604020202020204" pitchFamily="34" charset="0"/>
                  <a:cs typeface="Arial" panose="020B0604020202020204" pitchFamily="34" charset="0"/>
                </a:rPr>
                <a:t>Increasing liner thickness results in:</a:t>
              </a:r>
            </a:p>
            <a:p>
              <a:r>
                <a:rPr lang="en-GB" sz="2400" dirty="0">
                  <a:latin typeface="Arial" panose="020B0604020202020204" pitchFamily="34" charset="0"/>
                  <a:cs typeface="Arial" panose="020B0604020202020204" pitchFamily="34" charset="0"/>
                </a:rPr>
                <a:t>		- Reduced fragment velocity</a:t>
              </a:r>
            </a:p>
            <a:p>
              <a:r>
                <a:rPr lang="en-GB" sz="2400" dirty="0">
                  <a:latin typeface="Arial" panose="020B0604020202020204" pitchFamily="34" charset="0"/>
                  <a:cs typeface="Arial" panose="020B0604020202020204" pitchFamily="34" charset="0"/>
                </a:rPr>
                <a:t>		- Fewer, larger fragments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sz="2400" dirty="0">
                  <a:latin typeface="Arial" panose="020B0604020202020204" pitchFamily="34" charset="0"/>
                  <a:cs typeface="Arial" panose="020B0604020202020204" pitchFamily="34" charset="0"/>
                </a:rPr>
                <a:t>These effects are driven by energy redistribution, not loss, through:</a:t>
              </a:r>
            </a:p>
            <a:p>
              <a:r>
                <a:rPr lang="en-GB" sz="2400" dirty="0">
                  <a:latin typeface="Arial" panose="020B0604020202020204" pitchFamily="34" charset="0"/>
                  <a:cs typeface="Arial" panose="020B0604020202020204" pitchFamily="34" charset="0"/>
                </a:rPr>
                <a:t>		- Increased inertial mass</a:t>
              </a:r>
            </a:p>
            <a:p>
              <a:r>
                <a:rPr lang="en-GB" sz="2400" dirty="0">
                  <a:latin typeface="Arial" panose="020B0604020202020204" pitchFamily="34" charset="0"/>
                  <a:cs typeface="Arial" panose="020B0604020202020204" pitchFamily="34" charset="0"/>
                </a:rPr>
                <a:t>		- Acoustic impedance mismatch</a:t>
              </a:r>
            </a:p>
            <a:p>
              <a:r>
                <a:rPr lang="en-GB" sz="2400" dirty="0">
                  <a:latin typeface="Arial" panose="020B0604020202020204" pitchFamily="34" charset="0"/>
                  <a:cs typeface="Arial" panose="020B0604020202020204" pitchFamily="34" charset="0"/>
                </a:rPr>
                <a:t>		- Extended pressure-time loading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sz="2400" dirty="0">
                  <a:latin typeface="Arial" panose="020B0604020202020204" pitchFamily="34" charset="0"/>
                  <a:cs typeface="Arial" panose="020B0604020202020204" pitchFamily="34" charset="0"/>
                </a:rPr>
                <a:t>Classical models (Gurney, Mott) capture overall trends but overpredict performance in fluid-interposed systems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sz="2400" dirty="0">
                  <a:latin typeface="Arial" panose="020B0604020202020204" pitchFamily="34" charset="0"/>
                  <a:cs typeface="Arial" panose="020B0604020202020204" pitchFamily="34" charset="0"/>
                </a:rPr>
                <a:t>No optimal liner thickness was identified due to experimental uncertainty</a:t>
              </a:r>
            </a:p>
            <a:p>
              <a:endParaRPr lang="en-GB" sz="24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r>
                <a:rPr lang="en-GB" sz="2400" dirty="0">
                  <a:latin typeface="Arial" panose="020B0604020202020204" pitchFamily="34" charset="0"/>
                  <a:cs typeface="Arial" panose="020B0604020202020204" pitchFamily="34" charset="0"/>
                </a:rPr>
                <a:t>Internal fluid layers offer a practical method for controlling fragmentation behaviour without modifying explosive composition or casing material.</a:t>
              </a:r>
            </a:p>
          </p:txBody>
        </p:sp>
        <p:sp>
          <p:nvSpPr>
            <p:cNvPr id="1034" name="Rectangle 1033">
              <a:extLst>
                <a:ext uri="{FF2B5EF4-FFF2-40B4-BE49-F238E27FC236}">
                  <a16:creationId xmlns:a16="http://schemas.microsoft.com/office/drawing/2014/main" id="{68790009-4038-D01B-01F0-6C2C6784705B}"/>
                </a:ext>
              </a:extLst>
            </p:cNvPr>
            <p:cNvSpPr/>
            <p:nvPr/>
          </p:nvSpPr>
          <p:spPr>
            <a:xfrm>
              <a:off x="14205771" y="17975907"/>
              <a:ext cx="6300000" cy="710152"/>
            </a:xfrm>
            <a:prstGeom prst="rect">
              <a:avLst/>
            </a:prstGeom>
            <a:solidFill>
              <a:srgbClr val="0C4270"/>
            </a:solidFill>
            <a:ln w="9525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4000" b="1" dirty="0">
                  <a:latin typeface="Arial" panose="020B0604020202020204" pitchFamily="34" charset="0"/>
                  <a:cs typeface="Arial" panose="020B0604020202020204" pitchFamily="34" charset="0"/>
                </a:rPr>
                <a:t>Conclusions</a:t>
              </a:r>
            </a:p>
          </p:txBody>
        </p:sp>
      </p:grpSp>
      <p:grpSp>
        <p:nvGrpSpPr>
          <p:cNvPr id="1062" name="Group 1061">
            <a:extLst>
              <a:ext uri="{FF2B5EF4-FFF2-40B4-BE49-F238E27FC236}">
                <a16:creationId xmlns:a16="http://schemas.microsoft.com/office/drawing/2014/main" id="{43ECA6A0-7B4C-E5CB-2A58-399F7A37C7DA}"/>
              </a:ext>
            </a:extLst>
          </p:cNvPr>
          <p:cNvGrpSpPr/>
          <p:nvPr/>
        </p:nvGrpSpPr>
        <p:grpSpPr>
          <a:xfrm>
            <a:off x="7528019" y="7343796"/>
            <a:ext cx="6358526" cy="19414083"/>
            <a:chOff x="7614721" y="6022631"/>
            <a:chExt cx="6358526" cy="19414083"/>
          </a:xfrm>
        </p:grpSpPr>
        <p:grpSp>
          <p:nvGrpSpPr>
            <p:cNvPr id="1061" name="Group 1060">
              <a:extLst>
                <a:ext uri="{FF2B5EF4-FFF2-40B4-BE49-F238E27FC236}">
                  <a16:creationId xmlns:a16="http://schemas.microsoft.com/office/drawing/2014/main" id="{F9A874EC-9AD2-A6E2-A30E-2E072F6C5BC5}"/>
                </a:ext>
              </a:extLst>
            </p:cNvPr>
            <p:cNvGrpSpPr/>
            <p:nvPr/>
          </p:nvGrpSpPr>
          <p:grpSpPr>
            <a:xfrm>
              <a:off x="7617931" y="15618642"/>
              <a:ext cx="6302593" cy="9818072"/>
              <a:chOff x="7617931" y="15618642"/>
              <a:chExt cx="6302593" cy="9818072"/>
            </a:xfrm>
          </p:grpSpPr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D7FE1202-86C5-2D63-D36D-FEE1604A986A}"/>
                  </a:ext>
                </a:extLst>
              </p:cNvPr>
              <p:cNvSpPr txBox="1"/>
              <p:nvPr/>
            </p:nvSpPr>
            <p:spPr>
              <a:xfrm>
                <a:off x="7617931" y="15618642"/>
                <a:ext cx="6300000" cy="981807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en-GB" sz="40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40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40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40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40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40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40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40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40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40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40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40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40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40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24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24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24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pic>
            <p:nvPicPr>
              <p:cNvPr id="30" name="Picture 29">
                <a:extLst>
                  <a:ext uri="{FF2B5EF4-FFF2-40B4-BE49-F238E27FC236}">
                    <a16:creationId xmlns:a16="http://schemas.microsoft.com/office/drawing/2014/main" id="{6280185F-9DCD-A1A0-E18A-65F8ECB911C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651808" y="16430823"/>
                <a:ext cx="6228000" cy="2143271"/>
              </a:xfrm>
              <a:prstGeom prst="rect">
                <a:avLst/>
              </a:prstGeom>
            </p:spPr>
          </p:pic>
          <p:pic>
            <p:nvPicPr>
              <p:cNvPr id="32" name="Picture 31">
                <a:extLst>
                  <a:ext uri="{FF2B5EF4-FFF2-40B4-BE49-F238E27FC236}">
                    <a16:creationId xmlns:a16="http://schemas.microsoft.com/office/drawing/2014/main" id="{F63664CA-E786-4BE3-0EA2-26E88749226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651808" y="19433669"/>
                <a:ext cx="6228000" cy="2159417"/>
              </a:xfrm>
              <a:prstGeom prst="rect">
                <a:avLst/>
              </a:prstGeom>
            </p:spPr>
          </p:pic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5E7EC3ED-453E-0A4D-56BA-94CFF26A9A85}"/>
                  </a:ext>
                </a:extLst>
              </p:cNvPr>
              <p:cNvSpPr txBox="1"/>
              <p:nvPr/>
            </p:nvSpPr>
            <p:spPr>
              <a:xfrm>
                <a:off x="7617931" y="21593086"/>
                <a:ext cx="6300000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i="1" dirty="0">
                    <a:latin typeface="Arial" panose="020B0604020202020204" pitchFamily="34" charset="0"/>
                    <a:cs typeface="Arial" panose="020B0604020202020204" pitchFamily="34" charset="0"/>
                  </a:rPr>
                  <a:t>Figure 5 - High-speed images showing intermediate-stage plume development for each configuration (0, 2.5, 3.75, and 5 mm water liners), shown left to right.</a:t>
                </a:r>
              </a:p>
            </p:txBody>
          </p:sp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43679776-63F9-3D4C-EAB4-4D41B7310DB4}"/>
                  </a:ext>
                </a:extLst>
              </p:cNvPr>
              <p:cNvSpPr txBox="1"/>
              <p:nvPr/>
            </p:nvSpPr>
            <p:spPr>
              <a:xfrm>
                <a:off x="7617931" y="18596456"/>
                <a:ext cx="6300000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i="1" dirty="0">
                    <a:latin typeface="Arial" panose="020B0604020202020204" pitchFamily="34" charset="0"/>
                    <a:cs typeface="Arial" panose="020B0604020202020204" pitchFamily="34" charset="0"/>
                  </a:rPr>
                  <a:t>Figure 4 - High-speed images showing early-time detonation behaviour for each configuration (0, 2.5, 3.75, and 5 mm water liners), shown left to right.</a:t>
                </a:r>
              </a:p>
            </p:txBody>
          </p:sp>
          <p:sp>
            <p:nvSpPr>
              <p:cNvPr id="38" name="TextBox 37">
                <a:extLst>
                  <a:ext uri="{FF2B5EF4-FFF2-40B4-BE49-F238E27FC236}">
                    <a16:creationId xmlns:a16="http://schemas.microsoft.com/office/drawing/2014/main" id="{3357F45B-490B-174D-7856-70B7690163A2}"/>
                  </a:ext>
                </a:extLst>
              </p:cNvPr>
              <p:cNvSpPr txBox="1"/>
              <p:nvPr/>
            </p:nvSpPr>
            <p:spPr>
              <a:xfrm>
                <a:off x="7617931" y="24571054"/>
                <a:ext cx="6300000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i="1" dirty="0">
                    <a:latin typeface="Arial" panose="020B0604020202020204" pitchFamily="34" charset="0"/>
                    <a:cs typeface="Arial" panose="020B0604020202020204" pitchFamily="34" charset="0"/>
                  </a:rPr>
                  <a:t>Figure 6 - High-speed images showing late-time expansion and fragment dispersion for each configuration (0, 2.5, 3.75, and 5 mm water liners), shown left to right.</a:t>
                </a:r>
              </a:p>
            </p:txBody>
          </p:sp>
          <p:sp>
            <p:nvSpPr>
              <p:cNvPr id="1032" name="Rectangle 1031">
                <a:extLst>
                  <a:ext uri="{FF2B5EF4-FFF2-40B4-BE49-F238E27FC236}">
                    <a16:creationId xmlns:a16="http://schemas.microsoft.com/office/drawing/2014/main" id="{D125EBA2-2897-C2CD-DC9D-58558DBEFE19}"/>
                  </a:ext>
                </a:extLst>
              </p:cNvPr>
              <p:cNvSpPr/>
              <p:nvPr/>
            </p:nvSpPr>
            <p:spPr>
              <a:xfrm>
                <a:off x="7620524" y="15629409"/>
                <a:ext cx="6300000" cy="710152"/>
              </a:xfrm>
              <a:prstGeom prst="rect">
                <a:avLst/>
              </a:prstGeom>
              <a:solidFill>
                <a:srgbClr val="0C4270"/>
              </a:solidFill>
              <a:ln w="9525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40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Results</a:t>
                </a:r>
              </a:p>
            </p:txBody>
          </p:sp>
        </p:grpSp>
        <p:grpSp>
          <p:nvGrpSpPr>
            <p:cNvPr id="1057" name="Group 1056">
              <a:extLst>
                <a:ext uri="{FF2B5EF4-FFF2-40B4-BE49-F238E27FC236}">
                  <a16:creationId xmlns:a16="http://schemas.microsoft.com/office/drawing/2014/main" id="{69057497-CEFC-A26D-FEF2-E432B1443701}"/>
                </a:ext>
              </a:extLst>
            </p:cNvPr>
            <p:cNvGrpSpPr/>
            <p:nvPr/>
          </p:nvGrpSpPr>
          <p:grpSpPr>
            <a:xfrm>
              <a:off x="7614721" y="6022631"/>
              <a:ext cx="6358526" cy="9425657"/>
              <a:chOff x="7614721" y="6022631"/>
              <a:chExt cx="6358526" cy="9425657"/>
            </a:xfrm>
          </p:grpSpPr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06AA07C0-4221-026E-5E81-25EC9DFA0A4C}"/>
                  </a:ext>
                </a:extLst>
              </p:cNvPr>
              <p:cNvSpPr txBox="1"/>
              <p:nvPr/>
            </p:nvSpPr>
            <p:spPr>
              <a:xfrm>
                <a:off x="7621406" y="6022631"/>
                <a:ext cx="6300000" cy="942565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en-GB" sz="12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12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120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1050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r>
                  <a:rPr lang="en-GB" sz="2400" dirty="0">
                    <a:latin typeface="Arial" panose="020B0604020202020204" pitchFamily="34" charset="0"/>
                    <a:cs typeface="Arial" panose="020B0604020202020204" pitchFamily="34" charset="0"/>
                  </a:rPr>
                  <a:t>Casing geometry varied to accommodate water thickness, resulting in minor changes in casing mass. </a:t>
                </a:r>
                <a:br>
                  <a:rPr lang="en-GB" sz="2400" dirty="0">
                    <a:latin typeface="Arial" panose="020B0604020202020204" pitchFamily="34" charset="0"/>
                    <a:cs typeface="Arial" panose="020B0604020202020204" pitchFamily="34" charset="0"/>
                  </a:rPr>
                </a:br>
                <a:br>
                  <a:rPr lang="en-GB" sz="2400" dirty="0">
                    <a:latin typeface="Arial" panose="020B0604020202020204" pitchFamily="34" charset="0"/>
                    <a:cs typeface="Arial" panose="020B0604020202020204" pitchFamily="34" charset="0"/>
                  </a:rPr>
                </a:br>
                <a:r>
                  <a:rPr lang="en-GB" sz="2400" dirty="0">
                    <a:latin typeface="Arial" panose="020B0604020202020204" pitchFamily="34" charset="0"/>
                    <a:cs typeface="Arial" panose="020B0604020202020204" pitchFamily="34" charset="0"/>
                  </a:rPr>
                  <a:t>Gurney calculations account for this variation; however, results reflect the combined influence of water thickness and associated mass changes.</a:t>
                </a:r>
                <a:endParaRPr lang="en-GB" sz="8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5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5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5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5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8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8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8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8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8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8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7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24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24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24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24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24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24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24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24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24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24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24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endParaRPr lang="en-GB" sz="24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358CE98F-BE5B-90C1-4612-C39EE8AE7D44}"/>
                  </a:ext>
                </a:extLst>
              </p:cNvPr>
              <p:cNvSpPr txBox="1"/>
              <p:nvPr/>
            </p:nvSpPr>
            <p:spPr>
              <a:xfrm>
                <a:off x="7673247" y="11952397"/>
                <a:ext cx="6300000" cy="33855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spcAft>
                    <a:spcPts val="1000"/>
                  </a:spcAft>
                  <a:buNone/>
                </a:pPr>
                <a:r>
                  <a:rPr lang="en-GB" sz="1600" i="1" dirty="0">
                    <a:effectLst/>
                    <a:latin typeface="Arial" panose="020B060402020202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Table 1 - Predicted fragment velocities from Gurney theory.</a:t>
                </a:r>
              </a:p>
            </p:txBody>
          </p:sp>
          <p:pic>
            <p:nvPicPr>
              <p:cNvPr id="41" name="Picture 40">
                <a:extLst>
                  <a:ext uri="{FF2B5EF4-FFF2-40B4-BE49-F238E27FC236}">
                    <a16:creationId xmlns:a16="http://schemas.microsoft.com/office/drawing/2014/main" id="{72791531-00A7-7977-72A3-4F1B824E232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ackgroundRemoval t="9816" b="89980" l="4813" r="97148">
                            <a14:foregroundMark x1="17350" y1="23108" x2="10220" y2="53374"/>
                            <a14:foregroundMark x1="10220" y1="53374" x2="11171" y2="59714"/>
                            <a14:foregroundMark x1="4813" y1="34765" x2="9091" y2="54192"/>
                            <a14:foregroundMark x1="40939" y1="22086" x2="28818" y2="73415"/>
                            <a14:foregroundMark x1="70053" y1="31902" x2="70053" y2="31902"/>
                            <a14:foregroundMark x1="88889" y1="12065" x2="85621" y2="82413"/>
                            <a14:foregroundMark x1="97148" y1="47444" x2="91563" y2="52556"/>
                            <a14:foregroundMark x1="86690" y1="9816" x2="86690" y2="981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150673" y="9745357"/>
                <a:ext cx="5343799" cy="1552655"/>
              </a:xfrm>
              <a:prstGeom prst="rect">
                <a:avLst/>
              </a:prstGeom>
            </p:spPr>
          </p:pic>
          <p:sp>
            <p:nvSpPr>
              <p:cNvPr id="48" name="TextBox 47">
                <a:extLst>
                  <a:ext uri="{FF2B5EF4-FFF2-40B4-BE49-F238E27FC236}">
                    <a16:creationId xmlns:a16="http://schemas.microsoft.com/office/drawing/2014/main" id="{FBF8FBDA-A855-C5BF-AC0D-BD7A2540C64B}"/>
                  </a:ext>
                </a:extLst>
              </p:cNvPr>
              <p:cNvSpPr txBox="1"/>
              <p:nvPr/>
            </p:nvSpPr>
            <p:spPr>
              <a:xfrm>
                <a:off x="7628091" y="11267302"/>
                <a:ext cx="6300000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i="1" dirty="0">
                    <a:latin typeface="Arial" panose="020B0604020202020204" pitchFamily="34" charset="0"/>
                    <a:cs typeface="Arial" panose="020B0604020202020204" pitchFamily="34" charset="0"/>
                  </a:rPr>
                  <a:t>Figure 3 - Cylindrical warhead configurations showing increasing water </a:t>
                </a:r>
                <a:r>
                  <a:rPr lang="en-GB" sz="1600" i="1">
                    <a:latin typeface="Arial" panose="020B0604020202020204" pitchFamily="34" charset="0"/>
                    <a:cs typeface="Arial" panose="020B0604020202020204" pitchFamily="34" charset="0"/>
                  </a:rPr>
                  <a:t>liner thickness.</a:t>
                </a:r>
                <a:endParaRPr lang="en-GB" sz="1600" i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031" name="Rectangle 1030">
                <a:extLst>
                  <a:ext uri="{FF2B5EF4-FFF2-40B4-BE49-F238E27FC236}">
                    <a16:creationId xmlns:a16="http://schemas.microsoft.com/office/drawing/2014/main" id="{D64ADA1E-CD44-9022-A4B6-79BC258E50C8}"/>
                  </a:ext>
                </a:extLst>
              </p:cNvPr>
              <p:cNvSpPr/>
              <p:nvPr/>
            </p:nvSpPr>
            <p:spPr>
              <a:xfrm>
                <a:off x="7614721" y="6022631"/>
                <a:ext cx="6300000" cy="710152"/>
              </a:xfrm>
              <a:prstGeom prst="rect">
                <a:avLst/>
              </a:prstGeom>
              <a:solidFill>
                <a:srgbClr val="0C4270"/>
              </a:solidFill>
              <a:ln w="9525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40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Gurney Predictions</a:t>
                </a:r>
              </a:p>
            </p:txBody>
          </p:sp>
          <p:pic>
            <p:nvPicPr>
              <p:cNvPr id="1056" name="Picture 1055">
                <a:extLst>
                  <a:ext uri="{FF2B5EF4-FFF2-40B4-BE49-F238E27FC236}">
                    <a16:creationId xmlns:a16="http://schemas.microsoft.com/office/drawing/2014/main" id="{9FE4F63F-6B6F-B42A-9C31-5C2F70AE8FB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7674021" y="12388617"/>
                <a:ext cx="6228000" cy="2991315"/>
              </a:xfrm>
              <a:prstGeom prst="rect">
                <a:avLst/>
              </a:prstGeom>
            </p:spPr>
          </p:pic>
        </p:grpSp>
      </p:grpSp>
      <p:pic>
        <p:nvPicPr>
          <p:cNvPr id="34" name="Picture 33">
            <a:extLst>
              <a:ext uri="{FF2B5EF4-FFF2-40B4-BE49-F238E27FC236}">
                <a16:creationId xmlns:a16="http://schemas.microsoft.com/office/drawing/2014/main" id="{ACAE08FE-4988-2E57-4A6F-6DD51E9EA529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565106" y="23744837"/>
            <a:ext cx="6228000" cy="21325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E3B7B9F-1E48-53BC-DE20-FAE9382CBE14}"/>
              </a:ext>
            </a:extLst>
          </p:cNvPr>
          <p:cNvSpPr txBox="1"/>
          <p:nvPr/>
        </p:nvSpPr>
        <p:spPr>
          <a:xfrm>
            <a:off x="877854" y="28281299"/>
            <a:ext cx="19815929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chemeClr val="bg1"/>
                </a:solidFill>
              </a:rPr>
              <a:t>Key References:</a:t>
            </a:r>
          </a:p>
          <a:p>
            <a:r>
              <a:rPr lang="en-GB" sz="1400" dirty="0">
                <a:solidFill>
                  <a:schemeClr val="bg1"/>
                </a:solidFill>
              </a:rPr>
              <a:t>[1] R. W. Gurney, “The Initial Velocities of Fragments from Bombs, Shells and Grenades,” Ballistic Research Laboratory, 1943.</a:t>
            </a:r>
          </a:p>
          <a:p>
            <a:r>
              <a:rPr lang="en-GB" sz="1400" dirty="0">
                <a:solidFill>
                  <a:schemeClr val="bg1"/>
                </a:solidFill>
              </a:rPr>
              <a:t>[2] N. F. Mott, “Fragmentation of Shell Cases,” Proc. Royal Society A, vol. 189, pp. 300–308, 1947.</a:t>
            </a:r>
          </a:p>
          <a:p>
            <a:r>
              <a:rPr lang="en-GB" sz="1400" dirty="0">
                <a:solidFill>
                  <a:schemeClr val="bg1"/>
                </a:solidFill>
              </a:rPr>
              <a:t>[3] R. H. Cole, Underwater Explosions, New Jersey: Princeton University Press, 1948, pp. 40-44.</a:t>
            </a:r>
          </a:p>
          <a:p>
            <a:r>
              <a:rPr lang="en-GB" sz="1400" dirty="0">
                <a:solidFill>
                  <a:schemeClr val="bg1"/>
                </a:solidFill>
              </a:rPr>
              <a:t>[4] M. M. Swisdak, “Explosion Effects and Properties: Part II – Explosion Effects in Water,” Naval Surface Weapons Centre, pp. 76-116, 1978.</a:t>
            </a:r>
          </a:p>
        </p:txBody>
      </p:sp>
    </p:spTree>
    <p:extLst>
      <p:ext uri="{BB962C8B-B14F-4D97-AF65-F5344CB8AC3E}">
        <p14:creationId xmlns:p14="http://schemas.microsoft.com/office/powerpoint/2010/main" val="32250925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5154</TotalTime>
  <Words>671</Words>
  <Application>Microsoft Office PowerPoint</Application>
  <PresentationFormat>Custom</PresentationFormat>
  <Paragraphs>145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Adam Mayo</dc:creator>
  <cp:lastModifiedBy>Adam Mayo</cp:lastModifiedBy>
  <cp:revision>4</cp:revision>
  <cp:lastPrinted>2026-04-01T13:38:51Z</cp:lastPrinted>
  <dcterms:created xsi:type="dcterms:W3CDTF">2026-03-27T16:03:09Z</dcterms:created>
  <dcterms:modified xsi:type="dcterms:W3CDTF">2026-04-02T20:52:56Z</dcterms:modified>
</cp:coreProperties>
</file>