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68" r:id="rId3"/>
    <p:sldId id="257" r:id="rId4"/>
    <p:sldId id="258" r:id="rId5"/>
    <p:sldId id="259" r:id="rId6"/>
    <p:sldId id="261" r:id="rId7"/>
    <p:sldId id="260" r:id="rId8"/>
    <p:sldId id="262" r:id="rId9"/>
    <p:sldId id="263" r:id="rId10"/>
    <p:sldId id="265" r:id="rId11"/>
    <p:sldId id="26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97" autoAdjust="0"/>
    <p:restoredTop sz="94660"/>
  </p:normalViewPr>
  <p:slideViewPr>
    <p:cSldViewPr>
      <p:cViewPr varScale="1">
        <p:scale>
          <a:sx n="84" d="100"/>
          <a:sy n="84" d="100"/>
        </p:scale>
        <p:origin x="864"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4FC904A-1CAE-4C20-A1C3-C31BB8C7DC51}" type="datetimeFigureOut">
              <a:rPr lang="en-US" smtClean="0"/>
              <a:t>12/10/2021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98DEDC-2596-4759-AC55-34DF5015B8BF}" type="slidenum">
              <a:rPr lang="en-US" smtClean="0"/>
              <a:t>‹#›</a:t>
            </a:fld>
            <a:endParaRPr lang="en-US"/>
          </a:p>
        </p:txBody>
      </p:sp>
    </p:spTree>
    <p:extLst>
      <p:ext uri="{BB962C8B-B14F-4D97-AF65-F5344CB8AC3E}">
        <p14:creationId xmlns:p14="http://schemas.microsoft.com/office/powerpoint/2010/main" val="225413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698DEDC-2596-4759-AC55-34DF5015B8BF}" type="slidenum">
              <a:rPr lang="en-US" smtClean="0"/>
              <a:t>4</a:t>
            </a:fld>
            <a:endParaRPr lang="en-US"/>
          </a:p>
        </p:txBody>
      </p:sp>
    </p:spTree>
    <p:extLst>
      <p:ext uri="{BB962C8B-B14F-4D97-AF65-F5344CB8AC3E}">
        <p14:creationId xmlns:p14="http://schemas.microsoft.com/office/powerpoint/2010/main" val="398665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3ADDF9-D8E7-479B-9D03-EEB8465EC1E1}"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741765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3ADDF9-D8E7-479B-9D03-EEB8465EC1E1}"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4191379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3ADDF9-D8E7-479B-9D03-EEB8465EC1E1}"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147084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D3ADDF9-D8E7-479B-9D03-EEB8465EC1E1}"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2383736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D3ADDF9-D8E7-479B-9D03-EEB8465EC1E1}" type="datetimeFigureOut">
              <a:rPr lang="en-US" smtClean="0"/>
              <a:t>12/10/2021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39626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D3ADDF9-D8E7-479B-9D03-EEB8465EC1E1}" type="datetimeFigureOut">
              <a:rPr lang="en-US" smtClean="0"/>
              <a:t>12/10/2021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1372250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3ADDF9-D8E7-479B-9D03-EEB8465EC1E1}" type="datetimeFigureOut">
              <a:rPr lang="en-US" smtClean="0"/>
              <a:t>12/10/2021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3742695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3ADDF9-D8E7-479B-9D03-EEB8465EC1E1}"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729110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3ADDF9-D8E7-479B-9D03-EEB8465EC1E1}"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3685559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3ADDF9-D8E7-479B-9D03-EEB8465EC1E1}"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2594347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3ADDF9-D8E7-479B-9D03-EEB8465EC1E1}"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2BC1FD6-A8A4-4B2A-AF4F-7BBA74CC92EF}" type="slidenum">
              <a:rPr lang="en-US" smtClean="0"/>
              <a:t>‹#›</a:t>
            </a:fld>
            <a:endParaRPr lang="en-US"/>
          </a:p>
        </p:txBody>
      </p:sp>
    </p:spTree>
    <p:extLst>
      <p:ext uri="{BB962C8B-B14F-4D97-AF65-F5344CB8AC3E}">
        <p14:creationId xmlns:p14="http://schemas.microsoft.com/office/powerpoint/2010/main" val="3863112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3ADDF9-D8E7-479B-9D03-EEB8465EC1E1}" type="datetimeFigureOut">
              <a:rPr lang="en-US" smtClean="0"/>
              <a:t>12/10/2021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BC1FD6-A8A4-4B2A-AF4F-7BBA74CC92EF}" type="slidenum">
              <a:rPr lang="en-US" smtClean="0"/>
              <a:t>‹#›</a:t>
            </a:fld>
            <a:endParaRPr lang="en-US"/>
          </a:p>
        </p:txBody>
      </p:sp>
    </p:spTree>
    <p:extLst>
      <p:ext uri="{BB962C8B-B14F-4D97-AF65-F5344CB8AC3E}">
        <p14:creationId xmlns:p14="http://schemas.microsoft.com/office/powerpoint/2010/main" val="21657858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2800" dirty="0" smtClean="0"/>
              <a:t>“How I can use the DIKW and CRAAP frameworks to confirm or refute my collected</a:t>
            </a:r>
            <a:br>
              <a:rPr lang="en-US" sz="2800" dirty="0" smtClean="0"/>
            </a:br>
            <a:r>
              <a:rPr lang="en-US" sz="2800" dirty="0" smtClean="0"/>
              <a:t>Academic GRIT test result (Primary Data) compared to the UWTSD GRIT Result</a:t>
            </a:r>
            <a:br>
              <a:rPr lang="en-US" sz="2800" dirty="0" smtClean="0"/>
            </a:br>
            <a:r>
              <a:rPr lang="en-US" sz="2800" dirty="0" smtClean="0"/>
              <a:t>(secondary Data) based on the work of Angela Duckworth TED Talk lecture”.</a:t>
            </a:r>
            <a:endParaRPr lang="en-US" sz="2800" dirty="0"/>
          </a:p>
        </p:txBody>
      </p:sp>
    </p:spTree>
    <p:extLst>
      <p:ext uri="{BB962C8B-B14F-4D97-AF65-F5344CB8AC3E}">
        <p14:creationId xmlns:p14="http://schemas.microsoft.com/office/powerpoint/2010/main" val="2480879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CRAAP TEST </a:t>
            </a:r>
            <a:endParaRPr lang="en-US" dirty="0"/>
          </a:p>
        </p:txBody>
      </p:sp>
      <p:sp>
        <p:nvSpPr>
          <p:cNvPr id="8" name="Content Placeholder 7"/>
          <p:cNvSpPr>
            <a:spLocks noGrp="1"/>
          </p:cNvSpPr>
          <p:nvPr>
            <p:ph idx="1"/>
          </p:nvPr>
        </p:nvSpPr>
        <p:spPr/>
        <p:txBody>
          <a:bodyPr>
            <a:normAutofit/>
          </a:bodyPr>
          <a:lstStyle/>
          <a:p>
            <a:r>
              <a:rPr lang="en-US" sz="1800" dirty="0" smtClean="0">
                <a:latin typeface="Times New Roman" pitchFamily="18" charset="0"/>
                <a:cs typeface="Times New Roman" pitchFamily="18" charset="0"/>
              </a:rPr>
              <a:t>A CRAAP test is one of the test which used to evaluate the Authenticity and relevancy of an information. It help the researcher by providing questions list which are scaling from one to five through which a researcher can find the relevant information.</a:t>
            </a:r>
          </a:p>
          <a:p>
            <a:r>
              <a:rPr lang="en-US" sz="1800" dirty="0" smtClean="0">
                <a:latin typeface="Times New Roman" pitchFamily="18" charset="0"/>
                <a:cs typeface="Times New Roman" pitchFamily="18" charset="0"/>
              </a:rPr>
              <a:t>CRAAP test is considered in five steps: </a:t>
            </a:r>
          </a:p>
          <a:p>
            <a:r>
              <a:rPr lang="en-US" sz="1800" dirty="0" smtClean="0">
                <a:latin typeface="Times New Roman" pitchFamily="18" charset="0"/>
                <a:cs typeface="Times New Roman" pitchFamily="18" charset="0"/>
              </a:rPr>
              <a:t>Currency: Information published timelines.</a:t>
            </a:r>
          </a:p>
          <a:p>
            <a:r>
              <a:rPr lang="en-US" sz="1800" dirty="0" smtClean="0">
                <a:latin typeface="Times New Roman" pitchFamily="18" charset="0"/>
                <a:cs typeface="Times New Roman" pitchFamily="18" charset="0"/>
              </a:rPr>
              <a:t>Relevancy: The information is important as we need it.</a:t>
            </a:r>
          </a:p>
          <a:p>
            <a:r>
              <a:rPr lang="en-US" sz="1800" dirty="0" smtClean="0">
                <a:latin typeface="Times New Roman" pitchFamily="18" charset="0"/>
                <a:cs typeface="Times New Roman" pitchFamily="18" charset="0"/>
              </a:rPr>
              <a:t>Authority: Which source an information getting from </a:t>
            </a:r>
          </a:p>
          <a:p>
            <a:r>
              <a:rPr lang="en-US" sz="1800" dirty="0" smtClean="0">
                <a:latin typeface="Times New Roman" pitchFamily="18" charset="0"/>
                <a:cs typeface="Times New Roman" pitchFamily="18" charset="0"/>
              </a:rPr>
              <a:t>Accuracy: A truthfulness and reliability of a content.</a:t>
            </a:r>
          </a:p>
          <a:p>
            <a:r>
              <a:rPr lang="en-US" sz="1800" dirty="0" smtClean="0">
                <a:latin typeface="Times New Roman" pitchFamily="18" charset="0"/>
                <a:cs typeface="Times New Roman" pitchFamily="18" charset="0"/>
              </a:rPr>
              <a:t>Purpose: information existing reason  </a:t>
            </a:r>
            <a:endParaRPr lang="en-US" sz="1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3216244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CRAAP Test and Duckworth </a:t>
            </a:r>
            <a:endParaRPr lang="en-US" dirty="0"/>
          </a:p>
        </p:txBody>
      </p:sp>
      <p:sp>
        <p:nvSpPr>
          <p:cNvPr id="3" name="Content Placeholder 2"/>
          <p:cNvSpPr>
            <a:spLocks noGrp="1"/>
          </p:cNvSpPr>
          <p:nvPr>
            <p:ph idx="1"/>
          </p:nvPr>
        </p:nvSpPr>
        <p:spPr/>
        <p:txBody>
          <a:bodyPr>
            <a:normAutofit/>
          </a:bodyPr>
          <a:lstStyle/>
          <a:p>
            <a:pPr marL="0" indent="0">
              <a:buNone/>
            </a:pPr>
            <a:r>
              <a:rPr lang="en-US" sz="1600" dirty="0" smtClean="0">
                <a:latin typeface="Times New Roman" pitchFamily="18" charset="0"/>
                <a:cs typeface="Times New Roman" pitchFamily="18" charset="0"/>
              </a:rPr>
              <a:t>CRAAP test , is demonstrating the trustworthiness, accuracy, reliability </a:t>
            </a:r>
          </a:p>
          <a:p>
            <a:pPr marL="0" indent="0">
              <a:buNone/>
            </a:pPr>
            <a:r>
              <a:rPr lang="en-US" sz="1600" dirty="0" smtClean="0">
                <a:latin typeface="Times New Roman" pitchFamily="18" charset="0"/>
                <a:cs typeface="Times New Roman" pitchFamily="18" charset="0"/>
              </a:rPr>
              <a:t>of the content.</a:t>
            </a:r>
          </a:p>
          <a:p>
            <a:pPr marL="0" indent="0">
              <a:buNone/>
            </a:pPr>
            <a:endParaRPr lang="en-US" sz="1600" dirty="0" smtClean="0">
              <a:latin typeface="Times New Roman" pitchFamily="18" charset="0"/>
              <a:cs typeface="Times New Roman" pitchFamily="18" charset="0"/>
            </a:endParaRPr>
          </a:p>
          <a:p>
            <a:pPr marL="0" indent="0">
              <a:buNone/>
            </a:pPr>
            <a:r>
              <a:rPr lang="en-US" sz="1600" dirty="0" smtClean="0">
                <a:latin typeface="Times New Roman" pitchFamily="18" charset="0"/>
                <a:cs typeface="Times New Roman" pitchFamily="18" charset="0"/>
              </a:rPr>
              <a:t>This Test is used by Duckworth in her research by using the Grit scale , and design a self-reported questionnaire of school children's ,then evaluate it on the basis scaling it from one to five.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3429000"/>
            <a:ext cx="8305800" cy="2590800"/>
          </a:xfrm>
          <a:prstGeom prst="rect">
            <a:avLst/>
          </a:prstGeom>
        </p:spPr>
      </p:pic>
    </p:spTree>
    <p:extLst>
      <p:ext uri="{BB962C8B-B14F-4D97-AF65-F5344CB8AC3E}">
        <p14:creationId xmlns:p14="http://schemas.microsoft.com/office/powerpoint/2010/main" val="829702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DIWK Framework:</a:t>
            </a:r>
            <a:endParaRPr lang="en-US" dirty="0"/>
          </a:p>
        </p:txBody>
      </p:sp>
      <p:sp>
        <p:nvSpPr>
          <p:cNvPr id="3" name="Content Placeholder 2"/>
          <p:cNvSpPr>
            <a:spLocks noGrp="1"/>
          </p:cNvSpPr>
          <p:nvPr>
            <p:ph idx="1"/>
          </p:nvPr>
        </p:nvSpPr>
        <p:spPr>
          <a:xfrm>
            <a:off x="457200" y="1600200"/>
            <a:ext cx="8229600" cy="4862287"/>
          </a:xfrm>
        </p:spPr>
        <p:txBody>
          <a:bodyPr>
            <a:normAutofit/>
          </a:bodyPr>
          <a:lstStyle/>
          <a:p>
            <a:r>
              <a:rPr lang="en-US" sz="1600" dirty="0" smtClean="0">
                <a:latin typeface="Times New Roman" pitchFamily="18" charset="0"/>
                <a:cs typeface="Times New Roman" pitchFamily="18" charset="0"/>
              </a:rPr>
              <a:t>The DIKW model is one of the pyramid method which are based on management of knowledge and describe the ways in which the data move towards information ,then knowledge and at last wisdom which is an essential and fourth part of DIWK.This all happen for the purpose of taking decision and relevant actions. </a:t>
            </a:r>
          </a:p>
        </p:txBody>
      </p:sp>
      <p:sp>
        <p:nvSpPr>
          <p:cNvPr id="5" name="Rectangle 3"/>
          <p:cNvSpPr>
            <a:spLocks noChangeArrowheads="1"/>
          </p:cNvSpPr>
          <p:nvPr/>
        </p:nvSpPr>
        <p:spPr bwMode="auto">
          <a:xfrm>
            <a:off x="1000125" y="20875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rPr>
              <a:t/>
            </a:r>
            <a:br>
              <a:rPr kumimoji="0" lang="en-US" sz="1800" b="0" i="0" u="none" strike="noStrike" cap="none" normalizeH="0" baseline="0" smtClean="0">
                <a:ln>
                  <a:noFill/>
                </a:ln>
                <a:solidFill>
                  <a:schemeClr val="tx1"/>
                </a:solidFill>
                <a:effectLst/>
                <a:latin typeface="Arial" charset="0"/>
                <a:cs typeface="Arial" charset="0"/>
              </a:rPr>
            </a:br>
            <a:endParaRPr kumimoji="0" lang="en-US" sz="1800" b="0" i="0" u="none" strike="noStrike" cap="none" normalizeH="0" baseline="0" smtClean="0">
              <a:ln>
                <a:noFill/>
              </a:ln>
              <a:solidFill>
                <a:schemeClr val="tx1"/>
              </a:solidFill>
              <a:effectLst/>
              <a:latin typeface="Arial" charset="0"/>
              <a:cs typeface="Arial" charset="0"/>
            </a:endParaRPr>
          </a:p>
        </p:txBody>
      </p:sp>
      <p:pic>
        <p:nvPicPr>
          <p:cNvPr id="102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l="8387" t="37848" r="39226" b="16517"/>
          <a:stretch/>
        </p:blipFill>
        <p:spPr bwMode="auto">
          <a:xfrm>
            <a:off x="457200" y="2819400"/>
            <a:ext cx="8229600" cy="3643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5301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a:t>
            </a:r>
            <a:endParaRPr lang="en-US" dirty="0"/>
          </a:p>
        </p:txBody>
      </p:sp>
      <p:sp>
        <p:nvSpPr>
          <p:cNvPr id="3" name="Content Placeholder 2"/>
          <p:cNvSpPr>
            <a:spLocks noGrp="1"/>
          </p:cNvSpPr>
          <p:nvPr>
            <p:ph idx="1"/>
          </p:nvPr>
        </p:nvSpPr>
        <p:spPr/>
        <p:txBody>
          <a:bodyPr/>
          <a:lstStyle/>
          <a:p>
            <a:r>
              <a:rPr lang="en-US" dirty="0" smtClean="0">
                <a:latin typeface="Times New Roman" pitchFamily="18" charset="0"/>
                <a:cs typeface="Times New Roman" pitchFamily="18" charset="0"/>
              </a:rPr>
              <a:t>Data : It is observed and collected and in a form of signals and symbols etc.</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2819400"/>
            <a:ext cx="8610600" cy="3705900"/>
          </a:xfrm>
          <a:prstGeom prst="rect">
            <a:avLst/>
          </a:prstGeom>
        </p:spPr>
      </p:pic>
    </p:spTree>
    <p:extLst>
      <p:ext uri="{BB962C8B-B14F-4D97-AF65-F5344CB8AC3E}">
        <p14:creationId xmlns:p14="http://schemas.microsoft.com/office/powerpoint/2010/main" val="1138012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 </a:t>
            </a:r>
            <a:endParaRPr lang="en-US" dirty="0"/>
          </a:p>
        </p:txBody>
      </p:sp>
      <p:sp>
        <p:nvSpPr>
          <p:cNvPr id="3" name="Content Placeholder 2"/>
          <p:cNvSpPr>
            <a:spLocks noGrp="1"/>
          </p:cNvSpPr>
          <p:nvPr>
            <p:ph idx="1"/>
          </p:nvPr>
        </p:nvSpPr>
        <p:spPr/>
        <p:txBody>
          <a:bodyPr>
            <a:noAutofit/>
          </a:bodyPr>
          <a:lstStyle/>
          <a:p>
            <a:pPr fontAlgn="base"/>
            <a:r>
              <a:rPr lang="en-US" dirty="0" smtClean="0">
                <a:latin typeface="Times New Roman" pitchFamily="18" charset="0"/>
                <a:cs typeface="Times New Roman" pitchFamily="18" charset="0"/>
              </a:rPr>
              <a:t>Information is the second steps of the DIKW pyramid. This data is more clearer and are more easy to proceed .It is easier to measure as compare to </a:t>
            </a:r>
            <a:r>
              <a:rPr lang="en-US" dirty="0" err="1" smtClean="0">
                <a:latin typeface="Times New Roman" pitchFamily="18" charset="0"/>
                <a:cs typeface="Times New Roman" pitchFamily="18" charset="0"/>
              </a:rPr>
              <a:t>data.It</a:t>
            </a:r>
            <a:r>
              <a:rPr lang="en-US" dirty="0" smtClean="0">
                <a:latin typeface="Times New Roman" pitchFamily="18" charset="0"/>
                <a:cs typeface="Times New Roman" pitchFamily="18" charset="0"/>
              </a:rPr>
              <a:t> is useful for analyzing it for a specific purpose.</a:t>
            </a:r>
          </a:p>
          <a:p>
            <a:pPr marL="0" indent="0" fontAlgn="base">
              <a:buNone/>
            </a:pPr>
            <a:r>
              <a:rPr lang="en-US" dirty="0" smtClean="0">
                <a:latin typeface="Times New Roman" pitchFamily="18" charset="0"/>
                <a:cs typeface="Times New Roman" pitchFamily="18" charset="0"/>
              </a:rPr>
              <a:t>For example: </a:t>
            </a:r>
          </a:p>
          <a:p>
            <a:pPr fontAlgn="base"/>
            <a:r>
              <a:rPr lang="en-US" dirty="0" smtClean="0">
                <a:latin typeface="Times New Roman" pitchFamily="18" charset="0"/>
                <a:cs typeface="Times New Roman" pitchFamily="18" charset="0"/>
              </a:rPr>
              <a:t>We analyze a data of DOW JONES Index performance and creating a graph which have mentioned certain timelines on the basis of data which is closed on each day.</a:t>
            </a:r>
            <a:endParaRPr lang="en-US"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870270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Knowledge</a:t>
            </a:r>
            <a:endParaRPr lang="en-US" dirty="0"/>
          </a:p>
        </p:txBody>
      </p:sp>
      <p:sp>
        <p:nvSpPr>
          <p:cNvPr id="3" name="Content Placeholder 2"/>
          <p:cNvSpPr>
            <a:spLocks noGrp="1"/>
          </p:cNvSpPr>
          <p:nvPr>
            <p:ph idx="1"/>
          </p:nvPr>
        </p:nvSpPr>
        <p:spPr/>
        <p:txBody>
          <a:bodyPr>
            <a:normAutofit/>
          </a:bodyPr>
          <a:lstStyle/>
          <a:p>
            <a:r>
              <a:rPr lang="en-US" dirty="0" smtClean="0">
                <a:latin typeface="Times New Roman" pitchFamily="18" charset="0"/>
                <a:cs typeface="Times New Roman" pitchFamily="18" charset="0"/>
              </a:rPr>
              <a:t>Knowledge: It is relevant and purposeful .</a:t>
            </a:r>
          </a:p>
          <a:p>
            <a:pPr marL="0" indent="0" fontAlgn="base">
              <a:buNone/>
            </a:pPr>
            <a:r>
              <a:rPr lang="en-US" dirty="0" smtClean="0">
                <a:latin typeface="Times New Roman" pitchFamily="18" charset="0"/>
                <a:cs typeface="Times New Roman" pitchFamily="18" charset="0"/>
              </a:rPr>
              <a:t>For example:</a:t>
            </a:r>
          </a:p>
          <a:p>
            <a:pPr fontAlgn="base"/>
            <a:r>
              <a:rPr lang="en-US" dirty="0" smtClean="0">
                <a:latin typeface="Times New Roman" pitchFamily="18" charset="0"/>
                <a:cs typeface="Times New Roman" pitchFamily="18" charset="0"/>
              </a:rPr>
              <a:t>This knowledge is uncover the </a:t>
            </a:r>
            <a:r>
              <a:rPr lang="en-US" dirty="0" err="1" smtClean="0">
                <a:latin typeface="Times New Roman" pitchFamily="18" charset="0"/>
                <a:cs typeface="Times New Roman" pitchFamily="18" charset="0"/>
              </a:rPr>
              <a:t>relatiponship</a:t>
            </a:r>
            <a:r>
              <a:rPr lang="en-US" dirty="0" smtClean="0">
                <a:latin typeface="Times New Roman" pitchFamily="18" charset="0"/>
                <a:cs typeface="Times New Roman" pitchFamily="18" charset="0"/>
              </a:rPr>
              <a:t> and we get deeper to understand the relevancy with our desired objectives.</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391716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WISDOM</a:t>
            </a:r>
            <a:endParaRPr lang="en-US" dirty="0"/>
          </a:p>
        </p:txBody>
      </p:sp>
      <p:sp>
        <p:nvSpPr>
          <p:cNvPr id="3" name="Content Placeholder 2"/>
          <p:cNvSpPr>
            <a:spLocks noGrp="1"/>
          </p:cNvSpPr>
          <p:nvPr>
            <p:ph idx="1"/>
          </p:nvPr>
        </p:nvSpPr>
        <p:spPr/>
        <p:txBody>
          <a:bodyPr>
            <a:normAutofit/>
          </a:bodyPr>
          <a:lstStyle/>
          <a:p>
            <a:r>
              <a:rPr lang="en-US" dirty="0" smtClean="0">
                <a:latin typeface="Times New Roman" pitchFamily="18" charset="0"/>
                <a:cs typeface="Times New Roman" pitchFamily="18" charset="0"/>
              </a:rPr>
              <a:t>Wisdom is the last step and top most of the DIKW pyramid .It answer the questions like why something was happen and what the consequences in near future.</a:t>
            </a:r>
          </a:p>
          <a:p>
            <a:pPr marL="0" indent="0">
              <a:buNone/>
            </a:pPr>
            <a:r>
              <a:rPr lang="en-US" dirty="0" smtClean="0">
                <a:latin typeface="Times New Roman" pitchFamily="18" charset="0"/>
                <a:cs typeface="Times New Roman" pitchFamily="18" charset="0"/>
              </a:rPr>
              <a:t>Example: </a:t>
            </a:r>
          </a:p>
          <a:p>
            <a:pPr marL="0" indent="0">
              <a:buNone/>
            </a:pPr>
            <a:r>
              <a:rPr lang="en-US" dirty="0" smtClean="0">
                <a:latin typeface="Times New Roman" pitchFamily="18" charset="0"/>
                <a:cs typeface="Times New Roman" pitchFamily="18" charset="0"/>
              </a:rPr>
              <a:t>Wisdom is something like what we do at present and what we want to achieve in near future. It is affiliated with goals.</a:t>
            </a:r>
            <a:endParaRPr lang="en-US"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3809275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Trends Chart</a:t>
            </a:r>
            <a:endParaRPr lang="en-US" dirty="0"/>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34000" y="1851327"/>
            <a:ext cx="2819710" cy="4023709"/>
          </a:xfrm>
        </p:spPr>
      </p:pic>
      <p:sp>
        <p:nvSpPr>
          <p:cNvPr id="5" name="Rectangle 4"/>
          <p:cNvSpPr/>
          <p:nvPr/>
        </p:nvSpPr>
        <p:spPr>
          <a:xfrm>
            <a:off x="457200" y="1600200"/>
            <a:ext cx="4572000" cy="4801314"/>
          </a:xfrm>
          <a:prstGeom prst="rect">
            <a:avLst/>
          </a:prstGeom>
        </p:spPr>
        <p:txBody>
          <a:bodyPr>
            <a:spAutoFit/>
          </a:bodyPr>
          <a:lstStyle/>
          <a:p>
            <a:pPr fontAlgn="base"/>
            <a:r>
              <a:rPr lang="en-US" dirty="0">
                <a:solidFill>
                  <a:srgbClr val="000000"/>
                </a:solidFill>
                <a:latin typeface="Libre Baskerville"/>
              </a:rPr>
              <a:t>The image demonstrates that the team had just 69 percent of an uninterrupted innings since the first hitting session used 32% of the resources and the second batting session consumed 37%. When the rain ceases, the team batting second starts from point E in the diagram (in blue). They have 63% of their innings left, thus their target is 150 x 63% / 69% = 137 runs in 22 </a:t>
            </a:r>
            <a:r>
              <a:rPr lang="en-US" dirty="0" err="1">
                <a:solidFill>
                  <a:srgbClr val="000000"/>
                </a:solidFill>
                <a:latin typeface="Libre Baskerville"/>
              </a:rPr>
              <a:t>overs.The</a:t>
            </a:r>
            <a:r>
              <a:rPr lang="en-US" dirty="0">
                <a:solidFill>
                  <a:srgbClr val="000000"/>
                </a:solidFill>
                <a:latin typeface="Libre Baskerville"/>
              </a:rPr>
              <a:t> curve helps balance out any advantage obtained by the team batting second, which knows exactly how many runs it needs to achieve and can set out to do so with ten wickets in hand. The team batting first would have imagined it had 50 overs to set a target and would have accordingly prepared its innings.</a:t>
            </a:r>
            <a:endParaRPr lang="en-US" b="0" i="0" dirty="0">
              <a:solidFill>
                <a:srgbClr val="000000"/>
              </a:solidFill>
              <a:effectLst/>
              <a:latin typeface="Libre Baskerville"/>
            </a:endParaRPr>
          </a:p>
        </p:txBody>
      </p:sp>
    </p:spTree>
    <p:extLst>
      <p:ext uri="{BB962C8B-B14F-4D97-AF65-F5344CB8AC3E}">
        <p14:creationId xmlns:p14="http://schemas.microsoft.com/office/powerpoint/2010/main" val="4107160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457200" y="1295400"/>
            <a:ext cx="8229600" cy="4830763"/>
          </a:xfrm>
        </p:spPr>
        <p:txBody>
          <a:bodyPr>
            <a:noAutofit/>
          </a:bodyPr>
          <a:lstStyle/>
          <a:p>
            <a:r>
              <a:rPr lang="en-US" dirty="0" smtClean="0">
                <a:latin typeface="Times New Roman" pitchFamily="18" charset="0"/>
                <a:cs typeface="Times New Roman" pitchFamily="18" charset="0"/>
              </a:rPr>
              <a:t>Grit is a method which are non-</a:t>
            </a:r>
            <a:r>
              <a:rPr lang="en-US" dirty="0" err="1" smtClean="0">
                <a:latin typeface="Times New Roman" pitchFamily="18" charset="0"/>
                <a:cs typeface="Times New Roman" pitchFamily="18" charset="0"/>
              </a:rPr>
              <a:t>cognative</a:t>
            </a:r>
            <a:r>
              <a:rPr lang="en-US" dirty="0" smtClean="0">
                <a:latin typeface="Times New Roman" pitchFamily="18" charset="0"/>
                <a:cs typeface="Times New Roman" pitchFamily="18" charset="0"/>
              </a:rPr>
              <a:t> in Nature.</a:t>
            </a:r>
          </a:p>
          <a:p>
            <a:r>
              <a:rPr lang="en-US" dirty="0" smtClean="0">
                <a:latin typeface="Times New Roman" pitchFamily="18" charset="0"/>
                <a:cs typeface="Times New Roman" pitchFamily="18" charset="0"/>
              </a:rPr>
              <a:t>It also help to improve the </a:t>
            </a:r>
            <a:r>
              <a:rPr lang="en-US" dirty="0" err="1" smtClean="0">
                <a:latin typeface="Times New Roman" pitchFamily="18" charset="0"/>
                <a:cs typeface="Times New Roman" pitchFamily="18" charset="0"/>
              </a:rPr>
              <a:t>the</a:t>
            </a:r>
            <a:r>
              <a:rPr lang="en-US" dirty="0" smtClean="0">
                <a:latin typeface="Times New Roman" pitchFamily="18" charset="0"/>
                <a:cs typeface="Times New Roman" pitchFamily="18" charset="0"/>
              </a:rPr>
              <a:t> academic performance of Students. </a:t>
            </a:r>
          </a:p>
          <a:p>
            <a:r>
              <a:rPr lang="en-US" dirty="0" smtClean="0">
                <a:latin typeface="Times New Roman" pitchFamily="18" charset="0"/>
                <a:cs typeface="Times New Roman" pitchFamily="18" charset="0"/>
              </a:rPr>
              <a:t>As Grit is something which indicate the successful outcome with the entrance of consistent effort in their work.</a:t>
            </a:r>
          </a:p>
          <a:p>
            <a:r>
              <a:rPr lang="en-US" dirty="0" smtClean="0">
                <a:latin typeface="Times New Roman" pitchFamily="18" charset="0"/>
                <a:cs typeface="Times New Roman" pitchFamily="18" charset="0"/>
              </a:rPr>
              <a:t>It help to learn the consistency and perseverance in their life.</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16610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 </a:t>
            </a:r>
            <a:endParaRPr lang="en-US" dirty="0"/>
          </a:p>
        </p:txBody>
      </p:sp>
      <p:sp>
        <p:nvSpPr>
          <p:cNvPr id="3" name="Content Placeholder 2"/>
          <p:cNvSpPr>
            <a:spLocks noGrp="1"/>
          </p:cNvSpPr>
          <p:nvPr>
            <p:ph idx="1"/>
          </p:nvPr>
        </p:nvSpPr>
        <p:spPr/>
        <p:txBody>
          <a:bodyPr>
            <a:normAutofit/>
          </a:bodyPr>
          <a:lstStyle/>
          <a:p>
            <a:r>
              <a:rPr lang="en-US" sz="1600" i="1" dirty="0">
                <a:latin typeface="Times New Roman" pitchFamily="18" charset="0"/>
                <a:cs typeface="Times New Roman" pitchFamily="18" charset="0"/>
              </a:rPr>
              <a:t>Data, Information, Knowledge and Wisdom - DIKW Pyramid - </a:t>
            </a:r>
            <a:r>
              <a:rPr lang="en-US" sz="1600" i="1" dirty="0" err="1">
                <a:latin typeface="Times New Roman" pitchFamily="18" charset="0"/>
                <a:cs typeface="Times New Roman" pitchFamily="18" charset="0"/>
              </a:rPr>
              <a:t>Mudassir</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Iqbal</a:t>
            </a:r>
            <a:r>
              <a:rPr lang="en-US" sz="1600" dirty="0">
                <a:latin typeface="Times New Roman" pitchFamily="18" charset="0"/>
                <a:cs typeface="Times New Roman" pitchFamily="18" charset="0"/>
              </a:rPr>
              <a:t> (2019). Available at: https://mudassiriqbal.net/data-information-knowledge-and-wisdom-dikw-pyramid/ (Accessed: 6 December 2021).</a:t>
            </a:r>
          </a:p>
          <a:p>
            <a:r>
              <a:rPr lang="en-US" sz="1600" i="1" dirty="0">
                <a:latin typeface="Times New Roman" pitchFamily="18" charset="0"/>
                <a:cs typeface="Times New Roman" pitchFamily="18" charset="0"/>
              </a:rPr>
              <a:t>What is the Data, Information, Knowledge, Wisdom (DIKW) Pyramid?</a:t>
            </a:r>
            <a:r>
              <a:rPr lang="en-US" sz="1600" dirty="0">
                <a:latin typeface="Times New Roman" pitchFamily="18" charset="0"/>
                <a:cs typeface="Times New Roman" pitchFamily="18" charset="0"/>
              </a:rPr>
              <a:t> (2021). Available at: https://www.ontotext.com/knowledgehub/fundamentals/dikw-pyramid/ (Accessed: 6 December 2021).</a:t>
            </a:r>
          </a:p>
          <a:p>
            <a:r>
              <a:rPr lang="en-US" sz="1600" dirty="0"/>
              <a:t>Anderson, K. and Francisco, A. (2019) </a:t>
            </a:r>
            <a:r>
              <a:rPr lang="en-US" sz="1600" i="1" dirty="0"/>
              <a:t>The Research Behind the TED Talk: Angela Duckworth on Grit</a:t>
            </a:r>
            <a:r>
              <a:rPr lang="en-US" sz="1600" dirty="0"/>
              <a:t>, </a:t>
            </a:r>
            <a:r>
              <a:rPr lang="en-US" sz="1600" i="1" dirty="0"/>
              <a:t>Digital Promise</a:t>
            </a:r>
            <a:r>
              <a:rPr lang="en-US" sz="1600" dirty="0"/>
              <a:t>. Available at: https://digitalpromise.org/2019/03/06/research-behind-ted-talk-angela-duckworth-grit/ (Accessed: 6 December 2021).</a:t>
            </a:r>
          </a:p>
          <a:p>
            <a:r>
              <a:rPr lang="en-US" sz="1600" i="1" dirty="0"/>
              <a:t>Research Guides: Evaluating Sources: The CRAAP Test</a:t>
            </a:r>
            <a:r>
              <a:rPr lang="en-US" sz="1600" dirty="0"/>
              <a:t> (2021). Available at: https://researchguides.ben.edu/source-evaluation (Accessed: 6 December 2021).</a:t>
            </a:r>
          </a:p>
          <a:p>
            <a:endParaRPr lang="en-US" dirty="0"/>
          </a:p>
        </p:txBody>
      </p:sp>
    </p:spTree>
    <p:extLst>
      <p:ext uri="{BB962C8B-B14F-4D97-AF65-F5344CB8AC3E}">
        <p14:creationId xmlns:p14="http://schemas.microsoft.com/office/powerpoint/2010/main" val="1269246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388</TotalTime>
  <Words>619</Words>
  <Application>Microsoft Office PowerPoint</Application>
  <PresentationFormat>On-screen Show (4:3)</PresentationFormat>
  <Paragraphs>44</Paragraphs>
  <Slides>11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Libre Baskerville</vt:lpstr>
      <vt:lpstr>Times New Roman</vt:lpstr>
      <vt:lpstr>Office Theme</vt:lpstr>
      <vt:lpstr>“How I can use the DIKW and CRAAP frameworks to confirm or refute my collected Academic GRIT test result (Primary Data) compared to the UWTSD GRIT Result (secondary Data) based on the work of Angela Duckworth TED Talk lecture”.</vt:lpstr>
      <vt:lpstr>CRAAP TEST </vt:lpstr>
      <vt:lpstr> CRAAP Test and Duckworth </vt:lpstr>
      <vt:lpstr>DIWK Framework:</vt:lpstr>
      <vt:lpstr>DATA</vt:lpstr>
      <vt:lpstr>INFORMATION </vt:lpstr>
      <vt:lpstr>Knowledge</vt:lpstr>
      <vt:lpstr>WISDOM</vt:lpstr>
      <vt:lpstr>Trends Chart</vt:lpstr>
      <vt:lpstr>Conclusion:</vt:lpstr>
      <vt:lpstr>Reference: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I can use the DIKW and CRAAP frameworks to confirm or refute my collected Academic GRIT test result (Primary Data) compared to the UWTSD GRIT Result (secondary Data) based on the work of Angela Duckworth TED Talk lecture”.</dc:title>
  <dc:creator>lenovo</dc:creator>
  <cp:lastModifiedBy>Microsoft account</cp:lastModifiedBy>
  <cp:revision>15</cp:revision>
  <dcterms:created xsi:type="dcterms:W3CDTF">2021-12-06T07:56:52Z</dcterms:created>
  <dcterms:modified xsi:type="dcterms:W3CDTF">2021-12-10T06:52:47Z</dcterms:modified>
</cp:coreProperties>
</file>