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DD406F94-338E-7AA3-E978-5DDE97769B10}"/>
              </a:ext>
            </a:extLst>
          </p:cNvPr>
          <p:cNvSpPr/>
          <p:nvPr/>
        </p:nvSpPr>
        <p:spPr>
          <a:xfrm>
            <a:off x="920837" y="1346947"/>
            <a:ext cx="10222992" cy="80686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3" name="Rectangle 7">
            <a:extLst>
              <a:ext uri="{FF2B5EF4-FFF2-40B4-BE49-F238E27FC236}">
                <a16:creationId xmlns:a16="http://schemas.microsoft.com/office/drawing/2014/main" id="{54411064-DCD5-6EF2-85D1-F48783A533C5}"/>
              </a:ext>
            </a:extLst>
          </p:cNvPr>
          <p:cNvSpPr/>
          <p:nvPr/>
        </p:nvSpPr>
        <p:spPr>
          <a:xfrm>
            <a:off x="920837" y="4299691"/>
            <a:ext cx="10222992" cy="80686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1B91AB6B-5CEC-EE04-9FBA-8ADF6141F85A}"/>
              </a:ext>
            </a:extLst>
          </p:cNvPr>
          <p:cNvSpPr/>
          <p:nvPr/>
        </p:nvSpPr>
        <p:spPr>
          <a:xfrm>
            <a:off x="920837" y="1484775"/>
            <a:ext cx="10222992" cy="2743200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grpSp>
        <p:nvGrpSpPr>
          <p:cNvPr id="5" name="Group 9">
            <a:extLst>
              <a:ext uri="{FF2B5EF4-FFF2-40B4-BE49-F238E27FC236}">
                <a16:creationId xmlns:a16="http://schemas.microsoft.com/office/drawing/2014/main" id="{08842780-3AA5-7445-D712-E8E3B7574485}"/>
              </a:ext>
            </a:extLst>
          </p:cNvPr>
          <p:cNvGrpSpPr/>
          <p:nvPr/>
        </p:nvGrpSpPr>
        <p:grpSpPr>
          <a:xfrm>
            <a:off x="9649215" y="4068924"/>
            <a:ext cx="1080903" cy="1080903"/>
            <a:chOff x="9649215" y="4068924"/>
            <a:chExt cx="1080903" cy="1080903"/>
          </a:xfrm>
        </p:grpSpPr>
        <p:sp>
          <p:nvSpPr>
            <p:cNvPr id="6" name="Oval 10">
              <a:extLst>
                <a:ext uri="{FF2B5EF4-FFF2-40B4-BE49-F238E27FC236}">
                  <a16:creationId xmlns:a16="http://schemas.microsoft.com/office/drawing/2014/main" id="{9B0D92CB-B7DA-B3DD-F4C0-3FAB1E319B97}"/>
                </a:ext>
              </a:extLst>
            </p:cNvPr>
            <p:cNvSpPr/>
            <p:nvPr/>
          </p:nvSpPr>
          <p:spPr>
            <a:xfrm>
              <a:off x="9649215" y="4068924"/>
              <a:ext cx="1080903" cy="10809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7" name="Oval 11">
              <a:extLst>
                <a:ext uri="{FF2B5EF4-FFF2-40B4-BE49-F238E27FC236}">
                  <a16:creationId xmlns:a16="http://schemas.microsoft.com/office/drawing/2014/main" id="{37736C5B-8022-B6E3-5001-9EE890B891DC}"/>
                </a:ext>
              </a:extLst>
            </p:cNvPr>
            <p:cNvSpPr/>
            <p:nvPr/>
          </p:nvSpPr>
          <p:spPr>
            <a:xfrm>
              <a:off x="9757306" y="4177015"/>
              <a:ext cx="864720" cy="8647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25402" cap="flat">
              <a:solidFill>
                <a:srgbClr val="FFFFFF"/>
              </a:solidFill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F03D3972-12FF-C482-B39A-61640FCA7DB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51560" y="1432224"/>
            <a:ext cx="9966960" cy="3035808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9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5860E86-248A-91E3-FFDB-F130C8273FA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069848" y="4389120"/>
            <a:ext cx="7891271" cy="1069848"/>
          </a:xfrm>
        </p:spPr>
        <p:txBody>
          <a:bodyPr/>
          <a:lstStyle>
            <a:lvl1pPr marL="0" indent="0">
              <a:buNone/>
              <a:defRPr sz="22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8B03C4A-DC62-59C8-F8A4-91E0265046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6DA22E-2C83-4E12-B94A-CDBA89E57986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A17A544-DA8C-E509-9904-E71F84A8CA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BF874003-A517-B64E-9A55-CAD9ED5576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9592732" y="4289331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pPr lvl="0"/>
            <a:fld id="{898C4157-4B80-4A85-AFF1-CE25BF58DF7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1288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69309-C1BB-C24C-6F0E-932904B52D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50899-71BB-108A-2CEC-79B63D99F25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3B8A4-BAFD-4A83-6D96-AB1D246E64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440839-8F5C-4CFD-A632-D8971E956230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6FE43-DB6D-CE2D-21C8-2A22FFB190B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8371D-5B1D-1C49-0C07-AB7C3D8FD9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470E9F-06C6-461B-9002-B7BE7A36FA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7823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A54C6ADA-DB9D-0AF3-8DAF-BB24514228B4}"/>
              </a:ext>
            </a:extLst>
          </p:cNvPr>
          <p:cNvSpPr/>
          <p:nvPr/>
        </p:nvSpPr>
        <p:spPr>
          <a:xfrm>
            <a:off x="0" y="4917990"/>
            <a:ext cx="12191996" cy="1940009"/>
          </a:xfrm>
          <a:prstGeom prst="rect">
            <a:avLst/>
          </a:prstGeom>
          <a:blipFill>
            <a:blip r:embed="rId2">
              <a:alphaModFix amt="85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BF236EC-0883-8982-8352-042DF9F30E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67127" y="1225296"/>
            <a:ext cx="9281160" cy="3520439"/>
          </a:xfrm>
        </p:spPr>
        <p:txBody>
          <a:bodyPr/>
          <a:lstStyle>
            <a:lvl1pPr>
              <a:lnSpc>
                <a:spcPct val="80000"/>
              </a:lnSpc>
              <a:defRPr sz="8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5DC8B8E-CAB0-15BA-9865-CD808F43DF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BE3A2D-4648-6F3F-3621-8B42E506A60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593668" y="6272783"/>
            <a:ext cx="2644307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1B0F09F-5A4D-4B87-A346-BF3BFA1D031E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2A9485D-2179-027B-4E8A-B9CB1EE635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182709" y="6272783"/>
            <a:ext cx="6327648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09CC40D1-17EA-70BE-B45B-29DD33354F0B}"/>
              </a:ext>
            </a:extLst>
          </p:cNvPr>
          <p:cNvGrpSpPr/>
          <p:nvPr/>
        </p:nvGrpSpPr>
        <p:grpSpPr>
          <a:xfrm>
            <a:off x="897401" y="2325849"/>
            <a:ext cx="1080903" cy="1080903"/>
            <a:chOff x="897401" y="2325849"/>
            <a:chExt cx="1080903" cy="1080903"/>
          </a:xfrm>
        </p:grpSpPr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F7FE59C6-F903-7304-3943-AAE6D46CF98A}"/>
                </a:ext>
              </a:extLst>
            </p:cNvPr>
            <p:cNvSpPr/>
            <p:nvPr/>
          </p:nvSpPr>
          <p:spPr>
            <a:xfrm>
              <a:off x="897401" y="2325849"/>
              <a:ext cx="1080903" cy="10809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7294E3A8-32AC-A967-1F06-9A3E8EA05E16}"/>
                </a:ext>
              </a:extLst>
            </p:cNvPr>
            <p:cNvSpPr/>
            <p:nvPr/>
          </p:nvSpPr>
          <p:spPr>
            <a:xfrm>
              <a:off x="1005492" y="2433940"/>
              <a:ext cx="864720" cy="86472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25402" cap="flat">
              <a:solidFill>
                <a:srgbClr val="FFFFFF"/>
              </a:solidFill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69DA8F93-BFB2-8DB1-6CAA-B7CF1749CB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43698" y="2506132"/>
            <a:ext cx="1188299" cy="720327"/>
          </a:xfrm>
        </p:spPr>
        <p:txBody>
          <a:bodyPr/>
          <a:lstStyle>
            <a:lvl1pPr>
              <a:defRPr sz="2800"/>
            </a:lvl1pPr>
          </a:lstStyle>
          <a:p>
            <a:pPr lvl="0"/>
            <a:fld id="{7D767525-BA17-4C2F-A6EE-81DCBC64E2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498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998CC-8CF0-7C24-0E01-7CD5D2896BF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10AD-C63B-D98C-F681-39AED456338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9848" y="2194560"/>
            <a:ext cx="4754880" cy="39776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A9F002-41EE-F20C-5BC1-96A9A56449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64224" y="2194560"/>
            <a:ext cx="4754880" cy="397763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030EE-3D99-EAB5-E1A4-B809C0654F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4D9A19-062E-415C-A48D-641A49726A86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FB1878-A1AD-DCF1-C18E-2133A0A39B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7F4724-14D4-D368-CBD0-379FE766766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B02579-5404-4844-97DA-A3064ACB275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25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33DD85B9-A1AB-D0E4-2A89-C0203CCAFCB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895F1C-1105-2CB2-E68C-3E7BD704F2D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048256"/>
            <a:ext cx="4754880" cy="640080"/>
          </a:xfrm>
        </p:spPr>
        <p:txBody>
          <a:bodyPr anchor="ctr"/>
          <a:lstStyle>
            <a:lvl1pPr marL="0" indent="0">
              <a:buNone/>
              <a:defRPr b="1">
                <a:solidFill>
                  <a:srgbClr val="9E361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988B0C-617F-255E-657A-84923322FAB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E710B7-DBAA-12B2-05BB-E3328A26F90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64224" y="2048256"/>
            <a:ext cx="4754880" cy="640080"/>
          </a:xfrm>
        </p:spPr>
        <p:txBody>
          <a:bodyPr anchor="ctr"/>
          <a:lstStyle>
            <a:lvl1pPr marL="0" indent="0">
              <a:buNone/>
              <a:defRPr b="1">
                <a:solidFill>
                  <a:srgbClr val="9E361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F4CF0-092B-4BA6-2832-3DE56B54FC7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AA0CF8-ABEE-0AEC-CE6C-02A7E8CFEA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19A1157-F276-42B8-BB03-9C1371C2364E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FDC4D2-01A3-F61A-A0E0-205D7303A7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696C48-8B8B-3042-B927-2319B8F12D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D05487-CDC5-4D39-923E-4689C01644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33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DEA5EEF9-57B9-D87E-EB27-792ED804203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BBF8C3-7505-65C6-C9EB-580B3B0A25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E8EBCF-88DD-4CB8-A32B-B0DA64D91B11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A524B7-ECDD-FB3F-43D0-D2F4EE933C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04F14C-334E-1C04-7227-302B0DFDD0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B857A3-A199-4C83-8412-5F6D098C692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588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52D760-470D-871E-E816-30709A112E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3720F2-2035-440C-8DBF-A7137DDFA719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9433BB-0905-34B1-C6EF-EB950701F1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E6B44-C0E6-4FFB-F276-F5BFE83E70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F41483-797C-461C-B245-0D9247F9E5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7210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191C724E-7AE1-A5BF-3ECC-42D73B6DF80E}"/>
              </a:ext>
            </a:extLst>
          </p:cNvPr>
          <p:cNvSpPr/>
          <p:nvPr/>
        </p:nvSpPr>
        <p:spPr>
          <a:xfrm>
            <a:off x="8303739" y="0"/>
            <a:ext cx="3888257" cy="6858000"/>
          </a:xfrm>
          <a:prstGeom prst="rect">
            <a:avLst/>
          </a:prstGeom>
          <a:blipFill>
            <a:blip r:embed="rId2">
              <a:alphaModFix amt="60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3E94106-30C9-2C8D-92BA-495B66DFD1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D664261-A349-7651-98AC-3F7AEF4844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685800"/>
            <a:ext cx="6711696" cy="5020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7A8EC9C-32DD-8408-1CFB-2121CB13F2F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549640" y="2423160"/>
            <a:ext cx="3200400" cy="32918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rgbClr val="9E361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5877D13B-7D0E-F637-3B77-5EF6E97ADE0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BB1495-DA50-48DE-912C-BF8EDBB7CA79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25F0FEE-D238-4420-48AB-93F1B1BDE1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A0A20BDA-6D63-2A3D-EED5-C9743D4CE7E2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B8432C1D-79B3-AB8A-4D3E-E414FA4DE035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10" name="Oval 10">
              <a:extLst>
                <a:ext uri="{FF2B5EF4-FFF2-40B4-BE49-F238E27FC236}">
                  <a16:creationId xmlns:a16="http://schemas.microsoft.com/office/drawing/2014/main" id="{CC6842C7-54DC-2C3A-25E9-B8FA6B99ED8F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21E60CAE-A562-9240-1C4E-529BE09BA4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2E1A35-1C3D-4C5D-B7B8-8B362ABDC3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741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BCF6FDE1-F778-6972-8C23-B62517DE0568}"/>
              </a:ext>
            </a:extLst>
          </p:cNvPr>
          <p:cNvSpPr/>
          <p:nvPr/>
        </p:nvSpPr>
        <p:spPr>
          <a:xfrm>
            <a:off x="8303739" y="0"/>
            <a:ext cx="3888257" cy="6858000"/>
          </a:xfrm>
          <a:prstGeom prst="rect">
            <a:avLst/>
          </a:prstGeom>
          <a:blipFill>
            <a:blip r:embed="rId2">
              <a:alphaModFix amt="60000"/>
            </a:blip>
            <a:tile sx="92000" sy="89000" algn="ctr"/>
          </a:blip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Rockwell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C9AFC31-FFAA-910A-B417-A4C8BB10E7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/>
          <a:lstStyle>
            <a:lvl1pPr>
              <a:defRPr sz="3200" b="1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2D109E36-9997-A6F3-00C7-5787C07CC803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0" y="0"/>
            <a:ext cx="8303739" cy="6858000"/>
          </a:xfrm>
          <a:solidFill>
            <a:srgbClr val="E1E0E0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C596C70-D18D-4B2E-CD7E-A365D57D8FF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549640" y="2423160"/>
            <a:ext cx="3200400" cy="32918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rgbClr val="9E361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0C66BBF-EC67-FF30-A068-24CAA4FF091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C577D3-51FB-4F3C-8409-B938B1750968}" type="datetime1">
              <a:rPr lang="en-US"/>
              <a:pPr lvl="0"/>
              <a:t>5/20/2026</a:t>
            </a:fld>
            <a:endParaRPr lang="en-US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DE074C0C-F04A-E7C3-63D9-07D23FAC53AB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024046DD-BA66-009B-35AE-FC619BE19852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9" name="Oval 9">
              <a:extLst>
                <a:ext uri="{FF2B5EF4-FFF2-40B4-BE49-F238E27FC236}">
                  <a16:creationId xmlns:a16="http://schemas.microsoft.com/office/drawing/2014/main" id="{E34BDA64-C5E9-503E-6575-861345D43B73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E38CEC4-4E27-D009-CF37-00D7A52FD4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2D7CA9-3C92-480D-A504-3EF67FBAD29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833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36D5C-1030-DC73-9D67-0C9030C26F7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02BC53-8ED3-E1A8-8E4C-391989B8161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7BB8B-A0A4-2244-FFD9-A088D69322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4F407A-B2A3-41D4-A885-9E7C4EBDCA20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434D0-D50C-792E-23EC-C1B15CBB1BE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FCA1A-A12F-01E3-1582-739721BFD77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5B0FCE-987C-4BC4-87CE-8026238F2C4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14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677FCF-0855-0D87-7EFA-4B7D2481509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533396"/>
            <a:ext cx="2552703" cy="563880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BBD469-6C24-23B8-3D88-7F309C99667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066803" y="533396"/>
            <a:ext cx="7505696" cy="563880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74ECC-76FF-CCD4-2E45-7CBD2907EA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1BB60C-B1BD-4A03-BB49-3DBFC9F9E2B2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EFCDB-F5C4-EC78-C884-EC1FAFDD40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2EBD2-0D1E-D973-D702-F776472D26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C44BA-AC01-47E4-A817-238F7ACD107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703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7FF7AA-7DD4-63D2-BD86-E805019519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5D1D45-76B4-4A3A-3D73-5702EBBD01B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EECBF-A078-2716-6AA8-6B9C0F02F6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964423" y="6272783"/>
            <a:ext cx="327355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696464"/>
                </a:solidFill>
                <a:uFillTx/>
                <a:latin typeface="Rockwell"/>
              </a:defRPr>
            </a:lvl1pPr>
          </a:lstStyle>
          <a:p>
            <a:pPr lvl="0"/>
            <a:fld id="{EE7D3094-7CE4-479F-B4C7-E5E6A5417A0B}" type="datetime1">
              <a:rPr lang="en-US"/>
              <a:pPr lvl="0"/>
              <a:t>5/20/2026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07598B-457D-22B3-17AE-ACBD31D6E87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88136" y="6272783"/>
            <a:ext cx="632764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696464"/>
                </a:solidFill>
                <a:uFillTx/>
                <a:latin typeface="Rockwell"/>
              </a:defRPr>
            </a:lvl1pPr>
          </a:lstStyle>
          <a:p>
            <a:pPr lvl="0"/>
            <a:endParaRPr lang="en-US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765E536C-79E5-AEC6-9809-BD6E17051DD6}"/>
              </a:ext>
            </a:extLst>
          </p:cNvPr>
          <p:cNvGrpSpPr/>
          <p:nvPr/>
        </p:nvGrpSpPr>
        <p:grpSpPr>
          <a:xfrm>
            <a:off x="11401726" y="6229679"/>
            <a:ext cx="457200" cy="457200"/>
            <a:chOff x="11401726" y="6229679"/>
            <a:chExt cx="457200" cy="457200"/>
          </a:xfrm>
        </p:grpSpPr>
        <p:sp>
          <p:nvSpPr>
            <p:cNvPr id="7" name="Oval 7">
              <a:extLst>
                <a:ext uri="{FF2B5EF4-FFF2-40B4-BE49-F238E27FC236}">
                  <a16:creationId xmlns:a16="http://schemas.microsoft.com/office/drawing/2014/main" id="{97D8A151-DE35-0FFF-B148-C1D0411277C4}"/>
                </a:ext>
              </a:extLst>
            </p:cNvPr>
            <p:cNvSpPr/>
            <p:nvPr/>
          </p:nvSpPr>
          <p:spPr>
            <a:xfrm>
              <a:off x="11401726" y="6229679"/>
              <a:ext cx="457200" cy="457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13">
                <a:alphaModFix/>
              </a:blip>
              <a:tile sx="85486" sy="85825" algn="tl"/>
            </a:blip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  <p:sp>
          <p:nvSpPr>
            <p:cNvPr id="8" name="Oval 8">
              <a:extLst>
                <a:ext uri="{FF2B5EF4-FFF2-40B4-BE49-F238E27FC236}">
                  <a16:creationId xmlns:a16="http://schemas.microsoft.com/office/drawing/2014/main" id="{728431C7-61BC-8680-3E5A-FB492EEB7EE5}"/>
                </a:ext>
              </a:extLst>
            </p:cNvPr>
            <p:cNvSpPr/>
            <p:nvPr/>
          </p:nvSpPr>
          <p:spPr>
            <a:xfrm>
              <a:off x="11430914" y="6258875"/>
              <a:ext cx="398815" cy="39881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noFill/>
            <a:ln w="12701" cap="flat">
              <a:solidFill>
                <a:srgbClr val="FFFFFF"/>
              </a:solidFill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endParaRPr>
            </a:p>
          </p:txBody>
        </p:sp>
      </p:grp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38FCF98-7648-64DD-9E48-C888D21D102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311128" y="6272783"/>
            <a:ext cx="64008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1" i="0" u="none" strike="noStrike" kern="1200" cap="none" spc="0" baseline="0">
                <a:solidFill>
                  <a:srgbClr val="FFFFFF"/>
                </a:solidFill>
                <a:uFillTx/>
                <a:latin typeface="Rockwell Condensed"/>
              </a:defRPr>
            </a:lvl1pPr>
          </a:lstStyle>
          <a:p>
            <a:pPr lvl="0"/>
            <a:fld id="{809A8C59-6D6E-46A5-A6B7-E49C7DD7CB4E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5400" b="0" i="0" u="none" strike="noStrike" kern="1200" cap="all" spc="0" baseline="0">
          <a:solidFill>
            <a:srgbClr val="000000"/>
          </a:solidFill>
          <a:uFillTx/>
          <a:latin typeface="Rockwell Condensed"/>
        </a:defRPr>
      </a:lvl1pPr>
    </p:titleStyle>
    <p:bodyStyle>
      <a:lvl1pPr marL="182880" marR="0" lvl="0" indent="-182880" algn="l" defTabSz="914400" rtl="0" fontAlgn="auto" hangingPunct="1">
        <a:lnSpc>
          <a:spcPct val="90000"/>
        </a:lnSpc>
        <a:spcBef>
          <a:spcPts val="1200"/>
        </a:spcBef>
        <a:spcAft>
          <a:spcPts val="0"/>
        </a:spcAft>
        <a:buClr>
          <a:srgbClr val="9E3611"/>
        </a:buClr>
        <a:buSzPct val="85000"/>
        <a:buFont typeface="Wingdings" pitchFamily="2"/>
        <a:buChar char="§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Rockwell"/>
        </a:defRPr>
      </a:lvl1pPr>
      <a:lvl2pPr marL="457200" marR="0" lvl="1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Rockwell"/>
        </a:defRPr>
      </a:lvl2pPr>
      <a:lvl3pPr marL="731520" marR="0" lvl="2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3pPr>
      <a:lvl4pPr marL="1005840" marR="0" lvl="3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4pPr>
      <a:lvl5pPr marL="1280160" marR="0" lvl="4" indent="-182880" algn="l" defTabSz="914400" rtl="0" fontAlgn="auto" hangingPunct="1">
        <a:lnSpc>
          <a:spcPct val="90000"/>
        </a:lnSpc>
        <a:spcBef>
          <a:spcPts val="400"/>
        </a:spcBef>
        <a:spcAft>
          <a:spcPts val="200"/>
        </a:spcAft>
        <a:buClr>
          <a:srgbClr val="9E3611"/>
        </a:buClr>
        <a:buSzPct val="85000"/>
        <a:buFont typeface="Wingdings" pitchFamily="2"/>
        <a:buChar char="§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Rockwel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5D7FE-8021-2C7C-D181-E01EEC1BA23C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AB477-E072-7148-416F-28789174B04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42EE0-9B8E-01D7-FC21-70A8E9DD46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0"/>
            <a:ext cx="10058400" cy="1609344"/>
          </a:xfrm>
        </p:spPr>
        <p:txBody>
          <a:bodyPr anchorCtr="1"/>
          <a:lstStyle/>
          <a:p>
            <a:pPr lvl="0" algn="ctr"/>
            <a:r>
              <a:rPr lang="en-US"/>
              <a:t>How COVID affected prices in construction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AF17B-13AF-BC6B-9DB8-B4CB41F7B7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525274"/>
            <a:ext cx="3010543" cy="3807442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US" sz="1100" b="1"/>
              <a:t>Introduction:</a:t>
            </a:r>
          </a:p>
          <a:p>
            <a:pPr lvl="0">
              <a:lnSpc>
                <a:spcPct val="70000"/>
              </a:lnSpc>
            </a:pPr>
            <a:r>
              <a:rPr lang="en-US" sz="1200"/>
              <a:t>The COVID-19 pandemic (2019–2020) caused major disruption to global economies and industries. Government lockdowns and restrictions significantly reduced construction activity.</a:t>
            </a:r>
          </a:p>
          <a:p>
            <a:pPr lvl="0">
              <a:lnSpc>
                <a:spcPct val="70000"/>
              </a:lnSpc>
            </a:pPr>
            <a:r>
              <a:rPr lang="en-US" sz="1200"/>
              <a:t>The UK construction industry, a key contributor to economic growth and employment, was heavily affected. Site closures, safety measures, and delays led to reduced productivity and project uncertainty.</a:t>
            </a:r>
          </a:p>
          <a:p>
            <a:pPr lvl="0">
              <a:lnSpc>
                <a:spcPct val="70000"/>
              </a:lnSpc>
            </a:pPr>
            <a:r>
              <a:rPr lang="en-US" sz="1200"/>
              <a:t>Construction costs increased significantly during this period. Material shortages raised prices of key resources such as timber, steel, and concrete, while labour shortages led to higher wages and reduced efficiency.</a:t>
            </a:r>
          </a:p>
          <a:p>
            <a:pPr lvl="0">
              <a:lnSpc>
                <a:spcPct val="70000"/>
              </a:lnSpc>
            </a:pPr>
            <a:r>
              <a:rPr lang="en-US" sz="1200"/>
              <a:t>This study examines the extent of construction price increases and identifies the key factors driving these changes in the UK industry.</a:t>
            </a:r>
          </a:p>
          <a:p>
            <a:pPr lvl="0">
              <a:lnSpc>
                <a:spcPct val="70000"/>
              </a:lnSpc>
            </a:pPr>
            <a:endParaRPr lang="en-US" sz="1100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9FF4BEA-7B73-3845-F226-338F1EAB2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2030" y="1378265"/>
            <a:ext cx="3913238" cy="190372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7">
            <a:extLst>
              <a:ext uri="{FF2B5EF4-FFF2-40B4-BE49-F238E27FC236}">
                <a16:creationId xmlns:a16="http://schemas.microsoft.com/office/drawing/2014/main" id="{6253933C-3AEC-1269-2355-2A6154D95C08}"/>
              </a:ext>
            </a:extLst>
          </p:cNvPr>
          <p:cNvSpPr txBox="1"/>
          <p:nvPr/>
        </p:nvSpPr>
        <p:spPr>
          <a:xfrm>
            <a:off x="3345890" y="3576017"/>
            <a:ext cx="2192594" cy="280077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Literature Review – Material Price Inflation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COVID-19 caused material price inflation due to supply disruption and rising demand.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 Prices increased sharply, especially for timber and steel, with Brexit and global trade also contributing.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Stockpiling and volatility made cost planning and contracts more difficult.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68562FAC-6BAF-4DC5-4210-341A800AFE9D}"/>
              </a:ext>
            </a:extLst>
          </p:cNvPr>
          <p:cNvSpPr txBox="1"/>
          <p:nvPr/>
        </p:nvSpPr>
        <p:spPr>
          <a:xfrm>
            <a:off x="8721208" y="1327352"/>
            <a:ext cx="3264307" cy="189282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Data Collection Methods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A mixed-methods approach was used, combining secondary quantitative data (ONS, BCIS, reports) with qualitative insights.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This allowed analysis of price trends (materials, labour, inflation) alongside industry experiences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</p:txBody>
      </p:sp>
      <p:sp>
        <p:nvSpPr>
          <p:cNvPr id="7" name="TextBox 9">
            <a:extLst>
              <a:ext uri="{FF2B5EF4-FFF2-40B4-BE49-F238E27FC236}">
                <a16:creationId xmlns:a16="http://schemas.microsoft.com/office/drawing/2014/main" id="{E6C16C3D-E669-1AB8-7A0D-EED43FE84D10}"/>
              </a:ext>
            </a:extLst>
          </p:cNvPr>
          <p:cNvSpPr txBox="1"/>
          <p:nvPr/>
        </p:nvSpPr>
        <p:spPr>
          <a:xfrm>
            <a:off x="8721208" y="3050904"/>
            <a:ext cx="3010543" cy="22313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Timeline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The research is conducted over 13 weeks, progressing from proposal and literature review to data collection and analysis.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Early stages focus on planning and literature, followed by quantitative and qualitative data collection. The final stages involve data analysis, writing findings, and final submission.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DB2D8472-C551-5432-FD98-12E631A87113}"/>
              </a:ext>
            </a:extLst>
          </p:cNvPr>
          <p:cNvSpPr txBox="1"/>
          <p:nvPr/>
        </p:nvSpPr>
        <p:spPr>
          <a:xfrm>
            <a:off x="5873840" y="3586084"/>
            <a:ext cx="2636910" cy="31162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50" b="1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Expected Outcomes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COVID-19 is expected to have significantly increased construction prices due to material shortages, supply chain disruption, and labour constraints.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5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Rising material and labour costs likely led to project delays, cost inflation, and increased price volatility, making budgeting more difficult.</a:t>
            </a: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05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  <a:p>
            <a:pPr marL="171450" marR="0" lvl="0" indent="-1714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Rockwell"/>
              </a:rPr>
              <a:t>The study also highlights the need for more resilient supply chains and flexible procurement strategies to manage future disruptions.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Rockwel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ood Typ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TM03090434%5b%5bfn=Wood%20Type%5d%5d</Template>
  <TotalTime>0</TotalTime>
  <Words>331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Rockwell</vt:lpstr>
      <vt:lpstr>Rockwell Condensed</vt:lpstr>
      <vt:lpstr>Wingdings</vt:lpstr>
      <vt:lpstr>Wood Type</vt:lpstr>
      <vt:lpstr>PowerPoint Presentation</vt:lpstr>
      <vt:lpstr>How COVID affected prices in construction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Osian Davies</dc:creator>
  <cp:lastModifiedBy>Hannah Williams</cp:lastModifiedBy>
  <cp:revision>1</cp:revision>
  <dcterms:created xsi:type="dcterms:W3CDTF">2026-05-18T09:44:07Z</dcterms:created>
  <dcterms:modified xsi:type="dcterms:W3CDTF">2026-05-20T14:27:08Z</dcterms:modified>
</cp:coreProperties>
</file>