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3"/>
  </p:sldMasterIdLst>
  <p:sldIdLst>
    <p:sldId id="256" r:id="rId4"/>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5BCAE7-AD69-4E80-A5C5-186A82AA8E84}" v="1087" dt="2023-05-31T13:25:56.6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49739" autoAdjust="0"/>
    <p:restoredTop sz="94652"/>
  </p:normalViewPr>
  <p:slideViewPr>
    <p:cSldViewPr snapToGrid="0" snapToObjects="1">
      <p:cViewPr>
        <p:scale>
          <a:sx n="55" d="100"/>
          <a:sy n="55" d="100"/>
        </p:scale>
        <p:origin x="28" y="2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Master" Target="slideMasters/slideMaster1.xml"/><Relationship Id="rId7"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1.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5/31/2023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Sulphuric acid pump upgrade</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James Brearley</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Andrew Thorn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9" name="Text Box 6"/>
              <p:cNvSpPr txBox="1">
                <a:spLocks noChangeArrowheads="1"/>
              </p:cNvSpPr>
              <p:nvPr/>
            </p:nvSpPr>
            <p:spPr bwMode="auto">
              <a:xfrm>
                <a:off x="180000" y="6257121"/>
                <a:ext cx="6663562" cy="9275513"/>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AU" altLang="en-US" sz="2800" dirty="0"/>
                  <a:t>The project aim was to find a suitable pump to replace one in operation at Dow’s Barry site, as the current is no longer deemed fit for purpose due to a key safety device being discontinued.</a:t>
                </a:r>
              </a:p>
              <a:p>
                <a:pPr>
                  <a:spcBef>
                    <a:spcPct val="50000"/>
                  </a:spcBef>
                </a:pPr>
                <a:r>
                  <a:rPr lang="en-AU" altLang="en-US" sz="2800" dirty="0"/>
                  <a:t>The fluid being pumped is 71% Sulphuric acid, 24% Dimethyl ether, 3% water, 0.9% Methyl chloride, and 0.1% Methanol at 0</a:t>
                </a:r>
                <a14:m>
                  <m:oMath xmlns:m="http://schemas.openxmlformats.org/officeDocument/2006/math">
                    <m:r>
                      <a:rPr lang="en-AU" altLang="en-US" sz="2800" i="1" smtClean="0">
                        <a:latin typeface="Cambria Math" panose="02040503050406030204" pitchFamily="18" charset="0"/>
                        <a:ea typeface="Cambria Math" panose="02040503050406030204" pitchFamily="18" charset="0"/>
                      </a:rPr>
                      <m:t>℃</m:t>
                    </m:r>
                  </m:oMath>
                </a14:m>
                <a:r>
                  <a:rPr lang="en-AU" altLang="en-US" sz="2800" dirty="0"/>
                  <a:t>.</a:t>
                </a:r>
              </a:p>
              <a:p>
                <a:pPr>
                  <a:spcBef>
                    <a:spcPct val="50000"/>
                  </a:spcBef>
                </a:pPr>
                <a:r>
                  <a:rPr lang="en-US" altLang="en-US" sz="2800" dirty="0"/>
                  <a:t>The 4 main research topics focused on </a:t>
                </a:r>
                <a:r>
                  <a:rPr lang="en-US" altLang="en-US" sz="2800" b="1" dirty="0"/>
                  <a:t>reliability</a:t>
                </a:r>
                <a:r>
                  <a:rPr lang="en-US" altLang="en-US" sz="2800" dirty="0"/>
                  <a:t>, </a:t>
                </a:r>
                <a:r>
                  <a:rPr lang="en-US" altLang="en-US" sz="2800" b="1" dirty="0"/>
                  <a:t>material compatibility</a:t>
                </a:r>
                <a:r>
                  <a:rPr lang="en-US" altLang="en-US" sz="2800" dirty="0"/>
                  <a:t>, theoretical </a:t>
                </a:r>
                <a:r>
                  <a:rPr lang="en-US" altLang="en-US" sz="2800" b="1" dirty="0"/>
                  <a:t>performance</a:t>
                </a:r>
                <a:r>
                  <a:rPr lang="en-US" altLang="en-US" sz="2800" dirty="0"/>
                  <a:t> (Fluid and power), and </a:t>
                </a:r>
                <a:r>
                  <a:rPr lang="en-US" altLang="en-US" sz="2800" b="1" dirty="0"/>
                  <a:t>overall cost</a:t>
                </a:r>
                <a:r>
                  <a:rPr lang="en-US" altLang="en-US" sz="2800" dirty="0"/>
                  <a:t>.</a:t>
                </a:r>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mc:Choice>
        <mc:Fallback>
          <p:sp>
            <p:nvSpPr>
              <p:cNvPr id="9" name="Text Box 6"/>
              <p:cNvSpPr txBox="1">
                <a:spLocks noRot="1" noChangeAspect="1" noMove="1" noResize="1" noEditPoints="1" noAdjustHandles="1" noChangeArrowheads="1" noChangeShapeType="1" noTextEdit="1"/>
              </p:cNvSpPr>
              <p:nvPr/>
            </p:nvSpPr>
            <p:spPr bwMode="auto">
              <a:xfrm>
                <a:off x="180000" y="6257121"/>
                <a:ext cx="6663562" cy="9275513"/>
              </a:xfrm>
              <a:prstGeom prst="rect">
                <a:avLst/>
              </a:prstGeom>
              <a:blipFill>
                <a:blip r:embed="rId4"/>
                <a:stretch>
                  <a:fillRect l="-274"/>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noFill/>
                  </a:rPr>
                  <a:t> </a:t>
                </a:r>
              </a:p>
            </p:txBody>
          </p:sp>
        </mc:Fallback>
      </mc:AlternateContent>
      <p:sp>
        <p:nvSpPr>
          <p:cNvPr id="12" name="Text Box 8"/>
          <p:cNvSpPr txBox="1">
            <a:spLocks noChangeArrowheads="1"/>
          </p:cNvSpPr>
          <p:nvPr/>
        </p:nvSpPr>
        <p:spPr bwMode="auto">
          <a:xfrm>
            <a:off x="187278" y="13308133"/>
            <a:ext cx="6663562" cy="118608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Methodology</a:t>
            </a:r>
          </a:p>
          <a:p>
            <a:pPr>
              <a:spcBef>
                <a:spcPct val="40000"/>
              </a:spcBef>
            </a:pPr>
            <a:r>
              <a:rPr lang="en-AU" altLang="en-US" sz="2800" dirty="0"/>
              <a:t>Material compatibility was determined through studying iso corrosion curves, pump API 685 standards and publishing's by MTI (Materials technology institute) for polymers.</a:t>
            </a:r>
          </a:p>
          <a:p>
            <a:pPr>
              <a:spcBef>
                <a:spcPct val="40000"/>
              </a:spcBef>
            </a:pPr>
            <a:r>
              <a:rPr lang="en-AU" altLang="en-US" sz="2800" dirty="0"/>
              <a:t>Performance was calculated using performance curves provided by  vendors, which were corrected using viscosity correction formulas from HI (Hydraulic Institute) for actual viscous performance, and using the pump affinity laws for different impellor size variations.</a:t>
            </a:r>
          </a:p>
          <a:p>
            <a:pPr>
              <a:spcBef>
                <a:spcPct val="40000"/>
              </a:spcBef>
            </a:pPr>
            <a:r>
              <a:rPr lang="en-AU" altLang="en-US" sz="2800" dirty="0"/>
              <a:t>Costing was calculated for over 5 years considering purchase cost, installation cost, operating cost and maintenance costs.</a:t>
            </a:r>
          </a:p>
          <a:p>
            <a:pPr>
              <a:spcBef>
                <a:spcPct val="40000"/>
              </a:spcBef>
            </a:pPr>
            <a:r>
              <a:rPr lang="en-AU" altLang="en-US" sz="2800" dirty="0"/>
              <a:t>Pump manufacturers were shortlisted based on reliability using MTBF (Mean time between failure) surveys from current site data of pumps in operation.</a:t>
            </a:r>
          </a:p>
          <a:p>
            <a:pPr>
              <a:spcBef>
                <a:spcPct val="40000"/>
              </a:spcBef>
            </a:pPr>
            <a:r>
              <a:rPr lang="en-AU" altLang="en-US" sz="2800" dirty="0"/>
              <a:t>Reliability results are displayed below.</a:t>
            </a:r>
          </a:p>
        </p:txBody>
      </p:sp>
      <p:sp>
        <p:nvSpPr>
          <p:cNvPr id="16" name="Text Box 16"/>
          <p:cNvSpPr txBox="1">
            <a:spLocks noChangeArrowheads="1"/>
          </p:cNvSpPr>
          <p:nvPr/>
        </p:nvSpPr>
        <p:spPr bwMode="auto">
          <a:xfrm>
            <a:off x="7304292" y="13691638"/>
            <a:ext cx="6846079"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Fluid performance comparison, Both shortlisted pumps will outperform the current at the duty point and up to maximum flowrates, with the </a:t>
            </a:r>
            <a:r>
              <a:rPr lang="en-AU" altLang="en-US" sz="2000" i="1" dirty="0">
                <a:solidFill>
                  <a:schemeClr val="accent1"/>
                </a:solidFill>
                <a:latin typeface="Times New Roman" charset="0"/>
              </a:rPr>
              <a:t>CP Pumps option</a:t>
            </a:r>
            <a:r>
              <a:rPr lang="en-AU" altLang="en-US" sz="2000" i="1" dirty="0">
                <a:latin typeface="Times New Roman" charset="0"/>
              </a:rPr>
              <a:t> developing the most head.</a:t>
            </a:r>
          </a:p>
        </p:txBody>
      </p:sp>
      <p:sp>
        <p:nvSpPr>
          <p:cNvPr id="18" name="Text Box 27"/>
          <p:cNvSpPr txBox="1">
            <a:spLocks noChangeArrowheads="1"/>
          </p:cNvSpPr>
          <p:nvPr/>
        </p:nvSpPr>
        <p:spPr bwMode="auto">
          <a:xfrm>
            <a:off x="7211912" y="24010181"/>
            <a:ext cx="7328084"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Efficiency comparison, both shortlisted pumps will run more efficiently with the </a:t>
            </a:r>
            <a:r>
              <a:rPr lang="en-AU" altLang="en-US" sz="2000" i="1" dirty="0">
                <a:solidFill>
                  <a:schemeClr val="accent6"/>
                </a:solidFill>
                <a:latin typeface="Times New Roman" charset="0"/>
              </a:rPr>
              <a:t>Nikkiso option </a:t>
            </a:r>
            <a:r>
              <a:rPr lang="en-AU" altLang="en-US" sz="2000" i="1" dirty="0">
                <a:latin typeface="Times New Roman" charset="0"/>
              </a:rPr>
              <a:t>having the highest efficiency.</a:t>
            </a:r>
          </a:p>
        </p:txBody>
      </p:sp>
      <p:sp>
        <p:nvSpPr>
          <p:cNvPr id="22" name="Text Box 10"/>
          <p:cNvSpPr txBox="1">
            <a:spLocks noChangeArrowheads="1"/>
          </p:cNvSpPr>
          <p:nvPr/>
        </p:nvSpPr>
        <p:spPr bwMode="auto">
          <a:xfrm>
            <a:off x="14711488" y="20782064"/>
            <a:ext cx="6415088" cy="3673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dirty="0"/>
              <a:t>A special thanks too James Ridgeway, Dow Senior Mechanical Engineer and Jim Elder, Dow Rotating Equipment Engineer. </a:t>
            </a:r>
          </a:p>
          <a:p>
            <a:pPr>
              <a:spcBef>
                <a:spcPct val="50000"/>
              </a:spcBef>
            </a:pPr>
            <a:r>
              <a:rPr lang="en-US" altLang="en-US" dirty="0"/>
              <a:t>Both of whom provided invaluable aid resulting in the successful completion of this project.</a:t>
            </a:r>
          </a:p>
        </p:txBody>
      </p:sp>
      <p:sp>
        <p:nvSpPr>
          <p:cNvPr id="23" name="Text Box 11"/>
          <p:cNvSpPr txBox="1">
            <a:spLocks noChangeArrowheads="1"/>
          </p:cNvSpPr>
          <p:nvPr/>
        </p:nvSpPr>
        <p:spPr bwMode="auto">
          <a:xfrm>
            <a:off x="14711488" y="23986719"/>
            <a:ext cx="6502614" cy="5243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sz="1800" dirty="0">
                <a:effectLst/>
                <a:latin typeface="Arial" panose="020B0604020202020204" pitchFamily="34" charset="0"/>
                <a:ea typeface="Calibri" panose="020F0502020204030204" pitchFamily="34" charset="0"/>
                <a:cs typeface="Arial" panose="020B0604020202020204" pitchFamily="34" charset="0"/>
              </a:rPr>
              <a:t>Sulphuric acid on the web, 2001. </a:t>
            </a:r>
            <a:r>
              <a:rPr lang="en-GB" sz="1800" i="1" dirty="0">
                <a:effectLst/>
                <a:latin typeface="Arial" panose="020B0604020202020204" pitchFamily="34" charset="0"/>
                <a:ea typeface="Calibri" panose="020F0502020204030204" pitchFamily="34" charset="0"/>
                <a:cs typeface="Arial" panose="020B0604020202020204" pitchFamily="34" charset="0"/>
              </a:rPr>
              <a:t>Alloy 20. </a:t>
            </a:r>
            <a:r>
              <a:rPr lang="en-GB" sz="1800" dirty="0">
                <a:effectLst/>
                <a:latin typeface="Arial" panose="020B0604020202020204" pitchFamily="34" charset="0"/>
                <a:ea typeface="Calibri" panose="020F0502020204030204" pitchFamily="34" charset="0"/>
                <a:cs typeface="Arial" panose="020B0604020202020204" pitchFamily="34" charset="0"/>
              </a:rPr>
              <a:t>[Online] </a:t>
            </a: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Available at: </a:t>
            </a:r>
            <a:r>
              <a:rPr lang="en-GB" sz="1800" u="sng" dirty="0">
                <a:effectLst/>
                <a:latin typeface="Arial" panose="020B0604020202020204" pitchFamily="34" charset="0"/>
                <a:ea typeface="Calibri" panose="020F0502020204030204" pitchFamily="34" charset="0"/>
                <a:cs typeface="Arial" panose="020B0604020202020204" pitchFamily="34" charset="0"/>
              </a:rPr>
              <a:t>http://www.sulphuric-acid.com/techmanual/materials/materials_metals_a20.htm</a:t>
            </a:r>
            <a:endParaRPr lang="en-GB" sz="1800" u="sng" dirty="0">
              <a:latin typeface="Arial" panose="020B0604020202020204" pitchFamily="34" charset="0"/>
              <a:ea typeface="Calibri" panose="020F0502020204030204" pitchFamily="34" charset="0"/>
              <a:cs typeface="Arial" panose="020B0604020202020204" pitchFamily="34" charset="0"/>
            </a:endParaRPr>
          </a:p>
          <a:p>
            <a:pPr marL="0" indent="0">
              <a:spcBef>
                <a:spcPct val="50000"/>
              </a:spcBef>
            </a:pPr>
            <a:r>
              <a:rPr lang="en-GB" sz="1800" dirty="0">
                <a:effectLst/>
                <a:latin typeface="Arial" panose="020B0604020202020204" pitchFamily="34" charset="0"/>
                <a:ea typeface="Calibri" panose="020F0502020204030204" pitchFamily="34" charset="0"/>
                <a:cs typeface="Arial" panose="020B0604020202020204" pitchFamily="34" charset="0"/>
              </a:rPr>
              <a:t>Nikkiso Pumps, 2022. </a:t>
            </a:r>
            <a:r>
              <a:rPr lang="en-GB" sz="1800" i="1" dirty="0">
                <a:effectLst/>
                <a:latin typeface="Arial" panose="020B0604020202020204" pitchFamily="34" charset="0"/>
                <a:ea typeface="Calibri" panose="020F0502020204030204" pitchFamily="34" charset="0"/>
                <a:cs typeface="Arial" panose="020B0604020202020204" pitchFamily="34" charset="0"/>
              </a:rPr>
              <a:t>Nikkiso, Pumps and systems. </a:t>
            </a:r>
            <a:r>
              <a:rPr lang="en-GB" sz="1800" dirty="0">
                <a:effectLst/>
                <a:latin typeface="Arial" panose="020B0604020202020204" pitchFamily="34" charset="0"/>
                <a:ea typeface="Calibri" panose="020F0502020204030204" pitchFamily="34" charset="0"/>
                <a:cs typeface="Arial" panose="020B0604020202020204" pitchFamily="34" charset="0"/>
              </a:rPr>
              <a:t>[Online] </a:t>
            </a: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Available at: </a:t>
            </a:r>
            <a:r>
              <a:rPr lang="en-GB" sz="1800" u="sng" dirty="0">
                <a:effectLst/>
                <a:latin typeface="Arial" panose="020B0604020202020204" pitchFamily="34" charset="0"/>
                <a:ea typeface="Calibri" panose="020F0502020204030204" pitchFamily="34" charset="0"/>
                <a:cs typeface="Arial" panose="020B0604020202020204" pitchFamily="34" charset="0"/>
              </a:rPr>
              <a:t>https://www.nikkiso.com/products/pump/</a:t>
            </a:r>
            <a:r>
              <a:rPr lang="en-AU" altLang="en-US" sz="1800" dirty="0">
                <a:latin typeface="Arial" panose="020B0604020202020204" pitchFamily="34" charset="0"/>
                <a:ea typeface="Arial" charset="0"/>
                <a:cs typeface="Arial" panose="020B0604020202020204" pitchFamily="34" charset="0"/>
              </a:rPr>
              <a:t> </a:t>
            </a:r>
          </a:p>
          <a:p>
            <a:pPr marL="0" indent="0">
              <a:spcBef>
                <a:spcPct val="50000"/>
              </a:spcBef>
            </a:pPr>
            <a:r>
              <a:rPr lang="en-GB" sz="1800" dirty="0">
                <a:effectLst/>
                <a:latin typeface="Arial" panose="020B0604020202020204" pitchFamily="34" charset="0"/>
                <a:ea typeface="Calibri" panose="020F0502020204030204" pitchFamily="34" charset="0"/>
                <a:cs typeface="Arial" panose="020B0604020202020204" pitchFamily="34" charset="0"/>
              </a:rPr>
              <a:t>MTI Materials technology institute, 1997. </a:t>
            </a:r>
            <a:r>
              <a:rPr lang="en-GB" sz="1800" i="1" dirty="0">
                <a:effectLst/>
                <a:latin typeface="Arial" panose="020B0604020202020204" pitchFamily="34" charset="0"/>
                <a:ea typeface="Calibri" panose="020F0502020204030204" pitchFamily="34" charset="0"/>
                <a:cs typeface="Arial" panose="020B0604020202020204" pitchFamily="34" charset="0"/>
              </a:rPr>
              <a:t>Corrosion control in the chemical industry, </a:t>
            </a:r>
            <a:r>
              <a:rPr lang="en-GB" sz="1800" dirty="0">
                <a:effectLst/>
                <a:latin typeface="Arial" panose="020B0604020202020204" pitchFamily="34" charset="0"/>
                <a:ea typeface="Calibri" panose="020F0502020204030204" pitchFamily="34" charset="0"/>
                <a:cs typeface="Arial" panose="020B0604020202020204" pitchFamily="34" charset="0"/>
              </a:rPr>
              <a:t>St Louis: NACE.</a:t>
            </a:r>
          </a:p>
          <a:p>
            <a:pPr marL="0" indent="0">
              <a:spcBef>
                <a:spcPct val="50000"/>
              </a:spcBef>
            </a:pPr>
            <a:r>
              <a:rPr lang="en-GB" sz="1800" dirty="0">
                <a:effectLst/>
                <a:latin typeface="Arial" panose="020B0604020202020204" pitchFamily="34" charset="0"/>
                <a:ea typeface="Calibri" panose="020F0502020204030204" pitchFamily="34" charset="0"/>
                <a:cs typeface="Arial" panose="020B0604020202020204" pitchFamily="34" charset="0"/>
              </a:rPr>
              <a:t>CP Pump Systems, 2022. </a:t>
            </a:r>
            <a:r>
              <a:rPr lang="en-GB" sz="1800" i="1" dirty="0">
                <a:effectLst/>
                <a:latin typeface="Arial" panose="020B0604020202020204" pitchFamily="34" charset="0"/>
                <a:ea typeface="Calibri" panose="020F0502020204030204" pitchFamily="34" charset="0"/>
                <a:cs typeface="Arial" panose="020B0604020202020204" pitchFamily="34" charset="0"/>
              </a:rPr>
              <a:t>MKPL/MKPL-S Brochure. </a:t>
            </a:r>
            <a:r>
              <a:rPr lang="en-GB" sz="1800" dirty="0">
                <a:effectLst/>
                <a:latin typeface="Arial" panose="020B0604020202020204" pitchFamily="34" charset="0"/>
                <a:ea typeface="Calibri" panose="020F0502020204030204" pitchFamily="34" charset="0"/>
                <a:cs typeface="Arial" panose="020B0604020202020204" pitchFamily="34" charset="0"/>
              </a:rPr>
              <a:t>[Online] </a:t>
            </a:r>
            <a:br>
              <a:rPr lang="en-GB" sz="1800" dirty="0">
                <a:effectLst/>
                <a:latin typeface="Arial" panose="020B060402020202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Available at: </a:t>
            </a:r>
            <a:r>
              <a:rPr lang="en-GB" sz="1800" u="sng" dirty="0">
                <a:effectLst/>
                <a:latin typeface="Arial" panose="020B0604020202020204" pitchFamily="34" charset="0"/>
                <a:ea typeface="Calibri" panose="020F0502020204030204" pitchFamily="34" charset="0"/>
                <a:cs typeface="Arial" panose="020B0604020202020204" pitchFamily="34" charset="0"/>
              </a:rPr>
              <a:t>https://www.cp-pumps.com/images/settings/CP_BRO_MKPL_MKPL-S_en.pdf</a:t>
            </a:r>
            <a:endParaRPr lang="en-US" altLang="en-US" sz="1800" dirty="0">
              <a:latin typeface="Arial" panose="020B0604020202020204" pitchFamily="34" charset="0"/>
              <a:ea typeface="Arial" charset="0"/>
              <a:cs typeface="Arial" panose="020B0604020202020204" pitchFamily="34" charset="0"/>
            </a:endParaRPr>
          </a:p>
        </p:txBody>
      </p:sp>
      <p:sp>
        <p:nvSpPr>
          <p:cNvPr id="25" name="Text Box 25"/>
          <p:cNvSpPr txBox="1">
            <a:spLocks noChangeArrowheads="1"/>
          </p:cNvSpPr>
          <p:nvPr/>
        </p:nvSpPr>
        <p:spPr bwMode="auto">
          <a:xfrm>
            <a:off x="14728156" y="8876772"/>
            <a:ext cx="6410325" cy="2689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Data for the cost analysis displayed below was obtained using quotes from vendors, standard Dow costings used for pipework modifications, industry energy costs from the UK government, and MTTR (mean time to repair) and MTBF (Mean time between failure) data with parts and labour costs from DOW’s SAP maintenance management systems.</a:t>
            </a: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28" name="Rectangle 27"/>
          <p:cNvSpPr/>
          <p:nvPr/>
        </p:nvSpPr>
        <p:spPr>
          <a:xfrm>
            <a:off x="26454656" y="8563236"/>
            <a:ext cx="2988832"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Project Aims</a:t>
            </a:r>
          </a:p>
        </p:txBody>
      </p:sp>
      <p:sp>
        <p:nvSpPr>
          <p:cNvPr id="37" name="Rectangle 36"/>
          <p:cNvSpPr/>
          <p:nvPr/>
        </p:nvSpPr>
        <p:spPr>
          <a:xfrm>
            <a:off x="26607056" y="10007861"/>
            <a:ext cx="3057247"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Methodology</a:t>
            </a:r>
          </a:p>
        </p:txBody>
      </p:sp>
      <p:sp>
        <p:nvSpPr>
          <p:cNvPr id="38" name="Rectangle 37"/>
          <p:cNvSpPr/>
          <p:nvPr/>
        </p:nvSpPr>
        <p:spPr>
          <a:xfrm>
            <a:off x="26759455" y="11586354"/>
            <a:ext cx="1851789"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p:txBody>
      </p:sp>
      <p:sp>
        <p:nvSpPr>
          <p:cNvPr id="39" name="Rectangle 38"/>
          <p:cNvSpPr/>
          <p:nvPr/>
        </p:nvSpPr>
        <p:spPr>
          <a:xfrm>
            <a:off x="26727740" y="12604473"/>
            <a:ext cx="2954655"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p:txBody>
      </p:sp>
      <p:sp>
        <p:nvSpPr>
          <p:cNvPr id="41" name="Rectangle 40"/>
          <p:cNvSpPr/>
          <p:nvPr/>
        </p:nvSpPr>
        <p:spPr>
          <a:xfrm>
            <a:off x="26759455" y="7080331"/>
            <a:ext cx="2877711"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Introduction</a:t>
            </a:r>
          </a:p>
        </p:txBody>
      </p:sp>
      <p:pic>
        <p:nvPicPr>
          <p:cNvPr id="33" name="Picture 32">
            <a:extLst>
              <a:ext uri="{FF2B5EF4-FFF2-40B4-BE49-F238E27FC236}">
                <a16:creationId xmlns:a16="http://schemas.microsoft.com/office/drawing/2014/main" id="{C9EEB73C-4B76-C202-4F71-2301167FBD78}"/>
              </a:ext>
            </a:extLst>
          </p:cNvPr>
          <p:cNvPicPr>
            <a:picLocks noChangeAspect="1"/>
          </p:cNvPicPr>
          <p:nvPr/>
        </p:nvPicPr>
        <p:blipFill>
          <a:blip r:embed="rId5"/>
          <a:stretch>
            <a:fillRect/>
          </a:stretch>
        </p:blipFill>
        <p:spPr>
          <a:xfrm>
            <a:off x="428612" y="25211691"/>
            <a:ext cx="5778323" cy="3398511"/>
          </a:xfrm>
          <a:prstGeom prst="rect">
            <a:avLst/>
          </a:prstGeom>
        </p:spPr>
      </p:pic>
      <p:pic>
        <p:nvPicPr>
          <p:cNvPr id="35" name="Picture 34">
            <a:extLst>
              <a:ext uri="{FF2B5EF4-FFF2-40B4-BE49-F238E27FC236}">
                <a16:creationId xmlns:a16="http://schemas.microsoft.com/office/drawing/2014/main" id="{4A438D8E-D6DC-4813-324E-1B02ECFCAB34}"/>
              </a:ext>
            </a:extLst>
          </p:cNvPr>
          <p:cNvPicPr>
            <a:picLocks noChangeAspect="1"/>
          </p:cNvPicPr>
          <p:nvPr/>
        </p:nvPicPr>
        <p:blipFill>
          <a:blip r:embed="rId6"/>
          <a:stretch>
            <a:fillRect/>
          </a:stretch>
        </p:blipFill>
        <p:spPr>
          <a:xfrm>
            <a:off x="14534921" y="1914332"/>
            <a:ext cx="5959344" cy="2097231"/>
          </a:xfrm>
          <a:prstGeom prst="rect">
            <a:avLst/>
          </a:prstGeom>
        </p:spPr>
      </p:pic>
      <p:pic>
        <p:nvPicPr>
          <p:cNvPr id="46" name="Picture 45">
            <a:extLst>
              <a:ext uri="{FF2B5EF4-FFF2-40B4-BE49-F238E27FC236}">
                <a16:creationId xmlns:a16="http://schemas.microsoft.com/office/drawing/2014/main" id="{CC2FB078-50B7-5C3E-A82C-F5573E5DACC3}"/>
              </a:ext>
            </a:extLst>
          </p:cNvPr>
          <p:cNvPicPr>
            <a:picLocks noChangeAspect="1"/>
          </p:cNvPicPr>
          <p:nvPr/>
        </p:nvPicPr>
        <p:blipFill>
          <a:blip r:embed="rId7"/>
          <a:stretch>
            <a:fillRect/>
          </a:stretch>
        </p:blipFill>
        <p:spPr>
          <a:xfrm>
            <a:off x="7297014" y="14846780"/>
            <a:ext cx="6977690" cy="3987251"/>
          </a:xfrm>
          <a:prstGeom prst="rect">
            <a:avLst/>
          </a:prstGeom>
        </p:spPr>
      </p:pic>
      <p:pic>
        <p:nvPicPr>
          <p:cNvPr id="48" name="Picture 47">
            <a:extLst>
              <a:ext uri="{FF2B5EF4-FFF2-40B4-BE49-F238E27FC236}">
                <a16:creationId xmlns:a16="http://schemas.microsoft.com/office/drawing/2014/main" id="{90F4AE5B-29EA-2801-402E-5936F3A19118}"/>
              </a:ext>
            </a:extLst>
          </p:cNvPr>
          <p:cNvPicPr>
            <a:picLocks noChangeAspect="1"/>
          </p:cNvPicPr>
          <p:nvPr/>
        </p:nvPicPr>
        <p:blipFill>
          <a:blip r:embed="rId8"/>
          <a:stretch>
            <a:fillRect/>
          </a:stretch>
        </p:blipFill>
        <p:spPr>
          <a:xfrm>
            <a:off x="7297014" y="19939810"/>
            <a:ext cx="7143391" cy="3859912"/>
          </a:xfrm>
          <a:prstGeom prst="rect">
            <a:avLst/>
          </a:prstGeom>
        </p:spPr>
      </p:pic>
      <p:pic>
        <p:nvPicPr>
          <p:cNvPr id="50" name="Picture 49">
            <a:extLst>
              <a:ext uri="{FF2B5EF4-FFF2-40B4-BE49-F238E27FC236}">
                <a16:creationId xmlns:a16="http://schemas.microsoft.com/office/drawing/2014/main" id="{47C3E97A-FFA9-5710-9D77-6BAC0E9A6474}"/>
              </a:ext>
            </a:extLst>
          </p:cNvPr>
          <p:cNvPicPr>
            <a:picLocks noChangeAspect="1"/>
          </p:cNvPicPr>
          <p:nvPr/>
        </p:nvPicPr>
        <p:blipFill rotWithShape="1">
          <a:blip r:embed="rId9"/>
          <a:srcRect t="-1" b="1603"/>
          <a:stretch/>
        </p:blipFill>
        <p:spPr>
          <a:xfrm>
            <a:off x="7113084" y="24815022"/>
            <a:ext cx="7228493" cy="3935652"/>
          </a:xfrm>
          <a:prstGeom prst="rect">
            <a:avLst/>
          </a:prstGeom>
        </p:spPr>
      </p:pic>
      <p:sp>
        <p:nvSpPr>
          <p:cNvPr id="51" name="Text Box 27">
            <a:extLst>
              <a:ext uri="{FF2B5EF4-FFF2-40B4-BE49-F238E27FC236}">
                <a16:creationId xmlns:a16="http://schemas.microsoft.com/office/drawing/2014/main" id="{871473D5-0614-053B-AAFF-52A7D78905AE}"/>
              </a:ext>
            </a:extLst>
          </p:cNvPr>
          <p:cNvSpPr txBox="1">
            <a:spLocks noChangeArrowheads="1"/>
          </p:cNvSpPr>
          <p:nvPr/>
        </p:nvSpPr>
        <p:spPr bwMode="auto">
          <a:xfrm>
            <a:off x="7411957" y="18907091"/>
            <a:ext cx="7328084"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Power performance comparison, both shortlisted pumps will require less power, resulting in savings of operating costs, with the </a:t>
            </a:r>
            <a:r>
              <a:rPr lang="en-AU" altLang="en-US" sz="2000" b="1" i="1" dirty="0">
                <a:solidFill>
                  <a:schemeClr val="accent6"/>
                </a:solidFill>
                <a:latin typeface="Times New Roman" charset="0"/>
              </a:rPr>
              <a:t>Nikkiso option </a:t>
            </a:r>
            <a:r>
              <a:rPr lang="en-AU" altLang="en-US" sz="2000" i="1" dirty="0">
                <a:latin typeface="Times New Roman" charset="0"/>
              </a:rPr>
              <a:t>being the cheapest.</a:t>
            </a:r>
          </a:p>
        </p:txBody>
      </p:sp>
      <p:pic>
        <p:nvPicPr>
          <p:cNvPr id="53" name="Picture 52">
            <a:extLst>
              <a:ext uri="{FF2B5EF4-FFF2-40B4-BE49-F238E27FC236}">
                <a16:creationId xmlns:a16="http://schemas.microsoft.com/office/drawing/2014/main" id="{3E738EDF-0BBF-6E0C-E887-B39D9662CA05}"/>
              </a:ext>
            </a:extLst>
          </p:cNvPr>
          <p:cNvPicPr>
            <a:picLocks noChangeAspect="1"/>
          </p:cNvPicPr>
          <p:nvPr/>
        </p:nvPicPr>
        <p:blipFill rotWithShape="1">
          <a:blip r:embed="rId10"/>
          <a:srcRect l="3128" t="2894" r="4782" b="4379"/>
          <a:stretch/>
        </p:blipFill>
        <p:spPr>
          <a:xfrm>
            <a:off x="7388976" y="8666772"/>
            <a:ext cx="6410324" cy="3647976"/>
          </a:xfrm>
          <a:prstGeom prst="rect">
            <a:avLst/>
          </a:prstGeom>
        </p:spPr>
      </p:pic>
      <p:sp>
        <p:nvSpPr>
          <p:cNvPr id="54" name="Text Box 16">
            <a:extLst>
              <a:ext uri="{FF2B5EF4-FFF2-40B4-BE49-F238E27FC236}">
                <a16:creationId xmlns:a16="http://schemas.microsoft.com/office/drawing/2014/main" id="{03A4EE0E-ABE4-9C28-031F-6C749F7FC5F3}"/>
              </a:ext>
            </a:extLst>
          </p:cNvPr>
          <p:cNvSpPr txBox="1">
            <a:spLocks noChangeArrowheads="1"/>
          </p:cNvSpPr>
          <p:nvPr/>
        </p:nvSpPr>
        <p:spPr bwMode="auto">
          <a:xfrm>
            <a:off x="7355694" y="7530475"/>
            <a:ext cx="6846079"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ISO corrosion curve </a:t>
            </a:r>
            <a:r>
              <a:rPr lang="en-GB" altLang="en-US" sz="2000" i="1" dirty="0">
                <a:latin typeface="Times New Roman" charset="0"/>
              </a:rPr>
              <a:t>(Sulphuric acid on the web, 2001)</a:t>
            </a:r>
          </a:p>
          <a:p>
            <a:pPr algn="ctr"/>
            <a:r>
              <a:rPr lang="en-GB" altLang="en-US" sz="2000" i="1" dirty="0">
                <a:latin typeface="Times New Roman" charset="0"/>
              </a:rPr>
              <a:t>Confirms </a:t>
            </a:r>
            <a:r>
              <a:rPr lang="en-GB" altLang="en-US" sz="2000" b="1" i="1" dirty="0">
                <a:solidFill>
                  <a:srgbClr val="FF0000"/>
                </a:solidFill>
                <a:latin typeface="Times New Roman" charset="0"/>
              </a:rPr>
              <a:t>Alloy 20 as a suitable material </a:t>
            </a:r>
            <a:r>
              <a:rPr lang="en-GB" altLang="en-US" sz="2000" i="1" dirty="0">
                <a:latin typeface="Times New Roman" charset="0"/>
              </a:rPr>
              <a:t>for a metallic canned motor pump option.</a:t>
            </a:r>
            <a:endParaRPr lang="en-AU" altLang="en-US" sz="2000" i="1" dirty="0">
              <a:latin typeface="Times New Roman" charset="0"/>
            </a:endParaRPr>
          </a:p>
        </p:txBody>
      </p:sp>
      <p:sp>
        <p:nvSpPr>
          <p:cNvPr id="55" name="TextBox 54">
            <a:extLst>
              <a:ext uri="{FF2B5EF4-FFF2-40B4-BE49-F238E27FC236}">
                <a16:creationId xmlns:a16="http://schemas.microsoft.com/office/drawing/2014/main" id="{FD619B04-EE72-54AE-80BF-324458861D8D}"/>
              </a:ext>
            </a:extLst>
          </p:cNvPr>
          <p:cNvSpPr txBox="1"/>
          <p:nvPr/>
        </p:nvSpPr>
        <p:spPr>
          <a:xfrm>
            <a:off x="7211912" y="6478501"/>
            <a:ext cx="7228493"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Results &amp; research findings</a:t>
            </a:r>
          </a:p>
        </p:txBody>
      </p:sp>
      <p:sp>
        <p:nvSpPr>
          <p:cNvPr id="56" name="TextBox 55">
            <a:extLst>
              <a:ext uri="{FF2B5EF4-FFF2-40B4-BE49-F238E27FC236}">
                <a16:creationId xmlns:a16="http://schemas.microsoft.com/office/drawing/2014/main" id="{A3A53308-4E81-DDEA-480F-6E2B7C1BBF51}"/>
              </a:ext>
            </a:extLst>
          </p:cNvPr>
          <p:cNvSpPr txBox="1"/>
          <p:nvPr/>
        </p:nvSpPr>
        <p:spPr>
          <a:xfrm>
            <a:off x="6882718" y="12321311"/>
            <a:ext cx="7689224" cy="1661993"/>
          </a:xfrm>
          <a:prstGeom prst="rect">
            <a:avLst/>
          </a:prstGeom>
          <a:noFill/>
        </p:spPr>
        <p:txBody>
          <a:bodyPr wrap="square" rtlCol="0">
            <a:spAutoFit/>
          </a:bodyPr>
          <a:lstStyle/>
          <a:p>
            <a:r>
              <a:rPr lang="en-GB" sz="2800" b="1" dirty="0">
                <a:solidFill>
                  <a:srgbClr val="FF0000"/>
                </a:solidFill>
                <a:latin typeface="Arial" panose="020B0604020202020204" pitchFamily="34" charset="0"/>
                <a:cs typeface="Arial" panose="020B0604020202020204" pitchFamily="34" charset="0"/>
              </a:rPr>
              <a:t>Any fluorinated plastic is suitable within its temperature limitations (PTFE, PFA &amp; PVDF)</a:t>
            </a:r>
          </a:p>
          <a:p>
            <a:r>
              <a:rPr lang="en-GB" sz="1800" dirty="0">
                <a:effectLst/>
                <a:latin typeface="Arial" panose="020B0604020202020204" pitchFamily="34" charset="0"/>
                <a:ea typeface="Calibri" panose="020F0502020204030204" pitchFamily="34" charset="0"/>
                <a:cs typeface="Times New Roman" panose="02020603050405020304" pitchFamily="18" charset="0"/>
              </a:rPr>
              <a:t>(MTI Materials technology institute, 1997)</a:t>
            </a:r>
            <a:endParaRPr lang="en-GB" sz="2800" b="1" dirty="0">
              <a:solidFill>
                <a:srgbClr val="FF0000"/>
              </a:solidFill>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
        <p:nvSpPr>
          <p:cNvPr id="57" name="Oval 56">
            <a:extLst>
              <a:ext uri="{FF2B5EF4-FFF2-40B4-BE49-F238E27FC236}">
                <a16:creationId xmlns:a16="http://schemas.microsoft.com/office/drawing/2014/main" id="{88A40B01-19BC-CCA7-421E-090094AD9306}"/>
              </a:ext>
            </a:extLst>
          </p:cNvPr>
          <p:cNvSpPr/>
          <p:nvPr/>
        </p:nvSpPr>
        <p:spPr>
          <a:xfrm>
            <a:off x="11876191" y="11759336"/>
            <a:ext cx="376811" cy="197809"/>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B52D91AB-3C64-037F-7466-D6F3530C6E55}"/>
              </a:ext>
            </a:extLst>
          </p:cNvPr>
          <p:cNvSpPr txBox="1"/>
          <p:nvPr/>
        </p:nvSpPr>
        <p:spPr>
          <a:xfrm>
            <a:off x="10514928" y="11236116"/>
            <a:ext cx="3099335" cy="523220"/>
          </a:xfrm>
          <a:prstGeom prst="rect">
            <a:avLst/>
          </a:prstGeom>
          <a:noFill/>
        </p:spPr>
        <p:txBody>
          <a:bodyPr wrap="square" rtlCol="0">
            <a:spAutoFit/>
          </a:bodyPr>
          <a:lstStyle/>
          <a:p>
            <a:r>
              <a:rPr lang="en-GB" sz="2800" b="1" dirty="0">
                <a:solidFill>
                  <a:srgbClr val="FF0000"/>
                </a:solidFill>
              </a:rPr>
              <a:t>Duty requirement</a:t>
            </a:r>
          </a:p>
        </p:txBody>
      </p:sp>
      <p:pic>
        <p:nvPicPr>
          <p:cNvPr id="60" name="Picture 59">
            <a:extLst>
              <a:ext uri="{FF2B5EF4-FFF2-40B4-BE49-F238E27FC236}">
                <a16:creationId xmlns:a16="http://schemas.microsoft.com/office/drawing/2014/main" id="{E5A71D34-543E-8DA4-291C-B7FA46CEFAA1}"/>
              </a:ext>
            </a:extLst>
          </p:cNvPr>
          <p:cNvPicPr>
            <a:picLocks noChangeAspect="1"/>
          </p:cNvPicPr>
          <p:nvPr/>
        </p:nvPicPr>
        <p:blipFill>
          <a:blip r:embed="rId11"/>
          <a:stretch>
            <a:fillRect/>
          </a:stretch>
        </p:blipFill>
        <p:spPr>
          <a:xfrm>
            <a:off x="14876337" y="11383057"/>
            <a:ext cx="5779477" cy="2554911"/>
          </a:xfrm>
          <a:prstGeom prst="rect">
            <a:avLst/>
          </a:prstGeom>
        </p:spPr>
      </p:pic>
      <p:sp>
        <p:nvSpPr>
          <p:cNvPr id="61" name="Text Box 6">
            <a:extLst>
              <a:ext uri="{FF2B5EF4-FFF2-40B4-BE49-F238E27FC236}">
                <a16:creationId xmlns:a16="http://schemas.microsoft.com/office/drawing/2014/main" id="{7EC61088-D19B-0E1B-F4A1-F205E0C87D8B}"/>
              </a:ext>
            </a:extLst>
          </p:cNvPr>
          <p:cNvSpPr txBox="1">
            <a:spLocks noChangeArrowheads="1"/>
          </p:cNvSpPr>
          <p:nvPr/>
        </p:nvSpPr>
        <p:spPr bwMode="auto">
          <a:xfrm>
            <a:off x="14733396" y="14154061"/>
            <a:ext cx="6663562" cy="819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Conclusions</a:t>
            </a:r>
          </a:p>
          <a:p>
            <a:pPr>
              <a:spcBef>
                <a:spcPct val="50000"/>
              </a:spcBef>
            </a:pPr>
            <a:r>
              <a:rPr lang="en-AU" altLang="en-US" sz="2800" dirty="0"/>
              <a:t>The option from </a:t>
            </a:r>
            <a:r>
              <a:rPr lang="en-AU" altLang="en-US" sz="2800" dirty="0">
                <a:solidFill>
                  <a:schemeClr val="accent1"/>
                </a:solidFill>
              </a:rPr>
              <a:t>CP Pumps </a:t>
            </a:r>
            <a:r>
              <a:rPr lang="en-AU" altLang="en-US" sz="2800" dirty="0"/>
              <a:t>is the most cost-effective solution.</a:t>
            </a:r>
          </a:p>
          <a:p>
            <a:pPr>
              <a:spcBef>
                <a:spcPct val="50000"/>
              </a:spcBef>
            </a:pPr>
            <a:r>
              <a:rPr lang="en-US" altLang="en-US" sz="2800" dirty="0"/>
              <a:t>The pump will </a:t>
            </a:r>
            <a:r>
              <a:rPr lang="en-US" altLang="en-US" sz="2800" b="1" dirty="0">
                <a:solidFill>
                  <a:srgbClr val="FF0000"/>
                </a:solidFill>
              </a:rPr>
              <a:t>exceed the performance </a:t>
            </a:r>
            <a:r>
              <a:rPr lang="en-US" altLang="en-US" sz="2800" dirty="0"/>
              <a:t>of the current pump in all operating parameters.</a:t>
            </a:r>
          </a:p>
          <a:p>
            <a:pPr>
              <a:spcBef>
                <a:spcPct val="50000"/>
              </a:spcBef>
            </a:pPr>
            <a:r>
              <a:rPr lang="en-US" altLang="en-US" sz="2800" dirty="0"/>
              <a:t>The pump will be </a:t>
            </a:r>
            <a:r>
              <a:rPr lang="en-US" altLang="en-US" sz="2800" b="1" dirty="0">
                <a:solidFill>
                  <a:srgbClr val="FF0000"/>
                </a:solidFill>
              </a:rPr>
              <a:t>cheaper to run </a:t>
            </a:r>
            <a:r>
              <a:rPr lang="en-US" altLang="en-US" sz="2800" dirty="0"/>
              <a:t>and more reliable.</a:t>
            </a:r>
          </a:p>
          <a:p>
            <a:pPr>
              <a:spcBef>
                <a:spcPct val="50000"/>
              </a:spcBef>
            </a:pPr>
            <a:r>
              <a:rPr lang="en-US" altLang="en-US" sz="2800" dirty="0"/>
              <a:t>The pump is compliant with the ATEX directives.</a:t>
            </a:r>
          </a:p>
          <a:p>
            <a:pPr>
              <a:spcBef>
                <a:spcPct val="50000"/>
              </a:spcBef>
            </a:pPr>
            <a:r>
              <a:rPr lang="en-US" altLang="en-US" sz="2800" dirty="0"/>
              <a:t>The pump will have adequate safety devices to prevent containment leaks.</a:t>
            </a:r>
          </a:p>
          <a:p>
            <a:pPr>
              <a:spcBef>
                <a:spcPct val="50000"/>
              </a:spcBef>
            </a:pPr>
            <a:endParaRPr lang="en-US" altLang="en-US" sz="2800" dirty="0"/>
          </a:p>
          <a:p>
            <a:pPr>
              <a:spcBef>
                <a:spcPct val="50000"/>
              </a:spcBef>
            </a:pPr>
            <a:endParaRPr lang="en-US" altLang="en-US" sz="2800" dirty="0"/>
          </a:p>
        </p:txBody>
      </p:sp>
      <p:pic>
        <p:nvPicPr>
          <p:cNvPr id="62" name="Picture 2" descr="Canned Motor Pumps | Pumps and Systems | Products and Services | NIKKISO  CO., LTD.">
            <a:extLst>
              <a:ext uri="{FF2B5EF4-FFF2-40B4-BE49-F238E27FC236}">
                <a16:creationId xmlns:a16="http://schemas.microsoft.com/office/drawing/2014/main" id="{4267F619-363D-937F-4B00-557E738EBD17}"/>
              </a:ext>
            </a:extLst>
          </p:cNvPr>
          <p:cNvPicPr>
            <a:picLocks noChangeAspect="1" noChangeArrowheads="1"/>
          </p:cNvPicPr>
          <p:nvPr/>
        </p:nvPicPr>
        <p:blipFill rotWithShape="1">
          <a:blip r:embed="rId12">
            <a:extLst>
              <a:ext uri="{28A0092B-C50C-407E-A947-70E740481C1C}">
                <a14:useLocalDpi xmlns:a14="http://schemas.microsoft.com/office/drawing/2010/main" val="0"/>
              </a:ext>
            </a:extLst>
          </a:blip>
          <a:srcRect l="13432" t="8507" r="10207" b="10055"/>
          <a:stretch/>
        </p:blipFill>
        <p:spPr bwMode="auto">
          <a:xfrm>
            <a:off x="17957462" y="4420607"/>
            <a:ext cx="3191306" cy="3596062"/>
          </a:xfrm>
          <a:prstGeom prst="rect">
            <a:avLst/>
          </a:prstGeom>
          <a:noFill/>
          <a:extLst>
            <a:ext uri="{909E8E84-426E-40DD-AFC4-6F175D3DCCD1}">
              <a14:hiddenFill xmlns:a14="http://schemas.microsoft.com/office/drawing/2010/main">
                <a:solidFill>
                  <a:srgbClr val="FFFFFF"/>
                </a:solidFill>
              </a14:hiddenFill>
            </a:ext>
          </a:extLst>
        </p:spPr>
      </p:pic>
      <p:pic>
        <p:nvPicPr>
          <p:cNvPr id="63" name="Picture 62">
            <a:extLst>
              <a:ext uri="{FF2B5EF4-FFF2-40B4-BE49-F238E27FC236}">
                <a16:creationId xmlns:a16="http://schemas.microsoft.com/office/drawing/2014/main" id="{26C3C7C8-9DCB-6029-19F7-39FA767C0E05}"/>
              </a:ext>
            </a:extLst>
          </p:cNvPr>
          <p:cNvPicPr>
            <a:picLocks noChangeAspect="1"/>
          </p:cNvPicPr>
          <p:nvPr/>
        </p:nvPicPr>
        <p:blipFill>
          <a:blip r:embed="rId13"/>
          <a:stretch>
            <a:fillRect/>
          </a:stretch>
        </p:blipFill>
        <p:spPr>
          <a:xfrm>
            <a:off x="14123799" y="4599097"/>
            <a:ext cx="3414853" cy="2719739"/>
          </a:xfrm>
          <a:prstGeom prst="rect">
            <a:avLst/>
          </a:prstGeom>
        </p:spPr>
      </p:pic>
      <p:sp>
        <p:nvSpPr>
          <p:cNvPr id="64" name="TextBox 63">
            <a:extLst>
              <a:ext uri="{FF2B5EF4-FFF2-40B4-BE49-F238E27FC236}">
                <a16:creationId xmlns:a16="http://schemas.microsoft.com/office/drawing/2014/main" id="{3552FBBA-1134-740B-F4B4-943FABB5293B}"/>
              </a:ext>
            </a:extLst>
          </p:cNvPr>
          <p:cNvSpPr txBox="1"/>
          <p:nvPr/>
        </p:nvSpPr>
        <p:spPr>
          <a:xfrm>
            <a:off x="14291200" y="7233387"/>
            <a:ext cx="3499557" cy="707886"/>
          </a:xfrm>
          <a:prstGeom prst="rect">
            <a:avLst/>
          </a:prstGeom>
          <a:noFill/>
        </p:spPr>
        <p:txBody>
          <a:bodyPr wrap="square" rtlCol="0">
            <a:spAutoFit/>
          </a:bodyPr>
          <a:lstStyle/>
          <a:p>
            <a:r>
              <a:rPr lang="en-GB" sz="2000" b="1" dirty="0">
                <a:solidFill>
                  <a:schemeClr val="accent1"/>
                </a:solidFill>
                <a:latin typeface="Times New Roman" panose="02020603050405020304" pitchFamily="18" charset="0"/>
                <a:cs typeface="Times New Roman" panose="02020603050405020304" pitchFamily="18" charset="0"/>
              </a:rPr>
              <a:t>CP Pumps option</a:t>
            </a:r>
            <a:r>
              <a:rPr lang="en-GB" sz="2000" dirty="0">
                <a:latin typeface="Times New Roman" panose="02020603050405020304" pitchFamily="18" charset="0"/>
                <a:cs typeface="Times New Roman" panose="02020603050405020304" pitchFamily="18" charset="0"/>
              </a:rPr>
              <a:t>, image from (CP Pump Systems, 2022) </a:t>
            </a:r>
          </a:p>
        </p:txBody>
      </p:sp>
      <p:sp>
        <p:nvSpPr>
          <p:cNvPr id="66" name="TextBox 65">
            <a:extLst>
              <a:ext uri="{FF2B5EF4-FFF2-40B4-BE49-F238E27FC236}">
                <a16:creationId xmlns:a16="http://schemas.microsoft.com/office/drawing/2014/main" id="{4FF7ED9F-0647-1147-C643-173D4F5788E1}"/>
              </a:ext>
            </a:extLst>
          </p:cNvPr>
          <p:cNvSpPr txBox="1"/>
          <p:nvPr/>
        </p:nvSpPr>
        <p:spPr>
          <a:xfrm>
            <a:off x="17866378" y="7909289"/>
            <a:ext cx="3499557" cy="707886"/>
          </a:xfrm>
          <a:prstGeom prst="rect">
            <a:avLst/>
          </a:prstGeom>
          <a:noFill/>
        </p:spPr>
        <p:txBody>
          <a:bodyPr wrap="square" rtlCol="0">
            <a:spAutoFit/>
          </a:bodyPr>
          <a:lstStyle/>
          <a:p>
            <a:r>
              <a:rPr lang="en-GB" sz="2000" b="1" dirty="0">
                <a:solidFill>
                  <a:schemeClr val="accent6"/>
                </a:solidFill>
                <a:latin typeface="Times New Roman" panose="02020603050405020304" pitchFamily="18" charset="0"/>
                <a:cs typeface="Times New Roman" panose="02020603050405020304" pitchFamily="18" charset="0"/>
              </a:rPr>
              <a:t>Nikkiso Pumps option</a:t>
            </a:r>
            <a:r>
              <a:rPr lang="en-GB" sz="2000" dirty="0">
                <a:latin typeface="Times New Roman" panose="02020603050405020304" pitchFamily="18" charset="0"/>
                <a:cs typeface="Times New Roman" panose="02020603050405020304" pitchFamily="18" charset="0"/>
              </a:rPr>
              <a:t>, image from (Nikkiso Pumps, 2022) </a:t>
            </a:r>
          </a:p>
        </p:txBody>
      </p:sp>
      <p:sp>
        <p:nvSpPr>
          <p:cNvPr id="68" name="Rectangle 67">
            <a:extLst>
              <a:ext uri="{FF2B5EF4-FFF2-40B4-BE49-F238E27FC236}">
                <a16:creationId xmlns:a16="http://schemas.microsoft.com/office/drawing/2014/main" id="{CC709080-E20B-E2F2-06C1-882D67CE9918}"/>
              </a:ext>
            </a:extLst>
          </p:cNvPr>
          <p:cNvSpPr/>
          <p:nvPr/>
        </p:nvSpPr>
        <p:spPr>
          <a:xfrm>
            <a:off x="14123799" y="4640351"/>
            <a:ext cx="3534168" cy="3335465"/>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Rectangle 68">
            <a:extLst>
              <a:ext uri="{FF2B5EF4-FFF2-40B4-BE49-F238E27FC236}">
                <a16:creationId xmlns:a16="http://schemas.microsoft.com/office/drawing/2014/main" id="{4D4BC8D5-C96D-9A95-3465-E5C1BC622DFE}"/>
              </a:ext>
            </a:extLst>
          </p:cNvPr>
          <p:cNvSpPr/>
          <p:nvPr/>
        </p:nvSpPr>
        <p:spPr>
          <a:xfrm>
            <a:off x="17850759" y="4522822"/>
            <a:ext cx="3363343" cy="4114993"/>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0" name="Picture 69" descr="A close-up of a logo&#10;&#10;Description automatically generated with medium confidence">
            <a:extLst>
              <a:ext uri="{FF2B5EF4-FFF2-40B4-BE49-F238E27FC236}">
                <a16:creationId xmlns:a16="http://schemas.microsoft.com/office/drawing/2014/main" id="{615AE232-AE06-0C46-5B60-62E800D7A61E}"/>
              </a:ext>
            </a:extLst>
          </p:cNvPr>
          <p:cNvPicPr>
            <a:picLocks noChangeAspect="1"/>
          </p:cNvPicPr>
          <p:nvPr/>
        </p:nvPicPr>
        <p:blipFill rotWithShape="1">
          <a:blip r:embed="rId14">
            <a:extLst>
              <a:ext uri="{28A0092B-C50C-407E-A947-70E740481C1C}">
                <a14:useLocalDpi xmlns:a14="http://schemas.microsoft.com/office/drawing/2010/main" val="0"/>
              </a:ext>
            </a:extLst>
          </a:blip>
          <a:srcRect b="50000"/>
          <a:stretch/>
        </p:blipFill>
        <p:spPr>
          <a:xfrm>
            <a:off x="169523" y="29064828"/>
            <a:ext cx="3565799" cy="1210385"/>
          </a:xfrm>
          <a:prstGeom prst="rect">
            <a:avLst/>
          </a:prstGeom>
        </p:spPr>
      </p:pic>
      <p:pic>
        <p:nvPicPr>
          <p:cNvPr id="72" name="Picture 71" descr="A person taking a selfie&#10;&#10;Description automatically generated">
            <a:extLst>
              <a:ext uri="{FF2B5EF4-FFF2-40B4-BE49-F238E27FC236}">
                <a16:creationId xmlns:a16="http://schemas.microsoft.com/office/drawing/2014/main" id="{AD02D783-3E9E-EEC0-FA85-A0409B7ED8AE}"/>
              </a:ext>
            </a:extLst>
          </p:cNvPr>
          <p:cNvPicPr>
            <a:picLocks noChangeAspect="1"/>
          </p:cNvPicPr>
          <p:nvPr/>
        </p:nvPicPr>
        <p:blipFill>
          <a:blip r:embed="rId15"/>
          <a:stretch>
            <a:fillRect/>
          </a:stretch>
        </p:blipFill>
        <p:spPr>
          <a:xfrm>
            <a:off x="571682" y="2167857"/>
            <a:ext cx="2200640" cy="3409815"/>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5" ma:contentTypeDescription="Create a new document." ma:contentTypeScope="" ma:versionID="fcfd66f45db58e6b7f3294efb02d8f9a">
  <xsd:schema xmlns:xsd="http://www.w3.org/2001/XMLSchema" xmlns:xs="http://www.w3.org/2001/XMLSchema" xmlns:p="http://schemas.microsoft.com/office/2006/metadata/properties" xmlns:ns2="7b371449-43eb-435e-a0a2-287b0bfa5005" targetNamespace="http://schemas.microsoft.com/office/2006/metadata/properties" ma:root="true" ma:fieldsID="d531aded19878172a0defbb669d82f39"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AF953EF-A784-4DE5-9FB9-89FD5BF909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C5EB676-DD90-4C43-B9B2-E2A5E78EDBB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477</TotalTime>
  <Words>681</Words>
  <Application>Microsoft Office PowerPoint</Application>
  <PresentationFormat>Custom</PresentationFormat>
  <Paragraphs>49</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Cambria Math</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Brearley, Jamie (J)</cp:lastModifiedBy>
  <cp:revision>24</cp:revision>
  <dcterms:created xsi:type="dcterms:W3CDTF">2016-02-25T08:27:32Z</dcterms:created>
  <dcterms:modified xsi:type="dcterms:W3CDTF">2023-05-31T13:28:09Z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aac0ad3-18d9-49e9-a80d-c985041778ba_Enabled">
    <vt:lpwstr>true</vt:lpwstr>
  </property>
  <property fmtid="{D5CDD505-2E9C-101B-9397-08002B2CF9AE}" pid="3" name="MSIP_Label_3aac0ad3-18d9-49e9-a80d-c985041778ba_SetDate">
    <vt:lpwstr>2023-05-17T11:23:56Z</vt:lpwstr>
  </property>
  <property fmtid="{D5CDD505-2E9C-101B-9397-08002B2CF9AE}" pid="4" name="MSIP_Label_3aac0ad3-18d9-49e9-a80d-c985041778ba_Method">
    <vt:lpwstr>Standard</vt:lpwstr>
  </property>
  <property fmtid="{D5CDD505-2E9C-101B-9397-08002B2CF9AE}" pid="5" name="MSIP_Label_3aac0ad3-18d9-49e9-a80d-c985041778ba_Name">
    <vt:lpwstr>General Business</vt:lpwstr>
  </property>
  <property fmtid="{D5CDD505-2E9C-101B-9397-08002B2CF9AE}" pid="6" name="MSIP_Label_3aac0ad3-18d9-49e9-a80d-c985041778ba_SiteId">
    <vt:lpwstr>c3e32f53-cb7f-4809-968d-1cc4ccc785fe</vt:lpwstr>
  </property>
  <property fmtid="{D5CDD505-2E9C-101B-9397-08002B2CF9AE}" pid="7" name="MSIP_Label_3aac0ad3-18d9-49e9-a80d-c985041778ba_ActionId">
    <vt:lpwstr>6f4bbe50-16ec-418b-a7bb-05e1bfab3e12</vt:lpwstr>
  </property>
  <property fmtid="{D5CDD505-2E9C-101B-9397-08002B2CF9AE}" pid="8" name="MSIP_Label_3aac0ad3-18d9-49e9-a80d-c985041778ba_ContentBits">
    <vt:lpwstr>2</vt:lpwstr>
  </property>
</Properties>
</file>