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sldIdLst>
    <p:sldId id="256" r:id="rId2"/>
    <p:sldId id="257" r:id="rId3"/>
    <p:sldId id="258" r:id="rId4"/>
    <p:sldId id="259" r:id="rId5"/>
    <p:sldId id="265" r:id="rId6"/>
    <p:sldId id="261" r:id="rId7"/>
    <p:sldId id="262" r:id="rId8"/>
    <p:sldId id="263" r:id="rId9"/>
    <p:sldId id="264" r:id="rId10"/>
    <p:sldId id="266" r:id="rId11"/>
    <p:sldId id="267" r:id="rId12"/>
    <p:sldId id="268" r:id="rId13"/>
    <p:sldId id="269" r:id="rId14"/>
    <p:sldId id="270" r:id="rId15"/>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0" autoAdjust="0"/>
    <p:restoredTop sz="94660" autoAdjust="0"/>
  </p:normalViewPr>
  <p:slideViewPr>
    <p:cSldViewPr>
      <p:cViewPr>
        <p:scale>
          <a:sx n="70" d="100"/>
          <a:sy n="70" d="100"/>
        </p:scale>
        <p:origin x="-138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6258" name="Group 2"/>
          <p:cNvGrpSpPr>
            <a:grpSpLocks/>
          </p:cNvGrpSpPr>
          <p:nvPr/>
        </p:nvGrpSpPr>
        <p:grpSpPr bwMode="auto">
          <a:xfrm>
            <a:off x="4716463" y="5345113"/>
            <a:ext cx="4427537" cy="1512887"/>
            <a:chOff x="2971" y="3367"/>
            <a:chExt cx="2789" cy="953"/>
          </a:xfrm>
        </p:grpSpPr>
        <p:sp>
          <p:nvSpPr>
            <p:cNvPr id="96259"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60" y="192"/>
                  </a:lnTo>
                  <a:lnTo>
                    <a:pt x="2248" y="186"/>
                  </a:lnTo>
                  <a:lnTo>
                    <a:pt x="2242" y="186"/>
                  </a:lnTo>
                  <a:lnTo>
                    <a:pt x="2236" y="186"/>
                  </a:lnTo>
                  <a:lnTo>
                    <a:pt x="2230" y="186"/>
                  </a:lnTo>
                  <a:lnTo>
                    <a:pt x="2224" y="192"/>
                  </a:lnTo>
                  <a:lnTo>
                    <a:pt x="2224" y="192"/>
                  </a:lnTo>
                  <a:lnTo>
                    <a:pt x="2218" y="192"/>
                  </a:lnTo>
                  <a:lnTo>
                    <a:pt x="2212" y="198"/>
                  </a:lnTo>
                  <a:lnTo>
                    <a:pt x="2194" y="204"/>
                  </a:lnTo>
                  <a:lnTo>
                    <a:pt x="2170" y="210"/>
                  </a:lnTo>
                  <a:lnTo>
                    <a:pt x="2146" y="228"/>
                  </a:lnTo>
                  <a:lnTo>
                    <a:pt x="2122" y="240"/>
                  </a:lnTo>
                  <a:lnTo>
                    <a:pt x="2116" y="240"/>
                  </a:lnTo>
                  <a:lnTo>
                    <a:pt x="2110" y="240"/>
                  </a:lnTo>
                  <a:lnTo>
                    <a:pt x="2110" y="240"/>
                  </a:lnTo>
                  <a:lnTo>
                    <a:pt x="2104" y="240"/>
                  </a:lnTo>
                  <a:lnTo>
                    <a:pt x="2098" y="246"/>
                  </a:lnTo>
                  <a:lnTo>
                    <a:pt x="2092" y="246"/>
                  </a:lnTo>
                  <a:lnTo>
                    <a:pt x="2086" y="246"/>
                  </a:lnTo>
                  <a:lnTo>
                    <a:pt x="2080" y="252"/>
                  </a:lnTo>
                  <a:lnTo>
                    <a:pt x="2080" y="258"/>
                  </a:lnTo>
                  <a:lnTo>
                    <a:pt x="2074" y="258"/>
                  </a:lnTo>
                  <a:lnTo>
                    <a:pt x="2074" y="258"/>
                  </a:lnTo>
                  <a:lnTo>
                    <a:pt x="2074" y="264"/>
                  </a:lnTo>
                  <a:lnTo>
                    <a:pt x="2074" y="264"/>
                  </a:lnTo>
                  <a:lnTo>
                    <a:pt x="2074" y="270"/>
                  </a:lnTo>
                  <a:lnTo>
                    <a:pt x="2074" y="276"/>
                  </a:lnTo>
                  <a:lnTo>
                    <a:pt x="2069" y="288"/>
                  </a:lnTo>
                  <a:lnTo>
                    <a:pt x="2057" y="300"/>
                  </a:lnTo>
                  <a:lnTo>
                    <a:pt x="2057" y="300"/>
                  </a:lnTo>
                  <a:lnTo>
                    <a:pt x="2051" y="300"/>
                  </a:lnTo>
                  <a:lnTo>
                    <a:pt x="2045" y="300"/>
                  </a:lnTo>
                  <a:lnTo>
                    <a:pt x="2039" y="306"/>
                  </a:lnTo>
                  <a:lnTo>
                    <a:pt x="2033" y="306"/>
                  </a:lnTo>
                  <a:lnTo>
                    <a:pt x="2033" y="312"/>
                  </a:lnTo>
                  <a:lnTo>
                    <a:pt x="2027" y="312"/>
                  </a:lnTo>
                  <a:lnTo>
                    <a:pt x="2027" y="318"/>
                  </a:lnTo>
                  <a:lnTo>
                    <a:pt x="2027" y="318"/>
                  </a:lnTo>
                  <a:lnTo>
                    <a:pt x="2021" y="324"/>
                  </a:lnTo>
                  <a:lnTo>
                    <a:pt x="2021" y="324"/>
                  </a:lnTo>
                  <a:lnTo>
                    <a:pt x="2015" y="330"/>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7" y="330"/>
                  </a:lnTo>
                  <a:lnTo>
                    <a:pt x="1871" y="336"/>
                  </a:lnTo>
                  <a:lnTo>
                    <a:pt x="1871" y="336"/>
                  </a:lnTo>
                  <a:lnTo>
                    <a:pt x="1865" y="342"/>
                  </a:lnTo>
                  <a:lnTo>
                    <a:pt x="1865" y="342"/>
                  </a:lnTo>
                  <a:lnTo>
                    <a:pt x="1859" y="348"/>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65"/>
                  </a:lnTo>
                  <a:lnTo>
                    <a:pt x="1638" y="671"/>
                  </a:lnTo>
                  <a:lnTo>
                    <a:pt x="1632" y="671"/>
                  </a:lnTo>
                  <a:lnTo>
                    <a:pt x="1632" y="677"/>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8" y="695"/>
                  </a:lnTo>
                  <a:lnTo>
                    <a:pt x="562" y="701"/>
                  </a:lnTo>
                  <a:lnTo>
                    <a:pt x="556" y="701"/>
                  </a:lnTo>
                  <a:lnTo>
                    <a:pt x="556"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7" y="857"/>
                  </a:lnTo>
                  <a:lnTo>
                    <a:pt x="101" y="863"/>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lnTo>
                    <a:pt x="2780" y="24"/>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0"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1"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2"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3"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4"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5"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6"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7"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8"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69"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70"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71"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72"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6273"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grpSp>
      <p:sp>
        <p:nvSpPr>
          <p:cNvPr id="96274" name="Rectangle 18"/>
          <p:cNvSpPr>
            <a:spLocks noGrp="1" noChangeArrowheads="1"/>
          </p:cNvSpPr>
          <p:nvPr>
            <p:ph type="ctrTitle" sz="quarter"/>
          </p:nvPr>
        </p:nvSpPr>
        <p:spPr>
          <a:xfrm>
            <a:off x="685800" y="1600200"/>
            <a:ext cx="7772400" cy="1828800"/>
          </a:xfrm>
        </p:spPr>
        <p:txBody>
          <a:bodyPr anchor="b"/>
          <a:lstStyle>
            <a:lvl1pPr>
              <a:defRPr sz="5700"/>
            </a:lvl1pPr>
          </a:lstStyle>
          <a:p>
            <a:pPr lvl="0"/>
            <a:r>
              <a:rPr lang="en-GB" altLang="en-US" noProof="0" smtClean="0"/>
              <a:t>Click to edit Master title style</a:t>
            </a:r>
          </a:p>
        </p:txBody>
      </p:sp>
      <p:sp>
        <p:nvSpPr>
          <p:cNvPr id="96275" name="Rectangle 19"/>
          <p:cNvSpPr>
            <a:spLocks noGrp="1" noChangeArrowheads="1"/>
          </p:cNvSpPr>
          <p:nvPr>
            <p:ph type="subTitle" sz="quarter" idx="1"/>
          </p:nvPr>
        </p:nvSpPr>
        <p:spPr>
          <a:xfrm>
            <a:off x="1371600" y="3733800"/>
            <a:ext cx="6400800" cy="1752600"/>
          </a:xfrm>
        </p:spPr>
        <p:txBody>
          <a:bodyPr/>
          <a:lstStyle>
            <a:lvl1pPr marL="0" indent="0" algn="ctr">
              <a:buFont typeface="Wingdings" pitchFamily="2" charset="2"/>
              <a:buNone/>
              <a:defRPr sz="3600"/>
            </a:lvl1pPr>
          </a:lstStyle>
          <a:p>
            <a:pPr lvl="0"/>
            <a:r>
              <a:rPr lang="en-GB" altLang="en-US" noProof="0" smtClean="0"/>
              <a:t>Click to edit Master subtitle style</a:t>
            </a:r>
          </a:p>
        </p:txBody>
      </p:sp>
      <p:sp>
        <p:nvSpPr>
          <p:cNvPr id="96276" name="Rectangle 20"/>
          <p:cNvSpPr>
            <a:spLocks noGrp="1" noChangeArrowheads="1"/>
          </p:cNvSpPr>
          <p:nvPr>
            <p:ph type="dt" sz="quarter" idx="2"/>
          </p:nvPr>
        </p:nvSpPr>
        <p:spPr/>
        <p:txBody>
          <a:bodyPr/>
          <a:lstStyle>
            <a:lvl1pPr>
              <a:defRPr/>
            </a:lvl1pPr>
          </a:lstStyle>
          <a:p>
            <a:endParaRPr lang="en-GB" altLang="en-US"/>
          </a:p>
        </p:txBody>
      </p:sp>
      <p:sp>
        <p:nvSpPr>
          <p:cNvPr id="96277" name="Rectangle 21"/>
          <p:cNvSpPr>
            <a:spLocks noGrp="1" noChangeArrowheads="1"/>
          </p:cNvSpPr>
          <p:nvPr>
            <p:ph type="ftr" sz="quarter" idx="3"/>
          </p:nvPr>
        </p:nvSpPr>
        <p:spPr/>
        <p:txBody>
          <a:bodyPr/>
          <a:lstStyle>
            <a:lvl1pPr>
              <a:defRPr/>
            </a:lvl1pPr>
          </a:lstStyle>
          <a:p>
            <a:endParaRPr lang="en-GB" altLang="en-US"/>
          </a:p>
        </p:txBody>
      </p:sp>
      <p:sp>
        <p:nvSpPr>
          <p:cNvPr id="96278" name="Rectangle 22"/>
          <p:cNvSpPr>
            <a:spLocks noGrp="1" noChangeArrowheads="1"/>
          </p:cNvSpPr>
          <p:nvPr>
            <p:ph type="sldNum" sz="quarter" idx="4"/>
          </p:nvPr>
        </p:nvSpPr>
        <p:spPr/>
        <p:txBody>
          <a:bodyPr/>
          <a:lstStyle>
            <a:lvl1pPr>
              <a:defRPr/>
            </a:lvl1pPr>
          </a:lstStyle>
          <a:p>
            <a:fld id="{C9C0A159-69DE-48F2-B9AE-65DD2B8442FE}" type="slidenum">
              <a:rPr lang="en-GB" altLang="en-US"/>
              <a:pPr/>
              <a:t>‹#›</a:t>
            </a:fld>
            <a:endParaRPr lang="en-GB"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B7FF1AC2-CEC8-4B97-8228-2558CB9243C6}" type="slidenum">
              <a:rPr lang="en-GB" altLang="en-US"/>
              <a:pPr/>
              <a:t>‹#›</a:t>
            </a:fld>
            <a:endParaRPr lang="en-GB" altLang="en-US"/>
          </a:p>
        </p:txBody>
      </p:sp>
    </p:spTree>
    <p:extLst>
      <p:ext uri="{BB962C8B-B14F-4D97-AF65-F5344CB8AC3E}">
        <p14:creationId xmlns:p14="http://schemas.microsoft.com/office/powerpoint/2010/main" val="1076329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22A2859F-A5E2-427E-B53F-8B9528651D33}" type="slidenum">
              <a:rPr lang="en-GB" altLang="en-US"/>
              <a:pPr/>
              <a:t>‹#›</a:t>
            </a:fld>
            <a:endParaRPr lang="en-GB" altLang="en-US"/>
          </a:p>
        </p:txBody>
      </p:sp>
    </p:spTree>
    <p:extLst>
      <p:ext uri="{BB962C8B-B14F-4D97-AF65-F5344CB8AC3E}">
        <p14:creationId xmlns:p14="http://schemas.microsoft.com/office/powerpoint/2010/main" val="2964146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BFB52555-A2F2-4CEC-AE63-088BE40590C1}" type="slidenum">
              <a:rPr lang="en-GB" altLang="en-US"/>
              <a:pPr/>
              <a:t>‹#›</a:t>
            </a:fld>
            <a:endParaRPr lang="en-GB" altLang="en-US"/>
          </a:p>
        </p:txBody>
      </p:sp>
    </p:spTree>
    <p:extLst>
      <p:ext uri="{BB962C8B-B14F-4D97-AF65-F5344CB8AC3E}">
        <p14:creationId xmlns:p14="http://schemas.microsoft.com/office/powerpoint/2010/main" val="462164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14C0C0A8-BF16-4C5B-8BED-E763CFC03707}" type="slidenum">
              <a:rPr lang="en-GB" altLang="en-US"/>
              <a:pPr/>
              <a:t>‹#›</a:t>
            </a:fld>
            <a:endParaRPr lang="en-GB" altLang="en-US"/>
          </a:p>
        </p:txBody>
      </p:sp>
    </p:spTree>
    <p:extLst>
      <p:ext uri="{BB962C8B-B14F-4D97-AF65-F5344CB8AC3E}">
        <p14:creationId xmlns:p14="http://schemas.microsoft.com/office/powerpoint/2010/main" val="1283895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C809F318-0FEB-4E95-A699-66409E8DC6F3}" type="slidenum">
              <a:rPr lang="en-GB" altLang="en-US"/>
              <a:pPr/>
              <a:t>‹#›</a:t>
            </a:fld>
            <a:endParaRPr lang="en-GB" altLang="en-US"/>
          </a:p>
        </p:txBody>
      </p:sp>
    </p:spTree>
    <p:extLst>
      <p:ext uri="{BB962C8B-B14F-4D97-AF65-F5344CB8AC3E}">
        <p14:creationId xmlns:p14="http://schemas.microsoft.com/office/powerpoint/2010/main" val="3076333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3DF456EF-D97C-4E07-8069-CEDAEB75E92C}" type="slidenum">
              <a:rPr lang="en-GB" altLang="en-US"/>
              <a:pPr/>
              <a:t>‹#›</a:t>
            </a:fld>
            <a:endParaRPr lang="en-GB" altLang="en-US"/>
          </a:p>
        </p:txBody>
      </p:sp>
    </p:spTree>
    <p:extLst>
      <p:ext uri="{BB962C8B-B14F-4D97-AF65-F5344CB8AC3E}">
        <p14:creationId xmlns:p14="http://schemas.microsoft.com/office/powerpoint/2010/main" val="1893247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6A7A6F69-7EE8-45A5-BD78-18FDF56C5C07}" type="slidenum">
              <a:rPr lang="en-GB" altLang="en-US"/>
              <a:pPr/>
              <a:t>‹#›</a:t>
            </a:fld>
            <a:endParaRPr lang="en-GB" altLang="en-US"/>
          </a:p>
        </p:txBody>
      </p:sp>
    </p:spTree>
    <p:extLst>
      <p:ext uri="{BB962C8B-B14F-4D97-AF65-F5344CB8AC3E}">
        <p14:creationId xmlns:p14="http://schemas.microsoft.com/office/powerpoint/2010/main" val="900403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509B988A-ED77-4C12-8064-F662475FAF0C}" type="slidenum">
              <a:rPr lang="en-GB" altLang="en-US"/>
              <a:pPr/>
              <a:t>‹#›</a:t>
            </a:fld>
            <a:endParaRPr lang="en-GB" altLang="en-US"/>
          </a:p>
        </p:txBody>
      </p:sp>
    </p:spTree>
    <p:extLst>
      <p:ext uri="{BB962C8B-B14F-4D97-AF65-F5344CB8AC3E}">
        <p14:creationId xmlns:p14="http://schemas.microsoft.com/office/powerpoint/2010/main" val="236920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2A3F9F99-906E-40A4-ADB4-9EAF113E6947}" type="slidenum">
              <a:rPr lang="en-GB" altLang="en-US"/>
              <a:pPr/>
              <a:t>‹#›</a:t>
            </a:fld>
            <a:endParaRPr lang="en-GB" altLang="en-US"/>
          </a:p>
        </p:txBody>
      </p:sp>
    </p:spTree>
    <p:extLst>
      <p:ext uri="{BB962C8B-B14F-4D97-AF65-F5344CB8AC3E}">
        <p14:creationId xmlns:p14="http://schemas.microsoft.com/office/powerpoint/2010/main" val="338268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GB" smtClean="0"/>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A57129BA-1A62-41C4-99C0-7E82BC096E0B}" type="slidenum">
              <a:rPr lang="en-GB" altLang="en-US"/>
              <a:pPr/>
              <a:t>‹#›</a:t>
            </a:fld>
            <a:endParaRPr lang="en-GB" altLang="en-US"/>
          </a:p>
        </p:txBody>
      </p:sp>
    </p:spTree>
    <p:extLst>
      <p:ext uri="{BB962C8B-B14F-4D97-AF65-F5344CB8AC3E}">
        <p14:creationId xmlns:p14="http://schemas.microsoft.com/office/powerpoint/2010/main" val="3873604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63529"/>
                <a:invGamma/>
              </a:schemeClr>
            </a:gs>
          </a:gsLst>
          <a:lin ang="5400000" scaled="1"/>
        </a:gradFill>
        <a:effectLst/>
      </p:bgPr>
    </p:bg>
    <p:spTree>
      <p:nvGrpSpPr>
        <p:cNvPr id="1" name=""/>
        <p:cNvGrpSpPr/>
        <p:nvPr/>
      </p:nvGrpSpPr>
      <p:grpSpPr>
        <a:xfrm>
          <a:off x="0" y="0"/>
          <a:ext cx="0" cy="0"/>
          <a:chOff x="0" y="0"/>
          <a:chExt cx="0" cy="0"/>
        </a:xfrm>
      </p:grpSpPr>
      <p:grpSp>
        <p:nvGrpSpPr>
          <p:cNvPr id="95234" name="Group 2"/>
          <p:cNvGrpSpPr>
            <a:grpSpLocks/>
          </p:cNvGrpSpPr>
          <p:nvPr/>
        </p:nvGrpSpPr>
        <p:grpSpPr bwMode="auto">
          <a:xfrm>
            <a:off x="4716463" y="5345113"/>
            <a:ext cx="4427537" cy="1512887"/>
            <a:chOff x="2971" y="3367"/>
            <a:chExt cx="2789" cy="953"/>
          </a:xfrm>
        </p:grpSpPr>
        <p:sp>
          <p:nvSpPr>
            <p:cNvPr id="95235"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60" y="192"/>
                  </a:lnTo>
                  <a:lnTo>
                    <a:pt x="2248" y="186"/>
                  </a:lnTo>
                  <a:lnTo>
                    <a:pt x="2242" y="186"/>
                  </a:lnTo>
                  <a:lnTo>
                    <a:pt x="2236" y="186"/>
                  </a:lnTo>
                  <a:lnTo>
                    <a:pt x="2230" y="186"/>
                  </a:lnTo>
                  <a:lnTo>
                    <a:pt x="2224" y="192"/>
                  </a:lnTo>
                  <a:lnTo>
                    <a:pt x="2224" y="192"/>
                  </a:lnTo>
                  <a:lnTo>
                    <a:pt x="2218" y="192"/>
                  </a:lnTo>
                  <a:lnTo>
                    <a:pt x="2212" y="198"/>
                  </a:lnTo>
                  <a:lnTo>
                    <a:pt x="2194" y="204"/>
                  </a:lnTo>
                  <a:lnTo>
                    <a:pt x="2170" y="210"/>
                  </a:lnTo>
                  <a:lnTo>
                    <a:pt x="2146" y="228"/>
                  </a:lnTo>
                  <a:lnTo>
                    <a:pt x="2122" y="240"/>
                  </a:lnTo>
                  <a:lnTo>
                    <a:pt x="2116" y="240"/>
                  </a:lnTo>
                  <a:lnTo>
                    <a:pt x="2110" y="240"/>
                  </a:lnTo>
                  <a:lnTo>
                    <a:pt x="2110" y="240"/>
                  </a:lnTo>
                  <a:lnTo>
                    <a:pt x="2104" y="240"/>
                  </a:lnTo>
                  <a:lnTo>
                    <a:pt x="2098" y="246"/>
                  </a:lnTo>
                  <a:lnTo>
                    <a:pt x="2092" y="246"/>
                  </a:lnTo>
                  <a:lnTo>
                    <a:pt x="2086" y="246"/>
                  </a:lnTo>
                  <a:lnTo>
                    <a:pt x="2080" y="252"/>
                  </a:lnTo>
                  <a:lnTo>
                    <a:pt x="2080" y="258"/>
                  </a:lnTo>
                  <a:lnTo>
                    <a:pt x="2074" y="258"/>
                  </a:lnTo>
                  <a:lnTo>
                    <a:pt x="2074" y="258"/>
                  </a:lnTo>
                  <a:lnTo>
                    <a:pt x="2074" y="264"/>
                  </a:lnTo>
                  <a:lnTo>
                    <a:pt x="2074" y="264"/>
                  </a:lnTo>
                  <a:lnTo>
                    <a:pt x="2074" y="270"/>
                  </a:lnTo>
                  <a:lnTo>
                    <a:pt x="2074" y="276"/>
                  </a:lnTo>
                  <a:lnTo>
                    <a:pt x="2069" y="288"/>
                  </a:lnTo>
                  <a:lnTo>
                    <a:pt x="2057" y="300"/>
                  </a:lnTo>
                  <a:lnTo>
                    <a:pt x="2057" y="300"/>
                  </a:lnTo>
                  <a:lnTo>
                    <a:pt x="2051" y="300"/>
                  </a:lnTo>
                  <a:lnTo>
                    <a:pt x="2045" y="300"/>
                  </a:lnTo>
                  <a:lnTo>
                    <a:pt x="2039" y="306"/>
                  </a:lnTo>
                  <a:lnTo>
                    <a:pt x="2033" y="306"/>
                  </a:lnTo>
                  <a:lnTo>
                    <a:pt x="2033" y="312"/>
                  </a:lnTo>
                  <a:lnTo>
                    <a:pt x="2027" y="312"/>
                  </a:lnTo>
                  <a:lnTo>
                    <a:pt x="2027" y="318"/>
                  </a:lnTo>
                  <a:lnTo>
                    <a:pt x="2027" y="318"/>
                  </a:lnTo>
                  <a:lnTo>
                    <a:pt x="2021" y="324"/>
                  </a:lnTo>
                  <a:lnTo>
                    <a:pt x="2021" y="324"/>
                  </a:lnTo>
                  <a:lnTo>
                    <a:pt x="2015" y="330"/>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7" y="330"/>
                  </a:lnTo>
                  <a:lnTo>
                    <a:pt x="1871" y="336"/>
                  </a:lnTo>
                  <a:lnTo>
                    <a:pt x="1871" y="336"/>
                  </a:lnTo>
                  <a:lnTo>
                    <a:pt x="1865" y="342"/>
                  </a:lnTo>
                  <a:lnTo>
                    <a:pt x="1865" y="342"/>
                  </a:lnTo>
                  <a:lnTo>
                    <a:pt x="1859" y="348"/>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65"/>
                  </a:lnTo>
                  <a:lnTo>
                    <a:pt x="1638" y="671"/>
                  </a:lnTo>
                  <a:lnTo>
                    <a:pt x="1632" y="671"/>
                  </a:lnTo>
                  <a:lnTo>
                    <a:pt x="1632" y="677"/>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8" y="695"/>
                  </a:lnTo>
                  <a:lnTo>
                    <a:pt x="562" y="701"/>
                  </a:lnTo>
                  <a:lnTo>
                    <a:pt x="556" y="701"/>
                  </a:lnTo>
                  <a:lnTo>
                    <a:pt x="556"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7" y="857"/>
                  </a:lnTo>
                  <a:lnTo>
                    <a:pt x="101" y="863"/>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lnTo>
                    <a:pt x="2780" y="24"/>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36"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37"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38"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39"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0"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1"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2"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3"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4"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5"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6"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7"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8"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95249"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grpSp>
      <p:sp>
        <p:nvSpPr>
          <p:cNvPr id="95250" name="Rectangle 18"/>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GB" altLang="en-US" smtClean="0"/>
              <a:t>Click to edit Master title style</a:t>
            </a:r>
            <a:endParaRPr lang="en-GB" altLang="en-US" smtClean="0"/>
          </a:p>
        </p:txBody>
      </p:sp>
      <p:sp>
        <p:nvSpPr>
          <p:cNvPr id="95251" name="Rectangle 19"/>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endParaRPr lang="en-GB" altLang="en-US"/>
          </a:p>
        </p:txBody>
      </p:sp>
      <p:sp>
        <p:nvSpPr>
          <p:cNvPr id="95252" name="Rectangle 2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endParaRPr lang="en-GB" altLang="en-US"/>
          </a:p>
        </p:txBody>
      </p:sp>
      <p:sp>
        <p:nvSpPr>
          <p:cNvPr id="95253" name="Rectangle 21"/>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fld id="{ADC9B375-25F6-493F-8757-DD30E1E21D3D}" type="slidenum">
              <a:rPr lang="en-GB" altLang="en-US"/>
              <a:pPr/>
              <a:t>‹#›</a:t>
            </a:fld>
            <a:endParaRPr lang="en-GB" altLang="en-US"/>
          </a:p>
        </p:txBody>
      </p:sp>
      <p:sp>
        <p:nvSpPr>
          <p:cNvPr id="95254"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endParaRPr lang="en-GB" altLang="en-US" smtClean="0"/>
          </a:p>
        </p:txBody>
      </p:sp>
    </p:spTree>
  </p:cSld>
  <p:clrMap bg1="dk2" tx1="lt1" bg2="dk1"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0000"/>
        <a:buFont typeface="Wingdings" pitchFamily="2" charset="2"/>
        <a:buChar char="u"/>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70000"/>
        <a:buFont typeface="Wingdings" pitchFamily="2" charset="2"/>
        <a:buChar char="u"/>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683568" y="1124744"/>
            <a:ext cx="7772400" cy="1828800"/>
          </a:xfrm>
        </p:spPr>
        <p:txBody>
          <a:bodyPr/>
          <a:lstStyle/>
          <a:p>
            <a:r>
              <a:rPr lang="en-GB" dirty="0" smtClean="0"/>
              <a:t>Carl Von Clausewitz</a:t>
            </a:r>
            <a:br>
              <a:rPr lang="en-GB" dirty="0" smtClean="0"/>
            </a:br>
            <a:r>
              <a:rPr lang="en-GB" dirty="0" smtClean="0"/>
              <a:t>(1780-1831)</a:t>
            </a:r>
            <a:endParaRPr lang="en-GB" dirty="0"/>
          </a:p>
        </p:txBody>
      </p:sp>
      <p:sp>
        <p:nvSpPr>
          <p:cNvPr id="3" name="Subtitle 2"/>
          <p:cNvSpPr>
            <a:spLocks noGrp="1"/>
          </p:cNvSpPr>
          <p:nvPr>
            <p:ph type="subTitle" sz="quarter" idx="1"/>
          </p:nvPr>
        </p:nvSpPr>
        <p:spPr>
          <a:xfrm>
            <a:off x="755576" y="3733800"/>
            <a:ext cx="7016824" cy="3007568"/>
          </a:xfrm>
        </p:spPr>
        <p:txBody>
          <a:bodyPr/>
          <a:lstStyle/>
          <a:p>
            <a:r>
              <a:rPr lang="en-GB" dirty="0" smtClean="0"/>
              <a:t>Presented by </a:t>
            </a:r>
          </a:p>
          <a:p>
            <a:r>
              <a:rPr lang="en-GB" dirty="0" smtClean="0"/>
              <a:t>Claire Mann</a:t>
            </a:r>
          </a:p>
          <a:p>
            <a:r>
              <a:rPr lang="en-GB" dirty="0" smtClean="0"/>
              <a:t>HPHI 4008</a:t>
            </a:r>
          </a:p>
          <a:p>
            <a:r>
              <a:rPr lang="en-GB" dirty="0" smtClean="0"/>
              <a:t>17 December 2018</a:t>
            </a:r>
            <a:endParaRPr lang="en-GB" dirty="0"/>
          </a:p>
        </p:txBody>
      </p:sp>
    </p:spTree>
    <p:extLst>
      <p:ext uri="{BB962C8B-B14F-4D97-AF65-F5344CB8AC3E}">
        <p14:creationId xmlns:p14="http://schemas.microsoft.com/office/powerpoint/2010/main" val="2779542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342" y="332656"/>
            <a:ext cx="3368554" cy="4278413"/>
          </a:xfrm>
          <a:prstGeom prst="rect">
            <a:avLst/>
          </a:prstGeom>
        </p:spPr>
      </p:pic>
      <p:sp>
        <p:nvSpPr>
          <p:cNvPr id="4" name="TextBox 3"/>
          <p:cNvSpPr txBox="1"/>
          <p:nvPr/>
        </p:nvSpPr>
        <p:spPr>
          <a:xfrm>
            <a:off x="331107" y="5373216"/>
            <a:ext cx="8640961" cy="923330"/>
          </a:xfrm>
          <a:prstGeom prst="rect">
            <a:avLst/>
          </a:prstGeom>
          <a:noFill/>
        </p:spPr>
        <p:txBody>
          <a:bodyPr wrap="square" rtlCol="0">
            <a:spAutoFit/>
          </a:bodyPr>
          <a:lstStyle/>
          <a:p>
            <a:r>
              <a:rPr lang="en-GB" dirty="0" smtClean="0"/>
              <a:t>This presentation will be a brief introduction to Carl von Clausewitz (1780-1831)</a:t>
            </a:r>
          </a:p>
          <a:p>
            <a:r>
              <a:rPr lang="en-GB" dirty="0" smtClean="0"/>
              <a:t>We will look at his background, childhood, family and military career.</a:t>
            </a: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8758" y="332656"/>
            <a:ext cx="5022766" cy="4175174"/>
          </a:xfrm>
          <a:prstGeom prst="rect">
            <a:avLst/>
          </a:prstGeom>
        </p:spPr>
      </p:pic>
    </p:spTree>
    <p:extLst>
      <p:ext uri="{BB962C8B-B14F-4D97-AF65-F5344CB8AC3E}">
        <p14:creationId xmlns:p14="http://schemas.microsoft.com/office/powerpoint/2010/main" val="856607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7624" y="260648"/>
            <a:ext cx="6876256" cy="4875790"/>
          </a:xfrm>
          <a:prstGeom prst="rect">
            <a:avLst/>
          </a:prstGeom>
        </p:spPr>
      </p:pic>
      <p:sp>
        <p:nvSpPr>
          <p:cNvPr id="3" name="TextBox 2"/>
          <p:cNvSpPr txBox="1"/>
          <p:nvPr/>
        </p:nvSpPr>
        <p:spPr>
          <a:xfrm>
            <a:off x="323528" y="5301208"/>
            <a:ext cx="8640960" cy="1200329"/>
          </a:xfrm>
          <a:prstGeom prst="rect">
            <a:avLst/>
          </a:prstGeom>
          <a:noFill/>
        </p:spPr>
        <p:txBody>
          <a:bodyPr wrap="square" rtlCol="0">
            <a:spAutoFit/>
          </a:bodyPr>
          <a:lstStyle/>
          <a:p>
            <a:r>
              <a:rPr lang="en-GB" dirty="0" smtClean="0"/>
              <a:t> Bernd </a:t>
            </a:r>
            <a:r>
              <a:rPr lang="en-GB" dirty="0" err="1" smtClean="0"/>
              <a:t>Domsgen</a:t>
            </a:r>
            <a:r>
              <a:rPr lang="en-GB" dirty="0" smtClean="0"/>
              <a:t> and Olaf </a:t>
            </a:r>
            <a:r>
              <a:rPr lang="en-GB" dirty="0" err="1" smtClean="0"/>
              <a:t>Thiel</a:t>
            </a:r>
            <a:r>
              <a:rPr lang="en-GB" dirty="0" smtClean="0"/>
              <a:t> from the Clausewitz Society (</a:t>
            </a:r>
            <a:r>
              <a:rPr lang="en-GB" dirty="0" err="1" smtClean="0"/>
              <a:t>Freundeskreis</a:t>
            </a:r>
            <a:r>
              <a:rPr lang="en-GB" dirty="0" smtClean="0"/>
              <a:t> Clausewitz) in Carl’s hometown Burg </a:t>
            </a:r>
          </a:p>
          <a:p>
            <a:r>
              <a:rPr lang="en-GB" dirty="0"/>
              <a:t>h</a:t>
            </a:r>
            <a:r>
              <a:rPr lang="en-GB" dirty="0" smtClean="0"/>
              <a:t>ave been researching Carl von Clausewitz’s life for a long time. Last year they finally recreated his family tree.</a:t>
            </a:r>
            <a:endParaRPr lang="en-GB" dirty="0"/>
          </a:p>
        </p:txBody>
      </p:sp>
    </p:spTree>
    <p:extLst>
      <p:ext uri="{BB962C8B-B14F-4D97-AF65-F5344CB8AC3E}">
        <p14:creationId xmlns:p14="http://schemas.microsoft.com/office/powerpoint/2010/main" val="627180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9" y="497377"/>
            <a:ext cx="7776863" cy="4663079"/>
          </a:xfrm>
          <a:prstGeom prst="rect">
            <a:avLst/>
          </a:prstGeom>
        </p:spPr>
      </p:pic>
      <p:sp>
        <p:nvSpPr>
          <p:cNvPr id="5" name="TextBox 4"/>
          <p:cNvSpPr txBox="1"/>
          <p:nvPr/>
        </p:nvSpPr>
        <p:spPr>
          <a:xfrm>
            <a:off x="683569" y="5445224"/>
            <a:ext cx="7776863" cy="369332"/>
          </a:xfrm>
          <a:prstGeom prst="rect">
            <a:avLst/>
          </a:prstGeom>
          <a:noFill/>
        </p:spPr>
        <p:txBody>
          <a:bodyPr wrap="square" rtlCol="0">
            <a:spAutoFit/>
          </a:bodyPr>
          <a:lstStyle/>
          <a:p>
            <a:pPr algn="ctr"/>
            <a:r>
              <a:rPr lang="en-GB" dirty="0" smtClean="0"/>
              <a:t>The Prussian Army (1701-1919)</a:t>
            </a:r>
            <a:endParaRPr lang="en-GB" dirty="0"/>
          </a:p>
        </p:txBody>
      </p:sp>
    </p:spTree>
    <p:extLst>
      <p:ext uri="{BB962C8B-B14F-4D97-AF65-F5344CB8AC3E}">
        <p14:creationId xmlns:p14="http://schemas.microsoft.com/office/powerpoint/2010/main" val="356584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824" y="306251"/>
            <a:ext cx="3810000"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80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4002" y="279599"/>
            <a:ext cx="3810000" cy="257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86290" y="2905993"/>
            <a:ext cx="4701734" cy="646331"/>
          </a:xfrm>
          <a:prstGeom prst="rect">
            <a:avLst/>
          </a:prstGeom>
          <a:noFill/>
        </p:spPr>
        <p:txBody>
          <a:bodyPr wrap="square" rtlCol="0">
            <a:spAutoFit/>
          </a:bodyPr>
          <a:lstStyle/>
          <a:p>
            <a:r>
              <a:rPr lang="en-GB" dirty="0" smtClean="0"/>
              <a:t>	Battle of Valmy</a:t>
            </a:r>
          </a:p>
          <a:p>
            <a:r>
              <a:rPr lang="en-GB" dirty="0" smtClean="0"/>
              <a:t> </a:t>
            </a:r>
            <a:endParaRPr lang="en-GB" dirty="0"/>
          </a:p>
        </p:txBody>
      </p:sp>
      <p:sp>
        <p:nvSpPr>
          <p:cNvPr id="3" name="TextBox 2"/>
          <p:cNvSpPr txBox="1"/>
          <p:nvPr/>
        </p:nvSpPr>
        <p:spPr>
          <a:xfrm>
            <a:off x="4788024" y="2924944"/>
            <a:ext cx="4536504" cy="646331"/>
          </a:xfrm>
          <a:prstGeom prst="rect">
            <a:avLst/>
          </a:prstGeom>
          <a:noFill/>
        </p:spPr>
        <p:txBody>
          <a:bodyPr wrap="square" rtlCol="0">
            <a:spAutoFit/>
          </a:bodyPr>
          <a:lstStyle/>
          <a:p>
            <a:r>
              <a:rPr lang="en-GB" dirty="0" smtClean="0"/>
              <a:t>	Siege of Mainz</a:t>
            </a:r>
          </a:p>
          <a:p>
            <a:r>
              <a:rPr lang="en-GB" dirty="0" smtClean="0"/>
              <a:t>     </a:t>
            </a:r>
            <a:endParaRPr lang="en-GB" dirty="0"/>
          </a:p>
        </p:txBody>
      </p:sp>
      <p:sp>
        <p:nvSpPr>
          <p:cNvPr id="4" name="TextBox 3"/>
          <p:cNvSpPr txBox="1"/>
          <p:nvPr/>
        </p:nvSpPr>
        <p:spPr>
          <a:xfrm>
            <a:off x="230306" y="4293096"/>
            <a:ext cx="8950206" cy="1754326"/>
          </a:xfrm>
          <a:prstGeom prst="rect">
            <a:avLst/>
          </a:prstGeom>
          <a:noFill/>
        </p:spPr>
        <p:txBody>
          <a:bodyPr wrap="square" rtlCol="0">
            <a:spAutoFit/>
          </a:bodyPr>
          <a:lstStyle/>
          <a:p>
            <a:r>
              <a:rPr lang="en-GB" dirty="0" smtClean="0"/>
              <a:t>Clausewitz served in the Rhine campaigns (1793-1794) including the siege of Mainz when the Prussian army invaded France. </a:t>
            </a:r>
          </a:p>
          <a:p>
            <a:endParaRPr lang="en-GB" dirty="0"/>
          </a:p>
          <a:p>
            <a:endParaRPr lang="en-GB" dirty="0" smtClean="0"/>
          </a:p>
          <a:p>
            <a:r>
              <a:rPr lang="en-GB" dirty="0" smtClean="0"/>
              <a:t>His active career spanned the course of the Revolutionary and Napoleonic wars between 1792 and 1815.</a:t>
            </a:r>
            <a:endParaRPr lang="en-GB" dirty="0"/>
          </a:p>
        </p:txBody>
      </p:sp>
    </p:spTree>
    <p:extLst>
      <p:ext uri="{BB962C8B-B14F-4D97-AF65-F5344CB8AC3E}">
        <p14:creationId xmlns:p14="http://schemas.microsoft.com/office/powerpoint/2010/main" val="1867387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332656"/>
            <a:ext cx="5650160" cy="4138742"/>
          </a:xfrm>
          <a:prstGeom prst="rect">
            <a:avLst/>
          </a:prstGeom>
        </p:spPr>
      </p:pic>
      <p:sp>
        <p:nvSpPr>
          <p:cNvPr id="4" name="TextBox 3"/>
          <p:cNvSpPr txBox="1"/>
          <p:nvPr/>
        </p:nvSpPr>
        <p:spPr>
          <a:xfrm>
            <a:off x="251520" y="4725144"/>
            <a:ext cx="8712968" cy="923330"/>
          </a:xfrm>
          <a:prstGeom prst="rect">
            <a:avLst/>
          </a:prstGeom>
          <a:noFill/>
        </p:spPr>
        <p:txBody>
          <a:bodyPr wrap="square" rtlCol="0">
            <a:spAutoFit/>
          </a:bodyPr>
          <a:lstStyle/>
          <a:p>
            <a:pPr algn="ctr"/>
            <a:r>
              <a:rPr lang="en-GB" dirty="0" smtClean="0"/>
              <a:t>‘</a:t>
            </a:r>
            <a:r>
              <a:rPr lang="en-GB" dirty="0" err="1" smtClean="0"/>
              <a:t>Kriegsakademie</a:t>
            </a:r>
            <a:r>
              <a:rPr lang="en-GB" dirty="0" smtClean="0"/>
              <a:t>’</a:t>
            </a:r>
          </a:p>
          <a:p>
            <a:pPr algn="ctr"/>
            <a:r>
              <a:rPr lang="en-GB" dirty="0" smtClean="0"/>
              <a:t> </a:t>
            </a:r>
          </a:p>
          <a:p>
            <a:pPr algn="ctr"/>
            <a:r>
              <a:rPr lang="en-GB" dirty="0" smtClean="0"/>
              <a:t>‘War College Berlin’</a:t>
            </a:r>
            <a:endParaRPr lang="en-GB" dirty="0"/>
          </a:p>
        </p:txBody>
      </p:sp>
    </p:spTree>
    <p:extLst>
      <p:ext uri="{BB962C8B-B14F-4D97-AF65-F5344CB8AC3E}">
        <p14:creationId xmlns:p14="http://schemas.microsoft.com/office/powerpoint/2010/main" val="4088418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026" y="404664"/>
            <a:ext cx="3575958" cy="432690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2080" y="404664"/>
            <a:ext cx="3365004" cy="4539724"/>
          </a:xfrm>
          <a:prstGeom prst="rect">
            <a:avLst/>
          </a:prstGeom>
        </p:spPr>
      </p:pic>
      <p:sp>
        <p:nvSpPr>
          <p:cNvPr id="4" name="TextBox 3"/>
          <p:cNvSpPr txBox="1"/>
          <p:nvPr/>
        </p:nvSpPr>
        <p:spPr>
          <a:xfrm>
            <a:off x="539552" y="4797152"/>
            <a:ext cx="4608512" cy="646331"/>
          </a:xfrm>
          <a:prstGeom prst="rect">
            <a:avLst/>
          </a:prstGeom>
          <a:noFill/>
        </p:spPr>
        <p:txBody>
          <a:bodyPr wrap="square" rtlCol="0">
            <a:spAutoFit/>
          </a:bodyPr>
          <a:lstStyle/>
          <a:p>
            <a:r>
              <a:rPr lang="de-DE" dirty="0" smtClean="0"/>
              <a:t>General Gerhard von Scharnhorst        	  (1755-1813).</a:t>
            </a:r>
            <a:endParaRPr lang="en-GB" dirty="0"/>
          </a:p>
        </p:txBody>
      </p:sp>
      <p:sp>
        <p:nvSpPr>
          <p:cNvPr id="5" name="TextBox 4"/>
          <p:cNvSpPr txBox="1"/>
          <p:nvPr/>
        </p:nvSpPr>
        <p:spPr>
          <a:xfrm>
            <a:off x="5076056" y="5166484"/>
            <a:ext cx="3816424" cy="923330"/>
          </a:xfrm>
          <a:prstGeom prst="rect">
            <a:avLst/>
          </a:prstGeom>
          <a:noFill/>
        </p:spPr>
        <p:txBody>
          <a:bodyPr wrap="square" rtlCol="0">
            <a:spAutoFit/>
          </a:bodyPr>
          <a:lstStyle/>
          <a:p>
            <a:r>
              <a:rPr lang="en-GB" dirty="0" smtClean="0"/>
              <a:t>    Prince Augustus Ferdinand</a:t>
            </a:r>
          </a:p>
          <a:p>
            <a:r>
              <a:rPr lang="en-GB" dirty="0" smtClean="0"/>
              <a:t>               (1730-1813)</a:t>
            </a:r>
            <a:endParaRPr lang="en-GB" dirty="0"/>
          </a:p>
          <a:p>
            <a:endParaRPr lang="en-GB" dirty="0"/>
          </a:p>
        </p:txBody>
      </p:sp>
    </p:spTree>
    <p:extLst>
      <p:ext uri="{BB962C8B-B14F-4D97-AF65-F5344CB8AC3E}">
        <p14:creationId xmlns:p14="http://schemas.microsoft.com/office/powerpoint/2010/main" val="1993252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404664"/>
            <a:ext cx="3602736" cy="525475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4303" y="683183"/>
            <a:ext cx="4705537" cy="4834049"/>
          </a:xfrm>
          <a:prstGeom prst="rect">
            <a:avLst/>
          </a:prstGeom>
        </p:spPr>
      </p:pic>
      <p:sp>
        <p:nvSpPr>
          <p:cNvPr id="4" name="TextBox 3"/>
          <p:cNvSpPr txBox="1"/>
          <p:nvPr/>
        </p:nvSpPr>
        <p:spPr>
          <a:xfrm>
            <a:off x="179512" y="5877272"/>
            <a:ext cx="4044791" cy="369332"/>
          </a:xfrm>
          <a:prstGeom prst="rect">
            <a:avLst/>
          </a:prstGeom>
          <a:noFill/>
        </p:spPr>
        <p:txBody>
          <a:bodyPr wrap="square" rtlCol="0">
            <a:spAutoFit/>
          </a:bodyPr>
          <a:lstStyle/>
          <a:p>
            <a:r>
              <a:rPr lang="en-GB" dirty="0" smtClean="0"/>
              <a:t>   Marie von </a:t>
            </a:r>
            <a:r>
              <a:rPr lang="en-GB" dirty="0" err="1" smtClean="0"/>
              <a:t>Brühl</a:t>
            </a:r>
            <a:r>
              <a:rPr lang="en-GB" dirty="0" smtClean="0"/>
              <a:t> (1779-1836)</a:t>
            </a:r>
            <a:endParaRPr lang="en-GB" dirty="0"/>
          </a:p>
        </p:txBody>
      </p:sp>
      <p:sp>
        <p:nvSpPr>
          <p:cNvPr id="5" name="TextBox 4"/>
          <p:cNvSpPr txBox="1"/>
          <p:nvPr/>
        </p:nvSpPr>
        <p:spPr>
          <a:xfrm>
            <a:off x="4572000" y="5877272"/>
            <a:ext cx="4357840" cy="369332"/>
          </a:xfrm>
          <a:prstGeom prst="rect">
            <a:avLst/>
          </a:prstGeom>
          <a:noFill/>
        </p:spPr>
        <p:txBody>
          <a:bodyPr wrap="square" rtlCol="0">
            <a:spAutoFit/>
          </a:bodyPr>
          <a:lstStyle/>
          <a:p>
            <a:r>
              <a:rPr lang="en-GB" dirty="0" smtClean="0"/>
              <a:t>    Arms of the Counts of </a:t>
            </a:r>
            <a:r>
              <a:rPr lang="en-GB" dirty="0" err="1" smtClean="0"/>
              <a:t>Brühl</a:t>
            </a:r>
            <a:endParaRPr lang="en-GB" dirty="0"/>
          </a:p>
        </p:txBody>
      </p:sp>
    </p:spTree>
    <p:extLst>
      <p:ext uri="{BB962C8B-B14F-4D97-AF65-F5344CB8AC3E}">
        <p14:creationId xmlns:p14="http://schemas.microsoft.com/office/powerpoint/2010/main" val="2532517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5671079"/>
            <a:ext cx="8064896" cy="646331"/>
          </a:xfrm>
          <a:prstGeom prst="rect">
            <a:avLst/>
          </a:prstGeom>
          <a:noFill/>
        </p:spPr>
        <p:txBody>
          <a:bodyPr wrap="square" rtlCol="0">
            <a:spAutoFit/>
          </a:bodyPr>
          <a:lstStyle/>
          <a:p>
            <a:r>
              <a:rPr lang="en-GB" dirty="0" smtClean="0"/>
              <a:t>		</a:t>
            </a:r>
          </a:p>
          <a:p>
            <a:r>
              <a:rPr lang="en-GB" dirty="0"/>
              <a:t>	 </a:t>
            </a:r>
            <a:r>
              <a:rPr lang="en-GB" dirty="0" smtClean="0"/>
              <a:t>     Battle of Jena and </a:t>
            </a:r>
            <a:r>
              <a:rPr lang="en-GB" dirty="0" err="1" smtClean="0"/>
              <a:t>Auerstadt</a:t>
            </a:r>
            <a:r>
              <a:rPr lang="en-GB" dirty="0" smtClean="0"/>
              <a:t> 1806</a:t>
            </a:r>
            <a:endParaRPr lang="en-GB" dirty="0"/>
          </a:p>
        </p:txBody>
      </p:sp>
      <p:pic>
        <p:nvPicPr>
          <p:cNvPr id="129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764704"/>
            <a:ext cx="6318264" cy="4833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4854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909638"/>
            <a:ext cx="7620000" cy="5038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6621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3768" y="404664"/>
            <a:ext cx="4032448" cy="5376597"/>
          </a:xfrm>
          <a:prstGeom prst="rect">
            <a:avLst/>
          </a:prstGeom>
        </p:spPr>
      </p:pic>
    </p:spTree>
    <p:extLst>
      <p:ext uri="{BB962C8B-B14F-4D97-AF65-F5344CB8AC3E}">
        <p14:creationId xmlns:p14="http://schemas.microsoft.com/office/powerpoint/2010/main" val="2319686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404664"/>
            <a:ext cx="8388424" cy="5296123"/>
          </a:xfrm>
          <a:prstGeom prst="rect">
            <a:avLst/>
          </a:prstGeom>
        </p:spPr>
      </p:pic>
      <p:cxnSp>
        <p:nvCxnSpPr>
          <p:cNvPr id="5" name="Straight Connector 4"/>
          <p:cNvCxnSpPr/>
          <p:nvPr/>
        </p:nvCxnSpPr>
        <p:spPr bwMode="auto">
          <a:xfrm>
            <a:off x="1403648" y="3237479"/>
            <a:ext cx="1368152" cy="0"/>
          </a:xfrm>
          <a:prstGeom prst="line">
            <a:avLst/>
          </a:prstGeom>
          <a:solidFill>
            <a:schemeClr val="accent1"/>
          </a:solidFill>
          <a:ln w="50800" cap="flat" cmpd="sng" algn="ctr">
            <a:solidFill>
              <a:schemeClr val="bg1">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12"/>
          <p:cNvCxnSpPr/>
          <p:nvPr/>
        </p:nvCxnSpPr>
        <p:spPr bwMode="auto">
          <a:xfrm>
            <a:off x="3203848" y="2780928"/>
            <a:ext cx="1008112" cy="0"/>
          </a:xfrm>
          <a:prstGeom prst="line">
            <a:avLst/>
          </a:prstGeom>
          <a:solidFill>
            <a:schemeClr val="accent1"/>
          </a:solidFill>
          <a:ln w="53975" cap="flat" cmpd="sng" algn="ctr">
            <a:solidFill>
              <a:schemeClr val="bg1">
                <a:lumMod val="5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553363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04664"/>
            <a:ext cx="8496944" cy="6093976"/>
          </a:xfrm>
          <a:prstGeom prst="rect">
            <a:avLst/>
          </a:prstGeom>
          <a:noFill/>
        </p:spPr>
        <p:txBody>
          <a:bodyPr wrap="square" rtlCol="0">
            <a:spAutoFit/>
          </a:bodyPr>
          <a:lstStyle/>
          <a:p>
            <a:pPr algn="ctr"/>
            <a:r>
              <a:rPr lang="en-GB" sz="1000" dirty="0" smtClean="0"/>
              <a:t>1880 Military Weekly Gazette – Issue 43</a:t>
            </a:r>
          </a:p>
          <a:p>
            <a:pPr algn="ctr"/>
            <a:endParaRPr lang="en-GB" sz="1000" dirty="0" smtClean="0"/>
          </a:p>
          <a:p>
            <a:pPr algn="ctr"/>
            <a:r>
              <a:rPr lang="en-GB" sz="1000" dirty="0" smtClean="0"/>
              <a:t>Carl von Clausewitz</a:t>
            </a:r>
          </a:p>
          <a:p>
            <a:pPr algn="ctr"/>
            <a:r>
              <a:rPr lang="en-GB" sz="1000" dirty="0" smtClean="0"/>
              <a:t>Royal Prussian Major General</a:t>
            </a:r>
          </a:p>
          <a:p>
            <a:pPr algn="ctr"/>
            <a:endParaRPr lang="en-GB" sz="1000" dirty="0" smtClean="0"/>
          </a:p>
          <a:p>
            <a:pPr algn="ctr"/>
            <a:r>
              <a:rPr lang="en-GB" sz="1000" dirty="0" smtClean="0"/>
              <a:t>1st June of this year will mark the centenary of the birth of Carl von Clausewitz.</a:t>
            </a:r>
          </a:p>
          <a:p>
            <a:pPr algn="ctr"/>
            <a:endParaRPr lang="en-GB" sz="1000" dirty="0" smtClean="0"/>
          </a:p>
          <a:p>
            <a:pPr algn="ctr"/>
            <a:r>
              <a:rPr lang="en-GB" sz="1000" dirty="0" smtClean="0"/>
              <a:t>As Clausewitz himself modestly said, he had merely wanted to pass on some small nuggets – and these indeed he left behind in his classic works, assuring him of everlasting fame and certainly justifying a brief retrospective of his eventful life.</a:t>
            </a:r>
          </a:p>
          <a:p>
            <a:pPr algn="ctr"/>
            <a:endParaRPr lang="en-GB" sz="1000" dirty="0" smtClean="0"/>
          </a:p>
          <a:p>
            <a:pPr algn="ctr"/>
            <a:r>
              <a:rPr lang="en-GB" sz="1000" dirty="0" smtClean="0"/>
              <a:t>By 1793 Clausewitz was already taking part in the Rhine Campaign as a 13-year-old; and just 13 years later, he was serving as an adjutant to Prince August of Prussia in the 1806 campaign.</a:t>
            </a:r>
          </a:p>
          <a:p>
            <a:pPr algn="ctr"/>
            <a:endParaRPr lang="en-GB" sz="1000" dirty="0" smtClean="0"/>
          </a:p>
          <a:p>
            <a:pPr algn="ctr"/>
            <a:r>
              <a:rPr lang="en-GB" sz="1000" dirty="0" smtClean="0"/>
              <a:t>Just as he had seen in Scharnhorst, King Friedrich Wilhelm III quickly recognised in Scharnhorst’s former pupil Clausewitz the man who, before all others, was capable of contributing to the serious preparations needed for the coming days. It was his guidance during that period (1808-1812) which, for many officers, formed the basis of their military training, and which those officers in turn, true to Clausewitz, passed on to the coming generation.</a:t>
            </a:r>
          </a:p>
          <a:p>
            <a:pPr algn="ctr"/>
            <a:endParaRPr lang="en-GB" sz="1000" dirty="0" smtClean="0"/>
          </a:p>
          <a:p>
            <a:pPr algn="ctr"/>
            <a:r>
              <a:rPr lang="en-GB" sz="1000" dirty="0" smtClean="0"/>
              <a:t>In 1812 Clausewitz fought in the Russian Army in a momentous battle before the gates of Moscow against what was then the enemy of all thrones and their loyal peoples.</a:t>
            </a:r>
          </a:p>
          <a:p>
            <a:pPr algn="ctr"/>
            <a:endParaRPr lang="en-GB" sz="1000" dirty="0" smtClean="0"/>
          </a:p>
          <a:p>
            <a:pPr algn="ctr"/>
            <a:r>
              <a:rPr lang="en-GB" sz="1000" dirty="0" smtClean="0"/>
              <a:t>In the three-year heroic fight between 1813 and 1815, Clausewitz, acting as colonel on the general staff and on the side of the supreme leader, negotiated a tricky but ultimately successful path to victory, from the Battle of Gross-</a:t>
            </a:r>
            <a:r>
              <a:rPr lang="en-GB" sz="1000" dirty="0" err="1" smtClean="0"/>
              <a:t>Görschen</a:t>
            </a:r>
            <a:r>
              <a:rPr lang="en-GB" sz="1000" dirty="0" smtClean="0"/>
              <a:t> to the second entry into Paris.</a:t>
            </a:r>
          </a:p>
          <a:p>
            <a:pPr algn="ctr"/>
            <a:endParaRPr lang="en-GB" sz="1000" dirty="0" smtClean="0"/>
          </a:p>
          <a:p>
            <a:pPr algn="ctr"/>
            <a:r>
              <a:rPr lang="en-GB" sz="1000" dirty="0" smtClean="0"/>
              <a:t>From 1818 Clausewitz served as Major General and Director of the German War School (now the Military Academy) in Berlin, and during this peaceful period was most particularly engaged in military research.</a:t>
            </a:r>
          </a:p>
          <a:p>
            <a:pPr algn="ctr"/>
            <a:endParaRPr lang="en-GB" sz="1000" dirty="0" smtClean="0"/>
          </a:p>
          <a:p>
            <a:pPr algn="ctr"/>
            <a:r>
              <a:rPr lang="en-GB" sz="1000" dirty="0" smtClean="0"/>
              <a:t>When in 1830, as a result of the uprising in Poland, four Prussian army corps on the eastern border were combined under Field Marshall Count von </a:t>
            </a:r>
            <a:r>
              <a:rPr lang="en-GB" sz="1000" dirty="0" err="1" smtClean="0"/>
              <a:t>Gneisenau</a:t>
            </a:r>
            <a:r>
              <a:rPr lang="en-GB" sz="1000" dirty="0" smtClean="0"/>
              <a:t>, Clausewitz was, as the first in the artillery to be granted this honour, appointed Chief of the General Staff.</a:t>
            </a:r>
          </a:p>
          <a:p>
            <a:pPr algn="ctr"/>
            <a:endParaRPr lang="en-GB" sz="1000" dirty="0" smtClean="0"/>
          </a:p>
          <a:p>
            <a:pPr algn="ctr"/>
            <a:r>
              <a:rPr lang="en-GB" sz="1000" dirty="0" smtClean="0"/>
              <a:t>In the summer of 1831 Clausewitz lost his great friend von </a:t>
            </a:r>
            <a:r>
              <a:rPr lang="en-GB" sz="1000" dirty="0" err="1" smtClean="0"/>
              <a:t>Gneisenau</a:t>
            </a:r>
            <a:r>
              <a:rPr lang="en-GB" sz="1000" dirty="0" smtClean="0"/>
              <a:t>, just as before (in 1813) he had lost Scharnhorst, the inspiration behind his intellectual development.</a:t>
            </a:r>
          </a:p>
          <a:p>
            <a:pPr algn="ctr"/>
            <a:endParaRPr lang="en-GB" sz="1000" dirty="0" smtClean="0"/>
          </a:p>
          <a:p>
            <a:pPr algn="ctr"/>
            <a:r>
              <a:rPr lang="en-GB" sz="1000" dirty="0" smtClean="0"/>
              <a:t>On 16 November 1831 Clausewitz was fatally felled with surprising speed by the same Asian disease that had previously also claimed von </a:t>
            </a:r>
            <a:r>
              <a:rPr lang="en-GB" sz="1000" dirty="0" err="1" smtClean="0"/>
              <a:t>Gneisenau</a:t>
            </a:r>
            <a:r>
              <a:rPr lang="en-GB" sz="1000" dirty="0" smtClean="0"/>
              <a:t>.</a:t>
            </a:r>
          </a:p>
          <a:p>
            <a:pPr algn="ctr"/>
            <a:endParaRPr lang="en-GB" sz="1000" dirty="0" smtClean="0"/>
          </a:p>
          <a:p>
            <a:pPr algn="ctr"/>
            <a:r>
              <a:rPr lang="en-GB" sz="1000" dirty="0" smtClean="0"/>
              <a:t>[text ends here]</a:t>
            </a:r>
            <a:endParaRPr lang="en-GB" sz="1000" dirty="0"/>
          </a:p>
        </p:txBody>
      </p:sp>
    </p:spTree>
    <p:extLst>
      <p:ext uri="{BB962C8B-B14F-4D97-AF65-F5344CB8AC3E}">
        <p14:creationId xmlns:p14="http://schemas.microsoft.com/office/powerpoint/2010/main" val="917933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61686" y="260648"/>
            <a:ext cx="3047822" cy="646331"/>
          </a:xfrm>
          <a:prstGeom prst="rect">
            <a:avLst/>
          </a:prstGeom>
          <a:noFill/>
        </p:spPr>
        <p:txBody>
          <a:bodyPr wrap="none" rtlCol="0">
            <a:spAutoFit/>
          </a:bodyPr>
          <a:lstStyle/>
          <a:p>
            <a:pPr algn="ctr"/>
            <a:r>
              <a:rPr lang="en-GB" sz="3600" dirty="0" smtClean="0"/>
              <a:t>Bibliography</a:t>
            </a:r>
            <a:endParaRPr lang="en-GB" sz="3600" dirty="0"/>
          </a:p>
        </p:txBody>
      </p:sp>
      <p:sp>
        <p:nvSpPr>
          <p:cNvPr id="3" name="TextBox 2"/>
          <p:cNvSpPr txBox="1"/>
          <p:nvPr/>
        </p:nvSpPr>
        <p:spPr>
          <a:xfrm>
            <a:off x="251520" y="764704"/>
            <a:ext cx="8640960" cy="2585323"/>
          </a:xfrm>
          <a:prstGeom prst="rect">
            <a:avLst/>
          </a:prstGeom>
          <a:noFill/>
        </p:spPr>
        <p:txBody>
          <a:bodyPr wrap="square" rtlCol="0">
            <a:spAutoFit/>
          </a:bodyPr>
          <a:lstStyle/>
          <a:p>
            <a:r>
              <a:rPr lang="en-GB" u="sng" dirty="0" smtClean="0"/>
              <a:t>Books</a:t>
            </a:r>
          </a:p>
          <a:p>
            <a:endParaRPr lang="en-GB" u="sng" dirty="0" smtClean="0"/>
          </a:p>
          <a:p>
            <a:r>
              <a:rPr lang="en-GB" dirty="0" err="1" smtClean="0"/>
              <a:t>Clauswitz</a:t>
            </a:r>
            <a:r>
              <a:rPr lang="en-GB" dirty="0" smtClean="0"/>
              <a:t>, On War (England: Penguin Books , 1908).</a:t>
            </a:r>
          </a:p>
          <a:p>
            <a:r>
              <a:rPr lang="en-GB" dirty="0" smtClean="0"/>
              <a:t>Lawrence Freedman, War (Oxford: Oxford University Press, 1994).</a:t>
            </a:r>
          </a:p>
          <a:p>
            <a:r>
              <a:rPr lang="en-GB" dirty="0" smtClean="0"/>
              <a:t>Michael Howard, Clausewitz (Oxford: Oxford University Press, 1983), p. 1-21.</a:t>
            </a:r>
          </a:p>
          <a:p>
            <a:r>
              <a:rPr lang="en-GB" dirty="0" smtClean="0"/>
              <a:t>John Keegan, A History of Warfare (London: Pimlico, 1994), p. 15.</a:t>
            </a:r>
          </a:p>
          <a:p>
            <a:r>
              <a:rPr lang="en-GB" dirty="0" smtClean="0"/>
              <a:t>Stephen </a:t>
            </a:r>
            <a:r>
              <a:rPr lang="en-GB" dirty="0" err="1" smtClean="0"/>
              <a:t>Morillo</a:t>
            </a:r>
            <a:r>
              <a:rPr lang="en-GB" dirty="0" smtClean="0"/>
              <a:t>, What is Military History, 2nd Edition </a:t>
            </a:r>
            <a:r>
              <a:rPr lang="en-GB" dirty="0" err="1" smtClean="0"/>
              <a:t>edn</a:t>
            </a:r>
            <a:r>
              <a:rPr lang="en-GB" dirty="0" smtClean="0"/>
              <a:t> (Cambridge: Polity Press, 2013), p. 33-4 50-1 63.</a:t>
            </a:r>
            <a:endParaRPr lang="en-GB" dirty="0"/>
          </a:p>
        </p:txBody>
      </p:sp>
      <p:sp>
        <p:nvSpPr>
          <p:cNvPr id="4" name="TextBox 3"/>
          <p:cNvSpPr txBox="1"/>
          <p:nvPr/>
        </p:nvSpPr>
        <p:spPr>
          <a:xfrm>
            <a:off x="251520" y="3350027"/>
            <a:ext cx="8640960" cy="2031325"/>
          </a:xfrm>
          <a:prstGeom prst="rect">
            <a:avLst/>
          </a:prstGeom>
          <a:noFill/>
        </p:spPr>
        <p:txBody>
          <a:bodyPr wrap="square" rtlCol="0">
            <a:spAutoFit/>
          </a:bodyPr>
          <a:lstStyle/>
          <a:p>
            <a:r>
              <a:rPr lang="en-GB" u="sng" dirty="0" smtClean="0"/>
              <a:t>Websites</a:t>
            </a:r>
          </a:p>
          <a:p>
            <a:endParaRPr lang="en-GB" dirty="0"/>
          </a:p>
          <a:p>
            <a:r>
              <a:rPr lang="en-GB" dirty="0" smtClean="0"/>
              <a:t>Clausewitz () &lt;www.clausewitz.com&gt; [accessed 8 December 2018].</a:t>
            </a:r>
          </a:p>
          <a:p>
            <a:r>
              <a:rPr lang="en-GB" dirty="0" smtClean="0"/>
              <a:t>Ancestry, Ancestry () &lt;Ancestry.co.uk&gt; [accessed 5 December 2018].</a:t>
            </a:r>
          </a:p>
          <a:p>
            <a:r>
              <a:rPr lang="en-GB" dirty="0" smtClean="0"/>
              <a:t>Emerson Kent, History for the relaxed Historian (2018) &lt;http://www.emersonkent.com/&gt; [accessed 12 December 2018].</a:t>
            </a:r>
          </a:p>
          <a:p>
            <a:endParaRPr lang="en-GB" dirty="0"/>
          </a:p>
        </p:txBody>
      </p:sp>
      <p:sp>
        <p:nvSpPr>
          <p:cNvPr id="5" name="TextBox 4"/>
          <p:cNvSpPr txBox="1"/>
          <p:nvPr/>
        </p:nvSpPr>
        <p:spPr>
          <a:xfrm>
            <a:off x="271670" y="5318417"/>
            <a:ext cx="8424936" cy="646331"/>
          </a:xfrm>
          <a:prstGeom prst="rect">
            <a:avLst/>
          </a:prstGeom>
          <a:noFill/>
        </p:spPr>
        <p:txBody>
          <a:bodyPr wrap="square" rtlCol="0">
            <a:spAutoFit/>
          </a:bodyPr>
          <a:lstStyle/>
          <a:p>
            <a:r>
              <a:rPr lang="en-GB" u="sng" dirty="0" smtClean="0"/>
              <a:t>Translation </a:t>
            </a:r>
          </a:p>
          <a:p>
            <a:r>
              <a:rPr lang="en-GB" dirty="0" smtClean="0"/>
              <a:t>Bruce </a:t>
            </a:r>
            <a:r>
              <a:rPr lang="en-GB" dirty="0" err="1" smtClean="0"/>
              <a:t>Hanworth</a:t>
            </a:r>
            <a:r>
              <a:rPr lang="en-GB" dirty="0" smtClean="0"/>
              <a:t>.</a:t>
            </a:r>
            <a:endParaRPr lang="en-GB" dirty="0"/>
          </a:p>
        </p:txBody>
      </p:sp>
    </p:spTree>
    <p:extLst>
      <p:ext uri="{BB962C8B-B14F-4D97-AF65-F5344CB8AC3E}">
        <p14:creationId xmlns:p14="http://schemas.microsoft.com/office/powerpoint/2010/main" val="1754647305"/>
      </p:ext>
    </p:extLst>
  </p:cSld>
  <p:clrMapOvr>
    <a:masterClrMapping/>
  </p:clrMapOvr>
</p:sld>
</file>

<file path=ppt/theme/theme1.xml><?xml version="1.0" encoding="utf-8"?>
<a:theme xmlns:a="http://schemas.openxmlformats.org/drawingml/2006/main" name="Cliff design template">
  <a:themeElements>
    <a:clrScheme name="Office Theme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fontScheme name="Office Them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Office Theme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Office Theme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Office Theme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Office Theme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Office Theme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Office Theme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Office Theme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Cliff design template</Template>
  <TotalTime>286</TotalTime>
  <Words>721</Words>
  <Application>Microsoft Office PowerPoint</Application>
  <PresentationFormat>On-screen Show (4:3)</PresentationFormat>
  <Paragraphs>69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Times New Roman</vt:lpstr>
      <vt:lpstr>Verdana</vt:lpstr>
      <vt:lpstr>Wingdings</vt:lpstr>
      <vt:lpstr>Cliff design template</vt:lpstr>
      <vt:lpstr>Carl Von Clausewitz (1780-1831)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Carl Von Clausewitz (1780-1831)</dc:title>
  <dc:creator>Dell</dc:creator>
  <cp:lastModifiedBy>Dell</cp:lastModifiedBy>
  <cp:revision>17</cp:revision>
  <cp:lastPrinted>1601-01-01T00:00:00Z</cp:lastPrinted>
  <dcterms:created xsi:type="dcterms:W3CDTF">2018-12-17T11:34:16Z</dcterms:created>
  <dcterms:modified xsi:type="dcterms:W3CDTF">2018-12-17T16:20:43Z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TC102037611033</vt:lpwstr>
  </property>
</Properties>
</file>