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26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5A7E9-8C15-52EB-B216-FE56D591C2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B24C09-6269-9809-F441-B9B8E70102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2E78A4-DBD7-04E2-E6D4-2784A5FD90B9}"/>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a:extLst>
              <a:ext uri="{FF2B5EF4-FFF2-40B4-BE49-F238E27FC236}">
                <a16:creationId xmlns:a16="http://schemas.microsoft.com/office/drawing/2014/main" id="{319276C7-A05C-861D-6AC0-8E076CCAD1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82CF0-A2A9-3067-0E4C-D3C7101D04CC}"/>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610449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4B6FB-6FDF-6D71-5E0C-0249CD08C4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535E64-E10B-884D-44FB-28CE9648C6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AB1F9-59D3-5EC5-7C29-6A9CFB72A368}"/>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a:extLst>
              <a:ext uri="{FF2B5EF4-FFF2-40B4-BE49-F238E27FC236}">
                <a16:creationId xmlns:a16="http://schemas.microsoft.com/office/drawing/2014/main" id="{5684EF27-C2CA-789B-8D16-A9F0A6953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06031-E0BB-809E-329C-ED88D477020F}"/>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653110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06423-6844-E8BB-6E68-E740FF4FDC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107EC6-B9F1-451B-7B19-FD88C1A873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5EE782-D92F-D328-EC8E-86A2902B1A59}"/>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a:extLst>
              <a:ext uri="{FF2B5EF4-FFF2-40B4-BE49-F238E27FC236}">
                <a16:creationId xmlns:a16="http://schemas.microsoft.com/office/drawing/2014/main" id="{9FDD5E3F-77B2-EF1C-DC81-4983D5BEB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8CAC-7768-805B-79D1-C7619E9F298B}"/>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1862532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67B19-C7C1-F0D5-9A7D-61ED902DCA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36781-5AED-A2EF-83A8-28BB923780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74C106-70E2-ADA0-11D2-617FC67AC1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C4F61D-E29A-289F-33FD-E458593362B6}"/>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6" name="Footer Placeholder 5">
            <a:extLst>
              <a:ext uri="{FF2B5EF4-FFF2-40B4-BE49-F238E27FC236}">
                <a16:creationId xmlns:a16="http://schemas.microsoft.com/office/drawing/2014/main" id="{37921190-CD2F-891F-1BEF-B671BA03BC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AC0D53-2B0E-1CFB-B22C-52A8E00374E6}"/>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581613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07758-CEEE-1301-61C6-29D0EFE497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386A70-E112-521B-83BE-8CFF785C2C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E4754D-4ACB-3055-CC83-5EB2E0F819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74F545-0DE5-95DF-3EDF-38B56B687C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7AB09E-EECE-8F48-ED84-99D38077F9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E055B-4DE4-DE3A-F39C-0581797815E5}"/>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8" name="Footer Placeholder 7">
            <a:extLst>
              <a:ext uri="{FF2B5EF4-FFF2-40B4-BE49-F238E27FC236}">
                <a16:creationId xmlns:a16="http://schemas.microsoft.com/office/drawing/2014/main" id="{1B2B82F5-2536-AB11-5F97-D0711AB214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1868B4-551B-39B8-53A5-E2209E27E7B5}"/>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2755662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49CF-2ED5-E570-B2DE-A63DE66D6D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966E68-0AFB-15AD-37BF-85FEEAE7A4AB}"/>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4" name="Footer Placeholder 3">
            <a:extLst>
              <a:ext uri="{FF2B5EF4-FFF2-40B4-BE49-F238E27FC236}">
                <a16:creationId xmlns:a16="http://schemas.microsoft.com/office/drawing/2014/main" id="{48A2280B-651B-1632-9BFA-77F28D9E13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7372CB-EFE5-E3BE-5AB0-73DFC72D8A9B}"/>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2579963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DB48E2-13B5-5AE1-8B75-307FA843102F}"/>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3" name="Footer Placeholder 2">
            <a:extLst>
              <a:ext uri="{FF2B5EF4-FFF2-40B4-BE49-F238E27FC236}">
                <a16:creationId xmlns:a16="http://schemas.microsoft.com/office/drawing/2014/main" id="{C45B858A-8541-0627-30E0-FEE3190E11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D9DB92-E92A-BA0F-BBB5-469CCA811039}"/>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191989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52B4C-058C-E7A8-9EB0-EA1DDB4401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2739BA-1629-7EEB-11D8-BD65CFFF4E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401A28-4E25-3DDF-75C4-86E3DAA197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B022EC-8115-4A70-D74F-3FEDC9852D0E}"/>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6" name="Footer Placeholder 5">
            <a:extLst>
              <a:ext uri="{FF2B5EF4-FFF2-40B4-BE49-F238E27FC236}">
                <a16:creationId xmlns:a16="http://schemas.microsoft.com/office/drawing/2014/main" id="{75FEBF66-D127-811A-B919-AADFC38F1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010FCE-3A43-AD40-6655-A19D71A8C6F0}"/>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2190766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5691E-0F44-A351-BF98-0AA05B987C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3371FA-E3D6-6E83-1221-FB2B1C380D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2A4981-3415-C31F-9F84-022C3CA9AE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A2EC8-0EAE-D2D4-D8F8-B445C76E6903}"/>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6" name="Footer Placeholder 5">
            <a:extLst>
              <a:ext uri="{FF2B5EF4-FFF2-40B4-BE49-F238E27FC236}">
                <a16:creationId xmlns:a16="http://schemas.microsoft.com/office/drawing/2014/main" id="{1D3CDCF7-1834-4DC6-ECC7-B3393B17D6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92ED6F-00A6-DF25-A3F8-E1F4DE5F382D}"/>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065990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0794-EF42-9AFB-D0F4-A1C05B39F8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873BA-9FCC-A03F-9EDB-06B8B0FCC9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2F7A0D-7BDE-E78D-8A17-6F5344EBBBDA}"/>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a:extLst>
              <a:ext uri="{FF2B5EF4-FFF2-40B4-BE49-F238E27FC236}">
                <a16:creationId xmlns:a16="http://schemas.microsoft.com/office/drawing/2014/main" id="{9EA87FDE-C967-59E4-60AE-071EE71E5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C28F9-B99D-7DC0-1D38-6EEA56F529C5}"/>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491818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C3D3AD-E644-0D31-F526-0C27C40303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ADDAFE-3E32-C370-204D-A1EDAE9C79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A4D340-D1F8-5AAF-8FE2-A667870306AB}"/>
              </a:ext>
            </a:extLst>
          </p:cNvPr>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a:extLst>
              <a:ext uri="{FF2B5EF4-FFF2-40B4-BE49-F238E27FC236}">
                <a16:creationId xmlns:a16="http://schemas.microsoft.com/office/drawing/2014/main" id="{FB0102AF-3B62-957B-3F81-A95748CC7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AEF20-7A89-1591-BE27-6D1EBDC70693}"/>
              </a:ext>
            </a:extLst>
          </p:cNvPr>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1586968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984AE9-AA9F-EA9B-6AF1-1C15285CF2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4BCE0-E1ED-285B-AD96-D73174CFBE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C607F0-366E-FAEB-3AC4-A1BFDF1A9B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3CD4C6-9097-4A04-A344-05CE78E4B583}" type="datetimeFigureOut">
              <a:rPr lang="en-GB" smtClean="0"/>
              <a:t>04/12/2022</a:t>
            </a:fld>
            <a:endParaRPr lang="en-GB"/>
          </a:p>
        </p:txBody>
      </p:sp>
      <p:sp>
        <p:nvSpPr>
          <p:cNvPr id="5" name="Footer Placeholder 4">
            <a:extLst>
              <a:ext uri="{FF2B5EF4-FFF2-40B4-BE49-F238E27FC236}">
                <a16:creationId xmlns:a16="http://schemas.microsoft.com/office/drawing/2014/main" id="{C229A971-B987-C1D9-991C-EA46888E7C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9980DF-5B43-D080-72FF-4E1C4F1B63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D11802-7242-48AB-A1C9-0C7B13865A36}" type="slidenum">
              <a:rPr lang="en-GB" smtClean="0"/>
              <a:t>‹#›</a:t>
            </a:fld>
            <a:endParaRPr lang="en-GB"/>
          </a:p>
        </p:txBody>
      </p:sp>
    </p:spTree>
    <p:extLst>
      <p:ext uri="{BB962C8B-B14F-4D97-AF65-F5344CB8AC3E}">
        <p14:creationId xmlns:p14="http://schemas.microsoft.com/office/powerpoint/2010/main" val="3721757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7CEE8-8126-ED23-DA63-44AE62334671}"/>
              </a:ext>
            </a:extLst>
          </p:cNvPr>
          <p:cNvSpPr>
            <a:spLocks noGrp="1"/>
          </p:cNvSpPr>
          <p:nvPr>
            <p:ph type="ctrTitle"/>
          </p:nvPr>
        </p:nvSpPr>
        <p:spPr>
          <a:xfrm>
            <a:off x="1524000" y="1122363"/>
            <a:ext cx="9144000" cy="1655762"/>
          </a:xfrm>
        </p:spPr>
        <p:txBody>
          <a:bodyPr/>
          <a:lstStyle/>
          <a:p>
            <a:r>
              <a:rPr lang="en-GB" dirty="0"/>
              <a:t>Employee Engagement</a:t>
            </a:r>
          </a:p>
        </p:txBody>
      </p:sp>
      <p:sp>
        <p:nvSpPr>
          <p:cNvPr id="3" name="Subtitle 2">
            <a:extLst>
              <a:ext uri="{FF2B5EF4-FFF2-40B4-BE49-F238E27FC236}">
                <a16:creationId xmlns:a16="http://schemas.microsoft.com/office/drawing/2014/main" id="{3513FC37-6B0C-3F8A-000F-E8E933675758}"/>
              </a:ext>
            </a:extLst>
          </p:cNvPr>
          <p:cNvSpPr>
            <a:spLocks noGrp="1"/>
          </p:cNvSpPr>
          <p:nvPr>
            <p:ph type="subTitle" idx="1"/>
          </p:nvPr>
        </p:nvSpPr>
        <p:spPr/>
        <p:txBody>
          <a:bodyPr>
            <a:normAutofit lnSpcReduction="10000"/>
          </a:bodyPr>
          <a:lstStyle/>
          <a:p>
            <a:r>
              <a:rPr lang="en-GB" dirty="0"/>
              <a:t>Student name: Agda-Claudia Dinu</a:t>
            </a:r>
          </a:p>
          <a:p>
            <a:r>
              <a:rPr lang="en-GB" dirty="0"/>
              <a:t>Student number: 2118859</a:t>
            </a:r>
          </a:p>
          <a:p>
            <a:r>
              <a:rPr lang="en-GB" dirty="0"/>
              <a:t>Module: BMIH 4006</a:t>
            </a:r>
          </a:p>
          <a:p>
            <a:r>
              <a:rPr lang="en-GB" dirty="0"/>
              <a:t>Tutor: Ffion </a:t>
            </a:r>
            <a:r>
              <a:rPr lang="en-GB" dirty="0" err="1"/>
              <a:t>Cumberpatch</a:t>
            </a:r>
            <a:endParaRPr lang="en-GB" dirty="0"/>
          </a:p>
        </p:txBody>
      </p:sp>
    </p:spTree>
    <p:extLst>
      <p:ext uri="{BB962C8B-B14F-4D97-AF65-F5344CB8AC3E}">
        <p14:creationId xmlns:p14="http://schemas.microsoft.com/office/powerpoint/2010/main" val="2804478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551B4-7C94-2BBC-DFF0-C480A351F040}"/>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64FF7774-3651-6508-195F-974E0F469CCE}"/>
              </a:ext>
            </a:extLst>
          </p:cNvPr>
          <p:cNvSpPr>
            <a:spLocks noGrp="1"/>
          </p:cNvSpPr>
          <p:nvPr>
            <p:ph idx="1"/>
          </p:nvPr>
        </p:nvSpPr>
        <p:spPr/>
        <p:txBody>
          <a:bodyPr/>
          <a:lstStyle/>
          <a:p>
            <a:pPr>
              <a:buFont typeface="Wingdings" panose="05000000000000000000" pitchFamily="2" charset="2"/>
              <a:buChar char="Ø"/>
            </a:pPr>
            <a:r>
              <a:rPr lang="en-GB" dirty="0"/>
              <a:t> Defining and understanding the employee engagement</a:t>
            </a:r>
          </a:p>
          <a:p>
            <a:pPr>
              <a:buFont typeface="Wingdings" panose="05000000000000000000" pitchFamily="2" charset="2"/>
              <a:buChar char="Ø"/>
            </a:pPr>
            <a:r>
              <a:rPr lang="en-GB" dirty="0"/>
              <a:t> Importance of employee engagement</a:t>
            </a:r>
          </a:p>
          <a:p>
            <a:pPr>
              <a:buFont typeface="Wingdings" panose="05000000000000000000" pitchFamily="2" charset="2"/>
              <a:buChar char="Ø"/>
            </a:pPr>
            <a:r>
              <a:rPr lang="en-GB" dirty="0"/>
              <a:t> Explaining the engagement theoretical models</a:t>
            </a:r>
          </a:p>
          <a:p>
            <a:pPr>
              <a:buFont typeface="Wingdings" panose="05000000000000000000" pitchFamily="2" charset="2"/>
              <a:buChar char="Ø"/>
            </a:pPr>
            <a:r>
              <a:rPr lang="en-GB" dirty="0"/>
              <a:t> Presenting examples of best practice for employee engagement</a:t>
            </a:r>
          </a:p>
          <a:p>
            <a:pPr>
              <a:buFont typeface="Wingdings" panose="05000000000000000000" pitchFamily="2" charset="2"/>
              <a:buChar char="Ø"/>
            </a:pPr>
            <a:r>
              <a:rPr lang="en-GB" dirty="0"/>
              <a:t> Poor Employee Engagement and consequences</a:t>
            </a:r>
          </a:p>
          <a:p>
            <a:pPr>
              <a:buFont typeface="Wingdings" panose="05000000000000000000" pitchFamily="2" charset="2"/>
              <a:buChar char="Ø"/>
            </a:pPr>
            <a:r>
              <a:rPr lang="en-GB" dirty="0"/>
              <a:t> Statistics of Employee Engagement</a:t>
            </a:r>
          </a:p>
          <a:p>
            <a:pPr>
              <a:buFont typeface="Wingdings" panose="05000000000000000000" pitchFamily="2" charset="2"/>
              <a:buChar char="Ø"/>
            </a:pPr>
            <a:r>
              <a:rPr lang="en-GB" dirty="0"/>
              <a:t> Conclusion</a:t>
            </a:r>
          </a:p>
          <a:p>
            <a:pPr>
              <a:buFont typeface="Wingdings" panose="05000000000000000000" pitchFamily="2" charset="2"/>
              <a:buChar char="Ø"/>
            </a:pPr>
            <a:r>
              <a:rPr lang="en-GB" dirty="0"/>
              <a:t> Reference list</a:t>
            </a:r>
          </a:p>
        </p:txBody>
      </p:sp>
    </p:spTree>
    <p:extLst>
      <p:ext uri="{BB962C8B-B14F-4D97-AF65-F5344CB8AC3E}">
        <p14:creationId xmlns:p14="http://schemas.microsoft.com/office/powerpoint/2010/main" val="2993962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AAC85-7250-149F-8CBE-CB199EDE6CAD}"/>
              </a:ext>
            </a:extLst>
          </p:cNvPr>
          <p:cNvSpPr>
            <a:spLocks noGrp="1"/>
          </p:cNvSpPr>
          <p:nvPr>
            <p:ph type="title"/>
          </p:nvPr>
        </p:nvSpPr>
        <p:spPr/>
        <p:txBody>
          <a:bodyPr/>
          <a:lstStyle/>
          <a:p>
            <a:r>
              <a:rPr lang="en-GB" dirty="0"/>
              <a:t>What is Employee Engagement?</a:t>
            </a:r>
          </a:p>
        </p:txBody>
      </p:sp>
      <p:sp>
        <p:nvSpPr>
          <p:cNvPr id="3" name="Content Placeholder 2">
            <a:extLst>
              <a:ext uri="{FF2B5EF4-FFF2-40B4-BE49-F238E27FC236}">
                <a16:creationId xmlns:a16="http://schemas.microsoft.com/office/drawing/2014/main" id="{57C2016B-7402-E81D-C5DB-FEFC3DF70FB1}"/>
              </a:ext>
            </a:extLst>
          </p:cNvPr>
          <p:cNvSpPr>
            <a:spLocks noGrp="1"/>
          </p:cNvSpPr>
          <p:nvPr>
            <p:ph idx="1"/>
          </p:nvPr>
        </p:nvSpPr>
        <p:spPr/>
        <p:txBody>
          <a:bodyPr>
            <a:normAutofit fontScale="85000" lnSpcReduction="10000"/>
          </a:bodyPr>
          <a:lstStyle/>
          <a:p>
            <a:pPr marL="0" indent="0">
              <a:buNone/>
            </a:pPr>
            <a:r>
              <a:rPr lang="en-US" dirty="0"/>
              <a:t>Employee engagement is the amount of cognitive, emotional, and behavioral energy employees devote to achieving positive results within the organization.</a:t>
            </a:r>
          </a:p>
          <a:p>
            <a:pPr marL="0" indent="0">
              <a:buNone/>
            </a:pPr>
            <a:r>
              <a:rPr lang="en-US" dirty="0"/>
              <a:t>Engaged employees show enthusiasm for their work and their workplace, according to Gallup. In order to manage your workplace culture effectively, you need to measure and manage employee engagement. </a:t>
            </a:r>
          </a:p>
          <a:p>
            <a:pPr marL="0" indent="0">
              <a:buNone/>
            </a:pPr>
            <a:r>
              <a:rPr lang="en-US" dirty="0"/>
              <a:t>As far back as 1990, when the concept was first conceived, academic William Kahn defined employee engagement as: "The process of harnessing the self of members of an organization to their work duties." It appears that Kahn is defining a clear connection between the role of an employee and their own self-perception.</a:t>
            </a:r>
          </a:p>
          <a:p>
            <a:pPr marL="0" indent="0">
              <a:buNone/>
            </a:pPr>
            <a:r>
              <a:rPr lang="en-US" dirty="0"/>
              <a:t>According to Forbes, employee engagement describes the emotional connection employees have with their organizations. By creating open communication channels, improving productivity, and retaining talent, engagement allows hotels to reach their full potential.</a:t>
            </a:r>
            <a:endParaRPr lang="en-GB" dirty="0"/>
          </a:p>
        </p:txBody>
      </p:sp>
    </p:spTree>
    <p:extLst>
      <p:ext uri="{BB962C8B-B14F-4D97-AF65-F5344CB8AC3E}">
        <p14:creationId xmlns:p14="http://schemas.microsoft.com/office/powerpoint/2010/main" val="2662326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8D83-D171-9A4D-4518-7E68748F1C92}"/>
              </a:ext>
            </a:extLst>
          </p:cNvPr>
          <p:cNvSpPr>
            <a:spLocks noGrp="1"/>
          </p:cNvSpPr>
          <p:nvPr>
            <p:ph type="title"/>
          </p:nvPr>
        </p:nvSpPr>
        <p:spPr/>
        <p:txBody>
          <a:bodyPr/>
          <a:lstStyle/>
          <a:p>
            <a:r>
              <a:rPr lang="en-GB" dirty="0"/>
              <a:t>The Importance of Employee Engagement </a:t>
            </a:r>
          </a:p>
        </p:txBody>
      </p:sp>
      <p:sp>
        <p:nvSpPr>
          <p:cNvPr id="3" name="Content Placeholder 2">
            <a:extLst>
              <a:ext uri="{FF2B5EF4-FFF2-40B4-BE49-F238E27FC236}">
                <a16:creationId xmlns:a16="http://schemas.microsoft.com/office/drawing/2014/main" id="{5E2F8C64-BA7D-605C-7BB9-EB6D12791D9D}"/>
              </a:ext>
            </a:extLst>
          </p:cNvPr>
          <p:cNvSpPr>
            <a:spLocks noGrp="1"/>
          </p:cNvSpPr>
          <p:nvPr>
            <p:ph idx="1"/>
          </p:nvPr>
        </p:nvSpPr>
        <p:spPr>
          <a:xfrm>
            <a:off x="838200" y="1690688"/>
            <a:ext cx="10515600" cy="4351338"/>
          </a:xfrm>
        </p:spPr>
        <p:txBody>
          <a:bodyPr>
            <a:normAutofit/>
          </a:bodyPr>
          <a:lstStyle/>
          <a:p>
            <a:pPr marL="0" indent="0">
              <a:buNone/>
            </a:pPr>
            <a:endParaRPr lang="en-US" sz="2400" dirty="0"/>
          </a:p>
          <a:p>
            <a:pPr marL="0" indent="0">
              <a:buNone/>
            </a:pPr>
            <a:endParaRPr lang="en-US" sz="2400" dirty="0"/>
          </a:p>
          <a:p>
            <a:pPr marL="0" indent="0">
              <a:buNone/>
            </a:pPr>
            <a:r>
              <a:rPr lang="en-US" sz="2400" dirty="0"/>
              <a:t>“Organizations that are the best in engaging their employees to achieve earnings-per-share growth more than four times that of their competitors. Compared with business units in the bottom quartile, those in the top quartile of engagement realize substantially better customer engagement, higher productivity, better retention, fewer accidents, and 21% higher profitability. Engaged workers also report better health outcomes.” – Gallup, “Employee Engagement on the Rise” by Jim Harter, August 2018</a:t>
            </a:r>
          </a:p>
          <a:p>
            <a:pPr marL="0" indent="0">
              <a:buNone/>
            </a:pPr>
            <a:r>
              <a:rPr lang="en-US" sz="1600" b="0" i="0" dirty="0">
                <a:solidFill>
                  <a:srgbClr val="202124"/>
                </a:solidFill>
                <a:effectLst/>
                <a:latin typeface="arial" panose="020B0604020202020204" pitchFamily="34" charset="0"/>
              </a:rPr>
              <a:t> </a:t>
            </a:r>
            <a:endParaRPr lang="en-US" sz="2400" dirty="0"/>
          </a:p>
        </p:txBody>
      </p:sp>
    </p:spTree>
    <p:extLst>
      <p:ext uri="{BB962C8B-B14F-4D97-AF65-F5344CB8AC3E}">
        <p14:creationId xmlns:p14="http://schemas.microsoft.com/office/powerpoint/2010/main" val="510106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D6C0-6449-72DC-F725-C9E190E9B494}"/>
              </a:ext>
            </a:extLst>
          </p:cNvPr>
          <p:cNvSpPr>
            <a:spLocks noGrp="1"/>
          </p:cNvSpPr>
          <p:nvPr>
            <p:ph type="title"/>
          </p:nvPr>
        </p:nvSpPr>
        <p:spPr/>
        <p:txBody>
          <a:bodyPr/>
          <a:lstStyle/>
          <a:p>
            <a:r>
              <a:rPr lang="en-GB" dirty="0"/>
              <a:t>The Importance of Employee Engagement </a:t>
            </a:r>
          </a:p>
        </p:txBody>
      </p:sp>
      <p:sp>
        <p:nvSpPr>
          <p:cNvPr id="3" name="Content Placeholder 2">
            <a:extLst>
              <a:ext uri="{FF2B5EF4-FFF2-40B4-BE49-F238E27FC236}">
                <a16:creationId xmlns:a16="http://schemas.microsoft.com/office/drawing/2014/main" id="{55134C3A-BD66-E087-7230-C739B141D1F4}"/>
              </a:ext>
            </a:extLst>
          </p:cNvPr>
          <p:cNvSpPr>
            <a:spLocks noGrp="1"/>
          </p:cNvSpPr>
          <p:nvPr>
            <p:ph idx="1"/>
          </p:nvPr>
        </p:nvSpPr>
        <p:spPr/>
        <p:txBody>
          <a:bodyPr>
            <a:normAutofit fontScale="92500" lnSpcReduction="10000"/>
          </a:bodyPr>
          <a:lstStyle/>
          <a:p>
            <a:pPr marL="0" indent="0">
              <a:buNone/>
            </a:pPr>
            <a:r>
              <a:rPr lang="en-US" sz="2800" dirty="0"/>
              <a:t>Having effective employee engagement strategies in place is important for organizations since it enhances work culture, reduces employee turnover, increases productivity, builds better relationships with customers, and impacts company profitability.</a:t>
            </a:r>
          </a:p>
          <a:p>
            <a:pPr marL="0" indent="0">
              <a:buNone/>
            </a:pPr>
            <a:r>
              <a:rPr lang="en-US" dirty="0"/>
              <a:t>Decisions and actions taken by employees can have a significant impact on the organization and workforce.</a:t>
            </a:r>
          </a:p>
          <a:p>
            <a:pPr marL="0" indent="0">
              <a:buNone/>
            </a:pPr>
            <a:r>
              <a:rPr lang="en-US" dirty="0"/>
              <a:t>An organization's treatment of its employees and how its employees treat one another can have a drastic impact on the results of its operations.</a:t>
            </a:r>
          </a:p>
          <a:p>
            <a:pPr marL="0" indent="0">
              <a:buNone/>
            </a:pPr>
            <a:r>
              <a:rPr lang="en-US" dirty="0"/>
              <a:t>Employees who are engaged usually produce the best results and are willing to go the extra mile. Being proactive and taking initiative impresses both their superiors and customers. The hospitality industry is in high demand for workers who possess these values.</a:t>
            </a:r>
            <a:endParaRPr lang="en-GB" dirty="0"/>
          </a:p>
        </p:txBody>
      </p:sp>
    </p:spTree>
    <p:extLst>
      <p:ext uri="{BB962C8B-B14F-4D97-AF65-F5344CB8AC3E}">
        <p14:creationId xmlns:p14="http://schemas.microsoft.com/office/powerpoint/2010/main" val="3560109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5C52-EE5F-EEB3-BD3B-285CFA346766}"/>
              </a:ext>
            </a:extLst>
          </p:cNvPr>
          <p:cNvSpPr>
            <a:spLocks noGrp="1"/>
          </p:cNvSpPr>
          <p:nvPr>
            <p:ph type="title"/>
          </p:nvPr>
        </p:nvSpPr>
        <p:spPr/>
        <p:txBody>
          <a:bodyPr/>
          <a:lstStyle/>
          <a:p>
            <a:r>
              <a:rPr lang="en-GB" dirty="0"/>
              <a:t>Employee Engagement Theoretical Models</a:t>
            </a:r>
          </a:p>
        </p:txBody>
      </p:sp>
      <p:sp>
        <p:nvSpPr>
          <p:cNvPr id="3" name="Content Placeholder 2">
            <a:extLst>
              <a:ext uri="{FF2B5EF4-FFF2-40B4-BE49-F238E27FC236}">
                <a16:creationId xmlns:a16="http://schemas.microsoft.com/office/drawing/2014/main" id="{68B889FE-8A28-E3F0-FBC7-69BA2716A314}"/>
              </a:ext>
            </a:extLst>
          </p:cNvPr>
          <p:cNvSpPr>
            <a:spLocks noGrp="1"/>
          </p:cNvSpPr>
          <p:nvPr>
            <p:ph idx="1"/>
          </p:nvPr>
        </p:nvSpPr>
        <p:spPr/>
        <p:txBody>
          <a:bodyPr/>
          <a:lstStyle/>
          <a:p>
            <a:pPr marL="0" indent="0">
              <a:buNone/>
            </a:pPr>
            <a:endParaRPr lang="en-US" dirty="0"/>
          </a:p>
          <a:p>
            <a:pPr marL="0" indent="0">
              <a:buNone/>
            </a:pPr>
            <a:r>
              <a:rPr lang="en-US" dirty="0"/>
              <a:t>Essentially, an employee engagement model outlines how to make employees feel appreciated, empowered, and productive. The core of a company's culture is its values. </a:t>
            </a:r>
          </a:p>
          <a:p>
            <a:pPr marL="0" indent="0">
              <a:buNone/>
            </a:pPr>
            <a:endParaRPr lang="en-US" dirty="0"/>
          </a:p>
          <a:p>
            <a:pPr marL="0" indent="0">
              <a:buNone/>
            </a:pPr>
            <a:r>
              <a:rPr lang="en-US" dirty="0"/>
              <a:t>The strategy needed to </a:t>
            </a:r>
            <a:r>
              <a:rPr lang="en-US" dirty="0" err="1"/>
              <a:t>maximise</a:t>
            </a:r>
            <a:r>
              <a:rPr lang="en-US" dirty="0"/>
              <a:t> professional experience, ensuring work contentment and creating a prosperous workplace culture is defined in these models.</a:t>
            </a:r>
            <a:endParaRPr lang="en-GB" dirty="0"/>
          </a:p>
        </p:txBody>
      </p:sp>
    </p:spTree>
    <p:extLst>
      <p:ext uri="{BB962C8B-B14F-4D97-AF65-F5344CB8AC3E}">
        <p14:creationId xmlns:p14="http://schemas.microsoft.com/office/powerpoint/2010/main" val="1798620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FE9B4-60B5-5D11-790F-8A5DCAB9A5A6}"/>
              </a:ext>
            </a:extLst>
          </p:cNvPr>
          <p:cNvSpPr>
            <a:spLocks noGrp="1"/>
          </p:cNvSpPr>
          <p:nvPr>
            <p:ph type="title"/>
          </p:nvPr>
        </p:nvSpPr>
        <p:spPr/>
        <p:txBody>
          <a:bodyPr/>
          <a:lstStyle/>
          <a:p>
            <a:r>
              <a:rPr lang="en-GB" dirty="0"/>
              <a:t>Employee Engagement Theoretical Models</a:t>
            </a:r>
          </a:p>
        </p:txBody>
      </p:sp>
      <p:sp>
        <p:nvSpPr>
          <p:cNvPr id="3" name="Content Placeholder 2">
            <a:extLst>
              <a:ext uri="{FF2B5EF4-FFF2-40B4-BE49-F238E27FC236}">
                <a16:creationId xmlns:a16="http://schemas.microsoft.com/office/drawing/2014/main" id="{8AFE8C15-0443-6CF8-3FE7-A607C62D7F91}"/>
              </a:ext>
            </a:extLst>
          </p:cNvPr>
          <p:cNvSpPr>
            <a:spLocks noGrp="1"/>
          </p:cNvSpPr>
          <p:nvPr>
            <p:ph idx="1"/>
          </p:nvPr>
        </p:nvSpPr>
        <p:spPr/>
        <p:txBody>
          <a:bodyPr>
            <a:normAutofit fontScale="92500" lnSpcReduction="10000"/>
          </a:bodyPr>
          <a:lstStyle/>
          <a:p>
            <a:pPr marL="0" indent="0">
              <a:buNone/>
            </a:pPr>
            <a:r>
              <a:rPr lang="en-US" dirty="0"/>
              <a:t>There are many theoretical models that are created for aiding measuring  the employee engagement and amid these are Schmidt model, Maslow’s theory and AON-Hewitt model.</a:t>
            </a:r>
          </a:p>
          <a:p>
            <a:pPr marL="0" indent="0">
              <a:buNone/>
            </a:pPr>
            <a:endParaRPr lang="en-US" dirty="0"/>
          </a:p>
          <a:p>
            <a:pPr marL="0" indent="0">
              <a:buNone/>
            </a:pPr>
            <a:r>
              <a:rPr lang="en-US" dirty="0"/>
              <a:t>Maslow’s theory suggests that a person requires to have their essential needs met to be happy and committed in their position. That essentially, they need a security such as permanent position, a decent pay, and safety within the workplaces. </a:t>
            </a:r>
          </a:p>
          <a:p>
            <a:pPr marL="0" indent="0">
              <a:buNone/>
            </a:pPr>
            <a:r>
              <a:rPr lang="en-US" dirty="0"/>
              <a:t>Additionally, workers need to feel that they are appreciated, that are part of a team and that they belong there. Also, employees require and feel the need to advance and develop, being inventive and creative within their position. </a:t>
            </a:r>
          </a:p>
        </p:txBody>
      </p:sp>
    </p:spTree>
    <p:extLst>
      <p:ext uri="{BB962C8B-B14F-4D97-AF65-F5344CB8AC3E}">
        <p14:creationId xmlns:p14="http://schemas.microsoft.com/office/powerpoint/2010/main" val="156383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B018-2512-4D5D-4FCB-1843A46D262F}"/>
              </a:ext>
            </a:extLst>
          </p:cNvPr>
          <p:cNvSpPr>
            <a:spLocks noGrp="1"/>
          </p:cNvSpPr>
          <p:nvPr>
            <p:ph type="title"/>
          </p:nvPr>
        </p:nvSpPr>
        <p:spPr/>
        <p:txBody>
          <a:bodyPr/>
          <a:lstStyle/>
          <a:p>
            <a:r>
              <a:rPr lang="en-GB" dirty="0"/>
              <a:t>Employee Engagement Theoretical Models</a:t>
            </a:r>
          </a:p>
        </p:txBody>
      </p:sp>
      <p:sp>
        <p:nvSpPr>
          <p:cNvPr id="3" name="Content Placeholder 2">
            <a:extLst>
              <a:ext uri="{FF2B5EF4-FFF2-40B4-BE49-F238E27FC236}">
                <a16:creationId xmlns:a16="http://schemas.microsoft.com/office/drawing/2014/main" id="{17355B06-4B7B-A137-A1F1-320967BEEF04}"/>
              </a:ext>
            </a:extLst>
          </p:cNvPr>
          <p:cNvSpPr>
            <a:spLocks noGrp="1"/>
          </p:cNvSpPr>
          <p:nvPr>
            <p:ph idx="1"/>
          </p:nvPr>
        </p:nvSpPr>
        <p:spPr/>
        <p:txBody>
          <a:bodyPr>
            <a:normAutofit/>
          </a:bodyPr>
          <a:lstStyle/>
          <a:p>
            <a:pPr marL="0" indent="0">
              <a:buNone/>
            </a:pPr>
            <a:r>
              <a:rPr lang="en-US" dirty="0"/>
              <a:t>According to the Schmidt model, it's important to hire and keep employees that fit the community's culture and people. The model takes into account the fact that if an organization  employs the right candidates with experience and skills required for the role, the work ambiance improves.</a:t>
            </a:r>
          </a:p>
          <a:p>
            <a:pPr marL="0" indent="0">
              <a:buNone/>
            </a:pPr>
            <a:r>
              <a:rPr lang="en-US" dirty="0"/>
              <a:t>The AON-Hewitt concept is based on six factors of employee engagement and three conclusions.</a:t>
            </a:r>
          </a:p>
          <a:p>
            <a:pPr marL="0" indent="0">
              <a:buNone/>
            </a:pPr>
            <a:r>
              <a:rPr lang="en-US" dirty="0"/>
              <a:t>This model represent numerous elements needed for most favorable  performances and productivity into account. The consistence of these are about conscious logic, intentions, sentiments, </a:t>
            </a:r>
            <a:r>
              <a:rPr lang="en-US"/>
              <a:t>and culture.</a:t>
            </a:r>
            <a:endParaRPr lang="en-US" dirty="0"/>
          </a:p>
        </p:txBody>
      </p:sp>
    </p:spTree>
    <p:extLst>
      <p:ext uri="{BB962C8B-B14F-4D97-AF65-F5344CB8AC3E}">
        <p14:creationId xmlns:p14="http://schemas.microsoft.com/office/powerpoint/2010/main" val="311880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ED3BC-D60F-5018-4A62-313AA9F4EB56}"/>
              </a:ext>
            </a:extLst>
          </p:cNvPr>
          <p:cNvSpPr>
            <a:spLocks noGrp="1"/>
          </p:cNvSpPr>
          <p:nvPr>
            <p:ph type="title"/>
          </p:nvPr>
        </p:nvSpPr>
        <p:spPr/>
        <p:txBody>
          <a:bodyPr/>
          <a:lstStyle/>
          <a:p>
            <a:r>
              <a:rPr lang="en-GB" dirty="0"/>
              <a:t>Best Practice for Employee Engagement</a:t>
            </a:r>
          </a:p>
        </p:txBody>
      </p:sp>
      <p:sp>
        <p:nvSpPr>
          <p:cNvPr id="3" name="Content Placeholder 2">
            <a:extLst>
              <a:ext uri="{FF2B5EF4-FFF2-40B4-BE49-F238E27FC236}">
                <a16:creationId xmlns:a16="http://schemas.microsoft.com/office/drawing/2014/main" id="{194B1A7A-175D-0EF7-0BE1-4F8F79BC0C7D}"/>
              </a:ext>
            </a:extLst>
          </p:cNvPr>
          <p:cNvSpPr>
            <a:spLocks noGrp="1"/>
          </p:cNvSpPr>
          <p:nvPr>
            <p:ph idx="1"/>
          </p:nvPr>
        </p:nvSpPr>
        <p:spPr/>
        <p:txBody>
          <a:bodyPr/>
          <a:lstStyle/>
          <a:p>
            <a:pPr marL="0" indent="0">
              <a:buNone/>
            </a:pPr>
            <a:r>
              <a:rPr lang="en-US" dirty="0"/>
              <a:t>Best </a:t>
            </a:r>
            <a:r>
              <a:rPr lang="en-US" dirty="0" err="1"/>
              <a:t>practises</a:t>
            </a:r>
            <a:r>
              <a:rPr lang="en-US" dirty="0"/>
              <a:t> for employee engagement are procedures that </a:t>
            </a:r>
            <a:r>
              <a:rPr lang="en-US" dirty="0" err="1"/>
              <a:t>organisations</a:t>
            </a:r>
            <a:r>
              <a:rPr lang="en-US" dirty="0"/>
              <a:t> implement to encourage employees' excitement for their jobs. For instance, promoting diversity or leading from the front. In general, these rules are intended to increase workers' commitment to their jobs and involvement in attaining business objectives.</a:t>
            </a:r>
          </a:p>
          <a:p>
            <a:pPr marL="0" indent="0">
              <a:buNone/>
            </a:pPr>
            <a:r>
              <a:rPr lang="en-US" dirty="0"/>
              <a:t>These best </a:t>
            </a:r>
            <a:r>
              <a:rPr lang="en-US" dirty="0" err="1"/>
              <a:t>practises</a:t>
            </a:r>
            <a:r>
              <a:rPr lang="en-US" dirty="0"/>
              <a:t> are based on statistics on employee engagement and are equivalent to virtual ideas, strategies, frameworks, and projects. These </a:t>
            </a:r>
            <a:r>
              <a:rPr lang="en-US" dirty="0" err="1"/>
              <a:t>programmes</a:t>
            </a:r>
            <a:r>
              <a:rPr lang="en-US" dirty="0"/>
              <a:t> boost employee happiness while reducing attrition and turnover.</a:t>
            </a:r>
            <a:endParaRPr lang="en-GB" dirty="0"/>
          </a:p>
        </p:txBody>
      </p:sp>
    </p:spTree>
    <p:extLst>
      <p:ext uri="{BB962C8B-B14F-4D97-AF65-F5344CB8AC3E}">
        <p14:creationId xmlns:p14="http://schemas.microsoft.com/office/powerpoint/2010/main" val="3743472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30B5-62DA-D16A-9831-E9A04CB15803}"/>
              </a:ext>
            </a:extLst>
          </p:cNvPr>
          <p:cNvSpPr>
            <a:spLocks noGrp="1"/>
          </p:cNvSpPr>
          <p:nvPr>
            <p:ph type="title"/>
          </p:nvPr>
        </p:nvSpPr>
        <p:spPr/>
        <p:txBody>
          <a:bodyPr/>
          <a:lstStyle/>
          <a:p>
            <a:r>
              <a:rPr lang="en-GB" dirty="0"/>
              <a:t>Best Practice for Employee Engagement</a:t>
            </a:r>
          </a:p>
        </p:txBody>
      </p:sp>
      <p:sp>
        <p:nvSpPr>
          <p:cNvPr id="3" name="Content Placeholder 2">
            <a:extLst>
              <a:ext uri="{FF2B5EF4-FFF2-40B4-BE49-F238E27FC236}">
                <a16:creationId xmlns:a16="http://schemas.microsoft.com/office/drawing/2014/main" id="{D7EC3217-3BDA-D690-ED8F-CFB91D184371}"/>
              </a:ext>
            </a:extLst>
          </p:cNvPr>
          <p:cNvSpPr>
            <a:spLocks noGrp="1"/>
          </p:cNvSpPr>
          <p:nvPr>
            <p:ph idx="1"/>
          </p:nvPr>
        </p:nvSpPr>
        <p:spPr/>
        <p:txBody>
          <a:bodyPr>
            <a:normAutofit lnSpcReduction="10000"/>
          </a:bodyPr>
          <a:lstStyle/>
          <a:p>
            <a:pPr marL="0" indent="0">
              <a:buNone/>
            </a:pPr>
            <a:r>
              <a:rPr lang="en-US" dirty="0"/>
              <a:t>The following are the best </a:t>
            </a:r>
            <a:r>
              <a:rPr lang="en-US" dirty="0" err="1"/>
              <a:t>practises</a:t>
            </a:r>
            <a:r>
              <a:rPr lang="en-US" dirty="0"/>
              <a:t> for employee engagement that may be </a:t>
            </a:r>
            <a:r>
              <a:rPr lang="en-US" dirty="0" err="1"/>
              <a:t>utilised</a:t>
            </a:r>
            <a:r>
              <a:rPr lang="en-US" dirty="0"/>
              <a:t> in any </a:t>
            </a:r>
            <a:r>
              <a:rPr lang="en-US" dirty="0" err="1"/>
              <a:t>organisation</a:t>
            </a:r>
            <a:r>
              <a:rPr lang="en-US" dirty="0"/>
              <a:t>, including the hotel industry:</a:t>
            </a:r>
          </a:p>
          <a:p>
            <a:pPr>
              <a:buFont typeface="Wingdings" panose="05000000000000000000" pitchFamily="2" charset="2"/>
              <a:buChar char="Ø"/>
            </a:pPr>
            <a:r>
              <a:rPr lang="en-US" dirty="0"/>
              <a:t>Clearly stating the company's and employees' goals</a:t>
            </a:r>
          </a:p>
          <a:p>
            <a:pPr>
              <a:buFont typeface="Wingdings" panose="05000000000000000000" pitchFamily="2" charset="2"/>
              <a:buChar char="Ø"/>
            </a:pPr>
            <a:r>
              <a:rPr lang="en-US" dirty="0"/>
              <a:t>Motivating colleagues by doing worthwhile tasks</a:t>
            </a:r>
          </a:p>
          <a:p>
            <a:pPr>
              <a:buFont typeface="Wingdings" panose="05000000000000000000" pitchFamily="2" charset="2"/>
              <a:buChar char="Ø"/>
            </a:pPr>
            <a:r>
              <a:rPr lang="en-US" dirty="0"/>
              <a:t>Establishing human connections with team</a:t>
            </a:r>
          </a:p>
          <a:p>
            <a:pPr>
              <a:buFont typeface="Wingdings" panose="05000000000000000000" pitchFamily="2" charset="2"/>
              <a:buChar char="Ø"/>
            </a:pPr>
            <a:r>
              <a:rPr lang="en-US" dirty="0"/>
              <a:t>Encourage variety of opinion </a:t>
            </a:r>
          </a:p>
          <a:p>
            <a:pPr>
              <a:buFont typeface="Wingdings" panose="05000000000000000000" pitchFamily="2" charset="2"/>
              <a:buChar char="Ø"/>
            </a:pPr>
            <a:r>
              <a:rPr lang="en-US" dirty="0"/>
              <a:t>Accentuating employee virtues</a:t>
            </a:r>
          </a:p>
          <a:p>
            <a:pPr>
              <a:buFont typeface="Wingdings" panose="05000000000000000000" pitchFamily="2" charset="2"/>
              <a:buChar char="Ø"/>
            </a:pPr>
            <a:r>
              <a:rPr lang="en-US" dirty="0"/>
              <a:t>Adapting to the times</a:t>
            </a:r>
          </a:p>
          <a:p>
            <a:pPr>
              <a:buFont typeface="Wingdings" panose="05000000000000000000" pitchFamily="2" charset="2"/>
              <a:buChar char="Ø"/>
            </a:pPr>
            <a:r>
              <a:rPr lang="en-US" dirty="0"/>
              <a:t>Open and honest feedback should be provided.</a:t>
            </a:r>
            <a:endParaRPr lang="en-GB" dirty="0"/>
          </a:p>
        </p:txBody>
      </p:sp>
    </p:spTree>
    <p:extLst>
      <p:ext uri="{BB962C8B-B14F-4D97-AF65-F5344CB8AC3E}">
        <p14:creationId xmlns:p14="http://schemas.microsoft.com/office/powerpoint/2010/main" val="3639165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243C9-1FDF-5BC5-80E9-96E16EA906FE}"/>
              </a:ext>
            </a:extLst>
          </p:cNvPr>
          <p:cNvSpPr>
            <a:spLocks noGrp="1"/>
          </p:cNvSpPr>
          <p:nvPr>
            <p:ph type="title"/>
          </p:nvPr>
        </p:nvSpPr>
        <p:spPr/>
        <p:txBody>
          <a:bodyPr>
            <a:normAutofit fontScale="90000"/>
          </a:bodyPr>
          <a:lstStyle/>
          <a:p>
            <a:r>
              <a:rPr lang="en-GB" dirty="0"/>
              <a:t>Poor Employee Engagement and consequences</a:t>
            </a:r>
            <a:br>
              <a:rPr lang="en-GB" dirty="0"/>
            </a:br>
            <a:endParaRPr lang="en-GB" dirty="0"/>
          </a:p>
        </p:txBody>
      </p:sp>
      <p:sp>
        <p:nvSpPr>
          <p:cNvPr id="3" name="Content Placeholder 2">
            <a:extLst>
              <a:ext uri="{FF2B5EF4-FFF2-40B4-BE49-F238E27FC236}">
                <a16:creationId xmlns:a16="http://schemas.microsoft.com/office/drawing/2014/main" id="{C5E9AD18-CBB7-4B29-41BC-E714BF1FB7EB}"/>
              </a:ext>
            </a:extLst>
          </p:cNvPr>
          <p:cNvSpPr>
            <a:spLocks noGrp="1"/>
          </p:cNvSpPr>
          <p:nvPr>
            <p:ph idx="1"/>
          </p:nvPr>
        </p:nvSpPr>
        <p:spPr/>
        <p:txBody>
          <a:bodyPr>
            <a:normAutofit/>
          </a:bodyPr>
          <a:lstStyle/>
          <a:p>
            <a:pPr marL="0" indent="0">
              <a:buNone/>
            </a:pPr>
            <a:r>
              <a:rPr lang="en-US" dirty="0"/>
              <a:t>According to studies, detached workers are 60% more likely to commit errors and do subpar work, and they are also less likely to put in extra effort, feel inspired, or fulfil their roles' expectations.</a:t>
            </a:r>
          </a:p>
          <a:p>
            <a:pPr marL="0" indent="0">
              <a:buNone/>
            </a:pPr>
            <a:r>
              <a:rPr lang="en-US" dirty="0"/>
              <a:t>In reality, 73% of workers who are actively disengaged are looking for new job opportunities.</a:t>
            </a:r>
          </a:p>
          <a:p>
            <a:pPr marL="0" indent="0">
              <a:buNone/>
            </a:pPr>
            <a:r>
              <a:rPr lang="en-US" dirty="0"/>
              <a:t>If employee disengagement keeps increasing, staff turnover will commence to increase. </a:t>
            </a:r>
          </a:p>
          <a:p>
            <a:pPr marL="0" indent="0">
              <a:buNone/>
            </a:pPr>
            <a:r>
              <a:rPr lang="en-US" dirty="0"/>
              <a:t>Employees who are more engaged may begin to observe their less enthusiastic peers. As a result, a toxic environment and culture are created, which is typically identified as unimaginative in creativity.</a:t>
            </a:r>
            <a:endParaRPr lang="en-GB" dirty="0"/>
          </a:p>
        </p:txBody>
      </p:sp>
    </p:spTree>
    <p:extLst>
      <p:ext uri="{BB962C8B-B14F-4D97-AF65-F5344CB8AC3E}">
        <p14:creationId xmlns:p14="http://schemas.microsoft.com/office/powerpoint/2010/main" val="360342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0FEE5-5748-C8B2-0BDF-DB5A75C93E21}"/>
              </a:ext>
            </a:extLst>
          </p:cNvPr>
          <p:cNvSpPr>
            <a:spLocks noGrp="1"/>
          </p:cNvSpPr>
          <p:nvPr>
            <p:ph type="title"/>
          </p:nvPr>
        </p:nvSpPr>
        <p:spPr/>
        <p:txBody>
          <a:bodyPr/>
          <a:lstStyle/>
          <a:p>
            <a:r>
              <a:rPr lang="en-GB" dirty="0"/>
              <a:t>Statistics of Employee Engagement</a:t>
            </a:r>
          </a:p>
        </p:txBody>
      </p:sp>
      <p:sp>
        <p:nvSpPr>
          <p:cNvPr id="3" name="Content Placeholder 2">
            <a:extLst>
              <a:ext uri="{FF2B5EF4-FFF2-40B4-BE49-F238E27FC236}">
                <a16:creationId xmlns:a16="http://schemas.microsoft.com/office/drawing/2014/main" id="{2FDA030C-2697-AEF7-BBA8-3C6C97C61328}"/>
              </a:ext>
            </a:extLst>
          </p:cNvPr>
          <p:cNvSpPr>
            <a:spLocks noGrp="1"/>
          </p:cNvSpPr>
          <p:nvPr>
            <p:ph idx="1"/>
          </p:nvPr>
        </p:nvSpPr>
        <p:spPr/>
        <p:txBody>
          <a:bodyPr/>
          <a:lstStyle/>
          <a:p>
            <a:pPr marL="0" indent="0">
              <a:buNone/>
            </a:pPr>
            <a:r>
              <a:rPr lang="en-GB" dirty="0"/>
              <a:t>As discussing about employee engagement, there are several statistics completed by different companies which reveal incredible outcome such as :</a:t>
            </a:r>
          </a:p>
          <a:p>
            <a:pPr>
              <a:buFont typeface="Wingdings" panose="05000000000000000000" pitchFamily="2" charset="2"/>
              <a:buChar char="Ø"/>
            </a:pPr>
            <a:r>
              <a:rPr lang="en-GB" dirty="0"/>
              <a:t> </a:t>
            </a:r>
            <a:r>
              <a:rPr lang="en-US" dirty="0"/>
              <a:t>85% of employees are either not actively engaged in their jobs or are actively disengaged from them, according to Gallup's State of the Global Workplace study. This indicates that only 15% of workers are engaged actively.</a:t>
            </a:r>
          </a:p>
          <a:p>
            <a:pPr>
              <a:buFont typeface="Wingdings" panose="05000000000000000000" pitchFamily="2" charset="2"/>
              <a:buChar char="Ø"/>
            </a:pPr>
            <a:r>
              <a:rPr lang="en-US" dirty="0"/>
              <a:t> Only 16% of Employees Use Technology to Track Engagement - According to a Gartner analysis, only 16% of Employers use technology to track employee engagement.</a:t>
            </a:r>
            <a:endParaRPr lang="en-GB" dirty="0"/>
          </a:p>
        </p:txBody>
      </p:sp>
    </p:spTree>
    <p:extLst>
      <p:ext uri="{BB962C8B-B14F-4D97-AF65-F5344CB8AC3E}">
        <p14:creationId xmlns:p14="http://schemas.microsoft.com/office/powerpoint/2010/main" val="741546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13F50-787B-ED2A-59F1-453098BE6554}"/>
              </a:ext>
            </a:extLst>
          </p:cNvPr>
          <p:cNvSpPr>
            <a:spLocks noGrp="1"/>
          </p:cNvSpPr>
          <p:nvPr>
            <p:ph type="title"/>
          </p:nvPr>
        </p:nvSpPr>
        <p:spPr/>
        <p:txBody>
          <a:bodyPr/>
          <a:lstStyle/>
          <a:p>
            <a:r>
              <a:rPr lang="en-GB" dirty="0"/>
              <a:t>Statistics of Employee Engagement</a:t>
            </a:r>
            <a:br>
              <a:rPr lang="en-GB" dirty="0"/>
            </a:br>
            <a:endParaRPr lang="en-GB" dirty="0"/>
          </a:p>
        </p:txBody>
      </p:sp>
      <p:sp>
        <p:nvSpPr>
          <p:cNvPr id="3" name="Content Placeholder 2">
            <a:extLst>
              <a:ext uri="{FF2B5EF4-FFF2-40B4-BE49-F238E27FC236}">
                <a16:creationId xmlns:a16="http://schemas.microsoft.com/office/drawing/2014/main" id="{B9BC98BE-3BD1-6345-4DED-78E5D3B3200C}"/>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US" dirty="0"/>
              <a:t>According to SHRM research, which looked at 38 elements directly related to employee engagement and 44 components of job satisfaction, only 29% of employees are satisfied with the opportunities for career advancement that are now available.</a:t>
            </a:r>
          </a:p>
          <a:p>
            <a:pPr>
              <a:buFont typeface="Wingdings" panose="05000000000000000000" pitchFamily="2" charset="2"/>
              <a:buChar char="Ø"/>
            </a:pPr>
            <a:r>
              <a:rPr lang="en-US" dirty="0"/>
              <a:t>85% of workers claim that regular updates from management on company news are what keeps them motivated. 85% of workers stated that they are stimulated when management communication within company is effective, according to Trade Press Services.</a:t>
            </a:r>
          </a:p>
          <a:p>
            <a:pPr>
              <a:buFont typeface="Wingdings" panose="05000000000000000000" pitchFamily="2" charset="2"/>
              <a:buChar char="Ø"/>
            </a:pPr>
            <a:r>
              <a:rPr lang="en-US" dirty="0"/>
              <a:t> Employee engagement cuts down on absences by 41%.</a:t>
            </a:r>
          </a:p>
          <a:p>
            <a:pPr>
              <a:buFont typeface="Wingdings" panose="05000000000000000000" pitchFamily="2" charset="2"/>
              <a:buChar char="Ø"/>
            </a:pPr>
            <a:r>
              <a:rPr lang="en-US" dirty="0"/>
              <a:t>Businesses with High Engagement Experience 59% Less Turnover.</a:t>
            </a:r>
          </a:p>
          <a:p>
            <a:pPr>
              <a:buFont typeface="Wingdings" panose="05000000000000000000" pitchFamily="2" charset="2"/>
              <a:buChar char="Ø"/>
            </a:pPr>
            <a:r>
              <a:rPr lang="en-US" dirty="0"/>
              <a:t>According to Gallup, highly engaged companies see a 59% lower turnover rate.</a:t>
            </a:r>
            <a:endParaRPr lang="en-GB" dirty="0"/>
          </a:p>
        </p:txBody>
      </p:sp>
    </p:spTree>
    <p:extLst>
      <p:ext uri="{BB962C8B-B14F-4D97-AF65-F5344CB8AC3E}">
        <p14:creationId xmlns:p14="http://schemas.microsoft.com/office/powerpoint/2010/main" val="717007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E8EDD-EF89-1399-8621-6C6720D7925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005D44A-FC2A-1639-F811-A60C700B4C8F}"/>
              </a:ext>
            </a:extLst>
          </p:cNvPr>
          <p:cNvSpPr>
            <a:spLocks noGrp="1"/>
          </p:cNvSpPr>
          <p:nvPr>
            <p:ph idx="1"/>
          </p:nvPr>
        </p:nvSpPr>
        <p:spPr/>
        <p:txBody>
          <a:bodyPr/>
          <a:lstStyle/>
          <a:p>
            <a:pPr marL="0" indent="0">
              <a:buNone/>
            </a:pPr>
            <a:r>
              <a:rPr lang="en-GB" dirty="0"/>
              <a:t>Employee engagement represents a vital part in every organisation and every working sector especially within hospitality sector.</a:t>
            </a:r>
          </a:p>
          <a:p>
            <a:pPr marL="0" indent="0">
              <a:buNone/>
            </a:pPr>
            <a:r>
              <a:rPr lang="en-US" dirty="0"/>
              <a:t>The key to a successful employee engagement </a:t>
            </a:r>
            <a:r>
              <a:rPr lang="en-US" dirty="0" err="1"/>
              <a:t>programme</a:t>
            </a:r>
            <a:r>
              <a:rPr lang="en-US" dirty="0"/>
              <a:t> is strong communication, which gives everyone in a business the chance to provide, comprehend, and act on feedback. There are various ways to help increase employee engagement.</a:t>
            </a:r>
          </a:p>
          <a:p>
            <a:pPr marL="0" indent="0">
              <a:buNone/>
            </a:pPr>
            <a:r>
              <a:rPr lang="en-US" dirty="0"/>
              <a:t>Overall, by having a good level of employee engagement within hotel industry it could be achieved a successful business as customers will receive the best service and they will return where they feel valued.</a:t>
            </a:r>
            <a:endParaRPr lang="en-GB" dirty="0"/>
          </a:p>
        </p:txBody>
      </p:sp>
    </p:spTree>
    <p:extLst>
      <p:ext uri="{BB962C8B-B14F-4D97-AF65-F5344CB8AC3E}">
        <p14:creationId xmlns:p14="http://schemas.microsoft.com/office/powerpoint/2010/main" val="3897033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F17E9-B31E-B764-69A8-D72539B6F04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20AF9-A39B-9747-3BE9-3756D0C0AD8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260122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2086</TotalTime>
  <Words>1296</Words>
  <Application>Microsoft Office PowerPoint</Application>
  <PresentationFormat>Widescreen</PresentationFormat>
  <Paragraphs>75</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vt:lpstr>
      <vt:lpstr>Calibri</vt:lpstr>
      <vt:lpstr>Calibri Light</vt:lpstr>
      <vt:lpstr>Wingdings</vt:lpstr>
      <vt:lpstr>Office Theme</vt:lpstr>
      <vt:lpstr>Employee Engagement</vt:lpstr>
      <vt:lpstr>Content</vt:lpstr>
      <vt:lpstr>What is Employee Engagement?</vt:lpstr>
      <vt:lpstr>The Importance of Employee Engagement </vt:lpstr>
      <vt:lpstr>The Importance of Employee Engagement </vt:lpstr>
      <vt:lpstr>Employee Engagement Theoretical Models</vt:lpstr>
      <vt:lpstr>Employee Engagement Theoretical Models</vt:lpstr>
      <vt:lpstr>Employee Engagement Theoretical Models</vt:lpstr>
      <vt:lpstr>Best Practice for Employee Engagement</vt:lpstr>
      <vt:lpstr>Best Practice for Employee Engagement</vt:lpstr>
      <vt:lpstr>Poor Employee Engagement and consequences </vt:lpstr>
      <vt:lpstr>Statistics of Employee Engagement</vt:lpstr>
      <vt:lpstr>Statistics of Employee Engagement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Agda Dinu (2118859)</dc:creator>
  <cp:lastModifiedBy>Agda Dinu (2118859)</cp:lastModifiedBy>
  <cp:revision>5</cp:revision>
  <dcterms:created xsi:type="dcterms:W3CDTF">2022-12-04T08:31:11Z</dcterms:created>
  <dcterms:modified xsi:type="dcterms:W3CDTF">2022-12-05T19:17:34Z</dcterms:modified>
</cp:coreProperties>
</file>