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Masters/slideMaster1.xml" ContentType="application/vnd.openxmlformats-officedocument.presentationml.slideMaster+xml"/>
  <Override PartName="/ppt/notesSlides/notesSlide7.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7.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16.xml" ContentType="application/vnd.openxmlformats-officedocument.presentationml.notesSlide+xml"/>
  <Override PartName="/ppt/notesSlides/notesSlide15.xml" ContentType="application/vnd.openxmlformats-officedocument.presentationml.notesSlide+xml"/>
  <Override PartName="/ppt/notesSlides/notesSlide18.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58" r:id="rId4"/>
    <p:sldId id="259" r:id="rId5"/>
    <p:sldId id="264" r:id="rId6"/>
    <p:sldId id="261" r:id="rId7"/>
    <p:sldId id="262" r:id="rId8"/>
    <p:sldId id="263" r:id="rId9"/>
    <p:sldId id="273" r:id="rId10"/>
    <p:sldId id="274" r:id="rId11"/>
    <p:sldId id="265" r:id="rId12"/>
    <p:sldId id="278" r:id="rId13"/>
    <p:sldId id="280" r:id="rId14"/>
    <p:sldId id="281" r:id="rId15"/>
    <p:sldId id="266" r:id="rId16"/>
    <p:sldId id="276" r:id="rId17"/>
    <p:sldId id="267" r:id="rId18"/>
    <p:sldId id="268" r:id="rId19"/>
    <p:sldId id="269" r:id="rId20"/>
    <p:sldId id="279" r:id="rId21"/>
    <p:sldId id="270" r:id="rId22"/>
    <p:sldId id="271" r:id="rId23"/>
    <p:sldId id="272" r:id="rId24"/>
    <p:sldId id="28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8012" autoAdjust="0"/>
  </p:normalViewPr>
  <p:slideViewPr>
    <p:cSldViewPr snapToGrid="0">
      <p:cViewPr varScale="1">
        <p:scale>
          <a:sx n="89" d="100"/>
          <a:sy n="89" d="100"/>
        </p:scale>
        <p:origin x="137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449C10-DD5F-4BB0-9B75-900635879A3F}" type="datetimeFigureOut">
              <a:rPr lang="en-GB" smtClean="0"/>
              <a:t>24/04/2024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FB7BB3-1004-4830-AA25-75B33D5514BA}" type="slidenum">
              <a:rPr lang="en-GB" smtClean="0"/>
              <a:t>‹#›</a:t>
            </a:fld>
            <a:endParaRPr lang="en-GB"/>
          </a:p>
        </p:txBody>
      </p:sp>
    </p:spTree>
    <p:extLst>
      <p:ext uri="{BB962C8B-B14F-4D97-AF65-F5344CB8AC3E}">
        <p14:creationId xmlns:p14="http://schemas.microsoft.com/office/powerpoint/2010/main" val="2451924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uptech.team/blog/software-development-methodologie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hs.uk/conditions/Carpal-tunnel-syndrome/"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medium.com/@chathuswijekoonuom/ui-ux-standards-ddb4ad898ccc"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piceworks.com/tech/artificial-intelligence/articles/what-is-hci/"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arpgweb.com/pdf-files/sr6(7)71-78.pdf"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interaction-design.org/literature/topics/task-oriented-desig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interaction-design.org/literature/topics/ui-design"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experienceux.co.uk/faqs/what-is-wireframin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liquestudios.com/mockups/#:~:text=A%20mockup%20is%20a%20static"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report consists of developing a good understanding of stock management and SMS so I know how these sort of systems function and what features can be implemented. </a:t>
            </a:r>
          </a:p>
          <a:p>
            <a:r>
              <a:rPr lang="en-GB" dirty="0"/>
              <a:t>It is also useful for me to understanding the principles of storing stock so I can set up the database correctly. </a:t>
            </a:r>
          </a:p>
          <a:p>
            <a:endParaRPr lang="en-GB" dirty="0"/>
          </a:p>
          <a:p>
            <a:r>
              <a:rPr lang="en-GB" dirty="0"/>
              <a:t>Once I had a grasp on stock management I focused on reading about the concepts of user interface design. </a:t>
            </a:r>
          </a:p>
          <a:p>
            <a:r>
              <a:rPr lang="en-GB" dirty="0"/>
              <a:t>These concepts were crucial for me to understand so I could create an effective and well designed GUI for the client. </a:t>
            </a:r>
          </a:p>
          <a:p>
            <a:r>
              <a:rPr lang="en-GB" dirty="0"/>
              <a:t>Also due to the client’s specific requirements further research was done so that the system could accommodate their needs. </a:t>
            </a:r>
          </a:p>
          <a:p>
            <a:endParaRPr lang="en-GB" dirty="0"/>
          </a:p>
          <a:p>
            <a:r>
              <a:rPr lang="en-GB" dirty="0"/>
              <a:t>The next part was holding interviews with the client and gathering details regarding how they wanted the system to work and look. </a:t>
            </a:r>
          </a:p>
          <a:p>
            <a:endParaRPr lang="en-GB" dirty="0"/>
          </a:p>
          <a:p>
            <a:r>
              <a:rPr lang="en-GB" dirty="0"/>
              <a:t>From there a series of wireframes and mock-ups were created and shown to the client for their approval. </a:t>
            </a:r>
          </a:p>
          <a:p>
            <a:r>
              <a:rPr lang="en-GB" dirty="0"/>
              <a:t>Once the client was happy with the designs, development began. </a:t>
            </a:r>
          </a:p>
          <a:p>
            <a:endParaRPr lang="en-GB" dirty="0"/>
          </a:p>
          <a:p>
            <a:r>
              <a:rPr lang="en-GB" dirty="0"/>
              <a:t>A series of tests were conducted once the system was completed before passing off to the client.</a:t>
            </a:r>
          </a:p>
          <a:p>
            <a:endParaRPr lang="en-GB" dirty="0"/>
          </a:p>
          <a:p>
            <a:r>
              <a:rPr lang="en-GB" dirty="0"/>
              <a:t>The completed system was given to the client and a series of tasks were given to them to complete.</a:t>
            </a:r>
          </a:p>
          <a:p>
            <a:r>
              <a:rPr lang="en-GB" dirty="0"/>
              <a:t>Notes were made about how easy the client found the system to use and their opinions on it, this was taken into consideration during the reflection stage.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2</a:t>
            </a:fld>
            <a:endParaRPr lang="en-GB"/>
          </a:p>
        </p:txBody>
      </p:sp>
    </p:spTree>
    <p:extLst>
      <p:ext uri="{BB962C8B-B14F-4D97-AF65-F5344CB8AC3E}">
        <p14:creationId xmlns:p14="http://schemas.microsoft.com/office/powerpoint/2010/main" val="3566480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3</a:t>
            </a:fld>
            <a:endParaRPr lang="en-GB"/>
          </a:p>
        </p:txBody>
      </p:sp>
    </p:spTree>
    <p:extLst>
      <p:ext uri="{BB962C8B-B14F-4D97-AF65-F5344CB8AC3E}">
        <p14:creationId xmlns:p14="http://schemas.microsoft.com/office/powerpoint/2010/main" val="3706237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For this project, the agile development methodology has been adopted. This methodology focuses on breaking a project down into several phases and emphasises communication and collaboration. [1]</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This methodology involves conducting multiple tests throughout development, there is also frequent communication between the developer and the client.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developer is looking for feedback so they can make relevant changes or improvements based on the client’s requirements. </a:t>
            </a:r>
          </a:p>
          <a:p>
            <a:endParaRPr lang="en-GB" sz="1800" dirty="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cs typeface="Times New Roman" panose="02020603050405020304" pitchFamily="18" charset="0"/>
              </a:rPr>
              <a:t>1.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Nikolaieva</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8 Best Software Development Methodologies [Internet]. www.uptech.team. 2022.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https://www.uptech.team/blog/software-development-methodologies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4</a:t>
            </a:fld>
            <a:endParaRPr lang="en-GB"/>
          </a:p>
        </p:txBody>
      </p:sp>
    </p:spTree>
    <p:extLst>
      <p:ext uri="{BB962C8B-B14F-4D97-AF65-F5344CB8AC3E}">
        <p14:creationId xmlns:p14="http://schemas.microsoft.com/office/powerpoint/2010/main" val="3808906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client is the owner of a local kickboxing academy, they suffer from Carpal Tunnel Syndrome (CTS), this disability can cause aches or pains in the </a:t>
            </a:r>
            <a:r>
              <a:rPr lang="en-GB" sz="1800" dirty="0">
                <a:effectLst/>
                <a:latin typeface="Calibri" panose="020F0502020204030204" pitchFamily="34" charset="0"/>
                <a:ea typeface="Calibri" panose="020F0502020204030204" pitchFamily="34" charset="0"/>
                <a:cs typeface="Times New Roman" panose="02020603050405020304" pitchFamily="18" charset="0"/>
              </a:rPr>
              <a:t>fingers, hand, and arm. [2]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cs typeface="Times New Roman" panose="02020603050405020304" pitchFamily="18" charset="0"/>
              </a:rPr>
              <a:t>The client specifically suffers from numbness in the hands so I had to take this into consideration when designing the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cs typeface="Times New Roman" panose="02020603050405020304" pitchFamily="18" charset="0"/>
              </a:rPr>
              <a:t>The client is also not an especially technology proficient individual however they do use technology on a daily basis and they do feel like they are capable of using a simple system.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cs typeface="Times New Roman" panose="02020603050405020304" pitchFamily="18" charset="0"/>
              </a:rPr>
              <a:t>[2]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NHS. Carpal tunnel syndrome [Internet]. NHS. 2019.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https://www.nhs.uk/conditions/Carpal-tunnel-syndrome/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5</a:t>
            </a:fld>
            <a:endParaRPr lang="en-GB"/>
          </a:p>
        </p:txBody>
      </p:sp>
    </p:spTree>
    <p:extLst>
      <p:ext uri="{BB962C8B-B14F-4D97-AF65-F5344CB8AC3E}">
        <p14:creationId xmlns:p14="http://schemas.microsoft.com/office/powerpoint/2010/main" val="3264157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conducting an interview with the client it was agree that the system will have login/log out functionality, adding, editing, and deleting stock. </a:t>
            </a:r>
          </a:p>
          <a:p>
            <a:r>
              <a:rPr lang="en-GB" dirty="0"/>
              <a:t>The database will have 6 columns that will store information about the stock item. </a:t>
            </a:r>
          </a:p>
          <a:p>
            <a:r>
              <a:rPr lang="en-GB" dirty="0"/>
              <a:t>The second interview involved a discussion about the appearance of the system, the client did not want lots of on screen clutter or mess, they simply wanted a minimalist UI with only the essential features.</a:t>
            </a:r>
          </a:p>
          <a:p>
            <a:r>
              <a:rPr lang="en-GB" dirty="0"/>
              <a:t>They wanted extra large text, well contrasted colours, and large buttons and other elements. </a:t>
            </a:r>
          </a:p>
        </p:txBody>
      </p:sp>
      <p:sp>
        <p:nvSpPr>
          <p:cNvPr id="4" name="Slide Number Placeholder 3"/>
          <p:cNvSpPr>
            <a:spLocks noGrp="1"/>
          </p:cNvSpPr>
          <p:nvPr>
            <p:ph type="sldNum" sz="quarter" idx="5"/>
          </p:nvPr>
        </p:nvSpPr>
        <p:spPr/>
        <p:txBody>
          <a:bodyPr/>
          <a:lstStyle/>
          <a:p>
            <a:fld id="{A5FB7BB3-1004-4830-AA25-75B33D5514BA}" type="slidenum">
              <a:rPr lang="en-GB" smtClean="0"/>
              <a:t>6</a:t>
            </a:fld>
            <a:endParaRPr lang="en-GB"/>
          </a:p>
        </p:txBody>
      </p:sp>
    </p:spTree>
    <p:extLst>
      <p:ext uri="{BB962C8B-B14F-4D97-AF65-F5344CB8AC3E}">
        <p14:creationId xmlns:p14="http://schemas.microsoft.com/office/powerpoint/2010/main" val="3661365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7</a:t>
            </a:fld>
            <a:endParaRPr lang="en-GB"/>
          </a:p>
        </p:txBody>
      </p:sp>
    </p:spTree>
    <p:extLst>
      <p:ext uri="{BB962C8B-B14F-4D97-AF65-F5344CB8AC3E}">
        <p14:creationId xmlns:p14="http://schemas.microsoft.com/office/powerpoint/2010/main" val="1389020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Adhering to additional best practices ensures consistency and predictability for users, this creates a seamless experience for users as they can refer to their past experiences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when interacting with a new UI for the first time. [3] </a:t>
            </a:r>
          </a:p>
          <a:p>
            <a:endParaRPr lang="en-GB" sz="1800" dirty="0">
              <a:effectLst/>
              <a:latin typeface="Calibri" panose="020F0502020204030204" pitchFamily="34" charset="0"/>
              <a:cs typeface="Times New Roman" panose="02020603050405020304" pitchFamily="18" charset="0"/>
            </a:endParaRPr>
          </a:p>
          <a:p>
            <a:r>
              <a:rPr lang="en-GB" sz="1800" dirty="0">
                <a:effectLst/>
                <a:latin typeface="Calibri" panose="020F0502020204030204" pitchFamily="34" charset="0"/>
                <a:cs typeface="Times New Roman" panose="02020603050405020304" pitchFamily="18" charset="0"/>
              </a:rPr>
              <a:t>Other SMS have been examined and certain design choices were implemented in the client’s system, this would make this system accessible to other users who might </a:t>
            </a:r>
          </a:p>
          <a:p>
            <a:r>
              <a:rPr lang="en-GB" sz="1800" dirty="0">
                <a:effectLst/>
                <a:latin typeface="Calibri" panose="020F0502020204030204" pitchFamily="34" charset="0"/>
                <a:cs typeface="Times New Roman" panose="02020603050405020304" pitchFamily="18" charset="0"/>
              </a:rPr>
              <a:t>Want to try a different SMS. </a:t>
            </a:r>
          </a:p>
          <a:p>
            <a:endParaRPr lang="en-GB" sz="1800" dirty="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cs typeface="Times New Roman" panose="02020603050405020304" pitchFamily="18" charset="0"/>
              </a:rPr>
              <a:t>[3]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Wijekoon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UI/UX Standards [Internet]. Medium. 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https://medium.com/@chathuswijekoonuom/ui-ux-standards-ddb4ad898ccc</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8</a:t>
            </a:fld>
            <a:endParaRPr lang="en-GB"/>
          </a:p>
        </p:txBody>
      </p:sp>
    </p:spTree>
    <p:extLst>
      <p:ext uri="{BB962C8B-B14F-4D97-AF65-F5344CB8AC3E}">
        <p14:creationId xmlns:p14="http://schemas.microsoft.com/office/powerpoint/2010/main" val="2887991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spcAft>
                <a:spcPts val="800"/>
              </a:spcAft>
              <a:buFont typeface="+mj-lt"/>
              <a:buNone/>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Kanade V. What Is HCI (Human-Computer Interaction)? Meaning, Importance, Examples, and Goals [Internet]. Spiceworks. 2022.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https://www.spiceworks.com/tech/artificial-intelligence/articles/what-is-hci/</a:t>
            </a:r>
            <a:endPar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L="0" lvl="0" indent="0">
              <a:lnSpc>
                <a:spcPct val="107000"/>
              </a:lnSpc>
              <a:spcAft>
                <a:spcPts val="800"/>
              </a:spcAft>
              <a:buFont typeface="+mj-l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Calibri" panose="020F0502020204030204" pitchFamily="34" charset="0"/>
              </a:rPr>
              <a:t>[5] Paul PK, Sinha RR, Baby P, Shivraj KS, </a:t>
            </a:r>
            <a:r>
              <a:rPr lang="en-GB" sz="1800" dirty="0" err="1">
                <a:solidFill>
                  <a:srgbClr val="000000"/>
                </a:solidFill>
                <a:effectLst/>
                <a:latin typeface="Calibri" panose="020F0502020204030204" pitchFamily="34" charset="0"/>
                <a:ea typeface="Calibri" panose="020F0502020204030204" pitchFamily="34" charset="0"/>
              </a:rPr>
              <a:t>Aremu</a:t>
            </a:r>
            <a:r>
              <a:rPr lang="en-GB" sz="1800" dirty="0">
                <a:solidFill>
                  <a:srgbClr val="000000"/>
                </a:solidFill>
                <a:effectLst/>
                <a:latin typeface="Calibri" panose="020F0502020204030204" pitchFamily="34" charset="0"/>
                <a:ea typeface="Calibri" panose="020F0502020204030204" pitchFamily="34" charset="0"/>
              </a:rPr>
              <a:t> B, </a:t>
            </a:r>
            <a:r>
              <a:rPr lang="en-GB" sz="1800" dirty="0" err="1">
                <a:solidFill>
                  <a:srgbClr val="000000"/>
                </a:solidFill>
                <a:effectLst/>
                <a:latin typeface="Calibri" panose="020F0502020204030204" pitchFamily="34" charset="0"/>
                <a:ea typeface="Calibri" panose="020F0502020204030204" pitchFamily="34" charset="0"/>
              </a:rPr>
              <a:t>Mewada</a:t>
            </a:r>
            <a:r>
              <a:rPr lang="en-GB" sz="1800" dirty="0">
                <a:solidFill>
                  <a:srgbClr val="000000"/>
                </a:solidFill>
                <a:effectLst/>
                <a:latin typeface="Calibri" panose="020F0502020204030204" pitchFamily="34" charset="0"/>
                <a:ea typeface="Calibri" panose="020F0502020204030204" pitchFamily="34" charset="0"/>
              </a:rPr>
              <a:t> S. Usability Engineering, Human Computer Interaction and Allied Sciences: With Reference to its Uses and Potentialities in Agricultural Sectors—A Scientific Report. Scientific Review [Internet]. 2020 Jul 15 [cited 2024 Apr 18];(67):71–8. Available from: </a:t>
            </a:r>
            <a:r>
              <a:rPr lang="en-GB" sz="18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https://arpgweb.com/pdf-files/sr6(7)71-78.pdf</a:t>
            </a:r>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9</a:t>
            </a:fld>
            <a:endParaRPr lang="en-GB"/>
          </a:p>
        </p:txBody>
      </p:sp>
    </p:spTree>
    <p:extLst>
      <p:ext uri="{BB962C8B-B14F-4D97-AF65-F5344CB8AC3E}">
        <p14:creationId xmlns:p14="http://schemas.microsoft.com/office/powerpoint/2010/main" val="41603189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[6] What is Task-Oriented Design? — updated 2023 [Internet]. The Interaction Design Foundation. 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https://www.interaction-design.org/literature/topics/task-oriented-design</a:t>
            </a:r>
            <a:endPar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10</a:t>
            </a:fld>
            <a:endParaRPr lang="en-GB"/>
          </a:p>
        </p:txBody>
      </p:sp>
    </p:spTree>
    <p:extLst>
      <p:ext uri="{BB962C8B-B14F-4D97-AF65-F5344CB8AC3E}">
        <p14:creationId xmlns:p14="http://schemas.microsoft.com/office/powerpoint/2010/main" val="1776041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After initial observations and discussions with the client about existing SMS it became clear that the overly complex and poorly designed UI was a major issue for the client.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[6]Interaction Design Foundation. What is User Interface (UI) Design? [Internet]. The Interaction Design Foundation. UX courses; 2016.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https://www.interaction-design.org/literature/topics/ui-design</a:t>
            </a:r>
            <a:endPar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11</a:t>
            </a:fld>
            <a:endParaRPr lang="en-GB"/>
          </a:p>
        </p:txBody>
      </p:sp>
    </p:spTree>
    <p:extLst>
      <p:ext uri="{BB962C8B-B14F-4D97-AF65-F5344CB8AC3E}">
        <p14:creationId xmlns:p14="http://schemas.microsoft.com/office/powerpoint/2010/main" val="17687377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client’s brand mainly consists of blue, so a dark blue background was used for this page to add a sense of familiarity for the client as they use the system.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is an important consideration in UI design, using consistent brand colours and themes can trigger recall and make the user feel a certain way.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By using similar colours to the client’s brand in the design it will make the system feel familiar and invoke positive emotions with the client.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12</a:t>
            </a:fld>
            <a:endParaRPr lang="en-GB"/>
          </a:p>
        </p:txBody>
      </p:sp>
    </p:spTree>
    <p:extLst>
      <p:ext uri="{BB962C8B-B14F-4D97-AF65-F5344CB8AC3E}">
        <p14:creationId xmlns:p14="http://schemas.microsoft.com/office/powerpoint/2010/main" val="3064352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system only uses sans serif fonts.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Sans-serif was used due it being easily readable on screens.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absence of serifs also gives this font a minimalist and cleaner appearance, which will limit the amount of the cognitive processing required for the client to read it.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5FB7BB3-1004-4830-AA25-75B33D5514BA}" type="slidenum">
              <a:rPr lang="en-GB" smtClean="0"/>
              <a:t>13</a:t>
            </a:fld>
            <a:endParaRPr lang="en-GB"/>
          </a:p>
        </p:txBody>
      </p:sp>
    </p:spTree>
    <p:extLst>
      <p:ext uri="{BB962C8B-B14F-4D97-AF65-F5344CB8AC3E}">
        <p14:creationId xmlns:p14="http://schemas.microsoft.com/office/powerpoint/2010/main" val="489573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The form and button elements were given rounded corners due to the centre of our vision focusing better on circular details. </a:t>
            </a:r>
            <a:endParaRPr lang="en-GB" sz="1200" dirty="0">
              <a:effectLst/>
              <a:latin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Rounded corners are also psychologically associated with a sense of safety due to their smooth and non-threating appearance.</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In web design rounded corners also work well for call-to-action features as the brain finds the roundedness easier to compute.</a:t>
            </a: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A drop shadow for the button and form fields has also been included, this was done as it indicates to the user that these elements can be interacted with and clicked.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14</a:t>
            </a:fld>
            <a:endParaRPr lang="en-GB"/>
          </a:p>
        </p:txBody>
      </p:sp>
    </p:spTree>
    <p:extLst>
      <p:ext uri="{BB962C8B-B14F-4D97-AF65-F5344CB8AC3E}">
        <p14:creationId xmlns:p14="http://schemas.microsoft.com/office/powerpoint/2010/main" val="2218176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 </a:t>
            </a:r>
            <a:r>
              <a:rPr lang="en-GB" sz="1800" kern="100" dirty="0">
                <a:effectLst/>
                <a:latin typeface="Calibri" panose="020F0502020204030204" pitchFamily="34" charset="0"/>
                <a:ea typeface="Calibri" panose="020F0502020204030204" pitchFamily="34" charset="0"/>
                <a:cs typeface="Calibri" panose="020F0502020204030204" pitchFamily="34" charset="0"/>
              </a:rPr>
              <a:t>Fisher M. What is wireframing? [Internet]. Experience UX. 2015.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https://www.experienceux.co.uk/faqs/what-is-wireframing/</a:t>
            </a:r>
            <a:endPar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15</a:t>
            </a:fld>
            <a:endParaRPr lang="en-GB"/>
          </a:p>
        </p:txBody>
      </p:sp>
    </p:spTree>
    <p:extLst>
      <p:ext uri="{BB962C8B-B14F-4D97-AF65-F5344CB8AC3E}">
        <p14:creationId xmlns:p14="http://schemas.microsoft.com/office/powerpoint/2010/main" val="28210537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HUFFORD B. What is a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Mockup</a:t>
            </a:r>
            <a:r>
              <a:rPr lang="en-GB" sz="1800" kern="100" dirty="0">
                <a:effectLst/>
                <a:latin typeface="Calibri" panose="020F0502020204030204" pitchFamily="34" charset="0"/>
                <a:ea typeface="Calibri" panose="020F0502020204030204" pitchFamily="34" charset="0"/>
                <a:cs typeface="Calibri" panose="020F0502020204030204" pitchFamily="34" charset="0"/>
              </a:rPr>
              <a:t>? (+How to Create a </a:t>
            </a:r>
            <a:r>
              <a:rPr lang="en-GB" sz="1800" kern="100" dirty="0" err="1">
                <a:effectLst/>
                <a:latin typeface="Calibri" panose="020F0502020204030204" pitchFamily="34" charset="0"/>
                <a:ea typeface="Calibri" panose="020F0502020204030204" pitchFamily="34" charset="0"/>
                <a:cs typeface="Calibri" panose="020F0502020204030204" pitchFamily="34" charset="0"/>
              </a:rPr>
              <a:t>Mockup</a:t>
            </a:r>
            <a:r>
              <a:rPr lang="en-GB" sz="1800" kern="100" dirty="0">
                <a:effectLst/>
                <a:latin typeface="Calibri" panose="020F0502020204030204" pitchFamily="34" charset="0"/>
                <a:ea typeface="Calibri" panose="020F0502020204030204" pitchFamily="34" charset="0"/>
                <a:cs typeface="Calibri" panose="020F0502020204030204" pitchFamily="34" charset="0"/>
              </a:rPr>
              <a:t> in 2021) [Internet]. Clique Studios. 2021.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https://cliquestudios.com/mockups/#:~:text=A%20mockup%20is%20a%20static</a:t>
            </a:r>
            <a:endPar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16</a:t>
            </a:fld>
            <a:endParaRPr lang="en-GB"/>
          </a:p>
        </p:txBody>
      </p:sp>
    </p:spTree>
    <p:extLst>
      <p:ext uri="{BB962C8B-B14F-4D97-AF65-F5344CB8AC3E}">
        <p14:creationId xmlns:p14="http://schemas.microsoft.com/office/powerpoint/2010/main" val="16160798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starts with the user accessing the login page and filling in their username and password details into the login form.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system authenticates the login credentials and if they are correct then the user is granted access to the system,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if they are incorrect then the user will have to try again.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begins with the user entering the page and entering the stock information in the form. When the user hits the “Add”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button the form data will be inserted into the database, if an error occurs then a message will appear, and the user will be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redirected back the page where they can try again.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5FB7BB3-1004-4830-AA25-75B33D5514BA}" type="slidenum">
              <a:rPr lang="en-GB" smtClean="0"/>
              <a:t>17</a:t>
            </a:fld>
            <a:endParaRPr lang="en-GB"/>
          </a:p>
        </p:txBody>
      </p:sp>
    </p:spTree>
    <p:extLst>
      <p:ext uri="{BB962C8B-B14F-4D97-AF65-F5344CB8AC3E}">
        <p14:creationId xmlns:p14="http://schemas.microsoft.com/office/powerpoint/2010/main" val="2873759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is the entity-relationship diagram for the system, it consists of two table entities: “stock item” and “stock type”.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“stock item” entity has a primary key of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Stock_ID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this will be a unique identify for every stock item in the database.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following attributes are name, type, size, colour, and quantity, the “type” attribute is a foreign key that is from the “stock type” entity table. </a:t>
            </a:r>
          </a:p>
          <a:p>
            <a:endParaRPr lang="en-GB" dirty="0"/>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“stock type” table has two attributes, those being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type_ID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type_name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relationship between the tables is many-to-one. This indicates that many stock items can belong to a single stock type. </a:t>
            </a: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18</a:t>
            </a:fld>
            <a:endParaRPr lang="en-GB"/>
          </a:p>
        </p:txBody>
      </p:sp>
    </p:spTree>
    <p:extLst>
      <p:ext uri="{BB962C8B-B14F-4D97-AF65-F5344CB8AC3E}">
        <p14:creationId xmlns:p14="http://schemas.microsoft.com/office/powerpoint/2010/main" val="29019404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19</a:t>
            </a:fld>
            <a:endParaRPr lang="en-GB"/>
          </a:p>
        </p:txBody>
      </p:sp>
    </p:spTree>
    <p:extLst>
      <p:ext uri="{BB962C8B-B14F-4D97-AF65-F5344CB8AC3E}">
        <p14:creationId xmlns:p14="http://schemas.microsoft.com/office/powerpoint/2010/main" val="6458562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20</a:t>
            </a:fld>
            <a:endParaRPr lang="en-GB"/>
          </a:p>
        </p:txBody>
      </p:sp>
    </p:spTree>
    <p:extLst>
      <p:ext uri="{BB962C8B-B14F-4D97-AF65-F5344CB8AC3E}">
        <p14:creationId xmlns:p14="http://schemas.microsoft.com/office/powerpoint/2010/main" val="17954513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goal of the project was to develop a bespoke stock management system that met a client’s specific needs. It had to be intuitive and simple while being considerate of the client’s disability. It was the hope that the client would easily pick the system and be able to utilize it for their business.</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observed from the tasks given to the client, they had very few issues interacting with the system and its features. They quickly picked up how to best use the system and they would love to have it fully set up for their business. They also admired the simple design, large text, and exciting colour choices.</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After reviewing the feedback from the client and comparing it with the initial goals of the project, it has been determined that this project has been successful in its purpose which was to develop a bespoke SMS that accommodates to non-technical proficient individuals and those who may suffer from certain physical limitations.   </a:t>
            </a:r>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21</a:t>
            </a:fld>
            <a:endParaRPr lang="en-GB"/>
          </a:p>
        </p:txBody>
      </p:sp>
    </p:spTree>
    <p:extLst>
      <p:ext uri="{BB962C8B-B14F-4D97-AF65-F5344CB8AC3E}">
        <p14:creationId xmlns:p14="http://schemas.microsoft.com/office/powerpoint/2010/main" val="4521795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Upon reflection on the project and notes made throughout, there are areas of that be improved upon.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lot has been learned about web design and UX development, significant improvements have been made throughout the design of the system.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New technologies have been used to develop the system; PHP skills have been expanded since the beginning of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project managed to remain on schedule throughout and no major issues in regard to coding appeared, effective communication was also maintained with the client. </a:t>
            </a:r>
          </a:p>
          <a:p>
            <a:endParaRPr lang="en-GB" dirty="0"/>
          </a:p>
          <a:p>
            <a:endParaRPr lang="en-GB" dirty="0"/>
          </a:p>
        </p:txBody>
      </p:sp>
      <p:sp>
        <p:nvSpPr>
          <p:cNvPr id="4" name="Slide Number Placeholder 3"/>
          <p:cNvSpPr>
            <a:spLocks noGrp="1"/>
          </p:cNvSpPr>
          <p:nvPr>
            <p:ph type="sldNum" sz="quarter" idx="5"/>
          </p:nvPr>
        </p:nvSpPr>
        <p:spPr/>
        <p:txBody>
          <a:bodyPr/>
          <a:lstStyle/>
          <a:p>
            <a:fld id="{A5FB7BB3-1004-4830-AA25-75B33D5514BA}" type="slidenum">
              <a:rPr lang="en-GB" smtClean="0"/>
              <a:t>22</a:t>
            </a:fld>
            <a:endParaRPr lang="en-GB"/>
          </a:p>
        </p:txBody>
      </p:sp>
    </p:spTree>
    <p:extLst>
      <p:ext uri="{BB962C8B-B14F-4D97-AF65-F5344CB8AC3E}">
        <p14:creationId xmlns:p14="http://schemas.microsoft.com/office/powerpoint/2010/main" val="1679491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D41E777-EFA2-4F6E-8452-300F223A1649}"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1025197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41E777-EFA2-4F6E-8452-300F223A1649}"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3496064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AD41E777-EFA2-4F6E-8452-300F223A1649}" type="datetimeFigureOut">
              <a:rPr lang="en-GB" smtClean="0"/>
              <a:t>24/04/2024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A0030AC1-1722-474D-BA2B-A4D213A995B1}" type="slidenum">
              <a:rPr lang="en-GB" smtClean="0"/>
              <a:t>‹#›</a:t>
            </a:fld>
            <a:endParaRPr lang="en-GB"/>
          </a:p>
        </p:txBody>
      </p:sp>
    </p:spTree>
    <p:extLst>
      <p:ext uri="{BB962C8B-B14F-4D97-AF65-F5344CB8AC3E}">
        <p14:creationId xmlns:p14="http://schemas.microsoft.com/office/powerpoint/2010/main" val="283425605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41E777-EFA2-4F6E-8452-300F223A1649}"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2477106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41E777-EFA2-4F6E-8452-300F223A1649}"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1686383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41E777-EFA2-4F6E-8452-300F223A1649}"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3946573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41E777-EFA2-4F6E-8452-300F223A1649}"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838293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41E777-EFA2-4F6E-8452-300F223A1649}"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671353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41E777-EFA2-4F6E-8452-300F223A1649}"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595979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41E777-EFA2-4F6E-8452-300F223A1649}"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1516745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AD41E777-EFA2-4F6E-8452-300F223A1649}" type="datetimeFigureOut">
              <a:rPr lang="en-GB" smtClean="0"/>
              <a:t>24/04/2024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A0030AC1-1722-474D-BA2B-A4D213A995B1}" type="slidenum">
              <a:rPr lang="en-GB" smtClean="0"/>
              <a:t>‹#›</a:t>
            </a:fld>
            <a:endParaRPr lang="en-GB"/>
          </a:p>
        </p:txBody>
      </p:sp>
    </p:spTree>
    <p:extLst>
      <p:ext uri="{BB962C8B-B14F-4D97-AF65-F5344CB8AC3E}">
        <p14:creationId xmlns:p14="http://schemas.microsoft.com/office/powerpoint/2010/main" val="3268050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AD41E777-EFA2-4F6E-8452-300F223A1649}" type="datetimeFigureOut">
              <a:rPr lang="en-GB" smtClean="0"/>
              <a:t>24/04/2024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A0030AC1-1722-474D-BA2B-A4D213A995B1}" type="slidenum">
              <a:rPr lang="en-GB" smtClean="0"/>
              <a:t>‹#›</a:t>
            </a:fld>
            <a:endParaRPr lang="en-GB"/>
          </a:p>
        </p:txBody>
      </p:sp>
    </p:spTree>
    <p:extLst>
      <p:ext uri="{BB962C8B-B14F-4D97-AF65-F5344CB8AC3E}">
        <p14:creationId xmlns:p14="http://schemas.microsoft.com/office/powerpoint/2010/main" val="11148394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2.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experienceux.co.uk/faqs/what-is-wireframing/" TargetMode="External"/><Relationship Id="rId3" Type="http://schemas.openxmlformats.org/officeDocument/2006/relationships/hyperlink" Target="https://www.nhs.uk/conditions/Carpal-tunnel-syndrome/" TargetMode="External"/><Relationship Id="rId7" Type="http://schemas.openxmlformats.org/officeDocument/2006/relationships/hyperlink" Target="https://www.interaction-design.org/literature/topics/task-oriented-design" TargetMode="External"/><Relationship Id="rId2" Type="http://schemas.openxmlformats.org/officeDocument/2006/relationships/hyperlink" Target="https://www.uptech.team/blog/software-development-methodologies" TargetMode="External"/><Relationship Id="rId1" Type="http://schemas.openxmlformats.org/officeDocument/2006/relationships/slideLayout" Target="../slideLayouts/slideLayout2.xml"/><Relationship Id="rId6" Type="http://schemas.openxmlformats.org/officeDocument/2006/relationships/hyperlink" Target="https://arpgweb.com/pdf-files/sr6(7)71-78.pdf" TargetMode="External"/><Relationship Id="rId5" Type="http://schemas.openxmlformats.org/officeDocument/2006/relationships/hyperlink" Target="https://www.spiceworks.com/tech/artificial-intelligence/articles/what-is-hci/" TargetMode="External"/><Relationship Id="rId4" Type="http://schemas.openxmlformats.org/officeDocument/2006/relationships/hyperlink" Target="https://medium.com/@chathuswijekoonuom/ui-ux-standards-ddb4ad898ccc" TargetMode="External"/><Relationship Id="rId9" Type="http://schemas.openxmlformats.org/officeDocument/2006/relationships/hyperlink" Target="https://cliquestudios.com/mockups/#:~:text=A%20mockup%20is%20a%20static"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sign&#10;&#10;Description automatically generated">
            <a:extLst>
              <a:ext uri="{FF2B5EF4-FFF2-40B4-BE49-F238E27FC236}">
                <a16:creationId xmlns:a16="http://schemas.microsoft.com/office/drawing/2014/main" id="{C134942A-CFCE-2CA7-991D-0DF181D93AA8}"/>
              </a:ext>
            </a:extLst>
          </p:cNvPr>
          <p:cNvPicPr>
            <a:picLocks noChangeAspect="1"/>
          </p:cNvPicPr>
          <p:nvPr/>
        </p:nvPicPr>
        <p:blipFill>
          <a:blip r:embed="rId2"/>
          <a:stretch>
            <a:fillRect/>
          </a:stretch>
        </p:blipFill>
        <p:spPr>
          <a:xfrm>
            <a:off x="3574446" y="192919"/>
            <a:ext cx="5067300" cy="2057400"/>
          </a:xfrm>
          <a:prstGeom prst="rect">
            <a:avLst/>
          </a:prstGeom>
        </p:spPr>
      </p:pic>
      <p:sp>
        <p:nvSpPr>
          <p:cNvPr id="5" name="TextBox 4">
            <a:extLst>
              <a:ext uri="{FF2B5EF4-FFF2-40B4-BE49-F238E27FC236}">
                <a16:creationId xmlns:a16="http://schemas.microsoft.com/office/drawing/2014/main" id="{9F880D5D-346C-104F-B27E-6E60C5844A3B}"/>
              </a:ext>
            </a:extLst>
          </p:cNvPr>
          <p:cNvSpPr txBox="1"/>
          <p:nvPr/>
        </p:nvSpPr>
        <p:spPr>
          <a:xfrm>
            <a:off x="3713239" y="4198046"/>
            <a:ext cx="478971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cs typeface="Calibri"/>
              </a:rPr>
              <a:t>By Brandon Stevens</a:t>
            </a:r>
          </a:p>
          <a:p>
            <a:pPr algn="ctr"/>
            <a:r>
              <a:rPr lang="en-US" sz="2000" dirty="0">
                <a:cs typeface="Calibri"/>
              </a:rPr>
              <a:t>343526</a:t>
            </a:r>
          </a:p>
        </p:txBody>
      </p:sp>
      <p:sp>
        <p:nvSpPr>
          <p:cNvPr id="6" name="TextBox 5">
            <a:extLst>
              <a:ext uri="{FF2B5EF4-FFF2-40B4-BE49-F238E27FC236}">
                <a16:creationId xmlns:a16="http://schemas.microsoft.com/office/drawing/2014/main" id="{779582DE-718A-EC55-44C0-1F7BE058FC28}"/>
              </a:ext>
            </a:extLst>
          </p:cNvPr>
          <p:cNvSpPr txBox="1"/>
          <p:nvPr/>
        </p:nvSpPr>
        <p:spPr>
          <a:xfrm>
            <a:off x="2419047" y="2249713"/>
            <a:ext cx="7365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ea typeface="+mn-lt"/>
                <a:cs typeface="+mn-lt"/>
              </a:rPr>
              <a:t>Developing a Bespoke Stock Management System Using an Action Research and Phenomenological Approach </a:t>
            </a:r>
            <a:endParaRPr lang="en-US" b="1" dirty="0">
              <a:cs typeface="Calibri" panose="020F0502020204030204"/>
            </a:endParaRPr>
          </a:p>
        </p:txBody>
      </p:sp>
      <p:sp>
        <p:nvSpPr>
          <p:cNvPr id="8" name="TextBox 7">
            <a:extLst>
              <a:ext uri="{FF2B5EF4-FFF2-40B4-BE49-F238E27FC236}">
                <a16:creationId xmlns:a16="http://schemas.microsoft.com/office/drawing/2014/main" id="{4F43C614-6797-3744-7C4C-80A73F7268BD}"/>
              </a:ext>
            </a:extLst>
          </p:cNvPr>
          <p:cNvSpPr txBox="1"/>
          <p:nvPr/>
        </p:nvSpPr>
        <p:spPr>
          <a:xfrm>
            <a:off x="3574446" y="5137504"/>
            <a:ext cx="537028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ea typeface="+mn-lt"/>
                <a:cs typeface="+mn-lt"/>
              </a:rPr>
              <a:t>Project submitted as part of the requirements for the award of the BSc (Hons) Applied Computing </a:t>
            </a:r>
          </a:p>
          <a:p>
            <a:pPr algn="ctr"/>
            <a:endParaRPr lang="en-US" sz="2000">
              <a:cs typeface="Calibri" panose="020F0502020204030204"/>
            </a:endParaRPr>
          </a:p>
          <a:p>
            <a:pPr algn="ctr"/>
            <a:r>
              <a:rPr lang="en-US" sz="2000" dirty="0">
                <a:cs typeface="Calibri" panose="020F0502020204030204"/>
              </a:rPr>
              <a:t>May 2024</a:t>
            </a:r>
            <a:endParaRPr lang="en-US" dirty="0"/>
          </a:p>
        </p:txBody>
      </p:sp>
    </p:spTree>
    <p:extLst>
      <p:ext uri="{BB962C8B-B14F-4D97-AF65-F5344CB8AC3E}">
        <p14:creationId xmlns:p14="http://schemas.microsoft.com/office/powerpoint/2010/main" val="2590387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D43D1-2796-2668-F3B2-6813D40EBCE6}"/>
              </a:ext>
            </a:extLst>
          </p:cNvPr>
          <p:cNvSpPr>
            <a:spLocks noGrp="1"/>
          </p:cNvSpPr>
          <p:nvPr>
            <p:ph type="title"/>
          </p:nvPr>
        </p:nvSpPr>
        <p:spPr/>
        <p:txBody>
          <a:bodyPr/>
          <a:lstStyle/>
          <a:p>
            <a:r>
              <a:rPr lang="en-GB" dirty="0"/>
              <a:t>the report  </a:t>
            </a:r>
          </a:p>
        </p:txBody>
      </p:sp>
      <p:sp>
        <p:nvSpPr>
          <p:cNvPr id="3" name="Content Placeholder 2">
            <a:extLst>
              <a:ext uri="{FF2B5EF4-FFF2-40B4-BE49-F238E27FC236}">
                <a16:creationId xmlns:a16="http://schemas.microsoft.com/office/drawing/2014/main" id="{C19991CD-26E5-3400-F47E-57EDC9C23AA9}"/>
              </a:ext>
            </a:extLst>
          </p:cNvPr>
          <p:cNvSpPr>
            <a:spLocks noGrp="1"/>
          </p:cNvSpPr>
          <p:nvPr>
            <p:ph idx="1"/>
          </p:nvPr>
        </p:nvSpPr>
        <p:spPr>
          <a:xfrm>
            <a:off x="977008" y="2926732"/>
            <a:ext cx="4789090" cy="3269673"/>
          </a:xfrm>
        </p:spPr>
        <p:txBody>
          <a:bodyPr>
            <a:normAutofit/>
          </a:bodyPr>
          <a:lstStyle/>
          <a:p>
            <a:r>
              <a:rPr lang="en-GB" dirty="0"/>
              <a:t>Obtaining a good understanding of HCI concepts and effective UI design.</a:t>
            </a:r>
          </a:p>
          <a:p>
            <a:r>
              <a:rPr lang="en-GB" dirty="0"/>
              <a:t>Gather information from the client. </a:t>
            </a:r>
          </a:p>
          <a:p>
            <a:r>
              <a:rPr lang="en-GB" dirty="0"/>
              <a:t>Design and Development.</a:t>
            </a:r>
          </a:p>
          <a:p>
            <a:r>
              <a:rPr lang="en-GB" dirty="0"/>
              <a:t>Testing </a:t>
            </a:r>
          </a:p>
          <a:p>
            <a:r>
              <a:rPr lang="en-GB" dirty="0"/>
              <a:t>Evaluate and Self Reflection.  </a:t>
            </a:r>
          </a:p>
          <a:p>
            <a:endParaRPr lang="en-GB" dirty="0"/>
          </a:p>
          <a:p>
            <a:endParaRPr lang="en-GB" dirty="0"/>
          </a:p>
        </p:txBody>
      </p:sp>
      <p:pic>
        <p:nvPicPr>
          <p:cNvPr id="4102" name="Picture 6" descr="65,600+ Academic Research Paper Stock Photos, Pictures &amp; Royalty-Free  Images - iStock">
            <a:extLst>
              <a:ext uri="{FF2B5EF4-FFF2-40B4-BE49-F238E27FC236}">
                <a16:creationId xmlns:a16="http://schemas.microsoft.com/office/drawing/2014/main" id="{C195F68C-2E0C-BBA5-9054-90142E8904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5750" y="3088097"/>
            <a:ext cx="5022850" cy="3348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603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D43D1-2796-2668-F3B2-6813D40EBCE6}"/>
              </a:ext>
            </a:extLst>
          </p:cNvPr>
          <p:cNvSpPr>
            <a:spLocks noGrp="1"/>
          </p:cNvSpPr>
          <p:nvPr>
            <p:ph type="title"/>
          </p:nvPr>
        </p:nvSpPr>
        <p:spPr/>
        <p:txBody>
          <a:bodyPr/>
          <a:lstStyle/>
          <a:p>
            <a:r>
              <a:rPr lang="en-GB" dirty="0"/>
              <a:t>Aims and Objectives </a:t>
            </a:r>
          </a:p>
        </p:txBody>
      </p:sp>
      <p:sp>
        <p:nvSpPr>
          <p:cNvPr id="3" name="Content Placeholder 2">
            <a:extLst>
              <a:ext uri="{FF2B5EF4-FFF2-40B4-BE49-F238E27FC236}">
                <a16:creationId xmlns:a16="http://schemas.microsoft.com/office/drawing/2014/main" id="{C19991CD-26E5-3400-F47E-57EDC9C23AA9}"/>
              </a:ext>
            </a:extLst>
          </p:cNvPr>
          <p:cNvSpPr>
            <a:spLocks noGrp="1"/>
          </p:cNvSpPr>
          <p:nvPr>
            <p:ph idx="1"/>
          </p:nvPr>
        </p:nvSpPr>
        <p:spPr/>
        <p:txBody>
          <a:bodyPr/>
          <a:lstStyle/>
          <a:p>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The aim for this research project is to understand what makes an effective user interface and develop a system that aligns with the client’s requirements. </a:t>
            </a:r>
          </a:p>
          <a:p>
            <a:r>
              <a:rPr lang="en-GB" sz="2000" dirty="0"/>
              <a:t>Conduct research into HCI, and UI design. </a:t>
            </a:r>
          </a:p>
          <a:p>
            <a:r>
              <a:rPr lang="en-GB" sz="2000" dirty="0"/>
              <a:t>Determine the client’s requirements. </a:t>
            </a:r>
          </a:p>
          <a:p>
            <a:r>
              <a:rPr lang="en-GB" sz="2000" dirty="0"/>
              <a:t>Apply HCI and UI rules to the system design.</a:t>
            </a:r>
          </a:p>
          <a:p>
            <a:r>
              <a:rPr lang="en-GB" sz="2000" dirty="0"/>
              <a:t>Develop the system with good UX integration. </a:t>
            </a:r>
          </a:p>
          <a:p>
            <a:r>
              <a:rPr lang="en-GB" sz="2000" dirty="0"/>
              <a:t>Test and evaluate the system. </a:t>
            </a:r>
          </a:p>
          <a:p>
            <a:endParaRPr lang="en-GB" sz="1800" dirty="0"/>
          </a:p>
        </p:txBody>
      </p:sp>
      <p:pic>
        <p:nvPicPr>
          <p:cNvPr id="2056" name="Picture 8" descr="Objectives — Stock Photo © dizanna #77297456">
            <a:extLst>
              <a:ext uri="{FF2B5EF4-FFF2-40B4-BE49-F238E27FC236}">
                <a16:creationId xmlns:a16="http://schemas.microsoft.com/office/drawing/2014/main" id="{65771FD2-AA79-B49C-1C29-BCB9164216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1598" y="3810601"/>
            <a:ext cx="4067127" cy="2711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7803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Development Methodology </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1202919" y="2754629"/>
            <a:ext cx="5909081" cy="2720340"/>
          </a:xfrm>
        </p:spPr>
        <p:txBody>
          <a:bodyPr/>
          <a:lstStyle/>
          <a:p>
            <a:r>
              <a:rPr lang="en-GB" dirty="0"/>
              <a:t>Agile methodology. </a:t>
            </a:r>
          </a:p>
          <a:p>
            <a:r>
              <a:rPr lang="en-GB" dirty="0"/>
              <a:t>Breaking a project down into several phases.[1]</a:t>
            </a:r>
          </a:p>
          <a:p>
            <a:r>
              <a:rPr lang="en-GB" dirty="0"/>
              <a:t>Emphasises communication and collaboration.</a:t>
            </a:r>
          </a:p>
          <a:p>
            <a:r>
              <a:rPr lang="en-GB" dirty="0"/>
              <a:t>Conducting multiple tests throughout development. </a:t>
            </a:r>
          </a:p>
          <a:p>
            <a:r>
              <a:rPr lang="en-GB" dirty="0"/>
              <a:t>Communication between client and developer. </a:t>
            </a:r>
          </a:p>
        </p:txBody>
      </p:sp>
      <p:pic>
        <p:nvPicPr>
          <p:cNvPr id="5128" name="Picture 8" descr="How to Manage Modern Software Projects: Waterfall vs. Agile | by Liz Parody  | Medium">
            <a:extLst>
              <a:ext uri="{FF2B5EF4-FFF2-40B4-BE49-F238E27FC236}">
                <a16:creationId xmlns:a16="http://schemas.microsoft.com/office/drawing/2014/main" id="{A453E1F2-FBB8-CB3F-2835-49D8C900E2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4425" y="2471737"/>
            <a:ext cx="4476750" cy="3286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136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The client</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812800" y="3048305"/>
            <a:ext cx="4791481" cy="2016760"/>
          </a:xfrm>
        </p:spPr>
        <p:txBody>
          <a:bodyPr>
            <a:noAutofit/>
          </a:bodyPr>
          <a:lstStyle/>
          <a:p>
            <a:r>
              <a:rPr lang="en-GB" dirty="0"/>
              <a:t>The client is the owner of a kickboxing academy.</a:t>
            </a:r>
          </a:p>
          <a:p>
            <a:r>
              <a:rPr lang="en-GB" dirty="0"/>
              <a:t>They suffer from Carpal Tunnel Syndrome (CTS) </a:t>
            </a:r>
          </a:p>
          <a:p>
            <a:r>
              <a:rPr lang="en-GB" dirty="0"/>
              <a:t>Not proficient in technology. </a:t>
            </a:r>
          </a:p>
        </p:txBody>
      </p:sp>
      <p:pic>
        <p:nvPicPr>
          <p:cNvPr id="7172" name="Picture 4" descr="No photo description available.">
            <a:extLst>
              <a:ext uri="{FF2B5EF4-FFF2-40B4-BE49-F238E27FC236}">
                <a16:creationId xmlns:a16="http://schemas.microsoft.com/office/drawing/2014/main" id="{E76C3769-39F6-4422-ACD6-895E28F5B7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5400" y="2619613"/>
            <a:ext cx="5397500" cy="3036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5205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System Requirements </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638966" y="2555212"/>
            <a:ext cx="5520610" cy="3291839"/>
          </a:xfrm>
        </p:spPr>
        <p:txBody>
          <a:bodyPr/>
          <a:lstStyle/>
          <a:p>
            <a:r>
              <a:rPr lang="en-GB" dirty="0"/>
              <a:t>Two interviews were held with the client.</a:t>
            </a:r>
          </a:p>
          <a:p>
            <a:r>
              <a:rPr lang="en-GB" dirty="0"/>
              <a:t>First on features and functionality.</a:t>
            </a:r>
          </a:p>
          <a:p>
            <a:r>
              <a:rPr lang="en-GB" dirty="0"/>
              <a:t>Second on UI design. </a:t>
            </a:r>
          </a:p>
          <a:p>
            <a:r>
              <a:rPr lang="en-GB" dirty="0"/>
              <a:t>Clean and simple user interface. </a:t>
            </a:r>
          </a:p>
          <a:p>
            <a:r>
              <a:rPr lang="en-GB" dirty="0"/>
              <a:t>Storing, editing, and deleting of stock items </a:t>
            </a:r>
          </a:p>
          <a:p>
            <a:r>
              <a:rPr lang="en-GB" dirty="0"/>
              <a:t>in a database.</a:t>
            </a:r>
          </a:p>
          <a:p>
            <a:r>
              <a:rPr lang="en-GB" dirty="0"/>
              <a:t>Login functionality. </a:t>
            </a:r>
          </a:p>
        </p:txBody>
      </p:sp>
      <p:pic>
        <p:nvPicPr>
          <p:cNvPr id="9218" name="Picture 2" descr="Stock Management CAFM Software - SWG">
            <a:extLst>
              <a:ext uri="{FF2B5EF4-FFF2-40B4-BE49-F238E27FC236}">
                <a16:creationId xmlns:a16="http://schemas.microsoft.com/office/drawing/2014/main" id="{62DE581B-690E-05A2-9542-591EBC8D29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90" r="24605"/>
          <a:stretch/>
        </p:blipFill>
        <p:spPr bwMode="auto">
          <a:xfrm>
            <a:off x="6820349" y="2375292"/>
            <a:ext cx="4399198" cy="3651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998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HCI and UX</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p:txBody>
          <a:bodyPr/>
          <a:lstStyle/>
          <a:p>
            <a:r>
              <a:rPr lang="en-GB" dirty="0"/>
              <a:t>Research into HCI and UX principles has been done to ensure the system is user-friendly for the client.</a:t>
            </a:r>
          </a:p>
          <a:p>
            <a:r>
              <a:rPr lang="en-GB" dirty="0"/>
              <a:t>Human characteristics such as physical ergonomics, consistency, familiarity, and sense of control have also been investigated. </a:t>
            </a:r>
          </a:p>
        </p:txBody>
      </p:sp>
      <p:pic>
        <p:nvPicPr>
          <p:cNvPr id="8194" name="Picture 2" descr="Human Computer Interaction Images – Browse 34,789 Stock Photos, Vectors,  and Video | Adobe Stock">
            <a:extLst>
              <a:ext uri="{FF2B5EF4-FFF2-40B4-BE49-F238E27FC236}">
                <a16:creationId xmlns:a16="http://schemas.microsoft.com/office/drawing/2014/main" id="{00255FF3-DE80-EE8F-128F-41FA6742FA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0819" y="3725125"/>
            <a:ext cx="9250361" cy="2848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319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HCI Concepts – Consistency </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858674" y="2474259"/>
            <a:ext cx="4466361" cy="3173506"/>
          </a:xfrm>
        </p:spPr>
        <p:txBody>
          <a:bodyPr/>
          <a:lstStyle/>
          <a:p>
            <a:r>
              <a:rPr lang="en-GB" dirty="0"/>
              <a:t>Refers to the principle of designing UI and interactions in a uniform and predictable manner. [3]</a:t>
            </a:r>
          </a:p>
          <a:p>
            <a:r>
              <a:rPr lang="en-GB" dirty="0"/>
              <a:t>Design standards should be followed to create a seamless and familiar experience for new users.  </a:t>
            </a:r>
          </a:p>
          <a:p>
            <a:r>
              <a:rPr lang="en-GB" dirty="0"/>
              <a:t>Website logo serving as a home button. </a:t>
            </a:r>
          </a:p>
        </p:txBody>
      </p:sp>
      <p:pic>
        <p:nvPicPr>
          <p:cNvPr id="11268" name="Picture 4" descr="1,161,700+ Consistency Stock Photos, Pictures &amp; Royalty-Free Images -  iStock | Consistency icon, Consistency concept, Brand consistency">
            <a:extLst>
              <a:ext uri="{FF2B5EF4-FFF2-40B4-BE49-F238E27FC236}">
                <a16:creationId xmlns:a16="http://schemas.microsoft.com/office/drawing/2014/main" id="{05F89ECD-A116-4FAA-1D71-76D9C6AAA8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6405" y="2294366"/>
            <a:ext cx="5299936" cy="3533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465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HCI Concepts – Usability  </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1202919" y="2011680"/>
            <a:ext cx="5165608" cy="4206240"/>
          </a:xfrm>
        </p:spPr>
        <p:txBody>
          <a:bodyPr/>
          <a:lstStyle/>
          <a:p>
            <a:r>
              <a:rPr lang="en-GB" dirty="0"/>
              <a:t>Refers to how effective and easy a system is to use. [4]</a:t>
            </a:r>
          </a:p>
          <a:p>
            <a:r>
              <a:rPr lang="en-GB" dirty="0"/>
              <a:t>Learnability, efficiency, and memorability.</a:t>
            </a:r>
          </a:p>
          <a:p>
            <a:r>
              <a:rPr lang="en-GB" dirty="0"/>
              <a:t>How easy is it to use.</a:t>
            </a:r>
          </a:p>
          <a:p>
            <a:r>
              <a:rPr lang="en-GB" dirty="0"/>
              <a:t>How easy are tasks done when learned.</a:t>
            </a:r>
          </a:p>
          <a:p>
            <a:r>
              <a:rPr lang="en-GB" dirty="0"/>
              <a:t>How easy is it to remember what the system does after not using it. [5] </a:t>
            </a:r>
          </a:p>
          <a:p>
            <a:endParaRPr lang="en-GB" dirty="0"/>
          </a:p>
        </p:txBody>
      </p:sp>
      <p:pic>
        <p:nvPicPr>
          <p:cNvPr id="8196" name="Picture 4" descr="Hci Stock Photos - Free &amp; Royalty-Free Stock Photos from Dreamstime">
            <a:extLst>
              <a:ext uri="{FF2B5EF4-FFF2-40B4-BE49-F238E27FC236}">
                <a16:creationId xmlns:a16="http://schemas.microsoft.com/office/drawing/2014/main" id="{8E75100B-4BEF-BD68-99ED-A939A02EBC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5726" y="2590690"/>
            <a:ext cx="4566621" cy="3048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4914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HCI Concepts – Task Orientated Design  </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546701" y="3146612"/>
            <a:ext cx="5725007" cy="2280621"/>
          </a:xfrm>
        </p:spPr>
        <p:txBody>
          <a:bodyPr/>
          <a:lstStyle/>
          <a:p>
            <a:r>
              <a:rPr lang="en-GB" dirty="0"/>
              <a:t>Designing the system where completing tasks is made as easy as possible. [6]</a:t>
            </a:r>
          </a:p>
          <a:p>
            <a:r>
              <a:rPr lang="en-GB" dirty="0"/>
              <a:t>Intuitive design </a:t>
            </a:r>
          </a:p>
          <a:p>
            <a:r>
              <a:rPr lang="en-GB" dirty="0"/>
              <a:t>Labels and buttons. </a:t>
            </a:r>
          </a:p>
          <a:p>
            <a:r>
              <a:rPr lang="en-GB" dirty="0"/>
              <a:t>Clear where the user is. </a:t>
            </a:r>
          </a:p>
          <a:p>
            <a:endParaRPr lang="en-GB" dirty="0"/>
          </a:p>
        </p:txBody>
      </p:sp>
      <p:pic>
        <p:nvPicPr>
          <p:cNvPr id="11266" name="Picture 2" descr="Usability Images – Browse 61,213 Stock Photos, Vectors, and Video | Adobe  Stock">
            <a:extLst>
              <a:ext uri="{FF2B5EF4-FFF2-40B4-BE49-F238E27FC236}">
                <a16:creationId xmlns:a16="http://schemas.microsoft.com/office/drawing/2014/main" id="{D37C7BB7-00F8-6EC6-1C40-F8BF5B17B5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5872" y="2572423"/>
            <a:ext cx="51435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051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Front end design</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600490" y="2401546"/>
            <a:ext cx="4552422" cy="3496235"/>
          </a:xfrm>
        </p:spPr>
        <p:txBody>
          <a:bodyPr>
            <a:normAutofit lnSpcReduction="10000"/>
          </a:bodyPr>
          <a:lstStyle/>
          <a:p>
            <a:r>
              <a:rPr lang="en-GB" dirty="0"/>
              <a:t>Client finds current systems complex and poorly designed. </a:t>
            </a:r>
          </a:p>
          <a:p>
            <a:r>
              <a:rPr lang="en-GB" dirty="0"/>
              <a:t>The concept of “invisible design” was chosen when designing the UI.[6] </a:t>
            </a:r>
          </a:p>
          <a:p>
            <a:r>
              <a:rPr lang="en-GB" dirty="0"/>
              <a:t>Brand colours will be used </a:t>
            </a:r>
          </a:p>
          <a:p>
            <a:r>
              <a:rPr lang="en-GB" dirty="0"/>
              <a:t>High contrast colours for call to action. </a:t>
            </a:r>
          </a:p>
          <a:p>
            <a:r>
              <a:rPr lang="en-GB" dirty="0"/>
              <a:t>Drop shadows to indicate interactivity. </a:t>
            </a:r>
          </a:p>
        </p:txBody>
      </p:sp>
      <p:pic>
        <p:nvPicPr>
          <p:cNvPr id="12290" name="Picture 2" descr="Download Frontend, Development, Web. Royalty-Free Vector Graphic - Pixabay">
            <a:extLst>
              <a:ext uri="{FF2B5EF4-FFF2-40B4-BE49-F238E27FC236}">
                <a16:creationId xmlns:a16="http://schemas.microsoft.com/office/drawing/2014/main" id="{80E41313-A5AB-8032-6E14-7404851A60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3942" y="2081407"/>
            <a:ext cx="5850482" cy="4136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6558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Front end design – Colours </a:t>
            </a:r>
          </a:p>
        </p:txBody>
      </p:sp>
      <p:pic>
        <p:nvPicPr>
          <p:cNvPr id="4" name="Picture 3" descr="A blue yellow and white stripes&#10;&#10;Description automatically generated">
            <a:extLst>
              <a:ext uri="{FF2B5EF4-FFF2-40B4-BE49-F238E27FC236}">
                <a16:creationId xmlns:a16="http://schemas.microsoft.com/office/drawing/2014/main" id="{4A9B360B-844C-1462-03D7-EEBB267B4D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8145" y="2000799"/>
            <a:ext cx="3562537" cy="4297728"/>
          </a:xfrm>
          <a:prstGeom prst="rect">
            <a:avLst/>
          </a:prstGeom>
        </p:spPr>
      </p:pic>
      <p:pic>
        <p:nvPicPr>
          <p:cNvPr id="7" name="Picture 6" descr="A screenshot of a login screen&#10;&#10;Description automatically generated">
            <a:extLst>
              <a:ext uri="{FF2B5EF4-FFF2-40B4-BE49-F238E27FC236}">
                <a16:creationId xmlns:a16="http://schemas.microsoft.com/office/drawing/2014/main" id="{0835B24D-6E32-A5FE-5E4F-528EDCEEFC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769" y="2220017"/>
            <a:ext cx="6969887" cy="3890326"/>
          </a:xfrm>
          <a:prstGeom prst="rect">
            <a:avLst/>
          </a:prstGeom>
        </p:spPr>
      </p:pic>
    </p:spTree>
    <p:extLst>
      <p:ext uri="{BB962C8B-B14F-4D97-AF65-F5344CB8AC3E}">
        <p14:creationId xmlns:p14="http://schemas.microsoft.com/office/powerpoint/2010/main" val="3841317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Front end design – Fonts </a:t>
            </a:r>
          </a:p>
        </p:txBody>
      </p:sp>
      <p:pic>
        <p:nvPicPr>
          <p:cNvPr id="7" name="Picture 6" descr="A screenshot of a computer screen&#10;&#10;Description automatically generated">
            <a:extLst>
              <a:ext uri="{FF2B5EF4-FFF2-40B4-BE49-F238E27FC236}">
                <a16:creationId xmlns:a16="http://schemas.microsoft.com/office/drawing/2014/main" id="{689932FF-94BA-D703-408D-FBBD331491D8}"/>
              </a:ext>
            </a:extLst>
          </p:cNvPr>
          <p:cNvPicPr>
            <a:picLocks noChangeAspect="1"/>
          </p:cNvPicPr>
          <p:nvPr/>
        </p:nvPicPr>
        <p:blipFill rotWithShape="1">
          <a:blip r:embed="rId3">
            <a:extLst>
              <a:ext uri="{28A0092B-C50C-407E-A947-70E740481C1C}">
                <a14:useLocalDpi xmlns:a14="http://schemas.microsoft.com/office/drawing/2010/main" val="0"/>
              </a:ext>
            </a:extLst>
          </a:blip>
          <a:srcRect r="8270" b="81792"/>
          <a:stretch/>
        </p:blipFill>
        <p:spPr>
          <a:xfrm>
            <a:off x="637650" y="2374582"/>
            <a:ext cx="7461671" cy="828507"/>
          </a:xfrm>
          <a:prstGeom prst="rect">
            <a:avLst/>
          </a:prstGeom>
        </p:spPr>
      </p:pic>
      <p:pic>
        <p:nvPicPr>
          <p:cNvPr id="8" name="Picture 7" descr="A screenshot of a computer screen&#10;&#10;Description automatically generated">
            <a:extLst>
              <a:ext uri="{FF2B5EF4-FFF2-40B4-BE49-F238E27FC236}">
                <a16:creationId xmlns:a16="http://schemas.microsoft.com/office/drawing/2014/main" id="{B8D43757-9CD8-5789-D888-F5C8E8C11CC4}"/>
              </a:ext>
            </a:extLst>
          </p:cNvPr>
          <p:cNvPicPr>
            <a:picLocks noChangeAspect="1"/>
          </p:cNvPicPr>
          <p:nvPr/>
        </p:nvPicPr>
        <p:blipFill rotWithShape="1">
          <a:blip r:embed="rId3">
            <a:extLst>
              <a:ext uri="{28A0092B-C50C-407E-A947-70E740481C1C}">
                <a14:useLocalDpi xmlns:a14="http://schemas.microsoft.com/office/drawing/2010/main" val="0"/>
              </a:ext>
            </a:extLst>
          </a:blip>
          <a:srcRect l="4265" t="28893" r="17010" b="51798"/>
          <a:stretch/>
        </p:blipFill>
        <p:spPr>
          <a:xfrm>
            <a:off x="637650" y="3654912"/>
            <a:ext cx="7461671" cy="1023714"/>
          </a:xfrm>
          <a:prstGeom prst="rect">
            <a:avLst/>
          </a:prstGeom>
        </p:spPr>
      </p:pic>
      <p:pic>
        <p:nvPicPr>
          <p:cNvPr id="9" name="Picture 8" descr="A screenshot of a login screen&#10;&#10;Description automatically generated">
            <a:extLst>
              <a:ext uri="{FF2B5EF4-FFF2-40B4-BE49-F238E27FC236}">
                <a16:creationId xmlns:a16="http://schemas.microsoft.com/office/drawing/2014/main" id="{CF0F5B82-C6F5-8B5C-80CD-4F78C6CD40FD}"/>
              </a:ext>
            </a:extLst>
          </p:cNvPr>
          <p:cNvPicPr>
            <a:picLocks noChangeAspect="1"/>
          </p:cNvPicPr>
          <p:nvPr/>
        </p:nvPicPr>
        <p:blipFill rotWithShape="1">
          <a:blip r:embed="rId4">
            <a:extLst>
              <a:ext uri="{28A0092B-C50C-407E-A947-70E740481C1C}">
                <a14:useLocalDpi xmlns:a14="http://schemas.microsoft.com/office/drawing/2010/main" val="0"/>
              </a:ext>
            </a:extLst>
          </a:blip>
          <a:srcRect l="34861" t="26126" r="34545" b="20757"/>
          <a:stretch/>
        </p:blipFill>
        <p:spPr>
          <a:xfrm>
            <a:off x="8583706" y="3654912"/>
            <a:ext cx="2846377" cy="2758344"/>
          </a:xfrm>
          <a:prstGeom prst="rect">
            <a:avLst/>
          </a:prstGeom>
        </p:spPr>
      </p:pic>
    </p:spTree>
    <p:extLst>
      <p:ext uri="{BB962C8B-B14F-4D97-AF65-F5344CB8AC3E}">
        <p14:creationId xmlns:p14="http://schemas.microsoft.com/office/powerpoint/2010/main" val="1570063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Front end design – shadows and corners </a:t>
            </a:r>
          </a:p>
        </p:txBody>
      </p:sp>
      <p:pic>
        <p:nvPicPr>
          <p:cNvPr id="6" name="Picture 5" descr="A screenshot of a computer screen&#10;&#10;Description automatically generated">
            <a:extLst>
              <a:ext uri="{FF2B5EF4-FFF2-40B4-BE49-F238E27FC236}">
                <a16:creationId xmlns:a16="http://schemas.microsoft.com/office/drawing/2014/main" id="{6DB28DBD-8769-E9D6-0A3F-C962F42B1B08}"/>
              </a:ext>
            </a:extLst>
          </p:cNvPr>
          <p:cNvPicPr>
            <a:picLocks noChangeAspect="1"/>
          </p:cNvPicPr>
          <p:nvPr/>
        </p:nvPicPr>
        <p:blipFill rotWithShape="1">
          <a:blip r:embed="rId3">
            <a:extLst>
              <a:ext uri="{28A0092B-C50C-407E-A947-70E740481C1C}">
                <a14:useLocalDpi xmlns:a14="http://schemas.microsoft.com/office/drawing/2010/main" val="0"/>
              </a:ext>
            </a:extLst>
          </a:blip>
          <a:srcRect t="24161"/>
          <a:stretch/>
        </p:blipFill>
        <p:spPr>
          <a:xfrm>
            <a:off x="2025032" y="2506531"/>
            <a:ext cx="8141935" cy="3442448"/>
          </a:xfrm>
          <a:prstGeom prst="rect">
            <a:avLst/>
          </a:prstGeom>
        </p:spPr>
      </p:pic>
    </p:spTree>
    <p:extLst>
      <p:ext uri="{BB962C8B-B14F-4D97-AF65-F5344CB8AC3E}">
        <p14:creationId xmlns:p14="http://schemas.microsoft.com/office/powerpoint/2010/main" val="290207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Wireframes </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645566" y="2482327"/>
            <a:ext cx="4391057" cy="3506993"/>
          </a:xfrm>
        </p:spPr>
        <p:txBody>
          <a:bodyPr/>
          <a:lstStyle/>
          <a:p>
            <a:r>
              <a:rPr lang="en-GB" dirty="0"/>
              <a:t>A series of wireframes were made after identifying the client’s feature requirements for the system.</a:t>
            </a:r>
          </a:p>
          <a:p>
            <a:r>
              <a:rPr lang="en-GB" dirty="0"/>
              <a:t>Wireframes are low fidelity designs, show purpose and structure of page. [7]</a:t>
            </a:r>
          </a:p>
          <a:p>
            <a:r>
              <a:rPr lang="en-GB" dirty="0"/>
              <a:t>These were shown to the client to make sure all the desired features were included. </a:t>
            </a:r>
          </a:p>
        </p:txBody>
      </p:sp>
      <p:pic>
        <p:nvPicPr>
          <p:cNvPr id="4" name="Picture 3" descr="A screenshot of a web page&#10;&#10;Description automatically generated">
            <a:extLst>
              <a:ext uri="{FF2B5EF4-FFF2-40B4-BE49-F238E27FC236}">
                <a16:creationId xmlns:a16="http://schemas.microsoft.com/office/drawing/2014/main" id="{C5F6B4EE-0C80-4F1B-76A5-2A6505524F0F}"/>
              </a:ext>
            </a:extLst>
          </p:cNvPr>
          <p:cNvPicPr>
            <a:picLocks noChangeAspect="1"/>
          </p:cNvPicPr>
          <p:nvPr/>
        </p:nvPicPr>
        <p:blipFill rotWithShape="1">
          <a:blip r:embed="rId3">
            <a:extLst>
              <a:ext uri="{28A0092B-C50C-407E-A947-70E740481C1C}">
                <a14:useLocalDpi xmlns:a14="http://schemas.microsoft.com/office/drawing/2010/main" val="0"/>
              </a:ext>
            </a:extLst>
          </a:blip>
          <a:srcRect l="1134" t="1664" r="2069" b="3083"/>
          <a:stretch/>
        </p:blipFill>
        <p:spPr bwMode="auto">
          <a:xfrm>
            <a:off x="5482910" y="2482327"/>
            <a:ext cx="6289435" cy="350699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65829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mock-ups</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417611" y="2600830"/>
            <a:ext cx="4251208" cy="3206115"/>
          </a:xfrm>
        </p:spPr>
        <p:txBody>
          <a:bodyPr/>
          <a:lstStyle/>
          <a:p>
            <a:r>
              <a:rPr lang="en-GB" dirty="0"/>
              <a:t>Mock-ups are static high-fidelity design, feature colours, fonts, and icons.  [8]</a:t>
            </a:r>
          </a:p>
          <a:p>
            <a:r>
              <a:rPr lang="en-GB" dirty="0"/>
              <a:t>During GUI development the mock-up will be open and mostly followed. </a:t>
            </a:r>
          </a:p>
          <a:p>
            <a:endParaRPr lang="en-GB" dirty="0"/>
          </a:p>
        </p:txBody>
      </p:sp>
      <p:pic>
        <p:nvPicPr>
          <p:cNvPr id="4" name="Picture 3" descr="A screenshot of a computer screen&#10;&#10;Description automatically generated">
            <a:extLst>
              <a:ext uri="{FF2B5EF4-FFF2-40B4-BE49-F238E27FC236}">
                <a16:creationId xmlns:a16="http://schemas.microsoft.com/office/drawing/2014/main" id="{B3886752-19FA-1075-5416-D59847EC0B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2150" y="2258013"/>
            <a:ext cx="6957201" cy="3891747"/>
          </a:xfrm>
          <a:prstGeom prst="rect">
            <a:avLst/>
          </a:prstGeom>
        </p:spPr>
      </p:pic>
    </p:spTree>
    <p:extLst>
      <p:ext uri="{BB962C8B-B14F-4D97-AF65-F5344CB8AC3E}">
        <p14:creationId xmlns:p14="http://schemas.microsoft.com/office/powerpoint/2010/main" val="774293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Application flow diagram (AFD)</a:t>
            </a:r>
            <a:br>
              <a:rPr lang="en-GB" dirty="0"/>
            </a:br>
            <a:endParaRPr lang="en-GB" dirty="0"/>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1202919" y="2011680"/>
            <a:ext cx="5979116" cy="4206240"/>
          </a:xfrm>
        </p:spPr>
        <p:txBody>
          <a:bodyPr/>
          <a:lstStyle/>
          <a:p>
            <a:r>
              <a:rPr lang="en-GB" dirty="0"/>
              <a:t>AFD for user login (left).</a:t>
            </a:r>
          </a:p>
          <a:p>
            <a:r>
              <a:rPr lang="en-GB" dirty="0"/>
              <a:t>AFD for adding stock (right).</a:t>
            </a:r>
          </a:p>
          <a:p>
            <a:endParaRPr lang="en-GB" dirty="0"/>
          </a:p>
        </p:txBody>
      </p:sp>
      <p:pic>
        <p:nvPicPr>
          <p:cNvPr id="4" name="Picture 3" descr="A diagram of a flowchart&#10;&#10;Description automatically generated">
            <a:extLst>
              <a:ext uri="{FF2B5EF4-FFF2-40B4-BE49-F238E27FC236}">
                <a16:creationId xmlns:a16="http://schemas.microsoft.com/office/drawing/2014/main" id="{2D966508-175F-07EE-C7D7-D0C15AC9D9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1964" y="2011680"/>
            <a:ext cx="2413056" cy="4748002"/>
          </a:xfrm>
          <a:prstGeom prst="rect">
            <a:avLst/>
          </a:prstGeom>
        </p:spPr>
      </p:pic>
      <p:pic>
        <p:nvPicPr>
          <p:cNvPr id="5" name="Picture 4" descr="A diagram of a flowchart&#10;&#10;Description automatically generated">
            <a:extLst>
              <a:ext uri="{FF2B5EF4-FFF2-40B4-BE49-F238E27FC236}">
                <a16:creationId xmlns:a16="http://schemas.microsoft.com/office/drawing/2014/main" id="{0DFA3F4E-EFF1-F07A-9A5D-6CB92793C7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8004" y="2011680"/>
            <a:ext cx="2046888" cy="4748001"/>
          </a:xfrm>
          <a:prstGeom prst="rect">
            <a:avLst/>
          </a:prstGeom>
        </p:spPr>
      </p:pic>
    </p:spTree>
    <p:extLst>
      <p:ext uri="{BB962C8B-B14F-4D97-AF65-F5344CB8AC3E}">
        <p14:creationId xmlns:p14="http://schemas.microsoft.com/office/powerpoint/2010/main" val="828248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Entity-Relationship Diagram (ERD)</a:t>
            </a:r>
            <a:br>
              <a:rPr lang="en-GB" dirty="0"/>
            </a:br>
            <a:r>
              <a:rPr lang="en-GB" dirty="0"/>
              <a:t>Stock Information </a:t>
            </a:r>
          </a:p>
        </p:txBody>
      </p:sp>
      <p:pic>
        <p:nvPicPr>
          <p:cNvPr id="4" name="Picture 3">
            <a:extLst>
              <a:ext uri="{FF2B5EF4-FFF2-40B4-BE49-F238E27FC236}">
                <a16:creationId xmlns:a16="http://schemas.microsoft.com/office/drawing/2014/main" id="{3B801FAD-60A5-2F3F-4C9C-171CA79814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9740" y="3089550"/>
            <a:ext cx="9110437" cy="2117152"/>
          </a:xfrm>
          <a:prstGeom prst="rect">
            <a:avLst/>
          </a:prstGeom>
        </p:spPr>
      </p:pic>
    </p:spTree>
    <p:extLst>
      <p:ext uri="{BB962C8B-B14F-4D97-AF65-F5344CB8AC3E}">
        <p14:creationId xmlns:p14="http://schemas.microsoft.com/office/powerpoint/2010/main" val="2770235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Testing </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p:txBody>
          <a:bodyPr/>
          <a:lstStyle/>
          <a:p>
            <a:pPr marL="0" indent="0">
              <a:buNone/>
            </a:pPr>
            <a:r>
              <a:rPr lang="en-GB" dirty="0"/>
              <a:t>Before the completed system was handed to the client, a series of tests were done for quality assurance, its robustness, reliability, and overall functionality. </a:t>
            </a:r>
          </a:p>
          <a:p>
            <a:pPr marL="457200" indent="-457200">
              <a:buFont typeface="+mj-lt"/>
              <a:buAutoNum type="arabicPeriod"/>
            </a:pPr>
            <a:r>
              <a:rPr lang="en-GB" dirty="0"/>
              <a:t>Form testing </a:t>
            </a:r>
          </a:p>
          <a:p>
            <a:pPr marL="457200" indent="-457200">
              <a:buFont typeface="+mj-lt"/>
              <a:buAutoNum type="arabicPeriod"/>
            </a:pPr>
            <a:r>
              <a:rPr lang="en-GB" dirty="0"/>
              <a:t>Navigation testing</a:t>
            </a:r>
          </a:p>
          <a:p>
            <a:pPr marL="457200" indent="-457200">
              <a:buFont typeface="+mj-lt"/>
              <a:buAutoNum type="arabicPeriod"/>
            </a:pPr>
            <a:r>
              <a:rPr lang="en-GB" dirty="0"/>
              <a:t>Adding stock</a:t>
            </a:r>
          </a:p>
          <a:p>
            <a:pPr marL="457200" indent="-457200">
              <a:buFont typeface="+mj-lt"/>
              <a:buAutoNum type="arabicPeriod"/>
            </a:pPr>
            <a:r>
              <a:rPr lang="en-GB" dirty="0"/>
              <a:t>Viewing stock</a:t>
            </a:r>
          </a:p>
          <a:p>
            <a:pPr marL="457200" indent="-457200">
              <a:buFont typeface="+mj-lt"/>
              <a:buAutoNum type="arabicPeriod"/>
            </a:pPr>
            <a:r>
              <a:rPr lang="en-GB" dirty="0"/>
              <a:t>Editing stock </a:t>
            </a:r>
          </a:p>
          <a:p>
            <a:endParaRPr lang="en-GB" dirty="0"/>
          </a:p>
        </p:txBody>
      </p:sp>
      <p:pic>
        <p:nvPicPr>
          <p:cNvPr id="1026" name="Picture 2" descr="110,700+ Software Testing Stock Photos, Pictures &amp; Royalty-Free Images -  iStock | Software testing tool, Software testing business, Automated  software testing">
            <a:extLst>
              <a:ext uri="{FF2B5EF4-FFF2-40B4-BE49-F238E27FC236}">
                <a16:creationId xmlns:a16="http://schemas.microsoft.com/office/drawing/2014/main" id="{9050F486-7E79-F4D4-ECB4-65E8C611CF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6883" y="3018344"/>
            <a:ext cx="4680116" cy="3418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47334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System demonstration  </a:t>
            </a:r>
          </a:p>
        </p:txBody>
      </p:sp>
      <p:pic>
        <p:nvPicPr>
          <p:cNvPr id="6" name="Untitled video - Made with Clipchamp">
            <a:hlinkClick r:id="" action="ppaction://media"/>
            <a:extLst>
              <a:ext uri="{FF2B5EF4-FFF2-40B4-BE49-F238E27FC236}">
                <a16:creationId xmlns:a16="http://schemas.microsoft.com/office/drawing/2014/main" id="{DE7FDBB6-F93F-CB87-105F-B446FFC99CC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838551" y="1946817"/>
            <a:ext cx="8512815" cy="4788571"/>
          </a:xfrm>
        </p:spPr>
      </p:pic>
    </p:spTree>
    <p:extLst>
      <p:ext uri="{BB962C8B-B14F-4D97-AF65-F5344CB8AC3E}">
        <p14:creationId xmlns:p14="http://schemas.microsoft.com/office/powerpoint/2010/main" val="2472366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50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Evaluation  </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503672" y="2793647"/>
            <a:ext cx="4799848" cy="2635624"/>
          </a:xfrm>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goal of the project was to develop a bespoke stock management system that met a client’s specific needs.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had to be intuitive and simple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was the hope that the client would easily pick the system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Client had very few issues interacting with the system and its features</a:t>
            </a:r>
            <a:r>
              <a:rPr lang="en-GB" sz="180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4338" name="Picture 2" descr="Evaluation Images – Browse 4,890,488 Stock Photos, Vectors, and Video |  Adobe Stock">
            <a:extLst>
              <a:ext uri="{FF2B5EF4-FFF2-40B4-BE49-F238E27FC236}">
                <a16:creationId xmlns:a16="http://schemas.microsoft.com/office/drawing/2014/main" id="{F1EF785F-2244-05AC-ABD5-3323E78936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94"/>
          <a:stretch/>
        </p:blipFill>
        <p:spPr bwMode="auto">
          <a:xfrm>
            <a:off x="5604734" y="2441157"/>
            <a:ext cx="6293224" cy="3340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8581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Reflection   </a:t>
            </a:r>
          </a:p>
        </p:txBody>
      </p:sp>
      <p:sp>
        <p:nvSpPr>
          <p:cNvPr id="3" name="Content Placeholder 2">
            <a:extLst>
              <a:ext uri="{FF2B5EF4-FFF2-40B4-BE49-F238E27FC236}">
                <a16:creationId xmlns:a16="http://schemas.microsoft.com/office/drawing/2014/main" id="{183886A8-3E17-00E9-A415-0053F88ADA08}"/>
              </a:ext>
            </a:extLst>
          </p:cNvPr>
          <p:cNvSpPr>
            <a:spLocks noGrp="1"/>
          </p:cNvSpPr>
          <p:nvPr>
            <p:ph idx="1"/>
          </p:nvPr>
        </p:nvSpPr>
        <p:spPr>
          <a:xfrm>
            <a:off x="714198" y="2550907"/>
            <a:ext cx="5380761" cy="3539266"/>
          </a:xfrm>
        </p:spPr>
        <p:txBody>
          <a:bodyPr>
            <a:normAutofit/>
          </a:bodyPr>
          <a:lstStyle/>
          <a:p>
            <a:pPr>
              <a:lnSpc>
                <a:spcPct val="100000"/>
              </a:lnSpc>
              <a:spcBef>
                <a:spcPts val="0"/>
              </a:spcBef>
              <a:spcAft>
                <a:spcPts val="0"/>
              </a:spcAft>
              <a:buClrTx/>
              <a:defRPr/>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A lot has been learned about web design and UX development. </a:t>
            </a:r>
          </a:p>
          <a:p>
            <a:pPr marL="0" indent="0">
              <a:lnSpc>
                <a:spcPct val="100000"/>
              </a:lnSpc>
              <a:spcBef>
                <a:spcPts val="0"/>
              </a:spcBef>
              <a:spcAft>
                <a:spcPts val="0"/>
              </a:spcAft>
              <a:buClrTx/>
              <a:buNone/>
              <a:defRPr/>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0"/>
              </a:spcBef>
              <a:spcAft>
                <a:spcPts val="0"/>
              </a:spcAft>
              <a:buClrTx/>
              <a:defRPr/>
            </a:pPr>
            <a:r>
              <a:rPr lang="en-GB" sz="2400" kern="100" dirty="0">
                <a:latin typeface="Calibri" panose="020F0502020204030204" pitchFamily="34" charset="0"/>
                <a:ea typeface="Calibri" panose="020F0502020204030204" pitchFamily="34" charset="0"/>
                <a:cs typeface="Times New Roman" panose="02020603050405020304" pitchFamily="18" charset="0"/>
              </a:rPr>
              <a:t>Good time management. </a:t>
            </a:r>
          </a:p>
          <a:p>
            <a:pPr marL="0" indent="0">
              <a:lnSpc>
                <a:spcPct val="100000"/>
              </a:lnSpc>
              <a:spcBef>
                <a:spcPts val="0"/>
              </a:spcBef>
              <a:spcAft>
                <a:spcPts val="0"/>
              </a:spcAft>
              <a:buClrTx/>
              <a:buNone/>
              <a:defRPr/>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0"/>
              </a:spcBef>
              <a:spcAft>
                <a:spcPts val="0"/>
              </a:spcAft>
              <a:buClrTx/>
              <a:defRPr/>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New technologies have been learned used to develop the system.</a:t>
            </a:r>
          </a:p>
          <a:p>
            <a:pPr marL="0" indent="0">
              <a:lnSpc>
                <a:spcPct val="100000"/>
              </a:lnSpc>
              <a:spcBef>
                <a:spcPts val="0"/>
              </a:spcBef>
              <a:spcAft>
                <a:spcPts val="0"/>
              </a:spcAft>
              <a:buClrTx/>
              <a:buNone/>
              <a:defRPr/>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0"/>
              </a:spcBef>
              <a:spcAft>
                <a:spcPts val="0"/>
              </a:spcAft>
              <a:buClrTx/>
              <a:defRPr/>
            </a:pPr>
            <a:r>
              <a:rPr lang="en-GB" dirty="0"/>
              <a:t>Effective communication with client. </a:t>
            </a:r>
          </a:p>
        </p:txBody>
      </p:sp>
      <p:pic>
        <p:nvPicPr>
          <p:cNvPr id="15364" name="Picture 4" descr="Self Reflection Images – Browse 17,597 Stock Photos, Vectors, and Video |  Adobe Stock">
            <a:extLst>
              <a:ext uri="{FF2B5EF4-FFF2-40B4-BE49-F238E27FC236}">
                <a16:creationId xmlns:a16="http://schemas.microsoft.com/office/drawing/2014/main" id="{3980FCF5-A34B-AF0E-7687-026AE68270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7268" y="2550907"/>
            <a:ext cx="51435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5210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E13D-60B5-D54F-66B3-C9F7AA51A6F9}"/>
              </a:ext>
            </a:extLst>
          </p:cNvPr>
          <p:cNvSpPr>
            <a:spLocks noGrp="1"/>
          </p:cNvSpPr>
          <p:nvPr>
            <p:ph type="title"/>
          </p:nvPr>
        </p:nvSpPr>
        <p:spPr/>
        <p:txBody>
          <a:bodyPr/>
          <a:lstStyle/>
          <a:p>
            <a:r>
              <a:rPr lang="en-GB" dirty="0"/>
              <a:t>References    </a:t>
            </a:r>
          </a:p>
        </p:txBody>
      </p:sp>
      <p:sp>
        <p:nvSpPr>
          <p:cNvPr id="6" name="Content Placeholder 5">
            <a:extLst>
              <a:ext uri="{FF2B5EF4-FFF2-40B4-BE49-F238E27FC236}">
                <a16:creationId xmlns:a16="http://schemas.microsoft.com/office/drawing/2014/main" id="{2F75169D-7E34-562E-D1F5-6E9562AF120A}"/>
              </a:ext>
            </a:extLst>
          </p:cNvPr>
          <p:cNvSpPr>
            <a:spLocks noGrp="1"/>
          </p:cNvSpPr>
          <p:nvPr>
            <p:ph idx="1"/>
          </p:nvPr>
        </p:nvSpPr>
        <p:spPr>
          <a:xfrm>
            <a:off x="1202919" y="2291379"/>
            <a:ext cx="9784080" cy="4206240"/>
          </a:xfrm>
        </p:spPr>
        <p:txBody>
          <a:bodyPr>
            <a:normAutofit/>
          </a:bodyPr>
          <a:lstStyle/>
          <a:p>
            <a:pPr marL="457200" indent="-457200">
              <a:buFont typeface="+mj-lt"/>
              <a:buAutoNum type="arabicPeriod"/>
            </a:pPr>
            <a:r>
              <a:rPr lang="en-GB" sz="1200" dirty="0" err="1"/>
              <a:t>Nikolaieva</a:t>
            </a:r>
            <a:r>
              <a:rPr lang="en-GB" sz="1200" dirty="0"/>
              <a:t> A. 8 Best Software Development Methodologies [Internet]. www.uptech.team. 2022. Available from: </a:t>
            </a:r>
            <a:r>
              <a:rPr lang="en-GB" sz="1200" dirty="0">
                <a:hlinkClick r:id="rId2"/>
              </a:rPr>
              <a:t>https://www.uptech.team/blog/software-development-methodologies</a:t>
            </a:r>
            <a:endParaRPr lang="en-GB" sz="1200" dirty="0"/>
          </a:p>
          <a:p>
            <a:pPr marL="457200" indent="-457200">
              <a:buFont typeface="+mj-lt"/>
              <a:buAutoNum type="arabicPeriod"/>
            </a:pPr>
            <a:r>
              <a:rPr lang="fr-FR" sz="1200" dirty="0"/>
              <a:t>NHS. </a:t>
            </a:r>
            <a:r>
              <a:rPr lang="fr-FR" sz="1200" dirty="0" err="1"/>
              <a:t>Carpal</a:t>
            </a:r>
            <a:r>
              <a:rPr lang="fr-FR" sz="1200" dirty="0"/>
              <a:t> tunnel syndrome [Internet]. NHS. 2019. </a:t>
            </a:r>
            <a:r>
              <a:rPr lang="fr-FR" sz="1200" dirty="0" err="1"/>
              <a:t>Available</a:t>
            </a:r>
            <a:r>
              <a:rPr lang="fr-FR" sz="1200" dirty="0"/>
              <a:t> </a:t>
            </a:r>
            <a:r>
              <a:rPr lang="fr-FR" sz="1200" dirty="0" err="1"/>
              <a:t>from</a:t>
            </a:r>
            <a:r>
              <a:rPr lang="fr-FR" sz="1200" dirty="0"/>
              <a:t>: </a:t>
            </a:r>
            <a:r>
              <a:rPr lang="fr-FR" sz="1200" dirty="0">
                <a:hlinkClick r:id="rId3"/>
              </a:rPr>
              <a:t>https://www.nhs.uk/conditions/Carpal-tunnel-syndrome/</a:t>
            </a:r>
            <a:endParaRPr lang="fr-FR" sz="1200" dirty="0"/>
          </a:p>
          <a:p>
            <a:pPr marL="457200" indent="-457200">
              <a:buFont typeface="+mj-lt"/>
              <a:buAutoNum type="arabicPeriod"/>
            </a:pPr>
            <a:r>
              <a:rPr lang="fr-FR" sz="1200" dirty="0" err="1"/>
              <a:t>Wijekoon</a:t>
            </a:r>
            <a:r>
              <a:rPr lang="fr-FR" sz="1200" dirty="0"/>
              <a:t> C. UI/UX Standards [Internet]. Medium. 2023. </a:t>
            </a:r>
            <a:r>
              <a:rPr lang="fr-FR" sz="1200" dirty="0" err="1"/>
              <a:t>Available</a:t>
            </a:r>
            <a:r>
              <a:rPr lang="fr-FR" sz="1200" dirty="0"/>
              <a:t> </a:t>
            </a:r>
            <a:r>
              <a:rPr lang="fr-FR" sz="1200" dirty="0" err="1"/>
              <a:t>from</a:t>
            </a:r>
            <a:r>
              <a:rPr lang="fr-FR" sz="1200" dirty="0"/>
              <a:t>: </a:t>
            </a:r>
            <a:r>
              <a:rPr lang="fr-FR" sz="1200" dirty="0">
                <a:hlinkClick r:id="rId4"/>
              </a:rPr>
              <a:t>https://medium.com/@chathuswijekoonuom/ui-ux-standards-ddb4ad898ccc</a:t>
            </a:r>
            <a:endParaRPr lang="fr-FR" sz="1200" dirty="0"/>
          </a:p>
          <a:p>
            <a:pPr marL="457200" indent="-457200">
              <a:buFont typeface="+mj-lt"/>
              <a:buAutoNum type="arabicPeriod"/>
            </a:pPr>
            <a:r>
              <a:rPr lang="fr-FR" sz="1200" dirty="0" err="1"/>
              <a:t>Kanade</a:t>
            </a:r>
            <a:r>
              <a:rPr lang="fr-FR" sz="1200" dirty="0"/>
              <a:t> V. </a:t>
            </a:r>
            <a:r>
              <a:rPr lang="fr-FR" sz="1200" dirty="0" err="1"/>
              <a:t>What</a:t>
            </a:r>
            <a:r>
              <a:rPr lang="fr-FR" sz="1200" dirty="0"/>
              <a:t> Is HCI (Human-Computer Interaction)? </a:t>
            </a:r>
            <a:r>
              <a:rPr lang="fr-FR" sz="1200" dirty="0" err="1"/>
              <a:t>Meaning</a:t>
            </a:r>
            <a:r>
              <a:rPr lang="fr-FR" sz="1200" dirty="0"/>
              <a:t>, Importance, </a:t>
            </a:r>
            <a:r>
              <a:rPr lang="fr-FR" sz="1200" dirty="0" err="1"/>
              <a:t>Examples</a:t>
            </a:r>
            <a:r>
              <a:rPr lang="fr-FR" sz="1200" dirty="0"/>
              <a:t>, and Goals [Internet]. </a:t>
            </a:r>
            <a:r>
              <a:rPr lang="fr-FR" sz="1200" dirty="0" err="1"/>
              <a:t>Spiceworks</a:t>
            </a:r>
            <a:r>
              <a:rPr lang="fr-FR" sz="1200" dirty="0"/>
              <a:t>. 2022. </a:t>
            </a:r>
            <a:r>
              <a:rPr lang="fr-FR" sz="1200" dirty="0" err="1"/>
              <a:t>Available</a:t>
            </a:r>
            <a:r>
              <a:rPr lang="fr-FR" sz="1200" dirty="0"/>
              <a:t> </a:t>
            </a:r>
            <a:r>
              <a:rPr lang="fr-FR" sz="1200" dirty="0" err="1"/>
              <a:t>from</a:t>
            </a:r>
            <a:r>
              <a:rPr lang="fr-FR" sz="1200" dirty="0"/>
              <a:t>: </a:t>
            </a:r>
            <a:r>
              <a:rPr lang="fr-FR" sz="1200" dirty="0">
                <a:hlinkClick r:id="rId5"/>
              </a:rPr>
              <a:t>https://www.spiceworks.com/tech/artificial-intelligence/articles/what-is-hci/</a:t>
            </a:r>
            <a:endParaRPr lang="fr-FR" sz="1200" dirty="0"/>
          </a:p>
          <a:p>
            <a:pPr marL="457200" indent="-457200">
              <a:buFont typeface="+mj-lt"/>
              <a:buAutoNum type="arabicPeriod"/>
            </a:pPr>
            <a:r>
              <a:rPr lang="fr-FR" sz="1200" dirty="0"/>
              <a:t>Paul PK, Sinha RR, Baby P, Shivraj KS, </a:t>
            </a:r>
            <a:r>
              <a:rPr lang="fr-FR" sz="1200" dirty="0" err="1"/>
              <a:t>Aremu</a:t>
            </a:r>
            <a:r>
              <a:rPr lang="fr-FR" sz="1200" dirty="0"/>
              <a:t> B, </a:t>
            </a:r>
            <a:r>
              <a:rPr lang="fr-FR" sz="1200" dirty="0" err="1"/>
              <a:t>Mewada</a:t>
            </a:r>
            <a:r>
              <a:rPr lang="fr-FR" sz="1200" dirty="0"/>
              <a:t> S. </a:t>
            </a:r>
            <a:r>
              <a:rPr lang="fr-FR" sz="1200" dirty="0" err="1"/>
              <a:t>Usability</a:t>
            </a:r>
            <a:r>
              <a:rPr lang="fr-FR" sz="1200" dirty="0"/>
              <a:t> Engineering, Human Computer Interaction and </a:t>
            </a:r>
            <a:r>
              <a:rPr lang="fr-FR" sz="1200" dirty="0" err="1"/>
              <a:t>Allied</a:t>
            </a:r>
            <a:r>
              <a:rPr lang="fr-FR" sz="1200" dirty="0"/>
              <a:t> Sciences: </a:t>
            </a:r>
            <a:r>
              <a:rPr lang="fr-FR" sz="1200" dirty="0" err="1"/>
              <a:t>With</a:t>
            </a:r>
            <a:r>
              <a:rPr lang="fr-FR" sz="1200" dirty="0"/>
              <a:t> Reference to </a:t>
            </a:r>
            <a:r>
              <a:rPr lang="fr-FR" sz="1200" dirty="0" err="1"/>
              <a:t>its</a:t>
            </a:r>
            <a:r>
              <a:rPr lang="fr-FR" sz="1200" dirty="0"/>
              <a:t> Uses and </a:t>
            </a:r>
            <a:r>
              <a:rPr lang="fr-FR" sz="1200" dirty="0" err="1"/>
              <a:t>Potentialities</a:t>
            </a:r>
            <a:r>
              <a:rPr lang="fr-FR" sz="1200" dirty="0"/>
              <a:t> in Agricultural </a:t>
            </a:r>
            <a:r>
              <a:rPr lang="fr-FR" sz="1200" dirty="0" err="1"/>
              <a:t>Sectors</a:t>
            </a:r>
            <a:r>
              <a:rPr lang="fr-FR" sz="1200" dirty="0"/>
              <a:t>—A Scientific Report. Scientific </a:t>
            </a:r>
            <a:r>
              <a:rPr lang="fr-FR" sz="1200" dirty="0" err="1"/>
              <a:t>Review</a:t>
            </a:r>
            <a:r>
              <a:rPr lang="fr-FR" sz="1200" dirty="0"/>
              <a:t> [Internet]. 2020 </a:t>
            </a:r>
            <a:r>
              <a:rPr lang="fr-FR" sz="1200" dirty="0" err="1"/>
              <a:t>Jul</a:t>
            </a:r>
            <a:r>
              <a:rPr lang="fr-FR" sz="1200" dirty="0"/>
              <a:t> 15 [</a:t>
            </a:r>
            <a:r>
              <a:rPr lang="fr-FR" sz="1200" dirty="0" err="1"/>
              <a:t>cited</a:t>
            </a:r>
            <a:r>
              <a:rPr lang="fr-FR" sz="1200" dirty="0"/>
              <a:t> 2024 </a:t>
            </a:r>
            <a:r>
              <a:rPr lang="fr-FR" sz="1200" dirty="0" err="1"/>
              <a:t>Apr</a:t>
            </a:r>
            <a:r>
              <a:rPr lang="fr-FR" sz="1200" dirty="0"/>
              <a:t> 18];(67):71–8. </a:t>
            </a:r>
            <a:r>
              <a:rPr lang="fr-FR" sz="1200" dirty="0" err="1"/>
              <a:t>Available</a:t>
            </a:r>
            <a:r>
              <a:rPr lang="fr-FR" sz="1200" dirty="0"/>
              <a:t> </a:t>
            </a:r>
            <a:r>
              <a:rPr lang="fr-FR" sz="1200" dirty="0" err="1"/>
              <a:t>from</a:t>
            </a:r>
            <a:r>
              <a:rPr lang="fr-FR" sz="1200" dirty="0"/>
              <a:t>: </a:t>
            </a:r>
            <a:r>
              <a:rPr lang="fr-FR" sz="1200" dirty="0">
                <a:hlinkClick r:id="rId6"/>
              </a:rPr>
              <a:t>https://arpgweb.com/pdf-files/sr6(7)71-78.pdf</a:t>
            </a:r>
            <a:endParaRPr lang="fr-FR" sz="1200" dirty="0"/>
          </a:p>
          <a:p>
            <a:pPr marL="457200" indent="-457200">
              <a:buFont typeface="+mj-lt"/>
              <a:buAutoNum type="arabicPeriod"/>
            </a:pPr>
            <a:r>
              <a:rPr lang="en-GB" sz="1200" dirty="0"/>
              <a:t>What is Task-Oriented Design? — updated 2023 [Internet]. The Interaction Design Foundation. 2023. Available from: </a:t>
            </a:r>
            <a:r>
              <a:rPr lang="en-GB" sz="1200" dirty="0">
                <a:hlinkClick r:id="rId7"/>
              </a:rPr>
              <a:t>https://www.interaction-design.org/literature/topics/task-oriented-design</a:t>
            </a:r>
            <a:endParaRPr lang="en-GB" sz="1200" dirty="0"/>
          </a:p>
          <a:p>
            <a:pPr marL="457200" indent="-457200">
              <a:buFont typeface="+mj-lt"/>
              <a:buAutoNum type="arabicPeriod"/>
            </a:pPr>
            <a:r>
              <a:rPr lang="en-GB" sz="1200" dirty="0"/>
              <a:t>Fisher M. What is wireframing? [Internet]. Experience UX. 2015. Available from: </a:t>
            </a:r>
            <a:r>
              <a:rPr lang="en-GB" sz="1200" dirty="0">
                <a:hlinkClick r:id="rId8"/>
              </a:rPr>
              <a:t>https://www.experienceux.co.uk/faqs/what-is-wireframing/</a:t>
            </a:r>
            <a:endParaRPr lang="en-GB" sz="1200" dirty="0"/>
          </a:p>
          <a:p>
            <a:pPr marL="457200" indent="-457200">
              <a:buFont typeface="+mj-lt"/>
              <a:buAutoNum type="arabicPeriod"/>
            </a:pPr>
            <a:r>
              <a:rPr lang="en-GB" sz="1200" dirty="0"/>
              <a:t>HUFFORD B. What is a </a:t>
            </a:r>
            <a:r>
              <a:rPr lang="en-GB" sz="1200" dirty="0" err="1"/>
              <a:t>Mockup</a:t>
            </a:r>
            <a:r>
              <a:rPr lang="en-GB" sz="1200" dirty="0"/>
              <a:t>? (+How to Create a </a:t>
            </a:r>
            <a:r>
              <a:rPr lang="en-GB" sz="1200" dirty="0" err="1"/>
              <a:t>Mockup</a:t>
            </a:r>
            <a:r>
              <a:rPr lang="en-GB" sz="1200" dirty="0"/>
              <a:t> in 2021) [Internet]. Clique Studios. 2021. Available from: </a:t>
            </a:r>
            <a:r>
              <a:rPr lang="en-GB" sz="1200" dirty="0">
                <a:hlinkClick r:id="rId9"/>
              </a:rPr>
              <a:t>https://cliquestudios.com/mockups/#:~:text=A%20mockup%20is%20a%20static</a:t>
            </a:r>
            <a:endParaRPr lang="en-GB" sz="1200" dirty="0"/>
          </a:p>
          <a:p>
            <a:pPr marL="457200" indent="-457200">
              <a:buFont typeface="+mj-lt"/>
              <a:buAutoNum type="arabicPeriod"/>
            </a:pPr>
            <a:endParaRPr lang="en-GB" sz="1200" dirty="0"/>
          </a:p>
          <a:p>
            <a:pPr marL="457200" indent="-457200">
              <a:buFont typeface="+mj-lt"/>
              <a:buAutoNum type="arabicPeriod"/>
            </a:pPr>
            <a:endParaRPr lang="en-GB" sz="1200" dirty="0"/>
          </a:p>
          <a:p>
            <a:pPr marL="457200" indent="-457200">
              <a:buFont typeface="+mj-lt"/>
              <a:buAutoNum type="arabicPeriod"/>
            </a:pPr>
            <a:endParaRPr lang="en-GB" sz="1200" dirty="0"/>
          </a:p>
          <a:p>
            <a:pPr marL="457200" indent="-457200">
              <a:buFont typeface="+mj-lt"/>
              <a:buAutoNum type="arabicPeriod"/>
            </a:pPr>
            <a:endParaRPr lang="en-GB" sz="1200" dirty="0"/>
          </a:p>
          <a:p>
            <a:pPr marL="457200" indent="-457200">
              <a:buFont typeface="+mj-lt"/>
              <a:buAutoNum type="arabicPeriod"/>
            </a:pPr>
            <a:endParaRPr lang="en-GB" sz="1200" dirty="0"/>
          </a:p>
          <a:p>
            <a:pPr marL="457200" indent="-457200">
              <a:buFont typeface="+mj-lt"/>
              <a:buAutoNum type="arabicPeriod"/>
            </a:pPr>
            <a:endParaRPr lang="en-GB" sz="1200" dirty="0"/>
          </a:p>
          <a:p>
            <a:pPr marL="457200" indent="-457200">
              <a:buFont typeface="+mj-lt"/>
              <a:buAutoNum type="arabicPeriod"/>
            </a:pPr>
            <a:endParaRPr lang="fr-FR" sz="1200" dirty="0"/>
          </a:p>
          <a:p>
            <a:pPr marL="457200" indent="-457200">
              <a:buFont typeface="+mj-lt"/>
              <a:buAutoNum type="arabicPeriod"/>
            </a:pPr>
            <a:endParaRPr lang="fr-FR" sz="1200" dirty="0"/>
          </a:p>
          <a:p>
            <a:pPr marL="457200" indent="-457200">
              <a:buFont typeface="+mj-lt"/>
              <a:buAutoNum type="arabicPeriod"/>
            </a:pPr>
            <a:endParaRPr lang="fr-FR" sz="1200" dirty="0"/>
          </a:p>
          <a:p>
            <a:pPr marL="457200" indent="-457200">
              <a:buFont typeface="+mj-lt"/>
              <a:buAutoNum type="arabicPeriod"/>
            </a:pPr>
            <a:endParaRPr lang="fr-FR" sz="1200" dirty="0"/>
          </a:p>
          <a:p>
            <a:pPr marL="457200" indent="-457200">
              <a:buFont typeface="+mj-lt"/>
              <a:buAutoNum type="arabicPeriod"/>
            </a:pPr>
            <a:endParaRPr lang="fr-FR" sz="1200" dirty="0"/>
          </a:p>
          <a:p>
            <a:pPr marL="457200" indent="-457200">
              <a:buFont typeface="+mj-lt"/>
              <a:buAutoNum type="arabicPeriod"/>
            </a:pPr>
            <a:endParaRPr lang="en-GB" sz="1200" dirty="0"/>
          </a:p>
          <a:p>
            <a:pPr marL="457200" indent="-457200">
              <a:buFont typeface="+mj-lt"/>
              <a:buAutoNum type="arabicPeriod"/>
            </a:pPr>
            <a:endParaRPr lang="en-GB" dirty="0"/>
          </a:p>
          <a:p>
            <a:endParaRPr lang="en-GB" dirty="0"/>
          </a:p>
        </p:txBody>
      </p:sp>
    </p:spTree>
    <p:extLst>
      <p:ext uri="{BB962C8B-B14F-4D97-AF65-F5344CB8AC3E}">
        <p14:creationId xmlns:p14="http://schemas.microsoft.com/office/powerpoint/2010/main" val="786608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E03B59-5D94-5CAA-95BD-E2191E001D6C}"/>
              </a:ext>
            </a:extLst>
          </p:cNvPr>
          <p:cNvSpPr>
            <a:spLocks noGrp="1"/>
          </p:cNvSpPr>
          <p:nvPr>
            <p:ph type="title"/>
          </p:nvPr>
        </p:nvSpPr>
        <p:spPr>
          <a:xfrm>
            <a:off x="2157732" y="2674620"/>
            <a:ext cx="7876536" cy="1508760"/>
          </a:xfrm>
        </p:spPr>
        <p:txBody>
          <a:bodyPr>
            <a:normAutofit/>
          </a:bodyPr>
          <a:lstStyle/>
          <a:p>
            <a:r>
              <a:rPr lang="en-GB" sz="4800" dirty="0">
                <a:solidFill>
                  <a:schemeClr val="tx1"/>
                </a:solidFill>
              </a:rPr>
              <a:t>Thank you for listening. </a:t>
            </a:r>
          </a:p>
        </p:txBody>
      </p:sp>
    </p:spTree>
    <p:extLst>
      <p:ext uri="{BB962C8B-B14F-4D97-AF65-F5344CB8AC3E}">
        <p14:creationId xmlns:p14="http://schemas.microsoft.com/office/powerpoint/2010/main" val="19616736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95F2C48-35CE-4143-9718-14FC12A331FD}"/>
</file>

<file path=customXml/itemProps2.xml><?xml version="1.0" encoding="utf-8"?>
<ds:datastoreItem xmlns:ds="http://schemas.openxmlformats.org/officeDocument/2006/customXml" ds:itemID="{029890D3-466E-4D0B-BA76-9853DFEE27D1}"/>
</file>

<file path=docProps/app.xml><?xml version="1.0" encoding="utf-8"?>
<Properties xmlns="http://schemas.openxmlformats.org/officeDocument/2006/extended-properties" xmlns:vt="http://schemas.openxmlformats.org/officeDocument/2006/docPropsVTypes">
  <Template>Banded</Template>
  <TotalTime>2280</TotalTime>
  <Words>2793</Words>
  <Application>Microsoft Office PowerPoint</Application>
  <PresentationFormat>Widescreen</PresentationFormat>
  <Paragraphs>221</Paragraphs>
  <Slides>24</Slides>
  <Notes>21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Calibri</vt:lpstr>
      <vt:lpstr>Corbel</vt:lpstr>
      <vt:lpstr>Wingdings</vt:lpstr>
      <vt:lpstr>Banded</vt:lpstr>
      <vt:lpstr>PowerPoint Presentation</vt:lpstr>
      <vt:lpstr>the report  </vt:lpstr>
      <vt:lpstr>Aims and Objectives </vt:lpstr>
      <vt:lpstr>Development Methodology </vt:lpstr>
      <vt:lpstr>The client</vt:lpstr>
      <vt:lpstr>System Requirements </vt:lpstr>
      <vt:lpstr>HCI and UX</vt:lpstr>
      <vt:lpstr>HCI Concepts – Consistency </vt:lpstr>
      <vt:lpstr>HCI Concepts – Usability  </vt:lpstr>
      <vt:lpstr>HCI Concepts – Task Orientated Design  </vt:lpstr>
      <vt:lpstr>Front end design</vt:lpstr>
      <vt:lpstr>Front end design – Colours </vt:lpstr>
      <vt:lpstr>Front end design – Fonts </vt:lpstr>
      <vt:lpstr>Front end design – shadows and corners </vt:lpstr>
      <vt:lpstr>Wireframes </vt:lpstr>
      <vt:lpstr>mock-ups</vt:lpstr>
      <vt:lpstr>Application flow diagram (AFD) </vt:lpstr>
      <vt:lpstr>Entity-Relationship Diagram (ERD) Stock Information </vt:lpstr>
      <vt:lpstr>Testing </vt:lpstr>
      <vt:lpstr>System demonstration  </vt:lpstr>
      <vt:lpstr>Evaluation  </vt:lpstr>
      <vt:lpstr>Reflection   </vt:lpstr>
      <vt:lpstr>References    </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Brandon</dc:creator>
  <cp:lastModifiedBy>Brandon</cp:lastModifiedBy>
  <cp:revision>64</cp:revision>
  <dcterms:created xsi:type="dcterms:W3CDTF">2024-04-22T12:25:28Z</dcterms:created>
  <dcterms:modified xsi:type="dcterms:W3CDTF">2024-04-24T19:16:53Z</dcterms:modified>
</cp:coreProperties>
</file>