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71" r:id="rId3"/>
    <p:sldId id="265" r:id="rId4"/>
    <p:sldId id="266" r:id="rId5"/>
    <p:sldId id="257" r:id="rId6"/>
    <p:sldId id="263" r:id="rId7"/>
    <p:sldId id="264" r:id="rId8"/>
    <p:sldId id="268" r:id="rId9"/>
    <p:sldId id="269" r:id="rId10"/>
    <p:sldId id="261" r:id="rId11"/>
    <p:sldId id="270" r:id="rId12"/>
    <p:sldId id="25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836A0-04A8-438A-A7AF-E8706E9F661A}" type="doc">
      <dgm:prSet loTypeId="urn:microsoft.com/office/officeart/2005/8/layout/process4" loCatId="process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402D97-CA87-4478-ABA7-8D28CB7201DA}">
      <dgm:prSet/>
      <dgm:spPr/>
      <dgm:t>
        <a:bodyPr/>
        <a:lstStyle/>
        <a:p>
          <a:r>
            <a:rPr lang="en-GB"/>
            <a:t>Define the role of the entrepreneur and name the personality traits.</a:t>
          </a:r>
          <a:endParaRPr lang="en-US"/>
        </a:p>
      </dgm:t>
    </dgm:pt>
    <dgm:pt modelId="{354D2845-4405-41C1-9CA1-88F1B0BED987}" type="parTrans" cxnId="{E71A0922-E21A-4E19-B781-685BB189BEFF}">
      <dgm:prSet/>
      <dgm:spPr/>
      <dgm:t>
        <a:bodyPr/>
        <a:lstStyle/>
        <a:p>
          <a:endParaRPr lang="en-US"/>
        </a:p>
      </dgm:t>
    </dgm:pt>
    <dgm:pt modelId="{3FD64083-8BC0-492E-9248-10B8DC221660}" type="sibTrans" cxnId="{E71A0922-E21A-4E19-B781-685BB189BEFF}">
      <dgm:prSet/>
      <dgm:spPr/>
      <dgm:t>
        <a:bodyPr/>
        <a:lstStyle/>
        <a:p>
          <a:endParaRPr lang="en-US"/>
        </a:p>
      </dgm:t>
    </dgm:pt>
    <dgm:pt modelId="{00A28971-8643-4506-ABD0-BCA48DB9B614}">
      <dgm:prSet/>
      <dgm:spPr/>
      <dgm:t>
        <a:bodyPr/>
        <a:lstStyle/>
        <a:p>
          <a:r>
            <a:rPr lang="en-GB"/>
            <a:t>Identify relevant employability/transferable skills.</a:t>
          </a:r>
          <a:endParaRPr lang="en-US"/>
        </a:p>
      </dgm:t>
    </dgm:pt>
    <dgm:pt modelId="{4727CDC9-A6E6-4423-81DD-655D3A65C2D7}" type="parTrans" cxnId="{6898E4EB-E6A6-4B35-86E0-621110955585}">
      <dgm:prSet/>
      <dgm:spPr/>
      <dgm:t>
        <a:bodyPr/>
        <a:lstStyle/>
        <a:p>
          <a:endParaRPr lang="en-US"/>
        </a:p>
      </dgm:t>
    </dgm:pt>
    <dgm:pt modelId="{CA28BFEF-44D7-4ABB-AB6F-564E9331B818}" type="sibTrans" cxnId="{6898E4EB-E6A6-4B35-86E0-621110955585}">
      <dgm:prSet/>
      <dgm:spPr/>
      <dgm:t>
        <a:bodyPr/>
        <a:lstStyle/>
        <a:p>
          <a:endParaRPr lang="en-US"/>
        </a:p>
      </dgm:t>
    </dgm:pt>
    <dgm:pt modelId="{A553717D-A5C2-4409-80BD-4F2ECE8E9B85}" type="pres">
      <dgm:prSet presAssocID="{B56836A0-04A8-438A-A7AF-E8706E9F661A}" presName="Name0" presStyleCnt="0">
        <dgm:presLayoutVars>
          <dgm:dir/>
          <dgm:animLvl val="lvl"/>
          <dgm:resizeHandles val="exact"/>
        </dgm:presLayoutVars>
      </dgm:prSet>
      <dgm:spPr/>
    </dgm:pt>
    <dgm:pt modelId="{6355927E-6C32-4E5C-A3E5-7772D3D29F61}" type="pres">
      <dgm:prSet presAssocID="{00A28971-8643-4506-ABD0-BCA48DB9B614}" presName="boxAndChildren" presStyleCnt="0"/>
      <dgm:spPr/>
    </dgm:pt>
    <dgm:pt modelId="{45FB9529-7802-40AD-A350-F66DF4871F3B}" type="pres">
      <dgm:prSet presAssocID="{00A28971-8643-4506-ABD0-BCA48DB9B614}" presName="parentTextBox" presStyleLbl="node1" presStyleIdx="0" presStyleCnt="2"/>
      <dgm:spPr/>
    </dgm:pt>
    <dgm:pt modelId="{7397397A-C446-482C-9EE1-96C21C3EE429}" type="pres">
      <dgm:prSet presAssocID="{3FD64083-8BC0-492E-9248-10B8DC221660}" presName="sp" presStyleCnt="0"/>
      <dgm:spPr/>
    </dgm:pt>
    <dgm:pt modelId="{C6EB8BB6-7674-4C14-AF22-4D59FF1A3E32}" type="pres">
      <dgm:prSet presAssocID="{F0402D97-CA87-4478-ABA7-8D28CB7201DA}" presName="arrowAndChildren" presStyleCnt="0"/>
      <dgm:spPr/>
    </dgm:pt>
    <dgm:pt modelId="{F046FF16-31D2-4AFC-87F7-9019A9EFA081}" type="pres">
      <dgm:prSet presAssocID="{F0402D97-CA87-4478-ABA7-8D28CB7201DA}" presName="parentTextArrow" presStyleLbl="node1" presStyleIdx="1" presStyleCnt="2"/>
      <dgm:spPr/>
    </dgm:pt>
  </dgm:ptLst>
  <dgm:cxnLst>
    <dgm:cxn modelId="{E71A0922-E21A-4E19-B781-685BB189BEFF}" srcId="{B56836A0-04A8-438A-A7AF-E8706E9F661A}" destId="{F0402D97-CA87-4478-ABA7-8D28CB7201DA}" srcOrd="0" destOrd="0" parTransId="{354D2845-4405-41C1-9CA1-88F1B0BED987}" sibTransId="{3FD64083-8BC0-492E-9248-10B8DC221660}"/>
    <dgm:cxn modelId="{F23B473C-271A-4A55-A87B-1F06021F1D25}" type="presOf" srcId="{B56836A0-04A8-438A-A7AF-E8706E9F661A}" destId="{A553717D-A5C2-4409-80BD-4F2ECE8E9B85}" srcOrd="0" destOrd="0" presId="urn:microsoft.com/office/officeart/2005/8/layout/process4"/>
    <dgm:cxn modelId="{FD8A2EAD-5779-4412-92E8-A4FBDD4184EB}" type="presOf" srcId="{F0402D97-CA87-4478-ABA7-8D28CB7201DA}" destId="{F046FF16-31D2-4AFC-87F7-9019A9EFA081}" srcOrd="0" destOrd="0" presId="urn:microsoft.com/office/officeart/2005/8/layout/process4"/>
    <dgm:cxn modelId="{6898E4EB-E6A6-4B35-86E0-621110955585}" srcId="{B56836A0-04A8-438A-A7AF-E8706E9F661A}" destId="{00A28971-8643-4506-ABD0-BCA48DB9B614}" srcOrd="1" destOrd="0" parTransId="{4727CDC9-A6E6-4423-81DD-655D3A65C2D7}" sibTransId="{CA28BFEF-44D7-4ABB-AB6F-564E9331B818}"/>
    <dgm:cxn modelId="{693D58EC-EFE1-4530-AA73-A069E05E08C4}" type="presOf" srcId="{00A28971-8643-4506-ABD0-BCA48DB9B614}" destId="{45FB9529-7802-40AD-A350-F66DF4871F3B}" srcOrd="0" destOrd="0" presId="urn:microsoft.com/office/officeart/2005/8/layout/process4"/>
    <dgm:cxn modelId="{DD38F50B-FF11-4B8D-A18D-26AF11E2647A}" type="presParOf" srcId="{A553717D-A5C2-4409-80BD-4F2ECE8E9B85}" destId="{6355927E-6C32-4E5C-A3E5-7772D3D29F61}" srcOrd="0" destOrd="0" presId="urn:microsoft.com/office/officeart/2005/8/layout/process4"/>
    <dgm:cxn modelId="{F64AADA3-4544-4FC9-A12E-E34EA738713B}" type="presParOf" srcId="{6355927E-6C32-4E5C-A3E5-7772D3D29F61}" destId="{45FB9529-7802-40AD-A350-F66DF4871F3B}" srcOrd="0" destOrd="0" presId="urn:microsoft.com/office/officeart/2005/8/layout/process4"/>
    <dgm:cxn modelId="{BCD18249-5F7B-42CE-8DFE-4D023CAE6B6A}" type="presParOf" srcId="{A553717D-A5C2-4409-80BD-4F2ECE8E9B85}" destId="{7397397A-C446-482C-9EE1-96C21C3EE429}" srcOrd="1" destOrd="0" presId="urn:microsoft.com/office/officeart/2005/8/layout/process4"/>
    <dgm:cxn modelId="{D298C0A5-D200-45BE-B642-0F97BAA8E978}" type="presParOf" srcId="{A553717D-A5C2-4409-80BD-4F2ECE8E9B85}" destId="{C6EB8BB6-7674-4C14-AF22-4D59FF1A3E32}" srcOrd="2" destOrd="0" presId="urn:microsoft.com/office/officeart/2005/8/layout/process4"/>
    <dgm:cxn modelId="{0F719A83-D3F6-4E22-8EC9-7B82E1537C29}" type="presParOf" srcId="{C6EB8BB6-7674-4C14-AF22-4D59FF1A3E32}" destId="{F046FF16-31D2-4AFC-87F7-9019A9EFA08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DB8FC7-2906-4096-BF55-349530FBCE9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1FE5B68-F202-4BF4-909C-1A55FB049CA7}">
      <dgm:prSet/>
      <dgm:spPr/>
      <dgm:t>
        <a:bodyPr/>
        <a:lstStyle/>
        <a:p>
          <a:endParaRPr lang="en-US" dirty="0"/>
        </a:p>
      </dgm:t>
    </dgm:pt>
    <dgm:pt modelId="{C9ED3E9B-EF4B-4F87-AA20-FCC5FECB9C5D}" type="parTrans" cxnId="{916254E1-2B9C-4F54-9225-0B7114EC6F85}">
      <dgm:prSet/>
      <dgm:spPr/>
      <dgm:t>
        <a:bodyPr/>
        <a:lstStyle/>
        <a:p>
          <a:endParaRPr lang="en-US"/>
        </a:p>
      </dgm:t>
    </dgm:pt>
    <dgm:pt modelId="{170E782B-E271-4A83-8DAA-2B0DB8FCC82D}" type="sibTrans" cxnId="{916254E1-2B9C-4F54-9225-0B7114EC6F85}">
      <dgm:prSet/>
      <dgm:spPr/>
      <dgm:t>
        <a:bodyPr/>
        <a:lstStyle/>
        <a:p>
          <a:endParaRPr lang="en-US"/>
        </a:p>
      </dgm:t>
    </dgm:pt>
    <dgm:pt modelId="{4D9E7491-954F-43FA-B3F9-D3ABB2319D2E}">
      <dgm:prSet/>
      <dgm:spPr/>
      <dgm:t>
        <a:bodyPr/>
        <a:lstStyle/>
        <a:p>
          <a:endParaRPr lang="en-US" dirty="0"/>
        </a:p>
      </dgm:t>
    </dgm:pt>
    <dgm:pt modelId="{17DC56D2-9CBC-4191-9D9A-04CCF9D4831C}" type="parTrans" cxnId="{E514B324-33A2-4AE8-B934-A8BDC40CC6E9}">
      <dgm:prSet/>
      <dgm:spPr/>
      <dgm:t>
        <a:bodyPr/>
        <a:lstStyle/>
        <a:p>
          <a:endParaRPr lang="en-US"/>
        </a:p>
      </dgm:t>
    </dgm:pt>
    <dgm:pt modelId="{FB54F6E1-AF21-48E3-B3E9-B5725DE349AE}" type="sibTrans" cxnId="{E514B324-33A2-4AE8-B934-A8BDC40CC6E9}">
      <dgm:prSet/>
      <dgm:spPr/>
      <dgm:t>
        <a:bodyPr/>
        <a:lstStyle/>
        <a:p>
          <a:endParaRPr lang="en-US"/>
        </a:p>
      </dgm:t>
    </dgm:pt>
    <dgm:pt modelId="{11FEFCA8-5A09-4CFF-AFEC-B08A37D000A9}">
      <dgm:prSet custT="1"/>
      <dgm:spPr/>
      <dgm:t>
        <a:bodyPr/>
        <a:lstStyle/>
        <a:p>
          <a:r>
            <a:rPr lang="en-GB" sz="2800" b="1" dirty="0"/>
            <a:t>Window cleaners to con –man/woman?</a:t>
          </a:r>
          <a:endParaRPr lang="en-US" sz="2800" b="1" dirty="0"/>
        </a:p>
      </dgm:t>
    </dgm:pt>
    <dgm:pt modelId="{B8918053-8E97-4792-A925-519B579FE613}" type="parTrans" cxnId="{3FCF7E18-F983-47F6-89C5-B2952CBFDB65}">
      <dgm:prSet/>
      <dgm:spPr/>
      <dgm:t>
        <a:bodyPr/>
        <a:lstStyle/>
        <a:p>
          <a:endParaRPr lang="en-US"/>
        </a:p>
      </dgm:t>
    </dgm:pt>
    <dgm:pt modelId="{698B80BF-099C-4651-8DDA-E6F5B5D6BD11}" type="sibTrans" cxnId="{3FCF7E18-F983-47F6-89C5-B2952CBFDB65}">
      <dgm:prSet/>
      <dgm:spPr/>
      <dgm:t>
        <a:bodyPr/>
        <a:lstStyle/>
        <a:p>
          <a:endParaRPr lang="en-US"/>
        </a:p>
      </dgm:t>
    </dgm:pt>
    <dgm:pt modelId="{C44E1486-8762-4307-BB84-EC34BFEB8E58}" type="pres">
      <dgm:prSet presAssocID="{E9DB8FC7-2906-4096-BF55-349530FBCE93}" presName="linear" presStyleCnt="0">
        <dgm:presLayoutVars>
          <dgm:animLvl val="lvl"/>
          <dgm:resizeHandles val="exact"/>
        </dgm:presLayoutVars>
      </dgm:prSet>
      <dgm:spPr/>
    </dgm:pt>
    <dgm:pt modelId="{B5655E1E-279B-4357-8E0A-06D3058E75A2}" type="pres">
      <dgm:prSet presAssocID="{81FE5B68-F202-4BF4-909C-1A55FB049C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F0A3C06-E9A0-437F-B341-C1FAE19B88F4}" type="pres">
      <dgm:prSet presAssocID="{170E782B-E271-4A83-8DAA-2B0DB8FCC82D}" presName="spacer" presStyleCnt="0"/>
      <dgm:spPr/>
    </dgm:pt>
    <dgm:pt modelId="{4C2F2F2C-8271-49FE-8FFD-5EF49233C9FE}" type="pres">
      <dgm:prSet presAssocID="{4D9E7491-954F-43FA-B3F9-D3ABB2319D2E}" presName="parentText" presStyleLbl="node1" presStyleIdx="1" presStyleCnt="3" custLinFactNeighborX="764" custLinFactNeighborY="2468">
        <dgm:presLayoutVars>
          <dgm:chMax val="0"/>
          <dgm:bulletEnabled val="1"/>
        </dgm:presLayoutVars>
      </dgm:prSet>
      <dgm:spPr/>
    </dgm:pt>
    <dgm:pt modelId="{78AD4E40-BE35-4386-A926-2C56429E69DE}" type="pres">
      <dgm:prSet presAssocID="{FB54F6E1-AF21-48E3-B3E9-B5725DE349AE}" presName="spacer" presStyleCnt="0"/>
      <dgm:spPr/>
    </dgm:pt>
    <dgm:pt modelId="{EF600244-ADD3-4800-AEDF-EBEA2A31BA53}" type="pres">
      <dgm:prSet presAssocID="{11FEFCA8-5A09-4CFF-AFEC-B08A37D000A9}" presName="parentText" presStyleLbl="node1" presStyleIdx="2" presStyleCnt="3" custLinFactNeighborX="764" custLinFactNeighborY="9906">
        <dgm:presLayoutVars>
          <dgm:chMax val="0"/>
          <dgm:bulletEnabled val="1"/>
        </dgm:presLayoutVars>
      </dgm:prSet>
      <dgm:spPr/>
    </dgm:pt>
  </dgm:ptLst>
  <dgm:cxnLst>
    <dgm:cxn modelId="{3FCF7E18-F983-47F6-89C5-B2952CBFDB65}" srcId="{E9DB8FC7-2906-4096-BF55-349530FBCE93}" destId="{11FEFCA8-5A09-4CFF-AFEC-B08A37D000A9}" srcOrd="2" destOrd="0" parTransId="{B8918053-8E97-4792-A925-519B579FE613}" sibTransId="{698B80BF-099C-4651-8DDA-E6F5B5D6BD11}"/>
    <dgm:cxn modelId="{E514B324-33A2-4AE8-B934-A8BDC40CC6E9}" srcId="{E9DB8FC7-2906-4096-BF55-349530FBCE93}" destId="{4D9E7491-954F-43FA-B3F9-D3ABB2319D2E}" srcOrd="1" destOrd="0" parTransId="{17DC56D2-9CBC-4191-9D9A-04CCF9D4831C}" sibTransId="{FB54F6E1-AF21-48E3-B3E9-B5725DE349AE}"/>
    <dgm:cxn modelId="{EE3D7360-0511-4A68-96C6-8283B4650C9B}" type="presOf" srcId="{E9DB8FC7-2906-4096-BF55-349530FBCE93}" destId="{C44E1486-8762-4307-BB84-EC34BFEB8E58}" srcOrd="0" destOrd="0" presId="urn:microsoft.com/office/officeart/2005/8/layout/vList2"/>
    <dgm:cxn modelId="{E3BC6B5A-1E34-4B76-A86F-C52218109210}" type="presOf" srcId="{81FE5B68-F202-4BF4-909C-1A55FB049CA7}" destId="{B5655E1E-279B-4357-8E0A-06D3058E75A2}" srcOrd="0" destOrd="0" presId="urn:microsoft.com/office/officeart/2005/8/layout/vList2"/>
    <dgm:cxn modelId="{9232D1B8-C15B-4CBA-9957-629BEF732813}" type="presOf" srcId="{4D9E7491-954F-43FA-B3F9-D3ABB2319D2E}" destId="{4C2F2F2C-8271-49FE-8FFD-5EF49233C9FE}" srcOrd="0" destOrd="0" presId="urn:microsoft.com/office/officeart/2005/8/layout/vList2"/>
    <dgm:cxn modelId="{916254E1-2B9C-4F54-9225-0B7114EC6F85}" srcId="{E9DB8FC7-2906-4096-BF55-349530FBCE93}" destId="{81FE5B68-F202-4BF4-909C-1A55FB049CA7}" srcOrd="0" destOrd="0" parTransId="{C9ED3E9B-EF4B-4F87-AA20-FCC5FECB9C5D}" sibTransId="{170E782B-E271-4A83-8DAA-2B0DB8FCC82D}"/>
    <dgm:cxn modelId="{73D964E5-DE55-4FDE-8542-2E9697F465D9}" type="presOf" srcId="{11FEFCA8-5A09-4CFF-AFEC-B08A37D000A9}" destId="{EF600244-ADD3-4800-AEDF-EBEA2A31BA53}" srcOrd="0" destOrd="0" presId="urn:microsoft.com/office/officeart/2005/8/layout/vList2"/>
    <dgm:cxn modelId="{B25F351A-A4C9-4A67-B568-1232DC675391}" type="presParOf" srcId="{C44E1486-8762-4307-BB84-EC34BFEB8E58}" destId="{B5655E1E-279B-4357-8E0A-06D3058E75A2}" srcOrd="0" destOrd="0" presId="urn:microsoft.com/office/officeart/2005/8/layout/vList2"/>
    <dgm:cxn modelId="{A8318EA9-5BC7-4BA4-900D-CD67B6A7A7FA}" type="presParOf" srcId="{C44E1486-8762-4307-BB84-EC34BFEB8E58}" destId="{9F0A3C06-E9A0-437F-B341-C1FAE19B88F4}" srcOrd="1" destOrd="0" presId="urn:microsoft.com/office/officeart/2005/8/layout/vList2"/>
    <dgm:cxn modelId="{129D053A-70EA-411F-9DD7-58292D38D7BB}" type="presParOf" srcId="{C44E1486-8762-4307-BB84-EC34BFEB8E58}" destId="{4C2F2F2C-8271-49FE-8FFD-5EF49233C9FE}" srcOrd="2" destOrd="0" presId="urn:microsoft.com/office/officeart/2005/8/layout/vList2"/>
    <dgm:cxn modelId="{A9A8F7F1-8E89-445A-89C9-533F414AB483}" type="presParOf" srcId="{C44E1486-8762-4307-BB84-EC34BFEB8E58}" destId="{78AD4E40-BE35-4386-A926-2C56429E69DE}" srcOrd="3" destOrd="0" presId="urn:microsoft.com/office/officeart/2005/8/layout/vList2"/>
    <dgm:cxn modelId="{7872B4AA-5461-406A-B18D-FBBFA9A56F96}" type="presParOf" srcId="{C44E1486-8762-4307-BB84-EC34BFEB8E58}" destId="{EF600244-ADD3-4800-AEDF-EBEA2A31BA5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EBB958-95F8-4F9B-A649-22EA6A0C4A9F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C5558DD-85B6-464A-AAA3-CC93C60A731D}">
      <dgm:prSet custT="1"/>
      <dgm:spPr/>
      <dgm:t>
        <a:bodyPr/>
        <a:lstStyle/>
        <a:p>
          <a:r>
            <a:rPr lang="en-GB" sz="2400" dirty="0"/>
            <a:t>In two groups research an entrepreneur of your choice</a:t>
          </a:r>
          <a:endParaRPr lang="en-US" sz="2400" dirty="0"/>
        </a:p>
      </dgm:t>
    </dgm:pt>
    <dgm:pt modelId="{5D64383F-0F8A-42FE-B760-2B620E89EB79}" type="parTrans" cxnId="{401C204C-8DA0-4145-9ABC-C078A92231D1}">
      <dgm:prSet/>
      <dgm:spPr/>
      <dgm:t>
        <a:bodyPr/>
        <a:lstStyle/>
        <a:p>
          <a:endParaRPr lang="en-US"/>
        </a:p>
      </dgm:t>
    </dgm:pt>
    <dgm:pt modelId="{B639BE5C-22A8-4276-8B91-394D98AD42F3}" type="sibTrans" cxnId="{401C204C-8DA0-4145-9ABC-C078A92231D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60DC38B-5174-49CC-8CB5-E6B9CD6D49DD}">
      <dgm:prSet custT="1"/>
      <dgm:spPr/>
      <dgm:t>
        <a:bodyPr/>
        <a:lstStyle/>
        <a:p>
          <a:r>
            <a:rPr lang="en-GB" sz="2400" dirty="0"/>
            <a:t>What character traits are obvious/or not?</a:t>
          </a:r>
          <a:endParaRPr lang="en-US" sz="2400" dirty="0"/>
        </a:p>
      </dgm:t>
    </dgm:pt>
    <dgm:pt modelId="{01B4D1D9-369F-4A7D-A389-5257F7D0B9B2}" type="parTrans" cxnId="{4A5F2241-FAB4-4A20-B8E6-7D7C9AFAEC32}">
      <dgm:prSet/>
      <dgm:spPr/>
      <dgm:t>
        <a:bodyPr/>
        <a:lstStyle/>
        <a:p>
          <a:endParaRPr lang="en-US"/>
        </a:p>
      </dgm:t>
    </dgm:pt>
    <dgm:pt modelId="{6A011E2B-5371-42CB-A5BB-404F7DAD9E0E}" type="sibTrans" cxnId="{4A5F2241-FAB4-4A20-B8E6-7D7C9AFAEC32}">
      <dgm:prSet phldrT="2" phldr="0"/>
      <dgm:spPr/>
      <dgm:t>
        <a:bodyPr/>
        <a:lstStyle/>
        <a:p>
          <a:r>
            <a:rPr lang="en-US"/>
            <a:t>2</a:t>
          </a:r>
          <a:endParaRPr lang="en-US" dirty="0"/>
        </a:p>
      </dgm:t>
    </dgm:pt>
    <dgm:pt modelId="{6DF507D1-716E-4494-B4FA-AD0E0E812667}" type="pres">
      <dgm:prSet presAssocID="{04EBB958-95F8-4F9B-A649-22EA6A0C4A9F}" presName="linearFlow" presStyleCnt="0">
        <dgm:presLayoutVars>
          <dgm:dir/>
          <dgm:animLvl val="lvl"/>
          <dgm:resizeHandles val="exact"/>
        </dgm:presLayoutVars>
      </dgm:prSet>
      <dgm:spPr/>
    </dgm:pt>
    <dgm:pt modelId="{1F23C29D-DA55-41D1-8739-310A2F612633}" type="pres">
      <dgm:prSet presAssocID="{3C5558DD-85B6-464A-AAA3-CC93C60A731D}" presName="compositeNode" presStyleCnt="0"/>
      <dgm:spPr/>
    </dgm:pt>
    <dgm:pt modelId="{13744C62-58F4-4E4B-B69C-157DD8D44D5D}" type="pres">
      <dgm:prSet presAssocID="{3C5558DD-85B6-464A-AAA3-CC93C60A731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CAA6DED-D416-4371-A8CF-74EB84B99C1F}" type="pres">
      <dgm:prSet presAssocID="{3C5558DD-85B6-464A-AAA3-CC93C60A731D}" presName="parSh" presStyleCnt="0"/>
      <dgm:spPr/>
    </dgm:pt>
    <dgm:pt modelId="{D3D59D7C-57E4-465C-92D7-7B443EA568AF}" type="pres">
      <dgm:prSet presAssocID="{3C5558DD-85B6-464A-AAA3-CC93C60A731D}" presName="lineNode" presStyleLbl="alignAccFollowNode1" presStyleIdx="0" presStyleCnt="6"/>
      <dgm:spPr/>
    </dgm:pt>
    <dgm:pt modelId="{4A0EEB38-A894-4618-85FA-BC5D05FF70B0}" type="pres">
      <dgm:prSet presAssocID="{3C5558DD-85B6-464A-AAA3-CC93C60A731D}" presName="lineArrowNode" presStyleLbl="alignAccFollowNode1" presStyleIdx="1" presStyleCnt="6"/>
      <dgm:spPr/>
    </dgm:pt>
    <dgm:pt modelId="{D3074BC0-0619-4F3B-BA32-86A69D1F1786}" type="pres">
      <dgm:prSet presAssocID="{B639BE5C-22A8-4276-8B91-394D98AD42F3}" presName="sibTransNodeCircle" presStyleLbl="alignNode1" presStyleIdx="0" presStyleCnt="2">
        <dgm:presLayoutVars>
          <dgm:chMax val="0"/>
          <dgm:bulletEnabled/>
        </dgm:presLayoutVars>
      </dgm:prSet>
      <dgm:spPr/>
    </dgm:pt>
    <dgm:pt modelId="{542D905B-A624-4D5F-8E5B-C4638189D2FB}" type="pres">
      <dgm:prSet presAssocID="{B639BE5C-22A8-4276-8B91-394D98AD42F3}" presName="spacerBetweenCircleAndCallout" presStyleCnt="0">
        <dgm:presLayoutVars/>
      </dgm:prSet>
      <dgm:spPr/>
    </dgm:pt>
    <dgm:pt modelId="{45E6B64C-1BB7-4107-ADB2-1CAC1984367B}" type="pres">
      <dgm:prSet presAssocID="{3C5558DD-85B6-464A-AAA3-CC93C60A731D}" presName="nodeText" presStyleLbl="alignAccFollowNode1" presStyleIdx="2" presStyleCnt="6">
        <dgm:presLayoutVars>
          <dgm:bulletEnabled val="1"/>
        </dgm:presLayoutVars>
      </dgm:prSet>
      <dgm:spPr/>
    </dgm:pt>
    <dgm:pt modelId="{0998EF9E-6FFE-455F-BF28-6D735015DF3D}" type="pres">
      <dgm:prSet presAssocID="{B639BE5C-22A8-4276-8B91-394D98AD42F3}" presName="sibTransComposite" presStyleCnt="0"/>
      <dgm:spPr/>
    </dgm:pt>
    <dgm:pt modelId="{FE953704-72C5-4046-B21C-9B2E651E10B0}" type="pres">
      <dgm:prSet presAssocID="{860DC38B-5174-49CC-8CB5-E6B9CD6D49DD}" presName="compositeNode" presStyleCnt="0"/>
      <dgm:spPr/>
    </dgm:pt>
    <dgm:pt modelId="{049150B7-AE23-420C-8F14-67112CEAEBCB}" type="pres">
      <dgm:prSet presAssocID="{860DC38B-5174-49CC-8CB5-E6B9CD6D49D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3B6D2FA-5783-431C-90B8-87833BAA569F}" type="pres">
      <dgm:prSet presAssocID="{860DC38B-5174-49CC-8CB5-E6B9CD6D49DD}" presName="parSh" presStyleCnt="0"/>
      <dgm:spPr/>
    </dgm:pt>
    <dgm:pt modelId="{ED4FCB85-725D-410D-8C5B-CDBCD09F3249}" type="pres">
      <dgm:prSet presAssocID="{860DC38B-5174-49CC-8CB5-E6B9CD6D49DD}" presName="lineNode" presStyleLbl="alignAccFollowNode1" presStyleIdx="3" presStyleCnt="6"/>
      <dgm:spPr/>
    </dgm:pt>
    <dgm:pt modelId="{8329B313-A7C5-4A29-AD12-3062C928E690}" type="pres">
      <dgm:prSet presAssocID="{860DC38B-5174-49CC-8CB5-E6B9CD6D49DD}" presName="lineArrowNode" presStyleLbl="alignAccFollowNode1" presStyleIdx="4" presStyleCnt="6"/>
      <dgm:spPr/>
    </dgm:pt>
    <dgm:pt modelId="{C85B8E53-CC79-4D1F-9CA7-ADDECEB75DD0}" type="pres">
      <dgm:prSet presAssocID="{6A011E2B-5371-42CB-A5BB-404F7DAD9E0E}" presName="sibTransNodeCircle" presStyleLbl="alignNode1" presStyleIdx="1" presStyleCnt="2">
        <dgm:presLayoutVars>
          <dgm:chMax val="0"/>
          <dgm:bulletEnabled/>
        </dgm:presLayoutVars>
      </dgm:prSet>
      <dgm:spPr/>
    </dgm:pt>
    <dgm:pt modelId="{7D18E7FA-CB07-4CCD-B614-8C2571B2A35B}" type="pres">
      <dgm:prSet presAssocID="{6A011E2B-5371-42CB-A5BB-404F7DAD9E0E}" presName="spacerBetweenCircleAndCallout" presStyleCnt="0">
        <dgm:presLayoutVars/>
      </dgm:prSet>
      <dgm:spPr/>
    </dgm:pt>
    <dgm:pt modelId="{560B0160-3740-463F-9523-37F69CEF4B1E}" type="pres">
      <dgm:prSet presAssocID="{860DC38B-5174-49CC-8CB5-E6B9CD6D49DD}" presName="nodeText" presStyleLbl="alignAccFollowNode1" presStyleIdx="5" presStyleCnt="6" custLinFactNeighborX="-1817" custLinFactNeighborY="-1269">
        <dgm:presLayoutVars>
          <dgm:bulletEnabled val="1"/>
        </dgm:presLayoutVars>
      </dgm:prSet>
      <dgm:spPr/>
    </dgm:pt>
  </dgm:ptLst>
  <dgm:cxnLst>
    <dgm:cxn modelId="{16881008-316B-43E4-9304-317CA91E3BD6}" type="presOf" srcId="{B639BE5C-22A8-4276-8B91-394D98AD42F3}" destId="{D3074BC0-0619-4F3B-BA32-86A69D1F1786}" srcOrd="0" destOrd="0" presId="urn:microsoft.com/office/officeart/2016/7/layout/LinearArrowProcessNumbered"/>
    <dgm:cxn modelId="{6FB7931C-8C57-42B6-BF68-25E20FC070D4}" type="presOf" srcId="{860DC38B-5174-49CC-8CB5-E6B9CD6D49DD}" destId="{560B0160-3740-463F-9523-37F69CEF4B1E}" srcOrd="0" destOrd="0" presId="urn:microsoft.com/office/officeart/2016/7/layout/LinearArrowProcessNumbered"/>
    <dgm:cxn modelId="{4A5F2241-FAB4-4A20-B8E6-7D7C9AFAEC32}" srcId="{04EBB958-95F8-4F9B-A649-22EA6A0C4A9F}" destId="{860DC38B-5174-49CC-8CB5-E6B9CD6D49DD}" srcOrd="1" destOrd="0" parTransId="{01B4D1D9-369F-4A7D-A389-5257F7D0B9B2}" sibTransId="{6A011E2B-5371-42CB-A5BB-404F7DAD9E0E}"/>
    <dgm:cxn modelId="{FE7C4B49-0C6E-4EA4-82C7-EAAFC85A8D7F}" type="presOf" srcId="{6A011E2B-5371-42CB-A5BB-404F7DAD9E0E}" destId="{C85B8E53-CC79-4D1F-9CA7-ADDECEB75DD0}" srcOrd="0" destOrd="0" presId="urn:microsoft.com/office/officeart/2016/7/layout/LinearArrowProcessNumbered"/>
    <dgm:cxn modelId="{401C204C-8DA0-4145-9ABC-C078A92231D1}" srcId="{04EBB958-95F8-4F9B-A649-22EA6A0C4A9F}" destId="{3C5558DD-85B6-464A-AAA3-CC93C60A731D}" srcOrd="0" destOrd="0" parTransId="{5D64383F-0F8A-42FE-B760-2B620E89EB79}" sibTransId="{B639BE5C-22A8-4276-8B91-394D98AD42F3}"/>
    <dgm:cxn modelId="{C54D7A4F-F24B-4622-9B23-C090D2540B42}" type="presOf" srcId="{3C5558DD-85B6-464A-AAA3-CC93C60A731D}" destId="{45E6B64C-1BB7-4107-ADB2-1CAC1984367B}" srcOrd="0" destOrd="0" presId="urn:microsoft.com/office/officeart/2016/7/layout/LinearArrowProcessNumbered"/>
    <dgm:cxn modelId="{C341AB59-E4E7-408F-A705-D4D4073090F5}" type="presOf" srcId="{04EBB958-95F8-4F9B-A649-22EA6A0C4A9F}" destId="{6DF507D1-716E-4494-B4FA-AD0E0E812667}" srcOrd="0" destOrd="0" presId="urn:microsoft.com/office/officeart/2016/7/layout/LinearArrowProcessNumbered"/>
    <dgm:cxn modelId="{7CB15EE0-69AB-4C6C-85F3-727986F454CA}" type="presParOf" srcId="{6DF507D1-716E-4494-B4FA-AD0E0E812667}" destId="{1F23C29D-DA55-41D1-8739-310A2F612633}" srcOrd="0" destOrd="0" presId="urn:microsoft.com/office/officeart/2016/7/layout/LinearArrowProcessNumbered"/>
    <dgm:cxn modelId="{4533ED31-1166-4408-A8D9-D251ABCD8B24}" type="presParOf" srcId="{1F23C29D-DA55-41D1-8739-310A2F612633}" destId="{13744C62-58F4-4E4B-B69C-157DD8D44D5D}" srcOrd="0" destOrd="0" presId="urn:microsoft.com/office/officeart/2016/7/layout/LinearArrowProcessNumbered"/>
    <dgm:cxn modelId="{CF4F54C6-0373-418A-B227-AAE3EECCC3CE}" type="presParOf" srcId="{1F23C29D-DA55-41D1-8739-310A2F612633}" destId="{1CAA6DED-D416-4371-A8CF-74EB84B99C1F}" srcOrd="1" destOrd="0" presId="urn:microsoft.com/office/officeart/2016/7/layout/LinearArrowProcessNumbered"/>
    <dgm:cxn modelId="{A8C7F4BE-7A85-4782-BFA7-1068FC4C4C7B}" type="presParOf" srcId="{1CAA6DED-D416-4371-A8CF-74EB84B99C1F}" destId="{D3D59D7C-57E4-465C-92D7-7B443EA568AF}" srcOrd="0" destOrd="0" presId="urn:microsoft.com/office/officeart/2016/7/layout/LinearArrowProcessNumbered"/>
    <dgm:cxn modelId="{6D5ABED3-1352-4E58-BCF6-752CF5C0495A}" type="presParOf" srcId="{1CAA6DED-D416-4371-A8CF-74EB84B99C1F}" destId="{4A0EEB38-A894-4618-85FA-BC5D05FF70B0}" srcOrd="1" destOrd="0" presId="urn:microsoft.com/office/officeart/2016/7/layout/LinearArrowProcessNumbered"/>
    <dgm:cxn modelId="{1530FCCB-0753-4C9E-A812-3DDCA89ED00A}" type="presParOf" srcId="{1CAA6DED-D416-4371-A8CF-74EB84B99C1F}" destId="{D3074BC0-0619-4F3B-BA32-86A69D1F1786}" srcOrd="2" destOrd="0" presId="urn:microsoft.com/office/officeart/2016/7/layout/LinearArrowProcessNumbered"/>
    <dgm:cxn modelId="{546DBACA-AF5E-493C-BA73-91BD9B077982}" type="presParOf" srcId="{1CAA6DED-D416-4371-A8CF-74EB84B99C1F}" destId="{542D905B-A624-4D5F-8E5B-C4638189D2FB}" srcOrd="3" destOrd="0" presId="urn:microsoft.com/office/officeart/2016/7/layout/LinearArrowProcessNumbered"/>
    <dgm:cxn modelId="{A4033C5F-D43D-4344-80BD-095055CD49F4}" type="presParOf" srcId="{1F23C29D-DA55-41D1-8739-310A2F612633}" destId="{45E6B64C-1BB7-4107-ADB2-1CAC1984367B}" srcOrd="2" destOrd="0" presId="urn:microsoft.com/office/officeart/2016/7/layout/LinearArrowProcessNumbered"/>
    <dgm:cxn modelId="{54D47898-A8B4-49AE-A2AE-F67A61684BF6}" type="presParOf" srcId="{6DF507D1-716E-4494-B4FA-AD0E0E812667}" destId="{0998EF9E-6FFE-455F-BF28-6D735015DF3D}" srcOrd="1" destOrd="0" presId="urn:microsoft.com/office/officeart/2016/7/layout/LinearArrowProcessNumbered"/>
    <dgm:cxn modelId="{CD4DB3CA-F7DE-4677-B42B-8314DCE3129C}" type="presParOf" srcId="{6DF507D1-716E-4494-B4FA-AD0E0E812667}" destId="{FE953704-72C5-4046-B21C-9B2E651E10B0}" srcOrd="2" destOrd="0" presId="urn:microsoft.com/office/officeart/2016/7/layout/LinearArrowProcessNumbered"/>
    <dgm:cxn modelId="{B607A7B3-04CF-4AED-BE39-25B3DE710835}" type="presParOf" srcId="{FE953704-72C5-4046-B21C-9B2E651E10B0}" destId="{049150B7-AE23-420C-8F14-67112CEAEBCB}" srcOrd="0" destOrd="0" presId="urn:microsoft.com/office/officeart/2016/7/layout/LinearArrowProcessNumbered"/>
    <dgm:cxn modelId="{15DB5218-BF69-4D58-84A1-5F73A4E1B119}" type="presParOf" srcId="{FE953704-72C5-4046-B21C-9B2E651E10B0}" destId="{83B6D2FA-5783-431C-90B8-87833BAA569F}" srcOrd="1" destOrd="0" presId="urn:microsoft.com/office/officeart/2016/7/layout/LinearArrowProcessNumbered"/>
    <dgm:cxn modelId="{81B33DB7-1FC2-4C80-B6A6-6E87CEDE3E11}" type="presParOf" srcId="{83B6D2FA-5783-431C-90B8-87833BAA569F}" destId="{ED4FCB85-725D-410D-8C5B-CDBCD09F3249}" srcOrd="0" destOrd="0" presId="urn:microsoft.com/office/officeart/2016/7/layout/LinearArrowProcessNumbered"/>
    <dgm:cxn modelId="{F8E0C6D4-F415-4249-B998-66B645240675}" type="presParOf" srcId="{83B6D2FA-5783-431C-90B8-87833BAA569F}" destId="{8329B313-A7C5-4A29-AD12-3062C928E690}" srcOrd="1" destOrd="0" presId="urn:microsoft.com/office/officeart/2016/7/layout/LinearArrowProcessNumbered"/>
    <dgm:cxn modelId="{DFA23747-0ACE-48B2-B274-5EB6EB74408F}" type="presParOf" srcId="{83B6D2FA-5783-431C-90B8-87833BAA569F}" destId="{C85B8E53-CC79-4D1F-9CA7-ADDECEB75DD0}" srcOrd="2" destOrd="0" presId="urn:microsoft.com/office/officeart/2016/7/layout/LinearArrowProcessNumbered"/>
    <dgm:cxn modelId="{8A716630-E87F-4DF4-9820-36A548B554DA}" type="presParOf" srcId="{83B6D2FA-5783-431C-90B8-87833BAA569F}" destId="{7D18E7FA-CB07-4CCD-B614-8C2571B2A35B}" srcOrd="3" destOrd="0" presId="urn:microsoft.com/office/officeart/2016/7/layout/LinearArrowProcessNumbered"/>
    <dgm:cxn modelId="{CEBDF931-0047-46BA-A791-8AB469D72609}" type="presParOf" srcId="{FE953704-72C5-4046-B21C-9B2E651E10B0}" destId="{560B0160-3740-463F-9523-37F69CEF4B1E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9D6329-0C82-41EA-9631-213E261C068D}" type="doc">
      <dgm:prSet loTypeId="urn:microsoft.com/office/officeart/2005/8/layout/vProcess5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D598FE6-6C68-40FD-AC2F-39DC6C244262}">
      <dgm:prSet custT="1"/>
      <dgm:spPr/>
      <dgm:t>
        <a:bodyPr/>
        <a:lstStyle/>
        <a:p>
          <a:r>
            <a:rPr lang="en-GB" sz="2000" dirty="0"/>
            <a:t>1) </a:t>
          </a:r>
          <a:r>
            <a:rPr lang="en-GB" sz="2400" dirty="0"/>
            <a:t>Compare findings with other group</a:t>
          </a:r>
          <a:endParaRPr lang="en-US" sz="2400" dirty="0"/>
        </a:p>
      </dgm:t>
    </dgm:pt>
    <dgm:pt modelId="{765029F9-7EED-4D0B-9450-3FBF7C5EF6EF}" type="parTrans" cxnId="{AAF43BDB-BEF6-4470-9BF6-079E83CA2C22}">
      <dgm:prSet/>
      <dgm:spPr/>
      <dgm:t>
        <a:bodyPr/>
        <a:lstStyle/>
        <a:p>
          <a:endParaRPr lang="en-US"/>
        </a:p>
      </dgm:t>
    </dgm:pt>
    <dgm:pt modelId="{A138E04E-BB46-49B1-B82C-E572F3EC7405}" type="sibTrans" cxnId="{AAF43BDB-BEF6-4470-9BF6-079E83CA2C22}">
      <dgm:prSet/>
      <dgm:spPr/>
      <dgm:t>
        <a:bodyPr/>
        <a:lstStyle/>
        <a:p>
          <a:endParaRPr lang="en-US"/>
        </a:p>
      </dgm:t>
    </dgm:pt>
    <dgm:pt modelId="{BB52CC53-0C20-423E-BBBC-5F5798A0DCCA}">
      <dgm:prSet custT="1"/>
      <dgm:spPr/>
      <dgm:t>
        <a:bodyPr/>
        <a:lstStyle/>
        <a:p>
          <a:r>
            <a:rPr lang="en-GB" sz="2000" dirty="0"/>
            <a:t>2) “</a:t>
          </a:r>
          <a:r>
            <a:rPr lang="en-GB" sz="2400" dirty="0"/>
            <a:t>Employers often outline a set of skills that they want from an employee.” (University of Exeter, 2018). What employability skills would this person be looking for?</a:t>
          </a:r>
          <a:endParaRPr lang="en-US" sz="2400" dirty="0"/>
        </a:p>
      </dgm:t>
    </dgm:pt>
    <dgm:pt modelId="{A5DF7D87-BCA4-4C55-B9A6-7D781A7602C7}" type="parTrans" cxnId="{212BFEEC-0EEB-4487-AD81-E9A40F127139}">
      <dgm:prSet/>
      <dgm:spPr/>
      <dgm:t>
        <a:bodyPr/>
        <a:lstStyle/>
        <a:p>
          <a:endParaRPr lang="en-US"/>
        </a:p>
      </dgm:t>
    </dgm:pt>
    <dgm:pt modelId="{1E6629E7-3B74-49D1-8FE7-29C4BBE268F6}" type="sibTrans" cxnId="{212BFEEC-0EEB-4487-AD81-E9A40F127139}">
      <dgm:prSet/>
      <dgm:spPr/>
      <dgm:t>
        <a:bodyPr/>
        <a:lstStyle/>
        <a:p>
          <a:endParaRPr lang="en-US"/>
        </a:p>
      </dgm:t>
    </dgm:pt>
    <dgm:pt modelId="{1C95EEF3-220E-4853-862B-CECFB12413D6}" type="pres">
      <dgm:prSet presAssocID="{489D6329-0C82-41EA-9631-213E261C068D}" presName="outerComposite" presStyleCnt="0">
        <dgm:presLayoutVars>
          <dgm:chMax val="5"/>
          <dgm:dir/>
          <dgm:resizeHandles val="exact"/>
        </dgm:presLayoutVars>
      </dgm:prSet>
      <dgm:spPr/>
    </dgm:pt>
    <dgm:pt modelId="{B0963AB0-634C-4AF9-8446-D24976914954}" type="pres">
      <dgm:prSet presAssocID="{489D6329-0C82-41EA-9631-213E261C068D}" presName="dummyMaxCanvas" presStyleCnt="0">
        <dgm:presLayoutVars/>
      </dgm:prSet>
      <dgm:spPr/>
    </dgm:pt>
    <dgm:pt modelId="{A37F2DB9-D647-4D86-B8B4-949DD4A9A3D2}" type="pres">
      <dgm:prSet presAssocID="{489D6329-0C82-41EA-9631-213E261C068D}" presName="TwoNodes_1" presStyleLbl="node1" presStyleIdx="0" presStyleCnt="2">
        <dgm:presLayoutVars>
          <dgm:bulletEnabled val="1"/>
        </dgm:presLayoutVars>
      </dgm:prSet>
      <dgm:spPr/>
    </dgm:pt>
    <dgm:pt modelId="{33CA47C4-49FD-42D6-82C7-DA7B2640C281}" type="pres">
      <dgm:prSet presAssocID="{489D6329-0C82-41EA-9631-213E261C068D}" presName="TwoNodes_2" presStyleLbl="node1" presStyleIdx="1" presStyleCnt="2" custScaleY="165781">
        <dgm:presLayoutVars>
          <dgm:bulletEnabled val="1"/>
        </dgm:presLayoutVars>
      </dgm:prSet>
      <dgm:spPr/>
    </dgm:pt>
    <dgm:pt modelId="{FA02EAB9-752A-4785-934E-05D76DE6705B}" type="pres">
      <dgm:prSet presAssocID="{489D6329-0C82-41EA-9631-213E261C068D}" presName="TwoConn_1-2" presStyleLbl="fgAccFollowNode1" presStyleIdx="0" presStyleCnt="1">
        <dgm:presLayoutVars>
          <dgm:bulletEnabled val="1"/>
        </dgm:presLayoutVars>
      </dgm:prSet>
      <dgm:spPr/>
    </dgm:pt>
    <dgm:pt modelId="{4768941E-314D-4EAC-A4A2-BCF8898DCA6B}" type="pres">
      <dgm:prSet presAssocID="{489D6329-0C82-41EA-9631-213E261C068D}" presName="TwoNodes_1_text" presStyleLbl="node1" presStyleIdx="1" presStyleCnt="2">
        <dgm:presLayoutVars>
          <dgm:bulletEnabled val="1"/>
        </dgm:presLayoutVars>
      </dgm:prSet>
      <dgm:spPr/>
    </dgm:pt>
    <dgm:pt modelId="{9097A151-25FE-4E66-8031-B9B399BA01C4}" type="pres">
      <dgm:prSet presAssocID="{489D6329-0C82-41EA-9631-213E261C068D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A0247D70-723E-4FB1-AFC3-33DD333D83E3}" type="presOf" srcId="{BB52CC53-0C20-423E-BBBC-5F5798A0DCCA}" destId="{9097A151-25FE-4E66-8031-B9B399BA01C4}" srcOrd="1" destOrd="0" presId="urn:microsoft.com/office/officeart/2005/8/layout/vProcess5"/>
    <dgm:cxn modelId="{D6E1AE80-2B28-4462-A5B5-241A9E2C7956}" type="presOf" srcId="{A138E04E-BB46-49B1-B82C-E572F3EC7405}" destId="{FA02EAB9-752A-4785-934E-05D76DE6705B}" srcOrd="0" destOrd="0" presId="urn:microsoft.com/office/officeart/2005/8/layout/vProcess5"/>
    <dgm:cxn modelId="{2D22188D-5A61-4E4E-B8DE-FDF3BE291969}" type="presOf" srcId="{0D598FE6-6C68-40FD-AC2F-39DC6C244262}" destId="{4768941E-314D-4EAC-A4A2-BCF8898DCA6B}" srcOrd="1" destOrd="0" presId="urn:microsoft.com/office/officeart/2005/8/layout/vProcess5"/>
    <dgm:cxn modelId="{4166EDA9-E3FF-4AA3-9E3F-AE2F7D4423D8}" type="presOf" srcId="{0D598FE6-6C68-40FD-AC2F-39DC6C244262}" destId="{A37F2DB9-D647-4D86-B8B4-949DD4A9A3D2}" srcOrd="0" destOrd="0" presId="urn:microsoft.com/office/officeart/2005/8/layout/vProcess5"/>
    <dgm:cxn modelId="{B48662AD-3533-48C1-AD88-7AAC33CE7512}" type="presOf" srcId="{BB52CC53-0C20-423E-BBBC-5F5798A0DCCA}" destId="{33CA47C4-49FD-42D6-82C7-DA7B2640C281}" srcOrd="0" destOrd="0" presId="urn:microsoft.com/office/officeart/2005/8/layout/vProcess5"/>
    <dgm:cxn modelId="{AAF43BDB-BEF6-4470-9BF6-079E83CA2C22}" srcId="{489D6329-0C82-41EA-9631-213E261C068D}" destId="{0D598FE6-6C68-40FD-AC2F-39DC6C244262}" srcOrd="0" destOrd="0" parTransId="{765029F9-7EED-4D0B-9450-3FBF7C5EF6EF}" sibTransId="{A138E04E-BB46-49B1-B82C-E572F3EC7405}"/>
    <dgm:cxn modelId="{212BFEEC-0EEB-4487-AD81-E9A40F127139}" srcId="{489D6329-0C82-41EA-9631-213E261C068D}" destId="{BB52CC53-0C20-423E-BBBC-5F5798A0DCCA}" srcOrd="1" destOrd="0" parTransId="{A5DF7D87-BCA4-4C55-B9A6-7D781A7602C7}" sibTransId="{1E6629E7-3B74-49D1-8FE7-29C4BBE268F6}"/>
    <dgm:cxn modelId="{914A6DF5-70D6-44EA-9170-5D8DC8AF0EFA}" type="presOf" srcId="{489D6329-0C82-41EA-9631-213E261C068D}" destId="{1C95EEF3-220E-4853-862B-CECFB12413D6}" srcOrd="0" destOrd="0" presId="urn:microsoft.com/office/officeart/2005/8/layout/vProcess5"/>
    <dgm:cxn modelId="{3BBB0A51-49EE-4AE9-A28D-08A19238AFC2}" type="presParOf" srcId="{1C95EEF3-220E-4853-862B-CECFB12413D6}" destId="{B0963AB0-634C-4AF9-8446-D24976914954}" srcOrd="0" destOrd="0" presId="urn:microsoft.com/office/officeart/2005/8/layout/vProcess5"/>
    <dgm:cxn modelId="{7A610C25-A8B4-430F-8AC3-ECCDF59C5161}" type="presParOf" srcId="{1C95EEF3-220E-4853-862B-CECFB12413D6}" destId="{A37F2DB9-D647-4D86-B8B4-949DD4A9A3D2}" srcOrd="1" destOrd="0" presId="urn:microsoft.com/office/officeart/2005/8/layout/vProcess5"/>
    <dgm:cxn modelId="{3D6728B9-4D94-43EA-A5B1-09067F455C68}" type="presParOf" srcId="{1C95EEF3-220E-4853-862B-CECFB12413D6}" destId="{33CA47C4-49FD-42D6-82C7-DA7B2640C281}" srcOrd="2" destOrd="0" presId="urn:microsoft.com/office/officeart/2005/8/layout/vProcess5"/>
    <dgm:cxn modelId="{801BAF91-3BE1-4028-A51E-87CAFD046E45}" type="presParOf" srcId="{1C95EEF3-220E-4853-862B-CECFB12413D6}" destId="{FA02EAB9-752A-4785-934E-05D76DE6705B}" srcOrd="3" destOrd="0" presId="urn:microsoft.com/office/officeart/2005/8/layout/vProcess5"/>
    <dgm:cxn modelId="{CF9A2430-33F8-4E40-8EB0-070ED9A13E93}" type="presParOf" srcId="{1C95EEF3-220E-4853-862B-CECFB12413D6}" destId="{4768941E-314D-4EAC-A4A2-BCF8898DCA6B}" srcOrd="4" destOrd="0" presId="urn:microsoft.com/office/officeart/2005/8/layout/vProcess5"/>
    <dgm:cxn modelId="{74F480CC-5586-4A40-99BB-1B1C855D96B0}" type="presParOf" srcId="{1C95EEF3-220E-4853-862B-CECFB12413D6}" destId="{9097A151-25FE-4E66-8031-B9B399BA01C4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B9529-7802-40AD-A350-F66DF4871F3B}">
      <dsp:nvSpPr>
        <dsp:cNvPr id="0" name=""/>
        <dsp:cNvSpPr/>
      </dsp:nvSpPr>
      <dsp:spPr>
        <a:xfrm>
          <a:off x="0" y="2730899"/>
          <a:ext cx="7315200" cy="17917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3144" tIns="263144" rIns="263144" bIns="263144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Identify relevant employability/transferable skills.</a:t>
          </a:r>
          <a:endParaRPr lang="en-US" sz="3700" kern="1200"/>
        </a:p>
      </dsp:txBody>
      <dsp:txXfrm>
        <a:off x="0" y="2730899"/>
        <a:ext cx="7315200" cy="1791765"/>
      </dsp:txXfrm>
    </dsp:sp>
    <dsp:sp modelId="{F046FF16-31D2-4AFC-87F7-9019A9EFA081}">
      <dsp:nvSpPr>
        <dsp:cNvPr id="0" name=""/>
        <dsp:cNvSpPr/>
      </dsp:nvSpPr>
      <dsp:spPr>
        <a:xfrm rot="10800000">
          <a:off x="0" y="2040"/>
          <a:ext cx="7315200" cy="2755735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3144" tIns="263144" rIns="263144" bIns="263144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Define the role of the entrepreneur and name the personality traits.</a:t>
          </a:r>
          <a:endParaRPr lang="en-US" sz="3700" kern="1200"/>
        </a:p>
      </dsp:txBody>
      <dsp:txXfrm rot="10800000">
        <a:off x="0" y="2040"/>
        <a:ext cx="7315200" cy="17905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55E1E-279B-4357-8E0A-06D3058E75A2}">
      <dsp:nvSpPr>
        <dsp:cNvPr id="0" name=""/>
        <dsp:cNvSpPr/>
      </dsp:nvSpPr>
      <dsp:spPr>
        <a:xfrm>
          <a:off x="0" y="930312"/>
          <a:ext cx="6513603" cy="1216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59399" y="989711"/>
        <a:ext cx="6394805" cy="1098002"/>
      </dsp:txXfrm>
    </dsp:sp>
    <dsp:sp modelId="{4C2F2F2C-8271-49FE-8FFD-5EF49233C9FE}">
      <dsp:nvSpPr>
        <dsp:cNvPr id="0" name=""/>
        <dsp:cNvSpPr/>
      </dsp:nvSpPr>
      <dsp:spPr>
        <a:xfrm>
          <a:off x="0" y="2338933"/>
          <a:ext cx="6513603" cy="121680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59399" y="2398332"/>
        <a:ext cx="6394805" cy="1098002"/>
      </dsp:txXfrm>
    </dsp:sp>
    <dsp:sp modelId="{EF600244-ADD3-4800-AEDF-EBEA2A31BA53}">
      <dsp:nvSpPr>
        <dsp:cNvPr id="0" name=""/>
        <dsp:cNvSpPr/>
      </dsp:nvSpPr>
      <dsp:spPr>
        <a:xfrm>
          <a:off x="0" y="3756857"/>
          <a:ext cx="6513603" cy="12168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Window cleaners to con –man/woman?</a:t>
          </a:r>
          <a:endParaRPr lang="en-US" sz="2800" b="1" kern="1200" dirty="0"/>
        </a:p>
      </dsp:txBody>
      <dsp:txXfrm>
        <a:off x="59399" y="3816256"/>
        <a:ext cx="6394805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D59D7C-57E4-465C-92D7-7B443EA568AF}">
      <dsp:nvSpPr>
        <dsp:cNvPr id="0" name=""/>
        <dsp:cNvSpPr/>
      </dsp:nvSpPr>
      <dsp:spPr>
        <a:xfrm>
          <a:off x="1628400" y="1810131"/>
          <a:ext cx="1302720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EEB38-A894-4618-85FA-BC5D05FF70B0}">
      <dsp:nvSpPr>
        <dsp:cNvPr id="0" name=""/>
        <dsp:cNvSpPr/>
      </dsp:nvSpPr>
      <dsp:spPr>
        <a:xfrm>
          <a:off x="3009285" y="1700738"/>
          <a:ext cx="149812" cy="279184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1347952"/>
            <a:satOff val="-4566"/>
            <a:lumOff val="-58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347952"/>
              <a:satOff val="-4566"/>
              <a:lumOff val="-5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074BC0-0619-4F3B-BA32-86A69D1F1786}">
      <dsp:nvSpPr>
        <dsp:cNvPr id="0" name=""/>
        <dsp:cNvSpPr/>
      </dsp:nvSpPr>
      <dsp:spPr>
        <a:xfrm>
          <a:off x="766079" y="1110686"/>
          <a:ext cx="1398961" cy="139896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287" tIns="54287" rIns="54287" bIns="54287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1</a:t>
          </a:r>
        </a:p>
      </dsp:txBody>
      <dsp:txXfrm>
        <a:off x="970952" y="1315559"/>
        <a:ext cx="989215" cy="989215"/>
      </dsp:txXfrm>
    </dsp:sp>
    <dsp:sp modelId="{45E6B64C-1BB7-4107-ADB2-1CAC1984367B}">
      <dsp:nvSpPr>
        <dsp:cNvPr id="0" name=""/>
        <dsp:cNvSpPr/>
      </dsp:nvSpPr>
      <dsp:spPr>
        <a:xfrm>
          <a:off x="0" y="2673951"/>
          <a:ext cx="2931121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2695905"/>
            <a:satOff val="-9133"/>
            <a:lumOff val="-117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695905"/>
              <a:satOff val="-9133"/>
              <a:lumOff val="-11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210" tIns="165100" rIns="231210" bIns="1651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two groups research an entrepreneur of your choice</a:t>
          </a:r>
          <a:endParaRPr lang="en-US" sz="2400" kern="1200" dirty="0"/>
        </a:p>
      </dsp:txBody>
      <dsp:txXfrm>
        <a:off x="0" y="3091641"/>
        <a:ext cx="2931121" cy="1670760"/>
      </dsp:txXfrm>
    </dsp:sp>
    <dsp:sp modelId="{ED4FCB85-725D-410D-8C5B-CDBCD09F3249}">
      <dsp:nvSpPr>
        <dsp:cNvPr id="0" name=""/>
        <dsp:cNvSpPr/>
      </dsp:nvSpPr>
      <dsp:spPr>
        <a:xfrm>
          <a:off x="3256801" y="1815652"/>
          <a:ext cx="1465560" cy="72"/>
        </a:xfrm>
        <a:prstGeom prst="rect">
          <a:avLst/>
        </a:prstGeom>
        <a:solidFill>
          <a:schemeClr val="accent5">
            <a:tint val="40000"/>
            <a:alpha val="90000"/>
            <a:hueOff val="-4043857"/>
            <a:satOff val="-13699"/>
            <a:lumOff val="-175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043857"/>
              <a:satOff val="-13699"/>
              <a:lumOff val="-17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B8E53-CC79-4D1F-9CA7-ADDECEB75DD0}">
      <dsp:nvSpPr>
        <dsp:cNvPr id="0" name=""/>
        <dsp:cNvSpPr/>
      </dsp:nvSpPr>
      <dsp:spPr>
        <a:xfrm>
          <a:off x="4022881" y="1116207"/>
          <a:ext cx="1398961" cy="1398961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287" tIns="54287" rIns="54287" bIns="54287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2</a:t>
          </a:r>
          <a:endParaRPr lang="en-US" sz="5900" kern="1200" dirty="0"/>
        </a:p>
      </dsp:txBody>
      <dsp:txXfrm>
        <a:off x="4227754" y="1321080"/>
        <a:ext cx="989215" cy="989215"/>
      </dsp:txXfrm>
    </dsp:sp>
    <dsp:sp modelId="{560B0160-3740-463F-9523-37F69CEF4B1E}">
      <dsp:nvSpPr>
        <dsp:cNvPr id="0" name=""/>
        <dsp:cNvSpPr/>
      </dsp:nvSpPr>
      <dsp:spPr>
        <a:xfrm>
          <a:off x="3203543" y="2659787"/>
          <a:ext cx="2931121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210" tIns="165100" rIns="231210" bIns="1651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character traits are obvious/or not?</a:t>
          </a:r>
          <a:endParaRPr lang="en-US" sz="2400" kern="1200" dirty="0"/>
        </a:p>
      </dsp:txBody>
      <dsp:txXfrm>
        <a:off x="3203543" y="3077477"/>
        <a:ext cx="2931121" cy="16707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F2DB9-D647-4D86-B8B4-949DD4A9A3D2}">
      <dsp:nvSpPr>
        <dsp:cNvPr id="0" name=""/>
        <dsp:cNvSpPr/>
      </dsp:nvSpPr>
      <dsp:spPr>
        <a:xfrm>
          <a:off x="0" y="-368222"/>
          <a:ext cx="6217920" cy="22390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1) </a:t>
          </a:r>
          <a:r>
            <a:rPr lang="en-GB" sz="2400" kern="1200" dirty="0"/>
            <a:t>Compare findings with other group</a:t>
          </a:r>
          <a:endParaRPr lang="en-US" sz="2400" kern="1200" dirty="0"/>
        </a:p>
      </dsp:txBody>
      <dsp:txXfrm>
        <a:off x="65580" y="-302642"/>
        <a:ext cx="3903655" cy="2107921"/>
      </dsp:txXfrm>
    </dsp:sp>
    <dsp:sp modelId="{33CA47C4-49FD-42D6-82C7-DA7B2640C281}">
      <dsp:nvSpPr>
        <dsp:cNvPr id="0" name=""/>
        <dsp:cNvSpPr/>
      </dsp:nvSpPr>
      <dsp:spPr>
        <a:xfrm>
          <a:off x="1097279" y="1631987"/>
          <a:ext cx="6217920" cy="3711971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2) “</a:t>
          </a:r>
          <a:r>
            <a:rPr lang="en-GB" sz="2400" kern="1200" dirty="0"/>
            <a:t>Employers often outline a set of skills that they want from an employee.” (University of Exeter, 2018). What employability skills would this person be looking for?</a:t>
          </a:r>
          <a:endParaRPr lang="en-US" sz="2400" kern="1200" dirty="0"/>
        </a:p>
      </dsp:txBody>
      <dsp:txXfrm>
        <a:off x="1204630" y="1739338"/>
        <a:ext cx="3450534" cy="3497269"/>
      </dsp:txXfrm>
    </dsp:sp>
    <dsp:sp modelId="{FA02EAB9-752A-4785-934E-05D76DE6705B}">
      <dsp:nvSpPr>
        <dsp:cNvPr id="0" name=""/>
        <dsp:cNvSpPr/>
      </dsp:nvSpPr>
      <dsp:spPr>
        <a:xfrm>
          <a:off x="4762516" y="1391944"/>
          <a:ext cx="1455403" cy="145540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089982" y="1391944"/>
        <a:ext cx="800471" cy="109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48943-0AD9-4F05-86F1-CF09DC8F0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957E03-C883-465E-AB7A-7D15448739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815A0-BE7F-43E9-A66B-656351257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B3E45-5FF8-474E-87F0-9C999BA1F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013FF-A87F-4905-BE8A-BAD5417A5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384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F027-1012-4F15-91A2-F01638094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6532A-7925-4054-BB48-00E9094D3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D5776-B00D-442C-A8A2-335B1F13B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74BA0-4618-461C-82FA-323D8AA10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70FB8-FE4E-491F-8C84-DA42EA134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7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1BF76-C705-4AC3-80E7-035A63322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46287C-3F77-4257-B403-84819D4A3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7FAC3-8E1D-40AB-A72C-25992B782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5D161-EC90-46CA-A514-7E34AC421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8185F-345B-44C9-B8CC-C24BE8EEE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68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FF752-695C-4A28-AD3F-C3AD5874F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4D196-D61F-4C0A-84B8-2C2851BFFB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03872E-2305-4152-9111-1A1A67AEB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1E6550-F53C-4250-BF97-4D385CFA4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C3421F-3CF8-484A-8D8F-03F087B7C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702984-7009-4C43-8EEE-E1A4525E3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268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02E0-FE52-420B-AFAC-EE6642DC8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140D17-0669-480C-9001-B781C806BA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A44664-F6D4-4631-83A9-29BE09AD45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E227C0-095C-46D0-B5EB-F9686AEDA9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ED5763-B25F-4B0A-9A76-8BB7F4617B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DD9668-9827-4160-8AF2-963A04D8B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8E5970-ED40-4762-A4B9-9A79430F9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A6BE86-6A0B-4394-AAAD-CA1DBDB36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20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553E2-BE2D-4FC7-8BB8-885E19E91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243BEF-4329-412D-A8ED-F20AA359B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29B7FA-794C-4A4B-88E0-8F2566BDC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943F7A-4FB4-45C4-9149-CB496CE26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986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D855F4-6E5B-419E-A106-406868C9F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E0FA21-1A0B-4313-AA8A-86C67E629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FEE7D9-CB03-445A-9F47-1CFA421E6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179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A3DF1-1249-4A60-AF42-28363F1CA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6F5A7-CE1B-4184-B545-95C1723F1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3D281E-B699-481F-AB0B-98EAFD029C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AF9CF2-B6F6-4080-9D16-23E001C2A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58C4AE-1447-467F-B7E9-AAA7A4A34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B17160-9898-4850-A6AB-69CD1367F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619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403D8-1EF9-44C8-A241-1BB78F3E5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BA8C88-BCF6-4347-8E47-9465A241A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836153-9420-489A-BAE9-5C649BF98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53984-66EB-4A8D-8EFD-672DA12CB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F89539-3BB3-4A42-A981-90DB2FB62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626D4F-6A30-4BA9-947E-EBF8C4799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67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EF48F-E8CE-4601-9945-D254A9553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6D7FF9-ADE7-45D1-8C5C-87B07350F0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0CFD8-C7D6-4844-B646-BD616AE36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9F51E-9C2B-44AC-8B80-00629B50B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DB45E-8EAB-462E-8662-7F3EAF8BA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203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741C46-74D4-4578-869E-FA8802E2E3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B19072-174E-43F9-8211-6CE8E27CB9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50814-40E8-4017-ACA4-275445066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17FCB-0BD0-4613-B585-8A7212B4C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0AE4A-E01D-4A2E-8388-A2252552E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751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A700EB-1B75-48B2-A67D-8347CF73E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AB122-0846-4F43-BB46-E0C40E1179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BCAAD-FD75-4518-9B82-C186777DFA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75F0AA-A333-4A14-8AF8-3903E3AB747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BCFA-BD19-4EB6-AD2E-FE308C3AB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B774A-0C0D-4D68-A539-F7280F2EF6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50F37-4921-4F7A-B1E1-5F2BEF199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409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profile/henry-engelhardt/#5bb907372e08" TargetMode="External"/><Relationship Id="rId2" Type="http://schemas.openxmlformats.org/officeDocument/2006/relationships/hyperlink" Target="https://specials-images.forbesimg.com/imageserve/4c8c43f00e04cbd4ab49c7914c8439f7/416x416.jpg?background=000000&amp;cropX1=201&amp;cropX2=541&amp;cropY1=21&amp;cropY2=361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dera.wa.edu.au/media/2134/ccea-section-g-teaching-and-learning-strategies.pdf" TargetMode="External"/><Relationship Id="rId4" Type="http://schemas.openxmlformats.org/officeDocument/2006/relationships/hyperlink" Target="https://en.oxforddictionaries.com/definition/entrepreneur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eter.ac.uk/ambassadors/HESTEM/resources/General/STEMNET%20Employability%20skills%20guide.pdf" TargetMode="External"/><Relationship Id="rId2" Type="http://schemas.openxmlformats.org/officeDocument/2006/relationships/hyperlink" Target="https://www.thejournal.ie/niall-mellon-drunk-conviction-nama-1259313-Jan2014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olfestone.co.uk/wp-content/uploads/2013/08/Anna-Bastek-BW-21-300x300.png" TargetMode="External"/><Relationship Id="rId5" Type="http://schemas.openxmlformats.org/officeDocument/2006/relationships/hyperlink" Target="https://www.wolfestone.co.uk/about-us/executive-team/anna-bastek/" TargetMode="External"/><Relationship Id="rId4" Type="http://schemas.openxmlformats.org/officeDocument/2006/relationships/hyperlink" Target="http://learning.gov.wales/docs/learningwales/publications/081204infoteachertrainees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BDBA639-2A71-4A60-A71A-FF1836F5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E208A8B-5EBD-4532-BE72-26414FA7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5D09196-B338-4AB5-A71B-CFD5FFCA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50B4463-128A-4677-A285-C017E6C54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D9B95CD-F023-4DFA-9678-1E02713F7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DDF47A8-BE7B-43F3-A500-F5A4656D8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DD394DE-76FB-42F8-85F2-FD436F423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B95F2EFB-87E6-4400-AAF3-7EB8B4F15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1D463476-2BC7-418C-9D6F-51444B11A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24011122-2495-478A-81BF-ABBDEA1DA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C79E87C5-E5B3-476B-B539-FC9CF4A33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56029CA-2B38-434D-9044-5FF3A1ECD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514CFB6-E8DB-43DC-B1CD-9CC2D4B2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D8C1FC8-E550-45BE-9F30-822BAB378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646B5D-A7B7-41EC-9591-0E0C0F4F9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2118E93-481E-4843-987E-378187AA3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7038464-F4E2-47EC-A87F-18469191E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B3BBEB1-E146-408F-95B7-EE2F269D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765B285-56EC-47FC-B116-274EBBD61A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B4A6191-6913-42EA-905E-8A174AE2C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8ADEEF92-F481-475A-845C-5E940F0D5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9C506D7-84CB-4057-A44A-465313E7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2173916" y="2448612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842FC68-61FD-4700-8A22-BB8B07188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4579" y="691977"/>
            <a:ext cx="7761923" cy="5343064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6"/>
          </a:solidFill>
          <a:ln w="152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B543E-0F66-4CE7-BA0F-5D35ECDD33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6277" y="2061838"/>
            <a:ext cx="6959446" cy="1662475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Entrepreneurship and Business Start-up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1004AF-84E9-4838-B7FD-2CFB80162A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8938" y="3783690"/>
            <a:ext cx="5414125" cy="119671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Deborah Ann Lloyd BA (Hons)</a:t>
            </a:r>
          </a:p>
        </p:txBody>
      </p:sp>
    </p:spTree>
    <p:extLst>
      <p:ext uri="{BB962C8B-B14F-4D97-AF65-F5344CB8AC3E}">
        <p14:creationId xmlns:p14="http://schemas.microsoft.com/office/powerpoint/2010/main" val="384965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9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34B85-E2C0-4623-ACBA-162116A9C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3200" b="1" dirty="0">
                <a:solidFill>
                  <a:srgbClr val="FFFFFF"/>
                </a:solidFill>
              </a:rPr>
              <a:t>Learning Objectives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91081EFC-17AD-4896-AF78-97CE96DFCC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646214"/>
              </p:ext>
            </p:extLst>
          </p:nvPr>
        </p:nvGraphicFramePr>
        <p:xfrm>
          <a:off x="4038600" y="1166648"/>
          <a:ext cx="7315200" cy="452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9452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54380-38E4-4B96-8147-EF3700CA7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31296"/>
            <a:ext cx="3416158" cy="4795408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+mn-lt"/>
              </a:rPr>
              <a:t>Entrepreneur - Definition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3433E-27A1-4FD2-85C3-126C712D02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8498723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DFE801B5-0E94-4EFD-82A4-304CFE7F3431}"/>
              </a:ext>
            </a:extLst>
          </p:cNvPr>
          <p:cNvSpPr/>
          <p:nvPr/>
        </p:nvSpPr>
        <p:spPr>
          <a:xfrm>
            <a:off x="863029" y="642672"/>
            <a:ext cx="913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Literacy</a:t>
            </a:r>
            <a:endParaRPr lang="en-GB" sz="2000" dirty="0">
              <a:solidFill>
                <a:schemeClr val="bg1"/>
              </a:solidFill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F65C23-8911-4FF8-ACFF-E1259DC0142E}"/>
              </a:ext>
            </a:extLst>
          </p:cNvPr>
          <p:cNvSpPr/>
          <p:nvPr/>
        </p:nvSpPr>
        <p:spPr>
          <a:xfrm>
            <a:off x="5688631" y="3006203"/>
            <a:ext cx="509158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800" dirty="0">
                <a:solidFill>
                  <a:schemeClr val="bg1"/>
                </a:solidFill>
              </a:rPr>
              <a:t>“</a:t>
            </a:r>
            <a:r>
              <a:rPr lang="en-GB" sz="2800" b="1" dirty="0">
                <a:solidFill>
                  <a:schemeClr val="bg1"/>
                </a:solidFill>
              </a:rPr>
              <a:t>There is no universally accepted</a:t>
            </a:r>
          </a:p>
          <a:p>
            <a:pPr lvl="0"/>
            <a:r>
              <a:rPr lang="en-GB" sz="2800" b="1" dirty="0">
                <a:solidFill>
                  <a:schemeClr val="bg1"/>
                </a:solidFill>
              </a:rPr>
              <a:t> definition” (Burns, 2013).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E28E84-95C2-4888-8FD7-E3EC8F9F9521}"/>
              </a:ext>
            </a:extLst>
          </p:cNvPr>
          <p:cNvSpPr/>
          <p:nvPr/>
        </p:nvSpPr>
        <p:spPr>
          <a:xfrm>
            <a:off x="5403102" y="1341022"/>
            <a:ext cx="6096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GB" sz="2800" dirty="0">
                <a:solidFill>
                  <a:schemeClr val="bg1"/>
                </a:solidFill>
              </a:rPr>
              <a:t>“</a:t>
            </a:r>
            <a:r>
              <a:rPr lang="en-GB" sz="2800" b="1" dirty="0">
                <a:solidFill>
                  <a:schemeClr val="bg1"/>
                </a:solidFill>
              </a:rPr>
              <a:t>A person who attempts to profit by risk and initiative” (Oxford Dictionary, 2018).</a:t>
            </a:r>
          </a:p>
        </p:txBody>
      </p:sp>
    </p:spTree>
    <p:extLst>
      <p:ext uri="{BB962C8B-B14F-4D97-AF65-F5344CB8AC3E}">
        <p14:creationId xmlns:p14="http://schemas.microsoft.com/office/powerpoint/2010/main" val="31575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59ACA8-09B4-4441-9C13-6B24FEADD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solidFill>
                  <a:srgbClr val="000000"/>
                </a:solidFill>
                <a:latin typeface="+mn-lt"/>
              </a:rPr>
              <a:t>Remember the owner of the office furniture factory - Bill </a:t>
            </a:r>
            <a:r>
              <a:rPr lang="en-GB" sz="3100" b="1" dirty="0" err="1">
                <a:solidFill>
                  <a:srgbClr val="000000"/>
                </a:solidFill>
                <a:latin typeface="+mn-lt"/>
              </a:rPr>
              <a:t>D’Meachair</a:t>
            </a:r>
            <a:r>
              <a:rPr lang="en-GB" sz="3100" b="1" dirty="0">
                <a:solidFill>
                  <a:srgbClr val="000000"/>
                </a:solidFill>
                <a:latin typeface="+mn-lt"/>
              </a:rPr>
              <a:t>?</a:t>
            </a:r>
            <a:br>
              <a:rPr lang="en-GB" sz="3100" b="1" dirty="0">
                <a:solidFill>
                  <a:srgbClr val="000000"/>
                </a:solidFill>
                <a:latin typeface="+mn-lt"/>
              </a:rPr>
            </a:br>
            <a:endParaRPr lang="en-GB" sz="3100" b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7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Image result for phoes of man with cap">
            <a:extLst>
              <a:ext uri="{FF2B5EF4-FFF2-40B4-BE49-F238E27FC236}">
                <a16:creationId xmlns:a16="http://schemas.microsoft.com/office/drawing/2014/main" id="{767B65C2-AB52-4C6D-B9AC-1EAA82D95E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50" r="-1" b="38436"/>
          <a:stretch/>
        </p:blipFill>
        <p:spPr bwMode="auto">
          <a:xfrm>
            <a:off x="6632714" y="1"/>
            <a:ext cx="3674754" cy="2106932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A33A0-646C-4C5C-A029-7C7E667B2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0000"/>
                </a:solidFill>
              </a:rPr>
              <a:t>This is his pal… Phil Bucket the local window cleaner </a:t>
            </a:r>
          </a:p>
        </p:txBody>
      </p:sp>
      <p:sp>
        <p:nvSpPr>
          <p:cNvPr id="79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2" name="Picture 4" descr="Image result for phoes of window cleaners">
            <a:extLst>
              <a:ext uri="{FF2B5EF4-FFF2-40B4-BE49-F238E27FC236}">
                <a16:creationId xmlns:a16="http://schemas.microsoft.com/office/drawing/2014/main" id="{A9730377-7CB1-428B-8E99-1F93E42579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1" r="-1" b="10761"/>
          <a:stretch/>
        </p:blipFill>
        <p:spPr bwMode="auto"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FE0C9253-4138-4B0A-81EF-EEA23A98DB2C}"/>
              </a:ext>
            </a:extLst>
          </p:cNvPr>
          <p:cNvSpPr/>
          <p:nvPr/>
        </p:nvSpPr>
        <p:spPr>
          <a:xfrm>
            <a:off x="4439478" y="4465983"/>
            <a:ext cx="1815548" cy="3975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86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CFE55B3F-4634-4A41-B146-E6251581E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01648"/>
          </a:xfrm>
          <a:prstGeom prst="rect">
            <a:avLst/>
          </a:prstGeom>
          <a:solidFill>
            <a:srgbClr val="646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s://www.wolfestone.co.uk/wp-content/uploads/2013/08/Anna-Bastek-BW-21-300x300.png">
            <a:extLst>
              <a:ext uri="{FF2B5EF4-FFF2-40B4-BE49-F238E27FC236}">
                <a16:creationId xmlns:a16="http://schemas.microsoft.com/office/drawing/2014/main" id="{EE8EE0CC-7070-4B05-B5D5-A615934FEC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5" r="21594" b="-1"/>
          <a:stretch/>
        </p:blipFill>
        <p:spPr bwMode="auto">
          <a:xfrm>
            <a:off x="20" y="638177"/>
            <a:ext cx="3017500" cy="558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C9C5FB47-61C8-4E90-B23E-BCA456081B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38" r="2" b="13777"/>
          <a:stretch/>
        </p:blipFill>
        <p:spPr>
          <a:xfrm>
            <a:off x="3171272" y="567806"/>
            <a:ext cx="5849456" cy="5581644"/>
          </a:xfrm>
          <a:prstGeom prst="rect">
            <a:avLst/>
          </a:prstGeom>
        </p:spPr>
      </p:pic>
      <p:pic>
        <p:nvPicPr>
          <p:cNvPr id="1028" name="Picture 4" descr="https://specials-images.forbesimg.com/imageserve/4c8c43f00e04cbd4ab49c7914c8439f7/416x416.jpg?background=000000&amp;cropX1=201&amp;cropX2=541&amp;cropY1=21&amp;cropY2=361">
            <a:extLst>
              <a:ext uri="{FF2B5EF4-FFF2-40B4-BE49-F238E27FC236}">
                <a16:creationId xmlns:a16="http://schemas.microsoft.com/office/drawing/2014/main" id="{834CA99D-058F-4660-9CB8-3D50EAD103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69" r="24469" b="-1"/>
          <a:stretch/>
        </p:blipFill>
        <p:spPr bwMode="auto">
          <a:xfrm>
            <a:off x="9174480" y="638178"/>
            <a:ext cx="3017520" cy="558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5CD271E5-55BF-4266-A3A7-CFCC30518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56352"/>
            <a:ext cx="12192000" cy="501648"/>
          </a:xfrm>
          <a:prstGeom prst="rect">
            <a:avLst/>
          </a:prstGeom>
          <a:solidFill>
            <a:srgbClr val="646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432179-03C8-456C-89D6-771F231F0539}"/>
              </a:ext>
            </a:extLst>
          </p:cNvPr>
          <p:cNvSpPr/>
          <p:nvPr/>
        </p:nvSpPr>
        <p:spPr>
          <a:xfrm>
            <a:off x="424070" y="6422510"/>
            <a:ext cx="1176793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Anna Bastek                                                               Niall Mellon                                                        Henry Engelhardt 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030" name="Picture 6" descr="Image result for welsh dragon images">
            <a:extLst>
              <a:ext uri="{FF2B5EF4-FFF2-40B4-BE49-F238E27FC236}">
                <a16:creationId xmlns:a16="http://schemas.microsoft.com/office/drawing/2014/main" id="{3C796522-6B3C-4AD0-86D6-3D8A0BA6B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699" y="-64407"/>
            <a:ext cx="874671" cy="59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206C0BE-564A-48D8-9C9F-ED9F97512110}"/>
              </a:ext>
            </a:extLst>
          </p:cNvPr>
          <p:cNvSpPr/>
          <p:nvPr/>
        </p:nvSpPr>
        <p:spPr>
          <a:xfrm>
            <a:off x="4797300" y="-7852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00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308A85D-6E35-482A-B289-3529CFA6F0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0201" y="643467"/>
            <a:ext cx="7631598" cy="557106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8359422-0D26-4679-96CF-0685937F2E39}"/>
              </a:ext>
            </a:extLst>
          </p:cNvPr>
          <p:cNvSpPr/>
          <p:nvPr/>
        </p:nvSpPr>
        <p:spPr>
          <a:xfrm>
            <a:off x="570176" y="643467"/>
            <a:ext cx="926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Literacy</a:t>
            </a:r>
            <a:endParaRPr lang="en-GB" sz="2000" b="1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098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5FC69C6-45F2-48CF-BCC2-0A125D11E4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295" y="643467"/>
            <a:ext cx="740341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916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2D055-3351-4A15-9FDA-26EBD670A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</a:rPr>
              <a:t> Over to you…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EECBC1-B908-4A58-9629-B992A57CE6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3877652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4929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C1C775-7997-487F-9529-DEDB7ADC3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057400"/>
            <a:ext cx="3057939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solidFill>
                  <a:srgbClr val="FFFFFF"/>
                </a:solidFill>
              </a:rPr>
              <a:t>Discussion Time….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8DE6C2-0988-4090-9390-AA2D94B6A8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0250586"/>
              </p:ext>
            </p:extLst>
          </p:nvPr>
        </p:nvGraphicFramePr>
        <p:xfrm>
          <a:off x="4038600" y="715617"/>
          <a:ext cx="7315200" cy="4975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B02FE8AC-0741-43B4-9044-28E4A5756E6B}"/>
              </a:ext>
            </a:extLst>
          </p:cNvPr>
          <p:cNvSpPr/>
          <p:nvPr/>
        </p:nvSpPr>
        <p:spPr>
          <a:xfrm>
            <a:off x="70333" y="474702"/>
            <a:ext cx="3810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Employability/Essential Skills, Literacy</a:t>
            </a:r>
          </a:p>
        </p:txBody>
      </p:sp>
    </p:spTree>
    <p:extLst>
      <p:ext uri="{BB962C8B-B14F-4D97-AF65-F5344CB8AC3E}">
        <p14:creationId xmlns:p14="http://schemas.microsoft.com/office/powerpoint/2010/main" val="1525547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1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E8FDEC1-8C24-474B-9E37-ED2A192FE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</a:rPr>
              <a:t>Conclusion</a:t>
            </a:r>
            <a:endParaRPr lang="en-US" sz="36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19F7189C-9012-4FC2-BB5D-D29AB86258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40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8242"/>
          <a:stretch/>
        </p:blipFill>
        <p:spPr>
          <a:xfrm>
            <a:off x="5153822" y="1827485"/>
            <a:ext cx="6553545" cy="262524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545481C-A43D-4819-B2B7-E32703F22847}"/>
              </a:ext>
            </a:extLst>
          </p:cNvPr>
          <p:cNvSpPr/>
          <p:nvPr/>
        </p:nvSpPr>
        <p:spPr>
          <a:xfrm>
            <a:off x="10355192" y="6008607"/>
            <a:ext cx="14430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(Burns, 2013)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BB03586-04BC-483E-8626-9B658CBBB7B5}"/>
              </a:ext>
            </a:extLst>
          </p:cNvPr>
          <p:cNvSpPr/>
          <p:nvPr/>
        </p:nvSpPr>
        <p:spPr>
          <a:xfrm>
            <a:off x="6596727" y="4707449"/>
            <a:ext cx="520148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entrepreneurs born or made?</a:t>
            </a:r>
          </a:p>
          <a:p>
            <a:pPr>
              <a:spcAft>
                <a:spcPts val="0"/>
              </a:spcAf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Satisfied learning objectives?</a:t>
            </a:r>
            <a:endParaRPr lang="en-GB" sz="2800" b="1" dirty="0">
              <a:solidFill>
                <a:srgbClr val="FF0000"/>
              </a:solidFill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590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B26B0-9F9C-4BC8-80B5-4F22E7BF7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pic>
        <p:nvPicPr>
          <p:cNvPr id="33" name="Content Placeholder 8">
            <a:extLst>
              <a:ext uri="{FF2B5EF4-FFF2-40B4-BE49-F238E27FC236}">
                <a16:creationId xmlns:a16="http://schemas.microsoft.com/office/drawing/2014/main" id="{E9EB598D-B0DB-4695-8037-9DAB8FFFD1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818946"/>
            <a:ext cx="7918938" cy="3864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984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2F543AA-081E-4F23-872E-6F57763CC99E}"/>
              </a:ext>
            </a:extLst>
          </p:cNvPr>
          <p:cNvSpPr/>
          <p:nvPr/>
        </p:nvSpPr>
        <p:spPr>
          <a:xfrm>
            <a:off x="1470990" y="776045"/>
            <a:ext cx="10389706" cy="7325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/>
              <a:t>References</a:t>
            </a:r>
          </a:p>
          <a:p>
            <a:endParaRPr lang="en-GB" dirty="0"/>
          </a:p>
          <a:p>
            <a:r>
              <a:rPr lang="en-GB" dirty="0"/>
              <a:t>Bailey (2015) ‘It’s about making our minds up’, </a:t>
            </a:r>
            <a:r>
              <a:rPr lang="en-GB" i="1" dirty="0"/>
              <a:t>South Wales Evening Post</a:t>
            </a:r>
            <a:r>
              <a:rPr lang="en-GB" dirty="0"/>
              <a:t>, 20 October p. 10.</a:t>
            </a:r>
          </a:p>
          <a:p>
            <a:endParaRPr lang="en-GB" dirty="0"/>
          </a:p>
          <a:p>
            <a:r>
              <a:rPr lang="en-GB" dirty="0"/>
              <a:t>Burns, P (2013) </a:t>
            </a:r>
            <a:r>
              <a:rPr lang="en-GB" i="1" dirty="0"/>
              <a:t>Corporate entrepreneurship</a:t>
            </a:r>
            <a:r>
              <a:rPr lang="en-GB" dirty="0"/>
              <a:t>. 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Palgrave Macmillan.</a:t>
            </a:r>
          </a:p>
          <a:p>
            <a:endParaRPr lang="en-GB" dirty="0"/>
          </a:p>
          <a:p>
            <a:r>
              <a:rPr lang="en-GB" dirty="0"/>
              <a:t>Forbes (2018) </a:t>
            </a:r>
            <a:r>
              <a:rPr lang="en-GB" b="1" dirty="0"/>
              <a:t> </a:t>
            </a:r>
            <a:r>
              <a:rPr lang="en-GB" i="1" dirty="0"/>
              <a:t>Henry Engelhardt</a:t>
            </a:r>
            <a:r>
              <a:rPr lang="en-GB" dirty="0"/>
              <a:t>. [Online] Available at:</a:t>
            </a:r>
          </a:p>
          <a:p>
            <a:r>
              <a:rPr lang="en-GB" dirty="0">
                <a:hlinkClick r:id="rId2"/>
              </a:rPr>
              <a:t>https://specials-images.forbesimg.com/imageserve/4c8c43f00e04cbd4ab49c7914c8439f7/416x416.jpg?background=000000&amp;cropX1=201&amp;cropX2=541&amp;cropY1=21&amp;cropY2=361</a:t>
            </a:r>
            <a:r>
              <a:rPr lang="en-GB" dirty="0"/>
              <a:t> (Accessed: 28 October 2018).</a:t>
            </a:r>
          </a:p>
          <a:p>
            <a:endParaRPr lang="en-GB" dirty="0"/>
          </a:p>
          <a:p>
            <a:r>
              <a:rPr lang="en-GB" dirty="0"/>
              <a:t>Forbes (2018) </a:t>
            </a:r>
            <a:r>
              <a:rPr lang="en-GB" i="1" dirty="0"/>
              <a:t>Henry Engelhardt: Chief Executive Officer, Admiral Group plc.</a:t>
            </a:r>
            <a:r>
              <a:rPr lang="en-GB" dirty="0"/>
              <a:t> Available at:</a:t>
            </a:r>
          </a:p>
          <a:p>
            <a:r>
              <a:rPr lang="en-GB" dirty="0"/>
              <a:t>(2018) </a:t>
            </a:r>
            <a:r>
              <a:rPr lang="en-GB" dirty="0">
                <a:hlinkClick r:id="rId3"/>
              </a:rPr>
              <a:t>https://www.forbes.com/profile/henry-engelhardt/#5bb907372e08</a:t>
            </a:r>
            <a:r>
              <a:rPr lang="en-GB" dirty="0"/>
              <a:t> (Accessed 28 October 2018).</a:t>
            </a:r>
          </a:p>
          <a:p>
            <a:endParaRPr lang="en-GB" dirty="0"/>
          </a:p>
          <a:p>
            <a:r>
              <a:rPr lang="en-GB" dirty="0"/>
              <a:t>Oxford Dictionary (2018) </a:t>
            </a:r>
            <a:r>
              <a:rPr lang="en-GB" i="1" dirty="0"/>
              <a:t>Definition of entrepreneur</a:t>
            </a:r>
            <a:r>
              <a:rPr lang="en-GB" dirty="0"/>
              <a:t>.  Available at:</a:t>
            </a:r>
          </a:p>
          <a:p>
            <a:r>
              <a:rPr lang="en-GB" dirty="0">
                <a:hlinkClick r:id="rId4"/>
              </a:rPr>
              <a:t>https://en.oxforddictionaries.com/definition/entrepreneur</a:t>
            </a:r>
            <a:r>
              <a:rPr lang="en-GB" dirty="0"/>
              <a:t> (Accessed: 28 October 2018).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SDERA (2018) </a:t>
            </a:r>
            <a:r>
              <a:rPr lang="en-GB" i="1" dirty="0"/>
              <a:t>Teaching and learning strategies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https://www.sdera.wa.edu.au/media/2134/ccea-section-g-teaching-and-learning-strategies.pdf</a:t>
            </a:r>
            <a:r>
              <a:rPr lang="en-GB" dirty="0"/>
              <a:t>  (Accessed: 28 October 2018).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80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0CE1996-C83E-4992-8687-09FE2D5BABAC}"/>
              </a:ext>
            </a:extLst>
          </p:cNvPr>
          <p:cNvSpPr/>
          <p:nvPr/>
        </p:nvSpPr>
        <p:spPr>
          <a:xfrm>
            <a:off x="1683024" y="0"/>
            <a:ext cx="9568072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Journal (2014) </a:t>
            </a:r>
            <a:r>
              <a:rPr lang="en-GB" i="1" dirty="0"/>
              <a:t>Niall Mellon [Online]</a:t>
            </a:r>
            <a:r>
              <a:rPr lang="en-GB" dirty="0"/>
              <a:t>Available at:</a:t>
            </a:r>
          </a:p>
          <a:p>
            <a:r>
              <a:rPr lang="en-GB" dirty="0">
                <a:hlinkClick r:id="rId2"/>
              </a:rPr>
              <a:t>https://www.thejournal.ie/niall-mellon-drunk-conviction-nama-1259313-Jan2014/</a:t>
            </a:r>
            <a:r>
              <a:rPr lang="en-GB" dirty="0"/>
              <a:t> (Accessed: 28 October 2018).</a:t>
            </a:r>
          </a:p>
          <a:p>
            <a:endParaRPr lang="en-GB" dirty="0"/>
          </a:p>
          <a:p>
            <a:r>
              <a:rPr lang="en-GB" dirty="0"/>
              <a:t>University of Exeter (2018) </a:t>
            </a:r>
            <a:r>
              <a:rPr lang="en-GB" i="1" dirty="0"/>
              <a:t>Top 10 employability skills.</a:t>
            </a: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http://www.exeter.ac.uk/ambassadors/HESTEM/resources/General/STEMNET%20Employability%20skills%20guide.pdf</a:t>
            </a:r>
            <a:r>
              <a:rPr lang="en-GB" dirty="0"/>
              <a:t>  Accessed: 28 October 2018).</a:t>
            </a:r>
          </a:p>
          <a:p>
            <a:endParaRPr lang="en-GB" dirty="0"/>
          </a:p>
          <a:p>
            <a:r>
              <a:rPr lang="en-GB" dirty="0"/>
              <a:t>Wales. Department for Children, Education, Lifelong Learning and Skills (2018) </a:t>
            </a:r>
            <a:r>
              <a:rPr lang="en-GB" i="1" dirty="0"/>
              <a:t>Education for sustainable development and global citizenship information for teacher trainees and new teachers in Wales. </a:t>
            </a:r>
            <a:r>
              <a:rPr lang="en-GB" dirty="0">
                <a:hlinkClick r:id="rId4"/>
              </a:rPr>
              <a:t>http://learning.gov.wales/docs/learningwales/publications/081204infoteachertraineesen.pdf</a:t>
            </a:r>
            <a:r>
              <a:rPr lang="en-GB" dirty="0"/>
              <a:t> (Accessed: 28 October 2018).</a:t>
            </a:r>
          </a:p>
          <a:p>
            <a:endParaRPr lang="en-GB" dirty="0"/>
          </a:p>
          <a:p>
            <a:r>
              <a:rPr lang="en-GB" dirty="0" err="1"/>
              <a:t>Wolfestone</a:t>
            </a:r>
            <a:r>
              <a:rPr lang="en-GB" dirty="0"/>
              <a:t> (2018) </a:t>
            </a:r>
            <a:r>
              <a:rPr lang="en-GB" i="1" dirty="0"/>
              <a:t>About us: Anna Bastek</a:t>
            </a:r>
            <a:r>
              <a:rPr lang="en-GB" dirty="0"/>
              <a:t>. Available at:</a:t>
            </a:r>
          </a:p>
          <a:p>
            <a:r>
              <a:rPr lang="en-GB" dirty="0">
                <a:hlinkClick r:id="rId5"/>
              </a:rPr>
              <a:t>https://www.wolfestone.co.uk/about-us/executive-team/anna-bastek/</a:t>
            </a:r>
            <a:r>
              <a:rPr lang="en-GB" dirty="0"/>
              <a:t> (Accessed 28 October 2018).</a:t>
            </a:r>
          </a:p>
          <a:p>
            <a:endParaRPr lang="en-GB" dirty="0"/>
          </a:p>
          <a:p>
            <a:r>
              <a:rPr lang="en-GB" dirty="0" err="1"/>
              <a:t>Wolfstone</a:t>
            </a:r>
            <a:r>
              <a:rPr lang="en-GB" dirty="0"/>
              <a:t> (2018) </a:t>
            </a:r>
            <a:r>
              <a:rPr lang="en-GB" i="1" dirty="0"/>
              <a:t>Anna Bastek </a:t>
            </a:r>
            <a:r>
              <a:rPr lang="en-GB" dirty="0"/>
              <a:t>[Online] Available at:</a:t>
            </a:r>
          </a:p>
          <a:p>
            <a:r>
              <a:rPr lang="en-GB" dirty="0">
                <a:hlinkClick r:id="rId6"/>
              </a:rPr>
              <a:t>https://www.wolfestone.co.uk/wp-content/uploads/2013/08/Anna-Bastek-BW-21-300x300.png</a:t>
            </a:r>
            <a:r>
              <a:rPr lang="en-GB" dirty="0"/>
              <a:t> (Accessed: 28 October 2018).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65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450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Book Antiqua</vt:lpstr>
      <vt:lpstr>Calibri</vt:lpstr>
      <vt:lpstr>Calibri Light</vt:lpstr>
      <vt:lpstr>Rockwell</vt:lpstr>
      <vt:lpstr>Times New Roman</vt:lpstr>
      <vt:lpstr>Office Theme</vt:lpstr>
      <vt:lpstr>Entrepreneurship and Business Start-up</vt:lpstr>
      <vt:lpstr>Learning Objectives</vt:lpstr>
      <vt:lpstr>Entrepreneur - Definition</vt:lpstr>
      <vt:lpstr>Remember the owner of the office furniture factory - Bill D’Meachair? </vt:lpstr>
      <vt:lpstr>PowerPoint Presentation</vt:lpstr>
      <vt:lpstr>PowerPoint Presentation</vt:lpstr>
      <vt:lpstr>PowerPoint Presentation</vt:lpstr>
      <vt:lpstr> Over to you…</vt:lpstr>
      <vt:lpstr>Discussion Time….</vt:lpstr>
      <vt:lpstr>Conclusion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and Business Start-up</dc:title>
  <dc:creator>Deborah Lloyd</dc:creator>
  <cp:lastModifiedBy>Deborah Lloyd</cp:lastModifiedBy>
  <cp:revision>4</cp:revision>
  <dcterms:created xsi:type="dcterms:W3CDTF">2018-10-29T13:24:08Z</dcterms:created>
  <dcterms:modified xsi:type="dcterms:W3CDTF">2018-10-29T14:37:15Z</dcterms:modified>
</cp:coreProperties>
</file>