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37" d="100"/>
          <a:sy n="37" d="100"/>
        </p:scale>
        <p:origin x="4398" y="10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758B50F9-1E18-D0B1-EBE1-3B64413CE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21" y="29050817"/>
            <a:ext cx="4587962" cy="1060329"/>
          </a:xfrm>
          <a:prstGeom prst="rect">
            <a:avLst/>
          </a:prstGeom>
        </p:spPr>
      </p:pic>
      <p:pic>
        <p:nvPicPr>
          <p:cNvPr id="11" name="Picture 10" descr="A person standing in front of a christmas tree&#10;&#10;Description automatically generated">
            <a:extLst>
              <a:ext uri="{FF2B5EF4-FFF2-40B4-BE49-F238E27FC236}">
                <a16:creationId xmlns:a16="http://schemas.microsoft.com/office/drawing/2014/main" id="{056D135B-92A7-AFAB-4A75-77F4398CFF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748" t="14273" r="32271" b="48553"/>
          <a:stretch/>
        </p:blipFill>
        <p:spPr>
          <a:xfrm>
            <a:off x="365519" y="2070504"/>
            <a:ext cx="2458433" cy="361094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778A75C-8E37-2962-E757-DB62CB42C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CDS Rolls Royce Bushing Bearing Blistering Analysis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David de Vall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Supervised by Andrew </a:t>
            </a:r>
            <a:r>
              <a:rPr lang="en-GB" altLang="en-US" sz="3600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Thorm</a:t>
            </a:r>
            <a:endParaRPr lang="en-GB" altLang="en-US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Materials Science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14" name="Picture 13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568D8E4E-670E-1CC5-A6EC-0642ECA74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2604" y="29050816"/>
            <a:ext cx="1885029" cy="106032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65519" y="6257121"/>
            <a:ext cx="6229568" cy="5182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800" dirty="0"/>
              <a:t>The purpose of this project was to investigate the cause and potential solutions of a recurring failure mode on the CDS-1 booth at Bodycote LLC, in which the nickel coating surface of Rolls Royce bushing bearing blanks would blister when subject to grit blasting.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23394" y="27014540"/>
            <a:ext cx="6415087" cy="1781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[1</a:t>
            </a:r>
            <a:r>
              <a:rPr lang="en-AU" altLang="en-US" sz="1800" dirty="0"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]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Nickel Institute.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Nickel Plating Handbook.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Nickel Institute.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365519" y="15069945"/>
            <a:ext cx="6271869" cy="11645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purpose of this project was to: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sz="2800" dirty="0"/>
              <a:t>Measure the failure rate of CDS parts due to blistering from 1st April 2023 to 14</a:t>
            </a:r>
            <a:r>
              <a:rPr lang="en-GB" sz="2800" baseline="30000" dirty="0"/>
              <a:t>th</a:t>
            </a:r>
            <a:r>
              <a:rPr lang="en-GB" sz="2800" dirty="0"/>
              <a:t> December 2023.</a:t>
            </a:r>
            <a:endParaRPr lang="en-GB" altLang="en-US" sz="2800" dirty="0"/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sz="2800" dirty="0"/>
              <a:t>Determine the impact of these failures in terms of financial, time and material costs, and produce a cost/benefit analysis.</a:t>
            </a:r>
            <a:endParaRPr lang="en-GB" altLang="en-US" sz="2800" dirty="0"/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sz="2800" dirty="0"/>
              <a:t>Analyse the failure to determine where improvement efforts should be focussed.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sz="2800" dirty="0"/>
              <a:t> Investigate the cause of the blistering problem.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altLang="en-US" sz="2800" dirty="0"/>
              <a:t>Design and implement a process improvement to reduce or eliminate the problem.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GB" altLang="en-US" sz="2800" dirty="0"/>
              <a:t>Devise suitable control measures to ensure that the problem does not resurge.</a:t>
            </a: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7606648" y="6269833"/>
            <a:ext cx="6381135" cy="539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sz="2800" dirty="0"/>
              <a:t>The project was organised as a DMAIC method for process improvement, recording data and performing research until a solution presented itself.</a:t>
            </a:r>
          </a:p>
          <a:p>
            <a:r>
              <a:rPr lang="en-GB" sz="2800" dirty="0"/>
              <a:t>Pareto Analysis was used to analyse the failure results and construct an FMEA to determine the primary focus and potential solutions to the projects.</a:t>
            </a: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14603019" y="11016952"/>
            <a:ext cx="6415087" cy="539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Rolls Royce made adjustments to the nickel plating process and significantly reduced the rate of blistering from 1</a:t>
            </a:r>
            <a:r>
              <a:rPr lang="en-GB" sz="2800" baseline="30000" dirty="0"/>
              <a:t>st</a:t>
            </a:r>
            <a:r>
              <a:rPr lang="en-GB" sz="2800" dirty="0"/>
              <a:t> January 2024; however, this had a side effect of increasing pitting failures.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A second visual inspection booth was installed at </a:t>
            </a:r>
            <a:r>
              <a:rPr lang="en-GB" altLang="en-US" sz="2800" dirty="0" err="1"/>
              <a:t>BodyCote</a:t>
            </a:r>
            <a:r>
              <a:rPr lang="en-GB" altLang="en-US" sz="2800" dirty="0"/>
              <a:t> to reduce the risk of detection failure.</a:t>
            </a: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579261" y="20879796"/>
            <a:ext cx="6415087" cy="5182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With a significant reduction in blistering rate since the beginning of 2024, the goals of this project have been met on what is inferred to have been a very cost-effective budget. However, poor execution of the improvements have created a knock-on effect that a secondary project will be required to correct.</a:t>
            </a:r>
          </a:p>
        </p:txBody>
      </p:sp>
      <p:sp>
        <p:nvSpPr>
          <p:cNvPr id="50" name="Text Box 19"/>
          <p:cNvSpPr txBox="1">
            <a:spLocks noChangeArrowheads="1"/>
          </p:cNvSpPr>
          <p:nvPr/>
        </p:nvSpPr>
        <p:spPr bwMode="auto">
          <a:xfrm>
            <a:off x="14313544" y="9702574"/>
            <a:ext cx="6410325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Root Cause Analysis conducted to determine the possible causal factors for poor adhesion in an Electroless Nickel Plating process .</a:t>
            </a:r>
          </a:p>
        </p:txBody>
      </p:sp>
      <p:sp>
        <p:nvSpPr>
          <p:cNvPr id="53" name="Text Box 19"/>
          <p:cNvSpPr txBox="1">
            <a:spLocks noChangeArrowheads="1"/>
          </p:cNvSpPr>
          <p:nvPr/>
        </p:nvSpPr>
        <p:spPr bwMode="auto">
          <a:xfrm>
            <a:off x="12288600" y="22005381"/>
            <a:ext cx="1699183" cy="1765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Electroless Nickel Plating in operation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517919" y="14328325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Two blistered CDS components.</a:t>
            </a:r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7489218" y="11441463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Failure Mode and Effects Analysis.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A7B1A4-1507-89AD-1A2B-8E5F0731E9D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19" y="10985050"/>
            <a:ext cx="5943600" cy="33432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6" name="Content Placeholder 9">
            <a:extLst>
              <a:ext uri="{FF2B5EF4-FFF2-40B4-BE49-F238E27FC236}">
                <a16:creationId xmlns:a16="http://schemas.microsoft.com/office/drawing/2014/main" id="{FBE9D57F-E42D-EB18-9BA1-459773652F2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364261"/>
              </p:ext>
            </p:extLst>
          </p:nvPr>
        </p:nvGraphicFramePr>
        <p:xfrm>
          <a:off x="7557923" y="12289795"/>
          <a:ext cx="6216971" cy="2927533"/>
        </p:xfrm>
        <a:graphic>
          <a:graphicData uri="http://schemas.openxmlformats.org/drawingml/2006/table">
            <a:tbl>
              <a:tblPr/>
              <a:tblGrid>
                <a:gridCol w="981627">
                  <a:extLst>
                    <a:ext uri="{9D8B030D-6E8A-4147-A177-3AD203B41FA5}">
                      <a16:colId xmlns:a16="http://schemas.microsoft.com/office/drawing/2014/main" val="2291920002"/>
                    </a:ext>
                  </a:extLst>
                </a:gridCol>
                <a:gridCol w="981627">
                  <a:extLst>
                    <a:ext uri="{9D8B030D-6E8A-4147-A177-3AD203B41FA5}">
                      <a16:colId xmlns:a16="http://schemas.microsoft.com/office/drawing/2014/main" val="644545547"/>
                    </a:ext>
                  </a:extLst>
                </a:gridCol>
                <a:gridCol w="981627">
                  <a:extLst>
                    <a:ext uri="{9D8B030D-6E8A-4147-A177-3AD203B41FA5}">
                      <a16:colId xmlns:a16="http://schemas.microsoft.com/office/drawing/2014/main" val="2291049295"/>
                    </a:ext>
                  </a:extLst>
                </a:gridCol>
                <a:gridCol w="327209">
                  <a:extLst>
                    <a:ext uri="{9D8B030D-6E8A-4147-A177-3AD203B41FA5}">
                      <a16:colId xmlns:a16="http://schemas.microsoft.com/office/drawing/2014/main" val="297134949"/>
                    </a:ext>
                  </a:extLst>
                </a:gridCol>
                <a:gridCol w="981627">
                  <a:extLst>
                    <a:ext uri="{9D8B030D-6E8A-4147-A177-3AD203B41FA5}">
                      <a16:colId xmlns:a16="http://schemas.microsoft.com/office/drawing/2014/main" val="3537042748"/>
                    </a:ext>
                  </a:extLst>
                </a:gridCol>
                <a:gridCol w="327209">
                  <a:extLst>
                    <a:ext uri="{9D8B030D-6E8A-4147-A177-3AD203B41FA5}">
                      <a16:colId xmlns:a16="http://schemas.microsoft.com/office/drawing/2014/main" val="1929956902"/>
                    </a:ext>
                  </a:extLst>
                </a:gridCol>
                <a:gridCol w="981627">
                  <a:extLst>
                    <a:ext uri="{9D8B030D-6E8A-4147-A177-3AD203B41FA5}">
                      <a16:colId xmlns:a16="http://schemas.microsoft.com/office/drawing/2014/main" val="3548588238"/>
                    </a:ext>
                  </a:extLst>
                </a:gridCol>
                <a:gridCol w="327209">
                  <a:extLst>
                    <a:ext uri="{9D8B030D-6E8A-4147-A177-3AD203B41FA5}">
                      <a16:colId xmlns:a16="http://schemas.microsoft.com/office/drawing/2014/main" val="401784622"/>
                    </a:ext>
                  </a:extLst>
                </a:gridCol>
                <a:gridCol w="327209">
                  <a:extLst>
                    <a:ext uri="{9D8B030D-6E8A-4147-A177-3AD203B41FA5}">
                      <a16:colId xmlns:a16="http://schemas.microsoft.com/office/drawing/2014/main" val="3134541873"/>
                    </a:ext>
                  </a:extLst>
                </a:gridCol>
              </a:tblGrid>
              <a:tr h="38044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Process Step/Input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BDA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Potential Failure Mode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BDA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Potential Failure Effects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BDA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SEVERITY  (1 - 10)</a:t>
                      </a:r>
                    </a:p>
                  </a:txBody>
                  <a:tcPr marL="8629" marR="8629" marT="8629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7E6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Potential Causes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BDA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OCCURRENCE  (1 - 10)</a:t>
                      </a:r>
                    </a:p>
                  </a:txBody>
                  <a:tcPr marL="8629" marR="8629" marT="8629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7E6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Current Controls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BDA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DETECTION  (1 - 10)</a:t>
                      </a:r>
                    </a:p>
                  </a:txBody>
                  <a:tcPr marL="8629" marR="8629" marT="8629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7E6B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RPN</a:t>
                      </a:r>
                    </a:p>
                  </a:txBody>
                  <a:tcPr marL="8629" marR="8629" marT="8629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7E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06263"/>
                  </a:ext>
                </a:extLst>
              </a:tr>
              <a:tr h="3122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What is the process step, change or feature under investigation?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F4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 what ways could the step, change or feature go wrong?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F4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What is the impact on the customer if this failure is not prevented or corrected?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F4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What causes the step, change or feature to go wrong? (how could it occur?)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F4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What controls exist that either prevent or detect the failure?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F4EA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314083"/>
                  </a:ext>
                </a:extLst>
              </a:tr>
              <a:tr h="158518"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Blasting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Blistering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Scrap Part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Unknown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Visual inspection after blasting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350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7782204"/>
                  </a:ext>
                </a:extLst>
              </a:tr>
              <a:tr h="158518"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Bond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Undersize due to gun flameout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Scrap Part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Gun Flameout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Regular Gun Maintenance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768253"/>
                  </a:ext>
                </a:extLst>
              </a:tr>
              <a:tr h="158518"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Bond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Undersize due to gun blockage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Scrap Part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Gun Blockage (Major)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Regular Gun Maintenance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7892573"/>
                  </a:ext>
                </a:extLst>
              </a:tr>
              <a:tr h="237778"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Bond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Undersize due to insufficient cycles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Scrap Part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Insufficient Cycles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Guideline on cycles required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253436"/>
                  </a:ext>
                </a:extLst>
              </a:tr>
              <a:tr h="15851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Bond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off-colour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None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Gun Blockage (Minor)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Regular Gun Maintenance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9341327"/>
                  </a:ext>
                </a:extLst>
              </a:tr>
              <a:tr h="237778"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Top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Undersize due to wire jam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Scrap Part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Wire Jam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Operator on-hand during spraying to prevent jams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60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815408"/>
                  </a:ext>
                </a:extLst>
              </a:tr>
              <a:tr h="2457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Top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Undersize due to insufficient cycles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Requires Further Spraying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Insufficient Cycles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Guideline on cycles required, additional tolerance for adding cycles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9458254"/>
                  </a:ext>
                </a:extLst>
              </a:tr>
              <a:tr h="1664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Top Coating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Part Out of Shape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Additional Milling Time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Program Incorrect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Dry run of program during setup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</a:t>
                      </a:r>
                    </a:p>
                  </a:txBody>
                  <a:tcPr marL="8629" marR="8629" marT="862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4900174"/>
                  </a:ext>
                </a:extLst>
              </a:tr>
            </a:tbl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E0DD0157-F34C-C75C-5C8B-68FBCD963E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7923" y="15434927"/>
            <a:ext cx="6216971" cy="2572313"/>
          </a:xfrm>
          <a:prstGeom prst="rect">
            <a:avLst/>
          </a:prstGeom>
        </p:spPr>
      </p:pic>
      <p:sp>
        <p:nvSpPr>
          <p:cNvPr id="18" name="Text Box 16">
            <a:extLst>
              <a:ext uri="{FF2B5EF4-FFF2-40B4-BE49-F238E27FC236}">
                <a16:creationId xmlns:a16="http://schemas.microsoft.com/office/drawing/2014/main" id="{66C84392-30F3-2DA3-EB29-240B7038D8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8924" y="18136301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Pareto Analysis to determine project focus.</a:t>
            </a:r>
          </a:p>
        </p:txBody>
      </p:sp>
      <p:sp>
        <p:nvSpPr>
          <p:cNvPr id="20" name="Text Box 6">
            <a:extLst>
              <a:ext uri="{FF2B5EF4-FFF2-40B4-BE49-F238E27FC236}">
                <a16:creationId xmlns:a16="http://schemas.microsoft.com/office/drawing/2014/main" id="{45D6538F-7F70-49F8-7E54-BAF3560AD6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1244" y="18518429"/>
            <a:ext cx="6381135" cy="355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/>
              <a:t>Research conducted into the causes of .blistering in nickel coatings indicated that it was due to a lack of adhesion between the nickel coating and the substrate [1] and that the nickel coating was applied via electroless nickel plating.</a:t>
            </a:r>
          </a:p>
        </p:txBody>
      </p:sp>
      <p:pic>
        <p:nvPicPr>
          <p:cNvPr id="21" name="Picture 20" descr="A person wearing a mask and working in a factory&#10;&#10;Description automatically generated">
            <a:extLst>
              <a:ext uri="{FF2B5EF4-FFF2-40B4-BE49-F238E27FC236}">
                <a16:creationId xmlns:a16="http://schemas.microsoft.com/office/drawing/2014/main" id="{88E8ACCC-5504-548E-F45F-A3FEB33EA92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6592" r="5124"/>
          <a:stretch/>
        </p:blipFill>
        <p:spPr>
          <a:xfrm>
            <a:off x="7557923" y="22073474"/>
            <a:ext cx="4586544" cy="633272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DF882FC-9766-0789-3F91-2C4F416B13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5502" y="6505681"/>
            <a:ext cx="5566410" cy="3230880"/>
          </a:xfrm>
          <a:prstGeom prst="rect">
            <a:avLst/>
          </a:prstGeom>
          <a:noFill/>
        </p:spPr>
      </p:pic>
      <p:pic>
        <p:nvPicPr>
          <p:cNvPr id="24" name="Picture 23" descr="A blue and orange workbench in a garage&#10;&#10;Description automatically generated">
            <a:extLst>
              <a:ext uri="{FF2B5EF4-FFF2-40B4-BE49-F238E27FC236}">
                <a16:creationId xmlns:a16="http://schemas.microsoft.com/office/drawing/2014/main" id="{D8F6D006-41CA-1260-9C1C-9B43EB404A15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89" r="12937"/>
          <a:stretch/>
        </p:blipFill>
        <p:spPr bwMode="auto">
          <a:xfrm rot="5400000">
            <a:off x="14599209" y="16418489"/>
            <a:ext cx="3350260" cy="3342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5" name="Text Box 19">
            <a:extLst>
              <a:ext uri="{FF2B5EF4-FFF2-40B4-BE49-F238E27FC236}">
                <a16:creationId xmlns:a16="http://schemas.microsoft.com/office/drawing/2014/main" id="{DAD67ABE-FE88-C43F-2E23-4AD17C42C3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46850" y="16412045"/>
            <a:ext cx="2677019" cy="1765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The additional inspection booth installed at </a:t>
            </a:r>
            <a:r>
              <a:rPr lang="en-GB" altLang="en-US" sz="2000" i="1" dirty="0" err="1">
                <a:latin typeface="Times New Roman" charset="0"/>
              </a:rPr>
              <a:t>BodyCote</a:t>
            </a:r>
            <a:r>
              <a:rPr lang="en-GB" altLang="en-US" sz="2000" i="1" dirty="0">
                <a:latin typeface="Times New Roman" charset="0"/>
              </a:rPr>
              <a:t> Newport.</a:t>
            </a:r>
            <a:endParaRPr lang="en-AU" altLang="en-US" sz="2000" i="1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719</TotalTime>
  <Words>707</Words>
  <Application>Microsoft Office PowerPoint</Application>
  <PresentationFormat>Custom</PresentationFormat>
  <Paragraphs>120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David de Vall</cp:lastModifiedBy>
  <cp:revision>23</cp:revision>
  <dcterms:created xsi:type="dcterms:W3CDTF">2016-02-25T08:27:32Z</dcterms:created>
  <dcterms:modified xsi:type="dcterms:W3CDTF">2024-06-17T07:55:19Z</dcterms:modified>
</cp:coreProperties>
</file>