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notesMasterIdLst>
    <p:notesMasterId r:id="rId10"/>
  </p:notesMasterIdLst>
  <p:sldIdLst>
    <p:sldId id="256" r:id="rId2"/>
    <p:sldId id="257" r:id="rId3"/>
    <p:sldId id="258" r:id="rId4"/>
    <p:sldId id="259" r:id="rId5"/>
    <p:sldId id="261" r:id="rId6"/>
    <p:sldId id="270" r:id="rId7"/>
    <p:sldId id="269" r:id="rId8"/>
    <p:sldId id="271" r:id="rId9"/>
  </p:sldIdLst>
  <p:sldSz cx="18288000" cy="10287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1" autoAdjust="0"/>
    <p:restoredTop sz="75076" autoAdjust="0"/>
  </p:normalViewPr>
  <p:slideViewPr>
    <p:cSldViewPr>
      <p:cViewPr varScale="1">
        <p:scale>
          <a:sx n="55" d="100"/>
          <a:sy n="55" d="100"/>
        </p:scale>
        <p:origin x="1624" y="21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PK"/>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8E7F7AD-59A4-47C4-9FAE-FD9DAE36A5C7}" type="datetimeFigureOut">
              <a:rPr lang="en-PK" smtClean="0"/>
              <a:t>3/23/26</a:t>
            </a:fld>
            <a:endParaRPr lang="en-PK"/>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PK"/>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K"/>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PK"/>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E8FAF33-EFF8-4642-9225-9FD4C943E4BD}" type="slidenum">
              <a:rPr lang="en-PK" smtClean="0"/>
              <a:t>‹#›</a:t>
            </a:fld>
            <a:endParaRPr lang="en-PK"/>
          </a:p>
        </p:txBody>
      </p:sp>
    </p:spTree>
    <p:extLst>
      <p:ext uri="{BB962C8B-B14F-4D97-AF65-F5344CB8AC3E}">
        <p14:creationId xmlns:p14="http://schemas.microsoft.com/office/powerpoint/2010/main" val="331597668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PK" sz="1800" dirty="0">
                <a:effectLst/>
                <a:latin typeface="Times New Roman" panose="02020603050405020304" pitchFamily="18" charset="0"/>
                <a:ea typeface="Calibri" panose="020F0502020204030204" pitchFamily="34" charset="0"/>
                <a:cs typeface="Times New Roman" panose="02020603050405020304" pitchFamily="18" charset="0"/>
              </a:rPr>
              <a:t>Planning is a key management activity that was identified by Henri Fayol </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(1916) </a:t>
            </a:r>
            <a:r>
              <a:rPr lang="en-PK" sz="1800" dirty="0">
                <a:effectLst/>
                <a:latin typeface="Times New Roman" panose="02020603050405020304" pitchFamily="18" charset="0"/>
                <a:ea typeface="Calibri" panose="020F0502020204030204" pitchFamily="34" charset="0"/>
                <a:cs typeface="Times New Roman" panose="02020603050405020304" pitchFamily="18" charset="0"/>
              </a:rPr>
              <a:t>as a starting point of all other managerial functions. </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This presentation</a:t>
            </a:r>
            <a:r>
              <a:rPr lang="en-PK" sz="1800" dirty="0">
                <a:effectLst/>
                <a:latin typeface="Times New Roman" panose="02020603050405020304" pitchFamily="18" charset="0"/>
                <a:ea typeface="Calibri" panose="020F0502020204030204" pitchFamily="34" charset="0"/>
                <a:cs typeface="Times New Roman" panose="02020603050405020304" pitchFamily="18" charset="0"/>
              </a:rPr>
              <a:t> analyses the importance of planning in Tesco plc and how it facilitates the strategic and operational objectives of the organisation based on practical examples.</a:t>
            </a:r>
          </a:p>
          <a:p>
            <a:endParaRPr lang="en-PK" dirty="0"/>
          </a:p>
        </p:txBody>
      </p:sp>
      <p:sp>
        <p:nvSpPr>
          <p:cNvPr id="4" name="Slide Number Placeholder 3"/>
          <p:cNvSpPr>
            <a:spLocks noGrp="1"/>
          </p:cNvSpPr>
          <p:nvPr>
            <p:ph type="sldNum" sz="quarter" idx="5"/>
          </p:nvPr>
        </p:nvSpPr>
        <p:spPr/>
        <p:txBody>
          <a:bodyPr/>
          <a:lstStyle/>
          <a:p>
            <a:fld id="{2E8FAF33-EFF8-4642-9225-9FD4C943E4BD}" type="slidenum">
              <a:rPr lang="en-PK" smtClean="0"/>
              <a:t>2</a:t>
            </a:fld>
            <a:endParaRPr lang="en-PK"/>
          </a:p>
        </p:txBody>
      </p:sp>
    </p:spTree>
    <p:extLst>
      <p:ext uri="{BB962C8B-B14F-4D97-AF65-F5344CB8AC3E}">
        <p14:creationId xmlns:p14="http://schemas.microsoft.com/office/powerpoint/2010/main" val="119167110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PK" sz="1800" dirty="0">
                <a:effectLst/>
                <a:latin typeface="Times New Roman" panose="02020603050405020304" pitchFamily="18" charset="0"/>
                <a:ea typeface="Calibri" panose="020F0502020204030204" pitchFamily="34" charset="0"/>
                <a:cs typeface="Times New Roman" panose="02020603050405020304" pitchFamily="18" charset="0"/>
              </a:rPr>
              <a:t>Tesco plc is a major retail organisation of the United Kingdom which has got supermarkets, convenient stores, and online platforms. Tesco, which was founded in 1919, has been able to gain a powerful presence in the market through its commitment to customer satisfaction, affordability and innovation. It is a very competitive retail industry, so the company is obliged to constantly adapt to the demands and trends of consumers, all the novelties of technologies, and the problem of sustainability (Tesco</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Plc</a:t>
            </a:r>
            <a:r>
              <a:rPr lang="en-PK" sz="1800" dirty="0">
                <a:effectLst/>
                <a:latin typeface="Times New Roman" panose="02020603050405020304" pitchFamily="18" charset="0"/>
                <a:ea typeface="Calibri" panose="020F0502020204030204" pitchFamily="34" charset="0"/>
                <a:cs typeface="Times New Roman" panose="02020603050405020304" pitchFamily="18" charset="0"/>
              </a:rPr>
              <a:t>, 202</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4</a:t>
            </a:r>
            <a:r>
              <a:rPr lang="en-PK" sz="1800" dirty="0">
                <a:effectLst/>
                <a:latin typeface="Times New Roman" panose="02020603050405020304" pitchFamily="18" charset="0"/>
                <a:ea typeface="Calibri" panose="020F0502020204030204" pitchFamily="34" charset="0"/>
                <a:cs typeface="Times New Roman" panose="02020603050405020304" pitchFamily="18" charset="0"/>
              </a:rPr>
              <a:t>). Consequently, planning is important in influencing the long-term growth and performance of Tesco.</a:t>
            </a:r>
          </a:p>
          <a:p>
            <a:endParaRPr lang="en-PK" dirty="0"/>
          </a:p>
        </p:txBody>
      </p:sp>
      <p:sp>
        <p:nvSpPr>
          <p:cNvPr id="4" name="Slide Number Placeholder 3"/>
          <p:cNvSpPr>
            <a:spLocks noGrp="1"/>
          </p:cNvSpPr>
          <p:nvPr>
            <p:ph type="sldNum" sz="quarter" idx="5"/>
          </p:nvPr>
        </p:nvSpPr>
        <p:spPr/>
        <p:txBody>
          <a:bodyPr/>
          <a:lstStyle/>
          <a:p>
            <a:fld id="{2E8FAF33-EFF8-4642-9225-9FD4C943E4BD}" type="slidenum">
              <a:rPr lang="en-PK" smtClean="0"/>
              <a:t>3</a:t>
            </a:fld>
            <a:endParaRPr lang="en-PK"/>
          </a:p>
        </p:txBody>
      </p:sp>
    </p:spTree>
    <p:extLst>
      <p:ext uri="{BB962C8B-B14F-4D97-AF65-F5344CB8AC3E}">
        <p14:creationId xmlns:p14="http://schemas.microsoft.com/office/powerpoint/2010/main" val="120703070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PK" sz="1800" dirty="0">
                <a:effectLst/>
                <a:latin typeface="Times New Roman" panose="02020603050405020304" pitchFamily="18" charset="0"/>
                <a:ea typeface="Calibri" panose="020F0502020204030204" pitchFamily="34" charset="0"/>
                <a:cs typeface="Times New Roman" panose="02020603050405020304" pitchFamily="18" charset="0"/>
              </a:rPr>
              <a:t>Planning refers to the process of identifying the goals and identifying the steps involved in attaining them (Robbins and Coulter, 202</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1</a:t>
            </a:r>
            <a:r>
              <a:rPr lang="en-PK" sz="1800" dirty="0">
                <a:effectLst/>
                <a:latin typeface="Times New Roman" panose="02020603050405020304" pitchFamily="18" charset="0"/>
                <a:ea typeface="Calibri" panose="020F0502020204030204" pitchFamily="34" charset="0"/>
                <a:cs typeface="Times New Roman" panose="02020603050405020304" pitchFamily="18" charset="0"/>
              </a:rPr>
              <a:t>). It functions on three levels, strategic, tactical and operational. Strategic is long-term oriented planning, tactical is a translation of strategies into departmental activities, and operational planning is day-to-day activities orientation. Proper planning helps organisation to lessen uncertainty, allocate resources in an efficient way, and be able to react proactively to environmental changes. It is also useful in coordination between departments and alignment of organisational goals and activities (</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Neck et al.</a:t>
            </a:r>
            <a:r>
              <a:rPr lang="en-PK" sz="1800" dirty="0">
                <a:effectLst/>
                <a:latin typeface="Times New Roman" panose="02020603050405020304" pitchFamily="18" charset="0"/>
                <a:ea typeface="Calibri" panose="020F0502020204030204" pitchFamily="34" charset="0"/>
                <a:cs typeface="Times New Roman" panose="02020603050405020304" pitchFamily="18" charset="0"/>
              </a:rPr>
              <a:t>, 202</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3</a:t>
            </a:r>
            <a:r>
              <a:rPr lang="en-PK" sz="1800" dirty="0">
                <a:effectLst/>
                <a:latin typeface="Times New Roman" panose="02020603050405020304" pitchFamily="18" charset="0"/>
                <a:ea typeface="Calibri" panose="020F0502020204030204" pitchFamily="34" charset="0"/>
                <a:cs typeface="Times New Roman" panose="02020603050405020304" pitchFamily="18" charset="0"/>
              </a:rPr>
              <a:t>). Within the Tesco context, planning is a key factor to its continued existence by remaining competitive and ensuring sustainability.</a:t>
            </a:r>
          </a:p>
          <a:p>
            <a:endParaRPr lang="en-PK" dirty="0"/>
          </a:p>
        </p:txBody>
      </p:sp>
      <p:sp>
        <p:nvSpPr>
          <p:cNvPr id="4" name="Slide Number Placeholder 3"/>
          <p:cNvSpPr>
            <a:spLocks noGrp="1"/>
          </p:cNvSpPr>
          <p:nvPr>
            <p:ph type="sldNum" sz="quarter" idx="5"/>
          </p:nvPr>
        </p:nvSpPr>
        <p:spPr/>
        <p:txBody>
          <a:bodyPr/>
          <a:lstStyle/>
          <a:p>
            <a:fld id="{2E8FAF33-EFF8-4642-9225-9FD4C943E4BD}" type="slidenum">
              <a:rPr lang="en-PK" smtClean="0"/>
              <a:t>4</a:t>
            </a:fld>
            <a:endParaRPr lang="en-PK"/>
          </a:p>
        </p:txBody>
      </p:sp>
    </p:spTree>
    <p:extLst>
      <p:ext uri="{BB962C8B-B14F-4D97-AF65-F5344CB8AC3E}">
        <p14:creationId xmlns:p14="http://schemas.microsoft.com/office/powerpoint/2010/main" val="108183166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PK" sz="1800" dirty="0">
                <a:effectLst/>
                <a:latin typeface="Times New Roman" panose="02020603050405020304" pitchFamily="18" charset="0"/>
                <a:ea typeface="Calibri" panose="020F0502020204030204" pitchFamily="34" charset="0"/>
                <a:cs typeface="Times New Roman" panose="02020603050405020304" pitchFamily="18" charset="0"/>
              </a:rPr>
              <a:t>Tesco shows how planning can </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be applied</a:t>
            </a:r>
            <a:r>
              <a:rPr lang="en-PK" sz="1800" dirty="0">
                <a:effectLst/>
                <a:latin typeface="Times New Roman" panose="02020603050405020304" pitchFamily="18" charset="0"/>
                <a:ea typeface="Calibri" panose="020F0502020204030204" pitchFamily="34" charset="0"/>
                <a:cs typeface="Times New Roman" panose="02020603050405020304" pitchFamily="18" charset="0"/>
              </a:rPr>
              <a:t> in various real-life projects. On the strategic level, the company has come up with </a:t>
            </a:r>
            <a:r>
              <a:rPr lang="en-PK" sz="1800">
                <a:effectLst/>
                <a:latin typeface="Times New Roman" panose="02020603050405020304" pitchFamily="18" charset="0"/>
                <a:ea typeface="Calibri" panose="020F0502020204030204" pitchFamily="34" charset="0"/>
                <a:cs typeface="Times New Roman" panose="02020603050405020304" pitchFamily="18" charset="0"/>
              </a:rPr>
              <a:t>a net-zero </a:t>
            </a:r>
            <a:r>
              <a:rPr lang="en-PK" sz="1800" dirty="0">
                <a:effectLst/>
                <a:latin typeface="Times New Roman" panose="02020603050405020304" pitchFamily="18" charset="0"/>
                <a:ea typeface="Calibri" panose="020F0502020204030204" pitchFamily="34" charset="0"/>
                <a:cs typeface="Times New Roman" panose="02020603050405020304" pitchFamily="18" charset="0"/>
              </a:rPr>
              <a:t>carbon strategy, which focuses on ensuring that </a:t>
            </a:r>
            <a:r>
              <a:rPr lang="en-PK" sz="1800">
                <a:effectLst/>
                <a:latin typeface="Times New Roman" panose="02020603050405020304" pitchFamily="18" charset="0"/>
                <a:ea typeface="Calibri" panose="020F0502020204030204" pitchFamily="34" charset="0"/>
                <a:cs typeface="Times New Roman" panose="02020603050405020304" pitchFamily="18" charset="0"/>
              </a:rPr>
              <a:t>the company's </a:t>
            </a:r>
            <a:r>
              <a:rPr lang="en-PK" sz="1800" dirty="0">
                <a:effectLst/>
                <a:latin typeface="Times New Roman" panose="02020603050405020304" pitchFamily="18" charset="0"/>
                <a:ea typeface="Calibri" panose="020F0502020204030204" pitchFamily="34" charset="0"/>
                <a:cs typeface="Times New Roman" panose="02020603050405020304" pitchFamily="18" charset="0"/>
              </a:rPr>
              <a:t>operations are carbon neutral by 2035 and the entire supply chain by 2050 (Tesco</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Plc</a:t>
            </a:r>
            <a:r>
              <a:rPr lang="en-PK" sz="1800" dirty="0">
                <a:effectLst/>
                <a:latin typeface="Times New Roman" panose="02020603050405020304" pitchFamily="18" charset="0"/>
                <a:ea typeface="Calibri" panose="020F0502020204030204" pitchFamily="34" charset="0"/>
                <a:cs typeface="Times New Roman" panose="02020603050405020304" pitchFamily="18" charset="0"/>
              </a:rPr>
              <a:t>, 202</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2</a:t>
            </a:r>
            <a:r>
              <a:rPr lang="en-PK" sz="1800" dirty="0">
                <a:effectLst/>
                <a:latin typeface="Times New Roman" panose="02020603050405020304" pitchFamily="18" charset="0"/>
                <a:ea typeface="Calibri" panose="020F0502020204030204" pitchFamily="34" charset="0"/>
                <a:cs typeface="Times New Roman" panose="02020603050405020304" pitchFamily="18" charset="0"/>
              </a:rPr>
              <a:t>). This is a long-range plan that is conducive to visionary decision-making and environmental </a:t>
            </a:r>
            <a:r>
              <a:rPr lang="en-PK" sz="1800">
                <a:effectLst/>
                <a:latin typeface="Times New Roman" panose="02020603050405020304" pitchFamily="18" charset="0"/>
                <a:ea typeface="Calibri" panose="020F0502020204030204" pitchFamily="34" charset="0"/>
                <a:cs typeface="Times New Roman" panose="02020603050405020304" pitchFamily="18" charset="0"/>
              </a:rPr>
              <a:t>conformity with </a:t>
            </a:r>
            <a:r>
              <a:rPr lang="en-PK" sz="1800" dirty="0">
                <a:effectLst/>
                <a:latin typeface="Times New Roman" panose="02020603050405020304" pitchFamily="18" charset="0"/>
                <a:ea typeface="Calibri" panose="020F0502020204030204" pitchFamily="34" charset="0"/>
                <a:cs typeface="Times New Roman" panose="02020603050405020304" pitchFamily="18" charset="0"/>
              </a:rPr>
              <a:t>the global standards. On the operational level, Tesco has implemented </a:t>
            </a:r>
            <a:r>
              <a:rPr lang="en-PK" sz="1800">
                <a:effectLst/>
                <a:latin typeface="Times New Roman" panose="02020603050405020304" pitchFamily="18" charset="0"/>
                <a:ea typeface="Calibri" panose="020F0502020204030204" pitchFamily="34" charset="0"/>
                <a:cs typeface="Times New Roman" panose="02020603050405020304" pitchFamily="18" charset="0"/>
              </a:rPr>
              <a:t>new energy-efficient </a:t>
            </a:r>
            <a:r>
              <a:rPr lang="en-PK" sz="1800" dirty="0">
                <a:effectLst/>
                <a:latin typeface="Times New Roman" panose="02020603050405020304" pitchFamily="18" charset="0"/>
                <a:ea typeface="Calibri" panose="020F0502020204030204" pitchFamily="34" charset="0"/>
                <a:cs typeface="Times New Roman" panose="02020603050405020304" pitchFamily="18" charset="0"/>
              </a:rPr>
              <a:t>technologies in </a:t>
            </a:r>
            <a:r>
              <a:rPr lang="en-PK" sz="1800">
                <a:effectLst/>
                <a:latin typeface="Times New Roman" panose="02020603050405020304" pitchFamily="18" charset="0"/>
                <a:ea typeface="Calibri" panose="020F0502020204030204" pitchFamily="34" charset="0"/>
                <a:cs typeface="Times New Roman" panose="02020603050405020304" pitchFamily="18" charset="0"/>
              </a:rPr>
              <a:t>the stores, </a:t>
            </a:r>
            <a:r>
              <a:rPr lang="en-PK" sz="1800" dirty="0">
                <a:effectLst/>
                <a:latin typeface="Times New Roman" panose="02020603050405020304" pitchFamily="18" charset="0"/>
                <a:ea typeface="Calibri" panose="020F0502020204030204" pitchFamily="34" charset="0"/>
                <a:cs typeface="Times New Roman" panose="02020603050405020304" pitchFamily="18" charset="0"/>
              </a:rPr>
              <a:t>such as LED lighting and refrigerator doors. These actions save up to 30</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a:t>
            </a:r>
            <a:r>
              <a:rPr lang="en-PK" sz="1800" dirty="0">
                <a:effectLst/>
                <a:latin typeface="Times New Roman" panose="02020603050405020304" pitchFamily="18" charset="0"/>
                <a:ea typeface="Calibri" panose="020F0502020204030204" pitchFamily="34" charset="0"/>
                <a:cs typeface="Times New Roman" panose="02020603050405020304" pitchFamily="18" charset="0"/>
              </a:rPr>
              <a:t> of energy, showing how short-term planning is beneficial to the long-term organisational objectives</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(Tesco, 2025)</a:t>
            </a:r>
            <a:r>
              <a:rPr lang="en-PK" sz="1800" dirty="0">
                <a:effectLst/>
                <a:latin typeface="Times New Roman" panose="02020603050405020304" pitchFamily="18" charset="0"/>
                <a:ea typeface="Calibri" panose="020F0502020204030204" pitchFamily="34" charset="0"/>
                <a:cs typeface="Times New Roman" panose="02020603050405020304" pitchFamily="18" charset="0"/>
              </a:rPr>
              <a:t>. Another example of good planning is seen </a:t>
            </a:r>
            <a:r>
              <a:rPr lang="en-PK" sz="1800">
                <a:effectLst/>
                <a:latin typeface="Times New Roman" panose="02020603050405020304" pitchFamily="18" charset="0"/>
                <a:ea typeface="Calibri" panose="020F0502020204030204" pitchFamily="34" charset="0"/>
                <a:cs typeface="Times New Roman" panose="02020603050405020304" pitchFamily="18" charset="0"/>
              </a:rPr>
              <a:t>in Tesco's commitment to </a:t>
            </a:r>
            <a:r>
              <a:rPr lang="en-PK" sz="1800" dirty="0">
                <a:effectLst/>
                <a:latin typeface="Times New Roman" panose="02020603050405020304" pitchFamily="18" charset="0"/>
                <a:ea typeface="Calibri" panose="020F0502020204030204" pitchFamily="34" charset="0"/>
                <a:cs typeface="Times New Roman" panose="02020603050405020304" pitchFamily="18" charset="0"/>
              </a:rPr>
              <a:t>electric delivery vehicles. As the amount of online grocery shopping grew, the company was going to electrify its delivery cars to </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minimise </a:t>
            </a:r>
            <a:r>
              <a:rPr lang="en-PK" sz="1800" dirty="0">
                <a:effectLst/>
                <a:latin typeface="Times New Roman" panose="02020603050405020304" pitchFamily="18" charset="0"/>
                <a:ea typeface="Calibri" panose="020F0502020204030204" pitchFamily="34" charset="0"/>
                <a:cs typeface="Times New Roman" panose="02020603050405020304" pitchFamily="18" charset="0"/>
              </a:rPr>
              <a:t>the amount of air pollution and to enhance the quality of air in cities. This is an indication of how the organisation has been able to adjust to the shifting consumer behaviour as well as meet environmental issues. Also, Tesco has adopted the programme of No Time to Waste, through which it redistributes excessive food to charities as well as predicts demand more precisely, with the help of data analytics </a:t>
            </a:r>
            <a:r>
              <a:rPr lang="en-PK" sz="1800" dirty="0">
                <a:effectLst/>
                <a:latin typeface="Times New Roman" panose="02020603050405020304" pitchFamily="18" charset="0"/>
                <a:ea typeface="Times New Roman" panose="02020603050405020304" pitchFamily="18" charset="0"/>
                <a:cs typeface="Times New Roman" panose="02020603050405020304" pitchFamily="18" charset="0"/>
              </a:rPr>
              <a:t>(Tesco, 2022)</a:t>
            </a:r>
            <a:r>
              <a:rPr lang="en-PK" sz="1800" dirty="0">
                <a:effectLst/>
                <a:latin typeface="Times New Roman" panose="02020603050405020304" pitchFamily="18" charset="0"/>
                <a:ea typeface="Calibri" panose="020F0502020204030204" pitchFamily="34" charset="0"/>
                <a:cs typeface="Times New Roman" panose="02020603050405020304" pitchFamily="18" charset="0"/>
              </a:rPr>
              <a:t>. Lastly, Tesco has also experimented with carbon footprint labelling of products, which helps customers to make greener buying choices. This illustrates the fact that planning goes beyond the internal processes to </a:t>
            </a:r>
            <a:r>
              <a:rPr lang="en-PK" sz="1800">
                <a:effectLst/>
                <a:latin typeface="Times New Roman" panose="02020603050405020304" pitchFamily="18" charset="0"/>
                <a:ea typeface="Calibri" panose="020F0502020204030204" pitchFamily="34" charset="0"/>
                <a:cs typeface="Times New Roman" panose="02020603050405020304" pitchFamily="18" charset="0"/>
              </a:rPr>
              <a:t>affect consumer </a:t>
            </a:r>
            <a:r>
              <a:rPr lang="en-PK" sz="1800" dirty="0">
                <a:effectLst/>
                <a:latin typeface="Times New Roman" panose="02020603050405020304" pitchFamily="18" charset="0"/>
                <a:ea typeface="Calibri" panose="020F0502020204030204" pitchFamily="34" charset="0"/>
                <a:cs typeface="Times New Roman" panose="02020603050405020304" pitchFamily="18" charset="0"/>
              </a:rPr>
              <a:t>behaviour and facilitate the sustainability goals of the long term.</a:t>
            </a:r>
          </a:p>
          <a:p>
            <a:endParaRPr lang="en-PK" dirty="0"/>
          </a:p>
        </p:txBody>
      </p:sp>
      <p:sp>
        <p:nvSpPr>
          <p:cNvPr id="4" name="Slide Number Placeholder 3"/>
          <p:cNvSpPr>
            <a:spLocks noGrp="1"/>
          </p:cNvSpPr>
          <p:nvPr>
            <p:ph type="sldNum" sz="quarter" idx="5"/>
          </p:nvPr>
        </p:nvSpPr>
        <p:spPr/>
        <p:txBody>
          <a:bodyPr/>
          <a:lstStyle/>
          <a:p>
            <a:fld id="{2E8FAF33-EFF8-4642-9225-9FD4C943E4BD}" type="slidenum">
              <a:rPr lang="en-PK" smtClean="0"/>
              <a:t>5</a:t>
            </a:fld>
            <a:endParaRPr lang="en-PK"/>
          </a:p>
        </p:txBody>
      </p:sp>
    </p:spTree>
    <p:extLst>
      <p:ext uri="{BB962C8B-B14F-4D97-AF65-F5344CB8AC3E}">
        <p14:creationId xmlns:p14="http://schemas.microsoft.com/office/powerpoint/2010/main" val="224705986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PK" sz="1800" dirty="0">
                <a:effectLst/>
                <a:latin typeface="Times New Roman" panose="02020603050405020304" pitchFamily="18" charset="0"/>
                <a:ea typeface="Calibri" panose="020F0502020204030204" pitchFamily="34" charset="0"/>
                <a:cs typeface="Times New Roman" panose="02020603050405020304" pitchFamily="18" charset="0"/>
              </a:rPr>
              <a:t>To sum it up, planning is an essential management activity that supports organisational success. Tesco plc is an adequate strategic, tactical and operational planner in order to attain its business objectives. By investing in its net zero agenda, use of renewable energy, energy efficient retail outlets and its waste minimisation programmes, among others, Tesco shows how planning assists in achieving sustainability, efficiency and competitiveness. </a:t>
            </a:r>
          </a:p>
          <a:p>
            <a:endParaRPr lang="en-PK" dirty="0"/>
          </a:p>
        </p:txBody>
      </p:sp>
      <p:sp>
        <p:nvSpPr>
          <p:cNvPr id="4" name="Slide Number Placeholder 3"/>
          <p:cNvSpPr>
            <a:spLocks noGrp="1"/>
          </p:cNvSpPr>
          <p:nvPr>
            <p:ph type="sldNum" sz="quarter" idx="5"/>
          </p:nvPr>
        </p:nvSpPr>
        <p:spPr/>
        <p:txBody>
          <a:bodyPr/>
          <a:lstStyle/>
          <a:p>
            <a:fld id="{2E8FAF33-EFF8-4642-9225-9FD4C943E4BD}" type="slidenum">
              <a:rPr lang="en-PK" smtClean="0"/>
              <a:t>6</a:t>
            </a:fld>
            <a:endParaRPr lang="en-PK"/>
          </a:p>
        </p:txBody>
      </p:sp>
    </p:spTree>
    <p:extLst>
      <p:ext uri="{BB962C8B-B14F-4D97-AF65-F5344CB8AC3E}">
        <p14:creationId xmlns:p14="http://schemas.microsoft.com/office/powerpoint/2010/main" val="329347391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3/23/26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3/23/26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3/23/26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3/23/26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3/23/26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3/23/26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3/23/26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3/23/26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3/23/26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3/23/26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3/23/26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3/23/26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image" Target="../media/image4.sv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7.xml"/><Relationship Id="rId5" Type="http://schemas.openxmlformats.org/officeDocument/2006/relationships/image" Target="../media/image7.sv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9.svg"/></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svg"/></Relationships>
</file>

<file path=ppt/slides/_rels/slide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5.xml"/><Relationship Id="rId1" Type="http://schemas.openxmlformats.org/officeDocument/2006/relationships/slideLayout" Target="../slideLayouts/slideLayout7.xml"/><Relationship Id="rId5" Type="http://schemas.openxmlformats.org/officeDocument/2006/relationships/image" Target="../media/image7.svg"/><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0" y="0"/>
            <a:ext cx="8267700" cy="10287000"/>
            <a:chOff x="0" y="0"/>
            <a:chExt cx="2177501" cy="2709333"/>
          </a:xfrm>
        </p:grpSpPr>
        <p:sp>
          <p:nvSpPr>
            <p:cNvPr id="3" name="Freeform 3"/>
            <p:cNvSpPr/>
            <p:nvPr/>
          </p:nvSpPr>
          <p:spPr>
            <a:xfrm>
              <a:off x="0" y="0"/>
              <a:ext cx="2177501" cy="2709333"/>
            </a:xfrm>
            <a:custGeom>
              <a:avLst/>
              <a:gdLst/>
              <a:ahLst/>
              <a:cxnLst/>
              <a:rect l="l" t="t" r="r" b="b"/>
              <a:pathLst>
                <a:path w="2177501" h="2709333">
                  <a:moveTo>
                    <a:pt x="0" y="0"/>
                  </a:moveTo>
                  <a:lnTo>
                    <a:pt x="2177501" y="0"/>
                  </a:lnTo>
                  <a:lnTo>
                    <a:pt x="2177501" y="2709333"/>
                  </a:lnTo>
                  <a:lnTo>
                    <a:pt x="0" y="2709333"/>
                  </a:lnTo>
                  <a:close/>
                </a:path>
              </a:pathLst>
            </a:custGeom>
            <a:solidFill>
              <a:srgbClr val="0F4C81"/>
            </a:solidFill>
          </p:spPr>
          <p:txBody>
            <a:bodyPr/>
            <a:lstStyle/>
            <a:p>
              <a:endParaRPr lang="en-US"/>
            </a:p>
          </p:txBody>
        </p:sp>
        <p:sp>
          <p:nvSpPr>
            <p:cNvPr id="4" name="TextBox 4"/>
            <p:cNvSpPr txBox="1"/>
            <p:nvPr/>
          </p:nvSpPr>
          <p:spPr>
            <a:xfrm>
              <a:off x="0" y="-28575"/>
              <a:ext cx="2177501" cy="2737908"/>
            </a:xfrm>
            <a:prstGeom prst="rect">
              <a:avLst/>
            </a:prstGeom>
          </p:spPr>
          <p:txBody>
            <a:bodyPr lIns="50800" tIns="50800" rIns="50800" bIns="50800" rtlCol="0" anchor="ctr"/>
            <a:lstStyle/>
            <a:p>
              <a:pPr algn="ctr">
                <a:lnSpc>
                  <a:spcPts val="2100"/>
                </a:lnSpc>
              </a:pPr>
              <a:endParaRPr>
                <a:latin typeface="Times New Roman" panose="02020603050405020304" pitchFamily="18" charset="0"/>
                <a:cs typeface="Times New Roman" panose="02020603050405020304" pitchFamily="18" charset="0"/>
              </a:endParaRPr>
            </a:p>
          </p:txBody>
        </p:sp>
      </p:grpSp>
      <p:grpSp>
        <p:nvGrpSpPr>
          <p:cNvPr id="5" name="Group 5"/>
          <p:cNvGrpSpPr/>
          <p:nvPr/>
        </p:nvGrpSpPr>
        <p:grpSpPr>
          <a:xfrm>
            <a:off x="8915400" y="701633"/>
            <a:ext cx="8353425" cy="5218629"/>
            <a:chOff x="508000" y="631668"/>
            <a:chExt cx="11137900" cy="6958172"/>
          </a:xfrm>
        </p:grpSpPr>
        <p:sp>
          <p:nvSpPr>
            <p:cNvPr id="6" name="TextBox 6"/>
            <p:cNvSpPr txBox="1"/>
            <p:nvPr/>
          </p:nvSpPr>
          <p:spPr>
            <a:xfrm>
              <a:off x="546100" y="7059780"/>
              <a:ext cx="11099800" cy="530060"/>
            </a:xfrm>
            <a:prstGeom prst="rect">
              <a:avLst/>
            </a:prstGeom>
          </p:spPr>
          <p:txBody>
            <a:bodyPr lIns="0" tIns="0" rIns="0" bIns="0" rtlCol="0" anchor="t">
              <a:spAutoFit/>
            </a:bodyPr>
            <a:lstStyle/>
            <a:p>
              <a:pPr marL="0" lvl="0" indent="0" algn="l">
                <a:lnSpc>
                  <a:spcPts val="3119"/>
                </a:lnSpc>
              </a:pPr>
              <a:r>
                <a:rPr lang="en-US" sz="4000" spc="-47" dirty="0">
                  <a:solidFill>
                    <a:srgbClr val="333333"/>
                  </a:solidFill>
                  <a:latin typeface="Times New Roman" panose="02020603050405020304" pitchFamily="18" charset="0"/>
                  <a:ea typeface="TT Interphases"/>
                  <a:cs typeface="Times New Roman" panose="02020603050405020304" pitchFamily="18" charset="0"/>
                  <a:sym typeface="TT Interphases"/>
                </a:rPr>
                <a:t>Component 1: Presentation</a:t>
              </a:r>
            </a:p>
          </p:txBody>
        </p:sp>
        <p:sp>
          <p:nvSpPr>
            <p:cNvPr id="7" name="TextBox 7"/>
            <p:cNvSpPr txBox="1"/>
            <p:nvPr/>
          </p:nvSpPr>
          <p:spPr>
            <a:xfrm>
              <a:off x="508000" y="631668"/>
              <a:ext cx="11099800" cy="5416868"/>
            </a:xfrm>
            <a:prstGeom prst="rect">
              <a:avLst/>
            </a:prstGeom>
          </p:spPr>
          <p:txBody>
            <a:bodyPr lIns="0" tIns="0" rIns="0" bIns="0" rtlCol="0" anchor="t">
              <a:spAutoFit/>
            </a:bodyPr>
            <a:lstStyle/>
            <a:p>
              <a:pPr marL="0" lvl="0" indent="0" algn="l"/>
              <a:r>
                <a:rPr lang="en-US" sz="8800" spc="-229" dirty="0">
                  <a:solidFill>
                    <a:srgbClr val="0F4C81"/>
                  </a:solidFill>
                  <a:latin typeface="Times New Roman" panose="02020603050405020304" pitchFamily="18" charset="0"/>
                  <a:ea typeface="Cooper BT Light"/>
                  <a:cs typeface="Times New Roman" panose="02020603050405020304" pitchFamily="18" charset="0"/>
                  <a:sym typeface="Cooper BT Light"/>
                </a:rPr>
                <a:t>Introduction To Leadership And Management</a:t>
              </a:r>
            </a:p>
          </p:txBody>
        </p:sp>
      </p:grpSp>
      <p:grpSp>
        <p:nvGrpSpPr>
          <p:cNvPr id="8" name="Group 8"/>
          <p:cNvGrpSpPr/>
          <p:nvPr/>
        </p:nvGrpSpPr>
        <p:grpSpPr>
          <a:xfrm>
            <a:off x="9296400" y="8710571"/>
            <a:ext cx="8324850" cy="907824"/>
            <a:chOff x="0" y="-19050"/>
            <a:chExt cx="11099800" cy="1210431"/>
          </a:xfrm>
        </p:grpSpPr>
        <p:sp>
          <p:nvSpPr>
            <p:cNvPr id="9" name="TextBox 9"/>
            <p:cNvSpPr txBox="1"/>
            <p:nvPr/>
          </p:nvSpPr>
          <p:spPr>
            <a:xfrm>
              <a:off x="0" y="659184"/>
              <a:ext cx="11099800" cy="532197"/>
            </a:xfrm>
            <a:prstGeom prst="rect">
              <a:avLst/>
            </a:prstGeom>
          </p:spPr>
          <p:txBody>
            <a:bodyPr lIns="0" tIns="0" rIns="0" bIns="0" rtlCol="0" anchor="t">
              <a:spAutoFit/>
            </a:bodyPr>
            <a:lstStyle/>
            <a:p>
              <a:pPr marL="0" lvl="0" indent="0" algn="l">
                <a:lnSpc>
                  <a:spcPts val="3359"/>
                </a:lnSpc>
              </a:pPr>
              <a:r>
                <a:rPr lang="en-GB" sz="2400" dirty="0">
                  <a:solidFill>
                    <a:srgbClr val="333333"/>
                  </a:solidFill>
                  <a:latin typeface="Times New Roman" panose="02020603050405020304" pitchFamily="18" charset="0"/>
                  <a:ea typeface="TT Interphases"/>
                  <a:cs typeface="Times New Roman" panose="02020603050405020304" pitchFamily="18" charset="0"/>
                  <a:sym typeface="TT Interphases"/>
                </a:rPr>
                <a:t>23-03-2026</a:t>
              </a:r>
              <a:endParaRPr lang="en-US" sz="2400" dirty="0">
                <a:solidFill>
                  <a:srgbClr val="333333"/>
                </a:solidFill>
                <a:latin typeface="Times New Roman" panose="02020603050405020304" pitchFamily="18" charset="0"/>
                <a:ea typeface="TT Interphases"/>
                <a:cs typeface="Times New Roman" panose="02020603050405020304" pitchFamily="18" charset="0"/>
                <a:sym typeface="TT Interphases"/>
              </a:endParaRPr>
            </a:p>
          </p:txBody>
        </p:sp>
        <p:sp>
          <p:nvSpPr>
            <p:cNvPr id="10" name="TextBox 10"/>
            <p:cNvSpPr txBox="1"/>
            <p:nvPr/>
          </p:nvSpPr>
          <p:spPr>
            <a:xfrm>
              <a:off x="0" y="-19050"/>
              <a:ext cx="11099800" cy="573832"/>
            </a:xfrm>
            <a:prstGeom prst="rect">
              <a:avLst/>
            </a:prstGeom>
          </p:spPr>
          <p:txBody>
            <a:bodyPr lIns="0" tIns="0" rIns="0" bIns="0" rtlCol="0" anchor="t">
              <a:spAutoFit/>
            </a:bodyPr>
            <a:lstStyle/>
            <a:p>
              <a:pPr marL="0" lvl="0" indent="0" algn="l">
                <a:lnSpc>
                  <a:spcPts val="3640"/>
                </a:lnSpc>
              </a:pPr>
              <a:r>
                <a:rPr lang="en-GB" sz="2800" b="1" dirty="0">
                  <a:solidFill>
                    <a:srgbClr val="6F869F"/>
                  </a:solidFill>
                  <a:latin typeface="Times New Roman" panose="02020603050405020304" pitchFamily="18" charset="0"/>
                  <a:ea typeface="TT Interphases Bold"/>
                  <a:cs typeface="Times New Roman" panose="02020603050405020304" pitchFamily="18" charset="0"/>
                  <a:sym typeface="TT Interphases Bold"/>
                </a:rPr>
                <a:t>Christvit L. KANGA.         2441744</a:t>
              </a:r>
              <a:endParaRPr lang="en-US" sz="2800" b="1" dirty="0">
                <a:solidFill>
                  <a:srgbClr val="6F869F"/>
                </a:solidFill>
                <a:latin typeface="Times New Roman" panose="02020603050405020304" pitchFamily="18" charset="0"/>
                <a:ea typeface="TT Interphases Bold"/>
                <a:cs typeface="Times New Roman" panose="02020603050405020304" pitchFamily="18" charset="0"/>
                <a:sym typeface="TT Interphases Bold"/>
              </a:endParaRPr>
            </a:p>
          </p:txBody>
        </p:sp>
      </p:grpSp>
      <p:grpSp>
        <p:nvGrpSpPr>
          <p:cNvPr id="11" name="Group 11"/>
          <p:cNvGrpSpPr/>
          <p:nvPr/>
        </p:nvGrpSpPr>
        <p:grpSpPr>
          <a:xfrm>
            <a:off x="666750" y="666750"/>
            <a:ext cx="6886575" cy="8953500"/>
            <a:chOff x="0" y="0"/>
            <a:chExt cx="812800" cy="1056752"/>
          </a:xfrm>
        </p:grpSpPr>
        <p:sp>
          <p:nvSpPr>
            <p:cNvPr id="12" name="Freeform 12"/>
            <p:cNvSpPr/>
            <p:nvPr/>
          </p:nvSpPr>
          <p:spPr>
            <a:xfrm>
              <a:off x="0" y="0"/>
              <a:ext cx="812800" cy="1056752"/>
            </a:xfrm>
            <a:custGeom>
              <a:avLst/>
              <a:gdLst/>
              <a:ahLst/>
              <a:cxnLst/>
              <a:rect l="l" t="t" r="r" b="b"/>
              <a:pathLst>
                <a:path w="812800" h="1056752">
                  <a:moveTo>
                    <a:pt x="44968" y="0"/>
                  </a:moveTo>
                  <a:lnTo>
                    <a:pt x="767832" y="0"/>
                  </a:lnTo>
                  <a:cubicBezTo>
                    <a:pt x="779758" y="0"/>
                    <a:pt x="791196" y="4738"/>
                    <a:pt x="799629" y="13171"/>
                  </a:cubicBezTo>
                  <a:cubicBezTo>
                    <a:pt x="808062" y="21604"/>
                    <a:pt x="812800" y="33042"/>
                    <a:pt x="812800" y="44968"/>
                  </a:cubicBezTo>
                  <a:lnTo>
                    <a:pt x="812800" y="1011784"/>
                  </a:lnTo>
                  <a:cubicBezTo>
                    <a:pt x="812800" y="1023711"/>
                    <a:pt x="808062" y="1035148"/>
                    <a:pt x="799629" y="1043582"/>
                  </a:cubicBezTo>
                  <a:cubicBezTo>
                    <a:pt x="791196" y="1052015"/>
                    <a:pt x="779758" y="1056752"/>
                    <a:pt x="767832" y="1056752"/>
                  </a:cubicBezTo>
                  <a:lnTo>
                    <a:pt x="44968" y="1056752"/>
                  </a:lnTo>
                  <a:cubicBezTo>
                    <a:pt x="33042" y="1056752"/>
                    <a:pt x="21604" y="1052015"/>
                    <a:pt x="13171" y="1043582"/>
                  </a:cubicBezTo>
                  <a:cubicBezTo>
                    <a:pt x="4738" y="1035148"/>
                    <a:pt x="0" y="1023711"/>
                    <a:pt x="0" y="1011784"/>
                  </a:cubicBezTo>
                  <a:lnTo>
                    <a:pt x="0" y="44968"/>
                  </a:lnTo>
                  <a:cubicBezTo>
                    <a:pt x="0" y="33042"/>
                    <a:pt x="4738" y="21604"/>
                    <a:pt x="13171" y="13171"/>
                  </a:cubicBezTo>
                  <a:cubicBezTo>
                    <a:pt x="21604" y="4738"/>
                    <a:pt x="33042" y="0"/>
                    <a:pt x="44968" y="0"/>
                  </a:cubicBezTo>
                  <a:close/>
                </a:path>
              </a:pathLst>
            </a:custGeom>
            <a:blipFill>
              <a:blip r:embed="rId2"/>
              <a:stretch>
                <a:fillRect t="-189" b="-189"/>
              </a:stretch>
            </a:blipFill>
          </p:spPr>
          <p:txBody>
            <a:bodyPr/>
            <a:lstStyle/>
            <a:p>
              <a:endParaRPr lang="en-US"/>
            </a:p>
          </p:txBody>
        </p:sp>
      </p:gr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E5E5E5"/>
        </a:solidFill>
        <a:effectLst/>
      </p:bgPr>
    </p:bg>
    <p:spTree>
      <p:nvGrpSpPr>
        <p:cNvPr id="1" name=""/>
        <p:cNvGrpSpPr/>
        <p:nvPr/>
      </p:nvGrpSpPr>
      <p:grpSpPr>
        <a:xfrm>
          <a:off x="0" y="0"/>
          <a:ext cx="0" cy="0"/>
          <a:chOff x="0" y="0"/>
          <a:chExt cx="0" cy="0"/>
        </a:xfrm>
      </p:grpSpPr>
      <p:grpSp>
        <p:nvGrpSpPr>
          <p:cNvPr id="2" name="Group 2"/>
          <p:cNvGrpSpPr/>
          <p:nvPr/>
        </p:nvGrpSpPr>
        <p:grpSpPr>
          <a:xfrm>
            <a:off x="9296400" y="3488531"/>
            <a:ext cx="8324850" cy="4193826"/>
            <a:chOff x="0" y="180975"/>
            <a:chExt cx="11099800" cy="9903523"/>
          </a:xfrm>
        </p:grpSpPr>
        <p:sp>
          <p:nvSpPr>
            <p:cNvPr id="3" name="TextBox 3"/>
            <p:cNvSpPr txBox="1"/>
            <p:nvPr/>
          </p:nvSpPr>
          <p:spPr>
            <a:xfrm>
              <a:off x="0" y="3543299"/>
              <a:ext cx="11099800" cy="6541199"/>
            </a:xfrm>
            <a:prstGeom prst="rect">
              <a:avLst/>
            </a:prstGeom>
          </p:spPr>
          <p:txBody>
            <a:bodyPr lIns="0" tIns="0" rIns="0" bIns="0" rtlCol="0" anchor="t">
              <a:spAutoFit/>
            </a:bodyPr>
            <a:lstStyle/>
            <a:p>
              <a:pPr>
                <a:lnSpc>
                  <a:spcPct val="150000"/>
                </a:lnSpc>
                <a:spcAft>
                  <a:spcPts val="800"/>
                </a:spcAft>
              </a:pPr>
              <a:r>
                <a:rPr lang="en-PK" sz="2400" dirty="0">
                  <a:effectLst/>
                  <a:latin typeface="Times New Roman" panose="02020603050405020304" pitchFamily="18" charset="0"/>
                  <a:ea typeface="Calibri" panose="020F0502020204030204" pitchFamily="34" charset="0"/>
                  <a:cs typeface="Times New Roman" panose="02020603050405020304" pitchFamily="18" charset="0"/>
                </a:rPr>
                <a:t>Planning is a key management activity that was identified by Henri Fayol </a:t>
              </a: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(1916) </a:t>
              </a:r>
              <a:r>
                <a:rPr lang="en-PK" sz="2400" dirty="0">
                  <a:effectLst/>
                  <a:latin typeface="Times New Roman" panose="02020603050405020304" pitchFamily="18" charset="0"/>
                  <a:ea typeface="Calibri" panose="020F0502020204030204" pitchFamily="34" charset="0"/>
                  <a:cs typeface="Times New Roman" panose="02020603050405020304" pitchFamily="18" charset="0"/>
                </a:rPr>
                <a:t>as a starting point of all other managerial functions. </a:t>
              </a: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This presentation</a:t>
              </a:r>
              <a:r>
                <a:rPr lang="en-PK" sz="2400" dirty="0">
                  <a:effectLst/>
                  <a:latin typeface="Times New Roman" panose="02020603050405020304" pitchFamily="18" charset="0"/>
                  <a:ea typeface="Calibri" panose="020F0502020204030204" pitchFamily="34" charset="0"/>
                  <a:cs typeface="Times New Roman" panose="02020603050405020304" pitchFamily="18" charset="0"/>
                </a:rPr>
                <a:t> analyses the importance of planning in Tesco plc and how it facilitates the strategic and operational objectives of the organisation based on practical examples.</a:t>
              </a:r>
            </a:p>
          </p:txBody>
        </p:sp>
        <p:sp>
          <p:nvSpPr>
            <p:cNvPr id="4" name="TextBox 4"/>
            <p:cNvSpPr txBox="1"/>
            <p:nvPr/>
          </p:nvSpPr>
          <p:spPr>
            <a:xfrm>
              <a:off x="0" y="180975"/>
              <a:ext cx="11099800" cy="2876916"/>
            </a:xfrm>
            <a:prstGeom prst="rect">
              <a:avLst/>
            </a:prstGeom>
          </p:spPr>
          <p:txBody>
            <a:bodyPr lIns="0" tIns="0" rIns="0" bIns="0" rtlCol="0" anchor="t">
              <a:spAutoFit/>
            </a:bodyPr>
            <a:lstStyle/>
            <a:p>
              <a:pPr marL="0" lvl="0" indent="0" algn="l">
                <a:lnSpc>
                  <a:spcPts val="9500"/>
                </a:lnSpc>
                <a:spcBef>
                  <a:spcPct val="0"/>
                </a:spcBef>
              </a:pPr>
              <a:r>
                <a:rPr lang="en-US" sz="9500" u="none" strike="noStrike" spc="-190" dirty="0">
                  <a:solidFill>
                    <a:srgbClr val="0F4C81"/>
                  </a:solidFill>
                  <a:latin typeface="Times New Roman" panose="02020603050405020304" pitchFamily="18" charset="0"/>
                  <a:ea typeface="Cooper BT Light"/>
                  <a:cs typeface="Times New Roman" panose="02020603050405020304" pitchFamily="18" charset="0"/>
                  <a:sym typeface="Cooper BT Light"/>
                </a:rPr>
                <a:t>Introduction</a:t>
              </a:r>
            </a:p>
          </p:txBody>
        </p:sp>
      </p:grpSp>
      <p:grpSp>
        <p:nvGrpSpPr>
          <p:cNvPr id="5" name="Group 5"/>
          <p:cNvGrpSpPr/>
          <p:nvPr/>
        </p:nvGrpSpPr>
        <p:grpSpPr>
          <a:xfrm>
            <a:off x="0" y="0"/>
            <a:ext cx="8267700" cy="10287000"/>
            <a:chOff x="0" y="0"/>
            <a:chExt cx="2177501" cy="2709333"/>
          </a:xfrm>
        </p:grpSpPr>
        <p:sp>
          <p:nvSpPr>
            <p:cNvPr id="6" name="Freeform 6"/>
            <p:cNvSpPr/>
            <p:nvPr/>
          </p:nvSpPr>
          <p:spPr>
            <a:xfrm>
              <a:off x="0" y="0"/>
              <a:ext cx="2177501" cy="2709333"/>
            </a:xfrm>
            <a:custGeom>
              <a:avLst/>
              <a:gdLst/>
              <a:ahLst/>
              <a:cxnLst/>
              <a:rect l="l" t="t" r="r" b="b"/>
              <a:pathLst>
                <a:path w="2177501" h="2709333">
                  <a:moveTo>
                    <a:pt x="0" y="0"/>
                  </a:moveTo>
                  <a:lnTo>
                    <a:pt x="2177501" y="0"/>
                  </a:lnTo>
                  <a:lnTo>
                    <a:pt x="2177501" y="2709333"/>
                  </a:lnTo>
                  <a:lnTo>
                    <a:pt x="0" y="2709333"/>
                  </a:lnTo>
                  <a:close/>
                </a:path>
              </a:pathLst>
            </a:custGeom>
            <a:solidFill>
              <a:srgbClr val="0F4C81"/>
            </a:solidFill>
          </p:spPr>
          <p:txBody>
            <a:bodyPr/>
            <a:lstStyle/>
            <a:p>
              <a:endParaRPr lang="en-US"/>
            </a:p>
          </p:txBody>
        </p:sp>
        <p:sp>
          <p:nvSpPr>
            <p:cNvPr id="7" name="TextBox 7"/>
            <p:cNvSpPr txBox="1"/>
            <p:nvPr/>
          </p:nvSpPr>
          <p:spPr>
            <a:xfrm>
              <a:off x="0" y="-28575"/>
              <a:ext cx="2177501" cy="2737908"/>
            </a:xfrm>
            <a:prstGeom prst="rect">
              <a:avLst/>
            </a:prstGeom>
          </p:spPr>
          <p:txBody>
            <a:bodyPr lIns="50800" tIns="50800" rIns="50800" bIns="50800" rtlCol="0" anchor="ctr"/>
            <a:lstStyle/>
            <a:p>
              <a:pPr algn="ctr">
                <a:lnSpc>
                  <a:spcPts val="2100"/>
                </a:lnSpc>
              </a:pPr>
              <a:endParaRPr>
                <a:latin typeface="Times New Roman" panose="02020603050405020304" pitchFamily="18" charset="0"/>
                <a:cs typeface="Times New Roman" panose="02020603050405020304" pitchFamily="18" charset="0"/>
              </a:endParaRPr>
            </a:p>
          </p:txBody>
        </p:sp>
      </p:grpSp>
      <p:grpSp>
        <p:nvGrpSpPr>
          <p:cNvPr id="8" name="Group 8"/>
          <p:cNvGrpSpPr/>
          <p:nvPr/>
        </p:nvGrpSpPr>
        <p:grpSpPr>
          <a:xfrm>
            <a:off x="666750" y="666750"/>
            <a:ext cx="6886575" cy="8953500"/>
            <a:chOff x="0" y="0"/>
            <a:chExt cx="812800" cy="1056752"/>
          </a:xfrm>
        </p:grpSpPr>
        <p:sp>
          <p:nvSpPr>
            <p:cNvPr id="9" name="Freeform 9"/>
            <p:cNvSpPr/>
            <p:nvPr/>
          </p:nvSpPr>
          <p:spPr>
            <a:xfrm>
              <a:off x="0" y="0"/>
              <a:ext cx="812800" cy="1056752"/>
            </a:xfrm>
            <a:custGeom>
              <a:avLst/>
              <a:gdLst/>
              <a:ahLst/>
              <a:cxnLst/>
              <a:rect l="l" t="t" r="r" b="b"/>
              <a:pathLst>
                <a:path w="812800" h="1056752">
                  <a:moveTo>
                    <a:pt x="44968" y="0"/>
                  </a:moveTo>
                  <a:lnTo>
                    <a:pt x="767832" y="0"/>
                  </a:lnTo>
                  <a:cubicBezTo>
                    <a:pt x="779758" y="0"/>
                    <a:pt x="791196" y="4738"/>
                    <a:pt x="799629" y="13171"/>
                  </a:cubicBezTo>
                  <a:cubicBezTo>
                    <a:pt x="808062" y="21604"/>
                    <a:pt x="812800" y="33042"/>
                    <a:pt x="812800" y="44968"/>
                  </a:cubicBezTo>
                  <a:lnTo>
                    <a:pt x="812800" y="1011784"/>
                  </a:lnTo>
                  <a:cubicBezTo>
                    <a:pt x="812800" y="1023711"/>
                    <a:pt x="808062" y="1035148"/>
                    <a:pt x="799629" y="1043582"/>
                  </a:cubicBezTo>
                  <a:cubicBezTo>
                    <a:pt x="791196" y="1052015"/>
                    <a:pt x="779758" y="1056752"/>
                    <a:pt x="767832" y="1056752"/>
                  </a:cubicBezTo>
                  <a:lnTo>
                    <a:pt x="44968" y="1056752"/>
                  </a:lnTo>
                  <a:cubicBezTo>
                    <a:pt x="33042" y="1056752"/>
                    <a:pt x="21604" y="1052015"/>
                    <a:pt x="13171" y="1043582"/>
                  </a:cubicBezTo>
                  <a:cubicBezTo>
                    <a:pt x="4738" y="1035148"/>
                    <a:pt x="0" y="1023711"/>
                    <a:pt x="0" y="1011784"/>
                  </a:cubicBezTo>
                  <a:lnTo>
                    <a:pt x="0" y="44968"/>
                  </a:lnTo>
                  <a:cubicBezTo>
                    <a:pt x="0" y="33042"/>
                    <a:pt x="4738" y="21604"/>
                    <a:pt x="13171" y="13171"/>
                  </a:cubicBezTo>
                  <a:cubicBezTo>
                    <a:pt x="21604" y="4738"/>
                    <a:pt x="33042" y="0"/>
                    <a:pt x="44968" y="0"/>
                  </a:cubicBezTo>
                  <a:close/>
                </a:path>
              </a:pathLst>
            </a:custGeom>
            <a:blipFill>
              <a:blip r:embed="rId3"/>
              <a:stretch>
                <a:fillRect t="-189" b="-189"/>
              </a:stretch>
            </a:blipFill>
          </p:spPr>
          <p:txBody>
            <a:bodyPr/>
            <a:lstStyle/>
            <a:p>
              <a:endParaRPr lang="en-US"/>
            </a:p>
          </p:txBody>
        </p:sp>
      </p:grpSp>
      <p:sp>
        <p:nvSpPr>
          <p:cNvPr id="10" name="Freeform 10"/>
          <p:cNvSpPr/>
          <p:nvPr/>
        </p:nvSpPr>
        <p:spPr>
          <a:xfrm rot="-10800000">
            <a:off x="6115050" y="8971632"/>
            <a:ext cx="1438275" cy="1315368"/>
          </a:xfrm>
          <a:custGeom>
            <a:avLst/>
            <a:gdLst/>
            <a:ahLst/>
            <a:cxnLst/>
            <a:rect l="l" t="t" r="r" b="b"/>
            <a:pathLst>
              <a:path w="1438275" h="1315368">
                <a:moveTo>
                  <a:pt x="0" y="0"/>
                </a:moveTo>
                <a:lnTo>
                  <a:pt x="1438275" y="0"/>
                </a:lnTo>
                <a:lnTo>
                  <a:pt x="1438275" y="1315368"/>
                </a:lnTo>
                <a:lnTo>
                  <a:pt x="0" y="1315368"/>
                </a:lnTo>
                <a:lnTo>
                  <a:pt x="0" y="0"/>
                </a:lnTo>
                <a:close/>
              </a:path>
            </a:pathLst>
          </a:custGeom>
          <a:blipFill>
            <a:blip r:embed="rId4">
              <a:extLst>
                <a:ext uri="{96DAC541-7B7A-43D3-8B79-37D633B846F1}">
                  <asvg:svgBlip xmlns:asvg="http://schemas.microsoft.com/office/drawing/2016/SVG/main" r:embed="rId5"/>
                </a:ext>
              </a:extLst>
            </a:blip>
            <a:stretch>
              <a:fillRect/>
            </a:stretch>
          </a:blipFill>
          <a:ln cap="sq">
            <a:noFill/>
            <a:prstDash val="solid"/>
            <a:miter/>
          </a:ln>
        </p:spPr>
        <p:txBody>
          <a:bodyPr/>
          <a:lstStyle/>
          <a:p>
            <a:endParaRPr lang="en-US"/>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8763000" y="666750"/>
            <a:ext cx="8324850" cy="7390834"/>
            <a:chOff x="0" y="180975"/>
            <a:chExt cx="11099800" cy="9854444"/>
          </a:xfrm>
        </p:grpSpPr>
        <p:sp>
          <p:nvSpPr>
            <p:cNvPr id="3" name="TextBox 3"/>
            <p:cNvSpPr txBox="1"/>
            <p:nvPr/>
          </p:nvSpPr>
          <p:spPr>
            <a:xfrm>
              <a:off x="0" y="3543300"/>
              <a:ext cx="11099800" cy="6492119"/>
            </a:xfrm>
            <a:prstGeom prst="rect">
              <a:avLst/>
            </a:prstGeom>
          </p:spPr>
          <p:txBody>
            <a:bodyPr lIns="0" tIns="0" rIns="0" bIns="0" rtlCol="0" anchor="t">
              <a:spAutoFit/>
            </a:bodyPr>
            <a:lstStyle/>
            <a:p>
              <a:pPr marL="342900" indent="-342900">
                <a:lnSpc>
                  <a:spcPct val="150000"/>
                </a:lnSpc>
                <a:spcAft>
                  <a:spcPts val="800"/>
                </a:spcAft>
                <a:buFont typeface="Arial" panose="020B0604020202020204" pitchFamily="34" charset="0"/>
                <a:buChar char="•"/>
              </a:pPr>
              <a:r>
                <a:rPr lang="en-PK" sz="2000" dirty="0">
                  <a:effectLst/>
                  <a:latin typeface="Times New Roman" panose="02020603050405020304" pitchFamily="18" charset="0"/>
                  <a:ea typeface="Calibri" panose="020F0502020204030204" pitchFamily="34" charset="0"/>
                  <a:cs typeface="Times New Roman" panose="02020603050405020304" pitchFamily="18" charset="0"/>
                </a:rPr>
                <a:t>Tesco plc is a major retail organisation of the United Kingdom which has got supermarkets, convenient stores, and online platforms. </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indent="-342900">
                <a:lnSpc>
                  <a:spcPct val="150000"/>
                </a:lnSpc>
                <a:spcAft>
                  <a:spcPts val="800"/>
                </a:spcAft>
                <a:buFont typeface="Arial" panose="020B0604020202020204" pitchFamily="34" charset="0"/>
                <a:buChar char="•"/>
              </a:pPr>
              <a:r>
                <a:rPr lang="en-PK" sz="2000" dirty="0">
                  <a:effectLst/>
                  <a:latin typeface="Times New Roman" panose="02020603050405020304" pitchFamily="18" charset="0"/>
                  <a:ea typeface="Calibri" panose="020F0502020204030204" pitchFamily="34" charset="0"/>
                  <a:cs typeface="Times New Roman" panose="02020603050405020304" pitchFamily="18" charset="0"/>
                </a:rPr>
                <a:t>Tesco, which was founded in 1919, has been able to gain a powerful presence in the market through its commitment to customer satisfaction, affordability and innovation. </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indent="-342900">
                <a:lnSpc>
                  <a:spcPct val="150000"/>
                </a:lnSpc>
                <a:spcAft>
                  <a:spcPts val="800"/>
                </a:spcAft>
                <a:buFont typeface="Arial" panose="020B0604020202020204" pitchFamily="34" charset="0"/>
                <a:buChar char="•"/>
              </a:pPr>
              <a:r>
                <a:rPr lang="en-PK" sz="2000" dirty="0">
                  <a:effectLst/>
                  <a:latin typeface="Times New Roman" panose="02020603050405020304" pitchFamily="18" charset="0"/>
                  <a:ea typeface="Calibri" panose="020F0502020204030204" pitchFamily="34" charset="0"/>
                  <a:cs typeface="Times New Roman" panose="02020603050405020304" pitchFamily="18" charset="0"/>
                </a:rPr>
                <a:t>It is a very competitive retail industry, so the company is obliged to constantly adapt to the demands and trends of consumers, all the novelties of technologies, and the problem of sustainability (Tesco</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Plc</a:t>
              </a:r>
              <a:r>
                <a:rPr lang="en-PK" sz="2000" dirty="0">
                  <a:effectLst/>
                  <a:latin typeface="Times New Roman" panose="02020603050405020304" pitchFamily="18" charset="0"/>
                  <a:ea typeface="Calibri" panose="020F0502020204030204" pitchFamily="34" charset="0"/>
                  <a:cs typeface="Times New Roman" panose="02020603050405020304" pitchFamily="18" charset="0"/>
                </a:rPr>
                <a:t>, 202</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4</a:t>
              </a:r>
              <a:r>
                <a:rPr lang="en-PK" sz="20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indent="-342900">
                <a:lnSpc>
                  <a:spcPct val="150000"/>
                </a:lnSpc>
                <a:spcAft>
                  <a:spcPts val="800"/>
                </a:spcAft>
                <a:buFont typeface="Arial" panose="020B0604020202020204" pitchFamily="34" charset="0"/>
                <a:buChar char="•"/>
              </a:pPr>
              <a:r>
                <a:rPr lang="en-PK" sz="2000" dirty="0">
                  <a:effectLst/>
                  <a:latin typeface="Times New Roman" panose="02020603050405020304" pitchFamily="18" charset="0"/>
                  <a:ea typeface="Calibri" panose="020F0502020204030204" pitchFamily="34" charset="0"/>
                  <a:cs typeface="Times New Roman" panose="02020603050405020304" pitchFamily="18" charset="0"/>
                </a:rPr>
                <a:t>Consequently, planning is important in influencing the long-term growth and performance of Tesco.</a:t>
              </a:r>
            </a:p>
          </p:txBody>
        </p:sp>
        <p:sp>
          <p:nvSpPr>
            <p:cNvPr id="4" name="TextBox 4"/>
            <p:cNvSpPr txBox="1"/>
            <p:nvPr/>
          </p:nvSpPr>
          <p:spPr>
            <a:xfrm>
              <a:off x="0" y="180975"/>
              <a:ext cx="11099800" cy="1434666"/>
            </a:xfrm>
            <a:prstGeom prst="rect">
              <a:avLst/>
            </a:prstGeom>
          </p:spPr>
          <p:txBody>
            <a:bodyPr lIns="0" tIns="0" rIns="0" bIns="0" rtlCol="0" anchor="t">
              <a:spAutoFit/>
            </a:bodyPr>
            <a:lstStyle/>
            <a:p>
              <a:pPr marL="0" lvl="0" indent="0" algn="l">
                <a:lnSpc>
                  <a:spcPts val="9500"/>
                </a:lnSpc>
                <a:spcBef>
                  <a:spcPct val="0"/>
                </a:spcBef>
              </a:pPr>
              <a:r>
                <a:rPr lang="en-US" sz="4800" u="none" strike="noStrike" spc="-190" dirty="0">
                  <a:solidFill>
                    <a:srgbClr val="0F4C81"/>
                  </a:solidFill>
                  <a:latin typeface="Times New Roman" panose="02020603050405020304" pitchFamily="18" charset="0"/>
                  <a:ea typeface="Cooper BT Light"/>
                  <a:cs typeface="Times New Roman" panose="02020603050405020304" pitchFamily="18" charset="0"/>
                  <a:sym typeface="Cooper BT Light"/>
                </a:rPr>
                <a:t>Overview of Tesco</a:t>
              </a:r>
            </a:p>
          </p:txBody>
        </p:sp>
      </p:grpSp>
      <p:grpSp>
        <p:nvGrpSpPr>
          <p:cNvPr id="5" name="Group 5"/>
          <p:cNvGrpSpPr/>
          <p:nvPr/>
        </p:nvGrpSpPr>
        <p:grpSpPr>
          <a:xfrm>
            <a:off x="0" y="0"/>
            <a:ext cx="8267700" cy="10287000"/>
            <a:chOff x="0" y="0"/>
            <a:chExt cx="2177501" cy="2709333"/>
          </a:xfrm>
        </p:grpSpPr>
        <p:sp>
          <p:nvSpPr>
            <p:cNvPr id="6" name="Freeform 6"/>
            <p:cNvSpPr/>
            <p:nvPr/>
          </p:nvSpPr>
          <p:spPr>
            <a:xfrm>
              <a:off x="0" y="0"/>
              <a:ext cx="2177501" cy="2709333"/>
            </a:xfrm>
            <a:custGeom>
              <a:avLst/>
              <a:gdLst/>
              <a:ahLst/>
              <a:cxnLst/>
              <a:rect l="l" t="t" r="r" b="b"/>
              <a:pathLst>
                <a:path w="2177501" h="2709333">
                  <a:moveTo>
                    <a:pt x="0" y="0"/>
                  </a:moveTo>
                  <a:lnTo>
                    <a:pt x="2177501" y="0"/>
                  </a:lnTo>
                  <a:lnTo>
                    <a:pt x="2177501" y="2709333"/>
                  </a:lnTo>
                  <a:lnTo>
                    <a:pt x="0" y="2709333"/>
                  </a:lnTo>
                  <a:close/>
                </a:path>
              </a:pathLst>
            </a:custGeom>
            <a:solidFill>
              <a:srgbClr val="0F4C81"/>
            </a:solidFill>
          </p:spPr>
          <p:txBody>
            <a:bodyPr/>
            <a:lstStyle/>
            <a:p>
              <a:endParaRPr lang="en-US"/>
            </a:p>
          </p:txBody>
        </p:sp>
        <p:sp>
          <p:nvSpPr>
            <p:cNvPr id="7" name="TextBox 7"/>
            <p:cNvSpPr txBox="1"/>
            <p:nvPr/>
          </p:nvSpPr>
          <p:spPr>
            <a:xfrm>
              <a:off x="0" y="-28575"/>
              <a:ext cx="2177501" cy="2737908"/>
            </a:xfrm>
            <a:prstGeom prst="rect">
              <a:avLst/>
            </a:prstGeom>
          </p:spPr>
          <p:txBody>
            <a:bodyPr lIns="50800" tIns="50800" rIns="50800" bIns="50800" rtlCol="0" anchor="ctr"/>
            <a:lstStyle/>
            <a:p>
              <a:pPr algn="ctr">
                <a:lnSpc>
                  <a:spcPts val="2100"/>
                </a:lnSpc>
              </a:pPr>
              <a:endParaRPr>
                <a:latin typeface="Times New Roman" panose="02020603050405020304" pitchFamily="18" charset="0"/>
                <a:cs typeface="Times New Roman" panose="02020603050405020304" pitchFamily="18" charset="0"/>
              </a:endParaRPr>
            </a:p>
          </p:txBody>
        </p:sp>
      </p:grpSp>
      <p:grpSp>
        <p:nvGrpSpPr>
          <p:cNvPr id="8" name="Group 8"/>
          <p:cNvGrpSpPr/>
          <p:nvPr/>
        </p:nvGrpSpPr>
        <p:grpSpPr>
          <a:xfrm>
            <a:off x="666750" y="666750"/>
            <a:ext cx="6886575" cy="8953500"/>
            <a:chOff x="0" y="0"/>
            <a:chExt cx="812800" cy="1056752"/>
          </a:xfrm>
        </p:grpSpPr>
        <p:sp>
          <p:nvSpPr>
            <p:cNvPr id="9" name="Freeform 9"/>
            <p:cNvSpPr/>
            <p:nvPr/>
          </p:nvSpPr>
          <p:spPr>
            <a:xfrm>
              <a:off x="0" y="0"/>
              <a:ext cx="812800" cy="1056752"/>
            </a:xfrm>
            <a:custGeom>
              <a:avLst/>
              <a:gdLst/>
              <a:ahLst/>
              <a:cxnLst/>
              <a:rect l="l" t="t" r="r" b="b"/>
              <a:pathLst>
                <a:path w="812800" h="1056752">
                  <a:moveTo>
                    <a:pt x="44968" y="0"/>
                  </a:moveTo>
                  <a:lnTo>
                    <a:pt x="767832" y="0"/>
                  </a:lnTo>
                  <a:cubicBezTo>
                    <a:pt x="779758" y="0"/>
                    <a:pt x="791196" y="4738"/>
                    <a:pt x="799629" y="13171"/>
                  </a:cubicBezTo>
                  <a:cubicBezTo>
                    <a:pt x="808062" y="21604"/>
                    <a:pt x="812800" y="33042"/>
                    <a:pt x="812800" y="44968"/>
                  </a:cubicBezTo>
                  <a:lnTo>
                    <a:pt x="812800" y="1011784"/>
                  </a:lnTo>
                  <a:cubicBezTo>
                    <a:pt x="812800" y="1023711"/>
                    <a:pt x="808062" y="1035148"/>
                    <a:pt x="799629" y="1043582"/>
                  </a:cubicBezTo>
                  <a:cubicBezTo>
                    <a:pt x="791196" y="1052015"/>
                    <a:pt x="779758" y="1056752"/>
                    <a:pt x="767832" y="1056752"/>
                  </a:cubicBezTo>
                  <a:lnTo>
                    <a:pt x="44968" y="1056752"/>
                  </a:lnTo>
                  <a:cubicBezTo>
                    <a:pt x="33042" y="1056752"/>
                    <a:pt x="21604" y="1052015"/>
                    <a:pt x="13171" y="1043582"/>
                  </a:cubicBezTo>
                  <a:cubicBezTo>
                    <a:pt x="4738" y="1035148"/>
                    <a:pt x="0" y="1023711"/>
                    <a:pt x="0" y="1011784"/>
                  </a:cubicBezTo>
                  <a:lnTo>
                    <a:pt x="0" y="44968"/>
                  </a:lnTo>
                  <a:cubicBezTo>
                    <a:pt x="0" y="33042"/>
                    <a:pt x="4738" y="21604"/>
                    <a:pt x="13171" y="13171"/>
                  </a:cubicBezTo>
                  <a:cubicBezTo>
                    <a:pt x="21604" y="4738"/>
                    <a:pt x="33042" y="0"/>
                    <a:pt x="44968" y="0"/>
                  </a:cubicBezTo>
                  <a:close/>
                </a:path>
              </a:pathLst>
            </a:custGeom>
            <a:blipFill>
              <a:blip r:embed="rId3"/>
              <a:stretch>
                <a:fillRect t="-189" b="-189"/>
              </a:stretch>
            </a:blipFill>
          </p:spPr>
          <p:txBody>
            <a:bodyPr/>
            <a:lstStyle/>
            <a:p>
              <a:endParaRPr lang="en-US"/>
            </a:p>
          </p:txBody>
        </p:sp>
      </p:grpSp>
      <p:sp>
        <p:nvSpPr>
          <p:cNvPr id="10" name="Freeform 10"/>
          <p:cNvSpPr/>
          <p:nvPr/>
        </p:nvSpPr>
        <p:spPr>
          <a:xfrm rot="-10800000">
            <a:off x="6115050" y="8971632"/>
            <a:ext cx="1438275" cy="1315368"/>
          </a:xfrm>
          <a:custGeom>
            <a:avLst/>
            <a:gdLst/>
            <a:ahLst/>
            <a:cxnLst/>
            <a:rect l="l" t="t" r="r" b="b"/>
            <a:pathLst>
              <a:path w="1438275" h="1315368">
                <a:moveTo>
                  <a:pt x="0" y="0"/>
                </a:moveTo>
                <a:lnTo>
                  <a:pt x="1438275" y="0"/>
                </a:lnTo>
                <a:lnTo>
                  <a:pt x="1438275" y="1315368"/>
                </a:lnTo>
                <a:lnTo>
                  <a:pt x="0" y="1315368"/>
                </a:lnTo>
                <a:lnTo>
                  <a:pt x="0" y="0"/>
                </a:lnTo>
                <a:close/>
              </a:path>
            </a:pathLst>
          </a:custGeom>
          <a:blipFill>
            <a:blip r:embed="rId4">
              <a:extLst>
                <a:ext uri="{96DAC541-7B7A-43D3-8B79-37D633B846F1}">
                  <asvg:svgBlip xmlns:asvg="http://schemas.microsoft.com/office/drawing/2016/SVG/main" r:embed="rId5"/>
                </a:ext>
              </a:extLst>
            </a:blip>
            <a:stretch>
              <a:fillRect/>
            </a:stretch>
          </a:blipFill>
          <a:ln cap="sq">
            <a:noFill/>
            <a:prstDash val="solid"/>
            <a:miter/>
          </a:ln>
        </p:spPr>
        <p:txBody>
          <a:bodyPr/>
          <a:lstStyle/>
          <a:p>
            <a:endParaRPr lang="en-US"/>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E5E5E5"/>
        </a:solidFill>
        <a:effectLst/>
      </p:bgPr>
    </p:bg>
    <p:spTree>
      <p:nvGrpSpPr>
        <p:cNvPr id="1" name=""/>
        <p:cNvGrpSpPr/>
        <p:nvPr/>
      </p:nvGrpSpPr>
      <p:grpSpPr>
        <a:xfrm>
          <a:off x="0" y="0"/>
          <a:ext cx="0" cy="0"/>
          <a:chOff x="0" y="0"/>
          <a:chExt cx="0" cy="0"/>
        </a:xfrm>
      </p:grpSpPr>
      <p:grpSp>
        <p:nvGrpSpPr>
          <p:cNvPr id="2" name="Group 2"/>
          <p:cNvGrpSpPr/>
          <p:nvPr/>
        </p:nvGrpSpPr>
        <p:grpSpPr>
          <a:xfrm>
            <a:off x="666750" y="844031"/>
            <a:ext cx="16783050" cy="8745893"/>
            <a:chOff x="0" y="190500"/>
            <a:chExt cx="13017500" cy="14082402"/>
          </a:xfrm>
        </p:grpSpPr>
        <p:sp>
          <p:nvSpPr>
            <p:cNvPr id="3" name="TextBox 3"/>
            <p:cNvSpPr txBox="1"/>
            <p:nvPr/>
          </p:nvSpPr>
          <p:spPr>
            <a:xfrm>
              <a:off x="0" y="4691813"/>
              <a:ext cx="11303505" cy="9581089"/>
            </a:xfrm>
            <a:prstGeom prst="rect">
              <a:avLst/>
            </a:prstGeom>
          </p:spPr>
          <p:txBody>
            <a:bodyPr wrap="square" lIns="0" tIns="0" rIns="0" bIns="0" rtlCol="0" anchor="t">
              <a:spAutoFit/>
            </a:bodyPr>
            <a:lstStyle/>
            <a:p>
              <a:pPr marL="285750" indent="-285750">
                <a:lnSpc>
                  <a:spcPct val="150000"/>
                </a:lnSpc>
                <a:spcAft>
                  <a:spcPts val="800"/>
                </a:spcAft>
                <a:buFont typeface="Arial" panose="020B0604020202020204" pitchFamily="34" charset="0"/>
                <a:buChar char="•"/>
              </a:pPr>
              <a:r>
                <a:rPr lang="en-PK" sz="2400" dirty="0">
                  <a:effectLst/>
                  <a:latin typeface="Times New Roman" panose="02020603050405020304" pitchFamily="18" charset="0"/>
                  <a:ea typeface="Calibri" panose="020F0502020204030204" pitchFamily="34" charset="0"/>
                  <a:cs typeface="Times New Roman" panose="02020603050405020304" pitchFamily="18" charset="0"/>
                </a:rPr>
                <a:t>Planning refers to the process of identifying the goals and identifying the steps involved in attaining them (Robbins and Coulter, 202</a:t>
              </a: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1</a:t>
              </a:r>
              <a:r>
                <a:rPr lang="en-PK" sz="2400" dirty="0">
                  <a:effectLst/>
                  <a:latin typeface="Times New Roman" panose="02020603050405020304" pitchFamily="18" charset="0"/>
                  <a:ea typeface="Calibri" panose="020F0502020204030204" pitchFamily="34" charset="0"/>
                  <a:cs typeface="Times New Roman" panose="02020603050405020304" pitchFamily="18" charset="0"/>
                </a:rPr>
                <a:t>). It functions on three levels, strategic, tactical and operational. </a:t>
              </a:r>
              <a:endParaRPr lang="en-US" sz="2400" dirty="0">
                <a:effectLst/>
                <a:latin typeface="Times New Roman" panose="02020603050405020304" pitchFamily="18" charset="0"/>
                <a:ea typeface="Calibri" panose="020F0502020204030204" pitchFamily="34" charset="0"/>
                <a:cs typeface="Times New Roman" panose="02020603050405020304" pitchFamily="18" charset="0"/>
              </a:endParaRPr>
            </a:p>
            <a:p>
              <a:pPr marL="285750" indent="-285750">
                <a:lnSpc>
                  <a:spcPct val="150000"/>
                </a:lnSpc>
                <a:spcAft>
                  <a:spcPts val="800"/>
                </a:spcAft>
                <a:buFont typeface="Arial" panose="020B0604020202020204" pitchFamily="34" charset="0"/>
                <a:buChar char="•"/>
              </a:pPr>
              <a:r>
                <a:rPr lang="en-PK" sz="2400" dirty="0">
                  <a:effectLst/>
                  <a:latin typeface="Times New Roman" panose="02020603050405020304" pitchFamily="18" charset="0"/>
                  <a:ea typeface="Calibri" panose="020F0502020204030204" pitchFamily="34" charset="0"/>
                  <a:cs typeface="Times New Roman" panose="02020603050405020304" pitchFamily="18" charset="0"/>
                </a:rPr>
                <a:t>Strategic is long-term oriented planning, tactical is a translation of strategies into departmental activities, and operational planning is day-to-day activities orientation. </a:t>
              </a:r>
              <a:endParaRPr lang="en-US" sz="2400" dirty="0">
                <a:effectLst/>
                <a:latin typeface="Times New Roman" panose="02020603050405020304" pitchFamily="18" charset="0"/>
                <a:ea typeface="Calibri" panose="020F0502020204030204" pitchFamily="34" charset="0"/>
                <a:cs typeface="Times New Roman" panose="02020603050405020304" pitchFamily="18" charset="0"/>
              </a:endParaRPr>
            </a:p>
            <a:p>
              <a:pPr marL="285750" indent="-285750">
                <a:lnSpc>
                  <a:spcPct val="150000"/>
                </a:lnSpc>
                <a:spcAft>
                  <a:spcPts val="800"/>
                </a:spcAft>
                <a:buFont typeface="Arial" panose="020B0604020202020204" pitchFamily="34" charset="0"/>
                <a:buChar char="•"/>
              </a:pPr>
              <a:r>
                <a:rPr lang="en-PK" sz="2400" dirty="0">
                  <a:effectLst/>
                  <a:latin typeface="Times New Roman" panose="02020603050405020304" pitchFamily="18" charset="0"/>
                  <a:ea typeface="Calibri" panose="020F0502020204030204" pitchFamily="34" charset="0"/>
                  <a:cs typeface="Times New Roman" panose="02020603050405020304" pitchFamily="18" charset="0"/>
                </a:rPr>
                <a:t>Proper planning helps </a:t>
              </a:r>
              <a:r>
                <a:rPr lang="en-US" sz="2400" dirty="0">
                  <a:latin typeface="Times New Roman" panose="02020603050405020304" pitchFamily="18" charset="0"/>
                  <a:ea typeface="Calibri" panose="020F0502020204030204" pitchFamily="34" charset="0"/>
                  <a:cs typeface="Times New Roman" panose="02020603050405020304" pitchFamily="18" charset="0"/>
                </a:rPr>
                <a:t>T</a:t>
              </a: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esco</a:t>
              </a:r>
              <a:r>
                <a:rPr lang="en-PK" sz="2400" dirty="0">
                  <a:effectLst/>
                  <a:latin typeface="Times New Roman" panose="02020603050405020304" pitchFamily="18" charset="0"/>
                  <a:ea typeface="Calibri" panose="020F0502020204030204" pitchFamily="34" charset="0"/>
                  <a:cs typeface="Times New Roman" panose="02020603050405020304" pitchFamily="18" charset="0"/>
                </a:rPr>
                <a:t> to lessen uncertainty, allocate resources in an efficient way, and be able to react proactively to environmental changes. </a:t>
              </a:r>
              <a:endParaRPr lang="en-US" sz="2400" dirty="0">
                <a:effectLst/>
                <a:latin typeface="Times New Roman" panose="02020603050405020304" pitchFamily="18" charset="0"/>
                <a:ea typeface="Calibri" panose="020F0502020204030204" pitchFamily="34" charset="0"/>
                <a:cs typeface="Times New Roman" panose="02020603050405020304" pitchFamily="18" charset="0"/>
              </a:endParaRPr>
            </a:p>
            <a:p>
              <a:pPr marL="285750" indent="-285750">
                <a:lnSpc>
                  <a:spcPct val="150000"/>
                </a:lnSpc>
                <a:spcAft>
                  <a:spcPts val="800"/>
                </a:spcAft>
                <a:buFont typeface="Arial" panose="020B0604020202020204" pitchFamily="34" charset="0"/>
                <a:buChar char="•"/>
              </a:pPr>
              <a:r>
                <a:rPr lang="en-PK" sz="2400" dirty="0">
                  <a:effectLst/>
                  <a:latin typeface="Times New Roman" panose="02020603050405020304" pitchFamily="18" charset="0"/>
                  <a:ea typeface="Calibri" panose="020F0502020204030204" pitchFamily="34" charset="0"/>
                  <a:cs typeface="Times New Roman" panose="02020603050405020304" pitchFamily="18" charset="0"/>
                </a:rPr>
                <a:t>It is also useful in coordination between departments and alignment of organisational goals and activities (</a:t>
              </a: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Neck et al.</a:t>
              </a:r>
              <a:r>
                <a:rPr lang="en-PK" sz="2400" dirty="0">
                  <a:effectLst/>
                  <a:latin typeface="Times New Roman" panose="02020603050405020304" pitchFamily="18" charset="0"/>
                  <a:ea typeface="Calibri" panose="020F0502020204030204" pitchFamily="34" charset="0"/>
                  <a:cs typeface="Times New Roman" panose="02020603050405020304" pitchFamily="18" charset="0"/>
                </a:rPr>
                <a:t>, 202</a:t>
              </a: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3</a:t>
              </a:r>
              <a:r>
                <a:rPr lang="en-PK" sz="2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2400" dirty="0">
                <a:effectLst/>
                <a:latin typeface="Times New Roman" panose="02020603050405020304" pitchFamily="18" charset="0"/>
                <a:ea typeface="Calibri" panose="020F0502020204030204" pitchFamily="34" charset="0"/>
                <a:cs typeface="Times New Roman" panose="02020603050405020304" pitchFamily="18" charset="0"/>
              </a:endParaRPr>
            </a:p>
            <a:p>
              <a:pPr marL="285750" indent="-285750">
                <a:lnSpc>
                  <a:spcPct val="150000"/>
                </a:lnSpc>
                <a:spcAft>
                  <a:spcPts val="800"/>
                </a:spcAft>
                <a:buFont typeface="Arial" panose="020B0604020202020204" pitchFamily="34" charset="0"/>
                <a:buChar char="•"/>
              </a:pPr>
              <a:r>
                <a:rPr lang="en-PK" sz="2400" dirty="0">
                  <a:effectLst/>
                  <a:latin typeface="Times New Roman" panose="02020603050405020304" pitchFamily="18" charset="0"/>
                  <a:ea typeface="Calibri" panose="020F0502020204030204" pitchFamily="34" charset="0"/>
                  <a:cs typeface="Times New Roman" panose="02020603050405020304" pitchFamily="18" charset="0"/>
                </a:rPr>
                <a:t>Within the Tesco context, planning is a key factor to its continued existence by remaining competitive and ensuring sustainability.</a:t>
              </a:r>
            </a:p>
          </p:txBody>
        </p:sp>
        <p:sp>
          <p:nvSpPr>
            <p:cNvPr id="4" name="TextBox 4"/>
            <p:cNvSpPr txBox="1"/>
            <p:nvPr/>
          </p:nvSpPr>
          <p:spPr>
            <a:xfrm>
              <a:off x="0" y="190500"/>
              <a:ext cx="13017500" cy="1823608"/>
            </a:xfrm>
            <a:prstGeom prst="rect">
              <a:avLst/>
            </a:prstGeom>
          </p:spPr>
          <p:txBody>
            <a:bodyPr lIns="0" tIns="0" rIns="0" bIns="0" rtlCol="0" anchor="t">
              <a:spAutoFit/>
            </a:bodyPr>
            <a:lstStyle/>
            <a:p>
              <a:pPr marL="0" lvl="0" indent="0" algn="l">
                <a:lnSpc>
                  <a:spcPts val="9874"/>
                </a:lnSpc>
                <a:spcBef>
                  <a:spcPct val="0"/>
                </a:spcBef>
              </a:pPr>
              <a:r>
                <a:rPr lang="en-US" sz="4800" u="none" strike="noStrike" spc="-197" dirty="0">
                  <a:solidFill>
                    <a:srgbClr val="0F4C81"/>
                  </a:solidFill>
                  <a:latin typeface="Times New Roman" panose="02020603050405020304" pitchFamily="18" charset="0"/>
                  <a:ea typeface="Cooper BT Light"/>
                  <a:cs typeface="Times New Roman" panose="02020603050405020304" pitchFamily="18" charset="0"/>
                  <a:sym typeface="Cooper BT Light"/>
                </a:rPr>
                <a:t>Planning as a Core Management Function</a:t>
              </a:r>
            </a:p>
          </p:txBody>
        </p:sp>
      </p:grpSp>
      <p:sp>
        <p:nvSpPr>
          <p:cNvPr id="5" name="Freeform 5"/>
          <p:cNvSpPr/>
          <p:nvPr/>
        </p:nvSpPr>
        <p:spPr>
          <a:xfrm>
            <a:off x="15428144" y="6607510"/>
            <a:ext cx="3459016" cy="4461104"/>
          </a:xfrm>
          <a:custGeom>
            <a:avLst/>
            <a:gdLst/>
            <a:ahLst/>
            <a:cxnLst/>
            <a:rect l="l" t="t" r="r" b="b"/>
            <a:pathLst>
              <a:path w="3459016" h="4461104">
                <a:moveTo>
                  <a:pt x="0" y="0"/>
                </a:moveTo>
                <a:lnTo>
                  <a:pt x="3459015" y="0"/>
                </a:lnTo>
                <a:lnTo>
                  <a:pt x="3459015" y="4461105"/>
                </a:lnTo>
                <a:lnTo>
                  <a:pt x="0" y="4461105"/>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US"/>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0F4C81"/>
        </a:solidFill>
        <a:effectLst/>
      </p:bgPr>
    </p:bg>
    <p:spTree>
      <p:nvGrpSpPr>
        <p:cNvPr id="1" name=""/>
        <p:cNvGrpSpPr/>
        <p:nvPr/>
      </p:nvGrpSpPr>
      <p:grpSpPr>
        <a:xfrm>
          <a:off x="0" y="0"/>
          <a:ext cx="0" cy="0"/>
          <a:chOff x="0" y="0"/>
          <a:chExt cx="0" cy="0"/>
        </a:xfrm>
      </p:grpSpPr>
      <p:grpSp>
        <p:nvGrpSpPr>
          <p:cNvPr id="2" name="Group 2"/>
          <p:cNvGrpSpPr/>
          <p:nvPr/>
        </p:nvGrpSpPr>
        <p:grpSpPr>
          <a:xfrm>
            <a:off x="8458200" y="1365154"/>
            <a:ext cx="9148241" cy="8255095"/>
            <a:chOff x="0" y="0"/>
            <a:chExt cx="2409413" cy="2358123"/>
          </a:xfrm>
        </p:grpSpPr>
        <p:sp>
          <p:nvSpPr>
            <p:cNvPr id="3" name="Freeform 3"/>
            <p:cNvSpPr/>
            <p:nvPr/>
          </p:nvSpPr>
          <p:spPr>
            <a:xfrm>
              <a:off x="0" y="0"/>
              <a:ext cx="2409413" cy="2358124"/>
            </a:xfrm>
            <a:custGeom>
              <a:avLst/>
              <a:gdLst/>
              <a:ahLst/>
              <a:cxnLst/>
              <a:rect l="l" t="t" r="r" b="b"/>
              <a:pathLst>
                <a:path w="2409413" h="2358124">
                  <a:moveTo>
                    <a:pt x="33851" y="0"/>
                  </a:moveTo>
                  <a:lnTo>
                    <a:pt x="2375562" y="0"/>
                  </a:lnTo>
                  <a:cubicBezTo>
                    <a:pt x="2394258" y="0"/>
                    <a:pt x="2409413" y="15156"/>
                    <a:pt x="2409413" y="33851"/>
                  </a:cubicBezTo>
                  <a:lnTo>
                    <a:pt x="2409413" y="2324272"/>
                  </a:lnTo>
                  <a:cubicBezTo>
                    <a:pt x="2409413" y="2342968"/>
                    <a:pt x="2394258" y="2358124"/>
                    <a:pt x="2375562" y="2358124"/>
                  </a:cubicBezTo>
                  <a:lnTo>
                    <a:pt x="33851" y="2358124"/>
                  </a:lnTo>
                  <a:cubicBezTo>
                    <a:pt x="24873" y="2358124"/>
                    <a:pt x="16263" y="2354557"/>
                    <a:pt x="9915" y="2348209"/>
                  </a:cubicBezTo>
                  <a:cubicBezTo>
                    <a:pt x="3566" y="2341861"/>
                    <a:pt x="0" y="2333250"/>
                    <a:pt x="0" y="2324272"/>
                  </a:cubicBezTo>
                  <a:lnTo>
                    <a:pt x="0" y="33851"/>
                  </a:lnTo>
                  <a:cubicBezTo>
                    <a:pt x="0" y="15156"/>
                    <a:pt x="15156" y="0"/>
                    <a:pt x="33851" y="0"/>
                  </a:cubicBezTo>
                  <a:close/>
                </a:path>
              </a:pathLst>
            </a:custGeom>
            <a:solidFill>
              <a:srgbClr val="FFFFFF"/>
            </a:solidFill>
            <a:ln w="28575" cap="rnd">
              <a:solidFill>
                <a:srgbClr val="000000"/>
              </a:solidFill>
              <a:prstDash val="solid"/>
              <a:round/>
            </a:ln>
          </p:spPr>
          <p:txBody>
            <a:bodyPr/>
            <a:lstStyle/>
            <a:p>
              <a:endParaRPr lang="en-US"/>
            </a:p>
          </p:txBody>
        </p:sp>
        <p:sp>
          <p:nvSpPr>
            <p:cNvPr id="4" name="TextBox 4"/>
            <p:cNvSpPr txBox="1"/>
            <p:nvPr/>
          </p:nvSpPr>
          <p:spPr>
            <a:xfrm>
              <a:off x="0" y="-28575"/>
              <a:ext cx="2409413" cy="2386698"/>
            </a:xfrm>
            <a:prstGeom prst="rect">
              <a:avLst/>
            </a:prstGeom>
          </p:spPr>
          <p:txBody>
            <a:bodyPr lIns="50800" tIns="50800" rIns="50800" bIns="50800" rtlCol="0" anchor="ctr"/>
            <a:lstStyle/>
            <a:p>
              <a:pPr algn="ctr">
                <a:lnSpc>
                  <a:spcPts val="2100"/>
                </a:lnSpc>
              </a:pPr>
              <a:endParaRPr>
                <a:latin typeface="Times New Roman" panose="02020603050405020304" pitchFamily="18" charset="0"/>
                <a:cs typeface="Times New Roman" panose="02020603050405020304" pitchFamily="18" charset="0"/>
              </a:endParaRPr>
            </a:p>
          </p:txBody>
        </p:sp>
      </p:grpSp>
      <p:sp>
        <p:nvSpPr>
          <p:cNvPr id="7" name="TextBox 7"/>
          <p:cNvSpPr txBox="1"/>
          <p:nvPr/>
        </p:nvSpPr>
        <p:spPr>
          <a:xfrm>
            <a:off x="7086600" y="125063"/>
            <a:ext cx="12573000" cy="1090042"/>
          </a:xfrm>
          <a:prstGeom prst="rect">
            <a:avLst/>
          </a:prstGeom>
        </p:spPr>
        <p:txBody>
          <a:bodyPr wrap="square" lIns="0" tIns="0" rIns="0" bIns="0" rtlCol="0" anchor="t">
            <a:spAutoFit/>
          </a:bodyPr>
          <a:lstStyle/>
          <a:p>
            <a:pPr marL="0" lvl="0" indent="0" algn="l">
              <a:lnSpc>
                <a:spcPts val="8499"/>
              </a:lnSpc>
              <a:spcBef>
                <a:spcPct val="0"/>
              </a:spcBef>
            </a:pPr>
            <a:r>
              <a:rPr lang="en-US" sz="4000" u="none" strike="noStrike" spc="-169" dirty="0">
                <a:solidFill>
                  <a:srgbClr val="FFFFFF"/>
                </a:solidFill>
                <a:latin typeface="Times New Roman" panose="02020603050405020304" pitchFamily="18" charset="0"/>
                <a:ea typeface="Cooper BT Light"/>
                <a:cs typeface="Times New Roman" panose="02020603050405020304" pitchFamily="18" charset="0"/>
                <a:sym typeface="Cooper BT Light"/>
              </a:rPr>
              <a:t>How Planning Supports the Organisational Goals at Tesco</a:t>
            </a:r>
          </a:p>
        </p:txBody>
      </p:sp>
      <p:sp>
        <p:nvSpPr>
          <p:cNvPr id="20" name="Freeform 20"/>
          <p:cNvSpPr/>
          <p:nvPr/>
        </p:nvSpPr>
        <p:spPr>
          <a:xfrm>
            <a:off x="-700808" y="6607510"/>
            <a:ext cx="3459016" cy="4461104"/>
          </a:xfrm>
          <a:custGeom>
            <a:avLst/>
            <a:gdLst/>
            <a:ahLst/>
            <a:cxnLst/>
            <a:rect l="l" t="t" r="r" b="b"/>
            <a:pathLst>
              <a:path w="3459016" h="4461104">
                <a:moveTo>
                  <a:pt x="0" y="0"/>
                </a:moveTo>
                <a:lnTo>
                  <a:pt x="3459016" y="0"/>
                </a:lnTo>
                <a:lnTo>
                  <a:pt x="3459016" y="4461105"/>
                </a:lnTo>
                <a:lnTo>
                  <a:pt x="0" y="4461105"/>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US"/>
          </a:p>
        </p:txBody>
      </p:sp>
      <p:sp>
        <p:nvSpPr>
          <p:cNvPr id="22" name="TextBox 21">
            <a:extLst>
              <a:ext uri="{FF2B5EF4-FFF2-40B4-BE49-F238E27FC236}">
                <a16:creationId xmlns:a16="http://schemas.microsoft.com/office/drawing/2014/main" id="{8BF6182C-56F5-41E6-AADB-C1E600D3717E}"/>
              </a:ext>
            </a:extLst>
          </p:cNvPr>
          <p:cNvSpPr txBox="1"/>
          <p:nvPr/>
        </p:nvSpPr>
        <p:spPr>
          <a:xfrm>
            <a:off x="8763000" y="1365155"/>
            <a:ext cx="8382000" cy="7429598"/>
          </a:xfrm>
          <a:prstGeom prst="rect">
            <a:avLst/>
          </a:prstGeom>
          <a:noFill/>
        </p:spPr>
        <p:txBody>
          <a:bodyPr wrap="square">
            <a:spAutoFit/>
          </a:bodyPr>
          <a:lstStyle/>
          <a:p>
            <a:pPr marL="342900" marR="0" lvl="0" indent="-34290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lang="en-PK" sz="2000" dirty="0">
                <a:effectLst/>
                <a:latin typeface="Times New Roman" panose="02020603050405020304" pitchFamily="18" charset="0"/>
                <a:ea typeface="Calibri" panose="020F0502020204030204" pitchFamily="34" charset="0"/>
                <a:cs typeface="Times New Roman" panose="02020603050405020304" pitchFamily="18" charset="0"/>
              </a:rPr>
              <a:t>On the strategic level, the company has come up with a net zero carbon strategy, which focuses on ensuring that the company operations are carbon neutral by 2035 and the entire supply chain by 2050 (Tesco</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Plc</a:t>
            </a:r>
            <a:r>
              <a:rPr lang="en-PK" sz="2000" dirty="0">
                <a:effectLst/>
                <a:latin typeface="Times New Roman" panose="02020603050405020304" pitchFamily="18" charset="0"/>
                <a:ea typeface="Calibri" panose="020F0502020204030204" pitchFamily="34" charset="0"/>
                <a:cs typeface="Times New Roman" panose="02020603050405020304" pitchFamily="18" charset="0"/>
              </a:rPr>
              <a:t>, 202</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2</a:t>
            </a:r>
            <a:r>
              <a:rPr lang="en-PK" sz="20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lang="en-PK" sz="2000" dirty="0">
                <a:effectLst/>
                <a:latin typeface="Times New Roman" panose="02020603050405020304" pitchFamily="18" charset="0"/>
                <a:ea typeface="Calibri" panose="020F0502020204030204" pitchFamily="34" charset="0"/>
                <a:cs typeface="Times New Roman" panose="02020603050405020304" pitchFamily="18" charset="0"/>
              </a:rPr>
              <a:t>On the operational level, Tesco has implemented new energy efficient technologies </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saving </a:t>
            </a:r>
            <a:r>
              <a:rPr lang="en-PK" sz="2000" dirty="0">
                <a:effectLst/>
                <a:latin typeface="Times New Roman" panose="02020603050405020304" pitchFamily="18" charset="0"/>
                <a:ea typeface="Calibri" panose="020F0502020204030204" pitchFamily="34" charset="0"/>
                <a:cs typeface="Times New Roman" panose="02020603050405020304" pitchFamily="18" charset="0"/>
              </a:rPr>
              <a:t>up to 30</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a:t>
            </a:r>
            <a:r>
              <a:rPr lang="en-PK" sz="2000" dirty="0">
                <a:effectLst/>
                <a:latin typeface="Times New Roman" panose="02020603050405020304" pitchFamily="18" charset="0"/>
                <a:ea typeface="Calibri" panose="020F0502020204030204" pitchFamily="34" charset="0"/>
                <a:cs typeface="Times New Roman" panose="02020603050405020304" pitchFamily="18" charset="0"/>
              </a:rPr>
              <a:t> of energy</a:t>
            </a:r>
            <a:r>
              <a:rPr lang="en-US" sz="2000" dirty="0">
                <a:latin typeface="Times New Roman" panose="02020603050405020304" pitchFamily="18" charset="0"/>
                <a:ea typeface="Calibri" panose="020F0502020204030204" pitchFamily="34" charset="0"/>
                <a:cs typeface="Times New Roman" panose="02020603050405020304" pitchFamily="18" charset="0"/>
              </a:rPr>
              <a:t> and </a:t>
            </a:r>
            <a:r>
              <a:rPr lang="en-PK" sz="2000" dirty="0">
                <a:effectLst/>
                <a:latin typeface="Times New Roman" panose="02020603050405020304" pitchFamily="18" charset="0"/>
                <a:ea typeface="Calibri" panose="020F0502020204030204" pitchFamily="34" charset="0"/>
                <a:cs typeface="Times New Roman" panose="02020603050405020304" pitchFamily="18" charset="0"/>
              </a:rPr>
              <a:t>showing how short-term planning is beneficial to the long-term organisational objectives</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(Tesco, 2025)</a:t>
            </a:r>
            <a:r>
              <a:rPr lang="en-PK" sz="20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lang="en-PK" sz="2000" dirty="0">
                <a:effectLst/>
                <a:latin typeface="Times New Roman" panose="02020603050405020304" pitchFamily="18" charset="0"/>
                <a:ea typeface="Calibri" panose="020F0502020204030204" pitchFamily="34" charset="0"/>
                <a:cs typeface="Times New Roman" panose="02020603050405020304" pitchFamily="18" charset="0"/>
              </a:rPr>
              <a:t>Another example of good planning is seen in Tesco committing in electric delivery vehicles. This is an indication of how the organisation has been able to adjust to the shifting consumer behaviour as well as meet environmental issues. </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lang="en-PK" sz="2000" dirty="0">
                <a:effectLst/>
                <a:latin typeface="Times New Roman" panose="02020603050405020304" pitchFamily="18" charset="0"/>
                <a:ea typeface="Calibri" panose="020F0502020204030204" pitchFamily="34" charset="0"/>
                <a:cs typeface="Times New Roman" panose="02020603050405020304" pitchFamily="18" charset="0"/>
              </a:rPr>
              <a:t>Tesco has adopted the programme of No Time to Waste, through which it redistributes excessive food to charities as well as predicts demand more precisely, with the help of data analytics </a:t>
            </a:r>
            <a:r>
              <a:rPr lang="en-PK" sz="2000" dirty="0">
                <a:effectLst/>
                <a:latin typeface="Times New Roman" panose="02020603050405020304" pitchFamily="18" charset="0"/>
                <a:ea typeface="Times New Roman" panose="02020603050405020304" pitchFamily="18" charset="0"/>
                <a:cs typeface="Times New Roman" panose="02020603050405020304" pitchFamily="18" charset="0"/>
              </a:rPr>
              <a:t>(Tesco, 2022)</a:t>
            </a:r>
            <a:r>
              <a:rPr lang="en-PK" sz="20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lang="en-PK" sz="2000" dirty="0">
                <a:effectLst/>
                <a:latin typeface="Times New Roman" panose="02020603050405020304" pitchFamily="18" charset="0"/>
                <a:ea typeface="Calibri" panose="020F0502020204030204" pitchFamily="34" charset="0"/>
                <a:cs typeface="Times New Roman" panose="02020603050405020304" pitchFamily="18" charset="0"/>
              </a:rPr>
              <a:t>Lastly, Tesco has also experimented with carbon footprint labelling of products, which helps customers to make greener buying choices.</a:t>
            </a:r>
            <a:endParaRPr lang="en-PK" dirty="0">
              <a:latin typeface="Times New Roman" panose="02020603050405020304" pitchFamily="18" charset="0"/>
              <a:cs typeface="Times New Roman" panose="02020603050405020304" pitchFamily="18" charset="0"/>
            </a:endParaRPr>
          </a:p>
        </p:txBody>
      </p:sp>
      <p:pic>
        <p:nvPicPr>
          <p:cNvPr id="6" name="Picture 5"/>
          <p:cNvPicPr>
            <a:picLocks noChangeAspect="1"/>
          </p:cNvPicPr>
          <p:nvPr/>
        </p:nvPicPr>
        <p:blipFill>
          <a:blip r:embed="rId5"/>
          <a:stretch>
            <a:fillRect/>
          </a:stretch>
        </p:blipFill>
        <p:spPr>
          <a:xfrm>
            <a:off x="1282337" y="876300"/>
            <a:ext cx="3810000" cy="4838700"/>
          </a:xfrm>
          <a:prstGeom prst="rect">
            <a:avLst/>
          </a:prstGeom>
        </p:spPr>
      </p:pic>
      <p:pic>
        <p:nvPicPr>
          <p:cNvPr id="1028" name="Picture 4" descr="Tesco rolls out 500th electric home delivery van as it moves towards  net-zero goals - Grocery Gazette - Latest Grocery Industry News"/>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266410" y="6210300"/>
            <a:ext cx="5730349" cy="307181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10102596" y="0"/>
            <a:ext cx="8185404" cy="10287000"/>
            <a:chOff x="0" y="0"/>
            <a:chExt cx="2155827" cy="2709333"/>
          </a:xfrm>
        </p:grpSpPr>
        <p:sp>
          <p:nvSpPr>
            <p:cNvPr id="3" name="Freeform 3"/>
            <p:cNvSpPr/>
            <p:nvPr/>
          </p:nvSpPr>
          <p:spPr>
            <a:xfrm>
              <a:off x="0" y="0"/>
              <a:ext cx="2155827" cy="2709333"/>
            </a:xfrm>
            <a:custGeom>
              <a:avLst/>
              <a:gdLst/>
              <a:ahLst/>
              <a:cxnLst/>
              <a:rect l="l" t="t" r="r" b="b"/>
              <a:pathLst>
                <a:path w="2155827" h="2709333">
                  <a:moveTo>
                    <a:pt x="0" y="0"/>
                  </a:moveTo>
                  <a:lnTo>
                    <a:pt x="2155827" y="0"/>
                  </a:lnTo>
                  <a:lnTo>
                    <a:pt x="2155827" y="2709333"/>
                  </a:lnTo>
                  <a:lnTo>
                    <a:pt x="0" y="2709333"/>
                  </a:lnTo>
                  <a:close/>
                </a:path>
              </a:pathLst>
            </a:custGeom>
            <a:solidFill>
              <a:srgbClr val="0F4C81"/>
            </a:solidFill>
          </p:spPr>
          <p:txBody>
            <a:bodyPr/>
            <a:lstStyle/>
            <a:p>
              <a:endParaRPr lang="en-US"/>
            </a:p>
          </p:txBody>
        </p:sp>
        <p:sp>
          <p:nvSpPr>
            <p:cNvPr id="4" name="TextBox 4"/>
            <p:cNvSpPr txBox="1"/>
            <p:nvPr/>
          </p:nvSpPr>
          <p:spPr>
            <a:xfrm>
              <a:off x="0" y="-28575"/>
              <a:ext cx="2155827" cy="2737908"/>
            </a:xfrm>
            <a:prstGeom prst="rect">
              <a:avLst/>
            </a:prstGeom>
          </p:spPr>
          <p:txBody>
            <a:bodyPr lIns="50800" tIns="50800" rIns="50800" bIns="50800" rtlCol="0" anchor="ctr"/>
            <a:lstStyle/>
            <a:p>
              <a:pPr algn="ctr">
                <a:lnSpc>
                  <a:spcPts val="2100"/>
                </a:lnSpc>
              </a:pPr>
              <a:endParaRPr>
                <a:latin typeface="Times New Roman" panose="02020603050405020304" pitchFamily="18" charset="0"/>
                <a:cs typeface="Times New Roman" panose="02020603050405020304" pitchFamily="18" charset="0"/>
              </a:endParaRPr>
            </a:p>
          </p:txBody>
        </p:sp>
      </p:grpSp>
      <p:grpSp>
        <p:nvGrpSpPr>
          <p:cNvPr id="5" name="Group 5"/>
          <p:cNvGrpSpPr/>
          <p:nvPr/>
        </p:nvGrpSpPr>
        <p:grpSpPr>
          <a:xfrm>
            <a:off x="10708180" y="666750"/>
            <a:ext cx="6947741" cy="8953500"/>
            <a:chOff x="0" y="0"/>
            <a:chExt cx="812800" cy="1047449"/>
          </a:xfrm>
        </p:grpSpPr>
        <p:sp>
          <p:nvSpPr>
            <p:cNvPr id="6" name="Freeform 6"/>
            <p:cNvSpPr/>
            <p:nvPr/>
          </p:nvSpPr>
          <p:spPr>
            <a:xfrm>
              <a:off x="0" y="0"/>
              <a:ext cx="812800" cy="1047449"/>
            </a:xfrm>
            <a:custGeom>
              <a:avLst/>
              <a:gdLst/>
              <a:ahLst/>
              <a:cxnLst/>
              <a:rect l="l" t="t" r="r" b="b"/>
              <a:pathLst>
                <a:path w="812800" h="1047449">
                  <a:moveTo>
                    <a:pt x="44572" y="0"/>
                  </a:moveTo>
                  <a:lnTo>
                    <a:pt x="768228" y="0"/>
                  </a:lnTo>
                  <a:cubicBezTo>
                    <a:pt x="792844" y="0"/>
                    <a:pt x="812800" y="19956"/>
                    <a:pt x="812800" y="44572"/>
                  </a:cubicBezTo>
                  <a:lnTo>
                    <a:pt x="812800" y="1002877"/>
                  </a:lnTo>
                  <a:cubicBezTo>
                    <a:pt x="812800" y="1027493"/>
                    <a:pt x="792844" y="1047449"/>
                    <a:pt x="768228" y="1047449"/>
                  </a:cubicBezTo>
                  <a:lnTo>
                    <a:pt x="44572" y="1047449"/>
                  </a:lnTo>
                  <a:cubicBezTo>
                    <a:pt x="19956" y="1047449"/>
                    <a:pt x="0" y="1027493"/>
                    <a:pt x="0" y="1002877"/>
                  </a:cubicBezTo>
                  <a:lnTo>
                    <a:pt x="0" y="44572"/>
                  </a:lnTo>
                  <a:cubicBezTo>
                    <a:pt x="0" y="19956"/>
                    <a:pt x="19956" y="0"/>
                    <a:pt x="44572" y="0"/>
                  </a:cubicBezTo>
                  <a:close/>
                </a:path>
              </a:pathLst>
            </a:custGeom>
            <a:blipFill>
              <a:blip r:embed="rId3"/>
              <a:stretch>
                <a:fillRect t="-634" b="-634"/>
              </a:stretch>
            </a:blipFill>
          </p:spPr>
          <p:txBody>
            <a:bodyPr/>
            <a:lstStyle/>
            <a:p>
              <a:endParaRPr lang="en-US"/>
            </a:p>
          </p:txBody>
        </p:sp>
      </p:grpSp>
      <p:sp>
        <p:nvSpPr>
          <p:cNvPr id="7" name="TextBox 7"/>
          <p:cNvSpPr txBox="1"/>
          <p:nvPr/>
        </p:nvSpPr>
        <p:spPr>
          <a:xfrm>
            <a:off x="666750" y="838200"/>
            <a:ext cx="8324850" cy="961802"/>
          </a:xfrm>
          <a:prstGeom prst="rect">
            <a:avLst/>
          </a:prstGeom>
        </p:spPr>
        <p:txBody>
          <a:bodyPr lIns="0" tIns="0" rIns="0" bIns="0" rtlCol="0" anchor="t">
            <a:spAutoFit/>
          </a:bodyPr>
          <a:lstStyle/>
          <a:p>
            <a:pPr marL="0" lvl="0" indent="0" algn="l">
              <a:lnSpc>
                <a:spcPts val="8499"/>
              </a:lnSpc>
              <a:spcBef>
                <a:spcPct val="0"/>
              </a:spcBef>
            </a:pPr>
            <a:r>
              <a:rPr lang="en-US" sz="4000" u="none" strike="noStrike" spc="-169" dirty="0">
                <a:solidFill>
                  <a:srgbClr val="0F4C81"/>
                </a:solidFill>
                <a:latin typeface="Times New Roman" panose="02020603050405020304" pitchFamily="18" charset="0"/>
                <a:ea typeface="Cooper BT Light"/>
                <a:cs typeface="Times New Roman" panose="02020603050405020304" pitchFamily="18" charset="0"/>
                <a:sym typeface="Cooper BT Light"/>
              </a:rPr>
              <a:t>Conclusion</a:t>
            </a:r>
          </a:p>
        </p:txBody>
      </p:sp>
      <p:sp>
        <p:nvSpPr>
          <p:cNvPr id="17" name="Freeform 17"/>
          <p:cNvSpPr/>
          <p:nvPr/>
        </p:nvSpPr>
        <p:spPr>
          <a:xfrm>
            <a:off x="10708180" y="9066"/>
            <a:ext cx="1438275" cy="1315368"/>
          </a:xfrm>
          <a:custGeom>
            <a:avLst/>
            <a:gdLst/>
            <a:ahLst/>
            <a:cxnLst/>
            <a:rect l="l" t="t" r="r" b="b"/>
            <a:pathLst>
              <a:path w="1438275" h="1315368">
                <a:moveTo>
                  <a:pt x="0" y="0"/>
                </a:moveTo>
                <a:lnTo>
                  <a:pt x="1438275" y="0"/>
                </a:lnTo>
                <a:lnTo>
                  <a:pt x="1438275" y="1315368"/>
                </a:lnTo>
                <a:lnTo>
                  <a:pt x="0" y="1315368"/>
                </a:lnTo>
                <a:lnTo>
                  <a:pt x="0" y="0"/>
                </a:lnTo>
                <a:close/>
              </a:path>
            </a:pathLst>
          </a:custGeom>
          <a:blipFill>
            <a:blip r:embed="rId4">
              <a:extLst>
                <a:ext uri="{96DAC541-7B7A-43D3-8B79-37D633B846F1}">
                  <asvg:svgBlip xmlns:asvg="http://schemas.microsoft.com/office/drawing/2016/SVG/main" r:embed="rId5"/>
                </a:ext>
              </a:extLst>
            </a:blip>
            <a:stretch>
              <a:fillRect/>
            </a:stretch>
          </a:blipFill>
          <a:ln cap="sq">
            <a:noFill/>
            <a:prstDash val="solid"/>
            <a:miter/>
          </a:ln>
        </p:spPr>
        <p:txBody>
          <a:bodyPr/>
          <a:lstStyle/>
          <a:p>
            <a:endParaRPr lang="en-US"/>
          </a:p>
        </p:txBody>
      </p:sp>
      <p:sp>
        <p:nvSpPr>
          <p:cNvPr id="19" name="TextBox 18">
            <a:extLst>
              <a:ext uri="{FF2B5EF4-FFF2-40B4-BE49-F238E27FC236}">
                <a16:creationId xmlns:a16="http://schemas.microsoft.com/office/drawing/2014/main" id="{8DE4482C-F29C-4F56-A136-C10BB038A2E5}"/>
              </a:ext>
            </a:extLst>
          </p:cNvPr>
          <p:cNvSpPr txBox="1"/>
          <p:nvPr/>
        </p:nvSpPr>
        <p:spPr>
          <a:xfrm>
            <a:off x="608266" y="2020486"/>
            <a:ext cx="9144000" cy="3903954"/>
          </a:xfrm>
          <a:prstGeom prst="rect">
            <a:avLst/>
          </a:prstGeom>
          <a:noFill/>
        </p:spPr>
        <p:txBody>
          <a:bodyPr wrap="square">
            <a:spAutoFit/>
          </a:bodyPr>
          <a:lstStyle/>
          <a:p>
            <a:pPr>
              <a:lnSpc>
                <a:spcPct val="150000"/>
              </a:lnSpc>
              <a:spcAft>
                <a:spcPts val="800"/>
              </a:spcAft>
            </a:pPr>
            <a:r>
              <a:rPr lang="en-PK" sz="2400" dirty="0">
                <a:effectLst/>
                <a:latin typeface="Times New Roman" panose="02020603050405020304" pitchFamily="18" charset="0"/>
                <a:ea typeface="Calibri" panose="020F0502020204030204" pitchFamily="34" charset="0"/>
                <a:cs typeface="Times New Roman" panose="02020603050405020304" pitchFamily="18" charset="0"/>
              </a:rPr>
              <a:t>To sum it up, planning is an essential management activity that supports organisational success. Tesco plc is an adequate strategic, tactical and operational planner in order to attain its business objectives. By investing in its net zero agenda, use of renewable energy, energy efficient retail outlets and its waste minimisation programmes, among others, Tesco shows how planning assists in achieving sustainability, efficiency and competitiveness. </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E5E5E5"/>
        </a:solidFill>
        <a:effectLst/>
      </p:bgPr>
    </p:bg>
    <p:spTree>
      <p:nvGrpSpPr>
        <p:cNvPr id="1" name=""/>
        <p:cNvGrpSpPr/>
        <p:nvPr/>
      </p:nvGrpSpPr>
      <p:grpSpPr>
        <a:xfrm>
          <a:off x="0" y="0"/>
          <a:ext cx="0" cy="0"/>
          <a:chOff x="0" y="0"/>
          <a:chExt cx="0" cy="0"/>
        </a:xfrm>
      </p:grpSpPr>
      <p:grpSp>
        <p:nvGrpSpPr>
          <p:cNvPr id="2" name="Group 2"/>
          <p:cNvGrpSpPr/>
          <p:nvPr/>
        </p:nvGrpSpPr>
        <p:grpSpPr>
          <a:xfrm>
            <a:off x="666750" y="666750"/>
            <a:ext cx="8324850" cy="1234497"/>
            <a:chOff x="0" y="0"/>
            <a:chExt cx="11099800" cy="1645995"/>
          </a:xfrm>
        </p:grpSpPr>
        <p:sp>
          <p:nvSpPr>
            <p:cNvPr id="3" name="TextBox 3"/>
            <p:cNvSpPr txBox="1"/>
            <p:nvPr/>
          </p:nvSpPr>
          <p:spPr>
            <a:xfrm>
              <a:off x="0" y="1149962"/>
              <a:ext cx="11099800" cy="496033"/>
            </a:xfrm>
            <a:prstGeom prst="rect">
              <a:avLst/>
            </a:prstGeom>
          </p:spPr>
          <p:txBody>
            <a:bodyPr lIns="0" tIns="0" rIns="0" bIns="0" rtlCol="0" anchor="t">
              <a:spAutoFit/>
            </a:bodyPr>
            <a:lstStyle/>
            <a:p>
              <a:pPr marL="518160" lvl="1" indent="-259080" algn="l">
                <a:lnSpc>
                  <a:spcPts val="3120"/>
                </a:lnSpc>
                <a:buFont typeface="Arial"/>
                <a:buChar char="•"/>
              </a:pPr>
              <a:endParaRPr lang="en-US" sz="2400" spc="-48" dirty="0">
                <a:solidFill>
                  <a:srgbClr val="333333"/>
                </a:solidFill>
                <a:latin typeface="Times New Roman" panose="02020603050405020304" pitchFamily="18" charset="0"/>
                <a:ea typeface="TT Interphases"/>
                <a:cs typeface="Times New Roman" panose="02020603050405020304" pitchFamily="18" charset="0"/>
                <a:sym typeface="TT Interphases"/>
              </a:endParaRPr>
            </a:p>
          </p:txBody>
        </p:sp>
        <p:sp>
          <p:nvSpPr>
            <p:cNvPr id="4" name="TextBox 4"/>
            <p:cNvSpPr txBox="1"/>
            <p:nvPr/>
          </p:nvSpPr>
          <p:spPr>
            <a:xfrm>
              <a:off x="0" y="0"/>
              <a:ext cx="11099800" cy="609600"/>
            </a:xfrm>
            <a:prstGeom prst="rect">
              <a:avLst/>
            </a:prstGeom>
          </p:spPr>
          <p:txBody>
            <a:bodyPr lIns="0" tIns="0" rIns="0" bIns="0" rtlCol="0" anchor="t">
              <a:spAutoFit/>
            </a:bodyPr>
            <a:lstStyle/>
            <a:p>
              <a:pPr marL="0" lvl="0" indent="0" algn="l">
                <a:lnSpc>
                  <a:spcPts val="3600"/>
                </a:lnSpc>
                <a:spcBef>
                  <a:spcPct val="0"/>
                </a:spcBef>
              </a:pPr>
              <a:r>
                <a:rPr lang="en-US" sz="3000" u="none" strike="noStrike" dirty="0">
                  <a:solidFill>
                    <a:srgbClr val="6F869F"/>
                  </a:solidFill>
                  <a:latin typeface="Times New Roman" panose="02020603050405020304" pitchFamily="18" charset="0"/>
                  <a:ea typeface="Cooper BT Medium"/>
                  <a:cs typeface="Times New Roman" panose="02020603050405020304" pitchFamily="18" charset="0"/>
                  <a:sym typeface="Cooper BT Medium"/>
                </a:rPr>
                <a:t>References</a:t>
              </a:r>
            </a:p>
          </p:txBody>
        </p:sp>
      </p:grpSp>
      <p:sp>
        <p:nvSpPr>
          <p:cNvPr id="5" name="Freeform 5"/>
          <p:cNvSpPr/>
          <p:nvPr/>
        </p:nvSpPr>
        <p:spPr>
          <a:xfrm>
            <a:off x="15428144" y="6607510"/>
            <a:ext cx="3459016" cy="4461104"/>
          </a:xfrm>
          <a:custGeom>
            <a:avLst/>
            <a:gdLst/>
            <a:ahLst/>
            <a:cxnLst/>
            <a:rect l="l" t="t" r="r" b="b"/>
            <a:pathLst>
              <a:path w="3459016" h="4461104">
                <a:moveTo>
                  <a:pt x="0" y="0"/>
                </a:moveTo>
                <a:lnTo>
                  <a:pt x="3459015" y="0"/>
                </a:lnTo>
                <a:lnTo>
                  <a:pt x="3459015" y="4461105"/>
                </a:lnTo>
                <a:lnTo>
                  <a:pt x="0" y="4461105"/>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sp>
        <p:nvSpPr>
          <p:cNvPr id="7" name="TextBox 6">
            <a:extLst>
              <a:ext uri="{FF2B5EF4-FFF2-40B4-BE49-F238E27FC236}">
                <a16:creationId xmlns:a16="http://schemas.microsoft.com/office/drawing/2014/main" id="{7F3F3040-D001-4B29-8239-6A48265BF1B5}"/>
              </a:ext>
            </a:extLst>
          </p:cNvPr>
          <p:cNvSpPr txBox="1"/>
          <p:nvPr/>
        </p:nvSpPr>
        <p:spPr>
          <a:xfrm>
            <a:off x="642936" y="1519697"/>
            <a:ext cx="14216063" cy="6038641"/>
          </a:xfrm>
          <a:prstGeom prst="rect">
            <a:avLst/>
          </a:prstGeom>
          <a:noFill/>
        </p:spPr>
        <p:txBody>
          <a:bodyPr wrap="square">
            <a:spAutoFit/>
          </a:bodyPr>
          <a:lstStyle/>
          <a:p>
            <a:pPr marL="457200" indent="-457200">
              <a:lnSpc>
                <a:spcPct val="150000"/>
              </a:lnSpc>
              <a:spcAft>
                <a:spcPts val="1200"/>
              </a:spcAft>
              <a:buFont typeface="Arial" panose="020B0604020202020204" pitchFamily="34" charset="0"/>
              <a:buChar char="•"/>
            </a:pPr>
            <a:r>
              <a:rPr lang="en-PK" sz="2000" dirty="0">
                <a:effectLst/>
                <a:latin typeface="Times New Roman" panose="02020603050405020304" pitchFamily="18" charset="0"/>
                <a:ea typeface="Times New Roman" panose="02020603050405020304" pitchFamily="18" charset="0"/>
                <a:cs typeface="Times New Roman" panose="02020603050405020304" pitchFamily="18" charset="0"/>
              </a:rPr>
              <a:t>Fayol, H. (1916). </a:t>
            </a:r>
            <a:r>
              <a:rPr lang="en-PK" sz="2000" i="1" dirty="0">
                <a:effectLst/>
                <a:latin typeface="Times New Roman" panose="02020603050405020304" pitchFamily="18" charset="0"/>
                <a:ea typeface="Times New Roman" panose="02020603050405020304" pitchFamily="18" charset="0"/>
                <a:cs typeface="Times New Roman" panose="02020603050405020304" pitchFamily="18" charset="0"/>
              </a:rPr>
              <a:t>General and industrial management</a:t>
            </a:r>
            <a:r>
              <a:rPr lang="en-PK" sz="2000" dirty="0">
                <a:effectLst/>
                <a:latin typeface="Times New Roman" panose="02020603050405020304" pitchFamily="18" charset="0"/>
                <a:ea typeface="Times New Roman" panose="02020603050405020304" pitchFamily="18" charset="0"/>
                <a:cs typeface="Times New Roman" panose="02020603050405020304" pitchFamily="18" charset="0"/>
              </a:rPr>
              <a:t>. Mansfield Centre, Ct Martino Publ.</a:t>
            </a:r>
          </a:p>
          <a:p>
            <a:pPr marL="457200" indent="-457200">
              <a:lnSpc>
                <a:spcPct val="150000"/>
              </a:lnSpc>
              <a:spcAft>
                <a:spcPts val="1200"/>
              </a:spcAft>
              <a:buFont typeface="Arial" panose="020B0604020202020204" pitchFamily="34" charset="0"/>
              <a:buChar char="•"/>
            </a:pPr>
            <a:r>
              <a:rPr lang="en-PK" sz="2000" dirty="0">
                <a:effectLst/>
                <a:latin typeface="Times New Roman" panose="02020603050405020304" pitchFamily="18" charset="0"/>
                <a:ea typeface="Times New Roman" panose="02020603050405020304" pitchFamily="18" charset="0"/>
                <a:cs typeface="Times New Roman" panose="02020603050405020304" pitchFamily="18" charset="0"/>
              </a:rPr>
              <a:t>Neck, C.P., Houghton, J.D. and Murray, E.L. (2023). </a:t>
            </a:r>
            <a:r>
              <a:rPr lang="en-PK" sz="2000" i="1" dirty="0">
                <a:effectLst/>
                <a:latin typeface="Times New Roman" panose="02020603050405020304" pitchFamily="18" charset="0"/>
                <a:ea typeface="Times New Roman" panose="02020603050405020304" pitchFamily="18" charset="0"/>
                <a:cs typeface="Times New Roman" panose="02020603050405020304" pitchFamily="18" charset="0"/>
              </a:rPr>
              <a:t>Organizational </a:t>
            </a:r>
            <a:r>
              <a:rPr lang="en-PK" sz="2000" i="1" dirty="0" err="1">
                <a:effectLst/>
                <a:latin typeface="Times New Roman" panose="02020603050405020304" pitchFamily="18" charset="0"/>
                <a:ea typeface="Times New Roman" panose="02020603050405020304" pitchFamily="18" charset="0"/>
                <a:cs typeface="Times New Roman" panose="02020603050405020304" pitchFamily="18" charset="0"/>
              </a:rPr>
              <a:t>Behavior</a:t>
            </a:r>
            <a:r>
              <a:rPr lang="en-PK" sz="2000" dirty="0">
                <a:effectLst/>
                <a:latin typeface="Times New Roman" panose="02020603050405020304" pitchFamily="18" charset="0"/>
                <a:ea typeface="Times New Roman" panose="02020603050405020304" pitchFamily="18" charset="0"/>
                <a:cs typeface="Times New Roman" panose="02020603050405020304" pitchFamily="18" charset="0"/>
              </a:rPr>
              <a:t>. SAGE Publications.</a:t>
            </a:r>
          </a:p>
          <a:p>
            <a:pPr marL="457200" indent="-457200">
              <a:lnSpc>
                <a:spcPct val="150000"/>
              </a:lnSpc>
              <a:spcAft>
                <a:spcPts val="1200"/>
              </a:spcAft>
              <a:buFont typeface="Arial" panose="020B0604020202020204" pitchFamily="34" charset="0"/>
              <a:buChar char="•"/>
            </a:pPr>
            <a:r>
              <a:rPr lang="en-PK" sz="2000" dirty="0">
                <a:effectLst/>
                <a:latin typeface="Times New Roman" panose="02020603050405020304" pitchFamily="18" charset="0"/>
                <a:ea typeface="Times New Roman" panose="02020603050405020304" pitchFamily="18" charset="0"/>
                <a:cs typeface="Times New Roman" panose="02020603050405020304" pitchFamily="18" charset="0"/>
              </a:rPr>
              <a:t>Robbins, S.P. and Coulter, M.K. (2021). </a:t>
            </a:r>
            <a:r>
              <a:rPr lang="en-PK" sz="2000" i="1" dirty="0">
                <a:effectLst/>
                <a:latin typeface="Times New Roman" panose="02020603050405020304" pitchFamily="18" charset="0"/>
                <a:ea typeface="Times New Roman" panose="02020603050405020304" pitchFamily="18" charset="0"/>
                <a:cs typeface="Times New Roman" panose="02020603050405020304" pitchFamily="18" charset="0"/>
              </a:rPr>
              <a:t>Management</a:t>
            </a:r>
            <a:r>
              <a:rPr lang="en-PK" sz="2000" dirty="0">
                <a:effectLst/>
                <a:latin typeface="Times New Roman" panose="02020603050405020304" pitchFamily="18" charset="0"/>
                <a:ea typeface="Times New Roman" panose="02020603050405020304" pitchFamily="18" charset="0"/>
                <a:cs typeface="Times New Roman" panose="02020603050405020304" pitchFamily="18" charset="0"/>
              </a:rPr>
              <a:t>. 15th ed. New York, NY: Pearson Education.</a:t>
            </a:r>
          </a:p>
          <a:p>
            <a:pPr marL="457200" indent="-457200">
              <a:lnSpc>
                <a:spcPct val="150000"/>
              </a:lnSpc>
              <a:spcAft>
                <a:spcPts val="1200"/>
              </a:spcAft>
              <a:buFont typeface="Arial" panose="020B0604020202020204" pitchFamily="34" charset="0"/>
              <a:buChar char="•"/>
            </a:pPr>
            <a:r>
              <a:rPr lang="en-PK" sz="2000" dirty="0">
                <a:effectLst/>
                <a:latin typeface="Times New Roman" panose="02020603050405020304" pitchFamily="18" charset="0"/>
                <a:ea typeface="Times New Roman" panose="02020603050405020304" pitchFamily="18" charset="0"/>
                <a:cs typeface="Times New Roman" panose="02020603050405020304" pitchFamily="18" charset="0"/>
              </a:rPr>
              <a:t>Tesco (2022). </a:t>
            </a:r>
            <a:r>
              <a:rPr lang="en-PK" sz="2000" i="1" dirty="0">
                <a:effectLst/>
                <a:latin typeface="Times New Roman" panose="02020603050405020304" pitchFamily="18" charset="0"/>
                <a:ea typeface="Times New Roman" panose="02020603050405020304" pitchFamily="18" charset="0"/>
                <a:cs typeface="Times New Roman" panose="02020603050405020304" pitchFamily="18" charset="0"/>
              </a:rPr>
              <a:t>No time for waste as Tesco pledges to halve food waste five years early</a:t>
            </a:r>
            <a:r>
              <a:rPr lang="en-PK" sz="2000" dirty="0">
                <a:effectLst/>
                <a:latin typeface="Times New Roman" panose="02020603050405020304" pitchFamily="18" charset="0"/>
                <a:ea typeface="Times New Roman" panose="02020603050405020304" pitchFamily="18" charset="0"/>
                <a:cs typeface="Times New Roman" panose="02020603050405020304" pitchFamily="18" charset="0"/>
              </a:rPr>
              <a:t>. [online] www.tescoplc.com. Available at: https://www.tescoplc.com/no-time-for-waste-as-tesco-pledges-to-halve-food-waste-five-years-early/ [Accessed 21 Mar. 2026].</a:t>
            </a:r>
          </a:p>
          <a:p>
            <a:pPr marL="457200" indent="-457200">
              <a:lnSpc>
                <a:spcPct val="150000"/>
              </a:lnSpc>
              <a:spcAft>
                <a:spcPts val="1200"/>
              </a:spcAft>
              <a:buFont typeface="Arial" panose="020B0604020202020204" pitchFamily="34" charset="0"/>
              <a:buChar char="•"/>
            </a:pPr>
            <a:r>
              <a:rPr lang="en-PK" sz="2000" dirty="0">
                <a:effectLst/>
                <a:latin typeface="Times New Roman" panose="02020603050405020304" pitchFamily="18" charset="0"/>
                <a:ea typeface="Times New Roman" panose="02020603050405020304" pitchFamily="18" charset="0"/>
                <a:cs typeface="Times New Roman" panose="02020603050405020304" pitchFamily="18" charset="0"/>
              </a:rPr>
              <a:t>Tesco (2025). </a:t>
            </a:r>
            <a:r>
              <a:rPr lang="en-PK" sz="2000" i="1" dirty="0">
                <a:effectLst/>
                <a:latin typeface="Times New Roman" panose="02020603050405020304" pitchFamily="18" charset="0"/>
                <a:ea typeface="Times New Roman" panose="02020603050405020304" pitchFamily="18" charset="0"/>
                <a:cs typeface="Times New Roman" panose="02020603050405020304" pitchFamily="18" charset="0"/>
              </a:rPr>
              <a:t>Making a positive impact</a:t>
            </a:r>
            <a:r>
              <a:rPr lang="en-PK" sz="2000" dirty="0">
                <a:effectLst/>
                <a:latin typeface="Times New Roman" panose="02020603050405020304" pitchFamily="18" charset="0"/>
                <a:ea typeface="Times New Roman" panose="02020603050405020304" pitchFamily="18" charset="0"/>
                <a:cs typeface="Times New Roman" panose="02020603050405020304" pitchFamily="18" charset="0"/>
              </a:rPr>
              <a:t>. [online] Available at: https://www.tescoplc.com/media/wvkj1yic/tesco-sustainability-report-2025.pdf [Accessed 21 Mar. 2026].</a:t>
            </a:r>
          </a:p>
          <a:p>
            <a:pPr marL="457200" indent="-457200">
              <a:lnSpc>
                <a:spcPct val="150000"/>
              </a:lnSpc>
              <a:spcAft>
                <a:spcPts val="1200"/>
              </a:spcAft>
              <a:buFont typeface="Arial" panose="020B0604020202020204" pitchFamily="34" charset="0"/>
              <a:buChar char="•"/>
            </a:pPr>
            <a:r>
              <a:rPr lang="en-PK" sz="2000" dirty="0">
                <a:effectLst/>
                <a:latin typeface="Times New Roman" panose="02020603050405020304" pitchFamily="18" charset="0"/>
                <a:ea typeface="Times New Roman" panose="02020603050405020304" pitchFamily="18" charset="0"/>
                <a:cs typeface="Times New Roman" panose="02020603050405020304" pitchFamily="18" charset="0"/>
              </a:rPr>
              <a:t>Tesco Plc (2022). </a:t>
            </a:r>
            <a:r>
              <a:rPr lang="en-PK" sz="2000" i="1" dirty="0">
                <a:effectLst/>
                <a:latin typeface="Times New Roman" panose="02020603050405020304" pitchFamily="18" charset="0"/>
                <a:ea typeface="Times New Roman" panose="02020603050405020304" pitchFamily="18" charset="0"/>
                <a:cs typeface="Times New Roman" panose="02020603050405020304" pitchFamily="18" charset="0"/>
              </a:rPr>
              <a:t>Climate change</a:t>
            </a:r>
            <a:r>
              <a:rPr lang="en-PK" sz="2000" dirty="0">
                <a:effectLst/>
                <a:latin typeface="Times New Roman" panose="02020603050405020304" pitchFamily="18" charset="0"/>
                <a:ea typeface="Times New Roman" panose="02020603050405020304" pitchFamily="18" charset="0"/>
                <a:cs typeface="Times New Roman" panose="02020603050405020304" pitchFamily="18" charset="0"/>
              </a:rPr>
              <a:t>. [online] Tesco PLC. Available at: https://www.tescoplc.com/sustainability/planet/climate-change/ [Accessed 21 Mar. 2026].</a:t>
            </a:r>
          </a:p>
          <a:p>
            <a:pPr marL="457200" indent="-457200">
              <a:lnSpc>
                <a:spcPct val="150000"/>
              </a:lnSpc>
              <a:spcAft>
                <a:spcPts val="1200"/>
              </a:spcAft>
              <a:buFont typeface="Arial" panose="020B0604020202020204" pitchFamily="34" charset="0"/>
              <a:buChar char="•"/>
            </a:pPr>
            <a:r>
              <a:rPr lang="en-PK" sz="2000" dirty="0">
                <a:effectLst/>
                <a:latin typeface="Times New Roman" panose="02020603050405020304" pitchFamily="18" charset="0"/>
                <a:ea typeface="Times New Roman" panose="02020603050405020304" pitchFamily="18" charset="0"/>
                <a:cs typeface="Times New Roman" panose="02020603050405020304" pitchFamily="18" charset="0"/>
              </a:rPr>
              <a:t>Tesco Plc (2024). </a:t>
            </a:r>
            <a:r>
              <a:rPr lang="en-PK" sz="2000" i="1" dirty="0">
                <a:effectLst/>
                <a:latin typeface="Times New Roman" panose="02020603050405020304" pitchFamily="18" charset="0"/>
                <a:ea typeface="Times New Roman" panose="02020603050405020304" pitchFamily="18" charset="0"/>
                <a:cs typeface="Times New Roman" panose="02020603050405020304" pitchFamily="18" charset="0"/>
              </a:rPr>
              <a:t>Our History</a:t>
            </a:r>
            <a:r>
              <a:rPr lang="en-PK" sz="2000" dirty="0">
                <a:effectLst/>
                <a:latin typeface="Times New Roman" panose="02020603050405020304" pitchFamily="18" charset="0"/>
                <a:ea typeface="Times New Roman" panose="02020603050405020304" pitchFamily="18" charset="0"/>
                <a:cs typeface="Times New Roman" panose="02020603050405020304" pitchFamily="18" charset="0"/>
              </a:rPr>
              <a:t>. [online] Tesco PLC. Available at: https://www.tescoplc.com/about/our-history [Accessed 21 Mar. 2026].</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Thank you Images - Free Download on Freepik">
            <a:extLst>
              <a:ext uri="{FF2B5EF4-FFF2-40B4-BE49-F238E27FC236}">
                <a16:creationId xmlns:a16="http://schemas.microsoft.com/office/drawing/2014/main" id="{32F1B54D-6C5A-4CEE-8F1A-17A42890B1D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76846" y="1485900"/>
            <a:ext cx="9334307" cy="66055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5314908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62</TotalTime>
  <Words>1476</Words>
  <Application>Microsoft Macintosh PowerPoint</Application>
  <PresentationFormat>Custom</PresentationFormat>
  <Paragraphs>43</Paragraphs>
  <Slides>8</Slides>
  <Notes>5</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8</vt:i4>
      </vt:variant>
    </vt:vector>
  </HeadingPairs>
  <TitlesOfParts>
    <vt:vector size="12" baseType="lpstr">
      <vt:lpstr>Arial</vt:lpstr>
      <vt:lpstr>Times New Roman</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Presentation - Importance of Planning</dc:title>
  <dc:creator>Muhammad Absar khan</dc:creator>
  <dc:description>Presentation - Importance of Planning</dc:description>
  <cp:lastModifiedBy>Evamary Kimuena</cp:lastModifiedBy>
  <cp:revision>16</cp:revision>
  <dcterms:created xsi:type="dcterms:W3CDTF">2006-08-16T00:00:00Z</dcterms:created>
  <dcterms:modified xsi:type="dcterms:W3CDTF">2026-03-23T11:43:57Z</dcterms:modified>
  <dc:identifier>DAHEiMZKV08</dc:identifier>
</cp:coreProperties>
</file>