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sldIdLst>
    <p:sldId id="498" r:id="rId2"/>
    <p:sldId id="477" r:id="rId3"/>
    <p:sldId id="499" r:id="rId4"/>
    <p:sldId id="500" r:id="rId5"/>
    <p:sldId id="482" r:id="rId6"/>
    <p:sldId id="493" r:id="rId7"/>
    <p:sldId id="495" r:id="rId8"/>
    <p:sldId id="497" r:id="rId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BACC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0C4E19B-68DC-49A1-9C45-771B5F0D3DCF}" v="96" dt="2026-10-25T14:33:06.60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4451"/>
    <p:restoredTop sz="94688"/>
  </p:normalViewPr>
  <p:slideViewPr>
    <p:cSldViewPr snapToGrid="0" showGuides="1">
      <p:cViewPr varScale="1">
        <p:scale>
          <a:sx n="78" d="100"/>
          <a:sy n="78" d="100"/>
        </p:scale>
        <p:origin x="446" y="77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milola Micheal" userId="40aa34ca9c819a65" providerId="LiveId" clId="{DEBED21B-CA92-46C7-A668-30AF633D5E41}"/>
    <pc:docChg chg="undo redo custSel addSld delSld modSld sldOrd">
      <pc:chgData name="Damilola Micheal" userId="40aa34ca9c819a65" providerId="LiveId" clId="{DEBED21B-CA92-46C7-A668-30AF633D5E41}" dt="2026-10-25T14:33:06.601" v="257"/>
      <pc:docMkLst>
        <pc:docMk/>
      </pc:docMkLst>
      <pc:sldChg chg="delSp modSp mod">
        <pc:chgData name="Damilola Micheal" userId="40aa34ca9c819a65" providerId="LiveId" clId="{DEBED21B-CA92-46C7-A668-30AF633D5E41}" dt="2026-10-24T15:49:38.245" v="170" actId="5793"/>
        <pc:sldMkLst>
          <pc:docMk/>
          <pc:sldMk cId="2452789823" sldId="482"/>
        </pc:sldMkLst>
        <pc:spChg chg="del mod">
          <ac:chgData name="Damilola Micheal" userId="40aa34ca9c819a65" providerId="LiveId" clId="{DEBED21B-CA92-46C7-A668-30AF633D5E41}" dt="2026-10-24T15:47:56.621" v="156"/>
          <ac:spMkLst>
            <pc:docMk/>
            <pc:sldMk cId="2452789823" sldId="482"/>
            <ac:spMk id="6" creationId="{77D9F4BC-30DD-75B0-E0D2-6E6BDA324CA7}"/>
          </ac:spMkLst>
        </pc:spChg>
        <pc:graphicFrameChg chg="mod modGraphic">
          <ac:chgData name="Damilola Micheal" userId="40aa34ca9c819a65" providerId="LiveId" clId="{DEBED21B-CA92-46C7-A668-30AF633D5E41}" dt="2026-10-24T15:49:38.245" v="170" actId="5793"/>
          <ac:graphicFrameMkLst>
            <pc:docMk/>
            <pc:sldMk cId="2452789823" sldId="482"/>
            <ac:graphicFrameMk id="7" creationId="{170D3CE1-A8A1-B015-DAE3-71A4853DE18D}"/>
          </ac:graphicFrameMkLst>
        </pc:graphicFrameChg>
      </pc:sldChg>
      <pc:sldChg chg="modSp del mod">
        <pc:chgData name="Damilola Micheal" userId="40aa34ca9c819a65" providerId="LiveId" clId="{DEBED21B-CA92-46C7-A668-30AF633D5E41}" dt="2026-10-24T15:51:19.275" v="171" actId="47"/>
        <pc:sldMkLst>
          <pc:docMk/>
          <pc:sldMk cId="1278994652" sldId="485"/>
        </pc:sldMkLst>
        <pc:spChg chg="mod">
          <ac:chgData name="Damilola Micheal" userId="40aa34ca9c819a65" providerId="LiveId" clId="{DEBED21B-CA92-46C7-A668-30AF633D5E41}" dt="2026-10-24T15:40:32.992" v="49" actId="21"/>
          <ac:spMkLst>
            <pc:docMk/>
            <pc:sldMk cId="1278994652" sldId="485"/>
            <ac:spMk id="3" creationId="{857BFAFA-1A27-74B0-A7A9-13BBFEBEE86C}"/>
          </ac:spMkLst>
        </pc:spChg>
      </pc:sldChg>
      <pc:sldChg chg="modSp del mod">
        <pc:chgData name="Damilola Micheal" userId="40aa34ca9c819a65" providerId="LiveId" clId="{DEBED21B-CA92-46C7-A668-30AF633D5E41}" dt="2026-10-24T15:51:21.603" v="172" actId="47"/>
        <pc:sldMkLst>
          <pc:docMk/>
          <pc:sldMk cId="2014078884" sldId="487"/>
        </pc:sldMkLst>
        <pc:spChg chg="mod">
          <ac:chgData name="Damilola Micheal" userId="40aa34ca9c819a65" providerId="LiveId" clId="{DEBED21B-CA92-46C7-A668-30AF633D5E41}" dt="2026-10-24T15:39:45.416" v="45" actId="21"/>
          <ac:spMkLst>
            <pc:docMk/>
            <pc:sldMk cId="2014078884" sldId="487"/>
            <ac:spMk id="3" creationId="{D269A12E-089F-65A6-1AAB-F01DB5F08F07}"/>
          </ac:spMkLst>
        </pc:spChg>
      </pc:sldChg>
      <pc:sldChg chg="del">
        <pc:chgData name="Damilola Micheal" userId="40aa34ca9c819a65" providerId="LiveId" clId="{DEBED21B-CA92-46C7-A668-30AF633D5E41}" dt="2026-10-24T15:51:41.920" v="173" actId="47"/>
        <pc:sldMkLst>
          <pc:docMk/>
          <pc:sldMk cId="1228077728" sldId="489"/>
        </pc:sldMkLst>
      </pc:sldChg>
      <pc:sldChg chg="del">
        <pc:chgData name="Damilola Micheal" userId="40aa34ca9c819a65" providerId="LiveId" clId="{DEBED21B-CA92-46C7-A668-30AF633D5E41}" dt="2026-10-24T15:51:47.373" v="174" actId="47"/>
        <pc:sldMkLst>
          <pc:docMk/>
          <pc:sldMk cId="2366256129" sldId="491"/>
        </pc:sldMkLst>
      </pc:sldChg>
      <pc:sldChg chg="addSp modSp mod modClrScheme chgLayout">
        <pc:chgData name="Damilola Micheal" userId="40aa34ca9c819a65" providerId="LiveId" clId="{DEBED21B-CA92-46C7-A668-30AF633D5E41}" dt="2026-10-24T15:54:20.816" v="179" actId="14100"/>
        <pc:sldMkLst>
          <pc:docMk/>
          <pc:sldMk cId="930217898" sldId="493"/>
        </pc:sldMkLst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4" creationId="{AFC3E97E-07F8-3EC8-79F6-C49008163BE6}"/>
          </ac:spMkLst>
        </pc:spChg>
        <pc:spChg chg="add mod">
          <ac:chgData name="Damilola Micheal" userId="40aa34ca9c819a65" providerId="LiveId" clId="{DEBED21B-CA92-46C7-A668-30AF633D5E41}" dt="2026-10-24T15:54:08.856" v="177" actId="14100"/>
          <ac:spMkLst>
            <pc:docMk/>
            <pc:sldMk cId="930217898" sldId="493"/>
            <ac:spMk id="5" creationId="{09552305-7255-53C8-B3ED-F42CB6677410}"/>
          </ac:spMkLst>
        </pc:spChg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13314" creationId="{3D80977B-0105-4BDE-DF54-D9B0E773C891}"/>
          </ac:spMkLst>
        </pc:spChg>
        <pc:spChg chg="mod">
          <ac:chgData name="Damilola Micheal" userId="40aa34ca9c819a65" providerId="LiveId" clId="{DEBED21B-CA92-46C7-A668-30AF633D5E41}" dt="2026-10-24T15:54:20.816" v="179" actId="14100"/>
          <ac:spMkLst>
            <pc:docMk/>
            <pc:sldMk cId="930217898" sldId="493"/>
            <ac:spMk id="13315" creationId="{50070DAB-396E-DF77-4036-1E44F9E2CD8C}"/>
          </ac:spMkLst>
        </pc:spChg>
        <pc:spChg chg="mod">
          <ac:chgData name="Damilola Micheal" userId="40aa34ca9c819a65" providerId="LiveId" clId="{DEBED21B-CA92-46C7-A668-30AF633D5E41}" dt="2026-10-24T15:54:03.769" v="176" actId="26606"/>
          <ac:spMkLst>
            <pc:docMk/>
            <pc:sldMk cId="930217898" sldId="493"/>
            <ac:spMk id="13317" creationId="{4E364E1B-18CF-2A13-11D6-BBEA13EB09D9}"/>
          </ac:spMkLst>
        </pc:spChg>
        <pc:picChg chg="add mod ord">
          <ac:chgData name="Damilola Micheal" userId="40aa34ca9c819a65" providerId="LiveId" clId="{DEBED21B-CA92-46C7-A668-30AF633D5E41}" dt="2026-10-24T15:54:08.856" v="177" actId="14100"/>
          <ac:picMkLst>
            <pc:docMk/>
            <pc:sldMk cId="930217898" sldId="493"/>
            <ac:picMk id="3" creationId="{6C6500BB-9727-01A3-200F-04AB33FFE030}"/>
          </ac:picMkLst>
        </pc:picChg>
      </pc:sldChg>
      <pc:sldChg chg="modSp">
        <pc:chgData name="Damilola Micheal" userId="40aa34ca9c819a65" providerId="LiveId" clId="{DEBED21B-CA92-46C7-A668-30AF633D5E41}" dt="2026-10-25T13:56:52.969" v="205" actId="20577"/>
        <pc:sldMkLst>
          <pc:docMk/>
          <pc:sldMk cId="1428248577" sldId="497"/>
        </pc:sldMkLst>
        <pc:spChg chg="mod">
          <ac:chgData name="Damilola Micheal" userId="40aa34ca9c819a65" providerId="LiveId" clId="{DEBED21B-CA92-46C7-A668-30AF633D5E41}" dt="2026-10-25T13:56:52.969" v="205" actId="20577"/>
          <ac:spMkLst>
            <pc:docMk/>
            <pc:sldMk cId="1428248577" sldId="497"/>
            <ac:spMk id="3" creationId="{958EB132-78D2-5E9E-364E-91FA1DD0D2F4}"/>
          </ac:spMkLst>
        </pc:spChg>
      </pc:sldChg>
      <pc:sldChg chg="modSp">
        <pc:chgData name="Damilola Micheal" userId="40aa34ca9c819a65" providerId="LiveId" clId="{DEBED21B-CA92-46C7-A668-30AF633D5E41}" dt="2026-10-12T22:07:47.873" v="21" actId="255"/>
        <pc:sldMkLst>
          <pc:docMk/>
          <pc:sldMk cId="151551554" sldId="498"/>
        </pc:sldMkLst>
        <pc:spChg chg="mod">
          <ac:chgData name="Damilola Micheal" userId="40aa34ca9c819a65" providerId="LiveId" clId="{DEBED21B-CA92-46C7-A668-30AF633D5E41}" dt="2026-10-12T22:07:47.873" v="21" actId="255"/>
          <ac:spMkLst>
            <pc:docMk/>
            <pc:sldMk cId="151551554" sldId="498"/>
            <ac:spMk id="6148" creationId="{CE5AE962-C88D-3F0C-B15E-30348E09C8AE}"/>
          </ac:spMkLst>
        </pc:spChg>
      </pc:sldChg>
      <pc:sldChg chg="addSp delSp modSp mod">
        <pc:chgData name="Damilola Micheal" userId="40aa34ca9c819a65" providerId="LiveId" clId="{DEBED21B-CA92-46C7-A668-30AF633D5E41}" dt="2026-10-25T14:33:06.601" v="257"/>
        <pc:sldMkLst>
          <pc:docMk/>
          <pc:sldMk cId="2805706740" sldId="499"/>
        </pc:sldMkLst>
        <pc:spChg chg="add del mod">
          <ac:chgData name="Damilola Micheal" userId="40aa34ca9c819a65" providerId="LiveId" clId="{DEBED21B-CA92-46C7-A668-30AF633D5E41}" dt="2026-10-25T13:58:50.493" v="207" actId="931"/>
          <ac:spMkLst>
            <pc:docMk/>
            <pc:sldMk cId="2805706740" sldId="499"/>
            <ac:spMk id="2" creationId="{CFFB6513-8FE7-FED0-3B3F-AC2024C8508A}"/>
          </ac:spMkLst>
        </pc:spChg>
        <pc:spChg chg="mod">
          <ac:chgData name="Damilola Micheal" userId="40aa34ca9c819a65" providerId="LiveId" clId="{DEBED21B-CA92-46C7-A668-30AF633D5E41}" dt="2026-10-25T14:33:06.601" v="257"/>
          <ac:spMkLst>
            <pc:docMk/>
            <pc:sldMk cId="2805706740" sldId="499"/>
            <ac:spMk id="5" creationId="{028FA0CD-6774-EDEB-7901-7CC84D67FB82}"/>
          </ac:spMkLst>
        </pc:spChg>
        <pc:picChg chg="del">
          <ac:chgData name="Damilola Micheal" userId="40aa34ca9c819a65" providerId="LiveId" clId="{DEBED21B-CA92-46C7-A668-30AF633D5E41}" dt="2026-10-25T13:58:23.124" v="206" actId="478"/>
          <ac:picMkLst>
            <pc:docMk/>
            <pc:sldMk cId="2805706740" sldId="499"/>
            <ac:picMk id="6" creationId="{D7109EA4-EA2A-7A41-81A4-CF044D3242C2}"/>
          </ac:picMkLst>
        </pc:picChg>
        <pc:picChg chg="add mod ord">
          <ac:chgData name="Damilola Micheal" userId="40aa34ca9c819a65" providerId="LiveId" clId="{DEBED21B-CA92-46C7-A668-30AF633D5E41}" dt="2026-10-25T13:59:22.153" v="210" actId="14100"/>
          <ac:picMkLst>
            <pc:docMk/>
            <pc:sldMk cId="2805706740" sldId="499"/>
            <ac:picMk id="7" creationId="{9B5EEBD4-D0B8-AB18-ED05-6322BAF3C80C}"/>
          </ac:picMkLst>
        </pc:picChg>
      </pc:sldChg>
      <pc:sldChg chg="modSp new add del">
        <pc:chgData name="Damilola Micheal" userId="40aa34ca9c819a65" providerId="LiveId" clId="{DEBED21B-CA92-46C7-A668-30AF633D5E41}" dt="2026-10-24T15:39:38.730" v="43" actId="680"/>
        <pc:sldMkLst>
          <pc:docMk/>
          <pc:sldMk cId="227439417" sldId="500"/>
        </pc:sldMkLst>
        <pc:spChg chg="mod">
          <ac:chgData name="Damilola Micheal" userId="40aa34ca9c819a65" providerId="LiveId" clId="{DEBED21B-CA92-46C7-A668-30AF633D5E41}" dt="2026-10-24T15:38:10.498" v="29"/>
          <ac:spMkLst>
            <pc:docMk/>
            <pc:sldMk cId="227439417" sldId="500"/>
            <ac:spMk id="2" creationId="{804BB17C-86A7-FFA0-FD06-AA14304387D5}"/>
          </ac:spMkLst>
        </pc:spChg>
        <pc:spChg chg="mod">
          <ac:chgData name="Damilola Micheal" userId="40aa34ca9c819a65" providerId="LiveId" clId="{DEBED21B-CA92-46C7-A668-30AF633D5E41}" dt="2026-10-24T15:38:42.276" v="32"/>
          <ac:spMkLst>
            <pc:docMk/>
            <pc:sldMk cId="227439417" sldId="500"/>
            <ac:spMk id="3" creationId="{7E248A37-AE9C-4DA2-4978-01D895C4B1DC}"/>
          </ac:spMkLst>
        </pc:spChg>
      </pc:sldChg>
      <pc:sldChg chg="add del">
        <pc:chgData name="Damilola Micheal" userId="40aa34ca9c819a65" providerId="LiveId" clId="{DEBED21B-CA92-46C7-A668-30AF633D5E41}" dt="2026-10-24T15:40:31.937" v="48" actId="2890"/>
        <pc:sldMkLst>
          <pc:docMk/>
          <pc:sldMk cId="1587793851" sldId="500"/>
        </pc:sldMkLst>
      </pc:sldChg>
      <pc:sldChg chg="modSp add mod ord">
        <pc:chgData name="Damilola Micheal" userId="40aa34ca9c819a65" providerId="LiveId" clId="{DEBED21B-CA92-46C7-A668-30AF633D5E41}" dt="2026-10-24T15:43:30.755" v="132"/>
        <pc:sldMkLst>
          <pc:docMk/>
          <pc:sldMk cId="2627824317" sldId="500"/>
        </pc:sldMkLst>
        <pc:graphicFrameChg chg="mod modGraphic">
          <ac:chgData name="Damilola Micheal" userId="40aa34ca9c819a65" providerId="LiveId" clId="{DEBED21B-CA92-46C7-A668-30AF633D5E41}" dt="2026-10-24T15:43:30.755" v="132"/>
          <ac:graphicFrameMkLst>
            <pc:docMk/>
            <pc:sldMk cId="2627824317" sldId="500"/>
            <ac:graphicFrameMk id="7" creationId="{7A46BC38-E607-2F04-5466-37640EC997A4}"/>
          </ac:graphicFrameMkLst>
        </pc:graphicFrame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AF4569-0659-2321-1132-62978A92A75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A356D0D-2478-47FE-8DAB-B92005DC1F0F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57CDB6-9683-923D-F4D6-A16690F87D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0B911E-47D2-A792-94A7-10C09A82D2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346AB5-70ED-450A-9530-2033B8E8E0D8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352508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551927-1F9D-988A-F05E-7708C60A55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0226994-B490-4403-8CE4-43D4FD570BBD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E8AB-0893-1027-952A-74CFAC50E87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CCC9B7-A74F-F725-6C2C-9C3690A8FF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AFB928A-D6AD-4F2A-B2DD-923741E9064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68954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F389BC9-DFAC-C707-387C-8A0EB4C4AA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1DCA91-53F4-49BC-9425-BD4ED78DF6F3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6B90EAC4-913A-CF25-D1C2-ACB4ABCB088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86B909-6953-454E-922A-05FE74F3E91B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01641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659FE73A-7CFF-F58B-4EBE-F036E86E018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2C5CC8-B2EB-4FCA-9C2F-BDABBC953608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105AE-8232-B6DA-5203-EE356F1E31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A9162A-D4C6-4BE6-80AC-343E718106D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76104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22C9F61-1987-C7A1-9600-3B1069708D8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2482D0-6B59-43EB-A2E6-BEADFA88CF98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3F234557-D565-AC27-1CDE-3870D5D7D046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F3B91C-6529-43C7-B4BA-62549480CC9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2887207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1110769A-89FC-6C0C-1042-AD6A20A3C99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39EDA-6186-42E4-AD19-8C038518D62B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61236328-BA85-38B0-4F47-FBEDDDAA6FF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35B565-CEE5-45AB-B707-06E43140C85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5427372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F78643B6-9009-D2EC-E03D-7B89D42F4E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E23D760-A5D6-4408-9293-3816AB405458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10E17C46-3D3B-A498-50D1-09335F4622E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27DB7A-9E6D-4CCE-BDBB-D06183803CC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16462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0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8326A2FA-02CC-0B62-C5E1-6C1624ECA43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15CC12-B3B9-474E-933E-043F12DE8238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37F502-3C1D-7A8D-52F3-CAED73093E8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450803-9B60-429C-BEAC-5774A5E11D5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8161812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A919774-B368-632C-B58C-668A1F4060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FA25EF-011C-4B5E-B678-5C09381164A5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9CBBFB-191C-419E-CAC2-F4A171A6D7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C223C29-2C36-480D-8620-E075431042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430064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E7D906F-2A1B-B326-EDE7-9006B53F24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943883-E3DA-4D48-9F4D-6A70BAD0FEF1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A0D2712-9F7C-5A2D-8E35-C57EA177B8A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8D0294-2879-4E90-A38D-0837A1E4FE1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7884093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872CCD-82B6-F46F-3435-E64EB1DE34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3BB2BA-946C-474B-8A44-50EB5173BE02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21B22D7-7745-AF27-3210-8041648B214F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3445F48-3446-4FB0-88BE-B3679A1B7DE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411402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59DACF01-0473-AA8C-6930-ACE95BE3F6B4}"/>
              </a:ext>
            </a:extLst>
          </p:cNvPr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F5CAA5FE-6BF8-C8AD-E251-1AB4861E89C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AF3770B-3B78-153B-118A-14573672F2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4021392-CAC7-450A-8667-583C0A183C4A}" type="datetime1">
              <a:rPr lang="en-GB" altLang="en-US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0E714D-EC5F-579C-07E6-4DC1C80FD09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EB2DCD1C-9E31-48E8-81D6-875A32184C3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519486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https://uk.indeed.com/viewjob?jk=9dd3f46f29a7e134&amp;from=shareddesktop_copy" TargetMode="Externa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icpedia.org/highway-signs/a/action-plan.html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4.xml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killsforcare.org.uk/Careers-in-care/Job-roles/Roles/Manager.aspx" TargetMode="External"/><Relationship Id="rId2" Type="http://schemas.openxmlformats.org/officeDocument/2006/relationships/hyperlink" Target="https://www.cqc.org.uk/guidance-regulation/providers/registration/register-new-manager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indeed.com/viewjob?jk=9dd3f46f29a7e134&amp;from=shareddesktop_cop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44A3CB8-39FD-9F8F-CD33-5E2118C6E66C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fld id="{9C9D1F96-3DE6-40B6-9DCF-E50C656CAE8D}" type="datetime1">
              <a:rPr lang="en-GB" altLang="en-US">
                <a:solidFill>
                  <a:prstClr val="black">
                    <a:tint val="75000"/>
                  </a:prstClr>
                </a:solidFill>
                <a:latin typeface="Myriad Pro"/>
              </a:rPr>
              <a:pPr>
                <a:defRPr/>
              </a:pPr>
              <a:t>25/10/2026</a:t>
            </a:fld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6147" name="Slide Number Placeholder 4">
            <a:extLst>
              <a:ext uri="{FF2B5EF4-FFF2-40B4-BE49-F238E27FC236}">
                <a16:creationId xmlns:a16="http://schemas.microsoft.com/office/drawing/2014/main" id="{447FB185-B91D-14EC-A199-C064D51D1DD2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fld id="{AE6B05AB-4810-4491-ACB1-BBF1B714F398}" type="slidenum">
              <a:rPr lang="en-GB" altLang="en-US" sz="1200">
                <a:solidFill>
                  <a:srgbClr val="898989"/>
                </a:solidFill>
                <a:cs typeface="Arial" panose="020B060402020202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  <a:buNone/>
              </a:pPr>
              <a:t>1</a:t>
            </a:fld>
            <a:endParaRPr lang="en-GB" altLang="en-US" sz="1200">
              <a:solidFill>
                <a:srgbClr val="898989"/>
              </a:solidFill>
              <a:cs typeface="Arial" panose="020B0604020202020204" pitchFamily="34" charset="0"/>
            </a:endParaRPr>
          </a:p>
        </p:txBody>
      </p:sp>
      <p:sp>
        <p:nvSpPr>
          <p:cNvPr id="6148" name="Content Placeholder 2">
            <a:extLst>
              <a:ext uri="{FF2B5EF4-FFF2-40B4-BE49-F238E27FC236}">
                <a16:creationId xmlns:a16="http://schemas.microsoft.com/office/drawing/2014/main" id="{CE5AE962-C88D-3F0C-B15E-30348E09C8A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404813"/>
            <a:ext cx="8229600" cy="4464050"/>
          </a:xfrm>
        </p:spPr>
        <p:txBody>
          <a:bodyPr/>
          <a:lstStyle/>
          <a:p>
            <a:r>
              <a:rPr lang="en-GB" sz="2800" dirty="0"/>
              <a:t>Module Title: </a:t>
            </a:r>
            <a:r>
              <a:rPr lang="en-GB" sz="2800" b="1" i="1" dirty="0"/>
              <a:t>Professional Career Development within H&amp;SC</a:t>
            </a:r>
          </a:p>
          <a:p>
            <a:r>
              <a:rPr lang="en-GB" sz="2800" u="sng" dirty="0"/>
              <a:t>Module Number</a:t>
            </a:r>
            <a:r>
              <a:rPr lang="en-GB" sz="2800" dirty="0"/>
              <a:t>: LCHS 4009 (LON)</a:t>
            </a:r>
          </a:p>
          <a:p>
            <a:r>
              <a:rPr lang="en-GB" sz="2800" u="sng" dirty="0"/>
              <a:t>Assignment No</a:t>
            </a:r>
            <a:r>
              <a:rPr lang="en-GB" sz="2800" b="1" i="1" dirty="0"/>
              <a:t>: ASSIGNMENT 1</a:t>
            </a:r>
          </a:p>
          <a:p>
            <a:r>
              <a:rPr lang="en-GB" sz="2800" u="sng" dirty="0"/>
              <a:t>Career</a:t>
            </a:r>
            <a:r>
              <a:rPr lang="en-GB" sz="2800" dirty="0"/>
              <a:t>: Care Manager / Registered Manager</a:t>
            </a:r>
          </a:p>
          <a:p>
            <a:r>
              <a:rPr lang="en-GB" sz="2800" u="sng" dirty="0"/>
              <a:t>Student</a:t>
            </a:r>
            <a:r>
              <a:rPr lang="en-GB" sz="2800" b="1" i="1" dirty="0"/>
              <a:t>: Damilola Micheal</a:t>
            </a:r>
          </a:p>
          <a:p>
            <a:r>
              <a:rPr lang="en-GB" sz="2800" u="sng" dirty="0"/>
              <a:t>Student ID</a:t>
            </a:r>
            <a:r>
              <a:rPr lang="en-GB" sz="2800" dirty="0"/>
              <a:t>: 2517545</a:t>
            </a:r>
          </a:p>
          <a:p>
            <a:r>
              <a:rPr lang="en-GB" sz="2800" u="sng" dirty="0"/>
              <a:t>Lecturer</a:t>
            </a:r>
            <a:r>
              <a:rPr lang="en-GB" sz="2800" dirty="0"/>
              <a:t>: </a:t>
            </a:r>
            <a:r>
              <a:rPr lang="en-GB" sz="2400" b="1" i="1" dirty="0"/>
              <a:t>BIANCA SANFILIPPO</a:t>
            </a:r>
          </a:p>
        </p:txBody>
      </p:sp>
    </p:spTree>
    <p:extLst>
      <p:ext uri="{BB962C8B-B14F-4D97-AF65-F5344CB8AC3E}">
        <p14:creationId xmlns:p14="http://schemas.microsoft.com/office/powerpoint/2010/main" val="15155155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6E993329-62CA-9A49-62A4-7E50E45573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9"/>
            <a:ext cx="8229600" cy="777875"/>
          </a:xfrm>
        </p:spPr>
        <p:txBody>
          <a:bodyPr/>
          <a:lstStyle/>
          <a:p>
            <a:pPr algn="ctr"/>
            <a:r>
              <a:rPr lang="en-GB" sz="2800" b="1"/>
              <a:t>Introduction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9C891E3-BFF6-8AE0-6C9D-F65AD1EC6373}"/>
              </a:ext>
            </a:extLst>
          </p:cNvPr>
          <p:cNvSpPr>
            <a:spLocks noGrp="1"/>
          </p:cNvSpPr>
          <p:nvPr>
            <p:ph type="dt" sz="quarter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/>
          </a:p>
        </p:txBody>
      </p:sp>
      <p:sp>
        <p:nvSpPr>
          <p:cNvPr id="18436" name="Slide Number Placeholder 4">
            <a:extLst>
              <a:ext uri="{FF2B5EF4-FFF2-40B4-BE49-F238E27FC236}">
                <a16:creationId xmlns:a16="http://schemas.microsoft.com/office/drawing/2014/main" id="{207505A2-3DCF-366C-F28C-EBE3358EDADC}"/>
              </a:ext>
            </a:extLst>
          </p:cNvPr>
          <p:cNvSpPr>
            <a:spLocks noGrp="1" noChangeArrowheads="1"/>
          </p:cNvSpPr>
          <p:nvPr>
            <p:ph type="sldNum" sz="quarter" idx="12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Myriad Pro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Myriad Pro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Myriad Pro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Myriad Pro"/>
              </a:defRPr>
            </a:lvl9pPr>
          </a:lstStyle>
          <a:p>
            <a:pPr>
              <a:spcBef>
                <a:spcPct val="0"/>
              </a:spcBef>
              <a:buFontTx/>
              <a:buNone/>
            </a:pPr>
            <a:r>
              <a:rPr sz="800"/>
              <a:t>10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A2FCF950-4012-15F0-B279-1361A6BD7D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1"/>
            <a:ext cx="8229600" cy="3916363"/>
          </a:xfrm>
        </p:spPr>
        <p:txBody>
          <a:bodyPr/>
          <a:lstStyle/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am interested in becoming a Registered Care Manager in adult social care.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currently work as a Support Worker. This has given me practical experience in person-centred care, safeguarding, medication support and teamwork.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I want to progress into leadership so I can support staff and improve the quality of care.</a:t>
            </a:r>
          </a:p>
          <a:p>
            <a:pPr marL="0" indent="0">
              <a:buNone/>
            </a:pPr>
            <a:r>
              <a:rPr lang="en-GB" sz="1800">
                <a:solidFill>
                  <a:srgbClr val="002060"/>
                </a:solidFill>
              </a:rPr>
              <a:t>This presentation covers the role, a job advert, my personal SWOT analysis, my action plan and my conclusion.</a:t>
            </a:r>
          </a:p>
        </p:txBody>
      </p:sp>
    </p:spTree>
    <p:extLst>
      <p:ext uri="{BB962C8B-B14F-4D97-AF65-F5344CB8AC3E}">
        <p14:creationId xmlns:p14="http://schemas.microsoft.com/office/powerpoint/2010/main" val="40122124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1C5FB738-49DC-34AE-A0B2-E0926CAB7A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800" b="1" dirty="0"/>
              <a:t>Chosen Career and Job Advert</a:t>
            </a:r>
          </a:p>
        </p:txBody>
      </p:sp>
      <p:sp>
        <p:nvSpPr>
          <p:cNvPr id="19459" name="Content Placeholder 2">
            <a:extLst>
              <a:ext uri="{FF2B5EF4-FFF2-40B4-BE49-F238E27FC236}">
                <a16:creationId xmlns:a16="http://schemas.microsoft.com/office/drawing/2014/main" id="{374D29ED-FE9A-FC14-7792-1D4FB90B404A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 algn="ctr">
              <a:buNone/>
              <a:defRPr/>
            </a:pPr>
            <a:endParaRPr lang="en-GB" altLang="en-US" b="1" dirty="0">
              <a:solidFill>
                <a:srgbClr val="000000"/>
              </a:solidFill>
            </a:endParaRPr>
          </a:p>
          <a:p>
            <a:pPr>
              <a:defRPr/>
            </a:pPr>
            <a:endParaRPr lang="en-GB" alt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9032B6-384C-9F9E-8665-A5655B1A57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r>
              <a:rPr sz="800"/>
              <a:t>29/09/2026</a:t>
            </a:r>
            <a:endParaRPr lang="en-GB" altLang="en-US">
              <a:solidFill>
                <a:prstClr val="black">
                  <a:tint val="75000"/>
                </a:prstClr>
              </a:solidFill>
              <a:latin typeface="Myriad Pro"/>
            </a:endParaRPr>
          </a:p>
        </p:txBody>
      </p:sp>
      <p:sp>
        <p:nvSpPr>
          <p:cNvPr id="9221" name="Slide Number Placeholder 4">
            <a:extLst>
              <a:ext uri="{FF2B5EF4-FFF2-40B4-BE49-F238E27FC236}">
                <a16:creationId xmlns:a16="http://schemas.microsoft.com/office/drawing/2014/main" id="{79782756-9629-FD18-7F1C-3F6526AE18DD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  <a:buNone/>
            </a:pPr>
            <a:r>
              <a:rPr sz="800"/>
              <a:t>11</a:t>
            </a:r>
            <a:endParaRPr lang="en-GB" altLang="en-US" sz="9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28FA0CD-6774-EDEB-7901-7CC84D67FB82}"/>
              </a:ext>
            </a:extLst>
          </p:cNvPr>
          <p:cNvSpPr txBox="1"/>
          <p:nvPr/>
        </p:nvSpPr>
        <p:spPr>
          <a:xfrm>
            <a:off x="1011678" y="1340768"/>
            <a:ext cx="4377446" cy="400109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600" b="1" dirty="0">
                <a:solidFill>
                  <a:srgbClr val="002060"/>
                </a:solidFill>
              </a:rPr>
              <a:t>Main duties: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600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</a:rPr>
              <a:t>Manage day-to-day care services and support care staff.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</a:rPr>
              <a:t>Monitor safeguarding, incidents, complaints and care quality.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</a:rPr>
              <a:t>Work with families, professionals and senior managers.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</a:rPr>
              <a:t>The advert asked for care experience, leadership skills, CQC knowledge and Level 5 study or willingness to work towards it.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>
                <a:solidFill>
                  <a:srgbClr val="002060"/>
                </a:solidFill>
              </a:rPr>
              <a:t>Why it suits me: I already understand person-centred care and frontline practice.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i="1" dirty="0">
                <a:solidFill>
                  <a:srgbClr val="002060"/>
                </a:solidFill>
              </a:rPr>
              <a:t>Source: </a:t>
            </a:r>
            <a:r>
              <a:rPr lang="en-GB" sz="1600" dirty="0">
                <a:hlinkClick r:id="rId2"/>
              </a:rPr>
              <a:t>https://uk.indeed.com/viewjob?jk=9dd3f46f29a7e134&amp;from=shareddesktop_copy</a:t>
            </a:r>
            <a:endParaRPr lang="en-GB" sz="1600" i="1" dirty="0">
              <a:solidFill>
                <a:srgbClr val="002060"/>
              </a:solidFill>
            </a:endParaRPr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9B5EEBD4-D0B8-AB18-ED05-6322BAF3C80C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3"/>
          <a:stretch>
            <a:fillRect/>
          </a:stretch>
        </p:blipFill>
        <p:spPr bwMode="auto">
          <a:xfrm>
            <a:off x="5497830" y="1600201"/>
            <a:ext cx="6084570" cy="36575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80570674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2ECB96D-A2AC-472A-B5F5-1F6B2926674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89E1BE-C676-EA32-B28F-219A4DBEF9C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pPr algn="ctr"/>
            <a:r>
              <a:rPr lang="en-GB" sz="2800" b="1" dirty="0"/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CB0A5-F805-5843-49A2-D158A829C3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FA39D9E-0972-78D3-65B1-D3E7ECC9A3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A46BC38-E607-2F04-5466-37640EC997A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02526910"/>
              </p:ext>
            </p:extLst>
          </p:nvPr>
        </p:nvGraphicFramePr>
        <p:xfrm>
          <a:off x="1861886" y="1655035"/>
          <a:ext cx="8468228" cy="34388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787125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Strengths</a:t>
                      </a:r>
                      <a:r>
                        <a:rPr lang="en-GB" dirty="0"/>
                        <a:t>: 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Communication</a:t>
                      </a:r>
                      <a:r>
                        <a:rPr lang="en-GB" sz="1800" dirty="0">
                          <a:solidFill>
                            <a:srgbClr val="002060"/>
                          </a:solidFill>
                        </a:rPr>
                        <a:t>: I speak clearly with service users, families and colleagues.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Weaknesses</a:t>
                      </a:r>
                      <a:r>
                        <a:rPr lang="en-GB" dirty="0"/>
                        <a:t>: </a:t>
                      </a:r>
                      <a:endParaRPr lang="en-GB" sz="1800" b="1" dirty="0"/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Formal management experience – I support people directly but have not yet managed a whole service.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1008896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</a:rPr>
                        <a:t>Person-centred care</a:t>
                      </a:r>
                      <a:r>
                        <a:rPr lang="en-GB" sz="1800" dirty="0">
                          <a:solidFill>
                            <a:srgbClr val="002060"/>
                          </a:solidFill>
                        </a:rPr>
                        <a:t>: I follow care plans and respect individual choices.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sz="1800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Budgets, audits and staffing – I need more experience of the business side of care.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6" name="TextBox 5">
            <a:extLst>
              <a:ext uri="{FF2B5EF4-FFF2-40B4-BE49-F238E27FC236}">
                <a16:creationId xmlns:a16="http://schemas.microsoft.com/office/drawing/2014/main" id="{C29F10CD-967A-5A11-CE1D-68BEC598EACC}"/>
              </a:ext>
            </a:extLst>
          </p:cNvPr>
          <p:cNvSpPr txBox="1"/>
          <p:nvPr/>
        </p:nvSpPr>
        <p:spPr>
          <a:xfrm>
            <a:off x="1592573" y="771804"/>
            <a:ext cx="875626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600"/>
              <a:t>A SWOT analysis helps me look at my internal strengths and weaknesses and the external opportunities and threats that may affect my career progress.</a:t>
            </a:r>
          </a:p>
          <a:p>
            <a:pPr marL="0" indent="0">
              <a:buNone/>
            </a:pPr>
            <a:r>
              <a:rPr lang="en-GB" sz="1600"/>
              <a:t>I used it to compare my current skills with the Care Manager role.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2E96C9DD-6E57-08F3-F665-1A27E6B5E9D7}"/>
              </a:ext>
            </a:extLst>
          </p:cNvPr>
          <p:cNvSpPr txBox="1"/>
          <p:nvPr/>
        </p:nvSpPr>
        <p:spPr>
          <a:xfrm>
            <a:off x="1717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b="1"/>
              <a:t>Basis: </a:t>
            </a:r>
            <a:r>
              <a:rPr lang="en-GB" sz="1400"/>
              <a:t>my Support Worker experience, the job advert and CQC / Skills for Care guidance.</a:t>
            </a:r>
          </a:p>
        </p:txBody>
      </p:sp>
    </p:spTree>
    <p:extLst>
      <p:ext uri="{BB962C8B-B14F-4D97-AF65-F5344CB8AC3E}">
        <p14:creationId xmlns:p14="http://schemas.microsoft.com/office/powerpoint/2010/main" val="26278243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05BEBC-2514-7D14-64EF-28DAE62E99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81200" y="274638"/>
            <a:ext cx="8229600" cy="490066"/>
          </a:xfrm>
        </p:spPr>
        <p:txBody>
          <a:bodyPr/>
          <a:lstStyle/>
          <a:p>
            <a:pPr algn="ctr"/>
            <a:r>
              <a:rPr lang="en-GB" sz="2800" b="1" dirty="0"/>
              <a:t>Personal SWOT Analysis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0DAAA3-916F-1783-CEE5-00B606C92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25/10/2026</a:t>
            </a:fld>
            <a:endParaRPr lang="en-GB" alt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E1AB49E-FE26-1938-0704-CBDA876590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70D3CE1-A8A1-B015-DAE3-71A4853DE18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6793517"/>
              </p:ext>
            </p:extLst>
          </p:nvPr>
        </p:nvGraphicFramePr>
        <p:xfrm>
          <a:off x="1861886" y="764704"/>
          <a:ext cx="8468228" cy="3979361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34114">
                  <a:extLst>
                    <a:ext uri="{9D8B030D-6E8A-4147-A177-3AD203B41FA5}">
                      <a16:colId xmlns:a16="http://schemas.microsoft.com/office/drawing/2014/main" val="1734872705"/>
                    </a:ext>
                  </a:extLst>
                </a:gridCol>
                <a:gridCol w="4234114">
                  <a:extLst>
                    <a:ext uri="{9D8B030D-6E8A-4147-A177-3AD203B41FA5}">
                      <a16:colId xmlns:a16="http://schemas.microsoft.com/office/drawing/2014/main" val="4136844945"/>
                    </a:ext>
                  </a:extLst>
                </a:gridCol>
              </a:tblGrid>
              <a:tr h="464328">
                <a:tc gridSpan="2">
                  <a:txBody>
                    <a:bodyPr/>
                    <a:lstStyle/>
                    <a:p>
                      <a:pPr algn="ctr"/>
                      <a:r>
                        <a:rPr lang="en-GB" dirty="0"/>
                        <a:t>SWOT ANALYSIS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55094140"/>
                  </a:ext>
                </a:extLst>
              </a:tr>
              <a:tr h="122903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Opportunities</a:t>
                      </a:r>
                      <a:r>
                        <a:rPr lang="en-GB" dirty="0"/>
                        <a:t>: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Working towards a Level 5 Diploma in Leadership and Management for Adult Care.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b="1" dirty="0"/>
                        <a:t>Threats</a:t>
                      </a:r>
                      <a:endParaRPr lang="en-GB" dirty="0"/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Competition for Care Manager and Registered Manager roles.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25865573"/>
                  </a:ext>
                </a:extLst>
              </a:tr>
              <a:tr h="2139292"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Shadowing and mentoring from my manager, who knows my strengths.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None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r>
                        <a:rPr lang="en-GB" sz="1800" b="1" dirty="0">
                          <a:solidFill>
                            <a:srgbClr val="00206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Using my current workplace to collect evidence of teamwork, care planning and quality improvement.</a:t>
                      </a:r>
                    </a:p>
                    <a:p>
                      <a:pPr marL="342900" marR="0" lvl="0" indent="-34290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 typeface="Arial" panose="020B0604020202020204" pitchFamily="34" charset="0"/>
                        <a:buChar char="•"/>
                        <a:tabLst/>
                        <a:defRPr/>
                      </a:pPr>
                      <a:endParaRPr lang="en-GB" sz="1800" b="1" dirty="0">
                        <a:solidFill>
                          <a:srgbClr val="00206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Job adverts may ask for more management experience or Level 5 study.</a:t>
                      </a:r>
                    </a:p>
                    <a:p>
                      <a:pPr marL="0" lvl="0" indent="0" algn="l">
                        <a:buFont typeface="Arial" panose="020B0604020202020204" pitchFamily="34" charset="0"/>
                        <a:buNone/>
                      </a:pPr>
                      <a:endParaRPr lang="en-GB" sz="1800" b="1" dirty="0">
                        <a:solidFill>
                          <a:srgbClr val="C00000"/>
                        </a:solidFill>
                        <a:latin typeface="Calibri" panose="020F0502020204030204" pitchFamily="34" charset="0"/>
                        <a:cs typeface="Calibri" panose="020F0502020204030204" pitchFamily="34" charset="0"/>
                      </a:endParaRPr>
                    </a:p>
                    <a:p>
                      <a:pPr marL="342900" lvl="0" indent="-342900" algn="l">
                        <a:buFont typeface="Arial" panose="020B0604020202020204" pitchFamily="34" charset="0"/>
                        <a:buChar char="•"/>
                      </a:pPr>
                      <a:r>
                        <a:rPr lang="en-GB" sz="1800" b="1" dirty="0">
                          <a:solidFill>
                            <a:srgbClr val="C00000"/>
                          </a:solidFill>
                          <a:latin typeface="Calibri" panose="020F0502020204030204" pitchFamily="34" charset="0"/>
                          <a:cs typeface="Calibri" panose="020F0502020204030204" pitchFamily="34" charset="0"/>
                        </a:rPr>
                        <a:t>Care services can face staff shortages, sickness and high workload.</a:t>
                      </a:r>
                    </a:p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573443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E1A6F4AC-4425-540F-A7A5-0BECFCE84D53}"/>
              </a:ext>
            </a:extLst>
          </p:cNvPr>
          <p:cNvSpPr txBox="1"/>
          <p:nvPr/>
        </p:nvSpPr>
        <p:spPr>
          <a:xfrm>
            <a:off x="1717870" y="5077454"/>
            <a:ext cx="8756260" cy="52322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indent="0">
              <a:buNone/>
            </a:pPr>
            <a:r>
              <a:rPr lang="en-GB" sz="1400" b="1"/>
              <a:t>Basis: </a:t>
            </a:r>
            <a:r>
              <a:rPr lang="en-GB" sz="1400"/>
              <a:t>my Support Worker experience, the job advert and CQC / Skills for Care guidance.</a:t>
            </a:r>
          </a:p>
        </p:txBody>
      </p:sp>
    </p:spTree>
    <p:extLst>
      <p:ext uri="{BB962C8B-B14F-4D97-AF65-F5344CB8AC3E}">
        <p14:creationId xmlns:p14="http://schemas.microsoft.com/office/powerpoint/2010/main" val="24527898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3D80977B-0105-4BDE-DF54-D9B0E773C8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 wrap="square" anchor="ctr">
            <a:normAutofit/>
          </a:bodyPr>
          <a:lstStyle/>
          <a:p>
            <a:r>
              <a:rPr lang="en-GB" b="1"/>
              <a:t>Using SWOT to Move Forward</a:t>
            </a:r>
          </a:p>
        </p:txBody>
      </p:sp>
      <p:sp>
        <p:nvSpPr>
          <p:cNvPr id="13315" name="Content Placeholder 2">
            <a:extLst>
              <a:ext uri="{FF2B5EF4-FFF2-40B4-BE49-F238E27FC236}">
                <a16:creationId xmlns:a16="http://schemas.microsoft.com/office/drawing/2014/main" id="{50070DAB-396E-DF77-4036-1E44F9E2CD8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09600" y="1417638"/>
            <a:ext cx="5962650" cy="4171603"/>
          </a:xfrm>
        </p:spPr>
        <p:txBody>
          <a:bodyPr wrap="square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1800" dirty="0"/>
              <a:t>My action plan is: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my care experience and communication skills to support staff and build trust.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Shadow my manager during supervisions, audits, staff planning and incident reviews.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Use training and Level 5 study to close my management and compliance gaps.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Keep a record of feedback, achievements and examples of improved care.</a:t>
            </a:r>
          </a:p>
          <a:p>
            <a:pPr>
              <a:lnSpc>
                <a:spcPct val="90000"/>
              </a:lnSpc>
            </a:pPr>
            <a:r>
              <a:rPr lang="en-GB" sz="1800" dirty="0"/>
              <a:t>If workload or competition becomes a problem, I will stay organised, apply early and use professional contacts.</a:t>
            </a:r>
          </a:p>
          <a:p>
            <a:pPr marL="0" indent="0">
              <a:lnSpc>
                <a:spcPct val="90000"/>
              </a:lnSpc>
              <a:buNone/>
            </a:pPr>
            <a:r>
              <a:rPr sz="1800" b="1" dirty="0"/>
              <a:t>This gives me a realistic route from Support Worker to Care Manager.</a:t>
            </a:r>
            <a:endParaRPr lang="en-GB" sz="1800" b="1" dirty="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C6500BB-9727-01A3-200F-04AB33FFE03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6720840" y="1804275"/>
            <a:ext cx="4861560" cy="3580892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C3E97E-07F8-3EC8-79F6-C49008163BE6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34433" y="6524626"/>
            <a:ext cx="1295400" cy="219075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  <a:defRPr/>
            </a:pPr>
            <a:r>
              <a:rPr lang="en-GB" sz="900"/>
              <a:t>29/09/2026</a:t>
            </a:r>
            <a:endParaRPr lang="en-GB" altLang="en-US" sz="900"/>
          </a:p>
        </p:txBody>
      </p:sp>
      <p:sp>
        <p:nvSpPr>
          <p:cNvPr id="13317" name="Slide Number Placeholder 4">
            <a:extLst>
              <a:ext uri="{FF2B5EF4-FFF2-40B4-BE49-F238E27FC236}">
                <a16:creationId xmlns:a16="http://schemas.microsoft.com/office/drawing/2014/main" id="{4E364E1B-18CF-2A13-11D6-BBEA13EB09D9}"/>
              </a:ext>
            </a:extLst>
          </p:cNvPr>
          <p:cNvSpPr>
            <a:spLocks noGrp="1" noChangeArrowheads="1"/>
          </p:cNvSpPr>
          <p:nvPr>
            <p:ph type="sldNum" sz="quarter" idx="11"/>
          </p:nvPr>
        </p:nvSpPr>
        <p:spPr bwMode="auto">
          <a:xfrm>
            <a:off x="10608733" y="6381751"/>
            <a:ext cx="973667" cy="339725"/>
          </a:xfr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norm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Myriad Pro"/>
              </a:defRPr>
            </a:lvl1pPr>
            <a:lvl2pPr marL="557213" indent="-214313">
              <a:spcBef>
                <a:spcPct val="20000"/>
              </a:spcBef>
              <a:buFont typeface="Arial" panose="020B0604020202020204" pitchFamily="34" charset="0"/>
              <a:buChar char="–"/>
              <a:defRPr sz="2100">
                <a:solidFill>
                  <a:schemeClr val="tx1"/>
                </a:solidFill>
                <a:latin typeface="Myriad Pro"/>
              </a:defRPr>
            </a:lvl2pPr>
            <a:lvl3pPr marL="857250" indent="-171450">
              <a:spcBef>
                <a:spcPct val="20000"/>
              </a:spcBef>
              <a:buFont typeface="Arial" panose="020B0604020202020204" pitchFamily="34" charset="0"/>
              <a:buChar char="•"/>
              <a:defRPr sz="1800">
                <a:solidFill>
                  <a:schemeClr val="tx1"/>
                </a:solidFill>
                <a:latin typeface="Myriad Pro"/>
              </a:defRPr>
            </a:lvl3pPr>
            <a:lvl4pPr marL="1200150" indent="-171450">
              <a:spcBef>
                <a:spcPct val="20000"/>
              </a:spcBef>
              <a:buFont typeface="Arial" panose="020B0604020202020204" pitchFamily="34" charset="0"/>
              <a:buChar char="–"/>
              <a:defRPr sz="1500">
                <a:solidFill>
                  <a:schemeClr val="tx1"/>
                </a:solidFill>
                <a:latin typeface="Myriad Pro"/>
              </a:defRPr>
            </a:lvl4pPr>
            <a:lvl5pPr marL="1543050" indent="-171450">
              <a:spcBef>
                <a:spcPct val="20000"/>
              </a:spcBef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5pPr>
            <a:lvl6pPr marL="18859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6pPr>
            <a:lvl7pPr marL="22288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7pPr>
            <a:lvl8pPr marL="25717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8pPr>
            <a:lvl9pPr marL="2914650" indent="-17145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1500"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ts val="600"/>
              </a:spcAft>
              <a:buNone/>
            </a:pPr>
            <a:r>
              <a:rPr lang="en-GB" sz="1200">
                <a:solidFill>
                  <a:srgbClr val="898989"/>
                </a:solidFill>
              </a:rPr>
              <a:t>17</a:t>
            </a:r>
            <a:endParaRPr lang="en-GB" altLang="en-US" sz="1200">
              <a:solidFill>
                <a:srgbClr val="898989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9552305-7255-53C8-B3ED-F42CB6677410}"/>
              </a:ext>
            </a:extLst>
          </p:cNvPr>
          <p:cNvSpPr txBox="1"/>
          <p:nvPr/>
        </p:nvSpPr>
        <p:spPr>
          <a:xfrm>
            <a:off x="9312839" y="5185112"/>
            <a:ext cx="2269561" cy="307777"/>
          </a:xfrm>
          <a:prstGeom prst="rect">
            <a:avLst/>
          </a:prstGeom>
          <a:solidFill>
            <a:srgbClr val="000000"/>
          </a:solidFill>
        </p:spPr>
        <p:txBody>
          <a:bodyPr wrap="square" rtlCol="0">
            <a:spAutoFit/>
          </a:bodyPr>
          <a:lstStyle/>
          <a:p>
            <a:pPr algn="r">
              <a:spcAft>
                <a:spcPts val="600"/>
              </a:spcAft>
            </a:pPr>
            <a:r>
              <a:rPr lang="en-GB" sz="700">
                <a:solidFill>
                  <a:srgbClr val="FFFFFF"/>
                </a:solidFill>
                <a:hlinkClick r:id="rId3" tooltip="https://www.picpedia.org/highway-signs/a/action-plan.html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GB" sz="700">
                <a:solidFill>
                  <a:srgbClr val="FFFFFF"/>
                </a:solidFill>
              </a:rPr>
              <a:t> by Unknown Author is licensed under </a:t>
            </a:r>
            <a:r>
              <a:rPr lang="en-GB" sz="700">
                <a:solidFill>
                  <a:srgbClr val="FFFFFF"/>
                </a:solidFill>
                <a:hlinkClick r:id="rId4" tooltip="https://creativecommons.org/licenses/by-sa/3.0/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endParaRPr lang="en-GB" sz="7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3021789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69CF6-11BE-1327-7FC4-38BA9CEE84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67608" y="274638"/>
            <a:ext cx="6337853" cy="1143000"/>
          </a:xfrm>
        </p:spPr>
        <p:txBody>
          <a:bodyPr/>
          <a:lstStyle/>
          <a:p>
            <a:pPr algn="ctr"/>
            <a:r>
              <a:rPr sz="3600" b="1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A034EB-B55B-61B4-94FD-9BAA2A85EC5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3488633"/>
          </a:xfrm>
        </p:spPr>
        <p:txBody>
          <a:bodyPr/>
          <a:lstStyle/>
          <a:p>
            <a:pPr marL="0" indent="0">
              <a:buNone/>
            </a:pPr>
            <a:r>
              <a:rPr lang="en-GB" sz="2000">
                <a:latin typeface="Calibri" panose="020F0502020204030204" pitchFamily="34" charset="0"/>
                <a:cs typeface="Calibri" panose="020F0502020204030204" pitchFamily="34" charset="0"/>
              </a:rPr>
              <a:t>Registered </a:t>
            </a: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Care Manager is a realistic next step for me because it builds on my Support Worker experience.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My strengths are person-centred care, safeguarding, communication and teamwork. My main gaps are formal management experience, audits, budgets and higher-level study.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I will progress through shadowing, training, feedback and a Level 5 qualification.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The role is challenging, but CQC and Skills for Care guidance show that experience, competence and leadership development are important.</a:t>
            </a:r>
          </a:p>
          <a:p>
            <a:pPr marL="0" indent="0">
              <a:buNone/>
            </a:pPr>
            <a:r>
              <a:rPr sz="2000">
                <a:latin typeface="Calibri" panose="020F0502020204030204" pitchFamily="34" charset="0"/>
                <a:cs typeface="Calibri" panose="020F0502020204030204" pitchFamily="34" charset="0"/>
              </a:rPr>
              <a:t>I am motivated to keep learning and improve the quality of care for service users.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63FD0E-D4D0-8755-A3C4-14E7B32A7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43D12D6-9859-5531-0CC0-EA6EC0F247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93124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40DA3E-15F0-6A8E-0B75-01CF96165F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sz="3600" b="1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EB132-78D2-5E9E-364E-91FA1DD0D2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81200" y="1600202"/>
            <a:ext cx="8229600" cy="1828799"/>
          </a:xfrm>
        </p:spPr>
        <p:txBody>
          <a:bodyPr/>
          <a:lstStyle/>
          <a:p>
            <a:pPr marL="0" indent="0">
              <a:buNone/>
            </a:pPr>
            <a:r>
              <a:rPr sz="1500" dirty="0"/>
              <a:t>Care Quality Commission (2026) Register a new manager. Available at: </a:t>
            </a:r>
            <a:r>
              <a:rPr sz="1500" dirty="0">
                <a:hlinkClick r:id="rId2" tooltip="Open website"/>
              </a:rPr>
              <a:t>https://www.cqc.org.uk/guidance-regulation/providers/registration/register-new-manager</a:t>
            </a:r>
            <a:r>
              <a:rPr sz="1500" dirty="0"/>
              <a:t> (Accessed: 12 October 2026).</a:t>
            </a:r>
          </a:p>
          <a:p>
            <a:pPr marL="0" indent="0">
              <a:buNone/>
            </a:pPr>
            <a:r>
              <a:rPr sz="1500" dirty="0"/>
              <a:t>Skills for Care (2026) Manager. Available at: </a:t>
            </a:r>
            <a:r>
              <a:rPr sz="1500" dirty="0">
                <a:hlinkClick r:id="rId3" tooltip="Open website"/>
              </a:rPr>
              <a:t>https://www.skillsforcare.org.uk/Careers-in-care/Job-roles/Roles/Manager.aspx</a:t>
            </a:r>
            <a:r>
              <a:rPr sz="1500" dirty="0"/>
              <a:t> (Accessed: 12 October 2026).</a:t>
            </a:r>
          </a:p>
          <a:p>
            <a:pPr marL="0" indent="0">
              <a:buNone/>
            </a:pPr>
            <a:r>
              <a:rPr lang="en-GB" sz="1500" dirty="0">
                <a:hlinkClick r:id="rId4"/>
              </a:rPr>
              <a:t>https://uk.indeed.com/viewjob?jk=9dd3f46f29a7e134&amp;from=shareddesktop_copy</a:t>
            </a:r>
            <a:r>
              <a:rPr lang="en-GB" sz="1500" dirty="0"/>
              <a:t>, </a:t>
            </a:r>
            <a:r>
              <a:rPr sz="1500" dirty="0"/>
              <a:t>Recent advert reviewed for role duties and person specification.</a:t>
            </a:r>
            <a:r>
              <a:rPr lang="en-GB" sz="1500" dirty="0"/>
              <a:t> (Accessed: 24 October 2026).</a:t>
            </a:r>
          </a:p>
          <a:p>
            <a:pPr marL="0" indent="0">
              <a:buNone/>
            </a:pPr>
            <a:endParaRPr sz="1500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6849ABC-035D-4B50-47BB-B29699BAFB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AD0D0BF-B7A4-0946-BB41-002EC0E885C4}" type="datetime1">
              <a:rPr lang="en-GB" altLang="en-US" smtClean="0"/>
              <a:pPr>
                <a:defRPr/>
              </a:pPr>
              <a:t>25/10/2026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6CFC249-45A7-7943-7BBB-47BA571150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5A1A889-9CC5-D140-8BF1-56AB827C5FF0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28248577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35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D3A38422-8D6E-864F-AA6E-5FB855208F8F}">
  <we:reference id="wa200010215" version="2.0.0.1" store="en-US" storeType="OMEX"/>
  <we:alternateReferences>
    <we:reference id="WA200010215" version="2.0.0.1" store="" storeType="OMEX"/>
  </we:alternateReferences>
  <we:properties>
    <we:property name="bps.codex_control.document_id" value="&quot;139bccc7-f015-417b-bd92-c4d710ae166a&quot;"/>
  </we:properties>
  <we:bindings/>
  <we:snapshot xmlns:r="http://schemas.openxmlformats.org/officeDocument/2006/relationships"/>
</we:webextension>
</file>

<file path=docProps/app.xml><?xml version="1.0" encoding="utf-8"?>
<Properties xmlns="http://schemas.openxmlformats.org/officeDocument/2006/extended-properties" xmlns:vt="http://schemas.openxmlformats.org/officeDocument/2006/docPropsVTypes">
  <TotalTime>770</TotalTime>
  <Words>781</Words>
  <Application>Microsoft Office PowerPoint</Application>
  <PresentationFormat>Widescreen</PresentationFormat>
  <Paragraphs>80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2" baseType="lpstr">
      <vt:lpstr>Arial</vt:lpstr>
      <vt:lpstr>Calibri</vt:lpstr>
      <vt:lpstr>Myriad Pro</vt:lpstr>
      <vt:lpstr>20140311PresentationUWTSDTemplate</vt:lpstr>
      <vt:lpstr>PowerPoint Presentation</vt:lpstr>
      <vt:lpstr>Introduction</vt:lpstr>
      <vt:lpstr>Chosen Career and Job Advert</vt:lpstr>
      <vt:lpstr>Personal SWOT Analysis</vt:lpstr>
      <vt:lpstr>Personal SWOT Analysis</vt:lpstr>
      <vt:lpstr>Using SWOT to Move Forward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Damilola Micheal</cp:lastModifiedBy>
  <cp:revision>38</cp:revision>
  <dcterms:created xsi:type="dcterms:W3CDTF">2025-02-21T18:28:54Z</dcterms:created>
  <dcterms:modified xsi:type="dcterms:W3CDTF">2026-10-25T14:33:11Z</dcterms:modified>
</cp:coreProperties>
</file>