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39"/>
  </p:notesMasterIdLst>
  <p:sldIdLst>
    <p:sldId id="256" r:id="rId7"/>
    <p:sldId id="793" r:id="rId8"/>
    <p:sldId id="634" r:id="rId9"/>
    <p:sldId id="275" r:id="rId10"/>
    <p:sldId id="767" r:id="rId11"/>
    <p:sldId id="794" r:id="rId12"/>
    <p:sldId id="773" r:id="rId13"/>
    <p:sldId id="768" r:id="rId14"/>
    <p:sldId id="784" r:id="rId15"/>
    <p:sldId id="555" r:id="rId16"/>
    <p:sldId id="762" r:id="rId17"/>
    <p:sldId id="786" r:id="rId18"/>
    <p:sldId id="774" r:id="rId19"/>
    <p:sldId id="788" r:id="rId20"/>
    <p:sldId id="309" r:id="rId21"/>
    <p:sldId id="796" r:id="rId22"/>
    <p:sldId id="798" r:id="rId23"/>
    <p:sldId id="799" r:id="rId24"/>
    <p:sldId id="764" r:id="rId25"/>
    <p:sldId id="765" r:id="rId26"/>
    <p:sldId id="800" r:id="rId27"/>
    <p:sldId id="802" r:id="rId28"/>
    <p:sldId id="801" r:id="rId29"/>
    <p:sldId id="766" r:id="rId30"/>
    <p:sldId id="769" r:id="rId31"/>
    <p:sldId id="770" r:id="rId32"/>
    <p:sldId id="803" r:id="rId33"/>
    <p:sldId id="805" r:id="rId34"/>
    <p:sldId id="771" r:id="rId35"/>
    <p:sldId id="797" r:id="rId36"/>
    <p:sldId id="331" r:id="rId37"/>
    <p:sldId id="26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36"/>
    <p:restoredTop sz="91674" autoAdjust="0"/>
  </p:normalViewPr>
  <p:slideViewPr>
    <p:cSldViewPr snapToGrid="0" snapToObjects="1">
      <p:cViewPr varScale="1">
        <p:scale>
          <a:sx n="90" d="100"/>
          <a:sy n="90" d="100"/>
        </p:scale>
        <p:origin x="104"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9F4B5F-C31B-4878-9052-45AB455EB3BE}" type="datetimeFigureOut">
              <a:rPr lang="en-GB" smtClean="0"/>
              <a:t>17/10/2026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E6251B-6735-4E6A-A275-363C4A516CA1}" type="slidenum">
              <a:rPr lang="en-GB" smtClean="0"/>
              <a:t>‹#›</a:t>
            </a:fld>
            <a:endParaRPr lang="en-GB"/>
          </a:p>
        </p:txBody>
      </p:sp>
    </p:spTree>
    <p:extLst>
      <p:ext uri="{BB962C8B-B14F-4D97-AF65-F5344CB8AC3E}">
        <p14:creationId xmlns:p14="http://schemas.microsoft.com/office/powerpoint/2010/main" val="15958114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AD1FC55-58C7-A590-1D1E-48A2A60744DC}"/>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98075DC9-1C61-C39C-8312-F4357DD2014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2532" name="Slide Number Placeholder 3">
            <a:extLst>
              <a:ext uri="{FF2B5EF4-FFF2-40B4-BE49-F238E27FC236}">
                <a16:creationId xmlns:a16="http://schemas.microsoft.com/office/drawing/2014/main" id="{1B80BC6C-29BD-C3B4-7C92-CB9E2A6D39B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9076A53-ACED-4FF1-BF54-6AF54DB83D68}" type="slidenum">
              <a:rPr lang="en-GB" altLang="en-US" smtClean="0">
                <a:latin typeface="Verdana" panose="020B0604030504040204" pitchFamily="34" charset="0"/>
              </a:rPr>
              <a:pPr/>
              <a:t>3</a:t>
            </a:fld>
            <a:endParaRPr lang="en-GB" altLang="en-US">
              <a:latin typeface="Verdana" panose="020B060403050404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9F07A101-F66B-6A5B-1E94-B2B471DFB857}"/>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368A25B8-F5FE-4F2C-3E0F-24312943A6B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4580" name="Slide Number Placeholder 3">
            <a:extLst>
              <a:ext uri="{FF2B5EF4-FFF2-40B4-BE49-F238E27FC236}">
                <a16:creationId xmlns:a16="http://schemas.microsoft.com/office/drawing/2014/main" id="{59314299-ECAE-8BAC-E333-3C7D31F5161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66684A8-7B86-47A0-82D7-C39487947BCA}" type="slidenum">
              <a:rPr lang="en-GB" altLang="en-US" smtClean="0">
                <a:latin typeface="Verdana" panose="020B0604030504040204" pitchFamily="34" charset="0"/>
              </a:rPr>
              <a:pPr/>
              <a:t>4</a:t>
            </a:fld>
            <a:endParaRPr lang="en-GB" altLang="en-US">
              <a:latin typeface="Verdana" panose="020B060403050404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5</a:t>
            </a:fld>
            <a:endParaRPr lang="en-GB" altLang="en-US"/>
          </a:p>
        </p:txBody>
      </p:sp>
    </p:spTree>
    <p:extLst>
      <p:ext uri="{BB962C8B-B14F-4D97-AF65-F5344CB8AC3E}">
        <p14:creationId xmlns:p14="http://schemas.microsoft.com/office/powerpoint/2010/main" val="1220317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6</a:t>
            </a:fld>
            <a:endParaRPr lang="en-GB" altLang="en-US"/>
          </a:p>
        </p:txBody>
      </p:sp>
    </p:spTree>
    <p:extLst>
      <p:ext uri="{BB962C8B-B14F-4D97-AF65-F5344CB8AC3E}">
        <p14:creationId xmlns:p14="http://schemas.microsoft.com/office/powerpoint/2010/main" val="7408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08BB9E43-59C8-1696-3BC7-D1A27FF4D04B}"/>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B96A99D2-30A8-1E44-304F-AA113DD4FB5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175"/>
            <a:endParaRPr lang="en-GB" altLang="en-US" dirty="0"/>
          </a:p>
        </p:txBody>
      </p:sp>
      <p:sp>
        <p:nvSpPr>
          <p:cNvPr id="27652" name="Slide Number Placeholder 3">
            <a:extLst>
              <a:ext uri="{FF2B5EF4-FFF2-40B4-BE49-F238E27FC236}">
                <a16:creationId xmlns:a16="http://schemas.microsoft.com/office/drawing/2014/main" id="{B9E2ED42-3F40-8AEB-98DD-BB428B23CAC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655A427-9AF0-4C37-BFD5-70BBB11AD2BF}" type="slidenum">
              <a:rPr lang="en-GB" altLang="en-US" smtClean="0">
                <a:latin typeface="Verdana" panose="020B0604030504040204" pitchFamily="34" charset="0"/>
              </a:rPr>
              <a:pPr/>
              <a:t>7</a:t>
            </a:fld>
            <a:endParaRPr lang="en-GB" altLang="en-US">
              <a:latin typeface="Verdana" panose="020B060403050404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7BCA1A7-A9AA-36C0-5A08-7CB6245941FE}"/>
              </a:ext>
            </a:extLst>
          </p:cNvPr>
          <p:cNvSpPr>
            <a:spLocks noGrp="1" noRot="1" noChangeAspect="1" noChangeArrowheads="1" noTextEdit="1"/>
          </p:cNvSpPr>
          <p:nvPr>
            <p:ph type="sldImg"/>
          </p:nvPr>
        </p:nvSpPr>
        <p:spPr>
          <a:ln/>
        </p:spPr>
      </p:sp>
      <p:sp>
        <p:nvSpPr>
          <p:cNvPr id="29699" name="Notes Placeholder 2">
            <a:extLst>
              <a:ext uri="{FF2B5EF4-FFF2-40B4-BE49-F238E27FC236}">
                <a16:creationId xmlns:a16="http://schemas.microsoft.com/office/drawing/2014/main" id="{C9A145ED-4D8F-DCFE-3543-0E6F9BAAEFB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9700" name="Slide Number Placeholder 3">
            <a:extLst>
              <a:ext uri="{FF2B5EF4-FFF2-40B4-BE49-F238E27FC236}">
                <a16:creationId xmlns:a16="http://schemas.microsoft.com/office/drawing/2014/main" id="{559FE010-F80D-09D5-98A6-B9CB5E377A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4BC9D73-C030-4509-9B02-F626FDADF075}" type="slidenum">
              <a:rPr lang="en-GB" altLang="en-US" smtClean="0">
                <a:latin typeface="Verdana" panose="020B0604030504040204" pitchFamily="34" charset="0"/>
              </a:rPr>
              <a:pPr/>
              <a:t>8</a:t>
            </a:fld>
            <a:endParaRPr lang="en-GB" altLang="en-US">
              <a:latin typeface="Verdana" panose="020B060403050404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41177238-EBBC-5AC7-F313-48B7CD8F5403}"/>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BB6C2777-768F-9F19-4471-091E61D59C5F}"/>
              </a:ext>
            </a:extLst>
          </p:cNvPr>
          <p:cNvSpPr>
            <a:spLocks noGrp="1"/>
          </p:cNvSpPr>
          <p:nvPr>
            <p:ph type="body" idx="1"/>
          </p:nvPr>
        </p:nvSpPr>
        <p:spPr/>
        <p:txBody>
          <a:bodyPr/>
          <a:lstStyle/>
          <a:p>
            <a:pPr marL="0" indent="0">
              <a:buFont typeface="Arial" panose="020B0604020202020204" pitchFamily="34" charset="0"/>
              <a:buNone/>
              <a:defRPr/>
            </a:pPr>
            <a:endParaRPr lang="en-GB" dirty="0"/>
          </a:p>
        </p:txBody>
      </p:sp>
      <p:sp>
        <p:nvSpPr>
          <p:cNvPr id="33796" name="Slide Number Placeholder 3">
            <a:extLst>
              <a:ext uri="{FF2B5EF4-FFF2-40B4-BE49-F238E27FC236}">
                <a16:creationId xmlns:a16="http://schemas.microsoft.com/office/drawing/2014/main" id="{F3C17C9A-73D3-D195-408C-672C192CD7F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4C5C6C4-B639-4BAF-9E0F-31A4B91DB2AD}" type="slidenum">
              <a:rPr lang="en-GB" altLang="en-US" smtClean="0">
                <a:latin typeface="Verdana" panose="020B0604030504040204" pitchFamily="34" charset="0"/>
              </a:rPr>
              <a:pPr/>
              <a:t>11</a:t>
            </a:fld>
            <a:endParaRPr lang="en-GB" altLang="en-US">
              <a:latin typeface="Verdana" panose="020B060403050404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13</a:t>
            </a:fld>
            <a:endParaRPr lang="en-GB" altLang="en-US"/>
          </a:p>
        </p:txBody>
      </p:sp>
    </p:spTree>
    <p:extLst>
      <p:ext uri="{BB962C8B-B14F-4D97-AF65-F5344CB8AC3E}">
        <p14:creationId xmlns:p14="http://schemas.microsoft.com/office/powerpoint/2010/main" val="2154388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19D1291-ECCF-4A63-FC06-95F3009E5B67}"/>
              </a:ext>
            </a:extLst>
          </p:cNvPr>
          <p:cNvSpPr>
            <a:spLocks noGrp="1" noRot="1" noChangeAspect="1" noChangeArrowheads="1" noTextEdit="1"/>
          </p:cNvSpPr>
          <p:nvPr>
            <p:ph type="sldImg"/>
          </p:nvPr>
        </p:nvSpPr>
        <p:spPr>
          <a:ln/>
        </p:spPr>
      </p:sp>
      <p:sp>
        <p:nvSpPr>
          <p:cNvPr id="37891" name="Notes Placeholder 2">
            <a:extLst>
              <a:ext uri="{FF2B5EF4-FFF2-40B4-BE49-F238E27FC236}">
                <a16:creationId xmlns:a16="http://schemas.microsoft.com/office/drawing/2014/main" id="{4EEF0B60-ACFB-B632-A2A6-FF66B164448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37892" name="Slide Number Placeholder 3">
            <a:extLst>
              <a:ext uri="{FF2B5EF4-FFF2-40B4-BE49-F238E27FC236}">
                <a16:creationId xmlns:a16="http://schemas.microsoft.com/office/drawing/2014/main" id="{FB19EA23-3ECF-1DC3-E2F3-09F2E590BEF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D0F3CC-B3E5-4CC5-AB36-EF8A5DD909C1}" type="slidenum">
              <a:rPr lang="en-GB" altLang="en-US" smtClean="0">
                <a:latin typeface="Verdana" panose="020B0604030504040204" pitchFamily="34" charset="0"/>
              </a:rPr>
              <a:pPr/>
              <a:t>15</a:t>
            </a:fld>
            <a:endParaRPr lang="en-GB" altLang="en-US">
              <a:latin typeface="Verdana" panose="020B060403050404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16</a:t>
            </a:fld>
            <a:endParaRPr lang="en-GB" altLang="en-US"/>
          </a:p>
        </p:txBody>
      </p:sp>
    </p:spTree>
    <p:extLst>
      <p:ext uri="{BB962C8B-B14F-4D97-AF65-F5344CB8AC3E}">
        <p14:creationId xmlns:p14="http://schemas.microsoft.com/office/powerpoint/2010/main" val="1413397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3401E9F8-4CAF-1D83-A14A-0916B1BF1009}"/>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9FE02C69-960E-F1A3-83B3-82381ACC356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43012" name="Slide Number Placeholder 3">
            <a:extLst>
              <a:ext uri="{FF2B5EF4-FFF2-40B4-BE49-F238E27FC236}">
                <a16:creationId xmlns:a16="http://schemas.microsoft.com/office/drawing/2014/main" id="{26A9D931-B3F7-EB4E-1210-0A6808C2548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6443C7A-96E5-4487-A774-7A5041B8706D}" type="slidenum">
              <a:rPr lang="en-GB" altLang="en-US" smtClean="0">
                <a:latin typeface="Verdana" panose="020B0604030504040204" pitchFamily="34" charset="0"/>
              </a:rPr>
              <a:pPr/>
              <a:t>19</a:t>
            </a:fld>
            <a:endParaRPr lang="en-GB" altLang="en-US">
              <a:latin typeface="Verdana" panose="020B060403050404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FBCEADCA-C677-BD61-5BFB-A8C97BDA3239}"/>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5813AD28-3611-C911-F605-ED4BFAD4AAC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47108" name="Slide Number Placeholder 3">
            <a:extLst>
              <a:ext uri="{FF2B5EF4-FFF2-40B4-BE49-F238E27FC236}">
                <a16:creationId xmlns:a16="http://schemas.microsoft.com/office/drawing/2014/main" id="{358BE9FB-CC4F-8AFC-9C25-6A5AF3FAE80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A10C3DC-B6BE-4890-B7BC-0E620B3C13CE}" type="slidenum">
              <a:rPr lang="en-GB" altLang="en-US" smtClean="0">
                <a:latin typeface="Verdana" panose="020B0604030504040204" pitchFamily="34" charset="0"/>
              </a:rPr>
              <a:pPr/>
              <a:t>20</a:t>
            </a:fld>
            <a:endParaRPr lang="en-GB" altLang="en-US">
              <a:latin typeface="Verdana" panose="020B060403050404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21</a:t>
            </a:fld>
            <a:endParaRPr lang="en-GB" altLang="en-US"/>
          </a:p>
        </p:txBody>
      </p:sp>
    </p:spTree>
    <p:extLst>
      <p:ext uri="{BB962C8B-B14F-4D97-AF65-F5344CB8AC3E}">
        <p14:creationId xmlns:p14="http://schemas.microsoft.com/office/powerpoint/2010/main" val="782182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22</a:t>
            </a:fld>
            <a:endParaRPr lang="en-GB" altLang="en-US"/>
          </a:p>
        </p:txBody>
      </p:sp>
    </p:spTree>
    <p:extLst>
      <p:ext uri="{BB962C8B-B14F-4D97-AF65-F5344CB8AC3E}">
        <p14:creationId xmlns:p14="http://schemas.microsoft.com/office/powerpoint/2010/main" val="2834676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23</a:t>
            </a:fld>
            <a:endParaRPr lang="en-GB" altLang="en-US"/>
          </a:p>
        </p:txBody>
      </p:sp>
    </p:spTree>
    <p:extLst>
      <p:ext uri="{BB962C8B-B14F-4D97-AF65-F5344CB8AC3E}">
        <p14:creationId xmlns:p14="http://schemas.microsoft.com/office/powerpoint/2010/main" val="7426859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0149CC2-7052-A665-8883-B6CFA5A7A944}"/>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9C85FCCF-188C-2C51-6B49-2D6A9F30AB1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dirty="0"/>
          </a:p>
          <a:p>
            <a:endParaRPr lang="en-GB" altLang="en-US" dirty="0"/>
          </a:p>
        </p:txBody>
      </p:sp>
      <p:sp>
        <p:nvSpPr>
          <p:cNvPr id="49156" name="Slide Number Placeholder 3">
            <a:extLst>
              <a:ext uri="{FF2B5EF4-FFF2-40B4-BE49-F238E27FC236}">
                <a16:creationId xmlns:a16="http://schemas.microsoft.com/office/drawing/2014/main" id="{C9972B15-2A0F-F71C-A4F2-BBF51CC0193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F21A4BA-ADF0-49AE-8191-81812574ABDC}" type="slidenum">
              <a:rPr lang="en-GB" altLang="en-US" smtClean="0">
                <a:latin typeface="Verdana" panose="020B0604030504040204" pitchFamily="34" charset="0"/>
              </a:rPr>
              <a:pPr/>
              <a:t>24</a:t>
            </a:fld>
            <a:endParaRPr lang="en-GB" altLang="en-US">
              <a:latin typeface="Verdana" panose="020B060403050404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25</a:t>
            </a:fld>
            <a:endParaRPr lang="en-GB" altLang="en-US"/>
          </a:p>
        </p:txBody>
      </p:sp>
    </p:spTree>
    <p:extLst>
      <p:ext uri="{BB962C8B-B14F-4D97-AF65-F5344CB8AC3E}">
        <p14:creationId xmlns:p14="http://schemas.microsoft.com/office/powerpoint/2010/main" val="14164044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26</a:t>
            </a:fld>
            <a:endParaRPr lang="en-GB" altLang="en-US"/>
          </a:p>
        </p:txBody>
      </p:sp>
    </p:spTree>
    <p:extLst>
      <p:ext uri="{BB962C8B-B14F-4D97-AF65-F5344CB8AC3E}">
        <p14:creationId xmlns:p14="http://schemas.microsoft.com/office/powerpoint/2010/main" val="18045108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27</a:t>
            </a:fld>
            <a:endParaRPr lang="en-GB" altLang="en-US"/>
          </a:p>
        </p:txBody>
      </p:sp>
    </p:spTree>
    <p:extLst>
      <p:ext uri="{BB962C8B-B14F-4D97-AF65-F5344CB8AC3E}">
        <p14:creationId xmlns:p14="http://schemas.microsoft.com/office/powerpoint/2010/main" val="18769214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29</a:t>
            </a:fld>
            <a:endParaRPr lang="en-GB" altLang="en-US"/>
          </a:p>
        </p:txBody>
      </p:sp>
    </p:spTree>
    <p:extLst>
      <p:ext uri="{BB962C8B-B14F-4D97-AF65-F5344CB8AC3E}">
        <p14:creationId xmlns:p14="http://schemas.microsoft.com/office/powerpoint/2010/main" val="1774973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86AC34E-3327-478B-AA98-02919358A10D}" type="datetime1">
              <a:rPr lang="en-GB" altLang="en-US"/>
              <a:pPr>
                <a:defRPr/>
              </a:pPr>
              <a:t>17/10/2026</a:t>
            </a:fld>
            <a:endParaRPr lang="en-GB" altLang="en-US" dirty="0"/>
          </a:p>
        </p:txBody>
      </p:sp>
      <p:sp>
        <p:nvSpPr>
          <p:cNvPr id="5" name="Footer Placeholder 4"/>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EECDDA5-5E0B-4B0B-9390-47B030622544}" type="slidenum">
              <a:rPr lang="en-GB" altLang="en-US"/>
              <a:pPr>
                <a:defRPr/>
              </a:pPr>
              <a:t>‹#›</a:t>
            </a:fld>
            <a:endParaRPr lang="en-GB" altLang="en-US"/>
          </a:p>
        </p:txBody>
      </p:sp>
    </p:spTree>
    <p:extLst>
      <p:ext uri="{BB962C8B-B14F-4D97-AF65-F5344CB8AC3E}">
        <p14:creationId xmlns:p14="http://schemas.microsoft.com/office/powerpoint/2010/main" val="2007663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F0C7D76E-52AA-DBE4-E5C2-A18CE75EDC4E}"/>
              </a:ext>
            </a:extLst>
          </p:cNvPr>
          <p:cNvSpPr>
            <a:spLocks noGrp="1"/>
          </p:cNvSpPr>
          <p:nvPr>
            <p:ph type="dt" sz="half" idx="10"/>
          </p:nvPr>
        </p:nvSpPr>
        <p:spPr/>
        <p:txBody>
          <a:bodyPr/>
          <a:lstStyle>
            <a:lvl1pPr>
              <a:defRPr/>
            </a:lvl1pPr>
          </a:lstStyle>
          <a:p>
            <a:pPr>
              <a:defRPr/>
            </a:pPr>
            <a:fld id="{F5891D18-7ABA-4F48-8704-39955F8DC171}" type="datetime1">
              <a:rPr lang="en-GB" altLang="en-US"/>
              <a:pPr>
                <a:defRPr/>
              </a:pPr>
              <a:t>17/10/2026</a:t>
            </a:fld>
            <a:endParaRPr lang="en-GB" altLang="en-US" dirty="0"/>
          </a:p>
        </p:txBody>
      </p:sp>
      <p:sp>
        <p:nvSpPr>
          <p:cNvPr id="6" name="Slide Number Placeholder 5">
            <a:extLst>
              <a:ext uri="{FF2B5EF4-FFF2-40B4-BE49-F238E27FC236}">
                <a16:creationId xmlns:a16="http://schemas.microsoft.com/office/drawing/2014/main" id="{EA48B7B4-4148-E0F2-48A7-A48791724392}"/>
              </a:ext>
            </a:extLst>
          </p:cNvPr>
          <p:cNvSpPr>
            <a:spLocks noGrp="1"/>
          </p:cNvSpPr>
          <p:nvPr>
            <p:ph type="sldNum" sz="quarter" idx="11"/>
          </p:nvPr>
        </p:nvSpPr>
        <p:spPr/>
        <p:txBody>
          <a:bodyPr/>
          <a:lstStyle>
            <a:lvl1pPr>
              <a:defRPr/>
            </a:lvl1pPr>
          </a:lstStyle>
          <a:p>
            <a:pPr>
              <a:defRPr/>
            </a:pPr>
            <a:fld id="{0F7A11C4-C3C7-47EC-8646-8B29E1936787}" type="slidenum">
              <a:rPr lang="en-GB" altLang="en-US"/>
              <a:pPr>
                <a:defRPr/>
              </a:pPr>
              <a:t>‹#›</a:t>
            </a:fld>
            <a:endParaRPr lang="en-GB" altLang="en-US"/>
          </a:p>
        </p:txBody>
      </p:sp>
    </p:spTree>
    <p:extLst>
      <p:ext uri="{BB962C8B-B14F-4D97-AF65-F5344CB8AC3E}">
        <p14:creationId xmlns:p14="http://schemas.microsoft.com/office/powerpoint/2010/main" val="2303471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0A89A651-9ECF-935C-E819-04B22D391CA1}"/>
              </a:ext>
            </a:extLst>
          </p:cNvPr>
          <p:cNvSpPr>
            <a:spLocks noGrp="1"/>
          </p:cNvSpPr>
          <p:nvPr>
            <p:ph type="dt" sz="half" idx="10"/>
          </p:nvPr>
        </p:nvSpPr>
        <p:spPr/>
        <p:txBody>
          <a:bodyPr/>
          <a:lstStyle>
            <a:lvl1pPr>
              <a:defRPr/>
            </a:lvl1pPr>
          </a:lstStyle>
          <a:p>
            <a:pPr>
              <a:defRPr/>
            </a:pPr>
            <a:fld id="{D34DA2F0-D6E6-45F0-9BF7-E3DA2373911C}" type="datetime1">
              <a:rPr lang="en-GB" altLang="en-US"/>
              <a:pPr>
                <a:defRPr/>
              </a:pPr>
              <a:t>17/10/2026</a:t>
            </a:fld>
            <a:endParaRPr lang="en-GB" altLang="en-US" dirty="0"/>
          </a:p>
        </p:txBody>
      </p:sp>
      <p:sp>
        <p:nvSpPr>
          <p:cNvPr id="6" name="Slide Number Placeholder 5">
            <a:extLst>
              <a:ext uri="{FF2B5EF4-FFF2-40B4-BE49-F238E27FC236}">
                <a16:creationId xmlns:a16="http://schemas.microsoft.com/office/drawing/2014/main" id="{0E445445-E3DD-5306-223D-EFAE6A667E71}"/>
              </a:ext>
            </a:extLst>
          </p:cNvPr>
          <p:cNvSpPr>
            <a:spLocks noGrp="1"/>
          </p:cNvSpPr>
          <p:nvPr>
            <p:ph type="sldNum" sz="quarter" idx="11"/>
          </p:nvPr>
        </p:nvSpPr>
        <p:spPr/>
        <p:txBody>
          <a:bodyPr/>
          <a:lstStyle>
            <a:lvl1pPr>
              <a:defRPr/>
            </a:lvl1pPr>
          </a:lstStyle>
          <a:p>
            <a:pPr>
              <a:defRPr/>
            </a:pPr>
            <a:fld id="{3AD72674-4455-47C7-AE5C-D9318FC14597}" type="slidenum">
              <a:rPr lang="en-GB" altLang="en-US"/>
              <a:pPr>
                <a:defRPr/>
              </a:pPr>
              <a:t>‹#›</a:t>
            </a:fld>
            <a:endParaRPr lang="en-GB" altLang="en-US"/>
          </a:p>
        </p:txBody>
      </p:sp>
    </p:spTree>
    <p:extLst>
      <p:ext uri="{BB962C8B-B14F-4D97-AF65-F5344CB8AC3E}">
        <p14:creationId xmlns:p14="http://schemas.microsoft.com/office/powerpoint/2010/main" val="3629634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9"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2.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10/17/2026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708" r:id="rId6"/>
    <p:sldLayoutId id="2147483709"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hyperlink" Target="file:///C:\Users\d.bijlhout\Downloads\s13012-021-01114-2.pdf" TargetMode="External"/><Relationship Id="rId2" Type="http://schemas.openxmlformats.org/officeDocument/2006/relationships/hyperlink" Target="file:///C:\Users\d.bijlhout\Downloads\jcm-09-00967.pdf" TargetMode="Externa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DDD4E0-4A40-AE8D-C2C9-C62E22549581}"/>
              </a:ext>
            </a:extLst>
          </p:cNvPr>
          <p:cNvSpPr txBox="1"/>
          <p:nvPr/>
        </p:nvSpPr>
        <p:spPr>
          <a:xfrm>
            <a:off x="2955850" y="665570"/>
            <a:ext cx="6096000" cy="2492990"/>
          </a:xfrm>
          <a:prstGeom prst="rect">
            <a:avLst/>
          </a:prstGeom>
          <a:noFill/>
        </p:spPr>
        <p:txBody>
          <a:bodyPr wrap="square">
            <a:spAutoFit/>
          </a:bodyPr>
          <a:lstStyle/>
          <a:p>
            <a:pPr algn="ctr"/>
            <a:r>
              <a:rPr lang="en-GB" altLang="en-US" sz="3800" b="1" dirty="0">
                <a:solidFill>
                  <a:schemeClr val="bg1"/>
                </a:solidFill>
                <a:latin typeface="Arial" panose="020B0604020202020204" pitchFamily="34" charset="0"/>
                <a:cs typeface="Arial" panose="020B0604020202020204" pitchFamily="34" charset="0"/>
              </a:rPr>
              <a:t>Practice Based Research</a:t>
            </a:r>
          </a:p>
          <a:p>
            <a:pPr algn="ctr"/>
            <a:endParaRPr lang="en-GB" altLang="en-US" sz="4000" b="1" dirty="0">
              <a:solidFill>
                <a:schemeClr val="bg1"/>
              </a:solidFill>
            </a:endParaRPr>
          </a:p>
          <a:p>
            <a:pPr algn="ctr"/>
            <a:r>
              <a:rPr lang="en-GB" altLang="en-US" sz="4000" b="1" dirty="0">
                <a:solidFill>
                  <a:schemeClr val="bg1"/>
                </a:solidFill>
              </a:rPr>
              <a:t>LCHS7008</a:t>
            </a:r>
          </a:p>
          <a:p>
            <a:pPr algn="ctr"/>
            <a:endParaRPr lang="en-GB" sz="3800" dirty="0"/>
          </a:p>
        </p:txBody>
      </p:sp>
      <p:sp>
        <p:nvSpPr>
          <p:cNvPr id="2" name="Subtitle 4">
            <a:extLst>
              <a:ext uri="{FF2B5EF4-FFF2-40B4-BE49-F238E27FC236}">
                <a16:creationId xmlns:a16="http://schemas.microsoft.com/office/drawing/2014/main" id="{7A536532-A02D-9310-4F55-3CCF419BE227}"/>
              </a:ext>
            </a:extLst>
          </p:cNvPr>
          <p:cNvSpPr txBox="1">
            <a:spLocks/>
          </p:cNvSpPr>
          <p:nvPr/>
        </p:nvSpPr>
        <p:spPr>
          <a:xfrm>
            <a:off x="2226782" y="3567129"/>
            <a:ext cx="8064500" cy="17335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altLang="en-US" sz="4000" b="1" dirty="0">
                <a:solidFill>
                  <a:schemeClr val="bg1"/>
                </a:solidFill>
              </a:rPr>
              <a:t>Systematic Literature Review</a:t>
            </a:r>
          </a:p>
          <a:p>
            <a:pPr marL="0" indent="0" algn="ctr">
              <a:buNone/>
            </a:pPr>
            <a:r>
              <a:rPr lang="en-GB" altLang="en-US" sz="2500" b="1" dirty="0">
                <a:solidFill>
                  <a:schemeClr val="bg1"/>
                </a:solidFill>
              </a:rPr>
              <a:t>   Week 8</a:t>
            </a:r>
          </a:p>
          <a:p>
            <a:pPr marL="0" indent="0" algn="ctr">
              <a:buNone/>
            </a:pPr>
            <a:r>
              <a:rPr lang="en-GB" altLang="en-US" sz="2300" b="1" dirty="0">
                <a:solidFill>
                  <a:schemeClr val="bg1"/>
                </a:solidFill>
              </a:rPr>
              <a:t>(part 1)</a:t>
            </a:r>
            <a:r>
              <a:rPr lang="en-GB" altLang="en-US" sz="2500" b="1" dirty="0">
                <a:solidFill>
                  <a:schemeClr val="bg1"/>
                </a:solidFill>
              </a:rPr>
              <a:t>	</a:t>
            </a:r>
          </a:p>
          <a:p>
            <a:pPr marL="0" indent="0" algn="ctr">
              <a:buNone/>
            </a:pPr>
            <a:endParaRPr lang="en-GB" altLang="en-US" b="1" dirty="0">
              <a:solidFill>
                <a:schemeClr val="bg1"/>
              </a:solidFill>
              <a:latin typeface="Arial" panose="020B0604020202020204" pitchFamily="34" charset="0"/>
              <a:cs typeface="Arial" panose="020B0604020202020204" pitchFamily="34" charset="0"/>
            </a:endParaRPr>
          </a:p>
          <a:p>
            <a:pPr algn="ctr"/>
            <a:endParaRPr lang="en-GB" altLang="en-US" dirty="0">
              <a:solidFill>
                <a:schemeClr val="bg1"/>
              </a:solidFill>
            </a:endParaRPr>
          </a:p>
          <a:p>
            <a:pPr marL="0" indent="0" algn="ctr">
              <a:buNone/>
            </a:pPr>
            <a:endParaRPr lang="en-GB" altLang="en-US" dirty="0"/>
          </a:p>
          <a:p>
            <a:pPr marL="0" indent="0" algn="ctr">
              <a:buNone/>
            </a:pPr>
            <a:r>
              <a:rPr lang="en-GB" altLang="en-US" dirty="0"/>
              <a:t> </a:t>
            </a:r>
          </a:p>
        </p:txBody>
      </p:sp>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584E2E68-048D-E9AD-59CB-220AD55B36FD}"/>
              </a:ext>
            </a:extLst>
          </p:cNvPr>
          <p:cNvSpPr>
            <a:spLocks noGrp="1"/>
          </p:cNvSpPr>
          <p:nvPr>
            <p:ph type="title"/>
          </p:nvPr>
        </p:nvSpPr>
        <p:spPr>
          <a:xfrm>
            <a:off x="2127250" y="333376"/>
            <a:ext cx="7886700" cy="993775"/>
          </a:xfrm>
          <a:noFill/>
        </p:spPr>
        <p:txBody>
          <a:bodyPr anchorCtr="1"/>
          <a:lstStyle/>
          <a:p>
            <a:r>
              <a:rPr lang="en-GB" altLang="en-US" b="1" dirty="0">
                <a:latin typeface="Arial" panose="020B0604020202020204" pitchFamily="34" charset="0"/>
                <a:cs typeface="Arial" panose="020B0604020202020204" pitchFamily="34" charset="0"/>
              </a:rPr>
              <a:t>Session objectives</a:t>
            </a:r>
          </a:p>
        </p:txBody>
      </p:sp>
      <p:sp>
        <p:nvSpPr>
          <p:cNvPr id="3" name="Content Placeholder 2">
            <a:extLst>
              <a:ext uri="{FF2B5EF4-FFF2-40B4-BE49-F238E27FC236}">
                <a16:creationId xmlns:a16="http://schemas.microsoft.com/office/drawing/2014/main" id="{C485ED1E-9405-10F6-EDFA-9B1E8D2BB256}"/>
              </a:ext>
            </a:extLst>
          </p:cNvPr>
          <p:cNvSpPr txBox="1">
            <a:spLocks noGrp="1"/>
          </p:cNvSpPr>
          <p:nvPr>
            <p:ph idx="1"/>
          </p:nvPr>
        </p:nvSpPr>
        <p:spPr>
          <a:xfrm>
            <a:off x="1811339" y="1557339"/>
            <a:ext cx="8569325" cy="3887787"/>
          </a:xfrm>
        </p:spPr>
        <p:txBody>
          <a:bodyPr>
            <a:normAutofit fontScale="77500" lnSpcReduction="20000"/>
          </a:bodyPr>
          <a:lstStyle/>
          <a:p>
            <a:pPr marL="0" indent="0" fontAlgn="t">
              <a:buNone/>
            </a:pPr>
            <a:r>
              <a:rPr lang="en-GB" dirty="0"/>
              <a:t>By the end of this session, learners will be able to:</a:t>
            </a:r>
          </a:p>
          <a:p>
            <a:pPr marL="0" lvl="0" indent="0" fontAlgn="t">
              <a:buNone/>
            </a:pPr>
            <a:endParaRPr lang="en-GB" dirty="0"/>
          </a:p>
          <a:p>
            <a:pPr marL="342900" lvl="0" indent="-342900" fontAlgn="t"/>
            <a:r>
              <a:rPr lang="en-GB" dirty="0"/>
              <a:t>Discuss the relevance of systematic literature reviews within public health and social care practice.</a:t>
            </a:r>
          </a:p>
          <a:p>
            <a:pPr marL="342900" lvl="0" indent="-342900" fontAlgn="t"/>
            <a:r>
              <a:rPr lang="en-GB" dirty="0"/>
              <a:t>Identify when a systematic literature review is an appropriate research method.</a:t>
            </a:r>
          </a:p>
          <a:p>
            <a:pPr marL="342900" lvl="0" indent="-342900" fontAlgn="t"/>
            <a:r>
              <a:rPr lang="en-GB" dirty="0"/>
              <a:t>Understand the key stages involved in conducting a high-quality systematic literature review.</a:t>
            </a:r>
          </a:p>
          <a:p>
            <a:pPr marL="342900" lvl="0" indent="-342900" fontAlgn="t"/>
            <a:r>
              <a:rPr lang="en-GB" dirty="0"/>
              <a:t>Understand how to accurately report a systematic literature review to demonstrate methodological rigour and quality.</a:t>
            </a:r>
          </a:p>
          <a:p>
            <a:pPr marL="342900" lvl="0" indent="-342900" fontAlgn="t"/>
            <a:r>
              <a:rPr lang="en-GB" dirty="0"/>
              <a:t>Understand how to complete and submit an ethics application form relevant for their term 3 research project.</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744BD0A6-3CEA-3075-1983-B3861D320253}"/>
              </a:ext>
            </a:extLst>
          </p:cNvPr>
          <p:cNvSpPr>
            <a:spLocks noGrp="1"/>
          </p:cNvSpPr>
          <p:nvPr>
            <p:ph type="title"/>
          </p:nvPr>
        </p:nvSpPr>
        <p:spPr/>
        <p:txBody>
          <a:bodyPr/>
          <a:lstStyle/>
          <a:p>
            <a:r>
              <a:rPr lang="en-GB" altLang="en-US" sz="4000" dirty="0"/>
              <a:t>A definition of systematic review</a:t>
            </a:r>
          </a:p>
        </p:txBody>
      </p:sp>
      <p:sp>
        <p:nvSpPr>
          <p:cNvPr id="21507" name="Content Placeholder 2">
            <a:extLst>
              <a:ext uri="{FF2B5EF4-FFF2-40B4-BE49-F238E27FC236}">
                <a16:creationId xmlns:a16="http://schemas.microsoft.com/office/drawing/2014/main" id="{2B563B9F-0758-B19D-CDD6-D3A398994BC1}"/>
              </a:ext>
            </a:extLst>
          </p:cNvPr>
          <p:cNvSpPr>
            <a:spLocks noGrp="1"/>
          </p:cNvSpPr>
          <p:nvPr>
            <p:ph idx="1"/>
          </p:nvPr>
        </p:nvSpPr>
        <p:spPr>
          <a:xfrm>
            <a:off x="1981200" y="1600201"/>
            <a:ext cx="8229600" cy="3916363"/>
          </a:xfrm>
        </p:spPr>
        <p:txBody>
          <a:bodyPr/>
          <a:lstStyle/>
          <a:p>
            <a:r>
              <a:rPr lang="en-GB" altLang="en-US" sz="2600" dirty="0"/>
              <a:t>“A systematic review carefully looks at a body of literature based on a highly specific question and uses a comprehensive, transparent and systematic literature review method for preparing, maintaining and disseminating high-quality evidence”</a:t>
            </a:r>
          </a:p>
          <a:p>
            <a:pPr marL="0" indent="0">
              <a:buNone/>
            </a:pPr>
            <a:endParaRPr lang="en-GB" altLang="en-US" sz="1400" dirty="0"/>
          </a:p>
          <a:p>
            <a:pPr marL="0" indent="0">
              <a:buNone/>
            </a:pPr>
            <a:r>
              <a:rPr lang="en-GB" altLang="en-US" sz="1400" dirty="0"/>
              <a:t>						</a:t>
            </a:r>
            <a:r>
              <a:rPr lang="en-GB" altLang="en-US" sz="2600" dirty="0"/>
              <a:t>(Kruse, 2004)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4AD742CE-48B4-766E-44BE-3F33B2CC8B37}"/>
              </a:ext>
            </a:extLst>
          </p:cNvPr>
          <p:cNvSpPr>
            <a:spLocks noGrp="1"/>
          </p:cNvSpPr>
          <p:nvPr>
            <p:ph type="title"/>
          </p:nvPr>
        </p:nvSpPr>
        <p:spPr/>
        <p:txBody>
          <a:bodyPr/>
          <a:lstStyle/>
          <a:p>
            <a:r>
              <a:rPr lang="en-GB" altLang="en-US" sz="5000" dirty="0"/>
              <a:t>Purpose of systematic review</a:t>
            </a:r>
          </a:p>
        </p:txBody>
      </p:sp>
      <p:sp>
        <p:nvSpPr>
          <p:cNvPr id="3" name="Content Placeholder 2">
            <a:extLst>
              <a:ext uri="{FF2B5EF4-FFF2-40B4-BE49-F238E27FC236}">
                <a16:creationId xmlns:a16="http://schemas.microsoft.com/office/drawing/2014/main" id="{F97E1393-E8DD-B319-057E-C9E6C31EE70D}"/>
              </a:ext>
            </a:extLst>
          </p:cNvPr>
          <p:cNvSpPr>
            <a:spLocks noGrp="1"/>
          </p:cNvSpPr>
          <p:nvPr>
            <p:ph idx="1"/>
          </p:nvPr>
        </p:nvSpPr>
        <p:spPr>
          <a:xfrm>
            <a:off x="1981200" y="1600201"/>
            <a:ext cx="8229600" cy="3916363"/>
          </a:xfrm>
        </p:spPr>
        <p:txBody>
          <a:bodyPr>
            <a:normAutofit/>
          </a:bodyPr>
          <a:lstStyle/>
          <a:p>
            <a:pPr marL="0" lvl="1" indent="0" algn="just">
              <a:spcBef>
                <a:spcPts val="750"/>
              </a:spcBef>
              <a:buNone/>
              <a:defRPr/>
            </a:pPr>
            <a:endParaRPr lang="en-GB" sz="4000" dirty="0"/>
          </a:p>
          <a:p>
            <a:pPr marL="0" lvl="1" indent="0" algn="ctr">
              <a:spcBef>
                <a:spcPts val="750"/>
              </a:spcBef>
              <a:buNone/>
              <a:defRPr/>
            </a:pPr>
            <a:r>
              <a:rPr lang="en-GB" sz="4000" i="1" dirty="0"/>
              <a:t>Systematic reviews are a key element of evidence-based healthcare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9F7EDC91-8D41-61E6-0D6A-37E3A1E9CA3A}"/>
              </a:ext>
            </a:extLst>
          </p:cNvPr>
          <p:cNvSpPr>
            <a:spLocks noGrp="1"/>
          </p:cNvSpPr>
          <p:nvPr>
            <p:ph type="title"/>
          </p:nvPr>
        </p:nvSpPr>
        <p:spPr/>
        <p:txBody>
          <a:bodyPr/>
          <a:lstStyle/>
          <a:p>
            <a:r>
              <a:rPr lang="en-GB" altLang="en-US" dirty="0"/>
              <a:t>Characteristics of Systematic Review</a:t>
            </a:r>
          </a:p>
        </p:txBody>
      </p:sp>
      <p:sp>
        <p:nvSpPr>
          <p:cNvPr id="3" name="Content Placeholder 2">
            <a:extLst>
              <a:ext uri="{FF2B5EF4-FFF2-40B4-BE49-F238E27FC236}">
                <a16:creationId xmlns:a16="http://schemas.microsoft.com/office/drawing/2014/main" id="{346C6EAB-3594-1E02-F707-C1D0CCB38DDF}"/>
              </a:ext>
            </a:extLst>
          </p:cNvPr>
          <p:cNvSpPr>
            <a:spLocks noGrp="1"/>
          </p:cNvSpPr>
          <p:nvPr>
            <p:ph idx="1"/>
          </p:nvPr>
        </p:nvSpPr>
        <p:spPr>
          <a:xfrm>
            <a:off x="2279577" y="1556792"/>
            <a:ext cx="8074025" cy="3262312"/>
          </a:xfrm>
        </p:spPr>
        <p:txBody>
          <a:bodyPr>
            <a:noAutofit/>
          </a:bodyPr>
          <a:lstStyle/>
          <a:p>
            <a:pPr>
              <a:defRPr/>
            </a:pPr>
            <a:r>
              <a:rPr lang="en-GB" sz="2300" dirty="0"/>
              <a:t>Used in the medical field</a:t>
            </a:r>
          </a:p>
          <a:p>
            <a:pPr>
              <a:defRPr/>
            </a:pPr>
            <a:r>
              <a:rPr lang="en-GB" sz="2300" dirty="0"/>
              <a:t>Focus on effectiveness questions of specific interventions</a:t>
            </a:r>
          </a:p>
          <a:p>
            <a:pPr>
              <a:defRPr/>
            </a:pPr>
            <a:r>
              <a:rPr lang="en-GB" sz="2300" dirty="0"/>
              <a:t>Can be quantitative and qualitative in nature</a:t>
            </a:r>
          </a:p>
          <a:p>
            <a:pPr>
              <a:defRPr/>
            </a:pPr>
            <a:r>
              <a:rPr lang="en-GB" sz="2300" dirty="0"/>
              <a:t>Comprehensive, transparent search</a:t>
            </a:r>
          </a:p>
          <a:p>
            <a:pPr>
              <a:defRPr/>
            </a:pPr>
            <a:r>
              <a:rPr lang="en-GB" sz="2300" dirty="0"/>
              <a:t>Multiple databases used for the search</a:t>
            </a:r>
          </a:p>
          <a:p>
            <a:pPr>
              <a:defRPr/>
            </a:pPr>
            <a:r>
              <a:rPr lang="en-GB" sz="2300" dirty="0"/>
              <a:t>Can extend into a meta-analysis of the studies</a:t>
            </a:r>
          </a:p>
          <a:p>
            <a:pPr>
              <a:defRPr/>
            </a:pPr>
            <a:r>
              <a:rPr lang="en-GB" sz="2300" dirty="0"/>
              <a:t>Use of explicit systematic methods</a:t>
            </a:r>
          </a:p>
          <a:p>
            <a:pPr>
              <a:defRPr/>
            </a:pPr>
            <a:r>
              <a:rPr lang="en-GB" sz="2300" dirty="0"/>
              <a:t>Provide reliable findings</a:t>
            </a:r>
          </a:p>
          <a:p>
            <a:pPr>
              <a:defRPr/>
            </a:pPr>
            <a:r>
              <a:rPr lang="en-GB" sz="2300" dirty="0"/>
              <a:t>Replicated and reproduced by other researchers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2C2F1-0F44-CBF0-A92C-57F7BD44A5D2}"/>
              </a:ext>
            </a:extLst>
          </p:cNvPr>
          <p:cNvSpPr>
            <a:spLocks noGrp="1"/>
          </p:cNvSpPr>
          <p:nvPr>
            <p:ph type="title"/>
          </p:nvPr>
        </p:nvSpPr>
        <p:spPr/>
        <p:txBody>
          <a:bodyPr/>
          <a:lstStyle/>
          <a:p>
            <a:r>
              <a:rPr lang="en-GB" dirty="0"/>
              <a:t>Evidence pyramid </a:t>
            </a:r>
            <a:endParaRPr lang="en-GB" b="1" dirty="0">
              <a:solidFill>
                <a:srgbClr val="FF0000"/>
              </a:solidFill>
            </a:endParaRPr>
          </a:p>
        </p:txBody>
      </p:sp>
      <p:sp>
        <p:nvSpPr>
          <p:cNvPr id="4" name="Date Placeholder 3">
            <a:extLst>
              <a:ext uri="{FF2B5EF4-FFF2-40B4-BE49-F238E27FC236}">
                <a16:creationId xmlns:a16="http://schemas.microsoft.com/office/drawing/2014/main" id="{41F78FCF-BE8A-1705-642D-8BF77A399F25}"/>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28152512-E3B1-0041-3F9C-44AD3DE4CFFA}"/>
              </a:ext>
            </a:extLst>
          </p:cNvPr>
          <p:cNvSpPr>
            <a:spLocks noGrp="1"/>
          </p:cNvSpPr>
          <p:nvPr>
            <p:ph type="sldNum" sz="quarter" idx="12"/>
          </p:nvPr>
        </p:nvSpPr>
        <p:spPr/>
        <p:txBody>
          <a:bodyPr/>
          <a:lstStyle/>
          <a:p>
            <a:pPr>
              <a:defRPr/>
            </a:pPr>
            <a:fld id="{4A70D289-8DCB-4A6C-A292-070CDB670DB5}" type="slidenum">
              <a:rPr lang="en-GB" altLang="en-US" smtClean="0"/>
              <a:pPr>
                <a:defRPr/>
              </a:pPr>
              <a:t>6</a:t>
            </a:fld>
            <a:endParaRPr lang="en-GB" altLang="en-US"/>
          </a:p>
        </p:txBody>
      </p:sp>
      <p:pic>
        <p:nvPicPr>
          <p:cNvPr id="1026" name="Picture 2" descr="QUT | Library | Evidence explained">
            <a:extLst>
              <a:ext uri="{FF2B5EF4-FFF2-40B4-BE49-F238E27FC236}">
                <a16:creationId xmlns:a16="http://schemas.microsoft.com/office/drawing/2014/main" id="{FBA40554-5091-388A-4CBA-E5CC52800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88" y="1431000"/>
            <a:ext cx="5313826" cy="3996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3B757B6-5023-721C-A095-5005DE355309}"/>
              </a:ext>
            </a:extLst>
          </p:cNvPr>
          <p:cNvSpPr txBox="1"/>
          <p:nvPr/>
        </p:nvSpPr>
        <p:spPr>
          <a:xfrm>
            <a:off x="1703512" y="5301209"/>
            <a:ext cx="9281120" cy="323165"/>
          </a:xfrm>
          <a:prstGeom prst="rect">
            <a:avLst/>
          </a:prstGeom>
          <a:noFill/>
        </p:spPr>
        <p:txBody>
          <a:bodyPr wrap="square">
            <a:spAutoFit/>
          </a:bodyPr>
          <a:lstStyle/>
          <a:p>
            <a:r>
              <a:rPr lang="en-GB" sz="1500" dirty="0">
                <a:solidFill>
                  <a:srgbClr val="333333"/>
                </a:solidFill>
                <a:latin typeface="proxima-nova"/>
              </a:rPr>
              <a:t>Levels of evidence </a:t>
            </a:r>
            <a:r>
              <a:rPr lang="en-GB" sz="1500" dirty="0" err="1">
                <a:solidFill>
                  <a:srgbClr val="333333"/>
                </a:solidFill>
                <a:latin typeface="proxima-nova"/>
              </a:rPr>
              <a:t>analyzed</a:t>
            </a:r>
            <a:r>
              <a:rPr lang="en-GB" sz="1500" dirty="0">
                <a:solidFill>
                  <a:srgbClr val="333333"/>
                </a:solidFill>
                <a:latin typeface="proxima-nova"/>
              </a:rPr>
              <a:t> in a systematic review         (Trustees of Dartmouth College and Yale University, 2006)</a:t>
            </a:r>
            <a:endParaRPr lang="en-GB" sz="1500" dirty="0"/>
          </a:p>
        </p:txBody>
      </p:sp>
    </p:spTree>
    <p:extLst>
      <p:ext uri="{BB962C8B-B14F-4D97-AF65-F5344CB8AC3E}">
        <p14:creationId xmlns:p14="http://schemas.microsoft.com/office/powerpoint/2010/main" val="3507659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37367C69-A3EF-4DFC-ABCD-5345A15F61B1}"/>
              </a:ext>
            </a:extLst>
          </p:cNvPr>
          <p:cNvSpPr>
            <a:spLocks noGrp="1"/>
          </p:cNvSpPr>
          <p:nvPr>
            <p:ph type="title"/>
          </p:nvPr>
        </p:nvSpPr>
        <p:spPr/>
        <p:txBody>
          <a:bodyPr/>
          <a:lstStyle/>
          <a:p>
            <a:r>
              <a:rPr lang="en-GB" altLang="en-US" dirty="0"/>
              <a:t>Systematic review protocol (identify)</a:t>
            </a:r>
          </a:p>
        </p:txBody>
      </p:sp>
      <p:sp>
        <p:nvSpPr>
          <p:cNvPr id="2" name="Content Placeholder 1">
            <a:extLst>
              <a:ext uri="{FF2B5EF4-FFF2-40B4-BE49-F238E27FC236}">
                <a16:creationId xmlns:a16="http://schemas.microsoft.com/office/drawing/2014/main" id="{D663EF28-3C50-93A2-CC44-A824FCFD8E36}"/>
              </a:ext>
            </a:extLst>
          </p:cNvPr>
          <p:cNvSpPr>
            <a:spLocks noGrp="1"/>
          </p:cNvSpPr>
          <p:nvPr>
            <p:ph idx="1"/>
          </p:nvPr>
        </p:nvSpPr>
        <p:spPr/>
        <p:txBody>
          <a:bodyPr/>
          <a:lstStyle/>
          <a:p>
            <a:pPr marL="0" indent="0">
              <a:buNone/>
            </a:pPr>
            <a:r>
              <a:rPr lang="en-GB" dirty="0"/>
              <a:t>Create a document proof of action, includes:</a:t>
            </a:r>
          </a:p>
          <a:p>
            <a:r>
              <a:rPr lang="en-GB" dirty="0"/>
              <a:t>Research question,</a:t>
            </a:r>
          </a:p>
          <a:p>
            <a:r>
              <a:rPr lang="en-GB" dirty="0"/>
              <a:t>Inclusion and exclusion criteria,</a:t>
            </a:r>
          </a:p>
          <a:p>
            <a:r>
              <a:rPr lang="en-GB" dirty="0"/>
              <a:t>Intervention/exposure,</a:t>
            </a:r>
          </a:p>
          <a:p>
            <a:r>
              <a:rPr lang="en-GB" dirty="0"/>
              <a:t>Quality assessment/appraisal method,</a:t>
            </a:r>
          </a:p>
          <a:p>
            <a:r>
              <a:rPr lang="en-GB" dirty="0"/>
              <a:t>Analysis plan</a:t>
            </a:r>
          </a:p>
          <a:p>
            <a:r>
              <a:rPr lang="en-GB" dirty="0"/>
              <a:t>To be provided to your supervisor</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31DC0-4C7F-D28C-2AE1-4CB47AFF8203}"/>
              </a:ext>
            </a:extLst>
          </p:cNvPr>
          <p:cNvSpPr>
            <a:spLocks noGrp="1"/>
          </p:cNvSpPr>
          <p:nvPr>
            <p:ph type="title"/>
          </p:nvPr>
        </p:nvSpPr>
        <p:spPr>
          <a:xfrm>
            <a:off x="2001839" y="404814"/>
            <a:ext cx="8181975" cy="936625"/>
          </a:xfrm>
        </p:spPr>
        <p:txBody>
          <a:bodyPr vert="horz" lIns="68580" tIns="34290" rIns="68580" bIns="34290" rtlCol="0" anchor="ctr">
            <a:normAutofit fontScale="90000"/>
          </a:bodyPr>
          <a:lstStyle/>
          <a:p>
            <a:pPr>
              <a:defRPr/>
            </a:pPr>
            <a:r>
              <a:rPr lang="en-US" dirty="0"/>
              <a:t>Systematic literature review (collecting data)</a:t>
            </a:r>
          </a:p>
        </p:txBody>
      </p:sp>
      <p:graphicFrame>
        <p:nvGraphicFramePr>
          <p:cNvPr id="6" name="Table 5">
            <a:extLst>
              <a:ext uri="{FF2B5EF4-FFF2-40B4-BE49-F238E27FC236}">
                <a16:creationId xmlns:a16="http://schemas.microsoft.com/office/drawing/2014/main" id="{756F55FA-9A62-0BFA-88AB-0A5343F51948}"/>
              </a:ext>
            </a:extLst>
          </p:cNvPr>
          <p:cNvGraphicFramePr>
            <a:graphicFrameLocks noGrp="1"/>
          </p:cNvGraphicFramePr>
          <p:nvPr/>
        </p:nvGraphicFramePr>
        <p:xfrm>
          <a:off x="2026990" y="1660525"/>
          <a:ext cx="8185150" cy="4142294"/>
        </p:xfrm>
        <a:graphic>
          <a:graphicData uri="http://schemas.openxmlformats.org/drawingml/2006/table">
            <a:tbl>
              <a:tblPr firstRow="1" firstCol="1" bandRow="1"/>
              <a:tblGrid>
                <a:gridCol w="4172242">
                  <a:extLst>
                    <a:ext uri="{9D8B030D-6E8A-4147-A177-3AD203B41FA5}">
                      <a16:colId xmlns:a16="http://schemas.microsoft.com/office/drawing/2014/main" val="20000"/>
                    </a:ext>
                  </a:extLst>
                </a:gridCol>
                <a:gridCol w="4012908">
                  <a:extLst>
                    <a:ext uri="{9D8B030D-6E8A-4147-A177-3AD203B41FA5}">
                      <a16:colId xmlns:a16="http://schemas.microsoft.com/office/drawing/2014/main" val="20001"/>
                    </a:ext>
                  </a:extLst>
                </a:gridCol>
              </a:tblGrid>
              <a:tr h="707162">
                <a:tc>
                  <a:txBody>
                    <a:bodyPr/>
                    <a:lstStyle/>
                    <a:p>
                      <a:pPr algn="l" fontAlgn="t">
                        <a:lnSpc>
                          <a:spcPct val="107000"/>
                        </a:lnSpc>
                        <a:spcBef>
                          <a:spcPts val="0"/>
                        </a:spcBef>
                        <a:spcAft>
                          <a:spcPts val="800"/>
                        </a:spcAft>
                      </a:pPr>
                      <a:r>
                        <a:rPr lang="en-GB" sz="1900" b="1" i="0" u="none" strike="noStrike" kern="100" dirty="0">
                          <a:effectLst/>
                          <a:latin typeface="Calibri" panose="020F0502020204030204" pitchFamily="34" charset="0"/>
                          <a:ea typeface="DengXian" panose="02010600030101010101" pitchFamily="2" charset="-122"/>
                          <a:cs typeface="Arial" panose="020B0604020202020204" pitchFamily="34" charset="0"/>
                        </a:rPr>
                        <a:t>Quantitative</a:t>
                      </a:r>
                      <a:endParaRPr lang="en-GB" sz="1900" b="1" i="0" u="none" strike="noStrike" dirty="0">
                        <a:effectLst/>
                        <a:latin typeface="Arial" panose="020B0604020202020204" pitchFamily="34" charset="0"/>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800"/>
                        </a:spcAft>
                      </a:pPr>
                      <a:r>
                        <a:rPr lang="en-GB" sz="1900" b="1" i="0" u="none" strike="noStrike" kern="100" dirty="0">
                          <a:effectLst/>
                          <a:latin typeface="Calibri" panose="020F0502020204030204" pitchFamily="34" charset="0"/>
                          <a:ea typeface="DengXian" panose="02010600030101010101" pitchFamily="2" charset="-122"/>
                          <a:cs typeface="Arial" panose="020B0604020202020204" pitchFamily="34" charset="0"/>
                        </a:rPr>
                        <a:t>Systematic Literature Review</a:t>
                      </a:r>
                      <a:endParaRPr lang="en-GB" sz="1900" b="1" i="0" u="none" strike="noStrike" dirty="0">
                        <a:effectLst/>
                        <a:latin typeface="Arial" panose="020B0604020202020204" pitchFamily="34" charset="0"/>
                      </a:endParaRPr>
                    </a:p>
                    <a:p>
                      <a:pPr algn="l" fontAlgn="t">
                        <a:lnSpc>
                          <a:spcPct val="107000"/>
                        </a:lnSpc>
                        <a:spcBef>
                          <a:spcPts val="0"/>
                        </a:spcBef>
                        <a:spcAft>
                          <a:spcPts val="800"/>
                        </a:spcAft>
                      </a:pPr>
                      <a:r>
                        <a:rPr lang="en-GB" sz="1900" b="1" i="0" u="none" strike="noStrike" kern="100" dirty="0">
                          <a:effectLst/>
                          <a:latin typeface="Calibri" panose="020F0502020204030204" pitchFamily="34" charset="0"/>
                          <a:ea typeface="DengXian" panose="02010600030101010101" pitchFamily="2" charset="-122"/>
                          <a:cs typeface="Arial" panose="020B0604020202020204" pitchFamily="34" charset="0"/>
                        </a:rPr>
                        <a:t> </a:t>
                      </a:r>
                      <a:endParaRPr lang="en-GB" sz="1900" b="1" i="0" u="none" strike="noStrike" dirty="0">
                        <a:effectLst/>
                        <a:latin typeface="Arial" panose="020B0604020202020204" pitchFamily="34" charset="0"/>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293561">
                <a:tc>
                  <a:txBody>
                    <a:bodyPr/>
                    <a:lstStyle/>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Questionnaire/ survey </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Structured interview</a:t>
                      </a:r>
                      <a:endParaRPr lang="en-GB" sz="1900" b="0" i="0" u="none" strike="noStrike" dirty="0">
                        <a:effectLst/>
                        <a:latin typeface="Arial" panose="020B0604020202020204" pitchFamily="34" charset="0"/>
                      </a:endParaRP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Experiment</a:t>
                      </a:r>
                      <a:endParaRPr lang="en-GB" sz="1900" b="0" i="0" u="none" strike="noStrike" dirty="0">
                        <a:effectLst/>
                        <a:latin typeface="Arial" panose="020B0604020202020204" pitchFamily="34" charset="0"/>
                      </a:endParaRP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Content analysis</a:t>
                      </a:r>
                    </a:p>
                    <a:p>
                      <a:pPr marL="347472" indent="-347472" algn="l" fontAlgn="t">
                        <a:lnSpc>
                          <a:spcPct val="107000"/>
                        </a:lnSpc>
                        <a:spcBef>
                          <a:spcPts val="0"/>
                        </a:spcBef>
                        <a:spcAft>
                          <a:spcPts val="0"/>
                        </a:spcAft>
                        <a:buFont typeface="Arial" panose="020B0604020202020204" pitchFamily="34" charset="0"/>
                        <a:buChar char="•"/>
                      </a:pPr>
                      <a:endParaRPr lang="en-GB" sz="1900" b="0" i="0" u="none" strike="noStrike" dirty="0">
                        <a:effectLst/>
                        <a:latin typeface="Arial" panose="020B0604020202020204" pitchFamily="34" charset="0"/>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Search strategy</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Searching databases</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Import results to a library</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Export to Excel sheet</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Title/Abstract screening</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Full text screening </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Extract data </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Quality appraisal</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Data checking</a:t>
                      </a:r>
                    </a:p>
                    <a:p>
                      <a:pPr marL="347472" indent="-347472" algn="l" fontAlgn="t">
                        <a:lnSpc>
                          <a:spcPct val="107000"/>
                        </a:lnSpc>
                        <a:spcBef>
                          <a:spcPts val="0"/>
                        </a:spcBef>
                        <a:spcAft>
                          <a:spcPts val="0"/>
                        </a:spcAft>
                        <a:buFont typeface="Arial" panose="020B0604020202020204" pitchFamily="34" charset="0"/>
                        <a:buChar char="•"/>
                      </a:pPr>
                      <a:r>
                        <a:rPr lang="en-GB" sz="1900" b="0" i="0" u="none" strike="noStrike" kern="100" dirty="0">
                          <a:effectLst/>
                          <a:latin typeface="Calibri" panose="020F0502020204030204" pitchFamily="34" charset="0"/>
                          <a:ea typeface="DengXian" panose="02010600030101010101" pitchFamily="2" charset="-122"/>
                          <a:cs typeface="Arial" panose="020B0604020202020204" pitchFamily="34" charset="0"/>
                        </a:rPr>
                        <a:t>(Statistical/Narrative) Analysis</a:t>
                      </a:r>
                    </a:p>
                    <a:p>
                      <a:pPr marL="347345" lvl="0" indent="-347345" algn="l">
                        <a:lnSpc>
                          <a:spcPct val="107000"/>
                        </a:lnSpc>
                        <a:spcBef>
                          <a:spcPts val="0"/>
                        </a:spcBef>
                        <a:spcAft>
                          <a:spcPts val="0"/>
                        </a:spcAft>
                        <a:buFont typeface="Arial" panose="020B0604020202020204" pitchFamily="34" charset="0"/>
                        <a:buChar char="•"/>
                      </a:pPr>
                      <a:endParaRPr lang="en-GB" sz="1900" b="0" i="0" u="none" strike="noStrike" kern="100" dirty="0">
                        <a:effectLst/>
                        <a:latin typeface="Calibri"/>
                        <a:ea typeface="DengXian"/>
                        <a:cs typeface="Arial"/>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1A5FFDC9-587C-737F-31E3-A7B21B9A61AD}"/>
              </a:ext>
            </a:extLst>
          </p:cNvPr>
          <p:cNvSpPr>
            <a:spLocks noGrp="1"/>
          </p:cNvSpPr>
          <p:nvPr>
            <p:ph type="title"/>
          </p:nvPr>
        </p:nvSpPr>
        <p:spPr/>
        <p:txBody>
          <a:bodyPr/>
          <a:lstStyle/>
          <a:p>
            <a:r>
              <a:rPr lang="en-GB" altLang="en-US"/>
              <a:t>Short activity	</a:t>
            </a:r>
          </a:p>
        </p:txBody>
      </p:sp>
      <p:sp>
        <p:nvSpPr>
          <p:cNvPr id="3" name="Content Placeholder 2">
            <a:extLst>
              <a:ext uri="{FF2B5EF4-FFF2-40B4-BE49-F238E27FC236}">
                <a16:creationId xmlns:a16="http://schemas.microsoft.com/office/drawing/2014/main" id="{B6E3CCCE-8E0B-8171-E536-C52AE178D4BE}"/>
              </a:ext>
            </a:extLst>
          </p:cNvPr>
          <p:cNvSpPr>
            <a:spLocks noGrp="1"/>
          </p:cNvSpPr>
          <p:nvPr>
            <p:ph idx="1"/>
          </p:nvPr>
        </p:nvSpPr>
        <p:spPr>
          <a:xfrm>
            <a:off x="1981200" y="1600201"/>
            <a:ext cx="8229600" cy="3916363"/>
          </a:xfrm>
        </p:spPr>
        <p:txBody>
          <a:bodyPr/>
          <a:lstStyle/>
          <a:p>
            <a:pPr>
              <a:defRPr/>
            </a:pPr>
            <a:r>
              <a:rPr lang="en-GB" dirty="0"/>
              <a:t>Discuss with the person next to you (7min):</a:t>
            </a:r>
          </a:p>
          <a:p>
            <a:pPr>
              <a:defRPr/>
            </a:pPr>
            <a:endParaRPr lang="en-GB" dirty="0"/>
          </a:p>
          <a:p>
            <a:pPr marL="0" indent="0">
              <a:buNone/>
              <a:defRPr/>
            </a:pPr>
            <a:r>
              <a:rPr lang="en-GB" dirty="0"/>
              <a:t>About which 3 key characteristics of a systematic literature review you need more understanding?</a:t>
            </a:r>
          </a:p>
        </p:txBody>
      </p:sp>
      <p:sp>
        <p:nvSpPr>
          <p:cNvPr id="4" name="Date Placeholder 3">
            <a:extLst>
              <a:ext uri="{FF2B5EF4-FFF2-40B4-BE49-F238E27FC236}">
                <a16:creationId xmlns:a16="http://schemas.microsoft.com/office/drawing/2014/main" id="{AAA319A1-96D4-95F0-434D-35959CE97519}"/>
              </a:ext>
            </a:extLst>
          </p:cNvPr>
          <p:cNvSpPr>
            <a:spLocks noGrp="1"/>
          </p:cNvSpPr>
          <p:nvPr>
            <p:ph type="dt" sz="quarter" idx="10"/>
          </p:nvPr>
        </p:nvSpPr>
        <p:spPr/>
        <p:txBody>
          <a:bodyPr/>
          <a:lstStyle/>
          <a:p>
            <a:pPr>
              <a:defRPr/>
            </a:pPr>
            <a:fld id="{0C671916-2663-435D-B885-56C193308889}" type="datetime1">
              <a:rPr lang="en-GB" altLang="en-US" smtClean="0"/>
              <a:pPr>
                <a:defRPr/>
              </a:pPr>
              <a:t>17/10/2026</a:t>
            </a:fld>
            <a:endParaRPr lang="en-GB" altLang="en-US" dirty="0"/>
          </a:p>
        </p:txBody>
      </p:sp>
      <p:sp>
        <p:nvSpPr>
          <p:cNvPr id="30725" name="Slide Number Placeholder 4">
            <a:extLst>
              <a:ext uri="{FF2B5EF4-FFF2-40B4-BE49-F238E27FC236}">
                <a16:creationId xmlns:a16="http://schemas.microsoft.com/office/drawing/2014/main" id="{7A2CD6D4-7280-841C-D9D6-CDD2B667268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6C73201C-7AEE-4489-9CBA-C72524F4D0AA}" type="slidenum">
              <a:rPr lang="en-GB" altLang="en-US" sz="1200">
                <a:solidFill>
                  <a:srgbClr val="898989"/>
                </a:solidFill>
              </a:rPr>
              <a:pPr>
                <a:spcBef>
                  <a:spcPct val="0"/>
                </a:spcBef>
                <a:buFontTx/>
                <a:buNone/>
              </a:pPr>
              <a:t>9</a:t>
            </a:fld>
            <a:endParaRPr lang="en-GB" altLang="en-US" sz="12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AAE113D6-C12D-69A8-CA9D-5A8F0FBE6A18}"/>
              </a:ext>
            </a:extLst>
          </p:cNvPr>
          <p:cNvSpPr>
            <a:spLocks noGrp="1"/>
          </p:cNvSpPr>
          <p:nvPr>
            <p:ph type="title"/>
          </p:nvPr>
        </p:nvSpPr>
        <p:spPr>
          <a:xfrm>
            <a:off x="2020889" y="522289"/>
            <a:ext cx="8410575" cy="638175"/>
          </a:xfrm>
        </p:spPr>
        <p:txBody>
          <a:bodyPr>
            <a:normAutofit fontScale="90000"/>
          </a:bodyPr>
          <a:lstStyle/>
          <a:p>
            <a:pPr>
              <a:defRPr/>
            </a:pPr>
            <a:r>
              <a:rPr lang="en-GB" altLang="en-US" dirty="0"/>
              <a:t>Relevance of public health and social care research</a:t>
            </a:r>
          </a:p>
        </p:txBody>
      </p:sp>
      <p:sp>
        <p:nvSpPr>
          <p:cNvPr id="3" name="Content Placeholder 2">
            <a:extLst>
              <a:ext uri="{FF2B5EF4-FFF2-40B4-BE49-F238E27FC236}">
                <a16:creationId xmlns:a16="http://schemas.microsoft.com/office/drawing/2014/main" id="{28E50189-3AEF-4C67-D87E-22535ED824F5}"/>
              </a:ext>
            </a:extLst>
          </p:cNvPr>
          <p:cNvSpPr>
            <a:spLocks noGrp="1"/>
          </p:cNvSpPr>
          <p:nvPr>
            <p:ph idx="1"/>
          </p:nvPr>
        </p:nvSpPr>
        <p:spPr>
          <a:xfrm>
            <a:off x="2128838" y="2111376"/>
            <a:ext cx="7415212" cy="3133725"/>
          </a:xfrm>
        </p:spPr>
        <p:txBody>
          <a:bodyPr>
            <a:normAutofit/>
          </a:bodyPr>
          <a:lstStyle/>
          <a:p>
            <a:pPr algn="just">
              <a:spcBef>
                <a:spcPct val="0"/>
              </a:spcBef>
              <a:buFont typeface="Wingdings" panose="05000000000000000000" pitchFamily="2" charset="2"/>
              <a:buChar char="§"/>
              <a:defRPr/>
            </a:pPr>
            <a:r>
              <a:rPr lang="en-GB" sz="2000" dirty="0"/>
              <a:t>To find out new knowledge that could lead to changes to health care services, treatments, programs, policies, or care. </a:t>
            </a:r>
          </a:p>
          <a:p>
            <a:pPr marL="0" indent="0" algn="just">
              <a:spcBef>
                <a:spcPct val="0"/>
              </a:spcBef>
              <a:buNone/>
              <a:defRPr/>
            </a:pPr>
            <a:endParaRPr lang="en-GB" sz="2000" dirty="0"/>
          </a:p>
          <a:p>
            <a:pPr algn="just">
              <a:spcBef>
                <a:spcPct val="0"/>
              </a:spcBef>
              <a:buFont typeface="Wingdings" panose="05000000000000000000" pitchFamily="2" charset="2"/>
              <a:buChar char="§"/>
              <a:defRPr/>
            </a:pPr>
            <a:r>
              <a:rPr lang="en-GB" sz="2000" dirty="0"/>
              <a:t>Without public health and social care research, health and social care professionals (incl. clinicians, doctors, nurses, dentists, social workers, and other health professionals) would continue with their practice the same way without knowing if public health initiatives, programs, policies, care services and support would be more effective for populations and the persons they are supporting or treating.</a:t>
            </a:r>
          </a:p>
        </p:txBody>
      </p:sp>
      <p:sp>
        <p:nvSpPr>
          <p:cNvPr id="2" name="TextBox 1">
            <a:extLst>
              <a:ext uri="{FF2B5EF4-FFF2-40B4-BE49-F238E27FC236}">
                <a16:creationId xmlns:a16="http://schemas.microsoft.com/office/drawing/2014/main" id="{E0AE49DF-A3DA-105A-08FA-4BD1C9795B9F}"/>
              </a:ext>
            </a:extLst>
          </p:cNvPr>
          <p:cNvSpPr txBox="1"/>
          <p:nvPr/>
        </p:nvSpPr>
        <p:spPr>
          <a:xfrm>
            <a:off x="2855640" y="5157192"/>
            <a:ext cx="5566588" cy="400110"/>
          </a:xfrm>
          <a:prstGeom prst="rect">
            <a:avLst/>
          </a:prstGeom>
          <a:noFill/>
        </p:spPr>
        <p:txBody>
          <a:bodyPr wrap="none">
            <a:spAutoFit/>
          </a:bodyPr>
          <a:lstStyle/>
          <a:p>
            <a:pPr>
              <a:defRPr/>
            </a:pPr>
            <a:r>
              <a:rPr lang="en-GB" sz="2000" b="1" i="1" dirty="0">
                <a:solidFill>
                  <a:schemeClr val="accent1">
                    <a:lumMod val="50000"/>
                  </a:schemeClr>
                </a:solidFill>
              </a:rPr>
              <a:t>How can systematic reviews assist with the above</a:t>
            </a:r>
            <a:r>
              <a:rPr lang="en-GB" sz="2000" b="1" dirty="0">
                <a:solidFill>
                  <a:schemeClr val="accent1">
                    <a:lumMod val="50000"/>
                  </a:schemeClr>
                </a:solidFill>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D28811A1-7E49-0CBE-5179-7AE0D7C6B971}"/>
              </a:ext>
            </a:extLst>
          </p:cNvPr>
          <p:cNvSpPr>
            <a:spLocks noGrp="1"/>
          </p:cNvSpPr>
          <p:nvPr>
            <p:ph type="title"/>
          </p:nvPr>
        </p:nvSpPr>
        <p:spPr/>
        <p:txBody>
          <a:bodyPr/>
          <a:lstStyle/>
          <a:p>
            <a:r>
              <a:rPr lang="en-GB" altLang="en-US" sz="4000" dirty="0"/>
              <a:t>Current challenges with systematic literature review</a:t>
            </a:r>
          </a:p>
        </p:txBody>
      </p:sp>
      <p:sp>
        <p:nvSpPr>
          <p:cNvPr id="32771" name="Content Placeholder 2">
            <a:extLst>
              <a:ext uri="{FF2B5EF4-FFF2-40B4-BE49-F238E27FC236}">
                <a16:creationId xmlns:a16="http://schemas.microsoft.com/office/drawing/2014/main" id="{DB38BEBE-E129-A1E7-5560-90A43F9CD970}"/>
              </a:ext>
            </a:extLst>
          </p:cNvPr>
          <p:cNvSpPr>
            <a:spLocks noGrp="1"/>
          </p:cNvSpPr>
          <p:nvPr>
            <p:ph idx="1"/>
          </p:nvPr>
        </p:nvSpPr>
        <p:spPr>
          <a:xfrm>
            <a:off x="1962263" y="1916833"/>
            <a:ext cx="8229600" cy="3916363"/>
          </a:xfrm>
        </p:spPr>
        <p:txBody>
          <a:bodyPr/>
          <a:lstStyle/>
          <a:p>
            <a:r>
              <a:rPr lang="en-GB" altLang="en-US" sz="2400" dirty="0"/>
              <a:t>Unclear formulated research question(s)</a:t>
            </a:r>
          </a:p>
          <a:p>
            <a:r>
              <a:rPr lang="en-GB" altLang="en-US" sz="2400" dirty="0"/>
              <a:t>Literature from limited resources is searched, utilised </a:t>
            </a:r>
          </a:p>
          <a:p>
            <a:r>
              <a:rPr lang="en-GB" altLang="en-US" sz="2400" dirty="0"/>
              <a:t>The quality of selected articles is not assessed or no use of validated checklist</a:t>
            </a:r>
          </a:p>
          <a:p>
            <a:r>
              <a:rPr lang="en-GB" altLang="en-US" sz="2400" dirty="0"/>
              <a:t>Statistical heterogeneity is not assessed</a:t>
            </a:r>
          </a:p>
          <a:p>
            <a:r>
              <a:rPr lang="en-GB" altLang="en-US" sz="2400" dirty="0"/>
              <a:t>An insufficient narrative synthesis of the evidence/ findings is presented.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88A3F526-98D2-A7DA-959F-DCF55CBF87C6}"/>
              </a:ext>
            </a:extLst>
          </p:cNvPr>
          <p:cNvSpPr>
            <a:spLocks noGrp="1"/>
          </p:cNvSpPr>
          <p:nvPr>
            <p:ph type="title"/>
          </p:nvPr>
        </p:nvSpPr>
        <p:spPr/>
        <p:txBody>
          <a:bodyPr/>
          <a:lstStyle/>
          <a:p>
            <a:r>
              <a:rPr lang="en-GB" altLang="en-US" sz="3800" dirty="0"/>
              <a:t>What are the pros and cons of systematic literature reviews (7min) </a:t>
            </a:r>
          </a:p>
        </p:txBody>
      </p:sp>
      <p:sp>
        <p:nvSpPr>
          <p:cNvPr id="3" name="Content Placeholder 2">
            <a:extLst>
              <a:ext uri="{FF2B5EF4-FFF2-40B4-BE49-F238E27FC236}">
                <a16:creationId xmlns:a16="http://schemas.microsoft.com/office/drawing/2014/main" id="{C1BD2C9F-D5BB-E336-AD2E-AF5CEA26173B}"/>
              </a:ext>
            </a:extLst>
          </p:cNvPr>
          <p:cNvSpPr>
            <a:spLocks noGrp="1"/>
          </p:cNvSpPr>
          <p:nvPr>
            <p:ph sz="half" idx="1"/>
          </p:nvPr>
        </p:nvSpPr>
        <p:spPr>
          <a:xfrm>
            <a:off x="1981200" y="1600200"/>
            <a:ext cx="4038600" cy="3989388"/>
          </a:xfrm>
          <a:ln>
            <a:solidFill>
              <a:schemeClr val="accent1"/>
            </a:solidFill>
          </a:ln>
        </p:spPr>
        <p:txBody>
          <a:bodyPr/>
          <a:lstStyle/>
          <a:p>
            <a:pPr marL="0" indent="0">
              <a:buNone/>
              <a:defRPr/>
            </a:pPr>
            <a:r>
              <a:rPr lang="en-GB" dirty="0"/>
              <a:t>Pros</a:t>
            </a:r>
          </a:p>
          <a:p>
            <a:pPr>
              <a:buFont typeface="Wingdings" panose="05000000000000000000" pitchFamily="2" charset="2"/>
              <a:buChar char="ü"/>
              <a:defRPr/>
            </a:pPr>
            <a:r>
              <a:rPr lang="en-GB" dirty="0"/>
              <a:t>?</a:t>
            </a:r>
          </a:p>
          <a:p>
            <a:pPr>
              <a:buFont typeface="Wingdings" panose="05000000000000000000" pitchFamily="2" charset="2"/>
              <a:buChar char="ü"/>
              <a:defRPr/>
            </a:pPr>
            <a:r>
              <a:rPr lang="en-GB" dirty="0"/>
              <a:t>?</a:t>
            </a:r>
          </a:p>
          <a:p>
            <a:pPr>
              <a:buFont typeface="Wingdings" panose="05000000000000000000" pitchFamily="2" charset="2"/>
              <a:buChar char="ü"/>
              <a:defRPr/>
            </a:pPr>
            <a:r>
              <a:rPr lang="en-GB" dirty="0"/>
              <a:t>?</a:t>
            </a:r>
          </a:p>
          <a:p>
            <a:pPr>
              <a:buFont typeface="Wingdings" panose="05000000000000000000" pitchFamily="2" charset="2"/>
              <a:buChar char="ü"/>
              <a:defRPr/>
            </a:pPr>
            <a:r>
              <a:rPr lang="en-GB" dirty="0"/>
              <a:t>?</a:t>
            </a:r>
          </a:p>
        </p:txBody>
      </p:sp>
      <p:sp>
        <p:nvSpPr>
          <p:cNvPr id="34820" name="Content Placeholder 3">
            <a:extLst>
              <a:ext uri="{FF2B5EF4-FFF2-40B4-BE49-F238E27FC236}">
                <a16:creationId xmlns:a16="http://schemas.microsoft.com/office/drawing/2014/main" id="{4C83B572-EBCE-8FAF-4BF8-39FC7C2A324C}"/>
              </a:ext>
            </a:extLst>
          </p:cNvPr>
          <p:cNvSpPr>
            <a:spLocks noGrp="1"/>
          </p:cNvSpPr>
          <p:nvPr>
            <p:ph sz="half" idx="2"/>
          </p:nvPr>
        </p:nvSpPr>
        <p:spPr>
          <a:xfrm>
            <a:off x="6172200" y="1600200"/>
            <a:ext cx="4038600" cy="3989388"/>
          </a:xfrm>
          <a:ln>
            <a:solidFill>
              <a:schemeClr val="accent1"/>
            </a:solidFill>
            <a:miter lim="800000"/>
            <a:headEnd/>
            <a:tailEnd/>
          </a:ln>
        </p:spPr>
        <p:txBody>
          <a:bodyPr/>
          <a:lstStyle/>
          <a:p>
            <a:r>
              <a:rPr lang="en-GB" altLang="en-US"/>
              <a:t>Cons</a:t>
            </a:r>
          </a:p>
          <a:p>
            <a:pPr>
              <a:buFont typeface="Wingdings" panose="05000000000000000000" pitchFamily="2" charset="2"/>
              <a:buChar char="ü"/>
            </a:pPr>
            <a:r>
              <a:rPr lang="en-GB" altLang="en-US"/>
              <a:t>?</a:t>
            </a:r>
          </a:p>
          <a:p>
            <a:pPr>
              <a:buFont typeface="Wingdings" panose="05000000000000000000" pitchFamily="2" charset="2"/>
              <a:buChar char="ü"/>
            </a:pPr>
            <a:r>
              <a:rPr lang="en-GB" altLang="en-US"/>
              <a:t>?</a:t>
            </a:r>
          </a:p>
          <a:p>
            <a:pPr>
              <a:buFont typeface="Wingdings" panose="05000000000000000000" pitchFamily="2" charset="2"/>
              <a:buChar char="ü"/>
            </a:pPr>
            <a:r>
              <a:rPr lang="en-GB" altLang="en-US"/>
              <a:t>?</a:t>
            </a:r>
          </a:p>
          <a:p>
            <a:pPr>
              <a:buFont typeface="Wingdings" panose="05000000000000000000" pitchFamily="2" charset="2"/>
              <a:buChar char="ü"/>
            </a:pPr>
            <a:r>
              <a:rPr lang="en-GB" altLang="en-US"/>
              <a:t>?</a:t>
            </a:r>
          </a:p>
          <a:p>
            <a:endParaRPr lang="en-GB" altLang="en-US"/>
          </a:p>
        </p:txBody>
      </p:sp>
      <p:sp>
        <p:nvSpPr>
          <p:cNvPr id="5" name="Date Placeholder 4">
            <a:extLst>
              <a:ext uri="{FF2B5EF4-FFF2-40B4-BE49-F238E27FC236}">
                <a16:creationId xmlns:a16="http://schemas.microsoft.com/office/drawing/2014/main" id="{329928B8-7F23-1A86-535A-17EB868F56D1}"/>
              </a:ext>
            </a:extLst>
          </p:cNvPr>
          <p:cNvSpPr>
            <a:spLocks noGrp="1"/>
          </p:cNvSpPr>
          <p:nvPr>
            <p:ph type="dt" sz="quarter" idx="10"/>
          </p:nvPr>
        </p:nvSpPr>
        <p:spPr/>
        <p:txBody>
          <a:bodyPr/>
          <a:lstStyle/>
          <a:p>
            <a:pPr>
              <a:defRPr/>
            </a:pPr>
            <a:fld id="{DF397879-08C5-49C8-87A3-8A247CD92220}" type="datetime1">
              <a:rPr lang="en-GB" altLang="en-US" smtClean="0"/>
              <a:pPr>
                <a:defRPr/>
              </a:pPr>
              <a:t>17/10/2026</a:t>
            </a:fld>
            <a:endParaRPr lang="en-GB" altLang="en-US" dirty="0"/>
          </a:p>
        </p:txBody>
      </p:sp>
      <p:sp>
        <p:nvSpPr>
          <p:cNvPr id="34822" name="Slide Number Placeholder 5">
            <a:extLst>
              <a:ext uri="{FF2B5EF4-FFF2-40B4-BE49-F238E27FC236}">
                <a16:creationId xmlns:a16="http://schemas.microsoft.com/office/drawing/2014/main" id="{7FD653A7-E354-882C-387A-7CAF31AD8A3B}"/>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A408505-0F9F-40BF-BE9F-AEA7BD55CB31}" type="slidenum">
              <a:rPr lang="en-GB" altLang="en-US" sz="1200">
                <a:solidFill>
                  <a:srgbClr val="898989"/>
                </a:solidFill>
              </a:rPr>
              <a:pPr>
                <a:spcBef>
                  <a:spcPct val="0"/>
                </a:spcBef>
                <a:buFontTx/>
                <a:buNone/>
              </a:pPr>
              <a:t>12</a:t>
            </a:fld>
            <a:endParaRPr lang="en-GB" altLang="en-US" sz="1200">
              <a:solidFill>
                <a:srgbClr val="89898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94C196F8-B004-F761-7A46-8886047A869F}"/>
              </a:ext>
            </a:extLst>
          </p:cNvPr>
          <p:cNvSpPr>
            <a:spLocks noGrp="1"/>
          </p:cNvSpPr>
          <p:nvPr>
            <p:ph type="title"/>
          </p:nvPr>
        </p:nvSpPr>
        <p:spPr/>
        <p:txBody>
          <a:bodyPr/>
          <a:lstStyle/>
          <a:p>
            <a:r>
              <a:rPr lang="en-GB" altLang="en-US" sz="4000" dirty="0"/>
              <a:t>Pros and cons of systematic literature review</a:t>
            </a:r>
          </a:p>
        </p:txBody>
      </p:sp>
      <p:sp>
        <p:nvSpPr>
          <p:cNvPr id="3" name="Content Placeholder 2">
            <a:extLst>
              <a:ext uri="{FF2B5EF4-FFF2-40B4-BE49-F238E27FC236}">
                <a16:creationId xmlns:a16="http://schemas.microsoft.com/office/drawing/2014/main" id="{A9DE7A20-361D-5D31-6E14-4D0D50C6074B}"/>
              </a:ext>
            </a:extLst>
          </p:cNvPr>
          <p:cNvSpPr>
            <a:spLocks noGrp="1"/>
          </p:cNvSpPr>
          <p:nvPr>
            <p:ph idx="1"/>
          </p:nvPr>
        </p:nvSpPr>
        <p:spPr>
          <a:xfrm>
            <a:off x="1981200" y="1470818"/>
            <a:ext cx="8229600" cy="4190430"/>
          </a:xfrm>
        </p:spPr>
        <p:txBody>
          <a:bodyPr>
            <a:normAutofit fontScale="77500" lnSpcReduction="20000"/>
          </a:bodyPr>
          <a:lstStyle/>
          <a:p>
            <a:pPr marL="0" indent="0">
              <a:buNone/>
              <a:defRPr/>
            </a:pPr>
            <a:r>
              <a:rPr lang="en-GB" u="sng" dirty="0"/>
              <a:t>Pro’s</a:t>
            </a:r>
          </a:p>
          <a:p>
            <a:pPr>
              <a:defRPr/>
            </a:pPr>
            <a:r>
              <a:rPr lang="en-GB" dirty="0"/>
              <a:t>Provide a clear and comprehensive view of available (current) evidence on a given topic</a:t>
            </a:r>
          </a:p>
          <a:p>
            <a:pPr>
              <a:defRPr/>
            </a:pPr>
            <a:r>
              <a:rPr lang="en-GB" dirty="0"/>
              <a:t>Help identify research gaps in the understanding of a field </a:t>
            </a:r>
          </a:p>
          <a:p>
            <a:pPr>
              <a:defRPr/>
            </a:pPr>
            <a:r>
              <a:rPr lang="en-GB" dirty="0"/>
              <a:t>Helps inform future research in the area	</a:t>
            </a:r>
          </a:p>
          <a:p>
            <a:pPr>
              <a:defRPr/>
            </a:pPr>
            <a:r>
              <a:rPr lang="en-GB" dirty="0"/>
              <a:t>Produces reliable conclusions</a:t>
            </a:r>
          </a:p>
          <a:p>
            <a:pPr>
              <a:defRPr/>
            </a:pPr>
            <a:r>
              <a:rPr lang="en-GB" dirty="0"/>
              <a:t>Enable contrasting and comparison of results</a:t>
            </a:r>
          </a:p>
          <a:p>
            <a:pPr>
              <a:defRPr/>
            </a:pPr>
            <a:endParaRPr lang="en-GB" dirty="0"/>
          </a:p>
          <a:p>
            <a:pPr marL="0" indent="0">
              <a:buNone/>
              <a:defRPr/>
            </a:pPr>
            <a:r>
              <a:rPr lang="en-GB" u="sng" dirty="0"/>
              <a:t>Con’s</a:t>
            </a:r>
          </a:p>
          <a:p>
            <a:pPr>
              <a:defRPr/>
            </a:pPr>
            <a:r>
              <a:rPr lang="en-GB" dirty="0"/>
              <a:t>Subject to bias as a retrospective research project</a:t>
            </a:r>
          </a:p>
          <a:p>
            <a:pPr>
              <a:defRPr/>
            </a:pPr>
            <a:r>
              <a:rPr lang="en-GB" dirty="0"/>
              <a:t>Vital use of rigorous research methods</a:t>
            </a:r>
          </a:p>
          <a:p>
            <a:pPr>
              <a:defRPr/>
            </a:pPr>
            <a:r>
              <a:rPr lang="en-GB" dirty="0"/>
              <a:t>Quality depends on the skills of the research </a:t>
            </a:r>
          </a:p>
          <a:p>
            <a:pPr>
              <a:defRPr/>
            </a:pPr>
            <a:endParaRPr lang="en-GB" dirty="0"/>
          </a:p>
          <a:p>
            <a:pPr>
              <a:defRPr/>
            </a:pPr>
            <a:endParaRPr lang="en-GB" dirty="0"/>
          </a:p>
          <a:p>
            <a:pPr>
              <a:defRPr/>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674B1561-7DF8-D3A7-73DA-595DE950FB44}"/>
              </a:ext>
            </a:extLst>
          </p:cNvPr>
          <p:cNvSpPr>
            <a:spLocks noGrp="1"/>
          </p:cNvSpPr>
          <p:nvPr>
            <p:ph type="title"/>
          </p:nvPr>
        </p:nvSpPr>
        <p:spPr>
          <a:xfrm>
            <a:off x="1981200" y="592138"/>
            <a:ext cx="8229600" cy="1143000"/>
          </a:xfrm>
        </p:spPr>
        <p:txBody>
          <a:bodyPr>
            <a:normAutofit fontScale="90000"/>
          </a:bodyPr>
          <a:lstStyle/>
          <a:p>
            <a:r>
              <a:rPr lang="en-GB" altLang="en-US" dirty="0"/>
              <a:t>Provide a sketch drawing of your steps for your systematic review (7min)</a:t>
            </a:r>
          </a:p>
        </p:txBody>
      </p:sp>
      <p:sp>
        <p:nvSpPr>
          <p:cNvPr id="3" name="Content Placeholder 2">
            <a:extLst>
              <a:ext uri="{FF2B5EF4-FFF2-40B4-BE49-F238E27FC236}">
                <a16:creationId xmlns:a16="http://schemas.microsoft.com/office/drawing/2014/main" id="{C64866E8-6708-25D9-0EC0-887D128012D2}"/>
              </a:ext>
            </a:extLst>
          </p:cNvPr>
          <p:cNvSpPr>
            <a:spLocks noGrp="1"/>
          </p:cNvSpPr>
          <p:nvPr>
            <p:ph idx="1"/>
          </p:nvPr>
        </p:nvSpPr>
        <p:spPr>
          <a:xfrm>
            <a:off x="1981200" y="1600201"/>
            <a:ext cx="8229600" cy="3916363"/>
          </a:xfrm>
        </p:spPr>
        <p:txBody>
          <a:bodyPr/>
          <a:lstStyle/>
          <a:p>
            <a:pPr marL="0" indent="0">
              <a:buNone/>
              <a:defRPr/>
            </a:pPr>
            <a:endParaRPr lang="en-GB" dirty="0"/>
          </a:p>
          <a:p>
            <a:pPr marL="0" indent="0">
              <a:buNone/>
              <a:defRPr/>
            </a:pPr>
            <a:r>
              <a:rPr lang="en-GB" dirty="0"/>
              <a:t>Requirements:</a:t>
            </a:r>
          </a:p>
          <a:p>
            <a:pPr>
              <a:defRPr/>
            </a:pPr>
            <a:r>
              <a:rPr lang="en-GB" dirty="0"/>
              <a:t>You will use a systematic review approach</a:t>
            </a:r>
          </a:p>
          <a:p>
            <a:pPr>
              <a:defRPr/>
            </a:pPr>
            <a:r>
              <a:rPr lang="en-GB" dirty="0"/>
              <a:t>You need to use the whiteboard</a:t>
            </a:r>
          </a:p>
        </p:txBody>
      </p:sp>
      <p:sp>
        <p:nvSpPr>
          <p:cNvPr id="4" name="Date Placeholder 3">
            <a:extLst>
              <a:ext uri="{FF2B5EF4-FFF2-40B4-BE49-F238E27FC236}">
                <a16:creationId xmlns:a16="http://schemas.microsoft.com/office/drawing/2014/main" id="{EA8D501D-ACDF-5823-D62E-31E42EEEC6C3}"/>
              </a:ext>
            </a:extLst>
          </p:cNvPr>
          <p:cNvSpPr>
            <a:spLocks noGrp="1"/>
          </p:cNvSpPr>
          <p:nvPr>
            <p:ph type="dt" sz="quarter" idx="10"/>
          </p:nvPr>
        </p:nvSpPr>
        <p:spPr/>
        <p:txBody>
          <a:bodyPr/>
          <a:lstStyle/>
          <a:p>
            <a:pPr>
              <a:defRPr/>
            </a:pPr>
            <a:fld id="{0C671916-2663-435D-B885-56C193308889}" type="datetime1">
              <a:rPr lang="en-GB" altLang="en-US" smtClean="0"/>
              <a:pPr>
                <a:defRPr/>
              </a:pPr>
              <a:t>17/10/2026</a:t>
            </a:fld>
            <a:endParaRPr lang="en-GB" altLang="en-US" dirty="0"/>
          </a:p>
        </p:txBody>
      </p:sp>
      <p:sp>
        <p:nvSpPr>
          <p:cNvPr id="38917" name="Slide Number Placeholder 4">
            <a:extLst>
              <a:ext uri="{FF2B5EF4-FFF2-40B4-BE49-F238E27FC236}">
                <a16:creationId xmlns:a16="http://schemas.microsoft.com/office/drawing/2014/main" id="{590C0AF4-2411-FA61-27A1-32FCE38CBF5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3A8765B-2C09-45CA-BDC7-79BD2E4F2EEB}" type="slidenum">
              <a:rPr lang="en-GB" altLang="en-US" sz="1200">
                <a:solidFill>
                  <a:srgbClr val="898989"/>
                </a:solidFill>
              </a:rPr>
              <a:pPr>
                <a:spcBef>
                  <a:spcPct val="0"/>
                </a:spcBef>
                <a:buFontTx/>
                <a:buNone/>
              </a:pPr>
              <a:t>14</a:t>
            </a:fld>
            <a:endParaRPr lang="en-GB" altLang="en-US" sz="1200">
              <a:solidFill>
                <a:srgbClr val="898989"/>
              </a:solidFill>
            </a:endParaRPr>
          </a:p>
        </p:txBody>
      </p:sp>
      <p:pic>
        <p:nvPicPr>
          <p:cNvPr id="1026" name="Picture 2" descr="How To Make A Schematic Diagram in CorelDRAW">
            <a:extLst>
              <a:ext uri="{FF2B5EF4-FFF2-40B4-BE49-F238E27FC236}">
                <a16:creationId xmlns:a16="http://schemas.microsoft.com/office/drawing/2014/main" id="{686D4AA1-6885-A71B-95B0-DED23A58AE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2" y="3933057"/>
            <a:ext cx="2514600" cy="1819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4EAD326-0E5E-7009-B574-7301A92F5DF1}"/>
              </a:ext>
            </a:extLst>
          </p:cNvPr>
          <p:cNvSpPr>
            <a:spLocks noGrp="1"/>
          </p:cNvSpPr>
          <p:nvPr>
            <p:ph type="title"/>
          </p:nvPr>
        </p:nvSpPr>
        <p:spPr>
          <a:xfrm>
            <a:off x="1883569" y="188641"/>
            <a:ext cx="8424863" cy="977701"/>
          </a:xfrm>
        </p:spPr>
        <p:txBody>
          <a:bodyPr>
            <a:noAutofit/>
          </a:bodyPr>
          <a:lstStyle/>
          <a:p>
            <a:pPr algn="ctr">
              <a:defRPr/>
            </a:pPr>
            <a:br>
              <a:rPr lang="en-US" sz="3800" b="0" dirty="0"/>
            </a:br>
            <a:br>
              <a:rPr lang="en-US" sz="3800" b="0" dirty="0"/>
            </a:br>
            <a:r>
              <a:rPr lang="en-US" sz="3800" b="0" dirty="0"/>
              <a:t>Important </a:t>
            </a:r>
            <a:br>
              <a:rPr lang="en-US" sz="3800" b="0" dirty="0"/>
            </a:br>
            <a:r>
              <a:rPr lang="en-US" sz="3800" b="0" dirty="0"/>
              <a:t>Review </a:t>
            </a:r>
            <a:r>
              <a:rPr lang="en-US" sz="3800" b="0" dirty="0">
                <a:latin typeface="+mn-lt"/>
                <a:ea typeface="+mn-ea"/>
                <a:cs typeface="+mn-cs"/>
              </a:rPr>
              <a:t>Process</a:t>
            </a:r>
          </a:p>
        </p:txBody>
      </p:sp>
      <p:sp>
        <p:nvSpPr>
          <p:cNvPr id="2" name="Text Placeholder 1">
            <a:extLst>
              <a:ext uri="{FF2B5EF4-FFF2-40B4-BE49-F238E27FC236}">
                <a16:creationId xmlns:a16="http://schemas.microsoft.com/office/drawing/2014/main" id="{0E7FE719-CE38-C9FE-B87F-17EB9D09AD9E}"/>
              </a:ext>
            </a:extLst>
          </p:cNvPr>
          <p:cNvSpPr>
            <a:spLocks noGrp="1"/>
          </p:cNvSpPr>
          <p:nvPr>
            <p:ph type="body" sz="half" idx="2"/>
          </p:nvPr>
        </p:nvSpPr>
        <p:spPr>
          <a:xfrm>
            <a:off x="1631504" y="1124744"/>
            <a:ext cx="9163586" cy="4320480"/>
          </a:xfrm>
        </p:spPr>
        <p:txBody>
          <a:bodyPr>
            <a:normAutofit lnSpcReduction="10000"/>
          </a:bodyPr>
          <a:lstStyle/>
          <a:p>
            <a:pPr algn="ctr"/>
            <a:r>
              <a:rPr lang="en-GB" sz="2200" dirty="0">
                <a:highlight>
                  <a:srgbClr val="FFFF00"/>
                </a:highlight>
              </a:rPr>
              <a:t>Be aware a very intense schedule (dissertation)</a:t>
            </a:r>
          </a:p>
          <a:p>
            <a:pPr marL="342900" indent="-342900">
              <a:buFont typeface="Arial" panose="020B0604020202020204" pitchFamily="34" charset="0"/>
              <a:buChar char="•"/>
            </a:pPr>
            <a:r>
              <a:rPr lang="en-GB" sz="2200" dirty="0"/>
              <a:t>Students/researchers must manage </a:t>
            </a:r>
          </a:p>
          <a:p>
            <a:pPr marL="914400" lvl="1" indent="-457200">
              <a:buFont typeface="Symbol" panose="05050102010706020507" pitchFamily="18" charset="2"/>
              <a:buChar char=""/>
            </a:pPr>
            <a:r>
              <a:rPr lang="en-GB" sz="2200" dirty="0"/>
              <a:t>Readings relevant to their review</a:t>
            </a:r>
          </a:p>
          <a:p>
            <a:pPr marL="914400" lvl="1" indent="-457200">
              <a:buFont typeface="Symbol" panose="05050102010706020507" pitchFamily="18" charset="2"/>
              <a:buChar char=""/>
            </a:pPr>
            <a:r>
              <a:rPr lang="en-GB" sz="2200" dirty="0"/>
              <a:t>Workload</a:t>
            </a:r>
          </a:p>
          <a:p>
            <a:pPr marL="914400" lvl="1" indent="-457200">
              <a:buFont typeface="Symbol" panose="05050102010706020507" pitchFamily="18" charset="2"/>
              <a:buChar char=""/>
            </a:pPr>
            <a:r>
              <a:rPr lang="en-GB" sz="2200" dirty="0"/>
              <a:t>Setting milestones</a:t>
            </a:r>
          </a:p>
          <a:p>
            <a:pPr marL="914400" lvl="1" indent="-457200">
              <a:buFont typeface="Symbol" panose="05050102010706020507" pitchFamily="18" charset="2"/>
              <a:buChar char=""/>
            </a:pPr>
            <a:r>
              <a:rPr lang="en-GB" sz="2200" dirty="0"/>
              <a:t>Setting deadlines</a:t>
            </a:r>
          </a:p>
          <a:p>
            <a:pPr marL="914400" lvl="1" indent="-457200">
              <a:buFont typeface="Symbol" panose="05050102010706020507" pitchFamily="18" charset="2"/>
              <a:buChar char=""/>
            </a:pPr>
            <a:r>
              <a:rPr lang="en-GB" sz="2200" dirty="0"/>
              <a:t>Create and maintain literature matrix (Excel)</a:t>
            </a:r>
          </a:p>
          <a:p>
            <a:pPr marL="914400" lvl="1" indent="-457200">
              <a:buFont typeface="Symbol" panose="05050102010706020507" pitchFamily="18" charset="2"/>
              <a:buChar char=""/>
            </a:pPr>
            <a:r>
              <a:rPr lang="en-GB" sz="2200" dirty="0"/>
              <a:t>Using bibliographic management software</a:t>
            </a:r>
          </a:p>
          <a:p>
            <a:pPr marL="914400" lvl="1" indent="-457200">
              <a:buFont typeface="Symbol" panose="05050102010706020507" pitchFamily="18" charset="2"/>
              <a:buChar char=""/>
            </a:pPr>
            <a:r>
              <a:rPr lang="en-GB" sz="2200" dirty="0"/>
              <a:t>Creating figures, tables,…</a:t>
            </a:r>
          </a:p>
          <a:p>
            <a:pPr lvl="1"/>
            <a:endParaRPr lang="en-GB" sz="2200" dirty="0"/>
          </a:p>
          <a:p>
            <a:pPr lvl="1" algn="ctr"/>
            <a:r>
              <a:rPr lang="en-GB" sz="2200" dirty="0">
                <a:highlight>
                  <a:srgbClr val="FFFF00"/>
                </a:highlight>
              </a:rPr>
              <a:t>Procrastination to start the systematic review will affect the quality of the review!</a:t>
            </a:r>
          </a:p>
          <a:p>
            <a:pPr marL="914400" lvl="1" indent="-457200">
              <a:buFont typeface="Symbol" panose="05050102010706020507" pitchFamily="18" charset="2"/>
              <a:buChar char=""/>
            </a:pPr>
            <a:endParaRPr lang="en-GB" sz="2200" dirty="0"/>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55455-1F7F-B690-C51F-95C4FD5E1413}"/>
              </a:ext>
            </a:extLst>
          </p:cNvPr>
          <p:cNvSpPr>
            <a:spLocks noGrp="1"/>
          </p:cNvSpPr>
          <p:nvPr>
            <p:ph type="title"/>
          </p:nvPr>
        </p:nvSpPr>
        <p:spPr>
          <a:xfrm>
            <a:off x="1981200" y="-29448"/>
            <a:ext cx="8229600" cy="1143000"/>
          </a:xfrm>
        </p:spPr>
        <p:txBody>
          <a:bodyPr/>
          <a:lstStyle/>
          <a:p>
            <a:r>
              <a:rPr lang="en-GB" dirty="0"/>
              <a:t>Resources &amp; Databases</a:t>
            </a:r>
          </a:p>
        </p:txBody>
      </p:sp>
      <p:sp>
        <p:nvSpPr>
          <p:cNvPr id="3" name="Content Placeholder 2">
            <a:extLst>
              <a:ext uri="{FF2B5EF4-FFF2-40B4-BE49-F238E27FC236}">
                <a16:creationId xmlns:a16="http://schemas.microsoft.com/office/drawing/2014/main" id="{1663DEDF-4C6A-A673-3978-D8BE835A1FED}"/>
              </a:ext>
            </a:extLst>
          </p:cNvPr>
          <p:cNvSpPr>
            <a:spLocks noGrp="1"/>
          </p:cNvSpPr>
          <p:nvPr>
            <p:ph idx="1"/>
          </p:nvPr>
        </p:nvSpPr>
        <p:spPr>
          <a:xfrm>
            <a:off x="1997430" y="1052736"/>
            <a:ext cx="8229600" cy="3917032"/>
          </a:xfrm>
        </p:spPr>
        <p:txBody>
          <a:bodyPr>
            <a:normAutofit fontScale="92500" lnSpcReduction="20000"/>
          </a:bodyPr>
          <a:lstStyle/>
          <a:p>
            <a:r>
              <a:rPr lang="en-GB" sz="2500" dirty="0"/>
              <a:t>The library (provides access)</a:t>
            </a:r>
          </a:p>
          <a:p>
            <a:r>
              <a:rPr lang="en-GB" sz="2500" dirty="0"/>
              <a:t>PubMed</a:t>
            </a:r>
          </a:p>
          <a:p>
            <a:r>
              <a:rPr lang="en-GB" sz="2500" dirty="0"/>
              <a:t>MEDLINE</a:t>
            </a:r>
          </a:p>
          <a:p>
            <a:r>
              <a:rPr lang="en-GB" sz="2500" dirty="0"/>
              <a:t>CINAHL</a:t>
            </a:r>
          </a:p>
          <a:p>
            <a:r>
              <a:rPr lang="en-GB" sz="2500" dirty="0"/>
              <a:t>EMBASE</a:t>
            </a:r>
          </a:p>
          <a:p>
            <a:r>
              <a:rPr lang="en-GB" sz="2500" dirty="0"/>
              <a:t>COCHRANE</a:t>
            </a:r>
          </a:p>
          <a:p>
            <a:r>
              <a:rPr lang="en-GB" sz="2500" dirty="0"/>
              <a:t>Web of Science</a:t>
            </a:r>
          </a:p>
          <a:p>
            <a:r>
              <a:rPr lang="en-GB" sz="2500" dirty="0"/>
              <a:t>Google Scholar (as a start)</a:t>
            </a:r>
          </a:p>
          <a:p>
            <a:r>
              <a:rPr lang="en-GB" sz="2500" dirty="0"/>
              <a:t>Endnote, RefWorks (reference manager software)</a:t>
            </a:r>
          </a:p>
          <a:p>
            <a:r>
              <a:rPr lang="en-GB" sz="2500" dirty="0"/>
              <a:t>OneDrive (document repository)</a:t>
            </a:r>
          </a:p>
          <a:p>
            <a:endParaRPr lang="en-GB" dirty="0"/>
          </a:p>
        </p:txBody>
      </p:sp>
      <p:sp>
        <p:nvSpPr>
          <p:cNvPr id="4" name="Date Placeholder 3">
            <a:extLst>
              <a:ext uri="{FF2B5EF4-FFF2-40B4-BE49-F238E27FC236}">
                <a16:creationId xmlns:a16="http://schemas.microsoft.com/office/drawing/2014/main" id="{C3C5D227-F9AC-58F4-E00B-A484848C5551}"/>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1F03168A-F807-4B03-02B2-8230EF6DC553}"/>
              </a:ext>
            </a:extLst>
          </p:cNvPr>
          <p:cNvSpPr>
            <a:spLocks noGrp="1"/>
          </p:cNvSpPr>
          <p:nvPr>
            <p:ph type="sldNum" sz="quarter" idx="12"/>
          </p:nvPr>
        </p:nvSpPr>
        <p:spPr/>
        <p:txBody>
          <a:bodyPr/>
          <a:lstStyle/>
          <a:p>
            <a:pPr>
              <a:defRPr/>
            </a:pPr>
            <a:fld id="{4A70D289-8DCB-4A6C-A292-070CDB670DB5}" type="slidenum">
              <a:rPr lang="en-GB" altLang="en-US" smtClean="0"/>
              <a:pPr>
                <a:defRPr/>
              </a:pPr>
              <a:t>16</a:t>
            </a:fld>
            <a:endParaRPr lang="en-GB" altLang="en-US"/>
          </a:p>
        </p:txBody>
      </p:sp>
    </p:spTree>
    <p:extLst>
      <p:ext uri="{BB962C8B-B14F-4D97-AF65-F5344CB8AC3E}">
        <p14:creationId xmlns:p14="http://schemas.microsoft.com/office/powerpoint/2010/main" val="2311367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B60AA-FDC8-7261-127E-72466FF874A9}"/>
              </a:ext>
            </a:extLst>
          </p:cNvPr>
          <p:cNvSpPr>
            <a:spLocks noGrp="1"/>
          </p:cNvSpPr>
          <p:nvPr>
            <p:ph type="title"/>
          </p:nvPr>
        </p:nvSpPr>
        <p:spPr>
          <a:xfrm>
            <a:off x="1981200" y="112555"/>
            <a:ext cx="8229600" cy="1143000"/>
          </a:xfrm>
        </p:spPr>
        <p:txBody>
          <a:bodyPr/>
          <a:lstStyle/>
          <a:p>
            <a:r>
              <a:rPr lang="en-GB" dirty="0"/>
              <a:t>Steps of the systematic review</a:t>
            </a:r>
          </a:p>
        </p:txBody>
      </p:sp>
      <p:sp>
        <p:nvSpPr>
          <p:cNvPr id="3" name="Content Placeholder 2">
            <a:extLst>
              <a:ext uri="{FF2B5EF4-FFF2-40B4-BE49-F238E27FC236}">
                <a16:creationId xmlns:a16="http://schemas.microsoft.com/office/drawing/2014/main" id="{69345524-CF2C-C819-3A3D-7A88EEF98C63}"/>
              </a:ext>
            </a:extLst>
          </p:cNvPr>
          <p:cNvSpPr>
            <a:spLocks noGrp="1"/>
          </p:cNvSpPr>
          <p:nvPr>
            <p:ph idx="1"/>
          </p:nvPr>
        </p:nvSpPr>
        <p:spPr>
          <a:xfrm>
            <a:off x="1969428" y="1031392"/>
            <a:ext cx="8229600" cy="4629856"/>
          </a:xfrm>
        </p:spPr>
        <p:txBody>
          <a:bodyPr/>
          <a:lstStyle/>
          <a:p>
            <a:pPr marL="457200" indent="-457200">
              <a:buFont typeface="+mj-lt"/>
              <a:buAutoNum type="arabicPeriod"/>
            </a:pPr>
            <a:endParaRPr lang="en-GB" sz="2500" dirty="0"/>
          </a:p>
          <a:p>
            <a:pPr marL="457200" indent="-457200">
              <a:buFont typeface="+mj-lt"/>
              <a:buAutoNum type="arabicPeriod"/>
            </a:pPr>
            <a:r>
              <a:rPr lang="en-GB" sz="2500" dirty="0"/>
              <a:t>Framing the research question</a:t>
            </a:r>
          </a:p>
          <a:p>
            <a:pPr marL="457200" indent="-457200">
              <a:buFont typeface="+mj-lt"/>
              <a:buAutoNum type="arabicPeriod"/>
            </a:pPr>
            <a:r>
              <a:rPr lang="en-GB" sz="2500" dirty="0"/>
              <a:t>Identifying relevant work</a:t>
            </a:r>
          </a:p>
          <a:p>
            <a:pPr marL="457200" indent="-457200">
              <a:buFont typeface="+mj-lt"/>
              <a:buAutoNum type="arabicPeriod"/>
            </a:pPr>
            <a:r>
              <a:rPr lang="en-GB" sz="2500" dirty="0"/>
              <a:t>Assessing the quality of studies</a:t>
            </a:r>
          </a:p>
          <a:p>
            <a:pPr marL="457200" indent="-457200">
              <a:buFont typeface="+mj-lt"/>
              <a:buAutoNum type="arabicPeriod"/>
            </a:pPr>
            <a:r>
              <a:rPr lang="en-GB" sz="2500" dirty="0"/>
              <a:t>Summarizing the evidence</a:t>
            </a:r>
          </a:p>
          <a:p>
            <a:pPr marL="457200" indent="-457200">
              <a:buFont typeface="+mj-lt"/>
              <a:buAutoNum type="arabicPeriod"/>
            </a:pPr>
            <a:r>
              <a:rPr lang="en-GB" sz="2500" dirty="0"/>
              <a:t>Interpreting the findings</a:t>
            </a:r>
          </a:p>
          <a:p>
            <a:endParaRPr lang="en-GB" sz="2500" dirty="0"/>
          </a:p>
          <a:p>
            <a:pPr marL="0" indent="0">
              <a:buNone/>
            </a:pPr>
            <a:endParaRPr lang="en-GB" sz="2500" dirty="0"/>
          </a:p>
          <a:p>
            <a:endParaRPr lang="en-GB" sz="2500" dirty="0"/>
          </a:p>
        </p:txBody>
      </p:sp>
      <p:sp>
        <p:nvSpPr>
          <p:cNvPr id="4" name="Date Placeholder 3">
            <a:extLst>
              <a:ext uri="{FF2B5EF4-FFF2-40B4-BE49-F238E27FC236}">
                <a16:creationId xmlns:a16="http://schemas.microsoft.com/office/drawing/2014/main" id="{55B64A2A-112F-ECCD-95C5-5BF4E9CD9EE9}"/>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38DE98CD-B54B-5CCC-EF7D-7BB9059392D7}"/>
              </a:ext>
            </a:extLst>
          </p:cNvPr>
          <p:cNvSpPr>
            <a:spLocks noGrp="1"/>
          </p:cNvSpPr>
          <p:nvPr>
            <p:ph type="sldNum" sz="quarter" idx="12"/>
          </p:nvPr>
        </p:nvSpPr>
        <p:spPr/>
        <p:txBody>
          <a:bodyPr/>
          <a:lstStyle/>
          <a:p>
            <a:pPr>
              <a:defRPr/>
            </a:pPr>
            <a:fld id="{4A70D289-8DCB-4A6C-A292-070CDB670DB5}" type="slidenum">
              <a:rPr lang="en-GB" altLang="en-US" smtClean="0"/>
              <a:pPr>
                <a:defRPr/>
              </a:pPr>
              <a:t>17</a:t>
            </a:fld>
            <a:endParaRPr lang="en-GB" altLang="en-US"/>
          </a:p>
        </p:txBody>
      </p:sp>
      <p:sp>
        <p:nvSpPr>
          <p:cNvPr id="6" name="TextBox 1">
            <a:extLst>
              <a:ext uri="{FF2B5EF4-FFF2-40B4-BE49-F238E27FC236}">
                <a16:creationId xmlns:a16="http://schemas.microsoft.com/office/drawing/2014/main" id="{CA271A79-7AD6-D268-989E-796A816774F9}"/>
              </a:ext>
            </a:extLst>
          </p:cNvPr>
          <p:cNvSpPr txBox="1">
            <a:spLocks noChangeArrowheads="1"/>
          </p:cNvSpPr>
          <p:nvPr/>
        </p:nvSpPr>
        <p:spPr bwMode="auto">
          <a:xfrm>
            <a:off x="2115677" y="4797153"/>
            <a:ext cx="80554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200" b="1" i="1" dirty="0">
                <a:solidFill>
                  <a:schemeClr val="tx2">
                    <a:lumMod val="50000"/>
                  </a:schemeClr>
                </a:solidFill>
                <a:latin typeface="Arial" panose="020B0604020202020204" pitchFamily="34" charset="0"/>
              </a:rPr>
              <a:t>Now let us compare with what is written on the whiteboard</a:t>
            </a:r>
          </a:p>
        </p:txBody>
      </p:sp>
    </p:spTree>
    <p:extLst>
      <p:ext uri="{BB962C8B-B14F-4D97-AF65-F5344CB8AC3E}">
        <p14:creationId xmlns:p14="http://schemas.microsoft.com/office/powerpoint/2010/main" val="1639008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B60AA-FDC8-7261-127E-72466FF874A9}"/>
              </a:ext>
            </a:extLst>
          </p:cNvPr>
          <p:cNvSpPr>
            <a:spLocks noGrp="1"/>
          </p:cNvSpPr>
          <p:nvPr>
            <p:ph type="title"/>
          </p:nvPr>
        </p:nvSpPr>
        <p:spPr>
          <a:xfrm>
            <a:off x="1631504" y="-276334"/>
            <a:ext cx="9036496" cy="1143000"/>
          </a:xfrm>
        </p:spPr>
        <p:txBody>
          <a:bodyPr/>
          <a:lstStyle/>
          <a:p>
            <a:r>
              <a:rPr lang="en-GB" sz="3500" dirty="0"/>
              <a:t>Breakdown steps of the systematic review</a:t>
            </a:r>
          </a:p>
        </p:txBody>
      </p:sp>
      <p:sp>
        <p:nvSpPr>
          <p:cNvPr id="3" name="Content Placeholder 2">
            <a:extLst>
              <a:ext uri="{FF2B5EF4-FFF2-40B4-BE49-F238E27FC236}">
                <a16:creationId xmlns:a16="http://schemas.microsoft.com/office/drawing/2014/main" id="{69345524-CF2C-C819-3A3D-7A88EEF98C63}"/>
              </a:ext>
            </a:extLst>
          </p:cNvPr>
          <p:cNvSpPr>
            <a:spLocks noGrp="1"/>
          </p:cNvSpPr>
          <p:nvPr>
            <p:ph idx="1"/>
          </p:nvPr>
        </p:nvSpPr>
        <p:spPr>
          <a:xfrm>
            <a:off x="1221502" y="749687"/>
            <a:ext cx="4548983" cy="4629856"/>
          </a:xfrm>
          <a:ln>
            <a:solidFill>
              <a:schemeClr val="accent1">
                <a:alpha val="90000"/>
              </a:schemeClr>
            </a:solidFill>
          </a:ln>
        </p:spPr>
        <p:txBody>
          <a:bodyPr>
            <a:normAutofit/>
          </a:bodyPr>
          <a:lstStyle/>
          <a:p>
            <a:pPr>
              <a:buFont typeface="+mj-lt"/>
              <a:buAutoNum type="arabicPeriod"/>
            </a:pPr>
            <a:r>
              <a:rPr lang="en-GB" sz="2000" b="1" dirty="0"/>
              <a:t>Identifying relevant work (1 week)</a:t>
            </a:r>
          </a:p>
          <a:p>
            <a:pPr>
              <a:buFont typeface="Wingdings" panose="05000000000000000000" pitchFamily="2" charset="2"/>
              <a:buChar char="§"/>
            </a:pPr>
            <a:r>
              <a:rPr lang="en-GB" sz="2000" dirty="0"/>
              <a:t>Critiquing articles using PRISMA</a:t>
            </a:r>
          </a:p>
          <a:p>
            <a:pPr>
              <a:buFont typeface="Wingdings" panose="05000000000000000000" pitchFamily="2" charset="2"/>
              <a:buChar char="§"/>
            </a:pPr>
            <a:r>
              <a:rPr lang="en-GB" sz="2000" dirty="0"/>
              <a:t>Write introduction</a:t>
            </a:r>
          </a:p>
          <a:p>
            <a:pPr>
              <a:buFont typeface="Wingdings" panose="05000000000000000000" pitchFamily="2" charset="2"/>
              <a:buChar char="§"/>
            </a:pPr>
            <a:r>
              <a:rPr lang="en-GB" sz="2000" dirty="0"/>
              <a:t>Conduct extensive database searches </a:t>
            </a:r>
          </a:p>
          <a:p>
            <a:pPr>
              <a:buFont typeface="Wingdings" panose="05000000000000000000" pitchFamily="2" charset="2"/>
              <a:buChar char="§"/>
            </a:pPr>
            <a:r>
              <a:rPr lang="en-GB" sz="2000" dirty="0"/>
              <a:t>Download result from databases</a:t>
            </a:r>
          </a:p>
          <a:p>
            <a:pPr marL="0" indent="0">
              <a:buNone/>
            </a:pPr>
            <a:endParaRPr lang="en-GB" sz="2000" b="1" dirty="0"/>
          </a:p>
          <a:p>
            <a:pPr marL="0" indent="0">
              <a:buNone/>
            </a:pPr>
            <a:r>
              <a:rPr lang="en-GB" sz="2000" b="1" dirty="0"/>
              <a:t>2. Assessing the quality of studies (1 week)</a:t>
            </a:r>
          </a:p>
          <a:p>
            <a:r>
              <a:rPr lang="en-GB" sz="2000" dirty="0"/>
              <a:t>Identify which articles qualify for the review (calculate Kappa coefficient)</a:t>
            </a:r>
          </a:p>
          <a:p>
            <a:pPr marL="0" indent="0">
              <a:buNone/>
            </a:pPr>
            <a:endParaRPr lang="en-GB" sz="2000" dirty="0"/>
          </a:p>
          <a:p>
            <a:endParaRPr lang="en-GB" sz="2000" dirty="0"/>
          </a:p>
        </p:txBody>
      </p:sp>
      <p:sp>
        <p:nvSpPr>
          <p:cNvPr id="4" name="Date Placeholder 3">
            <a:extLst>
              <a:ext uri="{FF2B5EF4-FFF2-40B4-BE49-F238E27FC236}">
                <a16:creationId xmlns:a16="http://schemas.microsoft.com/office/drawing/2014/main" id="{55B64A2A-112F-ECCD-95C5-5BF4E9CD9EE9}"/>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38DE98CD-B54B-5CCC-EF7D-7BB9059392D7}"/>
              </a:ext>
            </a:extLst>
          </p:cNvPr>
          <p:cNvSpPr>
            <a:spLocks noGrp="1"/>
          </p:cNvSpPr>
          <p:nvPr>
            <p:ph type="sldNum" sz="quarter" idx="12"/>
          </p:nvPr>
        </p:nvSpPr>
        <p:spPr/>
        <p:txBody>
          <a:bodyPr/>
          <a:lstStyle/>
          <a:p>
            <a:pPr>
              <a:defRPr/>
            </a:pPr>
            <a:fld id="{4A70D289-8DCB-4A6C-A292-070CDB670DB5}" type="slidenum">
              <a:rPr lang="en-GB" altLang="en-US" smtClean="0"/>
              <a:pPr>
                <a:defRPr/>
              </a:pPr>
              <a:t>18</a:t>
            </a:fld>
            <a:endParaRPr lang="en-GB" altLang="en-US"/>
          </a:p>
        </p:txBody>
      </p:sp>
      <p:sp>
        <p:nvSpPr>
          <p:cNvPr id="6" name="Content Placeholder 2">
            <a:extLst>
              <a:ext uri="{FF2B5EF4-FFF2-40B4-BE49-F238E27FC236}">
                <a16:creationId xmlns:a16="http://schemas.microsoft.com/office/drawing/2014/main" id="{B7322638-795E-7290-1A25-031FFCFA9AD6}"/>
              </a:ext>
            </a:extLst>
          </p:cNvPr>
          <p:cNvSpPr txBox="1">
            <a:spLocks/>
          </p:cNvSpPr>
          <p:nvPr/>
        </p:nvSpPr>
        <p:spPr>
          <a:xfrm>
            <a:off x="5846783" y="749687"/>
            <a:ext cx="5315155" cy="4629856"/>
          </a:xfrm>
          <a:prstGeom prst="rect">
            <a:avLst/>
          </a:prstGeom>
          <a:ln>
            <a:solidFill>
              <a:schemeClr val="accent1">
                <a:alpha val="93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3"/>
            </a:pPr>
            <a:r>
              <a:rPr lang="en-GB" sz="2000" b="1" dirty="0"/>
              <a:t>Summarizing the evidence (3 weeks)</a:t>
            </a:r>
          </a:p>
          <a:p>
            <a:pPr>
              <a:buFont typeface="Wingdings" panose="05000000000000000000" pitchFamily="2" charset="2"/>
              <a:buChar char="§"/>
            </a:pPr>
            <a:r>
              <a:rPr lang="en-GB" sz="1800" dirty="0"/>
              <a:t>Analysis of selected articles (start PRISMA flowchart)</a:t>
            </a:r>
          </a:p>
          <a:p>
            <a:pPr>
              <a:buFont typeface="Wingdings" panose="05000000000000000000" pitchFamily="2" charset="2"/>
              <a:buChar char="§"/>
            </a:pPr>
            <a:r>
              <a:rPr lang="en-GB" sz="1800" dirty="0"/>
              <a:t>Identify themes</a:t>
            </a:r>
            <a:endParaRPr lang="en-GB" sz="1600" dirty="0"/>
          </a:p>
          <a:p>
            <a:pPr marL="0" indent="0">
              <a:buNone/>
            </a:pPr>
            <a:endParaRPr lang="en-GB" sz="2000" b="1" dirty="0"/>
          </a:p>
          <a:p>
            <a:pPr marL="0" indent="0">
              <a:buNone/>
            </a:pPr>
            <a:endParaRPr lang="en-GB" sz="2000" b="1" dirty="0"/>
          </a:p>
          <a:p>
            <a:pPr marL="0" indent="0">
              <a:buNone/>
            </a:pPr>
            <a:r>
              <a:rPr lang="en-GB" sz="2000" b="1" dirty="0"/>
              <a:t>4. Interpreting the findings and reporting (3 weeks)</a:t>
            </a:r>
          </a:p>
          <a:p>
            <a:pPr>
              <a:buFont typeface="Wingdings" panose="05000000000000000000" pitchFamily="2" charset="2"/>
              <a:buChar char="§"/>
            </a:pPr>
            <a:r>
              <a:rPr lang="en-GB" sz="1800" dirty="0"/>
              <a:t>Results, Discussion (incl. biases, recommendations, weaknesses, strengths of the evidence</a:t>
            </a:r>
          </a:p>
          <a:p>
            <a:pPr marL="0" indent="0">
              <a:buNone/>
            </a:pPr>
            <a:endParaRPr lang="en-GB" sz="1700" b="1" dirty="0"/>
          </a:p>
          <a:p>
            <a:pPr>
              <a:buFont typeface="+mj-lt"/>
              <a:buAutoNum type="arabicPeriod"/>
            </a:pPr>
            <a:endParaRPr lang="en-GB" sz="1400" dirty="0"/>
          </a:p>
          <a:p>
            <a:endParaRPr lang="en-GB" sz="1400" dirty="0"/>
          </a:p>
          <a:p>
            <a:pPr marL="0" indent="0">
              <a:buFont typeface="Arial" panose="020B0604020202020204" pitchFamily="34" charset="0"/>
              <a:buNone/>
            </a:pPr>
            <a:endParaRPr lang="en-GB" sz="1400" dirty="0"/>
          </a:p>
          <a:p>
            <a:endParaRPr lang="en-GB" sz="1400" dirty="0"/>
          </a:p>
        </p:txBody>
      </p:sp>
    </p:spTree>
    <p:extLst>
      <p:ext uri="{BB962C8B-B14F-4D97-AF65-F5344CB8AC3E}">
        <p14:creationId xmlns:p14="http://schemas.microsoft.com/office/powerpoint/2010/main" val="3415520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C98C2BD8-A1F1-39AB-17D3-FB9A918B2349}"/>
              </a:ext>
            </a:extLst>
          </p:cNvPr>
          <p:cNvSpPr>
            <a:spLocks noGrp="1"/>
          </p:cNvSpPr>
          <p:nvPr>
            <p:ph type="title"/>
          </p:nvPr>
        </p:nvSpPr>
        <p:spPr/>
        <p:txBody>
          <a:bodyPr/>
          <a:lstStyle/>
          <a:p>
            <a:r>
              <a:rPr lang="en-GB" altLang="en-US" dirty="0"/>
              <a:t>Step 1: </a:t>
            </a:r>
            <a:r>
              <a:rPr lang="en-GB" dirty="0"/>
              <a:t>Framing the research question</a:t>
            </a:r>
            <a:endParaRPr lang="en-GB" altLang="en-US" dirty="0"/>
          </a:p>
        </p:txBody>
      </p:sp>
      <p:sp>
        <p:nvSpPr>
          <p:cNvPr id="41987" name="Content Placeholder 2">
            <a:extLst>
              <a:ext uri="{FF2B5EF4-FFF2-40B4-BE49-F238E27FC236}">
                <a16:creationId xmlns:a16="http://schemas.microsoft.com/office/drawing/2014/main" id="{3BDC5A0E-B0DE-CAD7-D7E9-FD58FA47069E}"/>
              </a:ext>
            </a:extLst>
          </p:cNvPr>
          <p:cNvSpPr>
            <a:spLocks noGrp="1"/>
          </p:cNvSpPr>
          <p:nvPr>
            <p:ph idx="1"/>
          </p:nvPr>
        </p:nvSpPr>
        <p:spPr>
          <a:xfrm>
            <a:off x="1981200" y="1600201"/>
            <a:ext cx="8229600" cy="3916363"/>
          </a:xfrm>
        </p:spPr>
        <p:txBody>
          <a:bodyPr/>
          <a:lstStyle/>
          <a:p>
            <a:endParaRPr lang="en-GB" altLang="en-US" sz="2400" dirty="0"/>
          </a:p>
          <a:p>
            <a:pPr>
              <a:buFont typeface="Wingdings" panose="05000000000000000000" pitchFamily="2" charset="2"/>
              <a:buChar char="§"/>
            </a:pPr>
            <a:r>
              <a:rPr lang="en-GB" altLang="en-US" sz="2600" dirty="0"/>
              <a:t>Identify a problem in a specific Public Health and Social Care Practice context</a:t>
            </a:r>
          </a:p>
          <a:p>
            <a:pPr>
              <a:buFont typeface="Wingdings" panose="05000000000000000000" pitchFamily="2" charset="2"/>
              <a:buChar char="§"/>
            </a:pPr>
            <a:r>
              <a:rPr lang="en-GB" altLang="en-US" sz="2600" dirty="0"/>
              <a:t>Give a clear justification why it is a problem </a:t>
            </a:r>
          </a:p>
          <a:p>
            <a:pPr>
              <a:buFont typeface="Wingdings" panose="05000000000000000000" pitchFamily="2" charset="2"/>
              <a:buChar char="§"/>
            </a:pPr>
            <a:r>
              <a:rPr lang="en-GB" altLang="en-US" sz="2600" dirty="0"/>
              <a:t>Explain the need why to research this problem</a:t>
            </a:r>
          </a:p>
          <a:p>
            <a:pPr>
              <a:buFont typeface="Wingdings" panose="05000000000000000000" pitchFamily="2" charset="2"/>
              <a:buChar char="§"/>
            </a:pPr>
            <a:r>
              <a:rPr lang="en-GB" altLang="en-US" sz="2600" dirty="0"/>
              <a:t>Identify inclusion and exclusion criteria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6EFBE434-9E60-D29F-A443-F5FDB50A8C3F}"/>
              </a:ext>
            </a:extLst>
          </p:cNvPr>
          <p:cNvSpPr>
            <a:spLocks noGrp="1"/>
          </p:cNvSpPr>
          <p:nvPr>
            <p:ph type="title"/>
          </p:nvPr>
        </p:nvSpPr>
        <p:spPr>
          <a:xfrm>
            <a:off x="2152650" y="260351"/>
            <a:ext cx="7886700" cy="993775"/>
          </a:xfrm>
        </p:spPr>
        <p:txBody>
          <a:bodyPr/>
          <a:lstStyle/>
          <a:p>
            <a:r>
              <a:rPr lang="en-GB" altLang="en-US" dirty="0"/>
              <a:t>Step 2: </a:t>
            </a:r>
            <a:r>
              <a:rPr lang="en-GB" dirty="0"/>
              <a:t>Identify relevant work</a:t>
            </a:r>
            <a:endParaRPr lang="en-GB" altLang="en-US" dirty="0"/>
          </a:p>
        </p:txBody>
      </p:sp>
      <p:sp>
        <p:nvSpPr>
          <p:cNvPr id="46083" name="Content Placeholder 2">
            <a:extLst>
              <a:ext uri="{FF2B5EF4-FFF2-40B4-BE49-F238E27FC236}">
                <a16:creationId xmlns:a16="http://schemas.microsoft.com/office/drawing/2014/main" id="{7B98104A-34CC-3B8E-F420-5830FAD50DEA}"/>
              </a:ext>
            </a:extLst>
          </p:cNvPr>
          <p:cNvSpPr>
            <a:spLocks noGrp="1"/>
          </p:cNvSpPr>
          <p:nvPr>
            <p:ph idx="1"/>
          </p:nvPr>
        </p:nvSpPr>
        <p:spPr>
          <a:xfrm>
            <a:off x="2150811" y="1196752"/>
            <a:ext cx="7886700" cy="3687762"/>
          </a:xfrm>
        </p:spPr>
        <p:txBody>
          <a:bodyPr>
            <a:normAutofit fontScale="92500" lnSpcReduction="20000"/>
          </a:bodyPr>
          <a:lstStyle/>
          <a:p>
            <a:pPr marL="0" indent="0">
              <a:lnSpc>
                <a:spcPct val="106000"/>
              </a:lnSpc>
              <a:spcAft>
                <a:spcPts val="288"/>
              </a:spcAft>
              <a:buClr>
                <a:srgbClr val="C6D9F1"/>
              </a:buClr>
              <a:buSzPts val="3200"/>
              <a:buNone/>
            </a:pPr>
            <a:r>
              <a:rPr lang="en-GB" altLang="en-US" sz="2300" dirty="0"/>
              <a:t>Review the literature</a:t>
            </a:r>
          </a:p>
          <a:p>
            <a:pPr marL="257175" indent="-257175">
              <a:lnSpc>
                <a:spcPct val="106000"/>
              </a:lnSpc>
              <a:spcAft>
                <a:spcPts val="288"/>
              </a:spcAft>
              <a:buClr>
                <a:srgbClr val="C6D9F1"/>
              </a:buClr>
              <a:buSzPts val="3200"/>
            </a:pPr>
            <a:r>
              <a:rPr lang="en-GB" altLang="en-US" sz="2300" dirty="0"/>
              <a:t>Locate relevant and appropriate resources</a:t>
            </a:r>
          </a:p>
          <a:p>
            <a:pPr marL="557213" lvl="1" indent="-214313">
              <a:lnSpc>
                <a:spcPct val="107000"/>
              </a:lnSpc>
              <a:spcAft>
                <a:spcPts val="550"/>
              </a:spcAft>
              <a:buClr>
                <a:srgbClr val="C6D9F1"/>
              </a:buClr>
              <a:buSzPts val="2800"/>
            </a:pPr>
            <a:r>
              <a:rPr lang="en-GB" altLang="en-US" sz="2300" dirty="0"/>
              <a:t>Books (guided by the specific topic area)</a:t>
            </a:r>
          </a:p>
          <a:p>
            <a:pPr marL="557213" lvl="1" indent="-214313">
              <a:lnSpc>
                <a:spcPct val="107000"/>
              </a:lnSpc>
              <a:spcAft>
                <a:spcPts val="550"/>
              </a:spcAft>
              <a:buClr>
                <a:srgbClr val="C6D9F1"/>
              </a:buClr>
              <a:buSzPts val="2800"/>
            </a:pPr>
            <a:r>
              <a:rPr lang="en-GB" altLang="en-US" sz="2300" dirty="0"/>
              <a:t>Journals (guided by the specific topic area)</a:t>
            </a:r>
          </a:p>
          <a:p>
            <a:pPr marL="557213" lvl="1" indent="-214313">
              <a:lnSpc>
                <a:spcPct val="107000"/>
              </a:lnSpc>
              <a:spcAft>
                <a:spcPts val="888"/>
              </a:spcAft>
              <a:buClr>
                <a:srgbClr val="C6D9F1"/>
              </a:buClr>
              <a:buSzPts val="2800"/>
            </a:pPr>
            <a:r>
              <a:rPr lang="en-GB" altLang="en-US" sz="2300" dirty="0"/>
              <a:t>Electronic resources (guided by the specific topic area)</a:t>
            </a:r>
          </a:p>
          <a:p>
            <a:pPr marL="257175" indent="-257175">
              <a:lnSpc>
                <a:spcPct val="106000"/>
              </a:lnSpc>
              <a:spcAft>
                <a:spcPts val="238"/>
              </a:spcAft>
              <a:buClr>
                <a:srgbClr val="C6D9F1"/>
              </a:buClr>
              <a:buSzPts val="3200"/>
            </a:pPr>
            <a:r>
              <a:rPr lang="en-GB" altLang="en-US" sz="2300" dirty="0"/>
              <a:t>Select resources consciously</a:t>
            </a:r>
          </a:p>
          <a:p>
            <a:pPr marL="557213" lvl="1" indent="-214313">
              <a:lnSpc>
                <a:spcPct val="107000"/>
              </a:lnSpc>
              <a:spcAft>
                <a:spcPts val="450"/>
              </a:spcAft>
              <a:buClr>
                <a:srgbClr val="C6D9F1"/>
              </a:buClr>
              <a:buSzPts val="2800"/>
            </a:pPr>
            <a:r>
              <a:rPr lang="en-GB" altLang="en-US" sz="2300" dirty="0"/>
              <a:t>Determine the relevant resources for the topic</a:t>
            </a:r>
          </a:p>
          <a:p>
            <a:pPr marL="557213" lvl="1" indent="-214313">
              <a:lnSpc>
                <a:spcPct val="107000"/>
              </a:lnSpc>
              <a:spcAft>
                <a:spcPts val="25"/>
              </a:spcAft>
              <a:buClr>
                <a:srgbClr val="C6D9F1"/>
              </a:buClr>
              <a:buSzPts val="2800"/>
            </a:pPr>
            <a:r>
              <a:rPr lang="en-GB" altLang="en-US" sz="2300" dirty="0"/>
              <a:t>Organize the resources by mapping relevant literature </a:t>
            </a:r>
          </a:p>
          <a:p>
            <a:pPr marL="257175" indent="-257175"/>
            <a:r>
              <a:rPr lang="en-GB" altLang="en-US" sz="2300" dirty="0"/>
              <a:t>Summarize the resources in a literature review</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91D99-3219-D9B8-18CB-C81D13BAD4E2}"/>
              </a:ext>
            </a:extLst>
          </p:cNvPr>
          <p:cNvSpPr>
            <a:spLocks noGrp="1"/>
          </p:cNvSpPr>
          <p:nvPr>
            <p:ph type="title"/>
          </p:nvPr>
        </p:nvSpPr>
        <p:spPr>
          <a:xfrm>
            <a:off x="1971762" y="-51267"/>
            <a:ext cx="8229600" cy="1143000"/>
          </a:xfrm>
        </p:spPr>
        <p:txBody>
          <a:bodyPr/>
          <a:lstStyle/>
          <a:p>
            <a:r>
              <a:rPr lang="en-GB" altLang="en-US" dirty="0"/>
              <a:t>Step 2: </a:t>
            </a:r>
            <a:r>
              <a:rPr lang="en-GB" dirty="0"/>
              <a:t>Identify relevant work </a:t>
            </a:r>
            <a:r>
              <a:rPr lang="en-GB" sz="3000" dirty="0"/>
              <a:t>(2)</a:t>
            </a:r>
          </a:p>
        </p:txBody>
      </p:sp>
      <p:sp>
        <p:nvSpPr>
          <p:cNvPr id="3" name="Content Placeholder 2">
            <a:extLst>
              <a:ext uri="{FF2B5EF4-FFF2-40B4-BE49-F238E27FC236}">
                <a16:creationId xmlns:a16="http://schemas.microsoft.com/office/drawing/2014/main" id="{4363F070-B79F-9768-42BB-872150A3131F}"/>
              </a:ext>
            </a:extLst>
          </p:cNvPr>
          <p:cNvSpPr>
            <a:spLocks noGrp="1"/>
          </p:cNvSpPr>
          <p:nvPr>
            <p:ph idx="1"/>
          </p:nvPr>
        </p:nvSpPr>
        <p:spPr>
          <a:xfrm>
            <a:off x="1774825" y="1052736"/>
            <a:ext cx="8785670" cy="3917032"/>
          </a:xfrm>
        </p:spPr>
        <p:txBody>
          <a:bodyPr>
            <a:normAutofit fontScale="92500" lnSpcReduction="10000"/>
          </a:bodyPr>
          <a:lstStyle/>
          <a:p>
            <a:pPr>
              <a:buFont typeface="Wingdings" panose="05000000000000000000" pitchFamily="2" charset="2"/>
              <a:buChar char="§"/>
            </a:pPr>
            <a:r>
              <a:rPr lang="en-GB" sz="3000" dirty="0"/>
              <a:t>Basic search</a:t>
            </a:r>
            <a:r>
              <a:rPr lang="en-GB" sz="3200" dirty="0"/>
              <a:t> </a:t>
            </a:r>
          </a:p>
          <a:p>
            <a:pPr lvl="1">
              <a:buFont typeface="Symbol" panose="05050102010706020507" pitchFamily="18" charset="2"/>
              <a:buChar char=""/>
            </a:pPr>
            <a:r>
              <a:rPr lang="en-GB" sz="2200" dirty="0"/>
              <a:t>Select top 10 articles, sort by date, </a:t>
            </a:r>
          </a:p>
          <a:p>
            <a:pPr lvl="1">
              <a:buFont typeface="Symbol" panose="05050102010706020507" pitchFamily="18" charset="2"/>
              <a:buChar char=""/>
            </a:pPr>
            <a:r>
              <a:rPr lang="en-GB" sz="2200" dirty="0"/>
              <a:t>3 Qs: What is my topic, What research already conducted, What research has not been conducted?</a:t>
            </a:r>
          </a:p>
          <a:p>
            <a:pPr>
              <a:buFont typeface="Wingdings" panose="05000000000000000000" pitchFamily="2" charset="2"/>
              <a:buChar char="§"/>
            </a:pPr>
            <a:r>
              <a:rPr lang="en-GB" sz="3000" dirty="0"/>
              <a:t>Critique articles using PRISMA</a:t>
            </a:r>
          </a:p>
          <a:p>
            <a:pPr>
              <a:buFont typeface="Wingdings" panose="05000000000000000000" pitchFamily="2" charset="2"/>
              <a:buChar char="§"/>
            </a:pPr>
            <a:r>
              <a:rPr lang="en-GB" sz="3000" dirty="0"/>
              <a:t>Write introduction</a:t>
            </a:r>
          </a:p>
          <a:p>
            <a:pPr lvl="1">
              <a:buFont typeface="Symbol" panose="05050102010706020507" pitchFamily="18" charset="2"/>
              <a:buChar char=""/>
            </a:pPr>
            <a:r>
              <a:rPr lang="en-GB" sz="2200" dirty="0"/>
              <a:t>Background, rationale, objectives, define major concepts,</a:t>
            </a:r>
          </a:p>
          <a:p>
            <a:pPr lvl="1">
              <a:buFont typeface="Symbol" panose="05050102010706020507" pitchFamily="18" charset="2"/>
              <a:buChar char=""/>
            </a:pPr>
            <a:r>
              <a:rPr lang="en-GB" sz="2200" dirty="0"/>
              <a:t>PICO/ PECO (population, intervention/exposure, comparison, outcomes)</a:t>
            </a:r>
          </a:p>
          <a:p>
            <a:pPr>
              <a:buFont typeface="Wingdings" panose="05000000000000000000" pitchFamily="2" charset="2"/>
              <a:buChar char="§"/>
            </a:pPr>
            <a:r>
              <a:rPr lang="en-GB" sz="3000" dirty="0"/>
              <a:t>Conduct extensive database searches (</a:t>
            </a:r>
            <a:r>
              <a:rPr lang="en-GB" sz="3000" dirty="0" err="1"/>
              <a:t>MeSH</a:t>
            </a:r>
            <a:r>
              <a:rPr lang="en-GB" sz="3000" dirty="0"/>
              <a:t>)</a:t>
            </a:r>
          </a:p>
          <a:p>
            <a:pPr>
              <a:buFont typeface="Wingdings" panose="05000000000000000000" pitchFamily="2" charset="2"/>
              <a:buChar char="§"/>
            </a:pPr>
            <a:r>
              <a:rPr lang="en-GB" sz="3000" dirty="0"/>
              <a:t>Download result from databases</a:t>
            </a:r>
          </a:p>
          <a:p>
            <a:endParaRPr lang="en-GB" dirty="0"/>
          </a:p>
        </p:txBody>
      </p:sp>
      <p:sp>
        <p:nvSpPr>
          <p:cNvPr id="4" name="Date Placeholder 3">
            <a:extLst>
              <a:ext uri="{FF2B5EF4-FFF2-40B4-BE49-F238E27FC236}">
                <a16:creationId xmlns:a16="http://schemas.microsoft.com/office/drawing/2014/main" id="{EDE1228B-5E44-241B-FE9C-CC643CE2C06F}"/>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27CD4379-D5DB-5834-1C30-058FE6A3EF7E}"/>
              </a:ext>
            </a:extLst>
          </p:cNvPr>
          <p:cNvSpPr>
            <a:spLocks noGrp="1"/>
          </p:cNvSpPr>
          <p:nvPr>
            <p:ph type="sldNum" sz="quarter" idx="12"/>
          </p:nvPr>
        </p:nvSpPr>
        <p:spPr/>
        <p:txBody>
          <a:bodyPr/>
          <a:lstStyle/>
          <a:p>
            <a:pPr>
              <a:defRPr/>
            </a:pPr>
            <a:fld id="{4A70D289-8DCB-4A6C-A292-070CDB670DB5}" type="slidenum">
              <a:rPr lang="en-GB" altLang="en-US" smtClean="0"/>
              <a:pPr>
                <a:defRPr/>
              </a:pPr>
              <a:t>21</a:t>
            </a:fld>
            <a:endParaRPr lang="en-GB" altLang="en-US"/>
          </a:p>
        </p:txBody>
      </p:sp>
    </p:spTree>
    <p:extLst>
      <p:ext uri="{BB962C8B-B14F-4D97-AF65-F5344CB8AC3E}">
        <p14:creationId xmlns:p14="http://schemas.microsoft.com/office/powerpoint/2010/main" val="3987168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14C8-549D-6046-22CD-875C8541BA37}"/>
              </a:ext>
            </a:extLst>
          </p:cNvPr>
          <p:cNvSpPr>
            <a:spLocks noGrp="1"/>
          </p:cNvSpPr>
          <p:nvPr>
            <p:ph type="title"/>
          </p:nvPr>
        </p:nvSpPr>
        <p:spPr/>
        <p:txBody>
          <a:bodyPr/>
          <a:lstStyle/>
          <a:p>
            <a:r>
              <a:rPr lang="en-GB" dirty="0"/>
              <a:t>Database searches</a:t>
            </a:r>
          </a:p>
        </p:txBody>
      </p:sp>
      <p:sp>
        <p:nvSpPr>
          <p:cNvPr id="3" name="Content Placeholder 2">
            <a:extLst>
              <a:ext uri="{FF2B5EF4-FFF2-40B4-BE49-F238E27FC236}">
                <a16:creationId xmlns:a16="http://schemas.microsoft.com/office/drawing/2014/main" id="{ED8A1264-CE69-9482-26CF-AA0F5C150CFB}"/>
              </a:ext>
            </a:extLst>
          </p:cNvPr>
          <p:cNvSpPr>
            <a:spLocks noGrp="1"/>
          </p:cNvSpPr>
          <p:nvPr>
            <p:ph idx="1"/>
          </p:nvPr>
        </p:nvSpPr>
        <p:spPr>
          <a:xfrm>
            <a:off x="1981200" y="1628800"/>
            <a:ext cx="8229600" cy="3917032"/>
          </a:xfrm>
        </p:spPr>
        <p:txBody>
          <a:bodyPr/>
          <a:lstStyle/>
          <a:p>
            <a:r>
              <a:rPr lang="en-GB" dirty="0"/>
              <a:t>Need to identify key terms</a:t>
            </a:r>
          </a:p>
          <a:p>
            <a:r>
              <a:rPr lang="en-GB" dirty="0"/>
              <a:t>Use of Boolean operators </a:t>
            </a:r>
            <a:r>
              <a:rPr lang="en-GB" dirty="0">
                <a:sym typeface="Wingdings" panose="05000000000000000000" pitchFamily="2" charset="2"/>
              </a:rPr>
              <a:t> starting point</a:t>
            </a:r>
          </a:p>
          <a:p>
            <a:r>
              <a:rPr lang="en-GB" dirty="0">
                <a:sym typeface="Wingdings" panose="05000000000000000000" pitchFamily="2" charset="2"/>
              </a:rPr>
              <a:t>Use </a:t>
            </a:r>
            <a:r>
              <a:rPr lang="en-GB" dirty="0" err="1">
                <a:sym typeface="Wingdings" panose="05000000000000000000" pitchFamily="2" charset="2"/>
              </a:rPr>
              <a:t>PubMeds</a:t>
            </a:r>
            <a:r>
              <a:rPr lang="en-GB" dirty="0">
                <a:sym typeface="Wingdings" panose="05000000000000000000" pitchFamily="2" charset="2"/>
              </a:rPr>
              <a:t> </a:t>
            </a:r>
            <a:r>
              <a:rPr lang="en-GB" dirty="0" err="1">
                <a:sym typeface="Wingdings" panose="05000000000000000000" pitchFamily="2" charset="2"/>
              </a:rPr>
              <a:t>MeSH</a:t>
            </a:r>
            <a:r>
              <a:rPr lang="en-GB" dirty="0">
                <a:sym typeface="Wingdings" panose="05000000000000000000" pitchFamily="2" charset="2"/>
              </a:rPr>
              <a:t> function</a:t>
            </a:r>
          </a:p>
          <a:p>
            <a:r>
              <a:rPr lang="en-GB" dirty="0">
                <a:sym typeface="Wingdings" panose="05000000000000000000" pitchFamily="2" charset="2"/>
              </a:rPr>
              <a:t>Apply filters</a:t>
            </a:r>
          </a:p>
          <a:p>
            <a:r>
              <a:rPr lang="en-GB" dirty="0">
                <a:sym typeface="Wingdings" panose="05000000000000000000" pitchFamily="2" charset="2"/>
              </a:rPr>
              <a:t>Remove duplicates</a:t>
            </a:r>
          </a:p>
          <a:p>
            <a:r>
              <a:rPr lang="en-GB" dirty="0">
                <a:sym typeface="Wingdings" panose="05000000000000000000" pitchFamily="2" charset="2"/>
              </a:rPr>
              <a:t>Screen abstracts (reject:0, keep:1, Kappa)</a:t>
            </a:r>
            <a:endParaRPr lang="en-GB" dirty="0"/>
          </a:p>
        </p:txBody>
      </p:sp>
      <p:sp>
        <p:nvSpPr>
          <p:cNvPr id="4" name="Date Placeholder 3">
            <a:extLst>
              <a:ext uri="{FF2B5EF4-FFF2-40B4-BE49-F238E27FC236}">
                <a16:creationId xmlns:a16="http://schemas.microsoft.com/office/drawing/2014/main" id="{ADA7309D-54C1-9B52-FF93-759AB1BF4F46}"/>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9F3610DD-FD39-518D-49E2-9F45DA2D2F2E}"/>
              </a:ext>
            </a:extLst>
          </p:cNvPr>
          <p:cNvSpPr>
            <a:spLocks noGrp="1"/>
          </p:cNvSpPr>
          <p:nvPr>
            <p:ph type="sldNum" sz="quarter" idx="12"/>
          </p:nvPr>
        </p:nvSpPr>
        <p:spPr/>
        <p:txBody>
          <a:bodyPr/>
          <a:lstStyle/>
          <a:p>
            <a:pPr>
              <a:defRPr/>
            </a:pPr>
            <a:fld id="{4A70D289-8DCB-4A6C-A292-070CDB670DB5}" type="slidenum">
              <a:rPr lang="en-GB" altLang="en-US" smtClean="0"/>
              <a:pPr>
                <a:defRPr/>
              </a:pPr>
              <a:t>22</a:t>
            </a:fld>
            <a:endParaRPr lang="en-GB" altLang="en-US"/>
          </a:p>
        </p:txBody>
      </p:sp>
    </p:spTree>
    <p:extLst>
      <p:ext uri="{BB962C8B-B14F-4D97-AF65-F5344CB8AC3E}">
        <p14:creationId xmlns:p14="http://schemas.microsoft.com/office/powerpoint/2010/main" val="4086005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767CE-D3C7-3BBE-8558-3895B39F01ED}"/>
              </a:ext>
            </a:extLst>
          </p:cNvPr>
          <p:cNvSpPr>
            <a:spLocks noGrp="1"/>
          </p:cNvSpPr>
          <p:nvPr>
            <p:ph type="title"/>
          </p:nvPr>
        </p:nvSpPr>
        <p:spPr/>
        <p:txBody>
          <a:bodyPr/>
          <a:lstStyle/>
          <a:p>
            <a:r>
              <a:rPr lang="en-GB" dirty="0"/>
              <a:t>Use a Literature Matrix</a:t>
            </a:r>
            <a:br>
              <a:rPr lang="en-GB" dirty="0"/>
            </a:br>
            <a:endParaRPr lang="en-GB" sz="2800" i="1" dirty="0"/>
          </a:p>
        </p:txBody>
      </p:sp>
      <p:sp>
        <p:nvSpPr>
          <p:cNvPr id="3" name="Content Placeholder 2">
            <a:extLst>
              <a:ext uri="{FF2B5EF4-FFF2-40B4-BE49-F238E27FC236}">
                <a16:creationId xmlns:a16="http://schemas.microsoft.com/office/drawing/2014/main" id="{9FA155A2-C3DA-E08F-878F-87E9A4F7AA93}"/>
              </a:ext>
            </a:extLst>
          </p:cNvPr>
          <p:cNvSpPr>
            <a:spLocks noGrp="1"/>
          </p:cNvSpPr>
          <p:nvPr>
            <p:ph idx="1"/>
          </p:nvPr>
        </p:nvSpPr>
        <p:spPr>
          <a:xfrm>
            <a:off x="1981200" y="1196752"/>
            <a:ext cx="8229600" cy="3917032"/>
          </a:xfrm>
        </p:spPr>
        <p:txBody>
          <a:bodyPr/>
          <a:lstStyle/>
          <a:p>
            <a:r>
              <a:rPr lang="en-GB" dirty="0"/>
              <a:t>Is an Excel document (data extraction tool)</a:t>
            </a:r>
          </a:p>
          <a:p>
            <a:r>
              <a:rPr lang="en-GB" dirty="0"/>
              <a:t>Has several iterative tabs:</a:t>
            </a:r>
          </a:p>
          <a:p>
            <a:pPr lvl="1"/>
            <a:r>
              <a:rPr lang="en-GB" dirty="0"/>
              <a:t>Basic search (keep/ reject) </a:t>
            </a:r>
          </a:p>
          <a:p>
            <a:pPr lvl="1"/>
            <a:r>
              <a:rPr lang="en-GB" dirty="0"/>
              <a:t>Abstract screening, (start PRISMA flow diagram, calculate Kappa)</a:t>
            </a:r>
          </a:p>
          <a:p>
            <a:pPr lvl="1"/>
            <a:r>
              <a:rPr lang="en-GB" dirty="0"/>
              <a:t>Article analysis, </a:t>
            </a:r>
          </a:p>
          <a:p>
            <a:pPr lvl="1"/>
            <a:r>
              <a:rPr lang="en-GB" dirty="0"/>
              <a:t>Themes, </a:t>
            </a:r>
          </a:p>
          <a:p>
            <a:pPr lvl="1"/>
            <a:r>
              <a:rPr lang="en-GB" dirty="0"/>
              <a:t>Additional analysis, and charts.</a:t>
            </a:r>
          </a:p>
        </p:txBody>
      </p:sp>
      <p:sp>
        <p:nvSpPr>
          <p:cNvPr id="4" name="Date Placeholder 3">
            <a:extLst>
              <a:ext uri="{FF2B5EF4-FFF2-40B4-BE49-F238E27FC236}">
                <a16:creationId xmlns:a16="http://schemas.microsoft.com/office/drawing/2014/main" id="{72B93355-527A-70F6-A56B-0457A120DC64}"/>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1B921638-5BF7-2984-96AC-F539511D2270}"/>
              </a:ext>
            </a:extLst>
          </p:cNvPr>
          <p:cNvSpPr>
            <a:spLocks noGrp="1"/>
          </p:cNvSpPr>
          <p:nvPr>
            <p:ph type="sldNum" sz="quarter" idx="12"/>
          </p:nvPr>
        </p:nvSpPr>
        <p:spPr/>
        <p:txBody>
          <a:bodyPr/>
          <a:lstStyle/>
          <a:p>
            <a:pPr>
              <a:defRPr/>
            </a:pPr>
            <a:fld id="{4A70D289-8DCB-4A6C-A292-070CDB670DB5}" type="slidenum">
              <a:rPr lang="en-GB" altLang="en-US" smtClean="0"/>
              <a:pPr>
                <a:defRPr/>
              </a:pPr>
              <a:t>23</a:t>
            </a:fld>
            <a:endParaRPr lang="en-GB" altLang="en-US"/>
          </a:p>
        </p:txBody>
      </p:sp>
    </p:spTree>
    <p:extLst>
      <p:ext uri="{BB962C8B-B14F-4D97-AF65-F5344CB8AC3E}">
        <p14:creationId xmlns:p14="http://schemas.microsoft.com/office/powerpoint/2010/main" val="3665762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0AD72935-8FDD-D95E-C8F5-F766F63C0655}"/>
              </a:ext>
            </a:extLst>
          </p:cNvPr>
          <p:cNvSpPr>
            <a:spLocks noGrp="1"/>
          </p:cNvSpPr>
          <p:nvPr>
            <p:ph type="title"/>
          </p:nvPr>
        </p:nvSpPr>
        <p:spPr>
          <a:xfrm>
            <a:off x="1981200" y="260648"/>
            <a:ext cx="8229600" cy="1143000"/>
          </a:xfrm>
        </p:spPr>
        <p:txBody>
          <a:bodyPr/>
          <a:lstStyle/>
          <a:p>
            <a:r>
              <a:rPr lang="en-GB" altLang="en-US" sz="4000" dirty="0"/>
              <a:t>Step 3: Assessing the quality of studies</a:t>
            </a:r>
          </a:p>
        </p:txBody>
      </p:sp>
      <p:sp>
        <p:nvSpPr>
          <p:cNvPr id="3" name="Content Placeholder 2">
            <a:extLst>
              <a:ext uri="{FF2B5EF4-FFF2-40B4-BE49-F238E27FC236}">
                <a16:creationId xmlns:a16="http://schemas.microsoft.com/office/drawing/2014/main" id="{3B35C4E3-A58B-2F7E-2FB5-BAE0929D05FA}"/>
              </a:ext>
            </a:extLst>
          </p:cNvPr>
          <p:cNvSpPr>
            <a:spLocks noGrp="1"/>
          </p:cNvSpPr>
          <p:nvPr>
            <p:ph idx="1"/>
          </p:nvPr>
        </p:nvSpPr>
        <p:spPr>
          <a:xfrm>
            <a:off x="2152650" y="1484784"/>
            <a:ext cx="8515350" cy="4464496"/>
          </a:xfrm>
        </p:spPr>
        <p:txBody>
          <a:bodyPr>
            <a:normAutofit/>
          </a:bodyPr>
          <a:lstStyle/>
          <a:p>
            <a:pPr marL="0" indent="0">
              <a:buNone/>
              <a:defRPr/>
            </a:pPr>
            <a:r>
              <a:rPr lang="en-GB" sz="2700" dirty="0"/>
              <a:t>Use a quality assessment tool (e.g.,..) </a:t>
            </a:r>
          </a:p>
          <a:p>
            <a:pPr>
              <a:defRPr/>
            </a:pPr>
            <a:r>
              <a:rPr lang="en-GB" sz="2700" dirty="0"/>
              <a:t>Assess how close articles follow the checklist</a:t>
            </a:r>
          </a:p>
          <a:p>
            <a:pPr>
              <a:defRPr/>
            </a:pPr>
            <a:r>
              <a:rPr lang="en-GB" sz="2700" dirty="0"/>
              <a:t>Do the articles not completely adhere to every step </a:t>
            </a:r>
          </a:p>
          <a:p>
            <a:pPr>
              <a:defRPr/>
            </a:pPr>
            <a:r>
              <a:rPr lang="en-GB" sz="2700" dirty="0"/>
              <a:t>Does a portion not apply</a:t>
            </a:r>
          </a:p>
          <a:p>
            <a:pPr>
              <a:defRPr/>
            </a:pPr>
            <a:r>
              <a:rPr lang="en-GB" sz="2700" dirty="0"/>
              <a:t>Use the literature matrix to record</a:t>
            </a:r>
          </a:p>
          <a:p>
            <a:pPr>
              <a:defRPr/>
            </a:pPr>
            <a:r>
              <a:rPr lang="en-GB" sz="2700" dirty="0">
                <a:solidFill>
                  <a:srgbClr val="000000"/>
                </a:solidFill>
              </a:rPr>
              <a:t>This is the risk of bias assessment - Prisma checklist</a:t>
            </a:r>
          </a:p>
          <a:p>
            <a:pPr marL="0" indent="0" algn="ctr">
              <a:buNone/>
              <a:defRPr/>
            </a:pPr>
            <a:endParaRPr lang="en-GB" sz="2500" b="1" dirty="0">
              <a:solidFill>
                <a:schemeClr val="tx2">
                  <a:lumMod val="75000"/>
                </a:schemeClr>
              </a:solidFill>
            </a:endParaRPr>
          </a:p>
          <a:p>
            <a:pPr marL="0" indent="0" algn="ctr">
              <a:buNone/>
              <a:defRPr/>
            </a:pPr>
            <a:r>
              <a:rPr lang="en-GB" sz="2500" b="1" dirty="0">
                <a:solidFill>
                  <a:schemeClr val="tx2">
                    <a:lumMod val="75000"/>
                  </a:schemeClr>
                </a:solidFill>
              </a:rPr>
              <a:t>Will you consider e.g., the quality classification table from Khan and Kunz (2003)? Why yes or no?</a:t>
            </a:r>
            <a:endParaRPr lang="en-GB" dirty="0">
              <a:solidFill>
                <a:schemeClr val="tx2">
                  <a:lumMod val="75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B79F543A-F907-2919-C88A-2172926A005C}"/>
              </a:ext>
            </a:extLst>
          </p:cNvPr>
          <p:cNvSpPr>
            <a:spLocks noGrp="1"/>
          </p:cNvSpPr>
          <p:nvPr>
            <p:ph type="title"/>
          </p:nvPr>
        </p:nvSpPr>
        <p:spPr>
          <a:xfrm>
            <a:off x="1631504" y="9525"/>
            <a:ext cx="8445946" cy="1143000"/>
          </a:xfrm>
        </p:spPr>
        <p:txBody>
          <a:bodyPr/>
          <a:lstStyle/>
          <a:p>
            <a:r>
              <a:rPr lang="en-GB" altLang="en-US" dirty="0"/>
              <a:t>Step 4: Summarizing the evidence</a:t>
            </a:r>
          </a:p>
        </p:txBody>
      </p:sp>
      <p:sp>
        <p:nvSpPr>
          <p:cNvPr id="50179" name="Content Placeholder 2">
            <a:extLst>
              <a:ext uri="{FF2B5EF4-FFF2-40B4-BE49-F238E27FC236}">
                <a16:creationId xmlns:a16="http://schemas.microsoft.com/office/drawing/2014/main" id="{BC6B9257-A9B4-EECD-CD46-F844FB7DA435}"/>
              </a:ext>
            </a:extLst>
          </p:cNvPr>
          <p:cNvSpPr>
            <a:spLocks noGrp="1"/>
          </p:cNvSpPr>
          <p:nvPr>
            <p:ph idx="1"/>
          </p:nvPr>
        </p:nvSpPr>
        <p:spPr>
          <a:xfrm>
            <a:off x="1919288" y="1341438"/>
            <a:ext cx="8445946" cy="3916362"/>
          </a:xfrm>
        </p:spPr>
        <p:txBody>
          <a:bodyPr>
            <a:normAutofit lnSpcReduction="10000"/>
          </a:bodyPr>
          <a:lstStyle/>
          <a:p>
            <a:pPr marL="0" indent="0">
              <a:buNone/>
            </a:pPr>
            <a:r>
              <a:rPr lang="en-GB" altLang="en-US" sz="2500" dirty="0"/>
              <a:t>Analysis of articles </a:t>
            </a:r>
          </a:p>
          <a:p>
            <a:r>
              <a:rPr lang="en-GB" altLang="en-US" sz="2500" dirty="0"/>
              <a:t>Select articles for analysis</a:t>
            </a:r>
          </a:p>
          <a:p>
            <a:r>
              <a:rPr lang="en-GB" altLang="en-US" sz="2500" dirty="0"/>
              <a:t>Literature matrix: create a worksheet with fields </a:t>
            </a:r>
          </a:p>
          <a:p>
            <a:pPr lvl="1"/>
            <a:r>
              <a:rPr lang="en-GB" altLang="en-US" sz="2100" dirty="0"/>
              <a:t>date of publication, journal authors, title, population, intervention, study type, outcomes, sample size, bias in study, country of origin, anything else relevant. </a:t>
            </a:r>
          </a:p>
          <a:p>
            <a:r>
              <a:rPr lang="en-GB" altLang="en-US" sz="2500" dirty="0"/>
              <a:t>Double check for missed articles by the search</a:t>
            </a:r>
          </a:p>
          <a:p>
            <a:r>
              <a:rPr lang="en-GB" altLang="en-US" sz="2500" dirty="0"/>
              <a:t>Read articles more than once.</a:t>
            </a:r>
          </a:p>
          <a:p>
            <a:r>
              <a:rPr lang="en-GB" altLang="en-US" sz="2500" dirty="0"/>
              <a:t>Identify the themes (common threads) and final themes</a:t>
            </a:r>
          </a:p>
          <a:p>
            <a:pPr lvl="1"/>
            <a:r>
              <a:rPr lang="en-GB" altLang="en-US" sz="2100" dirty="0"/>
              <a:t>Consider using </a:t>
            </a:r>
            <a:r>
              <a:rPr lang="en-GB" altLang="en-US" sz="2100" dirty="0" err="1"/>
              <a:t>Nvivo</a:t>
            </a:r>
            <a:r>
              <a:rPr lang="en-GB" altLang="en-US" sz="2100" dirty="0"/>
              <a:t> programme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14D9813E-29D0-7FE7-5EE3-76F0A7A43A8B}"/>
              </a:ext>
            </a:extLst>
          </p:cNvPr>
          <p:cNvSpPr>
            <a:spLocks noGrp="1"/>
          </p:cNvSpPr>
          <p:nvPr>
            <p:ph type="title"/>
          </p:nvPr>
        </p:nvSpPr>
        <p:spPr/>
        <p:txBody>
          <a:bodyPr/>
          <a:lstStyle/>
          <a:p>
            <a:r>
              <a:rPr lang="en-GB" altLang="en-US" sz="4000" dirty="0"/>
              <a:t>Step 5: Interpreting the findings and reporting</a:t>
            </a:r>
          </a:p>
        </p:txBody>
      </p:sp>
      <p:sp>
        <p:nvSpPr>
          <p:cNvPr id="51203" name="Content Placeholder 2">
            <a:extLst>
              <a:ext uri="{FF2B5EF4-FFF2-40B4-BE49-F238E27FC236}">
                <a16:creationId xmlns:a16="http://schemas.microsoft.com/office/drawing/2014/main" id="{8CFC7BB9-A8A9-9145-0ACC-4A8FF90C9AA7}"/>
              </a:ext>
            </a:extLst>
          </p:cNvPr>
          <p:cNvSpPr>
            <a:spLocks noGrp="1"/>
          </p:cNvSpPr>
          <p:nvPr>
            <p:ph idx="1"/>
          </p:nvPr>
        </p:nvSpPr>
        <p:spPr>
          <a:xfrm>
            <a:off x="1752600" y="1628801"/>
            <a:ext cx="8686800" cy="3916363"/>
          </a:xfrm>
        </p:spPr>
        <p:txBody>
          <a:bodyPr/>
          <a:lstStyle/>
          <a:p>
            <a:r>
              <a:rPr lang="en-GB" altLang="en-US" sz="3000" dirty="0"/>
              <a:t>Look at the literature matrix, holds all the data </a:t>
            </a:r>
          </a:p>
          <a:p>
            <a:r>
              <a:rPr lang="en-GB" altLang="en-US" sz="3000" dirty="0"/>
              <a:t>This data can be used for tables, figures,.. </a:t>
            </a:r>
          </a:p>
          <a:p>
            <a:r>
              <a:rPr lang="en-GB" altLang="en-US" sz="3000" dirty="0"/>
              <a:t>First table result: themes identified</a:t>
            </a:r>
          </a:p>
          <a:p>
            <a:r>
              <a:rPr lang="en-GB" altLang="en-US" sz="3000" dirty="0"/>
              <a:t>Second table: an affinity matrix </a:t>
            </a:r>
            <a:r>
              <a:rPr lang="en-GB" altLang="en-US" sz="2700" dirty="0"/>
              <a:t>(identified themes throughout analysis e.g., countries of origin, population,..</a:t>
            </a:r>
          </a:p>
          <a:p>
            <a:r>
              <a:rPr lang="en-GB" altLang="en-US" sz="3000" dirty="0"/>
              <a:t>Results descriptive or statistical </a:t>
            </a:r>
            <a:r>
              <a:rPr lang="en-GB" altLang="en-US" sz="2700" dirty="0"/>
              <a:t>(e.g., key factors, outcomes, meta-analysis..)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14D9813E-29D0-7FE7-5EE3-76F0A7A43A8B}"/>
              </a:ext>
            </a:extLst>
          </p:cNvPr>
          <p:cNvSpPr>
            <a:spLocks noGrp="1"/>
          </p:cNvSpPr>
          <p:nvPr>
            <p:ph type="title"/>
          </p:nvPr>
        </p:nvSpPr>
        <p:spPr/>
        <p:txBody>
          <a:bodyPr/>
          <a:lstStyle/>
          <a:p>
            <a:r>
              <a:rPr lang="en-GB" altLang="en-US" sz="4000" dirty="0"/>
              <a:t>Step 5: Interpreting the findings and reporting</a:t>
            </a:r>
            <a:endParaRPr lang="en-GB" altLang="en-US" sz="3300" dirty="0"/>
          </a:p>
        </p:txBody>
      </p:sp>
      <p:sp>
        <p:nvSpPr>
          <p:cNvPr id="51203" name="Content Placeholder 2">
            <a:extLst>
              <a:ext uri="{FF2B5EF4-FFF2-40B4-BE49-F238E27FC236}">
                <a16:creationId xmlns:a16="http://schemas.microsoft.com/office/drawing/2014/main" id="{8CFC7BB9-A8A9-9145-0ACC-4A8FF90C9AA7}"/>
              </a:ext>
            </a:extLst>
          </p:cNvPr>
          <p:cNvSpPr>
            <a:spLocks noGrp="1"/>
          </p:cNvSpPr>
          <p:nvPr>
            <p:ph idx="1"/>
          </p:nvPr>
        </p:nvSpPr>
        <p:spPr>
          <a:xfrm>
            <a:off x="1631504" y="2132857"/>
            <a:ext cx="8686800" cy="3916363"/>
          </a:xfrm>
        </p:spPr>
        <p:txBody>
          <a:bodyPr/>
          <a:lstStyle/>
          <a:p>
            <a:r>
              <a:rPr lang="en-GB" altLang="en-US" sz="3000" dirty="0"/>
              <a:t>Discussion of the findings</a:t>
            </a:r>
          </a:p>
          <a:p>
            <a:r>
              <a:rPr lang="en-GB" sz="3000" dirty="0"/>
              <a:t>Observed biases (selection, publication,..) </a:t>
            </a:r>
          </a:p>
          <a:p>
            <a:r>
              <a:rPr lang="en-GB" sz="3000" dirty="0"/>
              <a:t>Recommendations</a:t>
            </a:r>
          </a:p>
          <a:p>
            <a:pPr lvl="1"/>
            <a:r>
              <a:rPr lang="en-GB" dirty="0"/>
              <a:t> weaknesses, strengths of the evidence</a:t>
            </a:r>
          </a:p>
          <a:p>
            <a:endParaRPr lang="en-GB" altLang="en-US" sz="3000" dirty="0"/>
          </a:p>
          <a:p>
            <a:pPr marL="0" indent="0" algn="ctr">
              <a:buNone/>
            </a:pPr>
            <a:r>
              <a:rPr lang="en-GB" altLang="en-US" sz="3000" b="1" dirty="0">
                <a:solidFill>
                  <a:schemeClr val="tx2">
                    <a:lumMod val="75000"/>
                  </a:schemeClr>
                </a:solidFill>
              </a:rPr>
              <a:t>In pairs recite the 5 steps </a:t>
            </a:r>
          </a:p>
          <a:p>
            <a:endParaRPr lang="en-GB" altLang="en-US" sz="3000" dirty="0"/>
          </a:p>
        </p:txBody>
      </p:sp>
    </p:spTree>
    <p:extLst>
      <p:ext uri="{BB962C8B-B14F-4D97-AF65-F5344CB8AC3E}">
        <p14:creationId xmlns:p14="http://schemas.microsoft.com/office/powerpoint/2010/main" val="13131547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0A21F-7305-95C4-DF57-070A849FF510}"/>
              </a:ext>
            </a:extLst>
          </p:cNvPr>
          <p:cNvSpPr>
            <a:spLocks noGrp="1"/>
          </p:cNvSpPr>
          <p:nvPr>
            <p:ph type="title"/>
          </p:nvPr>
        </p:nvSpPr>
        <p:spPr/>
        <p:txBody>
          <a:bodyPr/>
          <a:lstStyle/>
          <a:p>
            <a:r>
              <a:rPr lang="en-GB" dirty="0"/>
              <a:t>Prisma Flowchart</a:t>
            </a:r>
          </a:p>
        </p:txBody>
      </p:sp>
      <p:sp>
        <p:nvSpPr>
          <p:cNvPr id="3" name="Content Placeholder 2">
            <a:extLst>
              <a:ext uri="{FF2B5EF4-FFF2-40B4-BE49-F238E27FC236}">
                <a16:creationId xmlns:a16="http://schemas.microsoft.com/office/drawing/2014/main" id="{E6ECE962-2FF8-4D4C-D66C-66657FC9BF61}"/>
              </a:ext>
            </a:extLst>
          </p:cNvPr>
          <p:cNvSpPr>
            <a:spLocks noGrp="1"/>
          </p:cNvSpPr>
          <p:nvPr>
            <p:ph idx="1"/>
          </p:nvPr>
        </p:nvSpPr>
        <p:spPr/>
        <p:txBody>
          <a:bodyPr/>
          <a:lstStyle/>
          <a:p>
            <a:endParaRPr lang="en-GB"/>
          </a:p>
          <a:p>
            <a:r>
              <a:rPr lang="en-GB" dirty="0">
                <a:ea typeface="+mn-lt"/>
                <a:cs typeface="+mn-lt"/>
                <a:hlinkClick r:id="rId2"/>
              </a:rPr>
              <a:t>jcm-09-00967.pdf</a:t>
            </a:r>
            <a:endParaRPr lang="en-GB" dirty="0">
              <a:ea typeface="+mn-lt"/>
              <a:cs typeface="+mn-lt"/>
            </a:endParaRPr>
          </a:p>
          <a:p>
            <a:endParaRPr lang="en-GB" dirty="0"/>
          </a:p>
          <a:p>
            <a:r>
              <a:rPr lang="en-GB"/>
              <a:t>Good example</a:t>
            </a:r>
            <a:endParaRPr lang="en-GB" dirty="0"/>
          </a:p>
          <a:p>
            <a:pPr marL="0" indent="0">
              <a:buNone/>
            </a:pPr>
            <a:r>
              <a:rPr lang="en-GB" dirty="0">
                <a:ea typeface="+mn-lt"/>
                <a:cs typeface="+mn-lt"/>
                <a:hlinkClick r:id="rId3"/>
              </a:rPr>
              <a:t>s13012-021-01114-2.pdf</a:t>
            </a:r>
            <a:endParaRPr lang="en-GB" dirty="0"/>
          </a:p>
        </p:txBody>
      </p:sp>
      <p:sp>
        <p:nvSpPr>
          <p:cNvPr id="4" name="Date Placeholder 3">
            <a:extLst>
              <a:ext uri="{FF2B5EF4-FFF2-40B4-BE49-F238E27FC236}">
                <a16:creationId xmlns:a16="http://schemas.microsoft.com/office/drawing/2014/main" id="{EEDF5686-3854-8DAA-58E3-7BAC286D086D}"/>
              </a:ext>
            </a:extLst>
          </p:cNvPr>
          <p:cNvSpPr>
            <a:spLocks noGrp="1"/>
          </p:cNvSpPr>
          <p:nvPr>
            <p:ph type="dt" sz="half" idx="10"/>
          </p:nvPr>
        </p:nvSpPr>
        <p:spPr/>
        <p:txBody>
          <a:bodyPr/>
          <a:lstStyle/>
          <a:p>
            <a:pPr>
              <a:defRPr/>
            </a:pPr>
            <a:fld id="{449BC590-0AF0-404A-95D1-926DF9C1656F}" type="datetime1">
              <a:rPr lang="en-GB" altLang="en-US"/>
              <a:pPr>
                <a:defRPr/>
              </a:pPr>
              <a:t>17/10/2026</a:t>
            </a:fld>
            <a:endParaRPr lang="en-GB" altLang="en-US" dirty="0"/>
          </a:p>
        </p:txBody>
      </p:sp>
      <p:sp>
        <p:nvSpPr>
          <p:cNvPr id="5" name="Slide Number Placeholder 4">
            <a:extLst>
              <a:ext uri="{FF2B5EF4-FFF2-40B4-BE49-F238E27FC236}">
                <a16:creationId xmlns:a16="http://schemas.microsoft.com/office/drawing/2014/main" id="{79F819F0-435C-0C31-A96E-64F606D33444}"/>
              </a:ext>
            </a:extLst>
          </p:cNvPr>
          <p:cNvSpPr>
            <a:spLocks noGrp="1"/>
          </p:cNvSpPr>
          <p:nvPr>
            <p:ph type="sldNum" sz="quarter" idx="12"/>
          </p:nvPr>
        </p:nvSpPr>
        <p:spPr/>
        <p:txBody>
          <a:bodyPr/>
          <a:lstStyle/>
          <a:p>
            <a:pPr>
              <a:defRPr/>
            </a:pPr>
            <a:fld id="{4A70D289-8DCB-4A6C-A292-070CDB670DB5}" type="slidenum">
              <a:rPr lang="en-GB" altLang="en-US"/>
              <a:pPr>
                <a:defRPr/>
              </a:pPr>
              <a:t>28</a:t>
            </a:fld>
            <a:endParaRPr lang="en-GB" altLang="en-US"/>
          </a:p>
        </p:txBody>
      </p:sp>
    </p:spTree>
    <p:extLst>
      <p:ext uri="{BB962C8B-B14F-4D97-AF65-F5344CB8AC3E}">
        <p14:creationId xmlns:p14="http://schemas.microsoft.com/office/powerpoint/2010/main" val="8356188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BE143FDD-DE8A-CE7F-8180-6AE959660430}"/>
              </a:ext>
            </a:extLst>
          </p:cNvPr>
          <p:cNvSpPr>
            <a:spLocks noGrp="1"/>
          </p:cNvSpPr>
          <p:nvPr>
            <p:ph type="title"/>
          </p:nvPr>
        </p:nvSpPr>
        <p:spPr/>
        <p:txBody>
          <a:bodyPr/>
          <a:lstStyle/>
          <a:p>
            <a:r>
              <a:rPr lang="en-GB" altLang="en-US" dirty="0"/>
              <a:t>Ethical consideration</a:t>
            </a:r>
          </a:p>
        </p:txBody>
      </p:sp>
      <p:sp>
        <p:nvSpPr>
          <p:cNvPr id="3" name="Content Placeholder 2">
            <a:extLst>
              <a:ext uri="{FF2B5EF4-FFF2-40B4-BE49-F238E27FC236}">
                <a16:creationId xmlns:a16="http://schemas.microsoft.com/office/drawing/2014/main" id="{DF6F345F-CADE-C62A-102E-2714AA712C01}"/>
              </a:ext>
            </a:extLst>
          </p:cNvPr>
          <p:cNvSpPr>
            <a:spLocks noGrp="1"/>
          </p:cNvSpPr>
          <p:nvPr>
            <p:ph idx="1"/>
          </p:nvPr>
        </p:nvSpPr>
        <p:spPr>
          <a:xfrm>
            <a:off x="1981200" y="1600201"/>
            <a:ext cx="8229600" cy="3916363"/>
          </a:xfrm>
        </p:spPr>
        <p:txBody>
          <a:bodyPr>
            <a:normAutofit/>
          </a:bodyPr>
          <a:lstStyle/>
          <a:p>
            <a:pPr>
              <a:defRPr/>
            </a:pPr>
            <a:r>
              <a:rPr lang="en-GB" sz="2400" dirty="0"/>
              <a:t>Important to review your research protocol regularly.</a:t>
            </a:r>
          </a:p>
          <a:p>
            <a:pPr>
              <a:defRPr/>
            </a:pPr>
            <a:r>
              <a:rPr lang="en-GB" sz="2400" dirty="0"/>
              <a:t>Determine your compliance with and application of your research protocol.</a:t>
            </a:r>
          </a:p>
          <a:p>
            <a:pPr>
              <a:defRPr/>
            </a:pPr>
            <a:r>
              <a:rPr lang="en-GB" sz="2400" dirty="0"/>
              <a:t>Respond to critical questions from supervisor.</a:t>
            </a:r>
          </a:p>
          <a:p>
            <a:pPr>
              <a:defRPr/>
            </a:pPr>
            <a:r>
              <a:rPr lang="en-GB" sz="2400" dirty="0"/>
              <a:t>In reporting ensure to fully and honestly write all chapters  of your systematic review.</a:t>
            </a:r>
          </a:p>
          <a:p>
            <a:pPr>
              <a:defRPr/>
            </a:pPr>
            <a:r>
              <a:rPr lang="en-GB" sz="2400" dirty="0"/>
              <a:t>In the end how trustworthy are your conclusions perceived (validity/ reliability).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38445-BA5D-8993-619D-DB07F7B85FD2}"/>
              </a:ext>
            </a:extLst>
          </p:cNvPr>
          <p:cNvSpPr>
            <a:spLocks noGrp="1"/>
          </p:cNvSpPr>
          <p:nvPr>
            <p:ph type="title"/>
          </p:nvPr>
        </p:nvSpPr>
        <p:spPr/>
        <p:txBody>
          <a:bodyPr/>
          <a:lstStyle/>
          <a:p>
            <a:r>
              <a:rPr lang="en-GB" dirty="0"/>
              <a:t>Guidance supervisor</a:t>
            </a:r>
          </a:p>
        </p:txBody>
      </p:sp>
      <p:sp>
        <p:nvSpPr>
          <p:cNvPr id="3" name="Content Placeholder 2">
            <a:extLst>
              <a:ext uri="{FF2B5EF4-FFF2-40B4-BE49-F238E27FC236}">
                <a16:creationId xmlns:a16="http://schemas.microsoft.com/office/drawing/2014/main" id="{545510D5-E483-ABD7-AC84-14AED643CBF1}"/>
              </a:ext>
            </a:extLst>
          </p:cNvPr>
          <p:cNvSpPr>
            <a:spLocks noGrp="1"/>
          </p:cNvSpPr>
          <p:nvPr>
            <p:ph idx="1"/>
          </p:nvPr>
        </p:nvSpPr>
        <p:spPr>
          <a:xfrm>
            <a:off x="1974101" y="1273630"/>
            <a:ext cx="8229600" cy="3917032"/>
          </a:xfrm>
        </p:spPr>
        <p:txBody>
          <a:bodyPr/>
          <a:lstStyle/>
          <a:p>
            <a:r>
              <a:rPr lang="en-GB" dirty="0"/>
              <a:t>Support with the concept, design, analysis, interpretation of the data.</a:t>
            </a:r>
          </a:p>
          <a:p>
            <a:r>
              <a:rPr lang="en-GB" dirty="0"/>
              <a:t>Support with the drafts to secure intellectual content.</a:t>
            </a:r>
          </a:p>
          <a:p>
            <a:r>
              <a:rPr lang="en-GB" dirty="0"/>
              <a:t>Securing accuracy and integrity of any part </a:t>
            </a:r>
            <a:r>
              <a:rPr lang="en-GB"/>
              <a:t>of the work --&gt; access to files Onedrive</a:t>
            </a:r>
          </a:p>
          <a:p>
            <a:r>
              <a:rPr lang="en-GB" dirty="0"/>
              <a:t>Final approval before submission.</a:t>
            </a:r>
          </a:p>
        </p:txBody>
      </p:sp>
      <p:sp>
        <p:nvSpPr>
          <p:cNvPr id="4" name="Date Placeholder 3">
            <a:extLst>
              <a:ext uri="{FF2B5EF4-FFF2-40B4-BE49-F238E27FC236}">
                <a16:creationId xmlns:a16="http://schemas.microsoft.com/office/drawing/2014/main" id="{E2A72E79-0172-7A67-A08D-3B7B5957F589}"/>
              </a:ext>
            </a:extLst>
          </p:cNvPr>
          <p:cNvSpPr>
            <a:spLocks noGrp="1"/>
          </p:cNvSpPr>
          <p:nvPr>
            <p:ph type="dt" sz="half" idx="10"/>
          </p:nvPr>
        </p:nvSpPr>
        <p:spPr/>
        <p:txBody>
          <a:bodyPr/>
          <a:lstStyle/>
          <a:p>
            <a:pPr>
              <a:defRPr/>
            </a:pPr>
            <a:fld id="{449BC590-0AF0-404A-95D1-926DF9C1656F}" type="datetime1">
              <a:rPr lang="en-GB" altLang="en-US" smtClean="0"/>
              <a:pPr>
                <a:defRPr/>
              </a:pPr>
              <a:t>17/10/2026</a:t>
            </a:fld>
            <a:endParaRPr lang="en-GB" altLang="en-US" dirty="0"/>
          </a:p>
        </p:txBody>
      </p:sp>
      <p:sp>
        <p:nvSpPr>
          <p:cNvPr id="5" name="Slide Number Placeholder 4">
            <a:extLst>
              <a:ext uri="{FF2B5EF4-FFF2-40B4-BE49-F238E27FC236}">
                <a16:creationId xmlns:a16="http://schemas.microsoft.com/office/drawing/2014/main" id="{D057D949-71AF-528E-B712-641059D8D46D}"/>
              </a:ext>
            </a:extLst>
          </p:cNvPr>
          <p:cNvSpPr>
            <a:spLocks noGrp="1"/>
          </p:cNvSpPr>
          <p:nvPr>
            <p:ph type="sldNum" sz="quarter" idx="12"/>
          </p:nvPr>
        </p:nvSpPr>
        <p:spPr/>
        <p:txBody>
          <a:bodyPr/>
          <a:lstStyle/>
          <a:p>
            <a:pPr>
              <a:defRPr/>
            </a:pPr>
            <a:fld id="{4A70D289-8DCB-4A6C-A292-070CDB670DB5}" type="slidenum">
              <a:rPr lang="en-GB" altLang="en-US" smtClean="0"/>
              <a:pPr>
                <a:defRPr/>
              </a:pPr>
              <a:t>30</a:t>
            </a:fld>
            <a:endParaRPr lang="en-GB" altLang="en-US"/>
          </a:p>
        </p:txBody>
      </p:sp>
    </p:spTree>
    <p:extLst>
      <p:ext uri="{BB962C8B-B14F-4D97-AF65-F5344CB8AC3E}">
        <p14:creationId xmlns:p14="http://schemas.microsoft.com/office/powerpoint/2010/main" val="541239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BD38194B-2782-31E2-15B9-EEC402A1B96A}"/>
              </a:ext>
            </a:extLst>
          </p:cNvPr>
          <p:cNvSpPr>
            <a:spLocks noGrp="1"/>
          </p:cNvSpPr>
          <p:nvPr>
            <p:ph type="title"/>
          </p:nvPr>
        </p:nvSpPr>
        <p:spPr/>
        <p:txBody>
          <a:bodyPr/>
          <a:lstStyle/>
          <a:p>
            <a:r>
              <a:rPr lang="en-GB" altLang="en-US"/>
              <a:t>What did you learn today?</a:t>
            </a:r>
          </a:p>
        </p:txBody>
      </p:sp>
      <p:sp>
        <p:nvSpPr>
          <p:cNvPr id="4" name="Date Placeholder 3">
            <a:extLst>
              <a:ext uri="{FF2B5EF4-FFF2-40B4-BE49-F238E27FC236}">
                <a16:creationId xmlns:a16="http://schemas.microsoft.com/office/drawing/2014/main" id="{FD48D067-7EF8-6637-2CA2-19679CEB0E69}"/>
              </a:ext>
            </a:extLst>
          </p:cNvPr>
          <p:cNvSpPr>
            <a:spLocks noGrp="1"/>
          </p:cNvSpPr>
          <p:nvPr>
            <p:ph type="dt" sz="quarter" idx="10"/>
          </p:nvPr>
        </p:nvSpPr>
        <p:spPr/>
        <p:txBody>
          <a:bodyPr/>
          <a:lstStyle/>
          <a:p>
            <a:pPr>
              <a:defRPr/>
            </a:pPr>
            <a:fld id="{5F6C42B4-4545-4B0B-8922-C1BEB82246AC}" type="datetime1">
              <a:rPr lang="en-GB" altLang="en-US" smtClean="0"/>
              <a:pPr>
                <a:defRPr/>
              </a:pPr>
              <a:t>17/10/2026</a:t>
            </a:fld>
            <a:endParaRPr lang="en-GB" altLang="en-US" dirty="0"/>
          </a:p>
        </p:txBody>
      </p:sp>
      <p:sp>
        <p:nvSpPr>
          <p:cNvPr id="74756" name="Slide Number Placeholder 4">
            <a:extLst>
              <a:ext uri="{FF2B5EF4-FFF2-40B4-BE49-F238E27FC236}">
                <a16:creationId xmlns:a16="http://schemas.microsoft.com/office/drawing/2014/main" id="{80FBAE78-40FD-15BC-7652-27EBA88F832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1EC3FE0-BAFF-480C-9B0C-70FF30CBC7A0}" type="slidenum">
              <a:rPr lang="en-GB" altLang="en-US" sz="1200">
                <a:solidFill>
                  <a:srgbClr val="898989"/>
                </a:solidFill>
              </a:rPr>
              <a:pPr>
                <a:spcBef>
                  <a:spcPct val="0"/>
                </a:spcBef>
                <a:buFontTx/>
                <a:buNone/>
              </a:pPr>
              <a:t>31</a:t>
            </a:fld>
            <a:endParaRPr lang="en-GB" altLang="en-US" sz="1200">
              <a:solidFill>
                <a:srgbClr val="898989"/>
              </a:solidFill>
            </a:endParaRPr>
          </a:p>
        </p:txBody>
      </p:sp>
      <p:pic>
        <p:nvPicPr>
          <p:cNvPr id="74757" name="Picture 4" descr="What Should I Learn Today? - Quiz - Quizony.com">
            <a:extLst>
              <a:ext uri="{FF2B5EF4-FFF2-40B4-BE49-F238E27FC236}">
                <a16:creationId xmlns:a16="http://schemas.microsoft.com/office/drawing/2014/main" id="{5E9DEC6D-3DE0-B1DD-9AAD-70F13D6071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3068639"/>
            <a:ext cx="5097463"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8" name="Picture 6" descr="Three mindset things wot I learnt this week…">
            <a:extLst>
              <a:ext uri="{FF2B5EF4-FFF2-40B4-BE49-F238E27FC236}">
                <a16:creationId xmlns:a16="http://schemas.microsoft.com/office/drawing/2014/main" id="{6B42155D-8509-99A1-D107-3E2DA3EA90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8525" y="1468438"/>
            <a:ext cx="2857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a:extLst>
              <a:ext uri="{FF2B5EF4-FFF2-40B4-BE49-F238E27FC236}">
                <a16:creationId xmlns:a16="http://schemas.microsoft.com/office/drawing/2014/main" id="{AB79F8A5-D62A-B692-22F2-F61F052A1360}"/>
              </a:ext>
            </a:extLst>
          </p:cNvPr>
          <p:cNvSpPr>
            <a:spLocks noGrp="1"/>
          </p:cNvSpPr>
          <p:nvPr>
            <p:ph type="title"/>
          </p:nvPr>
        </p:nvSpPr>
        <p:spPr>
          <a:solidFill>
            <a:srgbClr val="8FAADC"/>
          </a:solidFill>
        </p:spPr>
        <p:txBody>
          <a:bodyPr anchorCtr="1"/>
          <a:lstStyle/>
          <a:p>
            <a:r>
              <a:rPr lang="en-GB" altLang="en-US" b="1">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9C25507C-B069-BE77-F2A2-92072A140224}"/>
              </a:ext>
            </a:extLst>
          </p:cNvPr>
          <p:cNvSpPr txBox="1">
            <a:spLocks noGrp="1"/>
          </p:cNvSpPr>
          <p:nvPr>
            <p:ph idx="1"/>
          </p:nvPr>
        </p:nvSpPr>
        <p:spPr>
          <a:xfrm>
            <a:off x="1981200" y="1600201"/>
            <a:ext cx="8229600" cy="3916363"/>
          </a:xfrm>
        </p:spPr>
        <p:txBody>
          <a:bodyPr>
            <a:normAutofit fontScale="85000" lnSpcReduction="20000"/>
          </a:bodyPr>
          <a:lstStyle/>
          <a:p>
            <a:pPr>
              <a:defRPr/>
            </a:pPr>
            <a:endParaRPr lang="en-GB" sz="1800" dirty="0">
              <a:solidFill>
                <a:srgbClr val="0F1111"/>
              </a:solidFill>
              <a:latin typeface="Arial" panose="020B0604020202020204" pitchFamily="34" charset="0"/>
              <a:cs typeface="Arial" panose="020B0604020202020204" pitchFamily="34" charset="0"/>
            </a:endParaRPr>
          </a:p>
          <a:p>
            <a:pPr>
              <a:defRPr/>
            </a:pPr>
            <a:r>
              <a:rPr lang="en-GB" sz="1800" dirty="0">
                <a:solidFill>
                  <a:srgbClr val="0F1111"/>
                </a:solidFill>
                <a:latin typeface="Arial" panose="020B0604020202020204" pitchFamily="34" charset="0"/>
                <a:cs typeface="Arial" panose="020B0604020202020204" pitchFamily="34" charset="0"/>
              </a:rPr>
              <a:t>Anderson, N.K., and Jayaratne, Y. S. N., (2015). Methodological challenges when performing a systematic review, European Journal of Orthodontics, Volume 37, Issue 3, 1 June 2015, Pages 248–250.</a:t>
            </a:r>
          </a:p>
          <a:p>
            <a:pPr>
              <a:defRPr/>
            </a:pPr>
            <a:r>
              <a:rPr lang="en-GB" sz="1800" dirty="0">
                <a:solidFill>
                  <a:srgbClr val="0F1111"/>
                </a:solidFill>
                <a:latin typeface="Arial" panose="020B0604020202020204" pitchFamily="34" charset="0"/>
                <a:cs typeface="Arial" panose="020B0604020202020204" pitchFamily="34" charset="0"/>
              </a:rPr>
              <a:t>Bettany-</a:t>
            </a:r>
            <a:r>
              <a:rPr lang="en-GB" sz="1800" dirty="0" err="1">
                <a:solidFill>
                  <a:srgbClr val="0F1111"/>
                </a:solidFill>
                <a:latin typeface="Arial" panose="020B0604020202020204" pitchFamily="34" charset="0"/>
                <a:cs typeface="Arial" panose="020B0604020202020204" pitchFamily="34" charset="0"/>
              </a:rPr>
              <a:t>Saltikov</a:t>
            </a:r>
            <a:r>
              <a:rPr lang="en-GB" sz="1800" dirty="0">
                <a:solidFill>
                  <a:srgbClr val="0F1111"/>
                </a:solidFill>
                <a:latin typeface="Arial" panose="020B0604020202020204" pitchFamily="34" charset="0"/>
                <a:cs typeface="Arial" panose="020B0604020202020204" pitchFamily="34" charset="0"/>
              </a:rPr>
              <a:t>, J. and McSherry. R. (2016). How to Do a Systematic Literature Review in Nursing : a Step-by-Step Guide. Second edition. London: McGraw Hill Open University Press, Print.</a:t>
            </a:r>
          </a:p>
          <a:p>
            <a:pPr>
              <a:defRPr/>
            </a:pPr>
            <a:r>
              <a:rPr lang="en-GB" sz="1800" dirty="0">
                <a:solidFill>
                  <a:srgbClr val="0F1111"/>
                </a:solidFill>
                <a:latin typeface="Arial" panose="020B0604020202020204" pitchFamily="34" charset="0"/>
                <a:cs typeface="Arial" panose="020B0604020202020204" pitchFamily="34" charset="0"/>
              </a:rPr>
              <a:t>Khan KS, Kunz R, </a:t>
            </a:r>
            <a:r>
              <a:rPr lang="en-GB" sz="1800" dirty="0" err="1">
                <a:solidFill>
                  <a:srgbClr val="0F1111"/>
                </a:solidFill>
                <a:latin typeface="Arial" panose="020B0604020202020204" pitchFamily="34" charset="0"/>
                <a:cs typeface="Arial" panose="020B0604020202020204" pitchFamily="34" charset="0"/>
              </a:rPr>
              <a:t>Kleijnen</a:t>
            </a:r>
            <a:r>
              <a:rPr lang="en-GB" sz="1800" dirty="0">
                <a:solidFill>
                  <a:srgbClr val="0F1111"/>
                </a:solidFill>
                <a:latin typeface="Arial" panose="020B0604020202020204" pitchFamily="34" charset="0"/>
                <a:cs typeface="Arial" panose="020B0604020202020204" pitchFamily="34" charset="0"/>
              </a:rPr>
              <a:t> J, Antes G. (2003). Five Steps to Conducting a Systematic Review. Journal of the Royal Society of Medicine. 2003;96(3):118-121.</a:t>
            </a:r>
          </a:p>
          <a:p>
            <a:pPr>
              <a:defRPr/>
            </a:pPr>
            <a:r>
              <a:rPr lang="en-GB" sz="1800" dirty="0">
                <a:solidFill>
                  <a:srgbClr val="0F1111"/>
                </a:solidFill>
                <a:latin typeface="Arial" panose="020B0604020202020204" pitchFamily="34" charset="0"/>
                <a:cs typeface="Arial" panose="020B0604020202020204" pitchFamily="34" charset="0"/>
              </a:rPr>
              <a:t>Nyberg A, </a:t>
            </a:r>
            <a:r>
              <a:rPr lang="en-GB" sz="1800" dirty="0" err="1">
                <a:solidFill>
                  <a:srgbClr val="0F1111"/>
                </a:solidFill>
                <a:latin typeface="Arial" panose="020B0604020202020204" pitchFamily="34" charset="0"/>
                <a:cs typeface="Arial" panose="020B0604020202020204" pitchFamily="34" charset="0"/>
              </a:rPr>
              <a:t>Kecklund</a:t>
            </a:r>
            <a:r>
              <a:rPr lang="en-GB" sz="1800" dirty="0">
                <a:solidFill>
                  <a:srgbClr val="0F1111"/>
                </a:solidFill>
                <a:latin typeface="Arial" panose="020B0604020202020204" pitchFamily="34" charset="0"/>
                <a:cs typeface="Arial" panose="020B0604020202020204" pitchFamily="34" charset="0"/>
              </a:rPr>
              <a:t> G, Hanson LM, </a:t>
            </a:r>
            <a:r>
              <a:rPr lang="en-GB" sz="1800" dirty="0" err="1">
                <a:solidFill>
                  <a:srgbClr val="0F1111"/>
                </a:solidFill>
                <a:latin typeface="Arial" panose="020B0604020202020204" pitchFamily="34" charset="0"/>
                <a:cs typeface="Arial" panose="020B0604020202020204" pitchFamily="34" charset="0"/>
              </a:rPr>
              <a:t>Rajaleid</a:t>
            </a:r>
            <a:r>
              <a:rPr lang="en-GB" sz="1800" dirty="0">
                <a:solidFill>
                  <a:srgbClr val="0F1111"/>
                </a:solidFill>
                <a:latin typeface="Arial" panose="020B0604020202020204" pitchFamily="34" charset="0"/>
                <a:cs typeface="Arial" panose="020B0604020202020204" pitchFamily="34" charset="0"/>
              </a:rPr>
              <a:t> K. (2021). Workplace violence and health in human service industries: a systematic review of prospective and longitudinal studies. </a:t>
            </a:r>
            <a:r>
              <a:rPr lang="en-GB" sz="1800" dirty="0" err="1">
                <a:solidFill>
                  <a:srgbClr val="0F1111"/>
                </a:solidFill>
                <a:latin typeface="Arial" panose="020B0604020202020204" pitchFamily="34" charset="0"/>
                <a:cs typeface="Arial" panose="020B0604020202020204" pitchFamily="34" charset="0"/>
              </a:rPr>
              <a:t>Occup</a:t>
            </a:r>
            <a:r>
              <a:rPr lang="en-GB" sz="1800" dirty="0">
                <a:solidFill>
                  <a:srgbClr val="0F1111"/>
                </a:solidFill>
                <a:latin typeface="Arial" panose="020B0604020202020204" pitchFamily="34" charset="0"/>
                <a:cs typeface="Arial" panose="020B0604020202020204" pitchFamily="34" charset="0"/>
              </a:rPr>
              <a:t> Environ Med. 2021 Feb;78(2):69-81. </a:t>
            </a:r>
          </a:p>
          <a:p>
            <a:pPr>
              <a:defRPr/>
            </a:pPr>
            <a:r>
              <a:rPr lang="en-GB" sz="1800" dirty="0">
                <a:latin typeface="Arial" panose="020B0604020202020204" pitchFamily="34" charset="0"/>
                <a:cs typeface="Arial" panose="020B0604020202020204" pitchFamily="34" charset="0"/>
              </a:rPr>
              <a:t>PRISMA Checklist (2020. The PRISMA 2020 statement. Transparent reporting of systematic reviews and meta-analysis. </a:t>
            </a:r>
          </a:p>
          <a:p>
            <a:pPr>
              <a:defRPr/>
            </a:pPr>
            <a:r>
              <a:rPr lang="en-GB" sz="1800" dirty="0">
                <a:latin typeface="Arial" panose="020B0604020202020204" pitchFamily="34" charset="0"/>
                <a:cs typeface="Arial" panose="020B0604020202020204" pitchFamily="34" charset="0"/>
              </a:rPr>
              <a:t>Imran, S., Mahmood, T., Morshed, A., </a:t>
            </a:r>
            <a:r>
              <a:rPr lang="en-GB" sz="1800" dirty="0" err="1">
                <a:latin typeface="Arial" panose="020B0604020202020204" pitchFamily="34" charset="0"/>
                <a:cs typeface="Arial" panose="020B0604020202020204" pitchFamily="34" charset="0"/>
              </a:rPr>
              <a:t>Sellis</a:t>
            </a:r>
            <a:r>
              <a:rPr lang="en-GB" sz="1800" dirty="0">
                <a:latin typeface="Arial" panose="020B0604020202020204" pitchFamily="34" charset="0"/>
                <a:cs typeface="Arial" panose="020B0604020202020204" pitchFamily="34" charset="0"/>
              </a:rPr>
              <a:t>, T. (2021) </a:t>
            </a:r>
            <a:r>
              <a:rPr lang="en-GB" sz="1800" dirty="0" err="1">
                <a:latin typeface="Arial" panose="020B0604020202020204" pitchFamily="34" charset="0"/>
                <a:cs typeface="Arial" panose="020B0604020202020204" pitchFamily="34" charset="0"/>
              </a:rPr>
              <a:t>llow</a:t>
            </a:r>
            <a:r>
              <a:rPr lang="en-GB" sz="1800" dirty="0">
                <a:latin typeface="Arial" panose="020B0604020202020204" pitchFamily="34" charset="0"/>
                <a:cs typeface="Arial" panose="020B0604020202020204" pitchFamily="34" charset="0"/>
              </a:rPr>
              <a:t>, Big Data Analytics in Healthcare — A Systematic Literature Review and Roadmap for Practical Implementation. IEEE Journal of </a:t>
            </a:r>
            <a:r>
              <a:rPr lang="en-GB" sz="1800" dirty="0" err="1">
                <a:latin typeface="Arial" panose="020B0604020202020204" pitchFamily="34" charset="0"/>
                <a:cs typeface="Arial" panose="020B0604020202020204" pitchFamily="34" charset="0"/>
              </a:rPr>
              <a:t>Automatica</a:t>
            </a:r>
            <a:r>
              <a:rPr lang="en-GB" sz="1800" dirty="0">
                <a:latin typeface="Arial" panose="020B0604020202020204" pitchFamily="34" charset="0"/>
                <a:cs typeface="Arial" panose="020B0604020202020204" pitchFamily="34" charset="0"/>
              </a:rPr>
              <a:t> </a:t>
            </a:r>
            <a:r>
              <a:rPr lang="en-GB" sz="1800" dirty="0" err="1">
                <a:latin typeface="Arial" panose="020B0604020202020204" pitchFamily="34" charset="0"/>
                <a:cs typeface="Arial" panose="020B0604020202020204" pitchFamily="34" charset="0"/>
              </a:rPr>
              <a:t>Sinica</a:t>
            </a:r>
            <a:r>
              <a:rPr lang="en-GB" sz="1800" dirty="0">
                <a:latin typeface="Arial" panose="020B0604020202020204" pitchFamily="34" charset="0"/>
                <a:cs typeface="Arial" panose="020B0604020202020204" pitchFamily="34" charset="0"/>
              </a:rPr>
              <a:t>, Vol. 8,(1), 1-22.</a:t>
            </a:r>
          </a:p>
        </p:txBody>
      </p:sp>
    </p:spTree>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2.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customXml/itemProps3.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1817</Words>
  <Application>Microsoft Office PowerPoint</Application>
  <PresentationFormat>Widescreen</PresentationFormat>
  <Paragraphs>302</Paragraphs>
  <Slides>32</Slides>
  <Notes>20</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32</vt:i4>
      </vt:variant>
    </vt:vector>
  </HeadingPairs>
  <TitlesOfParts>
    <vt:vector size="43" baseType="lpstr">
      <vt:lpstr>proxima-nova</vt:lpstr>
      <vt:lpstr>Aptos</vt:lpstr>
      <vt:lpstr>Arial</vt:lpstr>
      <vt:lpstr>Calibri</vt:lpstr>
      <vt:lpstr>Calibri Light</vt:lpstr>
      <vt:lpstr>Symbol</vt:lpstr>
      <vt:lpstr>Verdana</vt:lpstr>
      <vt:lpstr>Wingdings</vt:lpstr>
      <vt:lpstr>UWTSD Holding Page</vt:lpstr>
      <vt:lpstr>UWTSD Text 2</vt:lpstr>
      <vt:lpstr>UWTSD Logo Variations place image in Background</vt:lpstr>
      <vt:lpstr>PowerPoint Presentation</vt:lpstr>
      <vt:lpstr>Session objectives</vt:lpstr>
      <vt:lpstr>A definition of systematic review</vt:lpstr>
      <vt:lpstr>Purpose of systematic review</vt:lpstr>
      <vt:lpstr>Characteristics of Systematic Review</vt:lpstr>
      <vt:lpstr>Evidence pyramid </vt:lpstr>
      <vt:lpstr>Systematic review protocol (identify)</vt:lpstr>
      <vt:lpstr>Systematic literature review (collecting data)</vt:lpstr>
      <vt:lpstr>Short activity </vt:lpstr>
      <vt:lpstr>Relevance of public health and social care research</vt:lpstr>
      <vt:lpstr>Current challenges with systematic literature review</vt:lpstr>
      <vt:lpstr>What are the pros and cons of systematic literature reviews (7min) </vt:lpstr>
      <vt:lpstr>Pros and cons of systematic literature review</vt:lpstr>
      <vt:lpstr>Provide a sketch drawing of your steps for your systematic review (7min)</vt:lpstr>
      <vt:lpstr>  Important  Review Process</vt:lpstr>
      <vt:lpstr>Resources &amp; Databases</vt:lpstr>
      <vt:lpstr>Steps of the systematic review</vt:lpstr>
      <vt:lpstr>Breakdown steps of the systematic review</vt:lpstr>
      <vt:lpstr>Step 1: Framing the research question</vt:lpstr>
      <vt:lpstr>Step 2: Identify relevant work</vt:lpstr>
      <vt:lpstr>Step 2: Identify relevant work (2)</vt:lpstr>
      <vt:lpstr>Database searches</vt:lpstr>
      <vt:lpstr>Use a Literature Matrix </vt:lpstr>
      <vt:lpstr>Step 3: Assessing the quality of studies</vt:lpstr>
      <vt:lpstr>Step 4: Summarizing the evidence</vt:lpstr>
      <vt:lpstr>Step 5: Interpreting the findings and reporting</vt:lpstr>
      <vt:lpstr>Step 5: Interpreting the findings and reporting</vt:lpstr>
      <vt:lpstr>Prisma Flowchart</vt:lpstr>
      <vt:lpstr>Ethical consideration</vt:lpstr>
      <vt:lpstr>Guidance supervisor</vt:lpstr>
      <vt:lpstr>What did you learn today?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Diola Bijlhout</cp:lastModifiedBy>
  <cp:revision>30</cp:revision>
  <dcterms:created xsi:type="dcterms:W3CDTF">2021-03-09T15:35:42Z</dcterms:created>
  <dcterms:modified xsi:type="dcterms:W3CDTF">2026-10-17T15:29:00Z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