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4"/>
  </p:sldMasterIdLst>
  <p:notesMasterIdLst>
    <p:notesMasterId r:id="rId17"/>
  </p:notesMasterIdLst>
  <p:handoutMasterIdLst>
    <p:handoutMasterId r:id="rId18"/>
  </p:handoutMasterIdLst>
  <p:sldIdLst>
    <p:sldId id="256" r:id="rId5"/>
    <p:sldId id="286" r:id="rId6"/>
    <p:sldId id="287" r:id="rId7"/>
    <p:sldId id="288" r:id="rId8"/>
    <p:sldId id="289" r:id="rId9"/>
    <p:sldId id="290" r:id="rId10"/>
    <p:sldId id="291" r:id="rId11"/>
    <p:sldId id="292" r:id="rId12"/>
    <p:sldId id="293" r:id="rId13"/>
    <p:sldId id="295" r:id="rId14"/>
    <p:sldId id="285" r:id="rId15"/>
    <p:sldId id="29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328" userDrawn="1">
          <p15:clr>
            <a:srgbClr val="A4A3A4"/>
          </p15:clr>
        </p15:guide>
        <p15:guide id="2" pos="3864" userDrawn="1">
          <p15:clr>
            <a:srgbClr val="A4A3A4"/>
          </p15:clr>
        </p15:guide>
        <p15:guide id="3" pos="7512" userDrawn="1">
          <p15:clr>
            <a:srgbClr val="A4A3A4"/>
          </p15:clr>
        </p15:guide>
        <p15:guide id="4" pos="144" userDrawn="1">
          <p15:clr>
            <a:srgbClr val="A4A3A4"/>
          </p15:clr>
        </p15:guide>
        <p15:guide id="5" orient="horz" pos="624" userDrawn="1">
          <p15:clr>
            <a:srgbClr val="A4A3A4"/>
          </p15:clr>
        </p15:guide>
        <p15:guide id="6" orient="horz" pos="4056"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27" autoAdjust="0"/>
    <p:restoredTop sz="90843" autoAdjust="0"/>
  </p:normalViewPr>
  <p:slideViewPr>
    <p:cSldViewPr snapToGrid="0" showGuides="1">
      <p:cViewPr varScale="1">
        <p:scale>
          <a:sx n="100" d="100"/>
          <a:sy n="100" d="100"/>
        </p:scale>
        <p:origin x="702" y="108"/>
      </p:cViewPr>
      <p:guideLst>
        <p:guide orient="horz" pos="2328"/>
        <p:guide pos="3864"/>
        <p:guide pos="7512"/>
        <p:guide pos="144"/>
        <p:guide orient="horz" pos="624"/>
        <p:guide orient="horz" pos="4056"/>
      </p:guideLst>
    </p:cSldViewPr>
  </p:slid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465D3EB-CBDD-4100-83B7-3BFE0A8F411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72B4595-A79D-4567-9FE1-DCF31A42B3D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E5C0719-993D-42E1-80ED-8F01056F36C2}" type="datetimeFigureOut">
              <a:rPr lang="en-US" smtClean="0"/>
              <a:t>7/23/2026</a:t>
            </a:fld>
            <a:endParaRPr lang="en-US" dirty="0"/>
          </a:p>
        </p:txBody>
      </p:sp>
      <p:sp>
        <p:nvSpPr>
          <p:cNvPr id="4" name="Footer Placeholder 3">
            <a:extLst>
              <a:ext uri="{FF2B5EF4-FFF2-40B4-BE49-F238E27FC236}">
                <a16:creationId xmlns:a16="http://schemas.microsoft.com/office/drawing/2014/main" id="{850E452F-E862-4273-987C-980229E5320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3EE394C-9AD7-48EA-AB0F-18032A3E097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00421AD-3AC0-48CB-8727-BB447FD2264E}" type="slidenum">
              <a:rPr lang="en-US" smtClean="0"/>
              <a:t>‹#›</a:t>
            </a:fld>
            <a:endParaRPr lang="en-US" dirty="0"/>
          </a:p>
        </p:txBody>
      </p:sp>
    </p:spTree>
    <p:extLst>
      <p:ext uri="{BB962C8B-B14F-4D97-AF65-F5344CB8AC3E}">
        <p14:creationId xmlns:p14="http://schemas.microsoft.com/office/powerpoint/2010/main" val="326815982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D3BC9C-6C58-464F-B94E-FD73C5FB016E}" type="datetimeFigureOut">
              <a:rPr lang="en-US" smtClean="0"/>
              <a:t>7/23/2026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60DC36-8EFA-4378-9855-E019C55AC472}" type="slidenum">
              <a:rPr lang="en-US" smtClean="0"/>
              <a:t>‹#›</a:t>
            </a:fld>
            <a:endParaRPr lang="en-US" dirty="0"/>
          </a:p>
        </p:txBody>
      </p:sp>
    </p:spTree>
    <p:extLst>
      <p:ext uri="{BB962C8B-B14F-4D97-AF65-F5344CB8AC3E}">
        <p14:creationId xmlns:p14="http://schemas.microsoft.com/office/powerpoint/2010/main" val="1877053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1</a:t>
            </a:fld>
            <a:endParaRPr lang="en-US" dirty="0"/>
          </a:p>
        </p:txBody>
      </p:sp>
    </p:spTree>
    <p:extLst>
      <p:ext uri="{BB962C8B-B14F-4D97-AF65-F5344CB8AC3E}">
        <p14:creationId xmlns:p14="http://schemas.microsoft.com/office/powerpoint/2010/main" val="17735278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DSCA is an association that customized for recognizing two essential challenges. First includes the increasing concern about environmental sustainability. Second includes many individuals need practical abilities for developing their opportunities in employment. This is an association that will provide training programs and workshops based on the procedure of recycling, urban gardening, sustainable living, and also abilities of employability. These are the essential services which will be provided through the practical sessions, community projects command also online learning platform. Our main target audience contains unemployed individuals, students, Young adults command also community members who wishing for developing their skills by contributing positively to the society.</a:t>
            </a:r>
          </a:p>
        </p:txBody>
      </p:sp>
      <p:sp>
        <p:nvSpPr>
          <p:cNvPr id="4" name="Slide Number Placeholder 3"/>
          <p:cNvSpPr>
            <a:spLocks noGrp="1"/>
          </p:cNvSpPr>
          <p:nvPr>
            <p:ph type="sldNum" sz="quarter" idx="10"/>
          </p:nvPr>
        </p:nvSpPr>
        <p:spPr/>
        <p:txBody>
          <a:bodyPr/>
          <a:lstStyle/>
          <a:p>
            <a:fld id="{BE60DC36-8EFA-4378-9855-E019C55AC472}" type="slidenum">
              <a:rPr lang="en-US" smtClean="0"/>
              <a:t>2</a:t>
            </a:fld>
            <a:endParaRPr lang="en-US" dirty="0"/>
          </a:p>
        </p:txBody>
      </p:sp>
    </p:spTree>
    <p:extLst>
      <p:ext uri="{BB962C8B-B14F-4D97-AF65-F5344CB8AC3E}">
        <p14:creationId xmlns:p14="http://schemas.microsoft.com/office/powerpoint/2010/main" val="40368083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GSCA is an association that differentiates them from other combination because this combines the education based on environment with the development of employability. Most of the associated heavily focuses on one area whereas GSCA utilizes both. The association also will operate as a charitable incorporated organization or CIO. This is a legal structure which will allow for pursuing social objectives by benefiting from the legal protection and eligibility for the grants. The management team of the organization will contain a board of trustees for maintaining strategic governance and also an operations manager who will be responsible for everyday activity. The marketing officers, volunteers, training coordinators commend also instructors will provide support to the delivery of the program.</a:t>
            </a:r>
          </a:p>
        </p:txBody>
      </p:sp>
      <p:sp>
        <p:nvSpPr>
          <p:cNvPr id="4" name="Slide Number Placeholder 3"/>
          <p:cNvSpPr>
            <a:spLocks noGrp="1"/>
          </p:cNvSpPr>
          <p:nvPr>
            <p:ph type="sldNum" sz="quarter" idx="10"/>
          </p:nvPr>
        </p:nvSpPr>
        <p:spPr/>
        <p:txBody>
          <a:bodyPr/>
          <a:lstStyle/>
          <a:p>
            <a:fld id="{BE60DC36-8EFA-4378-9855-E019C55AC472}" type="slidenum">
              <a:rPr lang="en-US" smtClean="0"/>
              <a:t>3</a:t>
            </a:fld>
            <a:endParaRPr lang="en-US" dirty="0"/>
          </a:p>
        </p:txBody>
      </p:sp>
    </p:spTree>
    <p:extLst>
      <p:ext uri="{BB962C8B-B14F-4D97-AF65-F5344CB8AC3E}">
        <p14:creationId xmlns:p14="http://schemas.microsoft.com/office/powerpoint/2010/main" val="32847560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first essential factor is getting political support. The Government of United Kingdom and local councils continue for promoting the sustainability that is environmental and also community development initiatives. This will allow to create opportunities for grants, project funding and also partnerships inside the association. Since the associations create direct contribution to the environmental awareness and also community engagement where it closely connects with current government priorities and making it easier for securing support and establishing partnerships.</a:t>
            </a:r>
          </a:p>
        </p:txBody>
      </p:sp>
      <p:sp>
        <p:nvSpPr>
          <p:cNvPr id="4" name="Slide Number Placeholder 3"/>
          <p:cNvSpPr>
            <a:spLocks noGrp="1"/>
          </p:cNvSpPr>
          <p:nvPr>
            <p:ph type="sldNum" sz="quarter" idx="10"/>
          </p:nvPr>
        </p:nvSpPr>
        <p:spPr/>
        <p:txBody>
          <a:bodyPr/>
          <a:lstStyle/>
          <a:p>
            <a:fld id="{BE60DC36-8EFA-4378-9855-E019C55AC472}" type="slidenum">
              <a:rPr lang="en-US" smtClean="0"/>
              <a:t>4</a:t>
            </a:fld>
            <a:endParaRPr lang="en-US" dirty="0"/>
          </a:p>
        </p:txBody>
      </p:sp>
    </p:spTree>
    <p:extLst>
      <p:ext uri="{BB962C8B-B14F-4D97-AF65-F5344CB8AC3E}">
        <p14:creationId xmlns:p14="http://schemas.microsoft.com/office/powerpoint/2010/main" val="35314615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second essential factor includes the social change. People in present are increasingly aware of the issues that are environmental and want intricate the lifestyles that is sustainable. In the meantime, there are many people who are seeking abilities that can help them to improve their employment opportunities. The third factor contains technology. Digital tools the association for providing the workshops by utilizing online platforms, communicate using social media, and also reach a wider audiences in a minimal cost. These are the essential factors that make stronger opportunities for business development.</a:t>
            </a:r>
          </a:p>
        </p:txBody>
      </p:sp>
      <p:sp>
        <p:nvSpPr>
          <p:cNvPr id="4" name="Slide Number Placeholder 3"/>
          <p:cNvSpPr>
            <a:spLocks noGrp="1"/>
          </p:cNvSpPr>
          <p:nvPr>
            <p:ph type="sldNum" sz="quarter" idx="10"/>
          </p:nvPr>
        </p:nvSpPr>
        <p:spPr/>
        <p:txBody>
          <a:bodyPr/>
          <a:lstStyle/>
          <a:p>
            <a:fld id="{BE60DC36-8EFA-4378-9855-E019C55AC472}" type="slidenum">
              <a:rPr lang="en-US" smtClean="0"/>
              <a:t>5</a:t>
            </a:fld>
            <a:endParaRPr lang="en-US" dirty="0"/>
          </a:p>
        </p:txBody>
      </p:sp>
    </p:spTree>
    <p:extLst>
      <p:ext uri="{BB962C8B-B14F-4D97-AF65-F5344CB8AC3E}">
        <p14:creationId xmlns:p14="http://schemas.microsoft.com/office/powerpoint/2010/main" val="29526132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of the major marketing strategy is Digital Marketing. GSCA is an association which will utilize social media platforms including Instagram Facebook, </a:t>
            </a:r>
            <a:r>
              <a:rPr lang="en-US" dirty="0" err="1"/>
              <a:t>Linkedin</a:t>
            </a:r>
            <a:r>
              <a:rPr lang="en-US" dirty="0"/>
              <a:t>, and also Tiktok for connecting with the participants who are potential. This is the content that will include the tips based on sustainability, success stories from the learners, announcements inside the workshops, and also educational videos. For instance, a short </a:t>
            </a:r>
            <a:r>
              <a:rPr lang="en-US" dirty="0" err="1"/>
              <a:t>Tik</a:t>
            </a:r>
            <a:r>
              <a:rPr lang="en-US" dirty="0"/>
              <a:t> </a:t>
            </a:r>
            <a:r>
              <a:rPr lang="en-US" dirty="0" err="1"/>
              <a:t>Tok</a:t>
            </a:r>
            <a:r>
              <a:rPr lang="en-US" dirty="0"/>
              <a:t> video highlighting the procedure where community members created a urban garden that is successful which can attract new participants. The digital marketing is also really cost effective and also will allow us for reaching a wider audience quickly.</a:t>
            </a:r>
          </a:p>
        </p:txBody>
      </p:sp>
      <p:sp>
        <p:nvSpPr>
          <p:cNvPr id="4" name="Slide Number Placeholder 3"/>
          <p:cNvSpPr>
            <a:spLocks noGrp="1"/>
          </p:cNvSpPr>
          <p:nvPr>
            <p:ph type="sldNum" sz="quarter" idx="10"/>
          </p:nvPr>
        </p:nvSpPr>
        <p:spPr/>
        <p:txBody>
          <a:bodyPr/>
          <a:lstStyle/>
          <a:p>
            <a:fld id="{BE60DC36-8EFA-4378-9855-E019C55AC472}" type="slidenum">
              <a:rPr lang="en-US" smtClean="0"/>
              <a:t>6</a:t>
            </a:fld>
            <a:endParaRPr lang="en-US" dirty="0"/>
          </a:p>
        </p:txBody>
      </p:sp>
    </p:spTree>
    <p:extLst>
      <p:ext uri="{BB962C8B-B14F-4D97-AF65-F5344CB8AC3E}">
        <p14:creationId xmlns:p14="http://schemas.microsoft.com/office/powerpoint/2010/main" val="34735493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a second marketing strategy that heavily focuses on community engagement and partnerships. GSCA is an association that collaborate with the local council’s schools, environmental groups and also the associations. We will also participate in various types of local events and also organize workshops that create direct involvement of the community</a:t>
            </a:r>
            <a:r>
              <a:rPr lang="en-US" baseline="0" dirty="0"/>
              <a:t> </a:t>
            </a:r>
            <a:r>
              <a:rPr lang="en-US" dirty="0"/>
              <a:t>members. For instance, a partnership with local school can allow the association for providing the workshops based on sustainability for students. These are the essential activities that allows to create trust, tablet visibility and also generate referrals through marketing of word of mouth.</a:t>
            </a:r>
          </a:p>
        </p:txBody>
      </p:sp>
      <p:sp>
        <p:nvSpPr>
          <p:cNvPr id="4" name="Slide Number Placeholder 3"/>
          <p:cNvSpPr>
            <a:spLocks noGrp="1"/>
          </p:cNvSpPr>
          <p:nvPr>
            <p:ph type="sldNum" sz="quarter" idx="10"/>
          </p:nvPr>
        </p:nvSpPr>
        <p:spPr/>
        <p:txBody>
          <a:bodyPr/>
          <a:lstStyle/>
          <a:p>
            <a:fld id="{BE60DC36-8EFA-4378-9855-E019C55AC472}" type="slidenum">
              <a:rPr lang="en-US" smtClean="0"/>
              <a:t>7</a:t>
            </a:fld>
            <a:endParaRPr lang="en-US" dirty="0"/>
          </a:p>
        </p:txBody>
      </p:sp>
    </p:spTree>
    <p:extLst>
      <p:ext uri="{BB962C8B-B14F-4D97-AF65-F5344CB8AC3E}">
        <p14:creationId xmlns:p14="http://schemas.microsoft.com/office/powerpoint/2010/main" val="36528472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starting GSCA the organization needs £25,000 as a startup funding. The widest expense is the salaries of the employees and training which will be followed by the materials for learning and equipment. There are also additional calls that includes the rental of the venue, development of the website, insurance, administration, contingency fund and also marketing. The funding will come from the grants of the government, social enterprises that supports the programs, and also founder contributions. This is an investment which will allow the association for launch a successful and also create a sustainable foundation for future development.</a:t>
            </a:r>
          </a:p>
        </p:txBody>
      </p:sp>
      <p:sp>
        <p:nvSpPr>
          <p:cNvPr id="4" name="Slide Number Placeholder 3"/>
          <p:cNvSpPr>
            <a:spLocks noGrp="1"/>
          </p:cNvSpPr>
          <p:nvPr>
            <p:ph type="sldNum" sz="quarter" idx="10"/>
          </p:nvPr>
        </p:nvSpPr>
        <p:spPr/>
        <p:txBody>
          <a:bodyPr/>
          <a:lstStyle/>
          <a:p>
            <a:fld id="{BE60DC36-8EFA-4378-9855-E019C55AC472}" type="slidenum">
              <a:rPr lang="en-US" smtClean="0"/>
              <a:t>8</a:t>
            </a:fld>
            <a:endParaRPr lang="en-US" dirty="0"/>
          </a:p>
        </p:txBody>
      </p:sp>
    </p:spTree>
    <p:extLst>
      <p:ext uri="{BB962C8B-B14F-4D97-AF65-F5344CB8AC3E}">
        <p14:creationId xmlns:p14="http://schemas.microsoft.com/office/powerpoint/2010/main" val="13527164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conclude, Green Skills Community Association is a enterprise that is socially responsible that focuses on both environmental and community needs. By properly combining the sustainability education with the training of employability will allow the organization for providing value to the individuals, stakeholders and the community. The demand of the market is really strong where the funding requirements are really realistic and also the model of business has specific potential for development. I really believe that GSCA highlights an excellent opportunity for investment by making positive social impact.</a:t>
            </a:r>
          </a:p>
        </p:txBody>
      </p:sp>
      <p:sp>
        <p:nvSpPr>
          <p:cNvPr id="4" name="Slide Number Placeholder 3"/>
          <p:cNvSpPr>
            <a:spLocks noGrp="1"/>
          </p:cNvSpPr>
          <p:nvPr>
            <p:ph type="sldNum" sz="quarter" idx="10"/>
          </p:nvPr>
        </p:nvSpPr>
        <p:spPr/>
        <p:txBody>
          <a:bodyPr/>
          <a:lstStyle/>
          <a:p>
            <a:fld id="{BE60DC36-8EFA-4378-9855-E019C55AC472}" type="slidenum">
              <a:rPr lang="en-US" smtClean="0"/>
              <a:t>9</a:t>
            </a:fld>
            <a:endParaRPr lang="en-US" dirty="0"/>
          </a:p>
        </p:txBody>
      </p:sp>
    </p:spTree>
    <p:extLst>
      <p:ext uri="{BB962C8B-B14F-4D97-AF65-F5344CB8AC3E}">
        <p14:creationId xmlns:p14="http://schemas.microsoft.com/office/powerpoint/2010/main" val="21396491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11</a:t>
            </a:fld>
            <a:endParaRPr lang="en-US" dirty="0"/>
          </a:p>
        </p:txBody>
      </p:sp>
    </p:spTree>
    <p:extLst>
      <p:ext uri="{BB962C8B-B14F-4D97-AF65-F5344CB8AC3E}">
        <p14:creationId xmlns:p14="http://schemas.microsoft.com/office/powerpoint/2010/main" val="3967918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F864C-44C4-4000-952D-01F31BFB3F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1392E06-C914-467E-9D4F-BD763EDA2DD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FBEFBAF-82E9-49AD-B2CF-7D154E024431}"/>
              </a:ext>
            </a:extLst>
          </p:cNvPr>
          <p:cNvSpPr>
            <a:spLocks noGrp="1"/>
          </p:cNvSpPr>
          <p:nvPr>
            <p:ph type="dt" sz="half" idx="10"/>
          </p:nvPr>
        </p:nvSpPr>
        <p:spPr/>
        <p:txBody>
          <a:bodyPr/>
          <a:lstStyle/>
          <a:p>
            <a:fld id="{40DA1498-92C7-4E4B-8045-C9195F453964}" type="datetimeFigureOut">
              <a:rPr lang="en-US" smtClean="0"/>
              <a:t>7/23/2026</a:t>
            </a:fld>
            <a:endParaRPr lang="en-US" dirty="0"/>
          </a:p>
        </p:txBody>
      </p:sp>
      <p:sp>
        <p:nvSpPr>
          <p:cNvPr id="5" name="Footer Placeholder 4">
            <a:extLst>
              <a:ext uri="{FF2B5EF4-FFF2-40B4-BE49-F238E27FC236}">
                <a16:creationId xmlns:a16="http://schemas.microsoft.com/office/drawing/2014/main" id="{5AD8006A-94B1-44F7-972D-56767EDE3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5E7BFAB-D84B-45E1-A0BD-2516AC14F8AC}"/>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485646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07FBE-061D-452C-A8A6-213063CFD67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33A3535-1708-499D-B5D2-7D8F9FD182D0}"/>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B06063-A112-49AB-80C8-504D99ECD771}"/>
              </a:ext>
            </a:extLst>
          </p:cNvPr>
          <p:cNvSpPr>
            <a:spLocks noGrp="1"/>
          </p:cNvSpPr>
          <p:nvPr>
            <p:ph type="dt" sz="half" idx="10"/>
          </p:nvPr>
        </p:nvSpPr>
        <p:spPr/>
        <p:txBody>
          <a:bodyPr/>
          <a:lstStyle/>
          <a:p>
            <a:fld id="{40DA1498-92C7-4E4B-8045-C9195F453964}" type="datetimeFigureOut">
              <a:rPr lang="en-US" smtClean="0"/>
              <a:t>7/23/2026</a:t>
            </a:fld>
            <a:endParaRPr lang="en-US" dirty="0"/>
          </a:p>
        </p:txBody>
      </p:sp>
      <p:sp>
        <p:nvSpPr>
          <p:cNvPr id="5" name="Footer Placeholder 4">
            <a:extLst>
              <a:ext uri="{FF2B5EF4-FFF2-40B4-BE49-F238E27FC236}">
                <a16:creationId xmlns:a16="http://schemas.microsoft.com/office/drawing/2014/main" id="{6344C8D5-F898-4318-A76D-1FBD8732919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976EC76-E8E8-4FFA-B671-7FA2F3EF5DEF}"/>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2789287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2CABF-E3C1-431A-A69C-D4881CC43F0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5584226-69DA-4211-B2C8-C29FD05A4A6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5FF82DB-B518-40FD-8A66-44B874C055FB}"/>
              </a:ext>
            </a:extLst>
          </p:cNvPr>
          <p:cNvSpPr>
            <a:spLocks noGrp="1"/>
          </p:cNvSpPr>
          <p:nvPr>
            <p:ph type="dt" sz="half" idx="10"/>
          </p:nvPr>
        </p:nvSpPr>
        <p:spPr/>
        <p:txBody>
          <a:bodyPr/>
          <a:lstStyle/>
          <a:p>
            <a:fld id="{40DA1498-92C7-4E4B-8045-C9195F453964}" type="datetimeFigureOut">
              <a:rPr lang="en-US" smtClean="0"/>
              <a:t>7/23/2026</a:t>
            </a:fld>
            <a:endParaRPr lang="en-US" dirty="0"/>
          </a:p>
        </p:txBody>
      </p:sp>
      <p:sp>
        <p:nvSpPr>
          <p:cNvPr id="5" name="Footer Placeholder 4">
            <a:extLst>
              <a:ext uri="{FF2B5EF4-FFF2-40B4-BE49-F238E27FC236}">
                <a16:creationId xmlns:a16="http://schemas.microsoft.com/office/drawing/2014/main" id="{FCC1CCEE-725F-4745-837B-87EFB70E71D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561522A-E0E6-406B-BF30-A7C7A57294BE}"/>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2300417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C9BDC-6F21-4EF5-A8DD-E35E27EACA5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B968D5F-2AB6-42D3-A54E-AB3E60325170}"/>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65AB07F-D5F7-402A-AE4E-027BF1CA9127}"/>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5108EDC-3863-43B9-93C7-37465DC73B28}"/>
              </a:ext>
            </a:extLst>
          </p:cNvPr>
          <p:cNvSpPr>
            <a:spLocks noGrp="1"/>
          </p:cNvSpPr>
          <p:nvPr>
            <p:ph type="dt" sz="half" idx="10"/>
          </p:nvPr>
        </p:nvSpPr>
        <p:spPr/>
        <p:txBody>
          <a:bodyPr/>
          <a:lstStyle/>
          <a:p>
            <a:fld id="{40DA1498-92C7-4E4B-8045-C9195F453964}" type="datetimeFigureOut">
              <a:rPr lang="en-US" smtClean="0"/>
              <a:t>7/23/2026</a:t>
            </a:fld>
            <a:endParaRPr lang="en-US" dirty="0"/>
          </a:p>
        </p:txBody>
      </p:sp>
      <p:sp>
        <p:nvSpPr>
          <p:cNvPr id="6" name="Footer Placeholder 5">
            <a:extLst>
              <a:ext uri="{FF2B5EF4-FFF2-40B4-BE49-F238E27FC236}">
                <a16:creationId xmlns:a16="http://schemas.microsoft.com/office/drawing/2014/main" id="{A777D452-958D-4159-A9A4-16DD29680A0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89654B6-1460-48B9-AC7E-592F68BAB276}"/>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974041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8C848-926A-4FD3-A311-A100A2662B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C8ECD90-B4F0-4DFB-BB3D-F2310207896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35A6C3A-033E-474B-AB97-D8291A04E7D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532B928-3A23-4FCA-AD1F-E45A467B54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3BDC8376-6FC6-4A11-B0DB-9A148E9C00E2}"/>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E80206F-8846-425C-A56E-16FFBA442014}"/>
              </a:ext>
            </a:extLst>
          </p:cNvPr>
          <p:cNvSpPr>
            <a:spLocks noGrp="1"/>
          </p:cNvSpPr>
          <p:nvPr>
            <p:ph type="dt" sz="half" idx="10"/>
          </p:nvPr>
        </p:nvSpPr>
        <p:spPr/>
        <p:txBody>
          <a:bodyPr/>
          <a:lstStyle/>
          <a:p>
            <a:fld id="{40DA1498-92C7-4E4B-8045-C9195F453964}" type="datetimeFigureOut">
              <a:rPr lang="en-US" smtClean="0"/>
              <a:t>7/23/2026</a:t>
            </a:fld>
            <a:endParaRPr lang="en-US" dirty="0"/>
          </a:p>
        </p:txBody>
      </p:sp>
      <p:sp>
        <p:nvSpPr>
          <p:cNvPr id="8" name="Footer Placeholder 7">
            <a:extLst>
              <a:ext uri="{FF2B5EF4-FFF2-40B4-BE49-F238E27FC236}">
                <a16:creationId xmlns:a16="http://schemas.microsoft.com/office/drawing/2014/main" id="{6A45E89F-12CF-4561-A5F2-1E05783A3063}"/>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EB4DFE4-927C-43B1-A061-5CB97FFB33BE}"/>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4690582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0E367-8DA0-4655-BCBC-F4280D8642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FEF9592-AA3C-4CF8-A5DB-4D010195A438}"/>
              </a:ext>
            </a:extLst>
          </p:cNvPr>
          <p:cNvSpPr>
            <a:spLocks noGrp="1"/>
          </p:cNvSpPr>
          <p:nvPr>
            <p:ph type="dt" sz="half" idx="10"/>
          </p:nvPr>
        </p:nvSpPr>
        <p:spPr/>
        <p:txBody>
          <a:bodyPr/>
          <a:lstStyle/>
          <a:p>
            <a:fld id="{40DA1498-92C7-4E4B-8045-C9195F453964}" type="datetimeFigureOut">
              <a:rPr lang="en-US" smtClean="0"/>
              <a:t>7/23/2026</a:t>
            </a:fld>
            <a:endParaRPr lang="en-US" dirty="0"/>
          </a:p>
        </p:txBody>
      </p:sp>
      <p:sp>
        <p:nvSpPr>
          <p:cNvPr id="4" name="Footer Placeholder 3">
            <a:extLst>
              <a:ext uri="{FF2B5EF4-FFF2-40B4-BE49-F238E27FC236}">
                <a16:creationId xmlns:a16="http://schemas.microsoft.com/office/drawing/2014/main" id="{3C2C9377-F93E-4515-852A-26470775515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AED076D-476B-42BA-8795-14FE6C1E6974}"/>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625551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A599B4-6AB2-4190-82B5-7667EE1E922A}"/>
              </a:ext>
            </a:extLst>
          </p:cNvPr>
          <p:cNvSpPr>
            <a:spLocks noGrp="1"/>
          </p:cNvSpPr>
          <p:nvPr>
            <p:ph type="dt" sz="half" idx="10"/>
          </p:nvPr>
        </p:nvSpPr>
        <p:spPr/>
        <p:txBody>
          <a:bodyPr/>
          <a:lstStyle/>
          <a:p>
            <a:fld id="{40DA1498-92C7-4E4B-8045-C9195F453964}" type="datetimeFigureOut">
              <a:rPr lang="en-US" smtClean="0"/>
              <a:t>7/23/2026</a:t>
            </a:fld>
            <a:endParaRPr lang="en-US" dirty="0"/>
          </a:p>
        </p:txBody>
      </p:sp>
      <p:sp>
        <p:nvSpPr>
          <p:cNvPr id="3" name="Footer Placeholder 2">
            <a:extLst>
              <a:ext uri="{FF2B5EF4-FFF2-40B4-BE49-F238E27FC236}">
                <a16:creationId xmlns:a16="http://schemas.microsoft.com/office/drawing/2014/main" id="{1B8FBFB3-AD86-4E39-B8AE-B4EC14528156}"/>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9A4AF55-C114-4B60-9A20-56B00A11B3BF}"/>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058200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83DA1-5CB8-405D-9613-8A9B7BC566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42BB15-A24D-42E9-9CAE-BB82722630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8F0849D-D3C3-462A-9751-4EAB0B9145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180DD20-7A20-4574-98A4-427795876739}"/>
              </a:ext>
            </a:extLst>
          </p:cNvPr>
          <p:cNvSpPr>
            <a:spLocks noGrp="1"/>
          </p:cNvSpPr>
          <p:nvPr>
            <p:ph type="dt" sz="half" idx="10"/>
          </p:nvPr>
        </p:nvSpPr>
        <p:spPr/>
        <p:txBody>
          <a:bodyPr/>
          <a:lstStyle/>
          <a:p>
            <a:fld id="{40DA1498-92C7-4E4B-8045-C9195F453964}" type="datetimeFigureOut">
              <a:rPr lang="en-US" smtClean="0"/>
              <a:t>7/23/2026</a:t>
            </a:fld>
            <a:endParaRPr lang="en-US" dirty="0"/>
          </a:p>
        </p:txBody>
      </p:sp>
      <p:sp>
        <p:nvSpPr>
          <p:cNvPr id="6" name="Footer Placeholder 5">
            <a:extLst>
              <a:ext uri="{FF2B5EF4-FFF2-40B4-BE49-F238E27FC236}">
                <a16:creationId xmlns:a16="http://schemas.microsoft.com/office/drawing/2014/main" id="{54D0ED2B-71C4-421A-9DB0-676E00C10BD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8C4572A-ADFC-4C53-BCA2-42BDF693BC4D}"/>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230950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F5C67-EEEC-4AB0-9653-0F80D6B10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DD50D6D-5277-4324-AF23-5FAF007834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5275657-2BF9-4761-96B6-50EE3CFCFA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C3C3F7B-A4C8-4F9D-8165-BC5186EA0929}"/>
              </a:ext>
            </a:extLst>
          </p:cNvPr>
          <p:cNvSpPr>
            <a:spLocks noGrp="1"/>
          </p:cNvSpPr>
          <p:nvPr>
            <p:ph type="dt" sz="half" idx="10"/>
          </p:nvPr>
        </p:nvSpPr>
        <p:spPr/>
        <p:txBody>
          <a:bodyPr/>
          <a:lstStyle/>
          <a:p>
            <a:fld id="{40DA1498-92C7-4E4B-8045-C9195F453964}" type="datetimeFigureOut">
              <a:rPr lang="en-US" smtClean="0"/>
              <a:t>7/23/2026</a:t>
            </a:fld>
            <a:endParaRPr lang="en-US" dirty="0"/>
          </a:p>
        </p:txBody>
      </p:sp>
      <p:sp>
        <p:nvSpPr>
          <p:cNvPr id="6" name="Footer Placeholder 5">
            <a:extLst>
              <a:ext uri="{FF2B5EF4-FFF2-40B4-BE49-F238E27FC236}">
                <a16:creationId xmlns:a16="http://schemas.microsoft.com/office/drawing/2014/main" id="{DE696EA5-2FA2-464D-982F-C53E6426A84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911B398-191B-4AB1-86ED-00D0046EACF5}"/>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5866011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7B869-BFB2-4C20-8AB1-46704BB3D17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F007DB-4F12-4428-9C48-5120DF07046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6FFA8DA-0E31-4CA6-BBFC-2467AAD1D30B}"/>
              </a:ext>
            </a:extLst>
          </p:cNvPr>
          <p:cNvSpPr>
            <a:spLocks noGrp="1"/>
          </p:cNvSpPr>
          <p:nvPr>
            <p:ph type="dt" sz="half" idx="10"/>
          </p:nvPr>
        </p:nvSpPr>
        <p:spPr/>
        <p:txBody>
          <a:bodyPr/>
          <a:lstStyle/>
          <a:p>
            <a:fld id="{40DA1498-92C7-4E4B-8045-C9195F453964}" type="datetimeFigureOut">
              <a:rPr lang="en-US" smtClean="0"/>
              <a:t>7/23/2026</a:t>
            </a:fld>
            <a:endParaRPr lang="en-US" dirty="0"/>
          </a:p>
        </p:txBody>
      </p:sp>
      <p:sp>
        <p:nvSpPr>
          <p:cNvPr id="5" name="Footer Placeholder 4">
            <a:extLst>
              <a:ext uri="{FF2B5EF4-FFF2-40B4-BE49-F238E27FC236}">
                <a16:creationId xmlns:a16="http://schemas.microsoft.com/office/drawing/2014/main" id="{064974BD-9845-459A-9AAA-12731E2507C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2A71B0A-FDFB-4B2C-A9EC-2334C590013E}"/>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9314092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0B5D73-1652-4A8E-B5A3-101523D729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9B7FB99-7425-444D-B602-01B672BCE8C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EEA9C5-552A-48A1-AB54-ED54209B3B48}"/>
              </a:ext>
            </a:extLst>
          </p:cNvPr>
          <p:cNvSpPr>
            <a:spLocks noGrp="1"/>
          </p:cNvSpPr>
          <p:nvPr>
            <p:ph type="dt" sz="half" idx="10"/>
          </p:nvPr>
        </p:nvSpPr>
        <p:spPr/>
        <p:txBody>
          <a:bodyPr/>
          <a:lstStyle/>
          <a:p>
            <a:fld id="{40DA1498-92C7-4E4B-8045-C9195F453964}" type="datetimeFigureOut">
              <a:rPr lang="en-US" smtClean="0"/>
              <a:t>7/23/2026</a:t>
            </a:fld>
            <a:endParaRPr lang="en-US" dirty="0"/>
          </a:p>
        </p:txBody>
      </p:sp>
      <p:sp>
        <p:nvSpPr>
          <p:cNvPr id="5" name="Footer Placeholder 4">
            <a:extLst>
              <a:ext uri="{FF2B5EF4-FFF2-40B4-BE49-F238E27FC236}">
                <a16:creationId xmlns:a16="http://schemas.microsoft.com/office/drawing/2014/main" id="{1A83AAA3-4155-48FB-8F00-16DBE0C9C25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D694EAE-CB3C-4DEF-A66D-583C7AAC92D8}"/>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7468042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B3445CA-54C1-4DDE-A216-DD2414E3F5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306395A-6879-4E93-B24E-067F88AC1D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0FF5B-A6A6-4F0F-AA5D-3F0F69A43A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DA1498-92C7-4E4B-8045-C9195F453964}" type="datetimeFigureOut">
              <a:rPr lang="en-US" smtClean="0"/>
              <a:t>7/23/2026</a:t>
            </a:fld>
            <a:endParaRPr lang="en-US" dirty="0"/>
          </a:p>
        </p:txBody>
      </p:sp>
      <p:sp>
        <p:nvSpPr>
          <p:cNvPr id="5" name="Footer Placeholder 4">
            <a:extLst>
              <a:ext uri="{FF2B5EF4-FFF2-40B4-BE49-F238E27FC236}">
                <a16:creationId xmlns:a16="http://schemas.microsoft.com/office/drawing/2014/main" id="{FA798FAA-76CC-42EF-8BE0-466A41BBAB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149FF02-6890-4E10-B958-1097AD32C6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FEDF93-2BFD-41CA-ABC7-B039102F3792}" type="slidenum">
              <a:rPr lang="en-US" smtClean="0"/>
              <a:t>‹#›</a:t>
            </a:fld>
            <a:endParaRPr lang="en-US" dirty="0"/>
          </a:p>
        </p:txBody>
      </p:sp>
    </p:spTree>
    <p:extLst>
      <p:ext uri="{BB962C8B-B14F-4D97-AF65-F5344CB8AC3E}">
        <p14:creationId xmlns:p14="http://schemas.microsoft.com/office/powerpoint/2010/main" val="26037897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pattFill prst="zigZag">
          <a:fgClr>
            <a:schemeClr val="accent3">
              <a:lumMod val="75000"/>
            </a:schemeClr>
          </a:fgClr>
          <a:bgClr>
            <a:schemeClr val="accent3">
              <a:lumMod val="50000"/>
            </a:schemeClr>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00AEF-1595-4419-801B-6E36A33BB8CF}"/>
              </a:ext>
            </a:extLst>
          </p:cNvPr>
          <p:cNvSpPr>
            <a:spLocks noGrp="1"/>
          </p:cNvSpPr>
          <p:nvPr>
            <p:ph type="ctrTitle"/>
          </p:nvPr>
        </p:nvSpPr>
        <p:spPr>
          <a:xfrm>
            <a:off x="1524000" y="4376036"/>
            <a:ext cx="9144000" cy="775597"/>
          </a:xfrm>
        </p:spPr>
        <p:txBody>
          <a:bodyPr lIns="0" tIns="0" rIns="0" bIns="0" anchor="t">
            <a:spAutoFit/>
          </a:bodyPr>
          <a:lstStyle/>
          <a:p>
            <a:r>
              <a:rPr lang="en-US" sz="2800" b="1" dirty="0">
                <a:solidFill>
                  <a:schemeClr val="bg1"/>
                </a:solidFill>
              </a:rPr>
              <a:t>Enterprise And Entrepreneurship</a:t>
            </a:r>
            <a:br>
              <a:rPr lang="en-US" sz="2800" b="1" dirty="0">
                <a:solidFill>
                  <a:schemeClr val="bg1"/>
                </a:solidFill>
              </a:rPr>
            </a:br>
            <a:r>
              <a:rPr lang="en-US" sz="2800" b="1" dirty="0">
                <a:solidFill>
                  <a:schemeClr val="bg1"/>
                </a:solidFill>
              </a:rPr>
              <a:t>Business Plan Green Skills Community Association</a:t>
            </a:r>
            <a:endParaRPr lang="en-US" sz="2800" dirty="0">
              <a:solidFill>
                <a:schemeClr val="accent4"/>
              </a:solidFill>
            </a:endParaRPr>
          </a:p>
        </p:txBody>
      </p:sp>
      <p:sp>
        <p:nvSpPr>
          <p:cNvPr id="4" name="Diamond 3">
            <a:extLst>
              <a:ext uri="{FF2B5EF4-FFF2-40B4-BE49-F238E27FC236}">
                <a16:creationId xmlns:a16="http://schemas.microsoft.com/office/drawing/2014/main" id="{1C59176D-59A8-4C02-B448-EE01232FB3E7}"/>
              </a:ext>
              <a:ext uri="{C183D7F6-B498-43B3-948B-1728B52AA6E4}">
                <adec:decorative xmlns:adec="http://schemas.microsoft.com/office/drawing/2017/decorative" val="1"/>
              </a:ext>
            </a:extLst>
          </p:cNvPr>
          <p:cNvSpPr/>
          <p:nvPr/>
        </p:nvSpPr>
        <p:spPr>
          <a:xfrm>
            <a:off x="4792319" y="-608242"/>
            <a:ext cx="2607364" cy="2607364"/>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Diamond 4">
            <a:extLst>
              <a:ext uri="{FF2B5EF4-FFF2-40B4-BE49-F238E27FC236}">
                <a16:creationId xmlns:a16="http://schemas.microsoft.com/office/drawing/2014/main" id="{A50B1817-3C7F-41BC-8557-7A00C928EE16}"/>
              </a:ext>
              <a:ext uri="{C183D7F6-B498-43B3-948B-1728B52AA6E4}">
                <adec:decorative xmlns:adec="http://schemas.microsoft.com/office/drawing/2017/decorative" val="1"/>
              </a:ext>
            </a:extLst>
          </p:cNvPr>
          <p:cNvSpPr/>
          <p:nvPr/>
        </p:nvSpPr>
        <p:spPr>
          <a:xfrm>
            <a:off x="4325258" y="-1770743"/>
            <a:ext cx="3541486" cy="3541486"/>
          </a:xfrm>
          <a:prstGeom prst="diamond">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6" descr="Icon of chart. ">
            <a:extLst>
              <a:ext uri="{FF2B5EF4-FFF2-40B4-BE49-F238E27FC236}">
                <a16:creationId xmlns:a16="http://schemas.microsoft.com/office/drawing/2014/main" id="{B95DF07A-CE7E-4D89-9AA0-25F4FFF3B9C7}"/>
              </a:ext>
            </a:extLst>
          </p:cNvPr>
          <p:cNvGrpSpPr/>
          <p:nvPr/>
        </p:nvGrpSpPr>
        <p:grpSpPr>
          <a:xfrm>
            <a:off x="5851021" y="3724968"/>
            <a:ext cx="489958" cy="492680"/>
            <a:chOff x="2025650" y="4786313"/>
            <a:chExt cx="285750" cy="287338"/>
          </a:xfrm>
          <a:solidFill>
            <a:schemeClr val="bg1"/>
          </a:solidFill>
        </p:grpSpPr>
        <p:sp>
          <p:nvSpPr>
            <p:cNvPr id="8" name="Freeform 565">
              <a:extLst>
                <a:ext uri="{FF2B5EF4-FFF2-40B4-BE49-F238E27FC236}">
                  <a16:creationId xmlns:a16="http://schemas.microsoft.com/office/drawing/2014/main" id="{548FC78B-EF83-4185-A63D-1A5A85640B62}"/>
                </a:ext>
              </a:extLst>
            </p:cNvPr>
            <p:cNvSpPr>
              <a:spLocks noEditPoints="1"/>
            </p:cNvSpPr>
            <p:nvPr/>
          </p:nvSpPr>
          <p:spPr bwMode="auto">
            <a:xfrm>
              <a:off x="2025650" y="4786313"/>
              <a:ext cx="285750" cy="287338"/>
            </a:xfrm>
            <a:custGeom>
              <a:avLst/>
              <a:gdLst>
                <a:gd name="T0" fmla="*/ 812 w 903"/>
                <a:gd name="T1" fmla="*/ 500 h 903"/>
                <a:gd name="T2" fmla="*/ 810 w 903"/>
                <a:gd name="T3" fmla="*/ 505 h 903"/>
                <a:gd name="T4" fmla="*/ 806 w 903"/>
                <a:gd name="T5" fmla="*/ 509 h 903"/>
                <a:gd name="T6" fmla="*/ 800 w 903"/>
                <a:gd name="T7" fmla="*/ 511 h 903"/>
                <a:gd name="T8" fmla="*/ 105 w 903"/>
                <a:gd name="T9" fmla="*/ 511 h 903"/>
                <a:gd name="T10" fmla="*/ 99 w 903"/>
                <a:gd name="T11" fmla="*/ 510 h 903"/>
                <a:gd name="T12" fmla="*/ 95 w 903"/>
                <a:gd name="T13" fmla="*/ 507 h 903"/>
                <a:gd name="T14" fmla="*/ 92 w 903"/>
                <a:gd name="T15" fmla="*/ 502 h 903"/>
                <a:gd name="T16" fmla="*/ 90 w 903"/>
                <a:gd name="T17" fmla="*/ 496 h 903"/>
                <a:gd name="T18" fmla="*/ 90 w 903"/>
                <a:gd name="T19" fmla="*/ 105 h 903"/>
                <a:gd name="T20" fmla="*/ 92 w 903"/>
                <a:gd name="T21" fmla="*/ 100 h 903"/>
                <a:gd name="T22" fmla="*/ 95 w 903"/>
                <a:gd name="T23" fmla="*/ 94 h 903"/>
                <a:gd name="T24" fmla="*/ 99 w 903"/>
                <a:gd name="T25" fmla="*/ 91 h 903"/>
                <a:gd name="T26" fmla="*/ 105 w 903"/>
                <a:gd name="T27" fmla="*/ 90 h 903"/>
                <a:gd name="T28" fmla="*/ 800 w 903"/>
                <a:gd name="T29" fmla="*/ 90 h 903"/>
                <a:gd name="T30" fmla="*/ 806 w 903"/>
                <a:gd name="T31" fmla="*/ 92 h 903"/>
                <a:gd name="T32" fmla="*/ 810 w 903"/>
                <a:gd name="T33" fmla="*/ 96 h 903"/>
                <a:gd name="T34" fmla="*/ 812 w 903"/>
                <a:gd name="T35" fmla="*/ 102 h 903"/>
                <a:gd name="T36" fmla="*/ 813 w 903"/>
                <a:gd name="T37" fmla="*/ 496 h 903"/>
                <a:gd name="T38" fmla="*/ 15 w 903"/>
                <a:gd name="T39" fmla="*/ 0 h 903"/>
                <a:gd name="T40" fmla="*/ 9 w 903"/>
                <a:gd name="T41" fmla="*/ 1 h 903"/>
                <a:gd name="T42" fmla="*/ 5 w 903"/>
                <a:gd name="T43" fmla="*/ 4 h 903"/>
                <a:gd name="T44" fmla="*/ 1 w 903"/>
                <a:gd name="T45" fmla="*/ 8 h 903"/>
                <a:gd name="T46" fmla="*/ 0 w 903"/>
                <a:gd name="T47" fmla="*/ 15 h 903"/>
                <a:gd name="T48" fmla="*/ 0 w 903"/>
                <a:gd name="T49" fmla="*/ 590 h 903"/>
                <a:gd name="T50" fmla="*/ 2 w 903"/>
                <a:gd name="T51" fmla="*/ 595 h 903"/>
                <a:gd name="T52" fmla="*/ 7 w 903"/>
                <a:gd name="T53" fmla="*/ 599 h 903"/>
                <a:gd name="T54" fmla="*/ 12 w 903"/>
                <a:gd name="T55" fmla="*/ 602 h 903"/>
                <a:gd name="T56" fmla="*/ 437 w 903"/>
                <a:gd name="T57" fmla="*/ 602 h 903"/>
                <a:gd name="T58" fmla="*/ 260 w 903"/>
                <a:gd name="T59" fmla="*/ 877 h 903"/>
                <a:gd name="T60" fmla="*/ 257 w 903"/>
                <a:gd name="T61" fmla="*/ 883 h 903"/>
                <a:gd name="T62" fmla="*/ 256 w 903"/>
                <a:gd name="T63" fmla="*/ 888 h 903"/>
                <a:gd name="T64" fmla="*/ 257 w 903"/>
                <a:gd name="T65" fmla="*/ 893 h 903"/>
                <a:gd name="T66" fmla="*/ 260 w 903"/>
                <a:gd name="T67" fmla="*/ 899 h 903"/>
                <a:gd name="T68" fmla="*/ 265 w 903"/>
                <a:gd name="T69" fmla="*/ 902 h 903"/>
                <a:gd name="T70" fmla="*/ 271 w 903"/>
                <a:gd name="T71" fmla="*/ 903 h 903"/>
                <a:gd name="T72" fmla="*/ 277 w 903"/>
                <a:gd name="T73" fmla="*/ 902 h 903"/>
                <a:gd name="T74" fmla="*/ 281 w 903"/>
                <a:gd name="T75" fmla="*/ 899 h 903"/>
                <a:gd name="T76" fmla="*/ 621 w 903"/>
                <a:gd name="T77" fmla="*/ 899 h 903"/>
                <a:gd name="T78" fmla="*/ 627 w 903"/>
                <a:gd name="T79" fmla="*/ 902 h 903"/>
                <a:gd name="T80" fmla="*/ 632 w 903"/>
                <a:gd name="T81" fmla="*/ 903 h 903"/>
                <a:gd name="T82" fmla="*/ 637 w 903"/>
                <a:gd name="T83" fmla="*/ 902 h 903"/>
                <a:gd name="T84" fmla="*/ 643 w 903"/>
                <a:gd name="T85" fmla="*/ 899 h 903"/>
                <a:gd name="T86" fmla="*/ 646 w 903"/>
                <a:gd name="T87" fmla="*/ 893 h 903"/>
                <a:gd name="T88" fmla="*/ 647 w 903"/>
                <a:gd name="T89" fmla="*/ 888 h 903"/>
                <a:gd name="T90" fmla="*/ 646 w 903"/>
                <a:gd name="T91" fmla="*/ 883 h 903"/>
                <a:gd name="T92" fmla="*/ 643 w 903"/>
                <a:gd name="T93" fmla="*/ 877 h 903"/>
                <a:gd name="T94" fmla="*/ 467 w 903"/>
                <a:gd name="T95" fmla="*/ 602 h 903"/>
                <a:gd name="T96" fmla="*/ 892 w 903"/>
                <a:gd name="T97" fmla="*/ 602 h 903"/>
                <a:gd name="T98" fmla="*/ 897 w 903"/>
                <a:gd name="T99" fmla="*/ 599 h 903"/>
                <a:gd name="T100" fmla="*/ 900 w 903"/>
                <a:gd name="T101" fmla="*/ 595 h 903"/>
                <a:gd name="T102" fmla="*/ 902 w 903"/>
                <a:gd name="T103" fmla="*/ 590 h 903"/>
                <a:gd name="T104" fmla="*/ 903 w 903"/>
                <a:gd name="T105" fmla="*/ 15 h 903"/>
                <a:gd name="T106" fmla="*/ 902 w 903"/>
                <a:gd name="T107" fmla="*/ 8 h 903"/>
                <a:gd name="T108" fmla="*/ 899 w 903"/>
                <a:gd name="T109" fmla="*/ 4 h 903"/>
                <a:gd name="T110" fmla="*/ 894 w 903"/>
                <a:gd name="T111" fmla="*/ 1 h 903"/>
                <a:gd name="T112" fmla="*/ 888 w 903"/>
                <a:gd name="T113" fmla="*/ 0 h 9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903" h="903">
                  <a:moveTo>
                    <a:pt x="813" y="496"/>
                  </a:moveTo>
                  <a:lnTo>
                    <a:pt x="812" y="500"/>
                  </a:lnTo>
                  <a:lnTo>
                    <a:pt x="811" y="502"/>
                  </a:lnTo>
                  <a:lnTo>
                    <a:pt x="810" y="505"/>
                  </a:lnTo>
                  <a:lnTo>
                    <a:pt x="808" y="507"/>
                  </a:lnTo>
                  <a:lnTo>
                    <a:pt x="806" y="509"/>
                  </a:lnTo>
                  <a:lnTo>
                    <a:pt x="804" y="510"/>
                  </a:lnTo>
                  <a:lnTo>
                    <a:pt x="800" y="511"/>
                  </a:lnTo>
                  <a:lnTo>
                    <a:pt x="797" y="511"/>
                  </a:lnTo>
                  <a:lnTo>
                    <a:pt x="105" y="511"/>
                  </a:lnTo>
                  <a:lnTo>
                    <a:pt x="102" y="511"/>
                  </a:lnTo>
                  <a:lnTo>
                    <a:pt x="99" y="510"/>
                  </a:lnTo>
                  <a:lnTo>
                    <a:pt x="97" y="509"/>
                  </a:lnTo>
                  <a:lnTo>
                    <a:pt x="95" y="507"/>
                  </a:lnTo>
                  <a:lnTo>
                    <a:pt x="93" y="505"/>
                  </a:lnTo>
                  <a:lnTo>
                    <a:pt x="92" y="502"/>
                  </a:lnTo>
                  <a:lnTo>
                    <a:pt x="90" y="500"/>
                  </a:lnTo>
                  <a:lnTo>
                    <a:pt x="90" y="496"/>
                  </a:lnTo>
                  <a:lnTo>
                    <a:pt x="90" y="316"/>
                  </a:lnTo>
                  <a:lnTo>
                    <a:pt x="90" y="105"/>
                  </a:lnTo>
                  <a:lnTo>
                    <a:pt x="90" y="102"/>
                  </a:lnTo>
                  <a:lnTo>
                    <a:pt x="92" y="100"/>
                  </a:lnTo>
                  <a:lnTo>
                    <a:pt x="93" y="96"/>
                  </a:lnTo>
                  <a:lnTo>
                    <a:pt x="95" y="94"/>
                  </a:lnTo>
                  <a:lnTo>
                    <a:pt x="97" y="92"/>
                  </a:lnTo>
                  <a:lnTo>
                    <a:pt x="99" y="91"/>
                  </a:lnTo>
                  <a:lnTo>
                    <a:pt x="102" y="90"/>
                  </a:lnTo>
                  <a:lnTo>
                    <a:pt x="105" y="90"/>
                  </a:lnTo>
                  <a:lnTo>
                    <a:pt x="798" y="90"/>
                  </a:lnTo>
                  <a:lnTo>
                    <a:pt x="800" y="90"/>
                  </a:lnTo>
                  <a:lnTo>
                    <a:pt x="804" y="91"/>
                  </a:lnTo>
                  <a:lnTo>
                    <a:pt x="806" y="92"/>
                  </a:lnTo>
                  <a:lnTo>
                    <a:pt x="808" y="94"/>
                  </a:lnTo>
                  <a:lnTo>
                    <a:pt x="810" y="96"/>
                  </a:lnTo>
                  <a:lnTo>
                    <a:pt x="811" y="100"/>
                  </a:lnTo>
                  <a:lnTo>
                    <a:pt x="812" y="102"/>
                  </a:lnTo>
                  <a:lnTo>
                    <a:pt x="813" y="105"/>
                  </a:lnTo>
                  <a:lnTo>
                    <a:pt x="813" y="496"/>
                  </a:lnTo>
                  <a:close/>
                  <a:moveTo>
                    <a:pt x="888" y="0"/>
                  </a:moveTo>
                  <a:lnTo>
                    <a:pt x="15" y="0"/>
                  </a:lnTo>
                  <a:lnTo>
                    <a:pt x="12" y="0"/>
                  </a:lnTo>
                  <a:lnTo>
                    <a:pt x="9" y="1"/>
                  </a:lnTo>
                  <a:lnTo>
                    <a:pt x="7" y="2"/>
                  </a:lnTo>
                  <a:lnTo>
                    <a:pt x="5" y="4"/>
                  </a:lnTo>
                  <a:lnTo>
                    <a:pt x="2" y="6"/>
                  </a:lnTo>
                  <a:lnTo>
                    <a:pt x="1" y="8"/>
                  </a:lnTo>
                  <a:lnTo>
                    <a:pt x="0" y="12"/>
                  </a:lnTo>
                  <a:lnTo>
                    <a:pt x="0" y="15"/>
                  </a:lnTo>
                  <a:lnTo>
                    <a:pt x="0" y="587"/>
                  </a:lnTo>
                  <a:lnTo>
                    <a:pt x="0" y="590"/>
                  </a:lnTo>
                  <a:lnTo>
                    <a:pt x="1" y="593"/>
                  </a:lnTo>
                  <a:lnTo>
                    <a:pt x="2" y="595"/>
                  </a:lnTo>
                  <a:lnTo>
                    <a:pt x="5" y="597"/>
                  </a:lnTo>
                  <a:lnTo>
                    <a:pt x="7" y="599"/>
                  </a:lnTo>
                  <a:lnTo>
                    <a:pt x="9" y="601"/>
                  </a:lnTo>
                  <a:lnTo>
                    <a:pt x="12" y="602"/>
                  </a:lnTo>
                  <a:lnTo>
                    <a:pt x="15" y="602"/>
                  </a:lnTo>
                  <a:lnTo>
                    <a:pt x="437" y="602"/>
                  </a:lnTo>
                  <a:lnTo>
                    <a:pt x="437" y="701"/>
                  </a:lnTo>
                  <a:lnTo>
                    <a:pt x="260" y="877"/>
                  </a:lnTo>
                  <a:lnTo>
                    <a:pt x="259" y="879"/>
                  </a:lnTo>
                  <a:lnTo>
                    <a:pt x="257" y="883"/>
                  </a:lnTo>
                  <a:lnTo>
                    <a:pt x="256" y="885"/>
                  </a:lnTo>
                  <a:lnTo>
                    <a:pt x="256" y="888"/>
                  </a:lnTo>
                  <a:lnTo>
                    <a:pt x="256" y="891"/>
                  </a:lnTo>
                  <a:lnTo>
                    <a:pt x="257" y="893"/>
                  </a:lnTo>
                  <a:lnTo>
                    <a:pt x="259" y="897"/>
                  </a:lnTo>
                  <a:lnTo>
                    <a:pt x="260" y="899"/>
                  </a:lnTo>
                  <a:lnTo>
                    <a:pt x="263" y="901"/>
                  </a:lnTo>
                  <a:lnTo>
                    <a:pt x="265" y="902"/>
                  </a:lnTo>
                  <a:lnTo>
                    <a:pt x="268" y="903"/>
                  </a:lnTo>
                  <a:lnTo>
                    <a:pt x="271" y="903"/>
                  </a:lnTo>
                  <a:lnTo>
                    <a:pt x="274" y="903"/>
                  </a:lnTo>
                  <a:lnTo>
                    <a:pt x="277" y="902"/>
                  </a:lnTo>
                  <a:lnTo>
                    <a:pt x="279" y="901"/>
                  </a:lnTo>
                  <a:lnTo>
                    <a:pt x="281" y="899"/>
                  </a:lnTo>
                  <a:lnTo>
                    <a:pt x="452" y="728"/>
                  </a:lnTo>
                  <a:lnTo>
                    <a:pt x="621" y="899"/>
                  </a:lnTo>
                  <a:lnTo>
                    <a:pt x="623" y="901"/>
                  </a:lnTo>
                  <a:lnTo>
                    <a:pt x="627" y="902"/>
                  </a:lnTo>
                  <a:lnTo>
                    <a:pt x="629" y="903"/>
                  </a:lnTo>
                  <a:lnTo>
                    <a:pt x="632" y="903"/>
                  </a:lnTo>
                  <a:lnTo>
                    <a:pt x="635" y="903"/>
                  </a:lnTo>
                  <a:lnTo>
                    <a:pt x="637" y="902"/>
                  </a:lnTo>
                  <a:lnTo>
                    <a:pt x="641" y="901"/>
                  </a:lnTo>
                  <a:lnTo>
                    <a:pt x="643" y="899"/>
                  </a:lnTo>
                  <a:lnTo>
                    <a:pt x="645" y="897"/>
                  </a:lnTo>
                  <a:lnTo>
                    <a:pt x="646" y="893"/>
                  </a:lnTo>
                  <a:lnTo>
                    <a:pt x="647" y="891"/>
                  </a:lnTo>
                  <a:lnTo>
                    <a:pt x="647" y="888"/>
                  </a:lnTo>
                  <a:lnTo>
                    <a:pt x="647" y="885"/>
                  </a:lnTo>
                  <a:lnTo>
                    <a:pt x="646" y="883"/>
                  </a:lnTo>
                  <a:lnTo>
                    <a:pt x="645" y="879"/>
                  </a:lnTo>
                  <a:lnTo>
                    <a:pt x="643" y="877"/>
                  </a:lnTo>
                  <a:lnTo>
                    <a:pt x="467" y="701"/>
                  </a:lnTo>
                  <a:lnTo>
                    <a:pt x="467" y="602"/>
                  </a:lnTo>
                  <a:lnTo>
                    <a:pt x="888" y="602"/>
                  </a:lnTo>
                  <a:lnTo>
                    <a:pt x="892" y="602"/>
                  </a:lnTo>
                  <a:lnTo>
                    <a:pt x="894" y="601"/>
                  </a:lnTo>
                  <a:lnTo>
                    <a:pt x="897" y="599"/>
                  </a:lnTo>
                  <a:lnTo>
                    <a:pt x="899" y="597"/>
                  </a:lnTo>
                  <a:lnTo>
                    <a:pt x="900" y="595"/>
                  </a:lnTo>
                  <a:lnTo>
                    <a:pt x="902" y="593"/>
                  </a:lnTo>
                  <a:lnTo>
                    <a:pt x="902" y="590"/>
                  </a:lnTo>
                  <a:lnTo>
                    <a:pt x="903" y="587"/>
                  </a:lnTo>
                  <a:lnTo>
                    <a:pt x="903" y="15"/>
                  </a:lnTo>
                  <a:lnTo>
                    <a:pt x="902" y="12"/>
                  </a:lnTo>
                  <a:lnTo>
                    <a:pt x="902" y="8"/>
                  </a:lnTo>
                  <a:lnTo>
                    <a:pt x="900" y="6"/>
                  </a:lnTo>
                  <a:lnTo>
                    <a:pt x="899" y="4"/>
                  </a:lnTo>
                  <a:lnTo>
                    <a:pt x="897" y="2"/>
                  </a:lnTo>
                  <a:lnTo>
                    <a:pt x="894" y="1"/>
                  </a:lnTo>
                  <a:lnTo>
                    <a:pt x="892" y="0"/>
                  </a:lnTo>
                  <a:lnTo>
                    <a:pt x="888"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566">
              <a:extLst>
                <a:ext uri="{FF2B5EF4-FFF2-40B4-BE49-F238E27FC236}">
                  <a16:creationId xmlns:a16="http://schemas.microsoft.com/office/drawing/2014/main" id="{B7B50F87-A3AA-4FB6-9692-24BF5512FC5B}"/>
                </a:ext>
              </a:extLst>
            </p:cNvPr>
            <p:cNvSpPr>
              <a:spLocks/>
            </p:cNvSpPr>
            <p:nvPr/>
          </p:nvSpPr>
          <p:spPr bwMode="auto">
            <a:xfrm>
              <a:off x="2054225" y="4843463"/>
              <a:ext cx="200025" cy="73025"/>
            </a:xfrm>
            <a:custGeom>
              <a:avLst/>
              <a:gdLst>
                <a:gd name="T0" fmla="*/ 151 w 632"/>
                <a:gd name="T1" fmla="*/ 151 h 226"/>
                <a:gd name="T2" fmla="*/ 157 w 632"/>
                <a:gd name="T3" fmla="*/ 149 h 226"/>
                <a:gd name="T4" fmla="*/ 161 w 632"/>
                <a:gd name="T5" fmla="*/ 146 h 226"/>
                <a:gd name="T6" fmla="*/ 288 w 632"/>
                <a:gd name="T7" fmla="*/ 217 h 226"/>
                <a:gd name="T8" fmla="*/ 292 w 632"/>
                <a:gd name="T9" fmla="*/ 223 h 226"/>
                <a:gd name="T10" fmla="*/ 299 w 632"/>
                <a:gd name="T11" fmla="*/ 226 h 226"/>
                <a:gd name="T12" fmla="*/ 302 w 632"/>
                <a:gd name="T13" fmla="*/ 226 h 226"/>
                <a:gd name="T14" fmla="*/ 307 w 632"/>
                <a:gd name="T15" fmla="*/ 225 h 226"/>
                <a:gd name="T16" fmla="*/ 313 w 632"/>
                <a:gd name="T17" fmla="*/ 222 h 226"/>
                <a:gd name="T18" fmla="*/ 471 w 632"/>
                <a:gd name="T19" fmla="*/ 191 h 226"/>
                <a:gd name="T20" fmla="*/ 477 w 632"/>
                <a:gd name="T21" fmla="*/ 195 h 226"/>
                <a:gd name="T22" fmla="*/ 483 w 632"/>
                <a:gd name="T23" fmla="*/ 196 h 226"/>
                <a:gd name="T24" fmla="*/ 488 w 632"/>
                <a:gd name="T25" fmla="*/ 194 h 226"/>
                <a:gd name="T26" fmla="*/ 494 w 632"/>
                <a:gd name="T27" fmla="*/ 191 h 226"/>
                <a:gd name="T28" fmla="*/ 631 w 632"/>
                <a:gd name="T29" fmla="*/ 23 h 226"/>
                <a:gd name="T30" fmla="*/ 632 w 632"/>
                <a:gd name="T31" fmla="*/ 16 h 226"/>
                <a:gd name="T32" fmla="*/ 632 w 632"/>
                <a:gd name="T33" fmla="*/ 11 h 226"/>
                <a:gd name="T34" fmla="*/ 629 w 632"/>
                <a:gd name="T35" fmla="*/ 5 h 226"/>
                <a:gd name="T36" fmla="*/ 625 w 632"/>
                <a:gd name="T37" fmla="*/ 2 h 226"/>
                <a:gd name="T38" fmla="*/ 619 w 632"/>
                <a:gd name="T39" fmla="*/ 0 h 226"/>
                <a:gd name="T40" fmla="*/ 613 w 632"/>
                <a:gd name="T41" fmla="*/ 1 h 226"/>
                <a:gd name="T42" fmla="*/ 607 w 632"/>
                <a:gd name="T43" fmla="*/ 3 h 226"/>
                <a:gd name="T44" fmla="*/ 481 w 632"/>
                <a:gd name="T45" fmla="*/ 159 h 226"/>
                <a:gd name="T46" fmla="*/ 415 w 632"/>
                <a:gd name="T47" fmla="*/ 93 h 226"/>
                <a:gd name="T48" fmla="*/ 409 w 632"/>
                <a:gd name="T49" fmla="*/ 91 h 226"/>
                <a:gd name="T50" fmla="*/ 404 w 632"/>
                <a:gd name="T51" fmla="*/ 91 h 226"/>
                <a:gd name="T52" fmla="*/ 398 w 632"/>
                <a:gd name="T53" fmla="*/ 93 h 226"/>
                <a:gd name="T54" fmla="*/ 307 w 632"/>
                <a:gd name="T55" fmla="*/ 185 h 226"/>
                <a:gd name="T56" fmla="*/ 247 w 632"/>
                <a:gd name="T57" fmla="*/ 39 h 226"/>
                <a:gd name="T58" fmla="*/ 242 w 632"/>
                <a:gd name="T59" fmla="*/ 34 h 226"/>
                <a:gd name="T60" fmla="*/ 234 w 632"/>
                <a:gd name="T61" fmla="*/ 33 h 226"/>
                <a:gd name="T62" fmla="*/ 227 w 632"/>
                <a:gd name="T63" fmla="*/ 35 h 226"/>
                <a:gd name="T64" fmla="*/ 144 w 632"/>
                <a:gd name="T65" fmla="*/ 121 h 226"/>
                <a:gd name="T66" fmla="*/ 12 w 632"/>
                <a:gd name="T67" fmla="*/ 121 h 226"/>
                <a:gd name="T68" fmla="*/ 7 w 632"/>
                <a:gd name="T69" fmla="*/ 123 h 226"/>
                <a:gd name="T70" fmla="*/ 3 w 632"/>
                <a:gd name="T71" fmla="*/ 128 h 226"/>
                <a:gd name="T72" fmla="*/ 0 w 632"/>
                <a:gd name="T73" fmla="*/ 133 h 226"/>
                <a:gd name="T74" fmla="*/ 0 w 632"/>
                <a:gd name="T75" fmla="*/ 138 h 226"/>
                <a:gd name="T76" fmla="*/ 3 w 632"/>
                <a:gd name="T77" fmla="*/ 144 h 226"/>
                <a:gd name="T78" fmla="*/ 7 w 632"/>
                <a:gd name="T79" fmla="*/ 148 h 226"/>
                <a:gd name="T80" fmla="*/ 12 w 632"/>
                <a:gd name="T81" fmla="*/ 150 h 226"/>
                <a:gd name="T82" fmla="*/ 15 w 632"/>
                <a:gd name="T83" fmla="*/ 151 h 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632" h="226">
                  <a:moveTo>
                    <a:pt x="15" y="151"/>
                  </a:moveTo>
                  <a:lnTo>
                    <a:pt x="151" y="151"/>
                  </a:lnTo>
                  <a:lnTo>
                    <a:pt x="154" y="150"/>
                  </a:lnTo>
                  <a:lnTo>
                    <a:pt x="157" y="149"/>
                  </a:lnTo>
                  <a:lnTo>
                    <a:pt x="159" y="148"/>
                  </a:lnTo>
                  <a:lnTo>
                    <a:pt x="161" y="146"/>
                  </a:lnTo>
                  <a:lnTo>
                    <a:pt x="230" y="75"/>
                  </a:lnTo>
                  <a:lnTo>
                    <a:pt x="288" y="217"/>
                  </a:lnTo>
                  <a:lnTo>
                    <a:pt x="289" y="220"/>
                  </a:lnTo>
                  <a:lnTo>
                    <a:pt x="292" y="223"/>
                  </a:lnTo>
                  <a:lnTo>
                    <a:pt x="294" y="224"/>
                  </a:lnTo>
                  <a:lnTo>
                    <a:pt x="299" y="226"/>
                  </a:lnTo>
                  <a:lnTo>
                    <a:pt x="300" y="226"/>
                  </a:lnTo>
                  <a:lnTo>
                    <a:pt x="302" y="226"/>
                  </a:lnTo>
                  <a:lnTo>
                    <a:pt x="304" y="226"/>
                  </a:lnTo>
                  <a:lnTo>
                    <a:pt x="307" y="225"/>
                  </a:lnTo>
                  <a:lnTo>
                    <a:pt x="309" y="223"/>
                  </a:lnTo>
                  <a:lnTo>
                    <a:pt x="313" y="222"/>
                  </a:lnTo>
                  <a:lnTo>
                    <a:pt x="407" y="127"/>
                  </a:lnTo>
                  <a:lnTo>
                    <a:pt x="471" y="191"/>
                  </a:lnTo>
                  <a:lnTo>
                    <a:pt x="473" y="193"/>
                  </a:lnTo>
                  <a:lnTo>
                    <a:pt x="477" y="195"/>
                  </a:lnTo>
                  <a:lnTo>
                    <a:pt x="480" y="196"/>
                  </a:lnTo>
                  <a:lnTo>
                    <a:pt x="483" y="196"/>
                  </a:lnTo>
                  <a:lnTo>
                    <a:pt x="486" y="195"/>
                  </a:lnTo>
                  <a:lnTo>
                    <a:pt x="488" y="194"/>
                  </a:lnTo>
                  <a:lnTo>
                    <a:pt x="492" y="193"/>
                  </a:lnTo>
                  <a:lnTo>
                    <a:pt x="494" y="191"/>
                  </a:lnTo>
                  <a:lnTo>
                    <a:pt x="629" y="25"/>
                  </a:lnTo>
                  <a:lnTo>
                    <a:pt x="631" y="23"/>
                  </a:lnTo>
                  <a:lnTo>
                    <a:pt x="632" y="19"/>
                  </a:lnTo>
                  <a:lnTo>
                    <a:pt x="632" y="16"/>
                  </a:lnTo>
                  <a:lnTo>
                    <a:pt x="632" y="14"/>
                  </a:lnTo>
                  <a:lnTo>
                    <a:pt x="632" y="11"/>
                  </a:lnTo>
                  <a:lnTo>
                    <a:pt x="631" y="9"/>
                  </a:lnTo>
                  <a:lnTo>
                    <a:pt x="629" y="5"/>
                  </a:lnTo>
                  <a:lnTo>
                    <a:pt x="627" y="3"/>
                  </a:lnTo>
                  <a:lnTo>
                    <a:pt x="625" y="2"/>
                  </a:lnTo>
                  <a:lnTo>
                    <a:pt x="621" y="1"/>
                  </a:lnTo>
                  <a:lnTo>
                    <a:pt x="619" y="0"/>
                  </a:lnTo>
                  <a:lnTo>
                    <a:pt x="616" y="0"/>
                  </a:lnTo>
                  <a:lnTo>
                    <a:pt x="613" y="1"/>
                  </a:lnTo>
                  <a:lnTo>
                    <a:pt x="611" y="2"/>
                  </a:lnTo>
                  <a:lnTo>
                    <a:pt x="607" y="3"/>
                  </a:lnTo>
                  <a:lnTo>
                    <a:pt x="605" y="5"/>
                  </a:lnTo>
                  <a:lnTo>
                    <a:pt x="481" y="159"/>
                  </a:lnTo>
                  <a:lnTo>
                    <a:pt x="418" y="95"/>
                  </a:lnTo>
                  <a:lnTo>
                    <a:pt x="415" y="93"/>
                  </a:lnTo>
                  <a:lnTo>
                    <a:pt x="412" y="91"/>
                  </a:lnTo>
                  <a:lnTo>
                    <a:pt x="409" y="91"/>
                  </a:lnTo>
                  <a:lnTo>
                    <a:pt x="407" y="90"/>
                  </a:lnTo>
                  <a:lnTo>
                    <a:pt x="404" y="91"/>
                  </a:lnTo>
                  <a:lnTo>
                    <a:pt x="400" y="91"/>
                  </a:lnTo>
                  <a:lnTo>
                    <a:pt x="398" y="93"/>
                  </a:lnTo>
                  <a:lnTo>
                    <a:pt x="396" y="95"/>
                  </a:lnTo>
                  <a:lnTo>
                    <a:pt x="307" y="185"/>
                  </a:lnTo>
                  <a:lnTo>
                    <a:pt x="249" y="42"/>
                  </a:lnTo>
                  <a:lnTo>
                    <a:pt x="247" y="39"/>
                  </a:lnTo>
                  <a:lnTo>
                    <a:pt x="244" y="36"/>
                  </a:lnTo>
                  <a:lnTo>
                    <a:pt x="242" y="34"/>
                  </a:lnTo>
                  <a:lnTo>
                    <a:pt x="237" y="33"/>
                  </a:lnTo>
                  <a:lnTo>
                    <a:pt x="234" y="33"/>
                  </a:lnTo>
                  <a:lnTo>
                    <a:pt x="230" y="33"/>
                  </a:lnTo>
                  <a:lnTo>
                    <a:pt x="227" y="35"/>
                  </a:lnTo>
                  <a:lnTo>
                    <a:pt x="224" y="38"/>
                  </a:lnTo>
                  <a:lnTo>
                    <a:pt x="144" y="121"/>
                  </a:lnTo>
                  <a:lnTo>
                    <a:pt x="15" y="121"/>
                  </a:lnTo>
                  <a:lnTo>
                    <a:pt x="12" y="121"/>
                  </a:lnTo>
                  <a:lnTo>
                    <a:pt x="9" y="122"/>
                  </a:lnTo>
                  <a:lnTo>
                    <a:pt x="7" y="123"/>
                  </a:lnTo>
                  <a:lnTo>
                    <a:pt x="5" y="126"/>
                  </a:lnTo>
                  <a:lnTo>
                    <a:pt x="3" y="128"/>
                  </a:lnTo>
                  <a:lnTo>
                    <a:pt x="2" y="130"/>
                  </a:lnTo>
                  <a:lnTo>
                    <a:pt x="0" y="133"/>
                  </a:lnTo>
                  <a:lnTo>
                    <a:pt x="0" y="136"/>
                  </a:lnTo>
                  <a:lnTo>
                    <a:pt x="0" y="138"/>
                  </a:lnTo>
                  <a:lnTo>
                    <a:pt x="2" y="142"/>
                  </a:lnTo>
                  <a:lnTo>
                    <a:pt x="3" y="144"/>
                  </a:lnTo>
                  <a:lnTo>
                    <a:pt x="5" y="146"/>
                  </a:lnTo>
                  <a:lnTo>
                    <a:pt x="7" y="148"/>
                  </a:lnTo>
                  <a:lnTo>
                    <a:pt x="9" y="150"/>
                  </a:lnTo>
                  <a:lnTo>
                    <a:pt x="12" y="150"/>
                  </a:lnTo>
                  <a:lnTo>
                    <a:pt x="15" y="151"/>
                  </a:lnTo>
                  <a:lnTo>
                    <a:pt x="15" y="15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pic>
        <p:nvPicPr>
          <p:cNvPr id="6" name="Picture 5">
            <a:extLst>
              <a:ext uri="{FF2B5EF4-FFF2-40B4-BE49-F238E27FC236}">
                <a16:creationId xmlns:a16="http://schemas.microsoft.com/office/drawing/2014/main" id="{93E2BD78-9344-95C9-8D3F-1279C94BB407}"/>
              </a:ext>
            </a:extLst>
          </p:cNvPr>
          <p:cNvPicPr>
            <a:picLocks noChangeAspect="1"/>
          </p:cNvPicPr>
          <p:nvPr/>
        </p:nvPicPr>
        <p:blipFill>
          <a:blip r:embed="rId3"/>
          <a:stretch>
            <a:fillRect/>
          </a:stretch>
        </p:blipFill>
        <p:spPr>
          <a:xfrm>
            <a:off x="4490215" y="1106923"/>
            <a:ext cx="3162574" cy="1486029"/>
          </a:xfrm>
          <a:prstGeom prst="rect">
            <a:avLst/>
          </a:prstGeom>
        </p:spPr>
      </p:pic>
      <p:sp>
        <p:nvSpPr>
          <p:cNvPr id="3" name="TextBox 2">
            <a:extLst>
              <a:ext uri="{FF2B5EF4-FFF2-40B4-BE49-F238E27FC236}">
                <a16:creationId xmlns:a16="http://schemas.microsoft.com/office/drawing/2014/main" id="{46366A76-CF1D-2A3C-2C93-09FAB8FCF141}"/>
              </a:ext>
            </a:extLst>
          </p:cNvPr>
          <p:cNvSpPr txBox="1"/>
          <p:nvPr/>
        </p:nvSpPr>
        <p:spPr>
          <a:xfrm>
            <a:off x="4792319" y="5581650"/>
            <a:ext cx="3618256" cy="646331"/>
          </a:xfrm>
          <a:prstGeom prst="rect">
            <a:avLst/>
          </a:prstGeom>
          <a:noFill/>
        </p:spPr>
        <p:txBody>
          <a:bodyPr wrap="square" rtlCol="0">
            <a:spAutoFit/>
          </a:bodyPr>
          <a:lstStyle/>
          <a:p>
            <a:r>
              <a:rPr lang="en-GB" dirty="0">
                <a:solidFill>
                  <a:schemeClr val="bg1"/>
                </a:solidFill>
              </a:rPr>
              <a:t>Student Name: Sumit Nath</a:t>
            </a:r>
          </a:p>
          <a:p>
            <a:r>
              <a:rPr lang="en-GB" dirty="0">
                <a:solidFill>
                  <a:schemeClr val="bg1"/>
                </a:solidFill>
              </a:rPr>
              <a:t>ID: 2516778</a:t>
            </a:r>
          </a:p>
        </p:txBody>
      </p:sp>
    </p:spTree>
    <p:extLst>
      <p:ext uri="{BB962C8B-B14F-4D97-AF65-F5344CB8AC3E}">
        <p14:creationId xmlns:p14="http://schemas.microsoft.com/office/powerpoint/2010/main" val="23878490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Overview Of The Business Idea</a:t>
            </a:r>
          </a:p>
        </p:txBody>
      </p:sp>
      <p:sp>
        <p:nvSpPr>
          <p:cNvPr id="3" name="Content Placeholder 2"/>
          <p:cNvSpPr>
            <a:spLocks noGrp="1"/>
          </p:cNvSpPr>
          <p:nvPr>
            <p:ph idx="1"/>
          </p:nvPr>
        </p:nvSpPr>
        <p:spPr/>
        <p:txBody>
          <a:bodyPr>
            <a:normAutofit fontScale="70000" lnSpcReduction="20000"/>
          </a:bodyPr>
          <a:lstStyle/>
          <a:p>
            <a:pPr marL="0" indent="0">
              <a:lnSpc>
                <a:spcPct val="120000"/>
              </a:lnSpc>
              <a:buNone/>
            </a:pPr>
            <a:r>
              <a:rPr lang="en-US" b="1" dirty="0"/>
              <a:t>What is GSCA?</a:t>
            </a:r>
          </a:p>
          <a:p>
            <a:pPr>
              <a:lnSpc>
                <a:spcPct val="120000"/>
              </a:lnSpc>
            </a:pPr>
            <a:r>
              <a:rPr lang="en-US" dirty="0"/>
              <a:t>This is an association that is community focused social enterprise</a:t>
            </a:r>
          </a:p>
          <a:p>
            <a:pPr>
              <a:lnSpc>
                <a:spcPct val="120000"/>
              </a:lnSpc>
            </a:pPr>
            <a:r>
              <a:rPr lang="en-US" dirty="0"/>
              <a:t>Providing sustainability and improbability training</a:t>
            </a:r>
          </a:p>
          <a:p>
            <a:pPr>
              <a:lnSpc>
                <a:spcPct val="120000"/>
              </a:lnSpc>
            </a:pPr>
            <a:r>
              <a:rPr lang="en-US" dirty="0"/>
              <a:t>Located in Bristol, United Kingdom</a:t>
            </a:r>
          </a:p>
          <a:p>
            <a:pPr>
              <a:lnSpc>
                <a:spcPct val="120000"/>
              </a:lnSpc>
            </a:pPr>
            <a:r>
              <a:rPr lang="en-US" dirty="0"/>
              <a:t>This supports environmental analysis and community development</a:t>
            </a:r>
          </a:p>
          <a:p>
            <a:pPr marL="0" indent="0">
              <a:lnSpc>
                <a:spcPct val="120000"/>
              </a:lnSpc>
              <a:buNone/>
            </a:pPr>
            <a:r>
              <a:rPr lang="en-US" b="1" dirty="0"/>
              <a:t>Offered Services</a:t>
            </a:r>
          </a:p>
          <a:p>
            <a:pPr>
              <a:lnSpc>
                <a:spcPct val="120000"/>
              </a:lnSpc>
            </a:pPr>
            <a:r>
              <a:rPr lang="en-US" dirty="0"/>
              <a:t>Workshops based on recycling and waste reduction</a:t>
            </a:r>
          </a:p>
          <a:p>
            <a:pPr>
              <a:lnSpc>
                <a:spcPct val="120000"/>
              </a:lnSpc>
            </a:pPr>
            <a:r>
              <a:rPr lang="en-US" dirty="0"/>
              <a:t>Urban gardening Programs</a:t>
            </a:r>
          </a:p>
          <a:p>
            <a:pPr>
              <a:lnSpc>
                <a:spcPct val="120000"/>
              </a:lnSpc>
            </a:pPr>
            <a:r>
              <a:rPr lang="en-US" dirty="0"/>
              <a:t>Leaving courses that are sustainable</a:t>
            </a:r>
          </a:p>
          <a:p>
            <a:pPr>
              <a:lnSpc>
                <a:spcPct val="120000"/>
              </a:lnSpc>
            </a:pPr>
            <a:r>
              <a:rPr lang="en-US" dirty="0"/>
              <a:t>Digital employability and skills training</a:t>
            </a:r>
          </a:p>
        </p:txBody>
      </p:sp>
      <p:sp>
        <p:nvSpPr>
          <p:cNvPr id="6" name="Rectangle 5"/>
          <p:cNvSpPr/>
          <p:nvPr/>
        </p:nvSpPr>
        <p:spPr>
          <a:xfrm>
            <a:off x="7242327" y="6127234"/>
            <a:ext cx="4785477" cy="369332"/>
          </a:xfrm>
          <a:prstGeom prst="rect">
            <a:avLst/>
          </a:prstGeom>
        </p:spPr>
        <p:txBody>
          <a:bodyPr wrap="none">
            <a:spAutoFit/>
          </a:bodyPr>
          <a:lstStyle/>
          <a:p>
            <a:r>
              <a:rPr lang="en-US" dirty="0"/>
              <a:t>(</a:t>
            </a:r>
            <a:r>
              <a:rPr lang="en-US" dirty="0" err="1"/>
              <a:t>Rangsungnoen</a:t>
            </a:r>
            <a:r>
              <a:rPr lang="en-US" dirty="0"/>
              <a:t>, </a:t>
            </a:r>
            <a:r>
              <a:rPr lang="en-US" dirty="0" err="1"/>
              <a:t>Sroypetch</a:t>
            </a:r>
            <a:r>
              <a:rPr lang="en-US" dirty="0"/>
              <a:t> and </a:t>
            </a:r>
            <a:r>
              <a:rPr lang="en-US" dirty="0" err="1"/>
              <a:t>Caldicott</a:t>
            </a:r>
            <a:r>
              <a:rPr lang="en-US" dirty="0"/>
              <a:t>, 2024)</a:t>
            </a:r>
          </a:p>
        </p:txBody>
      </p:sp>
    </p:spTree>
    <p:extLst>
      <p:ext uri="{BB962C8B-B14F-4D97-AF65-F5344CB8AC3E}">
        <p14:creationId xmlns:p14="http://schemas.microsoft.com/office/powerpoint/2010/main" val="8787455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Unique Selling Points, Legal Format And Management Structure</a:t>
            </a:r>
          </a:p>
        </p:txBody>
      </p:sp>
      <p:sp>
        <p:nvSpPr>
          <p:cNvPr id="3" name="Content Placeholder 2"/>
          <p:cNvSpPr>
            <a:spLocks noGrp="1"/>
          </p:cNvSpPr>
          <p:nvPr>
            <p:ph idx="1"/>
          </p:nvPr>
        </p:nvSpPr>
        <p:spPr>
          <a:xfrm>
            <a:off x="838200" y="2028825"/>
            <a:ext cx="10515600" cy="4351338"/>
          </a:xfrm>
        </p:spPr>
        <p:txBody>
          <a:bodyPr numCol="2" spcCol="640080">
            <a:normAutofit lnSpcReduction="10000"/>
          </a:bodyPr>
          <a:lstStyle/>
          <a:p>
            <a:pPr marL="0" indent="0">
              <a:buNone/>
            </a:pPr>
            <a:r>
              <a:rPr lang="en-US" b="1" dirty="0"/>
              <a:t>Unique Selling Points (USP)</a:t>
            </a:r>
            <a:r>
              <a:rPr lang="en-US" dirty="0"/>
              <a:t> </a:t>
            </a:r>
          </a:p>
          <a:p>
            <a:r>
              <a:rPr lang="en-US" dirty="0"/>
              <a:t>These Combine Sustainable And Employability Training</a:t>
            </a:r>
          </a:p>
          <a:p>
            <a:r>
              <a:rPr lang="en-US" dirty="0"/>
              <a:t>The Programs Are Affordable And Also Accessible</a:t>
            </a:r>
          </a:p>
          <a:p>
            <a:r>
              <a:rPr lang="en-US" dirty="0"/>
              <a:t>Hands On Learning That Is Practical</a:t>
            </a:r>
          </a:p>
          <a:p>
            <a:r>
              <a:rPr lang="en-US" dirty="0"/>
              <a:t>Stronger Engagement Inside The Community</a:t>
            </a:r>
          </a:p>
          <a:p>
            <a:endParaRPr lang="en-US" dirty="0"/>
          </a:p>
          <a:p>
            <a:pPr marL="0" indent="0">
              <a:buNone/>
            </a:pPr>
            <a:r>
              <a:rPr lang="en-US" b="1" dirty="0"/>
              <a:t>Legal Format</a:t>
            </a:r>
          </a:p>
          <a:p>
            <a:r>
              <a:rPr lang="en-US" dirty="0"/>
              <a:t>Charitable Incorporation Or CIO</a:t>
            </a:r>
          </a:p>
          <a:p>
            <a:pPr marL="0" indent="0">
              <a:buNone/>
            </a:pPr>
            <a:r>
              <a:rPr lang="en-US" b="1" dirty="0"/>
              <a:t>Management Structure</a:t>
            </a:r>
          </a:p>
          <a:p>
            <a:r>
              <a:rPr lang="en-US" dirty="0"/>
              <a:t>Board Of Trustees</a:t>
            </a:r>
          </a:p>
          <a:p>
            <a:r>
              <a:rPr lang="en-US" dirty="0"/>
              <a:t>Operations Manager </a:t>
            </a:r>
          </a:p>
          <a:p>
            <a:r>
              <a:rPr lang="en-US" dirty="0"/>
              <a:t>Training Coordinators</a:t>
            </a:r>
          </a:p>
          <a:p>
            <a:r>
              <a:rPr lang="en-US" dirty="0"/>
              <a:t>Marketing Officer</a:t>
            </a:r>
          </a:p>
          <a:p>
            <a:r>
              <a:rPr lang="en-US" dirty="0"/>
              <a:t>Volunteers And Trainers</a:t>
            </a:r>
          </a:p>
        </p:txBody>
      </p:sp>
      <p:sp>
        <p:nvSpPr>
          <p:cNvPr id="5" name="Rectangle 4"/>
          <p:cNvSpPr/>
          <p:nvPr/>
        </p:nvSpPr>
        <p:spPr>
          <a:xfrm>
            <a:off x="9583115" y="6195497"/>
            <a:ext cx="2339102" cy="369332"/>
          </a:xfrm>
          <a:prstGeom prst="rect">
            <a:avLst/>
          </a:prstGeom>
        </p:spPr>
        <p:txBody>
          <a:bodyPr wrap="none">
            <a:spAutoFit/>
          </a:bodyPr>
          <a:lstStyle/>
          <a:p>
            <a:r>
              <a:rPr lang="en-US" dirty="0"/>
              <a:t>(Redhead, et al., 2025)</a:t>
            </a:r>
          </a:p>
        </p:txBody>
      </p:sp>
    </p:spTree>
    <p:extLst>
      <p:ext uri="{BB962C8B-B14F-4D97-AF65-F5344CB8AC3E}">
        <p14:creationId xmlns:p14="http://schemas.microsoft.com/office/powerpoint/2010/main" val="27442134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PESTEL Analysis - Political Factor</a:t>
            </a:r>
          </a:p>
        </p:txBody>
      </p:sp>
      <p:sp>
        <p:nvSpPr>
          <p:cNvPr id="3" name="Content Placeholder 2"/>
          <p:cNvSpPr>
            <a:spLocks noGrp="1"/>
          </p:cNvSpPr>
          <p:nvPr>
            <p:ph idx="1"/>
          </p:nvPr>
        </p:nvSpPr>
        <p:spPr/>
        <p:txBody>
          <a:bodyPr>
            <a:normAutofit fontScale="92500"/>
          </a:bodyPr>
          <a:lstStyle/>
          <a:p>
            <a:pPr marL="0" indent="0">
              <a:buNone/>
            </a:pPr>
            <a:r>
              <a:rPr lang="en-US" b="1" dirty="0"/>
              <a:t>Political Factor</a:t>
            </a:r>
          </a:p>
          <a:p>
            <a:r>
              <a:rPr lang="en-US" dirty="0"/>
              <a:t>Government of the United Kingdom provides supports to the initiatives of sustainable</a:t>
            </a:r>
          </a:p>
          <a:p>
            <a:r>
              <a:rPr lang="en-US" dirty="0"/>
              <a:t>The local councils helps to encourage the projects of the communities</a:t>
            </a:r>
          </a:p>
          <a:p>
            <a:r>
              <a:rPr lang="en-US" dirty="0"/>
              <a:t>The opportunity for grants and partnerships</a:t>
            </a:r>
          </a:p>
          <a:p>
            <a:pPr marL="0" indent="0">
              <a:buNone/>
            </a:pPr>
            <a:r>
              <a:rPr lang="en-US" b="1" dirty="0"/>
              <a:t>Impact on GSCA</a:t>
            </a:r>
          </a:p>
          <a:p>
            <a:r>
              <a:rPr lang="en-US" dirty="0"/>
              <a:t>Increases the funding opportunity</a:t>
            </a:r>
          </a:p>
          <a:p>
            <a:r>
              <a:rPr lang="en-US" dirty="0"/>
              <a:t>Collaboration with the local authorities</a:t>
            </a:r>
          </a:p>
          <a:p>
            <a:r>
              <a:rPr lang="en-US" dirty="0"/>
              <a:t>Stronger policy that environmental education</a:t>
            </a:r>
          </a:p>
          <a:p>
            <a:pPr marL="0" indent="0">
              <a:buNone/>
            </a:pPr>
            <a:endParaRPr lang="en-US" dirty="0"/>
          </a:p>
        </p:txBody>
      </p:sp>
      <p:sp>
        <p:nvSpPr>
          <p:cNvPr id="5" name="Rectangle 4"/>
          <p:cNvSpPr/>
          <p:nvPr/>
        </p:nvSpPr>
        <p:spPr>
          <a:xfrm>
            <a:off x="9559350" y="5942568"/>
            <a:ext cx="1946367" cy="369332"/>
          </a:xfrm>
          <a:prstGeom prst="rect">
            <a:avLst/>
          </a:prstGeom>
        </p:spPr>
        <p:txBody>
          <a:bodyPr wrap="none">
            <a:spAutoFit/>
          </a:bodyPr>
          <a:lstStyle/>
          <a:p>
            <a:r>
              <a:rPr lang="en-US" dirty="0"/>
              <a:t>(Chan, et al., 2021)</a:t>
            </a:r>
          </a:p>
        </p:txBody>
      </p:sp>
    </p:spTree>
    <p:extLst>
      <p:ext uri="{BB962C8B-B14F-4D97-AF65-F5344CB8AC3E}">
        <p14:creationId xmlns:p14="http://schemas.microsoft.com/office/powerpoint/2010/main" val="38926846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PESTEL Analysis - Social And Technological Factors</a:t>
            </a:r>
          </a:p>
        </p:txBody>
      </p:sp>
      <p:sp>
        <p:nvSpPr>
          <p:cNvPr id="3" name="Content Placeholder 2"/>
          <p:cNvSpPr>
            <a:spLocks noGrp="1"/>
          </p:cNvSpPr>
          <p:nvPr>
            <p:ph idx="1"/>
          </p:nvPr>
        </p:nvSpPr>
        <p:spPr>
          <a:xfrm>
            <a:off x="838200" y="1825625"/>
            <a:ext cx="10515600" cy="2306108"/>
          </a:xfrm>
        </p:spPr>
        <p:txBody>
          <a:bodyPr numCol="2">
            <a:normAutofit fontScale="92500" lnSpcReduction="20000"/>
          </a:bodyPr>
          <a:lstStyle/>
          <a:p>
            <a:pPr marL="0" indent="0">
              <a:buNone/>
            </a:pPr>
            <a:r>
              <a:rPr lang="en-US" b="1" dirty="0"/>
              <a:t>Social Factor</a:t>
            </a:r>
          </a:p>
          <a:p>
            <a:r>
              <a:rPr lang="en-US" dirty="0"/>
              <a:t>Increasing concern about climate change</a:t>
            </a:r>
          </a:p>
          <a:p>
            <a:r>
              <a:rPr lang="en-US" dirty="0"/>
              <a:t>Increased interest in the lifestyles that is sustained</a:t>
            </a:r>
          </a:p>
          <a:p>
            <a:r>
              <a:rPr lang="en-US" dirty="0"/>
              <a:t>Demand for practical skills training</a:t>
            </a:r>
          </a:p>
          <a:p>
            <a:pPr marL="0" indent="0">
              <a:buNone/>
            </a:pPr>
            <a:r>
              <a:rPr lang="en-US" b="1" dirty="0"/>
              <a:t>Technological Factor</a:t>
            </a:r>
          </a:p>
          <a:p>
            <a:r>
              <a:rPr lang="en-US" dirty="0"/>
              <a:t>Platforms for online learning</a:t>
            </a:r>
          </a:p>
          <a:p>
            <a:r>
              <a:rPr lang="en-US" dirty="0"/>
              <a:t>Communication utilizing social media</a:t>
            </a:r>
          </a:p>
          <a:p>
            <a:r>
              <a:rPr lang="en-US" dirty="0"/>
              <a:t>Opportunities for digital marketing</a:t>
            </a:r>
          </a:p>
        </p:txBody>
      </p:sp>
      <p:sp>
        <p:nvSpPr>
          <p:cNvPr id="4" name="Content Placeholder 2"/>
          <p:cNvSpPr txBox="1">
            <a:spLocks/>
          </p:cNvSpPr>
          <p:nvPr/>
        </p:nvSpPr>
        <p:spPr>
          <a:xfrm>
            <a:off x="3653366" y="4266670"/>
            <a:ext cx="4885267" cy="2306108"/>
          </a:xfrm>
          <a:prstGeom prst="rect">
            <a:avLst/>
          </a:prstGeom>
        </p:spPr>
        <p:txBody>
          <a:bodyPr vert="horz" lIns="91440" tIns="45720" rIns="91440" bIns="45720" numCol="1"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b="1" dirty="0"/>
              <a:t>Impact on GSCA</a:t>
            </a:r>
          </a:p>
          <a:p>
            <a:r>
              <a:rPr lang="en-US" dirty="0"/>
              <a:t>Increasing demand from the consumer</a:t>
            </a:r>
          </a:p>
          <a:p>
            <a:r>
              <a:rPr lang="en-US" dirty="0"/>
              <a:t>Wider reach of the audience’s</a:t>
            </a:r>
          </a:p>
          <a:p>
            <a:r>
              <a:rPr lang="en-US" dirty="0"/>
              <a:t>Lower cost of operations</a:t>
            </a:r>
          </a:p>
        </p:txBody>
      </p:sp>
      <p:sp>
        <p:nvSpPr>
          <p:cNvPr id="6" name="Rectangle 5"/>
          <p:cNvSpPr/>
          <p:nvPr/>
        </p:nvSpPr>
        <p:spPr>
          <a:xfrm>
            <a:off x="9990583" y="6203446"/>
            <a:ext cx="1625766" cy="369332"/>
          </a:xfrm>
          <a:prstGeom prst="rect">
            <a:avLst/>
          </a:prstGeom>
        </p:spPr>
        <p:txBody>
          <a:bodyPr wrap="none">
            <a:spAutoFit/>
          </a:bodyPr>
          <a:lstStyle/>
          <a:p>
            <a:r>
              <a:rPr lang="en-US" dirty="0"/>
              <a:t>(</a:t>
            </a:r>
            <a:r>
              <a:rPr lang="en-US" dirty="0" err="1"/>
              <a:t>Callejas</a:t>
            </a:r>
            <a:r>
              <a:rPr lang="en-US" dirty="0"/>
              <a:t>, 2025)</a:t>
            </a:r>
          </a:p>
        </p:txBody>
      </p:sp>
    </p:spTree>
    <p:extLst>
      <p:ext uri="{BB962C8B-B14F-4D97-AF65-F5344CB8AC3E}">
        <p14:creationId xmlns:p14="http://schemas.microsoft.com/office/powerpoint/2010/main" val="28149081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Marketing Strategy 1-  Digital Marketing</a:t>
            </a:r>
          </a:p>
        </p:txBody>
      </p:sp>
      <p:sp>
        <p:nvSpPr>
          <p:cNvPr id="3" name="Content Placeholder 2"/>
          <p:cNvSpPr>
            <a:spLocks noGrp="1"/>
          </p:cNvSpPr>
          <p:nvPr>
            <p:ph idx="1"/>
          </p:nvPr>
        </p:nvSpPr>
        <p:spPr/>
        <p:txBody>
          <a:bodyPr numCol="2">
            <a:normAutofit fontScale="92500" lnSpcReduction="20000"/>
          </a:bodyPr>
          <a:lstStyle/>
          <a:p>
            <a:pPr marL="0" indent="0">
              <a:buNone/>
            </a:pPr>
            <a:r>
              <a:rPr lang="en-US" b="1" dirty="0"/>
              <a:t>Platforms</a:t>
            </a:r>
          </a:p>
          <a:p>
            <a:r>
              <a:rPr lang="en-US" dirty="0"/>
              <a:t>Facebook</a:t>
            </a:r>
          </a:p>
          <a:p>
            <a:r>
              <a:rPr lang="en-US" dirty="0"/>
              <a:t>Instagram</a:t>
            </a:r>
          </a:p>
          <a:p>
            <a:r>
              <a:rPr lang="en-US" dirty="0"/>
              <a:t>LinkedIn</a:t>
            </a:r>
          </a:p>
          <a:p>
            <a:r>
              <a:rPr lang="en-US" dirty="0"/>
              <a:t>Tiktok</a:t>
            </a:r>
          </a:p>
          <a:p>
            <a:pPr marL="0" indent="0">
              <a:buNone/>
            </a:pPr>
            <a:r>
              <a:rPr lang="en-US" b="1" dirty="0"/>
              <a:t>Activities:</a:t>
            </a:r>
          </a:p>
          <a:p>
            <a:r>
              <a:rPr lang="en-US" dirty="0"/>
              <a:t>Tips Based On Sustainability</a:t>
            </a:r>
          </a:p>
          <a:p>
            <a:r>
              <a:rPr lang="en-US" dirty="0"/>
              <a:t>Success Stories</a:t>
            </a:r>
          </a:p>
          <a:p>
            <a:r>
              <a:rPr lang="en-US" dirty="0"/>
              <a:t>Promotions Of The Workshop</a:t>
            </a:r>
          </a:p>
          <a:p>
            <a:r>
              <a:rPr lang="en-US" dirty="0"/>
              <a:t>Educational Content</a:t>
            </a: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r>
              <a:rPr lang="en-US" b="1" dirty="0"/>
              <a:t>Expected Benefits </a:t>
            </a:r>
          </a:p>
          <a:p>
            <a:r>
              <a:rPr lang="en-US" dirty="0"/>
              <a:t>Increased Awareness</a:t>
            </a:r>
          </a:p>
          <a:p>
            <a:r>
              <a:rPr lang="en-US" dirty="0"/>
              <a:t>Higher Rate Of Engagement</a:t>
            </a:r>
          </a:p>
          <a:p>
            <a:r>
              <a:rPr lang="en-US" dirty="0"/>
              <a:t>More Registrations</a:t>
            </a:r>
          </a:p>
          <a:p>
            <a:endParaRPr lang="en-US" dirty="0"/>
          </a:p>
        </p:txBody>
      </p:sp>
      <p:sp>
        <p:nvSpPr>
          <p:cNvPr id="5" name="Rectangle 4"/>
          <p:cNvSpPr/>
          <p:nvPr/>
        </p:nvSpPr>
        <p:spPr>
          <a:xfrm>
            <a:off x="9837038" y="5807631"/>
            <a:ext cx="1516762" cy="369332"/>
          </a:xfrm>
          <a:prstGeom prst="rect">
            <a:avLst/>
          </a:prstGeom>
        </p:spPr>
        <p:txBody>
          <a:bodyPr wrap="none">
            <a:spAutoFit/>
          </a:bodyPr>
          <a:lstStyle/>
          <a:p>
            <a:r>
              <a:rPr lang="en-US" dirty="0"/>
              <a:t>(Philips, 2022)</a:t>
            </a:r>
          </a:p>
        </p:txBody>
      </p:sp>
    </p:spTree>
    <p:extLst>
      <p:ext uri="{BB962C8B-B14F-4D97-AF65-F5344CB8AC3E}">
        <p14:creationId xmlns:p14="http://schemas.microsoft.com/office/powerpoint/2010/main" val="1935299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Marketing Strategy 2 - Community And Partnership Marketing</a:t>
            </a:r>
          </a:p>
        </p:txBody>
      </p:sp>
      <p:sp>
        <p:nvSpPr>
          <p:cNvPr id="3" name="Content Placeholder 2"/>
          <p:cNvSpPr>
            <a:spLocks noGrp="1"/>
          </p:cNvSpPr>
          <p:nvPr>
            <p:ph idx="1"/>
          </p:nvPr>
        </p:nvSpPr>
        <p:spPr/>
        <p:txBody>
          <a:bodyPr numCol="2">
            <a:normAutofit fontScale="92500"/>
          </a:bodyPr>
          <a:lstStyle/>
          <a:p>
            <a:pPr marL="0" indent="0">
              <a:buNone/>
            </a:pPr>
            <a:r>
              <a:rPr lang="en-US" b="1" dirty="0"/>
              <a:t>Partnerships With:</a:t>
            </a:r>
          </a:p>
          <a:p>
            <a:r>
              <a:rPr lang="en-US" dirty="0"/>
              <a:t>Local Councils</a:t>
            </a:r>
          </a:p>
          <a:p>
            <a:r>
              <a:rPr lang="en-US" dirty="0"/>
              <a:t>School And Colleges</a:t>
            </a:r>
          </a:p>
          <a:p>
            <a:r>
              <a:rPr lang="en-US" dirty="0"/>
              <a:t>Environmental Associations</a:t>
            </a:r>
          </a:p>
          <a:p>
            <a:r>
              <a:rPr lang="en-US" dirty="0"/>
              <a:t>Local Associations</a:t>
            </a:r>
          </a:p>
          <a:p>
            <a:pPr marL="0" indent="0">
              <a:buNone/>
            </a:pPr>
            <a:r>
              <a:rPr lang="en-US" b="1" dirty="0"/>
              <a:t>Activities Of Community:</a:t>
            </a:r>
          </a:p>
          <a:p>
            <a:r>
              <a:rPr lang="en-US" dirty="0"/>
              <a:t>Local Fairs And Events</a:t>
            </a:r>
          </a:p>
          <a:p>
            <a:r>
              <a:rPr lang="en-US" dirty="0"/>
              <a:t>Campaigns Based On Environment</a:t>
            </a:r>
          </a:p>
          <a:p>
            <a:r>
              <a:rPr lang="en-US" dirty="0"/>
              <a:t>Workshops And Events</a:t>
            </a:r>
          </a:p>
          <a:p>
            <a:pPr marL="0" indent="0">
              <a:buNone/>
            </a:pPr>
            <a:endParaRPr lang="en-US" b="1" dirty="0"/>
          </a:p>
          <a:p>
            <a:pPr marL="0" indent="0">
              <a:buNone/>
            </a:pPr>
            <a:endParaRPr lang="en-US" b="1" dirty="0"/>
          </a:p>
          <a:p>
            <a:pPr marL="0" indent="0">
              <a:buNone/>
            </a:pPr>
            <a:endParaRPr lang="en-US" b="1" dirty="0"/>
          </a:p>
          <a:p>
            <a:pPr marL="0" indent="0">
              <a:buNone/>
            </a:pPr>
            <a:endParaRPr lang="en-US" b="1" dirty="0"/>
          </a:p>
          <a:p>
            <a:pPr marL="0" indent="0">
              <a:buNone/>
            </a:pPr>
            <a:r>
              <a:rPr lang="en-US" b="1" dirty="0"/>
              <a:t>Expected Benefits</a:t>
            </a:r>
          </a:p>
          <a:p>
            <a:r>
              <a:rPr lang="en-US" dirty="0"/>
              <a:t>Increased Credibility And Trust</a:t>
            </a:r>
          </a:p>
          <a:p>
            <a:r>
              <a:rPr lang="en-US" dirty="0"/>
              <a:t>Referrals Based On Word Of Mouth</a:t>
            </a:r>
          </a:p>
          <a:p>
            <a:r>
              <a:rPr lang="en-US" dirty="0"/>
              <a:t>Stronger Presence In Local Areas</a:t>
            </a:r>
          </a:p>
        </p:txBody>
      </p:sp>
      <p:sp>
        <p:nvSpPr>
          <p:cNvPr id="5" name="Rectangle 4"/>
          <p:cNvSpPr/>
          <p:nvPr/>
        </p:nvSpPr>
        <p:spPr>
          <a:xfrm>
            <a:off x="8974623" y="6176963"/>
            <a:ext cx="2379177" cy="369332"/>
          </a:xfrm>
          <a:prstGeom prst="rect">
            <a:avLst/>
          </a:prstGeom>
        </p:spPr>
        <p:txBody>
          <a:bodyPr wrap="none">
            <a:spAutoFit/>
          </a:bodyPr>
          <a:lstStyle/>
          <a:p>
            <a:r>
              <a:rPr lang="en-US" dirty="0"/>
              <a:t>(</a:t>
            </a:r>
            <a:r>
              <a:rPr lang="en-US" dirty="0" err="1"/>
              <a:t>Sv</a:t>
            </a:r>
            <a:r>
              <a:rPr lang="az-Cyrl-AZ" dirty="0"/>
              <a:t>і</a:t>
            </a:r>
            <a:r>
              <a:rPr lang="en-US" dirty="0" err="1"/>
              <a:t>tlichna</a:t>
            </a:r>
            <a:r>
              <a:rPr lang="en-US" dirty="0"/>
              <a:t>, et al., 2024)</a:t>
            </a:r>
          </a:p>
        </p:txBody>
      </p:sp>
    </p:spTree>
    <p:extLst>
      <p:ext uri="{BB962C8B-B14F-4D97-AF65-F5344CB8AC3E}">
        <p14:creationId xmlns:p14="http://schemas.microsoft.com/office/powerpoint/2010/main" val="249489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Recruitments And Allocation Of The Funding</a:t>
            </a:r>
          </a:p>
        </p:txBody>
      </p:sp>
      <p:sp>
        <p:nvSpPr>
          <p:cNvPr id="3" name="Content Placeholder 2"/>
          <p:cNvSpPr>
            <a:spLocks noGrp="1"/>
          </p:cNvSpPr>
          <p:nvPr>
            <p:ph idx="1"/>
          </p:nvPr>
        </p:nvSpPr>
        <p:spPr>
          <a:xfrm>
            <a:off x="838200" y="1738313"/>
            <a:ext cx="4377267" cy="4351338"/>
          </a:xfrm>
        </p:spPr>
        <p:txBody>
          <a:bodyPr>
            <a:normAutofit lnSpcReduction="10000"/>
          </a:bodyPr>
          <a:lstStyle/>
          <a:p>
            <a:r>
              <a:rPr lang="en-US" dirty="0"/>
              <a:t>Total required funding of £25,000</a:t>
            </a:r>
          </a:p>
          <a:p>
            <a:r>
              <a:rPr lang="en-US" dirty="0"/>
              <a:t>Sources of funding includes</a:t>
            </a:r>
          </a:p>
          <a:p>
            <a:r>
              <a:rPr lang="en-US" dirty="0"/>
              <a:t>Government grants £12,000</a:t>
            </a:r>
          </a:p>
          <a:p>
            <a:r>
              <a:rPr lang="en-US" dirty="0"/>
              <a:t>Social enterprise funding worth of £8000</a:t>
            </a:r>
          </a:p>
          <a:p>
            <a:r>
              <a:rPr lang="en-US" dirty="0"/>
              <a:t>Pounders contribution worth of £5000</a:t>
            </a:r>
          </a:p>
        </p:txBody>
      </p:sp>
      <p:sp>
        <p:nvSpPr>
          <p:cNvPr id="4" name="Content Placeholder 2"/>
          <p:cNvSpPr txBox="1">
            <a:spLocks/>
          </p:cNvSpPr>
          <p:nvPr/>
        </p:nvSpPr>
        <p:spPr>
          <a:xfrm>
            <a:off x="6891866" y="1489340"/>
            <a:ext cx="5173133"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dirty="0"/>
          </a:p>
        </p:txBody>
      </p:sp>
      <p:graphicFrame>
        <p:nvGraphicFramePr>
          <p:cNvPr id="6" name="Table 5"/>
          <p:cNvGraphicFramePr>
            <a:graphicFrameLocks noGrp="1"/>
          </p:cNvGraphicFramePr>
          <p:nvPr>
            <p:extLst>
              <p:ext uri="{D42A27DB-BD31-4B8C-83A1-F6EECF244321}">
                <p14:modId xmlns:p14="http://schemas.microsoft.com/office/powerpoint/2010/main" val="2809777170"/>
              </p:ext>
            </p:extLst>
          </p:nvPr>
        </p:nvGraphicFramePr>
        <p:xfrm>
          <a:off x="5672664" y="1313656"/>
          <a:ext cx="6248402" cy="5154876"/>
        </p:xfrm>
        <a:graphic>
          <a:graphicData uri="http://schemas.openxmlformats.org/drawingml/2006/table">
            <a:tbl>
              <a:tblPr firstRow="1" bandRow="1">
                <a:tableStyleId>{073A0DAA-6AF3-43AB-8588-CEC1D06C72B9}</a:tableStyleId>
              </a:tblPr>
              <a:tblGrid>
                <a:gridCol w="3471336">
                  <a:extLst>
                    <a:ext uri="{9D8B030D-6E8A-4147-A177-3AD203B41FA5}">
                      <a16:colId xmlns:a16="http://schemas.microsoft.com/office/drawing/2014/main" val="2430859622"/>
                    </a:ext>
                  </a:extLst>
                </a:gridCol>
                <a:gridCol w="2777066">
                  <a:extLst>
                    <a:ext uri="{9D8B030D-6E8A-4147-A177-3AD203B41FA5}">
                      <a16:colId xmlns:a16="http://schemas.microsoft.com/office/drawing/2014/main" val="4118216731"/>
                    </a:ext>
                  </a:extLst>
                </a:gridCol>
              </a:tblGrid>
              <a:tr h="572764">
                <a:tc>
                  <a:txBody>
                    <a:bodyPr/>
                    <a:lstStyle/>
                    <a:p>
                      <a:pPr algn="ctr"/>
                      <a:r>
                        <a:rPr lang="en-US" dirty="0"/>
                        <a:t>Expense Category</a:t>
                      </a:r>
                    </a:p>
                  </a:txBody>
                  <a:tcPr/>
                </a:tc>
                <a:tc>
                  <a:txBody>
                    <a:bodyPr/>
                    <a:lstStyle/>
                    <a:p>
                      <a:pPr algn="ctr"/>
                      <a:r>
                        <a:rPr lang="en-US" dirty="0"/>
                        <a:t>Amount (£)</a:t>
                      </a:r>
                    </a:p>
                  </a:txBody>
                  <a:tcPr/>
                </a:tc>
                <a:extLst>
                  <a:ext uri="{0D108BD9-81ED-4DB2-BD59-A6C34878D82A}">
                    <a16:rowId xmlns:a16="http://schemas.microsoft.com/office/drawing/2014/main" val="2857934581"/>
                  </a:ext>
                </a:extLst>
              </a:tr>
              <a:tr h="572764">
                <a:tc>
                  <a:txBody>
                    <a:bodyPr/>
                    <a:lstStyle/>
                    <a:p>
                      <a:pPr algn="ctr"/>
                      <a:r>
                        <a:rPr lang="en-US" dirty="0"/>
                        <a:t>Employee Salaries And Training</a:t>
                      </a:r>
                    </a:p>
                  </a:txBody>
                  <a:tcPr/>
                </a:tc>
                <a:tc>
                  <a:txBody>
                    <a:bodyPr/>
                    <a:lstStyle/>
                    <a:p>
                      <a:pPr algn="ctr"/>
                      <a:r>
                        <a:rPr lang="en-US" dirty="0"/>
                        <a:t>8000</a:t>
                      </a:r>
                    </a:p>
                  </a:txBody>
                  <a:tcPr/>
                </a:tc>
                <a:extLst>
                  <a:ext uri="{0D108BD9-81ED-4DB2-BD59-A6C34878D82A}">
                    <a16:rowId xmlns:a16="http://schemas.microsoft.com/office/drawing/2014/main" val="1709919666"/>
                  </a:ext>
                </a:extLst>
              </a:tr>
              <a:tr h="572764">
                <a:tc>
                  <a:txBody>
                    <a:bodyPr/>
                    <a:lstStyle/>
                    <a:p>
                      <a:pPr algn="ctr"/>
                      <a:r>
                        <a:rPr lang="en-US" dirty="0"/>
                        <a:t>Equipment And Materials</a:t>
                      </a:r>
                    </a:p>
                  </a:txBody>
                  <a:tcPr/>
                </a:tc>
                <a:tc>
                  <a:txBody>
                    <a:bodyPr/>
                    <a:lstStyle/>
                    <a:p>
                      <a:pPr algn="ctr"/>
                      <a:r>
                        <a:rPr lang="en-US" dirty="0"/>
                        <a:t>5000</a:t>
                      </a:r>
                    </a:p>
                  </a:txBody>
                  <a:tcPr/>
                </a:tc>
                <a:extLst>
                  <a:ext uri="{0D108BD9-81ED-4DB2-BD59-A6C34878D82A}">
                    <a16:rowId xmlns:a16="http://schemas.microsoft.com/office/drawing/2014/main" val="3073999712"/>
                  </a:ext>
                </a:extLst>
              </a:tr>
              <a:tr h="572764">
                <a:tc>
                  <a:txBody>
                    <a:bodyPr/>
                    <a:lstStyle/>
                    <a:p>
                      <a:pPr algn="ctr"/>
                      <a:r>
                        <a:rPr lang="en-US" dirty="0"/>
                        <a:t>Venue Rental And Utilities</a:t>
                      </a:r>
                    </a:p>
                  </a:txBody>
                  <a:tcPr/>
                </a:tc>
                <a:tc>
                  <a:txBody>
                    <a:bodyPr/>
                    <a:lstStyle/>
                    <a:p>
                      <a:pPr algn="ctr"/>
                      <a:r>
                        <a:rPr lang="en-US" dirty="0"/>
                        <a:t>3000</a:t>
                      </a:r>
                    </a:p>
                  </a:txBody>
                  <a:tcPr/>
                </a:tc>
                <a:extLst>
                  <a:ext uri="{0D108BD9-81ED-4DB2-BD59-A6C34878D82A}">
                    <a16:rowId xmlns:a16="http://schemas.microsoft.com/office/drawing/2014/main" val="2695296228"/>
                  </a:ext>
                </a:extLst>
              </a:tr>
              <a:tr h="572764">
                <a:tc>
                  <a:txBody>
                    <a:bodyPr/>
                    <a:lstStyle/>
                    <a:p>
                      <a:pPr algn="ctr"/>
                      <a:r>
                        <a:rPr lang="en-US" dirty="0"/>
                        <a:t>Website And Digital Systems</a:t>
                      </a:r>
                    </a:p>
                  </a:txBody>
                  <a:tcPr/>
                </a:tc>
                <a:tc>
                  <a:txBody>
                    <a:bodyPr/>
                    <a:lstStyle/>
                    <a:p>
                      <a:pPr algn="ctr"/>
                      <a:r>
                        <a:rPr lang="en-US" dirty="0"/>
                        <a:t>2500</a:t>
                      </a:r>
                    </a:p>
                  </a:txBody>
                  <a:tcPr/>
                </a:tc>
                <a:extLst>
                  <a:ext uri="{0D108BD9-81ED-4DB2-BD59-A6C34878D82A}">
                    <a16:rowId xmlns:a16="http://schemas.microsoft.com/office/drawing/2014/main" val="406167097"/>
                  </a:ext>
                </a:extLst>
              </a:tr>
              <a:tr h="572764">
                <a:tc>
                  <a:txBody>
                    <a:bodyPr/>
                    <a:lstStyle/>
                    <a:p>
                      <a:pPr algn="ctr"/>
                      <a:r>
                        <a:rPr lang="en-US" dirty="0"/>
                        <a:t>Marketing Activities</a:t>
                      </a:r>
                    </a:p>
                  </a:txBody>
                  <a:tcPr/>
                </a:tc>
                <a:tc>
                  <a:txBody>
                    <a:bodyPr/>
                    <a:lstStyle/>
                    <a:p>
                      <a:pPr algn="ctr"/>
                      <a:r>
                        <a:rPr lang="en-US" dirty="0"/>
                        <a:t>2000</a:t>
                      </a:r>
                    </a:p>
                  </a:txBody>
                  <a:tcPr/>
                </a:tc>
                <a:extLst>
                  <a:ext uri="{0D108BD9-81ED-4DB2-BD59-A6C34878D82A}">
                    <a16:rowId xmlns:a16="http://schemas.microsoft.com/office/drawing/2014/main" val="1712972739"/>
                  </a:ext>
                </a:extLst>
              </a:tr>
              <a:tr h="572764">
                <a:tc>
                  <a:txBody>
                    <a:bodyPr/>
                    <a:lstStyle/>
                    <a:p>
                      <a:pPr algn="ctr"/>
                      <a:r>
                        <a:rPr lang="en-US" dirty="0"/>
                        <a:t>Insurance And Registration</a:t>
                      </a:r>
                    </a:p>
                  </a:txBody>
                  <a:tcPr/>
                </a:tc>
                <a:tc>
                  <a:txBody>
                    <a:bodyPr/>
                    <a:lstStyle/>
                    <a:p>
                      <a:pPr algn="ctr"/>
                      <a:r>
                        <a:rPr lang="en-US" dirty="0"/>
                        <a:t>1500</a:t>
                      </a:r>
                    </a:p>
                  </a:txBody>
                  <a:tcPr/>
                </a:tc>
                <a:extLst>
                  <a:ext uri="{0D108BD9-81ED-4DB2-BD59-A6C34878D82A}">
                    <a16:rowId xmlns:a16="http://schemas.microsoft.com/office/drawing/2014/main" val="2746465926"/>
                  </a:ext>
                </a:extLst>
              </a:tr>
              <a:tr h="572764">
                <a:tc>
                  <a:txBody>
                    <a:bodyPr/>
                    <a:lstStyle/>
                    <a:p>
                      <a:pPr algn="ctr"/>
                      <a:r>
                        <a:rPr lang="en-US" dirty="0"/>
                        <a:t>Administration</a:t>
                      </a:r>
                    </a:p>
                  </a:txBody>
                  <a:tcPr/>
                </a:tc>
                <a:tc>
                  <a:txBody>
                    <a:bodyPr/>
                    <a:lstStyle/>
                    <a:p>
                      <a:pPr algn="ctr"/>
                      <a:r>
                        <a:rPr lang="en-US" dirty="0"/>
                        <a:t>1000</a:t>
                      </a:r>
                    </a:p>
                  </a:txBody>
                  <a:tcPr/>
                </a:tc>
                <a:extLst>
                  <a:ext uri="{0D108BD9-81ED-4DB2-BD59-A6C34878D82A}">
                    <a16:rowId xmlns:a16="http://schemas.microsoft.com/office/drawing/2014/main" val="2534113331"/>
                  </a:ext>
                </a:extLst>
              </a:tr>
              <a:tr h="572764">
                <a:tc>
                  <a:txBody>
                    <a:bodyPr/>
                    <a:lstStyle/>
                    <a:p>
                      <a:pPr algn="ctr"/>
                      <a:r>
                        <a:rPr lang="en-US" dirty="0"/>
                        <a:t>Administration</a:t>
                      </a:r>
                    </a:p>
                  </a:txBody>
                  <a:tcPr/>
                </a:tc>
                <a:tc>
                  <a:txBody>
                    <a:bodyPr/>
                    <a:lstStyle/>
                    <a:p>
                      <a:pPr algn="ctr"/>
                      <a:r>
                        <a:rPr lang="en-US" dirty="0"/>
                        <a:t>2000</a:t>
                      </a:r>
                    </a:p>
                  </a:txBody>
                  <a:tcPr/>
                </a:tc>
                <a:extLst>
                  <a:ext uri="{0D108BD9-81ED-4DB2-BD59-A6C34878D82A}">
                    <a16:rowId xmlns:a16="http://schemas.microsoft.com/office/drawing/2014/main" val="4039090425"/>
                  </a:ext>
                </a:extLst>
              </a:tr>
            </a:tbl>
          </a:graphicData>
        </a:graphic>
      </p:graphicFrame>
    </p:spTree>
    <p:extLst>
      <p:ext uri="{BB962C8B-B14F-4D97-AF65-F5344CB8AC3E}">
        <p14:creationId xmlns:p14="http://schemas.microsoft.com/office/powerpoint/2010/main" val="29618997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Conclusion And Opportunity For Investment</a:t>
            </a:r>
          </a:p>
        </p:txBody>
      </p:sp>
      <p:sp>
        <p:nvSpPr>
          <p:cNvPr id="3" name="Content Placeholder 2"/>
          <p:cNvSpPr>
            <a:spLocks noGrp="1"/>
          </p:cNvSpPr>
          <p:nvPr>
            <p:ph idx="1"/>
          </p:nvPr>
        </p:nvSpPr>
        <p:spPr/>
        <p:txBody>
          <a:bodyPr/>
          <a:lstStyle/>
          <a:p>
            <a:pPr marL="0" indent="0">
              <a:buNone/>
            </a:pPr>
            <a:r>
              <a:rPr lang="en-US" b="1" dirty="0"/>
              <a:t>Why invest in GSCA?</a:t>
            </a:r>
          </a:p>
          <a:p>
            <a:r>
              <a:rPr lang="en-US" dirty="0"/>
              <a:t>Recognizing the challenge insert the environments</a:t>
            </a:r>
          </a:p>
          <a:p>
            <a:r>
              <a:rPr lang="en-US" dirty="0"/>
              <a:t>Supporting the development of the community</a:t>
            </a:r>
          </a:p>
          <a:p>
            <a:r>
              <a:rPr lang="en-US" dirty="0"/>
              <a:t>Creating the Opportunities for Employability</a:t>
            </a:r>
          </a:p>
          <a:p>
            <a:r>
              <a:rPr lang="en-US" dirty="0"/>
              <a:t>Stronger demand inside the market</a:t>
            </a:r>
          </a:p>
          <a:p>
            <a:r>
              <a:rPr lang="en-US" dirty="0"/>
              <a:t>the model is really sustainable and scalable</a:t>
            </a:r>
          </a:p>
        </p:txBody>
      </p:sp>
    </p:spTree>
    <p:extLst>
      <p:ext uri="{BB962C8B-B14F-4D97-AF65-F5344CB8AC3E}">
        <p14:creationId xmlns:p14="http://schemas.microsoft.com/office/powerpoint/2010/main" val="23660638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a:xfrm>
            <a:off x="838200" y="1354667"/>
            <a:ext cx="10515600" cy="4822296"/>
          </a:xfrm>
        </p:spPr>
        <p:txBody>
          <a:bodyPr>
            <a:normAutofit fontScale="70000" lnSpcReduction="20000"/>
          </a:bodyPr>
          <a:lstStyle/>
          <a:p>
            <a:r>
              <a:rPr lang="en-US" dirty="0" err="1"/>
              <a:t>Rangsungnoen</a:t>
            </a:r>
            <a:r>
              <a:rPr lang="en-US" dirty="0"/>
              <a:t>, G., </a:t>
            </a:r>
            <a:r>
              <a:rPr lang="en-US" dirty="0" err="1"/>
              <a:t>Sroypetch</a:t>
            </a:r>
            <a:r>
              <a:rPr lang="en-US" dirty="0"/>
              <a:t>, S. and </a:t>
            </a:r>
            <a:r>
              <a:rPr lang="en-US" dirty="0" err="1"/>
              <a:t>Caldicott</a:t>
            </a:r>
            <a:r>
              <a:rPr lang="en-US" dirty="0"/>
              <a:t>, R.W., (2024). Extending the Baldrige excellence model for managing community-based social enterprise. </a:t>
            </a:r>
            <a:r>
              <a:rPr lang="en-US" i="1" dirty="0"/>
              <a:t>Social Enterprise Journal</a:t>
            </a:r>
            <a:r>
              <a:rPr lang="en-US" dirty="0"/>
              <a:t>, </a:t>
            </a:r>
            <a:r>
              <a:rPr lang="en-US" i="1" dirty="0"/>
              <a:t>20</a:t>
            </a:r>
            <a:r>
              <a:rPr lang="en-US" dirty="0"/>
              <a:t>(1), pp.1-31.</a:t>
            </a:r>
          </a:p>
          <a:p>
            <a:r>
              <a:rPr lang="en-US" dirty="0"/>
              <a:t>Redhead, C.A., Bowden, C., Ainsworth, J., Burns, N., Cunningham, J., Holm, S. and Devaney, S., (2025). Unlocking the promise of UK health data: considering the case for a charitable GP data trust. </a:t>
            </a:r>
            <a:r>
              <a:rPr lang="en-US" i="1" dirty="0"/>
              <a:t>Medical law review</a:t>
            </a:r>
            <a:r>
              <a:rPr lang="en-US" dirty="0"/>
              <a:t>, </a:t>
            </a:r>
            <a:r>
              <a:rPr lang="en-US" i="1" dirty="0"/>
              <a:t>33</a:t>
            </a:r>
            <a:r>
              <a:rPr lang="en-US" dirty="0"/>
              <a:t>(1), p.fwae043.</a:t>
            </a:r>
          </a:p>
          <a:p>
            <a:r>
              <a:rPr lang="en-US" dirty="0"/>
              <a:t>Chan, O., Fern, J., Goodall, C., </a:t>
            </a:r>
            <a:r>
              <a:rPr lang="en-US" dirty="0" err="1"/>
              <a:t>Jochum</a:t>
            </a:r>
            <a:r>
              <a:rPr lang="en-US" dirty="0"/>
              <a:t>, V., </a:t>
            </a:r>
            <a:r>
              <a:rPr lang="en-US" dirty="0" err="1"/>
              <a:t>Vibert</a:t>
            </a:r>
            <a:r>
              <a:rPr lang="en-US" dirty="0"/>
              <a:t>, S., Walker, C., </a:t>
            </a:r>
            <a:r>
              <a:rPr lang="en-US" dirty="0" err="1"/>
              <a:t>Winyard</a:t>
            </a:r>
            <a:r>
              <a:rPr lang="en-US" dirty="0"/>
              <a:t>, P. and Young, R., (2021). The road ahead 2021: a review of the sector’s operating environment. </a:t>
            </a:r>
            <a:r>
              <a:rPr lang="en-US" i="1" dirty="0"/>
              <a:t>London: NCVO</a:t>
            </a:r>
            <a:r>
              <a:rPr lang="en-US" dirty="0"/>
              <a:t>.</a:t>
            </a:r>
          </a:p>
          <a:p>
            <a:r>
              <a:rPr lang="en-US" dirty="0" err="1"/>
              <a:t>Callejas</a:t>
            </a:r>
            <a:r>
              <a:rPr lang="en-US" dirty="0"/>
              <a:t>, E., (2025). </a:t>
            </a:r>
            <a:r>
              <a:rPr lang="en-US" i="1" dirty="0"/>
              <a:t>Improving Financial Sustainability Through a 990N-Sized Charity’s Fundraising-Activity Audit</a:t>
            </a:r>
            <a:r>
              <a:rPr lang="en-US" dirty="0"/>
              <a:t> (Doctoral dissertation, Walden University).</a:t>
            </a:r>
          </a:p>
          <a:p>
            <a:r>
              <a:rPr lang="en-US" dirty="0"/>
              <a:t>Philips, V., (2022). Digital marketing in nonprofits organization: essential techniques for the new era.</a:t>
            </a:r>
          </a:p>
          <a:p>
            <a:r>
              <a:rPr lang="en-US" dirty="0" err="1"/>
              <a:t>Svіtlichna</a:t>
            </a:r>
            <a:r>
              <a:rPr lang="en-US" dirty="0"/>
              <a:t>, V., </a:t>
            </a:r>
            <a:r>
              <a:rPr lang="en-US" dirty="0" err="1"/>
              <a:t>Tonkoshkur</a:t>
            </a:r>
            <a:r>
              <a:rPr lang="en-US" dirty="0"/>
              <a:t>, M., </a:t>
            </a:r>
            <a:r>
              <a:rPr lang="en-US" dirty="0" err="1"/>
              <a:t>Cirella</a:t>
            </a:r>
            <a:r>
              <a:rPr lang="en-US" dirty="0"/>
              <a:t>, G.T., </a:t>
            </a:r>
            <a:r>
              <a:rPr lang="en-US" dirty="0" err="1"/>
              <a:t>Radionova</a:t>
            </a:r>
            <a:r>
              <a:rPr lang="en-US" dirty="0"/>
              <a:t>, L., </a:t>
            </a:r>
            <a:r>
              <a:rPr lang="en-US" dirty="0" err="1"/>
              <a:t>Yatsiuk</a:t>
            </a:r>
            <a:r>
              <a:rPr lang="en-US" dirty="0"/>
              <a:t>, M. and </a:t>
            </a:r>
            <a:r>
              <a:rPr lang="en-US" dirty="0" err="1"/>
              <a:t>Uhodnikova</a:t>
            </a:r>
            <a:r>
              <a:rPr lang="en-US" dirty="0"/>
              <a:t>, O., (2024). Sustainable ecotourism development: Integrating public marketing, community engagement, and environmental stewardship in Ukraine. In </a:t>
            </a:r>
            <a:r>
              <a:rPr lang="en-US" i="1" dirty="0"/>
              <a:t>Handbook on post-war reconstruction and development economics of Ukraine: Catalyzing progress</a:t>
            </a:r>
            <a:r>
              <a:rPr lang="en-US" dirty="0"/>
              <a:t> (pp. 271-291). Cham: Springer International Publishing.</a:t>
            </a:r>
          </a:p>
          <a:p>
            <a:endParaRPr lang="en-US" dirty="0"/>
          </a:p>
          <a:p>
            <a:endParaRPr lang="en-US" dirty="0"/>
          </a:p>
        </p:txBody>
      </p:sp>
    </p:spTree>
    <p:extLst>
      <p:ext uri="{BB962C8B-B14F-4D97-AF65-F5344CB8AC3E}">
        <p14:creationId xmlns:p14="http://schemas.microsoft.com/office/powerpoint/2010/main" val="36253649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pattFill prst="zigZag">
          <a:fgClr>
            <a:schemeClr val="accent3">
              <a:lumMod val="75000"/>
            </a:schemeClr>
          </a:fgClr>
          <a:bgClr>
            <a:schemeClr val="accent3">
              <a:lumMod val="50000"/>
            </a:schemeClr>
          </a:bgClr>
        </a:patt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62A21665-C64F-4BDA-B2DE-442D70605718}"/>
              </a:ext>
              <a:ext uri="{C183D7F6-B498-43B3-948B-1728B52AA6E4}">
                <adec:decorative xmlns:adec="http://schemas.microsoft.com/office/drawing/2017/decorative" val="1"/>
              </a:ext>
            </a:extLst>
          </p:cNvPr>
          <p:cNvGrpSpPr/>
          <p:nvPr/>
        </p:nvGrpSpPr>
        <p:grpSpPr>
          <a:xfrm>
            <a:off x="4325258" y="1544068"/>
            <a:ext cx="3541486" cy="3769865"/>
            <a:chOff x="4325258" y="1229517"/>
            <a:chExt cx="3541486" cy="3769865"/>
          </a:xfrm>
        </p:grpSpPr>
        <p:sp>
          <p:nvSpPr>
            <p:cNvPr id="12" name="Diamond 11">
              <a:extLst>
                <a:ext uri="{FF2B5EF4-FFF2-40B4-BE49-F238E27FC236}">
                  <a16:creationId xmlns:a16="http://schemas.microsoft.com/office/drawing/2014/main" id="{7DC8B409-5FAC-4539-B25A-26BE925A48AF}"/>
                </a:ext>
              </a:extLst>
            </p:cNvPr>
            <p:cNvSpPr/>
            <p:nvPr/>
          </p:nvSpPr>
          <p:spPr>
            <a:xfrm>
              <a:off x="4792319" y="2392018"/>
              <a:ext cx="2607364" cy="2607364"/>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Diamond 12">
              <a:extLst>
                <a:ext uri="{FF2B5EF4-FFF2-40B4-BE49-F238E27FC236}">
                  <a16:creationId xmlns:a16="http://schemas.microsoft.com/office/drawing/2014/main" id="{91498E2F-539C-46D3-AF7C-BB1DAE76B114}"/>
                </a:ext>
              </a:extLst>
            </p:cNvPr>
            <p:cNvSpPr/>
            <p:nvPr/>
          </p:nvSpPr>
          <p:spPr>
            <a:xfrm>
              <a:off x="4325258" y="1229517"/>
              <a:ext cx="3541486" cy="3541486"/>
            </a:xfrm>
            <a:prstGeom prst="diamond">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Title 1">
            <a:extLst>
              <a:ext uri="{FF2B5EF4-FFF2-40B4-BE49-F238E27FC236}">
                <a16:creationId xmlns:a16="http://schemas.microsoft.com/office/drawing/2014/main" id="{FA061601-468D-486D-B8EE-42BD1BE3ADCC}"/>
              </a:ext>
            </a:extLst>
          </p:cNvPr>
          <p:cNvSpPr>
            <a:spLocks noGrp="1"/>
          </p:cNvSpPr>
          <p:nvPr>
            <p:ph type="ctrTitle"/>
          </p:nvPr>
        </p:nvSpPr>
        <p:spPr>
          <a:xfrm>
            <a:off x="1524000" y="2930403"/>
            <a:ext cx="9144000" cy="997196"/>
          </a:xfrm>
        </p:spPr>
        <p:txBody>
          <a:bodyPr lIns="0" tIns="0" rIns="0" bIns="0" anchor="ctr">
            <a:spAutoFit/>
          </a:bodyPr>
          <a:lstStyle/>
          <a:p>
            <a:r>
              <a:rPr lang="en-US" sz="7200" b="1" dirty="0">
                <a:solidFill>
                  <a:schemeClr val="bg1"/>
                </a:solidFill>
              </a:rPr>
              <a:t>Thank You</a:t>
            </a:r>
            <a:endParaRPr lang="en-US" sz="7200" dirty="0">
              <a:solidFill>
                <a:schemeClr val="accent4"/>
              </a:solidFill>
            </a:endParaRPr>
          </a:p>
        </p:txBody>
      </p:sp>
    </p:spTree>
    <p:extLst>
      <p:ext uri="{BB962C8B-B14F-4D97-AF65-F5344CB8AC3E}">
        <p14:creationId xmlns:p14="http://schemas.microsoft.com/office/powerpoint/2010/main" val="19230381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Q&amp;A Session</a:t>
            </a:r>
          </a:p>
        </p:txBody>
      </p:sp>
      <p:sp>
        <p:nvSpPr>
          <p:cNvPr id="3" name="Content Placeholder 2"/>
          <p:cNvSpPr>
            <a:spLocks noGrp="1"/>
          </p:cNvSpPr>
          <p:nvPr>
            <p:ph idx="1"/>
          </p:nvPr>
        </p:nvSpPr>
        <p:spPr/>
        <p:txBody>
          <a:bodyPr/>
          <a:lstStyle/>
          <a:p>
            <a:r>
              <a:rPr lang="en-US" dirty="0"/>
              <a:t>Why did you choose CIO legal structure?</a:t>
            </a:r>
          </a:p>
          <a:p>
            <a:r>
              <a:rPr lang="en-US" dirty="0"/>
              <a:t>Why the utilization of social media platforms Instagram and Tiktok?</a:t>
            </a:r>
          </a:p>
          <a:p>
            <a:r>
              <a:rPr lang="en-US" dirty="0"/>
              <a:t>How will GSCA make money?</a:t>
            </a:r>
          </a:p>
          <a:p>
            <a:r>
              <a:rPr lang="en-US" dirty="0"/>
              <a:t>What makes GSCA different from other computers in the market?</a:t>
            </a:r>
          </a:p>
          <a:p>
            <a:r>
              <a:rPr lang="en-US" dirty="0"/>
              <a:t>How does the business provide support to your sustainability?</a:t>
            </a:r>
          </a:p>
        </p:txBody>
      </p:sp>
    </p:spTree>
    <p:extLst>
      <p:ext uri="{BB962C8B-B14F-4D97-AF65-F5344CB8AC3E}">
        <p14:creationId xmlns:p14="http://schemas.microsoft.com/office/powerpoint/2010/main" val="1735493803"/>
      </p:ext>
    </p:extLst>
  </p:cSld>
  <p:clrMapOvr>
    <a:masterClrMapping/>
  </p:clrMapOvr>
</p:sld>
</file>

<file path=ppt/theme/theme1.xml><?xml version="1.0" encoding="utf-8"?>
<a:theme xmlns:a="http://schemas.openxmlformats.org/drawingml/2006/main" name="Office Theme">
  <a:themeElements>
    <a:clrScheme name="Custom 73">
      <a:dk1>
        <a:srgbClr val="000000"/>
      </a:dk1>
      <a:lt1>
        <a:sysClr val="window" lastClr="FFFFFF"/>
      </a:lt1>
      <a:dk2>
        <a:srgbClr val="585858"/>
      </a:dk2>
      <a:lt2>
        <a:srgbClr val="E3E3E3"/>
      </a:lt2>
      <a:accent1>
        <a:srgbClr val="E20613"/>
      </a:accent1>
      <a:accent2>
        <a:srgbClr val="A9C038"/>
      </a:accent2>
      <a:accent3>
        <a:srgbClr val="11AEC7"/>
      </a:accent3>
      <a:accent4>
        <a:srgbClr val="F59F26"/>
      </a:accent4>
      <a:accent5>
        <a:srgbClr val="0062A9"/>
      </a:accent5>
      <a:accent6>
        <a:srgbClr val="EB6047"/>
      </a:accent6>
      <a:hlink>
        <a:srgbClr val="8ED9F6"/>
      </a:hlink>
      <a:folHlink>
        <a:srgbClr val="C00000"/>
      </a:folHlink>
    </a:clrScheme>
    <a:fontScheme name="Modern 01">
      <a:majorFont>
        <a:latin typeface="Century Gothic"/>
        <a:ea typeface=""/>
        <a:cs typeface=""/>
      </a:majorFont>
      <a:minorFont>
        <a:latin typeface="Segoe U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78455520_Project analysis, from 24Slides_SL_V1.potx" id="{55E7247F-78B2-40DB-9AFE-D4DD42FA8F09}" vid="{22E2FD65-A32D-4798-AF43-CE42F250BDD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F609EDA-869E-4BE5-AE5D-B898C584B6FF}">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61A00BBF-EEBB-4E18-B8CB-F926EAAC48F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FD05317-60D6-4B3A-8545-888496D1A8E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Project analysis, from 24Slides</Template>
  <TotalTime>0</TotalTime>
  <Words>1659</Words>
  <Application>Microsoft Office PowerPoint</Application>
  <PresentationFormat>Widescreen</PresentationFormat>
  <Paragraphs>157</Paragraphs>
  <Slides>12</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Century Gothic</vt:lpstr>
      <vt:lpstr>Segoe UI Light</vt:lpstr>
      <vt:lpstr>Office Theme</vt:lpstr>
      <vt:lpstr>Enterprise And Entrepreneurship Business Plan Green Skills Community Association</vt:lpstr>
      <vt:lpstr>Overview Of The Business Idea</vt:lpstr>
      <vt:lpstr>Unique Selling Points, Legal Format And Management Structure</vt:lpstr>
      <vt:lpstr>PESTEL Analysis - Political Factor</vt:lpstr>
      <vt:lpstr>PESTEL Analysis - Social And Technological Factors</vt:lpstr>
      <vt:lpstr>Marketing Strategy 1-  Digital Marketing</vt:lpstr>
      <vt:lpstr>Marketing Strategy 2 - Community And Partnership Marketing</vt:lpstr>
      <vt:lpstr>Recruitments And Allocation Of The Funding</vt:lpstr>
      <vt:lpstr>Conclusion And Opportunity For Investment</vt:lpstr>
      <vt:lpstr>References</vt:lpstr>
      <vt:lpstr>Thank You</vt:lpstr>
      <vt:lpstr>Q&amp;A Session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2026-07-21T13:16:22Z</dcterms:created>
  <dcterms:modified xsi:type="dcterms:W3CDTF">2026-07-23T10:24:05Z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