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82" r:id="rId2"/>
    <p:sldId id="293" r:id="rId3"/>
    <p:sldId id="300" r:id="rId4"/>
    <p:sldId id="307" r:id="rId5"/>
    <p:sldId id="302" r:id="rId6"/>
    <p:sldId id="303" r:id="rId7"/>
    <p:sldId id="304" r:id="rId8"/>
    <p:sldId id="295" r:id="rId9"/>
    <p:sldId id="301" r:id="rId10"/>
    <p:sldId id="291" r:id="rId11"/>
    <p:sldId id="313" r:id="rId12"/>
    <p:sldId id="296" r:id="rId13"/>
    <p:sldId id="305" r:id="rId14"/>
    <p:sldId id="284" r:id="rId15"/>
    <p:sldId id="314" r:id="rId16"/>
    <p:sldId id="283" r:id="rId17"/>
    <p:sldId id="315" r:id="rId18"/>
    <p:sldId id="308" r:id="rId19"/>
    <p:sldId id="306" r:id="rId20"/>
    <p:sldId id="292" r:id="rId21"/>
    <p:sldId id="309" r:id="rId22"/>
    <p:sldId id="288" r:id="rId23"/>
    <p:sldId id="290" r:id="rId24"/>
    <p:sldId id="258" r:id="rId25"/>
    <p:sldId id="280" r:id="rId26"/>
    <p:sldId id="310" r:id="rId27"/>
    <p:sldId id="265" r:id="rId28"/>
    <p:sldId id="259" r:id="rId29"/>
    <p:sldId id="260" r:id="rId30"/>
    <p:sldId id="274" r:id="rId31"/>
    <p:sldId id="270" r:id="rId32"/>
    <p:sldId id="272" r:id="rId33"/>
    <p:sldId id="312" r:id="rId34"/>
    <p:sldId id="311"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CC"/>
    <a:srgbClr val="7F317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vertBarState="minimized">
    <p:restoredLeft sz="15634" autoAdjust="0"/>
    <p:restoredTop sz="89680" autoAdjust="0"/>
  </p:normalViewPr>
  <p:slideViewPr>
    <p:cSldViewPr>
      <p:cViewPr>
        <p:scale>
          <a:sx n="80" d="100"/>
          <a:sy n="80" d="100"/>
        </p:scale>
        <p:origin x="-1710" y="51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1DA526A-5A58-4C50-A4E2-AEFDE232E9E6}" type="datetimeFigureOut">
              <a:rPr lang="en-GB" smtClean="0"/>
              <a:t>09/04/2021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36232A6-EB9A-4A08-9956-D7F0BD23CE5F}" type="slidenum">
              <a:rPr lang="en-GB" smtClean="0"/>
              <a:t>‹#›</a:t>
            </a:fld>
            <a:endParaRPr lang="en-GB"/>
          </a:p>
        </p:txBody>
      </p:sp>
    </p:spTree>
    <p:extLst>
      <p:ext uri="{BB962C8B-B14F-4D97-AF65-F5344CB8AC3E}">
        <p14:creationId xmlns:p14="http://schemas.microsoft.com/office/powerpoint/2010/main" val="351774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6232A6-EB9A-4A08-9956-D7F0BD23CE5F}" type="slidenum">
              <a:rPr lang="en-GB" smtClean="0"/>
              <a:t>20</a:t>
            </a:fld>
            <a:endParaRPr lang="en-GB"/>
          </a:p>
        </p:txBody>
      </p:sp>
    </p:spTree>
    <p:extLst>
      <p:ext uri="{BB962C8B-B14F-4D97-AF65-F5344CB8AC3E}">
        <p14:creationId xmlns:p14="http://schemas.microsoft.com/office/powerpoint/2010/main" val="197002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98FC22F-BDA6-4ED1-B854-C61FFE72DDBE}" type="datetimeFigureOut">
              <a:rPr lang="en-GB" smtClean="0"/>
              <a:t>09/04/2021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C4574-AB5A-47D5-8998-AB607DC87C0C}" type="slidenum">
              <a:rPr lang="en-GB" smtClean="0"/>
              <a:t>‹#›</a:t>
            </a:fld>
            <a:endParaRPr lang="en-GB"/>
          </a:p>
        </p:txBody>
      </p:sp>
    </p:spTree>
    <p:extLst>
      <p:ext uri="{BB962C8B-B14F-4D97-AF65-F5344CB8AC3E}">
        <p14:creationId xmlns:p14="http://schemas.microsoft.com/office/powerpoint/2010/main" val="3885963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8FC22F-BDA6-4ED1-B854-C61FFE72DDBE}" type="datetimeFigureOut">
              <a:rPr lang="en-GB" smtClean="0"/>
              <a:t>09/04/2021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C4574-AB5A-47D5-8998-AB607DC87C0C}" type="slidenum">
              <a:rPr lang="en-GB" smtClean="0"/>
              <a:t>‹#›</a:t>
            </a:fld>
            <a:endParaRPr lang="en-GB"/>
          </a:p>
        </p:txBody>
      </p:sp>
    </p:spTree>
    <p:extLst>
      <p:ext uri="{BB962C8B-B14F-4D97-AF65-F5344CB8AC3E}">
        <p14:creationId xmlns:p14="http://schemas.microsoft.com/office/powerpoint/2010/main" val="2720305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8FC22F-BDA6-4ED1-B854-C61FFE72DDBE}" type="datetimeFigureOut">
              <a:rPr lang="en-GB" smtClean="0"/>
              <a:t>09/04/2021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C4574-AB5A-47D5-8998-AB607DC87C0C}" type="slidenum">
              <a:rPr lang="en-GB" smtClean="0"/>
              <a:t>‹#›</a:t>
            </a:fld>
            <a:endParaRPr lang="en-GB"/>
          </a:p>
        </p:txBody>
      </p:sp>
    </p:spTree>
    <p:extLst>
      <p:ext uri="{BB962C8B-B14F-4D97-AF65-F5344CB8AC3E}">
        <p14:creationId xmlns:p14="http://schemas.microsoft.com/office/powerpoint/2010/main" val="2386293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98FC22F-BDA6-4ED1-B854-C61FFE72DDBE}" type="datetimeFigureOut">
              <a:rPr lang="en-GB" smtClean="0"/>
              <a:t>09/04/2021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C4574-AB5A-47D5-8998-AB607DC87C0C}" type="slidenum">
              <a:rPr lang="en-GB" smtClean="0"/>
              <a:t>‹#›</a:t>
            </a:fld>
            <a:endParaRPr lang="en-GB"/>
          </a:p>
        </p:txBody>
      </p:sp>
    </p:spTree>
    <p:extLst>
      <p:ext uri="{BB962C8B-B14F-4D97-AF65-F5344CB8AC3E}">
        <p14:creationId xmlns:p14="http://schemas.microsoft.com/office/powerpoint/2010/main" val="2607336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98FC22F-BDA6-4ED1-B854-C61FFE72DDBE}" type="datetimeFigureOut">
              <a:rPr lang="en-GB" smtClean="0"/>
              <a:t>09/04/2021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AC4574-AB5A-47D5-8998-AB607DC87C0C}" type="slidenum">
              <a:rPr lang="en-GB" smtClean="0"/>
              <a:t>‹#›</a:t>
            </a:fld>
            <a:endParaRPr lang="en-GB"/>
          </a:p>
        </p:txBody>
      </p:sp>
    </p:spTree>
    <p:extLst>
      <p:ext uri="{BB962C8B-B14F-4D97-AF65-F5344CB8AC3E}">
        <p14:creationId xmlns:p14="http://schemas.microsoft.com/office/powerpoint/2010/main" val="10779638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98FC22F-BDA6-4ED1-B854-C61FFE72DDBE}" type="datetimeFigureOut">
              <a:rPr lang="en-GB" smtClean="0"/>
              <a:t>09/04/2021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AC4574-AB5A-47D5-8998-AB607DC87C0C}" type="slidenum">
              <a:rPr lang="en-GB" smtClean="0"/>
              <a:t>‹#›</a:t>
            </a:fld>
            <a:endParaRPr lang="en-GB"/>
          </a:p>
        </p:txBody>
      </p:sp>
    </p:spTree>
    <p:extLst>
      <p:ext uri="{BB962C8B-B14F-4D97-AF65-F5344CB8AC3E}">
        <p14:creationId xmlns:p14="http://schemas.microsoft.com/office/powerpoint/2010/main" val="958411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8FC22F-BDA6-4ED1-B854-C61FFE72DDBE}" type="datetimeFigureOut">
              <a:rPr lang="en-GB" smtClean="0"/>
              <a:t>09/04/2021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AC4574-AB5A-47D5-8998-AB607DC87C0C}" type="slidenum">
              <a:rPr lang="en-GB" smtClean="0"/>
              <a:t>‹#›</a:t>
            </a:fld>
            <a:endParaRPr lang="en-GB"/>
          </a:p>
        </p:txBody>
      </p:sp>
    </p:spTree>
    <p:extLst>
      <p:ext uri="{BB962C8B-B14F-4D97-AF65-F5344CB8AC3E}">
        <p14:creationId xmlns:p14="http://schemas.microsoft.com/office/powerpoint/2010/main" val="2227567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8FC22F-BDA6-4ED1-B854-C61FFE72DDBE}" type="datetimeFigureOut">
              <a:rPr lang="en-GB" smtClean="0"/>
              <a:t>09/04/2021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C4574-AB5A-47D5-8998-AB607DC87C0C}" type="slidenum">
              <a:rPr lang="en-GB" smtClean="0"/>
              <a:t>‹#›</a:t>
            </a:fld>
            <a:endParaRPr lang="en-GB"/>
          </a:p>
        </p:txBody>
      </p:sp>
    </p:spTree>
    <p:extLst>
      <p:ext uri="{BB962C8B-B14F-4D97-AF65-F5344CB8AC3E}">
        <p14:creationId xmlns:p14="http://schemas.microsoft.com/office/powerpoint/2010/main" val="651581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8FC22F-BDA6-4ED1-B854-C61FFE72DDBE}" type="datetimeFigureOut">
              <a:rPr lang="en-GB" smtClean="0"/>
              <a:t>09/04/2021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C4574-AB5A-47D5-8998-AB607DC87C0C}" type="slidenum">
              <a:rPr lang="en-GB" smtClean="0"/>
              <a:t>‹#›</a:t>
            </a:fld>
            <a:endParaRPr lang="en-GB"/>
          </a:p>
        </p:txBody>
      </p:sp>
    </p:spTree>
    <p:extLst>
      <p:ext uri="{BB962C8B-B14F-4D97-AF65-F5344CB8AC3E}">
        <p14:creationId xmlns:p14="http://schemas.microsoft.com/office/powerpoint/2010/main" val="177257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8FC22F-BDA6-4ED1-B854-C61FFE72DDBE}" type="datetimeFigureOut">
              <a:rPr lang="en-GB" smtClean="0"/>
              <a:t>09/04/2021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C4574-AB5A-47D5-8998-AB607DC87C0C}" type="slidenum">
              <a:rPr lang="en-GB" smtClean="0"/>
              <a:t>‹#›</a:t>
            </a:fld>
            <a:endParaRPr lang="en-GB"/>
          </a:p>
        </p:txBody>
      </p:sp>
    </p:spTree>
    <p:extLst>
      <p:ext uri="{BB962C8B-B14F-4D97-AF65-F5344CB8AC3E}">
        <p14:creationId xmlns:p14="http://schemas.microsoft.com/office/powerpoint/2010/main" val="117476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8FC22F-BDA6-4ED1-B854-C61FFE72DDBE}" type="datetimeFigureOut">
              <a:rPr lang="en-GB" smtClean="0"/>
              <a:t>09/04/2021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C4574-AB5A-47D5-8998-AB607DC87C0C}" type="slidenum">
              <a:rPr lang="en-GB" smtClean="0"/>
              <a:t>‹#›</a:t>
            </a:fld>
            <a:endParaRPr lang="en-GB"/>
          </a:p>
        </p:txBody>
      </p:sp>
    </p:spTree>
    <p:extLst>
      <p:ext uri="{BB962C8B-B14F-4D97-AF65-F5344CB8AC3E}">
        <p14:creationId xmlns:p14="http://schemas.microsoft.com/office/powerpoint/2010/main" val="3736131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8FC22F-BDA6-4ED1-B854-C61FFE72DDBE}" type="datetimeFigureOut">
              <a:rPr lang="en-GB" smtClean="0"/>
              <a:t>09/04/2021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AC4574-AB5A-47D5-8998-AB607DC87C0C}" type="slidenum">
              <a:rPr lang="en-GB" smtClean="0"/>
              <a:t>‹#›</a:t>
            </a:fld>
            <a:endParaRPr lang="en-GB"/>
          </a:p>
        </p:txBody>
      </p:sp>
    </p:spTree>
    <p:extLst>
      <p:ext uri="{BB962C8B-B14F-4D97-AF65-F5344CB8AC3E}">
        <p14:creationId xmlns:p14="http://schemas.microsoft.com/office/powerpoint/2010/main" val="37519451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hyperlink" Target="http://learning.gov.wales/resources/learningpacks/mep/literacy/literacy-in-wales/introduction/?lang=en" TargetMode="External"/><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hyperlink" Target="http://learning.gov.wales/resources/browse-all/lnf-help-video/?lang=en" TargetMode="External"/><Relationship Id="rId3" Type="http://schemas.openxmlformats.org/officeDocument/2006/relationships/hyperlink" Target="http://learning.gov.wales/resources/browse-all/nlnf/?lang=en" TargetMode="External"/><Relationship Id="rId7" Type="http://schemas.openxmlformats.org/officeDocument/2006/relationships/hyperlink" Target="http://learning.gov.wales/resources/browse-all/nlnf/?skip=1&amp;lang=cy" TargetMode="External"/><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hyperlink" Target="http://learning.gov.wales/resources/browse-all/lnf-help-video/?skip=1&amp;lang=cy"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gov.wales/topics/educationandskills/schoolshome/curriculuminwales/curriculum-for-wales-curriculum-for-life/?lang=en" TargetMode="Externa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hyperlink" Target="http://gov.wales/topics/educationandskills/schoolshome/curriculuminwales/curriculum-for-wales-curriculum-for-life/?skip=1&amp;lang=cy"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22.pn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gov.wales/topics/educationandskills/schoolshome/curriculuminwales/curriculum-for-wales-curriculum-for-life/?skip=1&amp;lang=cy" TargetMode="External"/><Relationship Id="rId7" Type="http://schemas.openxmlformats.org/officeDocument/2006/relationships/image" Target="../media/image30.png"/><Relationship Id="rId2"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hyperlink" Target="http://gov.wales/topics/educationandskills/schoolshome/curriculuminwales/curriculum-for-wales-curriculum-for-life/?skip=1&amp;lang=en" TargetMode="External"/></Relationships>
</file>

<file path=ppt/slides/_rels/slide20.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31.png"/><Relationship Id="rId7" Type="http://schemas.openxmlformats.org/officeDocument/2006/relationships/image" Target="../media/image3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learning.gov.wales/resources/browse-all/digital-competence-framework/?skip=1&amp;lang=cy" TargetMode="External"/><Relationship Id="rId5" Type="http://schemas.openxmlformats.org/officeDocument/2006/relationships/hyperlink" Target="http://learning.gov.wales/resources/browse-all/digital-competence-framework/?lang=en" TargetMode="External"/><Relationship Id="rId4" Type="http://schemas.openxmlformats.org/officeDocument/2006/relationships/image" Target="../media/image3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5.gif"/><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26.xml.rels><?xml version="1.0" encoding="UTF-8" standalone="yes"?>
<Relationships xmlns="http://schemas.openxmlformats.org/package/2006/relationships"><Relationship Id="rId2" Type="http://schemas.openxmlformats.org/officeDocument/2006/relationships/image" Target="../media/image35.gi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www.google.co.uk/url?sa=t&amp;rct=j&amp;q=&amp;esrc=s&amp;source=web&amp;cd=1&amp;ved=0ahUKEwiMhO3S_u3VAhWNbVAKHdIMCbQQFggpMAA&amp;url=http://www.wasacre.org.uk/publications/wag/W-developingthecurriculumcymreig.pdf&amp;usg=AFQjCNF8u_xU-DV26S_XLYjYCH5IiI2O2Q" TargetMode="External"/><Relationship Id="rId2" Type="http://schemas.openxmlformats.org/officeDocument/2006/relationships/image" Target="../media/image36.png"/><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hyperlink" Target="http://www.wasacre.org.uk/publications/wag/E-developingthecurriculumcymreig.pdf"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 Id="rId5" Type="http://schemas.openxmlformats.org/officeDocument/2006/relationships/hyperlink" Target="http://learning.gov.wales/docs/learningwales/publications/190920-cwricwlwm-cymreig-final-report-cy.pdf" TargetMode="External"/><Relationship Id="rId4" Type="http://schemas.openxmlformats.org/officeDocument/2006/relationships/hyperlink" Target="http://learning.gov.wales/docs/learningwales/publications/190920-cwricwlwm-cymreig-final-report-en.pdf"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gov.wales/topics/educationandskills/allsectorpolicies/europeanandinternational/sustainabledevelop/?skip=1&amp;lang=en" TargetMode="External"/><Relationship Id="rId2" Type="http://schemas.openxmlformats.org/officeDocument/2006/relationships/hyperlink" Target="http://gov.wales/topics/educationandskills/allsectorpolicies/europeanandinternational/sustainabledevelop/?lang=cy" TargetMode="External"/><Relationship Id="rId1" Type="http://schemas.openxmlformats.org/officeDocument/2006/relationships/slideLayout" Target="../slideLayouts/slideLayout1.xml"/><Relationship Id="rId4" Type="http://schemas.openxmlformats.org/officeDocument/2006/relationships/image" Target="../media/image40.png"/></Relationships>
</file>

<file path=ppt/slides/_rels/slide31.xml.rels><?xml version="1.0" encoding="UTF-8" standalone="yes"?>
<Relationships xmlns="http://schemas.openxmlformats.org/package/2006/relationships"><Relationship Id="rId8" Type="http://schemas.openxmlformats.org/officeDocument/2006/relationships/hyperlink" Target="http://gov.wales/docs/dcells/publications/081204commonunderstschoolscy.pdf" TargetMode="External"/><Relationship Id="rId3" Type="http://schemas.openxmlformats.org/officeDocument/2006/relationships/image" Target="../media/image42.png"/><Relationship Id="rId7" Type="http://schemas.openxmlformats.org/officeDocument/2006/relationships/hyperlink" Target="http://gov.wales/docs/dcells/publications/081204commonunderstschoolsen.pdf" TargetMode="External"/><Relationship Id="rId2" Type="http://schemas.openxmlformats.org/officeDocument/2006/relationships/image" Target="../media/image41.png"/><Relationship Id="rId1" Type="http://schemas.openxmlformats.org/officeDocument/2006/relationships/slideLayout" Target="../slideLayouts/slideLayout1.xml"/><Relationship Id="rId6" Type="http://schemas.openxmlformats.org/officeDocument/2006/relationships/hyperlink" Target="http://gov.wales/docs/dcells/publications/081204infoteachertraineesen.pdf" TargetMode="External"/><Relationship Id="rId5" Type="http://schemas.openxmlformats.org/officeDocument/2006/relationships/image" Target="../media/image44.png"/><Relationship Id="rId4" Type="http://schemas.openxmlformats.org/officeDocument/2006/relationships/image" Target="../media/image43.png"/><Relationship Id="rId9" Type="http://schemas.openxmlformats.org/officeDocument/2006/relationships/hyperlink" Target="http://gov.wales/docs/dcells/publications/081204infoteachertraineescy.pdf"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7350" y="332656"/>
            <a:ext cx="8856984" cy="7540526"/>
          </a:xfrm>
          <a:prstGeom prst="rect">
            <a:avLst/>
          </a:prstGeom>
          <a:noFill/>
        </p:spPr>
        <p:txBody>
          <a:bodyPr wrap="square" rtlCol="0">
            <a:spAutoFit/>
          </a:bodyPr>
          <a:lstStyle/>
          <a:p>
            <a:pPr algn="ctr"/>
            <a:r>
              <a:rPr lang="en-GB" sz="4400" b="1" dirty="0"/>
              <a:t> </a:t>
            </a:r>
          </a:p>
          <a:p>
            <a:pPr algn="ctr"/>
            <a:r>
              <a:rPr lang="en-GB" sz="4400" b="1" dirty="0" err="1"/>
              <a:t>Agweddau</a:t>
            </a:r>
            <a:r>
              <a:rPr lang="en-GB" sz="4400" b="1" dirty="0"/>
              <a:t> </a:t>
            </a:r>
            <a:r>
              <a:rPr lang="en-GB" sz="4400" b="1" dirty="0" err="1"/>
              <a:t>Trawsgwricwlaidd</a:t>
            </a:r>
            <a:endParaRPr lang="en-GB" sz="4400" b="1" dirty="0"/>
          </a:p>
          <a:p>
            <a:pPr algn="ctr"/>
            <a:r>
              <a:rPr lang="en-GB" sz="4400" b="1" dirty="0" err="1"/>
              <a:t>o’r</a:t>
            </a:r>
            <a:endParaRPr lang="en-GB" sz="4400" b="1" dirty="0"/>
          </a:p>
          <a:p>
            <a:pPr algn="ctr"/>
            <a:r>
              <a:rPr lang="en-GB" sz="4400" b="1" dirty="0" err="1"/>
              <a:t>Cwricwlwm</a:t>
            </a:r>
            <a:endParaRPr lang="en-GB" sz="4400" b="1" dirty="0"/>
          </a:p>
          <a:p>
            <a:pPr algn="ctr"/>
            <a:r>
              <a:rPr lang="en-GB" sz="4400" b="1" dirty="0"/>
              <a:t>2017-2022</a:t>
            </a:r>
          </a:p>
          <a:p>
            <a:pPr algn="ctr"/>
            <a:endParaRPr lang="en-GB" sz="4400" b="1" dirty="0"/>
          </a:p>
          <a:p>
            <a:pPr algn="ctr"/>
            <a:r>
              <a:rPr lang="en-GB" sz="4400" b="1" dirty="0"/>
              <a:t>Cross-curricular aspects of the Curriculum</a:t>
            </a:r>
          </a:p>
          <a:p>
            <a:pPr algn="ctr"/>
            <a:r>
              <a:rPr lang="en-GB" sz="4400" b="1" dirty="0"/>
              <a:t>2017-2022</a:t>
            </a:r>
          </a:p>
          <a:p>
            <a:pPr algn="ctr"/>
            <a:endParaRPr lang="en-GB" sz="4400" b="1" i="1" dirty="0"/>
          </a:p>
          <a:p>
            <a:pPr algn="ctr"/>
            <a:endParaRPr lang="en-GB" sz="4400" b="1" dirty="0"/>
          </a:p>
        </p:txBody>
      </p:sp>
      <p:sp>
        <p:nvSpPr>
          <p:cNvPr id="3" name="Rectangle 2"/>
          <p:cNvSpPr/>
          <p:nvPr/>
        </p:nvSpPr>
        <p:spPr>
          <a:xfrm>
            <a:off x="395536" y="332656"/>
            <a:ext cx="8568952" cy="633670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Tree>
    <p:extLst>
      <p:ext uri="{BB962C8B-B14F-4D97-AF65-F5344CB8AC3E}">
        <p14:creationId xmlns:p14="http://schemas.microsoft.com/office/powerpoint/2010/main" val="1474186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67826" y="1086943"/>
            <a:ext cx="3528394" cy="5632311"/>
          </a:xfrm>
          <a:prstGeom prst="rect">
            <a:avLst/>
          </a:prstGeom>
        </p:spPr>
        <p:txBody>
          <a:bodyPr wrap="square">
            <a:spAutoFit/>
          </a:bodyPr>
          <a:lstStyle/>
          <a:p>
            <a:pPr lvl="0"/>
            <a:r>
              <a:rPr lang="en-GB" sz="2000" b="1" dirty="0" err="1">
                <a:solidFill>
                  <a:prstClr val="black"/>
                </a:solidFill>
              </a:rPr>
              <a:t>Ymwybyddiaeth</a:t>
            </a:r>
            <a:r>
              <a:rPr lang="en-GB" sz="2000" b="1" dirty="0">
                <a:solidFill>
                  <a:prstClr val="black"/>
                </a:solidFill>
              </a:rPr>
              <a:t> </a:t>
            </a:r>
            <a:r>
              <a:rPr lang="en-GB" sz="2000" b="1" dirty="0" err="1">
                <a:solidFill>
                  <a:prstClr val="black"/>
                </a:solidFill>
              </a:rPr>
              <a:t>o’r</a:t>
            </a:r>
            <a:r>
              <a:rPr lang="en-GB" sz="2000" b="1" dirty="0">
                <a:solidFill>
                  <a:prstClr val="black"/>
                </a:solidFill>
              </a:rPr>
              <a:t>: </a:t>
            </a:r>
          </a:p>
          <a:p>
            <a:pPr lvl="0"/>
            <a:r>
              <a:rPr lang="en-GB" sz="2000" dirty="0">
                <a:solidFill>
                  <a:prstClr val="black"/>
                </a:solidFill>
              </a:rPr>
              <a:t> • </a:t>
            </a:r>
            <a:r>
              <a:rPr lang="en-GB" sz="2000" dirty="0" err="1">
                <a:solidFill>
                  <a:prstClr val="black"/>
                </a:solidFill>
              </a:rPr>
              <a:t>agweddau</a:t>
            </a:r>
            <a:r>
              <a:rPr lang="en-GB" sz="2000" dirty="0">
                <a:solidFill>
                  <a:prstClr val="black"/>
                </a:solidFill>
              </a:rPr>
              <a:t> </a:t>
            </a:r>
            <a:r>
              <a:rPr lang="en-GB" sz="2000" dirty="0" err="1">
                <a:solidFill>
                  <a:prstClr val="black"/>
                </a:solidFill>
              </a:rPr>
              <a:t>traws-gwricwlaidd</a:t>
            </a:r>
            <a:r>
              <a:rPr lang="en-GB" sz="2000" dirty="0">
                <a:solidFill>
                  <a:prstClr val="black"/>
                </a:solidFill>
              </a:rPr>
              <a:t>  </a:t>
            </a:r>
          </a:p>
          <a:p>
            <a:pPr lvl="0"/>
            <a:r>
              <a:rPr lang="en-GB" sz="2000" dirty="0">
                <a:solidFill>
                  <a:prstClr val="black"/>
                </a:solidFill>
              </a:rPr>
              <a:t>    </a:t>
            </a:r>
            <a:r>
              <a:rPr lang="en-GB" sz="2000" dirty="0" err="1">
                <a:solidFill>
                  <a:prstClr val="black"/>
                </a:solidFill>
              </a:rPr>
              <a:t>o’r</a:t>
            </a:r>
            <a:r>
              <a:rPr lang="en-GB" sz="2000" dirty="0">
                <a:solidFill>
                  <a:prstClr val="black"/>
                </a:solidFill>
              </a:rPr>
              <a:t> </a:t>
            </a:r>
            <a:r>
              <a:rPr lang="en-GB" sz="2000" dirty="0" err="1">
                <a:solidFill>
                  <a:prstClr val="black"/>
                </a:solidFill>
              </a:rPr>
              <a:t>cwricwlwm</a:t>
            </a:r>
            <a:r>
              <a:rPr lang="en-GB" sz="2000" dirty="0">
                <a:solidFill>
                  <a:prstClr val="black"/>
                </a:solidFill>
              </a:rPr>
              <a:t> </a:t>
            </a:r>
          </a:p>
          <a:p>
            <a:pPr lvl="0"/>
            <a:r>
              <a:rPr lang="en-GB" sz="2000" dirty="0">
                <a:solidFill>
                  <a:prstClr val="black"/>
                </a:solidFill>
              </a:rPr>
              <a:t> • </a:t>
            </a:r>
            <a:r>
              <a:rPr lang="en-GB" sz="2000" dirty="0" err="1">
                <a:solidFill>
                  <a:prstClr val="black"/>
                </a:solidFill>
              </a:rPr>
              <a:t>safweoedd</a:t>
            </a:r>
            <a:r>
              <a:rPr lang="en-GB" sz="2000" dirty="0">
                <a:solidFill>
                  <a:prstClr val="black"/>
                </a:solidFill>
              </a:rPr>
              <a:t>/</a:t>
            </a:r>
            <a:r>
              <a:rPr lang="en-GB" sz="2000" dirty="0" err="1">
                <a:solidFill>
                  <a:prstClr val="black"/>
                </a:solidFill>
              </a:rPr>
              <a:t>dogfennau</a:t>
            </a:r>
            <a:r>
              <a:rPr lang="en-GB" sz="2000" dirty="0">
                <a:solidFill>
                  <a:prstClr val="black"/>
                </a:solidFill>
              </a:rPr>
              <a:t> </a:t>
            </a:r>
            <a:r>
              <a:rPr lang="en-GB" sz="2000" dirty="0" err="1">
                <a:solidFill>
                  <a:prstClr val="black"/>
                </a:solidFill>
              </a:rPr>
              <a:t>perthnasol</a:t>
            </a:r>
            <a:r>
              <a:rPr lang="en-GB" sz="2000" dirty="0">
                <a:solidFill>
                  <a:prstClr val="black"/>
                </a:solidFill>
              </a:rPr>
              <a:t>  </a:t>
            </a:r>
            <a:r>
              <a:rPr lang="en-GB" sz="2000" dirty="0" err="1">
                <a:solidFill>
                  <a:prstClr val="black"/>
                </a:solidFill>
              </a:rPr>
              <a:t>sy’n</a:t>
            </a:r>
            <a:r>
              <a:rPr lang="en-GB" sz="2000" dirty="0">
                <a:solidFill>
                  <a:prstClr val="black"/>
                </a:solidFill>
              </a:rPr>
              <a:t> </a:t>
            </a:r>
            <a:r>
              <a:rPr lang="en-GB" sz="2000" dirty="0" err="1">
                <a:solidFill>
                  <a:prstClr val="black"/>
                </a:solidFill>
              </a:rPr>
              <a:t>cynnig</a:t>
            </a:r>
            <a:r>
              <a:rPr lang="en-GB" sz="2000" dirty="0">
                <a:solidFill>
                  <a:prstClr val="black"/>
                </a:solidFill>
              </a:rPr>
              <a:t> </a:t>
            </a:r>
            <a:r>
              <a:rPr lang="en-GB" sz="2000" dirty="0" err="1">
                <a:solidFill>
                  <a:prstClr val="black"/>
                </a:solidFill>
              </a:rPr>
              <a:t>gwybodaeth</a:t>
            </a:r>
            <a:r>
              <a:rPr lang="en-GB" sz="2000" dirty="0">
                <a:solidFill>
                  <a:prstClr val="black"/>
                </a:solidFill>
              </a:rPr>
              <a:t> ac </a:t>
            </a:r>
            <a:r>
              <a:rPr lang="en-GB" sz="2000" dirty="0" err="1">
                <a:solidFill>
                  <a:prstClr val="black"/>
                </a:solidFill>
              </a:rPr>
              <a:t>arweiniad</a:t>
            </a:r>
            <a:r>
              <a:rPr lang="en-GB" sz="2000" dirty="0">
                <a:solidFill>
                  <a:prstClr val="black"/>
                </a:solidFill>
              </a:rPr>
              <a:t> am </a:t>
            </a:r>
            <a:r>
              <a:rPr lang="en-GB" sz="2000" dirty="0" err="1">
                <a:solidFill>
                  <a:prstClr val="black"/>
                </a:solidFill>
              </a:rPr>
              <a:t>yr</a:t>
            </a:r>
            <a:r>
              <a:rPr lang="en-GB" sz="2000" dirty="0">
                <a:solidFill>
                  <a:prstClr val="black"/>
                </a:solidFill>
              </a:rPr>
              <a:t>  </a:t>
            </a:r>
            <a:r>
              <a:rPr lang="en-GB" sz="2000" dirty="0" err="1">
                <a:solidFill>
                  <a:prstClr val="black"/>
                </a:solidFill>
              </a:rPr>
              <a:t>elfennau</a:t>
            </a:r>
            <a:r>
              <a:rPr lang="en-GB" sz="2000" dirty="0">
                <a:solidFill>
                  <a:prstClr val="black"/>
                </a:solidFill>
              </a:rPr>
              <a:t> </a:t>
            </a:r>
            <a:r>
              <a:rPr lang="en-GB" sz="2000" dirty="0" err="1">
                <a:solidFill>
                  <a:prstClr val="black"/>
                </a:solidFill>
              </a:rPr>
              <a:t>traws-gwricwlaidd</a:t>
            </a:r>
            <a:r>
              <a:rPr lang="en-GB" sz="2000" dirty="0">
                <a:solidFill>
                  <a:prstClr val="black"/>
                </a:solidFill>
              </a:rPr>
              <a:t>.</a:t>
            </a:r>
          </a:p>
          <a:p>
            <a:pPr lvl="0"/>
            <a:r>
              <a:rPr lang="en-GB" sz="2000" b="1" dirty="0" err="1">
                <a:solidFill>
                  <a:prstClr val="black"/>
                </a:solidFill>
              </a:rPr>
              <a:t>Dealltwriaeth</a:t>
            </a:r>
            <a:r>
              <a:rPr lang="en-GB" sz="2000" b="1" dirty="0">
                <a:solidFill>
                  <a:prstClr val="black"/>
                </a:solidFill>
              </a:rPr>
              <a:t> </a:t>
            </a:r>
            <a:r>
              <a:rPr lang="en-GB" sz="2000" b="1" dirty="0" err="1">
                <a:solidFill>
                  <a:prstClr val="black"/>
                </a:solidFill>
              </a:rPr>
              <a:t>o’r</a:t>
            </a:r>
            <a:r>
              <a:rPr lang="en-GB" sz="2000" b="1" dirty="0">
                <a:solidFill>
                  <a:prstClr val="black"/>
                </a:solidFill>
              </a:rPr>
              <a:t>:</a:t>
            </a:r>
          </a:p>
          <a:p>
            <a:pPr lvl="0"/>
            <a:r>
              <a:rPr lang="en-GB" sz="2000" dirty="0">
                <a:solidFill>
                  <a:prstClr val="black"/>
                </a:solidFill>
              </a:rPr>
              <a:t>• </a:t>
            </a:r>
            <a:r>
              <a:rPr lang="en-GB" sz="2000" dirty="0" err="1">
                <a:solidFill>
                  <a:prstClr val="black"/>
                </a:solidFill>
              </a:rPr>
              <a:t>rhesymeg</a:t>
            </a:r>
            <a:r>
              <a:rPr lang="en-GB" sz="2000" dirty="0">
                <a:solidFill>
                  <a:prstClr val="black"/>
                </a:solidFill>
              </a:rPr>
              <a:t> </a:t>
            </a:r>
            <a:r>
              <a:rPr lang="en-GB" sz="2000" dirty="0" err="1">
                <a:solidFill>
                  <a:prstClr val="black"/>
                </a:solidFill>
              </a:rPr>
              <a:t>a’r</a:t>
            </a:r>
            <a:r>
              <a:rPr lang="en-GB" sz="2000" dirty="0">
                <a:solidFill>
                  <a:prstClr val="black"/>
                </a:solidFill>
              </a:rPr>
              <a:t> </a:t>
            </a:r>
            <a:r>
              <a:rPr lang="en-GB" sz="2000" dirty="0" err="1">
                <a:solidFill>
                  <a:prstClr val="black"/>
                </a:solidFill>
              </a:rPr>
              <a:t>prif</a:t>
            </a:r>
            <a:r>
              <a:rPr lang="en-GB" sz="2000" dirty="0">
                <a:solidFill>
                  <a:prstClr val="black"/>
                </a:solidFill>
              </a:rPr>
              <a:t>  </a:t>
            </a:r>
            <a:r>
              <a:rPr lang="en-GB" sz="2000" dirty="0" err="1">
                <a:solidFill>
                  <a:prstClr val="black"/>
                </a:solidFill>
              </a:rPr>
              <a:t>egwyddorion</a:t>
            </a:r>
            <a:r>
              <a:rPr lang="en-GB" sz="2000" dirty="0">
                <a:solidFill>
                  <a:prstClr val="black"/>
                </a:solidFill>
              </a:rPr>
              <a:t> y </a:t>
            </a:r>
            <a:r>
              <a:rPr lang="en-GB" sz="2000" dirty="0" err="1">
                <a:solidFill>
                  <a:prstClr val="black"/>
                </a:solidFill>
              </a:rPr>
              <a:t>tu</a:t>
            </a:r>
            <a:r>
              <a:rPr lang="en-GB" sz="2000" dirty="0">
                <a:solidFill>
                  <a:prstClr val="black"/>
                </a:solidFill>
              </a:rPr>
              <a:t> </a:t>
            </a:r>
            <a:r>
              <a:rPr lang="en-GB" sz="2000" dirty="0" err="1">
                <a:solidFill>
                  <a:prstClr val="black"/>
                </a:solidFill>
              </a:rPr>
              <a:t>ôl</a:t>
            </a:r>
            <a:r>
              <a:rPr lang="en-GB" sz="2000" dirty="0">
                <a:solidFill>
                  <a:prstClr val="black"/>
                </a:solidFill>
              </a:rPr>
              <a:t> </a:t>
            </a:r>
            <a:r>
              <a:rPr lang="en-GB" sz="2000" dirty="0" err="1">
                <a:solidFill>
                  <a:prstClr val="black"/>
                </a:solidFill>
              </a:rPr>
              <a:t>i</a:t>
            </a:r>
            <a:r>
              <a:rPr lang="en-GB" sz="2000" dirty="0">
                <a:solidFill>
                  <a:prstClr val="black"/>
                </a:solidFill>
              </a:rPr>
              <a:t>  </a:t>
            </a:r>
            <a:r>
              <a:rPr lang="en-GB" sz="2000" dirty="0" err="1">
                <a:solidFill>
                  <a:prstClr val="black"/>
                </a:solidFill>
              </a:rPr>
              <a:t>addysgu</a:t>
            </a:r>
            <a:r>
              <a:rPr lang="en-GB" sz="2000" dirty="0">
                <a:solidFill>
                  <a:prstClr val="black"/>
                </a:solidFill>
              </a:rPr>
              <a:t> a </a:t>
            </a:r>
            <a:r>
              <a:rPr lang="en-GB" sz="2000" dirty="0" err="1">
                <a:solidFill>
                  <a:prstClr val="black"/>
                </a:solidFill>
              </a:rPr>
              <a:t>dysgu</a:t>
            </a:r>
            <a:r>
              <a:rPr lang="en-GB" sz="2000" dirty="0">
                <a:solidFill>
                  <a:prstClr val="black"/>
                </a:solidFill>
              </a:rPr>
              <a:t> </a:t>
            </a:r>
            <a:r>
              <a:rPr lang="en-GB" sz="2000" dirty="0" err="1">
                <a:solidFill>
                  <a:prstClr val="black"/>
                </a:solidFill>
              </a:rPr>
              <a:t>yr</a:t>
            </a:r>
            <a:r>
              <a:rPr lang="en-GB" sz="2000" dirty="0">
                <a:solidFill>
                  <a:prstClr val="black"/>
                </a:solidFill>
              </a:rPr>
              <a:t> </a:t>
            </a:r>
            <a:r>
              <a:rPr lang="en-GB" sz="2000" dirty="0" err="1">
                <a:solidFill>
                  <a:prstClr val="black"/>
                </a:solidFill>
              </a:rPr>
              <a:t>agweddau</a:t>
            </a:r>
            <a:r>
              <a:rPr lang="en-GB" sz="2000" dirty="0">
                <a:solidFill>
                  <a:prstClr val="black"/>
                </a:solidFill>
              </a:rPr>
              <a:t>  </a:t>
            </a:r>
            <a:r>
              <a:rPr lang="en-GB" sz="2000" dirty="0" err="1">
                <a:solidFill>
                  <a:prstClr val="black"/>
                </a:solidFill>
              </a:rPr>
              <a:t>traws-gwricwlaidd</a:t>
            </a:r>
            <a:r>
              <a:rPr lang="en-GB" sz="2000" dirty="0">
                <a:solidFill>
                  <a:prstClr val="black"/>
                </a:solidFill>
              </a:rPr>
              <a:t>.</a:t>
            </a:r>
          </a:p>
          <a:p>
            <a:pPr lvl="0"/>
            <a:r>
              <a:rPr lang="en-GB" sz="2000" b="1" dirty="0">
                <a:solidFill>
                  <a:prstClr val="black"/>
                </a:solidFill>
              </a:rPr>
              <a:t> I </a:t>
            </a:r>
            <a:r>
              <a:rPr lang="en-GB" sz="2000" b="1" dirty="0" err="1">
                <a:solidFill>
                  <a:prstClr val="black"/>
                </a:solidFill>
              </a:rPr>
              <a:t>ddatblygu</a:t>
            </a:r>
            <a:r>
              <a:rPr lang="en-GB" sz="2000" b="1" dirty="0">
                <a:solidFill>
                  <a:prstClr val="black"/>
                </a:solidFill>
              </a:rPr>
              <a:t>:</a:t>
            </a:r>
          </a:p>
          <a:p>
            <a:pPr marL="342900" lvl="0" indent="-342900">
              <a:buFont typeface="Arial" panose="020B0604020202020204" pitchFamily="34" charset="0"/>
              <a:buChar char="•"/>
            </a:pPr>
            <a:r>
              <a:rPr lang="en-GB" sz="2000" b="1" dirty="0">
                <a:solidFill>
                  <a:prstClr val="black"/>
                </a:solidFill>
              </a:rPr>
              <a:t> </a:t>
            </a:r>
            <a:r>
              <a:rPr lang="en-GB" sz="2000" dirty="0" err="1">
                <a:solidFill>
                  <a:prstClr val="black"/>
                </a:solidFill>
              </a:rPr>
              <a:t>gwell</a:t>
            </a:r>
            <a:r>
              <a:rPr lang="en-GB" sz="2000" dirty="0">
                <a:solidFill>
                  <a:prstClr val="black"/>
                </a:solidFill>
              </a:rPr>
              <a:t> </a:t>
            </a:r>
            <a:r>
              <a:rPr lang="en-GB" sz="2000" dirty="0" err="1">
                <a:solidFill>
                  <a:prstClr val="black"/>
                </a:solidFill>
              </a:rPr>
              <a:t>gwybodaeth</a:t>
            </a:r>
            <a:r>
              <a:rPr lang="en-GB" sz="2000" dirty="0">
                <a:solidFill>
                  <a:prstClr val="black"/>
                </a:solidFill>
              </a:rPr>
              <a:t> a </a:t>
            </a:r>
            <a:r>
              <a:rPr lang="en-GB" sz="2000" dirty="0" err="1">
                <a:solidFill>
                  <a:prstClr val="black"/>
                </a:solidFill>
              </a:rPr>
              <a:t>dealltwriaeth</a:t>
            </a:r>
            <a:r>
              <a:rPr lang="en-GB" sz="2000" dirty="0">
                <a:solidFill>
                  <a:prstClr val="black"/>
                </a:solidFill>
              </a:rPr>
              <a:t> o </a:t>
            </a:r>
            <a:r>
              <a:rPr lang="en-GB" sz="2000" dirty="0" err="1">
                <a:solidFill>
                  <a:prstClr val="black"/>
                </a:solidFill>
              </a:rPr>
              <a:t>gyfraniad</a:t>
            </a:r>
            <a:r>
              <a:rPr lang="en-GB" sz="2000" dirty="0">
                <a:solidFill>
                  <a:prstClr val="black"/>
                </a:solidFill>
              </a:rPr>
              <a:t> </a:t>
            </a:r>
            <a:r>
              <a:rPr lang="en-GB" sz="2000" dirty="0" err="1">
                <a:solidFill>
                  <a:prstClr val="black"/>
                </a:solidFill>
              </a:rPr>
              <a:t>yr</a:t>
            </a:r>
            <a:r>
              <a:rPr lang="en-GB" sz="2000" dirty="0">
                <a:solidFill>
                  <a:prstClr val="black"/>
                </a:solidFill>
              </a:rPr>
              <a:t> </a:t>
            </a:r>
            <a:r>
              <a:rPr lang="en-GB" sz="2000" dirty="0" err="1">
                <a:solidFill>
                  <a:prstClr val="black"/>
                </a:solidFill>
              </a:rPr>
              <a:t>Athro</a:t>
            </a:r>
            <a:r>
              <a:rPr lang="en-GB" sz="2000" dirty="0">
                <a:solidFill>
                  <a:prstClr val="black"/>
                </a:solidFill>
              </a:rPr>
              <a:t> Donaldson </a:t>
            </a:r>
            <a:r>
              <a:rPr lang="en-GB" sz="2000" dirty="0" err="1">
                <a:solidFill>
                  <a:prstClr val="black"/>
                </a:solidFill>
              </a:rPr>
              <a:t>i</a:t>
            </a:r>
            <a:r>
              <a:rPr lang="en-GB" sz="2000" dirty="0">
                <a:solidFill>
                  <a:prstClr val="black"/>
                </a:solidFill>
              </a:rPr>
              <a:t> </a:t>
            </a:r>
            <a:r>
              <a:rPr lang="en-GB" sz="2000" dirty="0" err="1">
                <a:solidFill>
                  <a:prstClr val="black"/>
                </a:solidFill>
              </a:rPr>
              <a:t>addysg</a:t>
            </a:r>
            <a:r>
              <a:rPr lang="en-GB" sz="2000" dirty="0">
                <a:solidFill>
                  <a:prstClr val="black"/>
                </a:solidFill>
              </a:rPr>
              <a:t> </a:t>
            </a:r>
            <a:r>
              <a:rPr lang="en-GB" sz="2000" dirty="0" err="1">
                <a:solidFill>
                  <a:prstClr val="black"/>
                </a:solidFill>
              </a:rPr>
              <a:t>yng</a:t>
            </a:r>
            <a:r>
              <a:rPr lang="en-GB" sz="2000" dirty="0">
                <a:solidFill>
                  <a:prstClr val="black"/>
                </a:solidFill>
              </a:rPr>
              <a:t> </a:t>
            </a:r>
            <a:r>
              <a:rPr lang="en-GB" sz="2000" dirty="0" err="1">
                <a:solidFill>
                  <a:prstClr val="black"/>
                </a:solidFill>
              </a:rPr>
              <a:t>Nghymru</a:t>
            </a:r>
            <a:r>
              <a:rPr lang="en-GB" sz="2000" dirty="0">
                <a:solidFill>
                  <a:prstClr val="black"/>
                </a:solidFill>
              </a:rPr>
              <a:t> </a:t>
            </a:r>
            <a:r>
              <a:rPr lang="en-GB" sz="2000" dirty="0" err="1">
                <a:solidFill>
                  <a:prstClr val="black"/>
                </a:solidFill>
              </a:rPr>
              <a:t>heddiw</a:t>
            </a:r>
            <a:r>
              <a:rPr lang="en-GB" sz="2000" dirty="0">
                <a:solidFill>
                  <a:prstClr val="black"/>
                </a:solidFill>
              </a:rPr>
              <a:t>.</a:t>
            </a:r>
          </a:p>
          <a:p>
            <a:pPr lvl="0"/>
            <a:endParaRPr lang="en-GB" sz="2000" dirty="0">
              <a:solidFill>
                <a:prstClr val="black"/>
              </a:solidFill>
            </a:endParaRPr>
          </a:p>
        </p:txBody>
      </p:sp>
      <p:sp>
        <p:nvSpPr>
          <p:cNvPr id="3" name="Rectangle 2"/>
          <p:cNvSpPr/>
          <p:nvPr/>
        </p:nvSpPr>
        <p:spPr>
          <a:xfrm>
            <a:off x="5215303" y="859855"/>
            <a:ext cx="3600402" cy="6247864"/>
          </a:xfrm>
          <a:prstGeom prst="rect">
            <a:avLst/>
          </a:prstGeom>
        </p:spPr>
        <p:txBody>
          <a:bodyPr wrap="square">
            <a:spAutoFit/>
          </a:bodyPr>
          <a:lstStyle/>
          <a:p>
            <a:pPr lvl="0"/>
            <a:r>
              <a:rPr lang="en-GB" sz="2000" b="1" dirty="0">
                <a:solidFill>
                  <a:prstClr val="black"/>
                </a:solidFill>
              </a:rPr>
              <a:t>An awareness of:</a:t>
            </a:r>
          </a:p>
          <a:p>
            <a:pPr marL="342900" lvl="0" indent="-342900">
              <a:buFont typeface="Arial" panose="020B0604020202020204" pitchFamily="34" charset="0"/>
              <a:buChar char="•"/>
            </a:pPr>
            <a:r>
              <a:rPr lang="en-GB" sz="2000" dirty="0">
                <a:solidFill>
                  <a:prstClr val="black"/>
                </a:solidFill>
              </a:rPr>
              <a:t>cross-curricular aspects of the curriculum</a:t>
            </a:r>
          </a:p>
          <a:p>
            <a:pPr marL="342900" lvl="0" indent="-342900">
              <a:buFont typeface="Arial" panose="020B0604020202020204" pitchFamily="34" charset="0"/>
              <a:buChar char="•"/>
            </a:pPr>
            <a:r>
              <a:rPr lang="en-GB" sz="2000" dirty="0">
                <a:solidFill>
                  <a:prstClr val="black"/>
                </a:solidFill>
              </a:rPr>
              <a:t>relevant documents which provide information and guidance on cross-curricular aspects of the curriculum.</a:t>
            </a:r>
          </a:p>
          <a:p>
            <a:pPr lvl="0"/>
            <a:r>
              <a:rPr lang="en-GB" sz="2000" b="1" dirty="0">
                <a:solidFill>
                  <a:prstClr val="black"/>
                </a:solidFill>
              </a:rPr>
              <a:t>An understanding of:</a:t>
            </a:r>
          </a:p>
          <a:p>
            <a:pPr lvl="0"/>
            <a:r>
              <a:rPr lang="en-GB" sz="2000" dirty="0">
                <a:solidFill>
                  <a:prstClr val="black"/>
                </a:solidFill>
              </a:rPr>
              <a:t>• the rationale and main principles behind the teaching and learning of these cross-curricular aspects of the curriculum.</a:t>
            </a:r>
            <a:r>
              <a:rPr lang="en-GB" sz="2000" b="1" dirty="0">
                <a:solidFill>
                  <a:prstClr val="black"/>
                </a:solidFill>
              </a:rPr>
              <a:t> </a:t>
            </a:r>
          </a:p>
          <a:p>
            <a:pPr lvl="0"/>
            <a:r>
              <a:rPr lang="en-GB" sz="2000" b="1" dirty="0">
                <a:solidFill>
                  <a:prstClr val="black"/>
                </a:solidFill>
              </a:rPr>
              <a:t>To develop:</a:t>
            </a:r>
          </a:p>
          <a:p>
            <a:pPr marL="342900" lvl="0" indent="-342900">
              <a:buFont typeface="Arial" panose="020B0604020202020204" pitchFamily="34" charset="0"/>
              <a:buChar char="•"/>
            </a:pPr>
            <a:r>
              <a:rPr lang="en-GB" sz="2000" dirty="0">
                <a:solidFill>
                  <a:prstClr val="black"/>
                </a:solidFill>
              </a:rPr>
              <a:t>a better knowledge and understanding of the contribution of Professor Donaldson to education in Wales today.</a:t>
            </a:r>
          </a:p>
          <a:p>
            <a:pPr lvl="0"/>
            <a:endParaRPr lang="en-GB" sz="2000" dirty="0">
              <a:solidFill>
                <a:prstClr val="black"/>
              </a:solidFill>
            </a:endParaRPr>
          </a:p>
        </p:txBody>
      </p:sp>
      <p:sp>
        <p:nvSpPr>
          <p:cNvPr id="4" name="TextBox 3"/>
          <p:cNvSpPr txBox="1"/>
          <p:nvPr/>
        </p:nvSpPr>
        <p:spPr>
          <a:xfrm>
            <a:off x="229690" y="842"/>
            <a:ext cx="4414317" cy="1015663"/>
          </a:xfrm>
          <a:prstGeom prst="rect">
            <a:avLst/>
          </a:prstGeom>
          <a:noFill/>
        </p:spPr>
        <p:txBody>
          <a:bodyPr wrap="square" rtlCol="0">
            <a:spAutoFit/>
          </a:bodyPr>
          <a:lstStyle/>
          <a:p>
            <a:r>
              <a:rPr lang="en-GB" sz="6000" b="1" dirty="0"/>
              <a:t>AMCANION</a:t>
            </a:r>
          </a:p>
        </p:txBody>
      </p:sp>
      <p:sp>
        <p:nvSpPr>
          <p:cNvPr id="5" name="Rounded Rectangular Callout 4"/>
          <p:cNvSpPr/>
          <p:nvPr/>
        </p:nvSpPr>
        <p:spPr>
          <a:xfrm rot="5400000">
            <a:off x="-465189" y="1957690"/>
            <a:ext cx="5626787" cy="3744418"/>
          </a:xfrm>
          <a:prstGeom prst="wedgeRoundRectCallout">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6" name="Rounded Rectangular Callout 5"/>
          <p:cNvSpPr/>
          <p:nvPr/>
        </p:nvSpPr>
        <p:spPr>
          <a:xfrm rot="5400000">
            <a:off x="3966649" y="1946118"/>
            <a:ext cx="5963231" cy="3744418"/>
          </a:xfrm>
          <a:prstGeom prst="wedgeRoundRectCallout">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7" name="Rectangle 6"/>
          <p:cNvSpPr/>
          <p:nvPr/>
        </p:nvSpPr>
        <p:spPr>
          <a:xfrm>
            <a:off x="4960507" y="21887"/>
            <a:ext cx="3975515" cy="1015663"/>
          </a:xfrm>
          <a:prstGeom prst="rect">
            <a:avLst/>
          </a:prstGeom>
        </p:spPr>
        <p:txBody>
          <a:bodyPr wrap="square">
            <a:spAutoFit/>
          </a:bodyPr>
          <a:lstStyle/>
          <a:p>
            <a:pPr algn="ctr"/>
            <a:r>
              <a:rPr lang="en-GB" sz="6000" b="1" dirty="0"/>
              <a:t>OBJECTIVES</a:t>
            </a:r>
          </a:p>
        </p:txBody>
      </p:sp>
    </p:spTree>
    <p:extLst>
      <p:ext uri="{BB962C8B-B14F-4D97-AF65-F5344CB8AC3E}">
        <p14:creationId xmlns:p14="http://schemas.microsoft.com/office/powerpoint/2010/main" val="3860500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4572000" y="1021"/>
            <a:ext cx="0" cy="6858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0" y="282092"/>
            <a:ext cx="4499992" cy="1200329"/>
          </a:xfrm>
          <a:prstGeom prst="rect">
            <a:avLst/>
          </a:prstGeom>
          <a:noFill/>
        </p:spPr>
        <p:txBody>
          <a:bodyPr wrap="square" rtlCol="0">
            <a:spAutoFit/>
          </a:bodyPr>
          <a:lstStyle/>
          <a:p>
            <a:pPr algn="ctr"/>
            <a:r>
              <a:rPr lang="en-GB" sz="3600" b="1" dirty="0" err="1"/>
              <a:t>Agweddau</a:t>
            </a:r>
            <a:r>
              <a:rPr lang="en-GB" sz="3600" b="1" dirty="0"/>
              <a:t> </a:t>
            </a:r>
            <a:r>
              <a:rPr lang="en-GB" sz="3600" b="1" dirty="0" err="1"/>
              <a:t>Trawsgwriclaidd</a:t>
            </a:r>
            <a:endParaRPr lang="en-GB" sz="3600" b="1" dirty="0"/>
          </a:p>
        </p:txBody>
      </p:sp>
      <p:sp>
        <p:nvSpPr>
          <p:cNvPr id="3" name="Rectangle 2"/>
          <p:cNvSpPr/>
          <p:nvPr/>
        </p:nvSpPr>
        <p:spPr>
          <a:xfrm>
            <a:off x="5004047" y="282093"/>
            <a:ext cx="3281411" cy="1200329"/>
          </a:xfrm>
          <a:prstGeom prst="rect">
            <a:avLst/>
          </a:prstGeom>
        </p:spPr>
        <p:txBody>
          <a:bodyPr wrap="none">
            <a:spAutoFit/>
          </a:bodyPr>
          <a:lstStyle/>
          <a:p>
            <a:pPr algn="ctr"/>
            <a:r>
              <a:rPr lang="en-GB" sz="3600" b="1" dirty="0"/>
              <a:t>Cross-curricular </a:t>
            </a:r>
          </a:p>
          <a:p>
            <a:pPr algn="ctr"/>
            <a:r>
              <a:rPr lang="en-GB" sz="3600" b="1" dirty="0"/>
              <a:t>Aspects</a:t>
            </a:r>
          </a:p>
        </p:txBody>
      </p:sp>
      <p:sp>
        <p:nvSpPr>
          <p:cNvPr id="4" name="TextBox 3"/>
          <p:cNvSpPr txBox="1"/>
          <p:nvPr/>
        </p:nvSpPr>
        <p:spPr>
          <a:xfrm>
            <a:off x="395536" y="1562308"/>
            <a:ext cx="3960440" cy="4431983"/>
          </a:xfrm>
          <a:prstGeom prst="rect">
            <a:avLst/>
          </a:prstGeom>
          <a:noFill/>
        </p:spPr>
        <p:txBody>
          <a:bodyPr wrap="square" rtlCol="0">
            <a:spAutoFit/>
          </a:bodyPr>
          <a:lstStyle/>
          <a:p>
            <a:r>
              <a:rPr lang="en-GB" sz="2400" dirty="0"/>
              <a:t>1. </a:t>
            </a:r>
            <a:r>
              <a:rPr lang="en-GB" sz="2400" dirty="0" err="1"/>
              <a:t>Llythrennedd</a:t>
            </a:r>
            <a:endParaRPr lang="en-GB" sz="2400" dirty="0"/>
          </a:p>
          <a:p>
            <a:pPr marL="285750" indent="-285750">
              <a:buFont typeface="Arial" panose="020B0604020202020204" pitchFamily="34" charset="0"/>
              <a:buChar char="•"/>
            </a:pPr>
            <a:endParaRPr lang="en-GB" sz="2400" dirty="0"/>
          </a:p>
          <a:p>
            <a:r>
              <a:rPr lang="en-GB" sz="2400" dirty="0"/>
              <a:t>2. </a:t>
            </a:r>
            <a:r>
              <a:rPr lang="en-GB" sz="2400" dirty="0" err="1"/>
              <a:t>Rhifedd</a:t>
            </a:r>
            <a:endParaRPr lang="en-GB" sz="2400" dirty="0"/>
          </a:p>
          <a:p>
            <a:pPr marL="285750" indent="-285750">
              <a:buFont typeface="Arial" panose="020B0604020202020204" pitchFamily="34" charset="0"/>
              <a:buChar char="•"/>
            </a:pPr>
            <a:endParaRPr lang="en-GB" sz="2400" dirty="0"/>
          </a:p>
          <a:p>
            <a:r>
              <a:rPr lang="en-GB" sz="2400" dirty="0"/>
              <a:t>3. </a:t>
            </a:r>
            <a:r>
              <a:rPr lang="en-GB" sz="2400" dirty="0" err="1"/>
              <a:t>TGCh</a:t>
            </a:r>
            <a:r>
              <a:rPr lang="en-GB" sz="2400" dirty="0"/>
              <a:t>/</a:t>
            </a:r>
            <a:r>
              <a:rPr lang="en-GB" sz="2400" dirty="0" err="1"/>
              <a:t>Cymhwysedd</a:t>
            </a:r>
            <a:r>
              <a:rPr lang="en-GB" sz="2400" dirty="0"/>
              <a:t> </a:t>
            </a:r>
            <a:r>
              <a:rPr lang="en-GB" sz="2400" dirty="0" err="1"/>
              <a:t>Digidol</a:t>
            </a:r>
            <a:endParaRPr lang="en-GB" sz="2400" dirty="0"/>
          </a:p>
          <a:p>
            <a:pPr marL="285750" indent="-285750">
              <a:buFont typeface="Arial" panose="020B0604020202020204" pitchFamily="34" charset="0"/>
              <a:buChar char="•"/>
            </a:pPr>
            <a:endParaRPr lang="en-GB" sz="2400" dirty="0"/>
          </a:p>
          <a:p>
            <a:r>
              <a:rPr lang="en-GB" sz="2400" dirty="0"/>
              <a:t>4. </a:t>
            </a:r>
            <a:r>
              <a:rPr lang="en-GB" sz="2400" dirty="0" err="1"/>
              <a:t>Cwricwlwm</a:t>
            </a:r>
            <a:r>
              <a:rPr lang="en-GB" sz="2400" dirty="0"/>
              <a:t> </a:t>
            </a:r>
            <a:r>
              <a:rPr lang="en-GB" sz="2400" dirty="0" err="1"/>
              <a:t>Cymreig</a:t>
            </a:r>
            <a:endParaRPr lang="en-GB" sz="2400" dirty="0"/>
          </a:p>
          <a:p>
            <a:pPr marL="285750" indent="-285750">
              <a:buFont typeface="Arial" panose="020B0604020202020204" pitchFamily="34" charset="0"/>
              <a:buChar char="•"/>
            </a:pPr>
            <a:endParaRPr lang="en-GB" sz="2400" dirty="0"/>
          </a:p>
          <a:p>
            <a:r>
              <a:rPr lang="en-GB" sz="2400" dirty="0"/>
              <a:t>5. ADCDF</a:t>
            </a:r>
          </a:p>
          <a:p>
            <a:pPr marL="285750" indent="-285750">
              <a:buFont typeface="Arial" panose="020B0604020202020204" pitchFamily="34" charset="0"/>
              <a:buChar char="•"/>
            </a:pPr>
            <a:endParaRPr lang="en-GB" sz="2400" dirty="0"/>
          </a:p>
          <a:p>
            <a:r>
              <a:rPr lang="en-GB" sz="2400" dirty="0"/>
              <a:t>6. </a:t>
            </a:r>
            <a:r>
              <a:rPr lang="en-GB" sz="2400" dirty="0" err="1"/>
              <a:t>Meddwl</a:t>
            </a:r>
            <a:endParaRPr lang="en-GB" sz="2400" dirty="0"/>
          </a:p>
          <a:p>
            <a:endParaRPr lang="en-GB" dirty="0"/>
          </a:p>
        </p:txBody>
      </p:sp>
      <p:sp>
        <p:nvSpPr>
          <p:cNvPr id="6" name="Rectangle 5"/>
          <p:cNvSpPr/>
          <p:nvPr/>
        </p:nvSpPr>
        <p:spPr>
          <a:xfrm>
            <a:off x="4788024" y="1529319"/>
            <a:ext cx="4572000" cy="4154984"/>
          </a:xfrm>
          <a:prstGeom prst="rect">
            <a:avLst/>
          </a:prstGeom>
        </p:spPr>
        <p:txBody>
          <a:bodyPr>
            <a:spAutoFit/>
          </a:bodyPr>
          <a:lstStyle/>
          <a:p>
            <a:r>
              <a:rPr lang="en-GB" sz="2400" dirty="0"/>
              <a:t>1. Literacy</a:t>
            </a:r>
          </a:p>
          <a:p>
            <a:pPr marL="285750" indent="-285750">
              <a:buFont typeface="Arial" panose="020B0604020202020204" pitchFamily="34" charset="0"/>
              <a:buChar char="•"/>
            </a:pPr>
            <a:endParaRPr lang="en-GB" sz="2400" dirty="0"/>
          </a:p>
          <a:p>
            <a:r>
              <a:rPr lang="en-GB" sz="2400" dirty="0"/>
              <a:t>2. Numeracy</a:t>
            </a:r>
          </a:p>
          <a:p>
            <a:pPr marL="285750" indent="-285750">
              <a:buFont typeface="Arial" panose="020B0604020202020204" pitchFamily="34" charset="0"/>
              <a:buChar char="•"/>
            </a:pPr>
            <a:endParaRPr lang="en-GB" sz="2400" dirty="0"/>
          </a:p>
          <a:p>
            <a:r>
              <a:rPr lang="en-GB" sz="2400" dirty="0"/>
              <a:t>3. ICT/Digital competency</a:t>
            </a:r>
          </a:p>
          <a:p>
            <a:pPr marL="285750" indent="-285750">
              <a:buFont typeface="Arial" panose="020B0604020202020204" pitchFamily="34" charset="0"/>
              <a:buChar char="•"/>
            </a:pPr>
            <a:endParaRPr lang="en-GB" sz="2400" dirty="0"/>
          </a:p>
          <a:p>
            <a:r>
              <a:rPr lang="en-GB" sz="2400" dirty="0"/>
              <a:t>4. </a:t>
            </a:r>
            <a:r>
              <a:rPr lang="en-GB" sz="2400" dirty="0" err="1"/>
              <a:t>Cwricwlwm</a:t>
            </a:r>
            <a:r>
              <a:rPr lang="en-GB" sz="2400" dirty="0"/>
              <a:t> </a:t>
            </a:r>
            <a:r>
              <a:rPr lang="en-GB" sz="2400" dirty="0" err="1"/>
              <a:t>Cymreig</a:t>
            </a:r>
            <a:endParaRPr lang="en-GB" sz="2400" dirty="0"/>
          </a:p>
          <a:p>
            <a:endParaRPr lang="en-GB" sz="2400" dirty="0"/>
          </a:p>
          <a:p>
            <a:r>
              <a:rPr lang="en-GB" sz="2400" dirty="0"/>
              <a:t>5.  ESDGC</a:t>
            </a:r>
          </a:p>
          <a:p>
            <a:pPr marL="285750" indent="-285750">
              <a:buFont typeface="Arial" panose="020B0604020202020204" pitchFamily="34" charset="0"/>
              <a:buChar char="•"/>
            </a:pPr>
            <a:endParaRPr lang="en-GB" sz="2400" dirty="0"/>
          </a:p>
          <a:p>
            <a:r>
              <a:rPr lang="en-GB" sz="2400" dirty="0"/>
              <a:t>6. Thinking</a:t>
            </a:r>
          </a:p>
        </p:txBody>
      </p:sp>
      <p:sp>
        <p:nvSpPr>
          <p:cNvPr id="7" name="Rectangle 6"/>
          <p:cNvSpPr/>
          <p:nvPr/>
        </p:nvSpPr>
        <p:spPr>
          <a:xfrm>
            <a:off x="179512" y="188640"/>
            <a:ext cx="4176464" cy="576064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12" name="Rectangle 11"/>
          <p:cNvSpPr/>
          <p:nvPr/>
        </p:nvSpPr>
        <p:spPr>
          <a:xfrm>
            <a:off x="4783777" y="188640"/>
            <a:ext cx="4176464" cy="576064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Tree>
    <p:extLst>
      <p:ext uri="{BB962C8B-B14F-4D97-AF65-F5344CB8AC3E}">
        <p14:creationId xmlns:p14="http://schemas.microsoft.com/office/powerpoint/2010/main" val="576528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88640"/>
            <a:ext cx="8568952" cy="1569660"/>
          </a:xfrm>
          <a:prstGeom prst="rect">
            <a:avLst/>
          </a:prstGeom>
          <a:noFill/>
        </p:spPr>
        <p:txBody>
          <a:bodyPr wrap="square" rtlCol="0">
            <a:spAutoFit/>
          </a:bodyPr>
          <a:lstStyle/>
          <a:p>
            <a:r>
              <a:rPr lang="en-GB" sz="4800" b="1" dirty="0" err="1"/>
              <a:t>Llythrennedd</a:t>
            </a:r>
            <a:r>
              <a:rPr lang="en-GB" sz="4800" b="1" dirty="0"/>
              <a:t> a </a:t>
            </a:r>
            <a:r>
              <a:rPr lang="en-GB" sz="4800" b="1" dirty="0" err="1"/>
              <a:t>Rhifedd</a:t>
            </a:r>
            <a:endParaRPr lang="en-GB" sz="4800" b="1" dirty="0"/>
          </a:p>
          <a:p>
            <a:r>
              <a:rPr lang="en-GB" sz="4800" b="1" i="1" dirty="0"/>
              <a:t>Literacy and Numeracy</a:t>
            </a:r>
          </a:p>
        </p:txBody>
      </p:sp>
      <p:pic>
        <p:nvPicPr>
          <p:cNvPr id="3"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7" y="4149080"/>
            <a:ext cx="1872208" cy="24853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8153" y="1758300"/>
            <a:ext cx="1849591" cy="2352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411760" y="1758300"/>
            <a:ext cx="6192688" cy="523220"/>
          </a:xfrm>
          <a:prstGeom prst="rect">
            <a:avLst/>
          </a:prstGeom>
          <a:noFill/>
        </p:spPr>
        <p:txBody>
          <a:bodyPr wrap="square" rtlCol="0">
            <a:spAutoFit/>
          </a:bodyPr>
          <a:lstStyle/>
          <a:p>
            <a:r>
              <a:rPr lang="en-GB" sz="2800" b="1" dirty="0" err="1"/>
              <a:t>Mawrth</a:t>
            </a:r>
            <a:r>
              <a:rPr lang="en-GB" sz="2800" b="1" dirty="0"/>
              <a:t>/March 2013</a:t>
            </a:r>
          </a:p>
        </p:txBody>
      </p:sp>
      <p:sp>
        <p:nvSpPr>
          <p:cNvPr id="5" name="Rectangle 4"/>
          <p:cNvSpPr/>
          <p:nvPr/>
        </p:nvSpPr>
        <p:spPr>
          <a:xfrm>
            <a:off x="4492988" y="3087251"/>
            <a:ext cx="2318263" cy="2123658"/>
          </a:xfrm>
          <a:prstGeom prst="rect">
            <a:avLst/>
          </a:prstGeom>
        </p:spPr>
        <p:txBody>
          <a:bodyPr wrap="none">
            <a:spAutoFit/>
          </a:bodyPr>
          <a:lstStyle/>
          <a:p>
            <a:pPr algn="ctr"/>
            <a:r>
              <a:rPr lang="en-GB" sz="6600" b="1" dirty="0"/>
              <a:t>Pam?</a:t>
            </a:r>
          </a:p>
          <a:p>
            <a:pPr algn="ctr"/>
            <a:r>
              <a:rPr lang="en-GB" sz="6600" b="1" dirty="0"/>
              <a:t>WHY?</a:t>
            </a:r>
          </a:p>
        </p:txBody>
      </p:sp>
      <p:sp>
        <p:nvSpPr>
          <p:cNvPr id="6" name="Oval Callout 5"/>
          <p:cNvSpPr/>
          <p:nvPr/>
        </p:nvSpPr>
        <p:spPr>
          <a:xfrm>
            <a:off x="2843808" y="2564904"/>
            <a:ext cx="5616624" cy="3168352"/>
          </a:xfrm>
          <a:prstGeom prst="wedgeEllipseCallout">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Tree>
    <p:extLst>
      <p:ext uri="{BB962C8B-B14F-4D97-AF65-F5344CB8AC3E}">
        <p14:creationId xmlns:p14="http://schemas.microsoft.com/office/powerpoint/2010/main" val="964974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1107996"/>
          </a:xfrm>
          <a:prstGeom prst="rect">
            <a:avLst/>
          </a:prstGeom>
          <a:noFill/>
        </p:spPr>
        <p:txBody>
          <a:bodyPr wrap="square" rtlCol="0">
            <a:spAutoFit/>
          </a:bodyPr>
          <a:lstStyle/>
          <a:p>
            <a:pPr algn="ctr"/>
            <a:r>
              <a:rPr lang="en-GB" sz="6600" b="1" dirty="0"/>
              <a:t>OECD &amp; PISA</a:t>
            </a:r>
          </a:p>
        </p:txBody>
      </p:sp>
      <p:sp>
        <p:nvSpPr>
          <p:cNvPr id="4" name="Rectangle 3"/>
          <p:cNvSpPr/>
          <p:nvPr/>
        </p:nvSpPr>
        <p:spPr>
          <a:xfrm>
            <a:off x="292484" y="853565"/>
            <a:ext cx="8851516" cy="369332"/>
          </a:xfrm>
          <a:prstGeom prst="rect">
            <a:avLst/>
          </a:prstGeom>
        </p:spPr>
        <p:txBody>
          <a:bodyPr wrap="square">
            <a:spAutoFit/>
          </a:bodyPr>
          <a:lstStyle/>
          <a:p>
            <a:r>
              <a:rPr lang="en-GB" b="1" dirty="0"/>
              <a:t>Organization For Economic Co-operation And Development </a:t>
            </a:r>
          </a:p>
        </p:txBody>
      </p:sp>
      <p:sp>
        <p:nvSpPr>
          <p:cNvPr id="5" name="Rectangle 4"/>
          <p:cNvSpPr/>
          <p:nvPr/>
        </p:nvSpPr>
        <p:spPr>
          <a:xfrm>
            <a:off x="326262" y="1222897"/>
            <a:ext cx="8878734" cy="369332"/>
          </a:xfrm>
          <a:prstGeom prst="rect">
            <a:avLst/>
          </a:prstGeom>
        </p:spPr>
        <p:txBody>
          <a:bodyPr wrap="square">
            <a:spAutoFit/>
          </a:bodyPr>
          <a:lstStyle/>
          <a:p>
            <a:r>
              <a:rPr lang="en-GB" b="1" dirty="0"/>
              <a:t>The Programme for International Student Assessment</a:t>
            </a:r>
            <a:r>
              <a:rPr lang="en-GB" dirty="0"/>
              <a:t> (</a:t>
            </a:r>
            <a:r>
              <a:rPr lang="en-GB" b="1" dirty="0"/>
              <a:t>PISA</a:t>
            </a:r>
            <a:r>
              <a:rPr lang="en-GB" dirty="0"/>
              <a:t>)</a:t>
            </a: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6262" y="1700808"/>
            <a:ext cx="8568952" cy="38550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44961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10" y="0"/>
            <a:ext cx="913159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18889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9582" y="1512079"/>
            <a:ext cx="8712968" cy="4247317"/>
          </a:xfrm>
          <a:prstGeom prst="rect">
            <a:avLst/>
          </a:prstGeom>
        </p:spPr>
        <p:txBody>
          <a:bodyPr wrap="square">
            <a:spAutoFit/>
          </a:bodyPr>
          <a:lstStyle/>
          <a:p>
            <a:r>
              <a:rPr lang="en-GB" b="1" dirty="0"/>
              <a:t>PRIMARY SCHOOLS</a:t>
            </a:r>
          </a:p>
          <a:p>
            <a:r>
              <a:rPr lang="en-GB" b="1" dirty="0"/>
              <a:t>Seven out of 10 </a:t>
            </a:r>
            <a:r>
              <a:rPr lang="en-GB" dirty="0"/>
              <a:t>primary schools inspected this year are </a:t>
            </a:r>
            <a:r>
              <a:rPr lang="en-GB" b="1" dirty="0"/>
              <a:t>good or better</a:t>
            </a:r>
            <a:r>
              <a:rPr lang="en-GB" dirty="0"/>
              <a:t>, an improvement on the previous year.</a:t>
            </a:r>
          </a:p>
          <a:p>
            <a:r>
              <a:rPr lang="en-GB" dirty="0"/>
              <a:t>The proportion of </a:t>
            </a:r>
            <a:r>
              <a:rPr lang="en-GB" b="1" dirty="0"/>
              <a:t>excellence</a:t>
            </a:r>
            <a:r>
              <a:rPr lang="en-GB" dirty="0"/>
              <a:t> in primary schools continues to increase, to 22% this year from 18% last year</a:t>
            </a:r>
          </a:p>
          <a:p>
            <a:r>
              <a:rPr lang="en-GB" dirty="0"/>
              <a:t>Only seven primary schools (4%) were placed in a statutory intervention category after inspections - a reduction on the 20 schools (9%) identified last year</a:t>
            </a:r>
          </a:p>
          <a:p>
            <a:r>
              <a:rPr lang="en-GB" dirty="0"/>
              <a:t>Many pupils do not have a strong enough grasp of the full range of ICT skills</a:t>
            </a:r>
          </a:p>
          <a:p>
            <a:r>
              <a:rPr lang="en-GB" b="1" dirty="0"/>
              <a:t>Pupils' literacy skills continue to improve. In Key Stage 2, standards of literacy are good in about two-thirds of schools inspected. Outcomes improved across all core subjects</a:t>
            </a:r>
          </a:p>
          <a:p>
            <a:r>
              <a:rPr lang="en-GB" dirty="0"/>
              <a:t>Inspectors highlighted good practice and successes, such as the year-on-year rise in literacy standards at Kitchener Primary School in inner city Cardiff. Here 27 different languages are spoken and English is spoken as an additional language by 86% of pupils. The school uses educational visits, a buddy system and story-telling as part of introducing new words, encouraging pupils to speak and making learning exciting.</a:t>
            </a:r>
            <a:endParaRPr lang="en-GB" dirty="0">
              <a:effectLst/>
            </a:endParaRPr>
          </a:p>
        </p:txBody>
      </p:sp>
      <p:sp>
        <p:nvSpPr>
          <p:cNvPr id="3" name="Rectangle 2"/>
          <p:cNvSpPr/>
          <p:nvPr/>
        </p:nvSpPr>
        <p:spPr>
          <a:xfrm>
            <a:off x="189582" y="188640"/>
            <a:ext cx="8126834" cy="1323439"/>
          </a:xfrm>
          <a:prstGeom prst="rect">
            <a:avLst/>
          </a:prstGeom>
        </p:spPr>
        <p:txBody>
          <a:bodyPr wrap="square">
            <a:spAutoFit/>
          </a:bodyPr>
          <a:lstStyle/>
          <a:p>
            <a:pPr algn="ctr"/>
            <a:r>
              <a:rPr lang="en-GB" sz="4000" b="1" dirty="0"/>
              <a:t>Key findings of Estyn annual report in Wales: January 2017</a:t>
            </a:r>
            <a:endParaRPr lang="en-GB" sz="4000" dirty="0"/>
          </a:p>
        </p:txBody>
      </p:sp>
      <p:sp>
        <p:nvSpPr>
          <p:cNvPr id="4" name="Rectangle 3"/>
          <p:cNvSpPr/>
          <p:nvPr/>
        </p:nvSpPr>
        <p:spPr>
          <a:xfrm>
            <a:off x="189582" y="1412776"/>
            <a:ext cx="8712968" cy="482453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Tree>
    <p:extLst>
      <p:ext uri="{BB962C8B-B14F-4D97-AF65-F5344CB8AC3E}">
        <p14:creationId xmlns:p14="http://schemas.microsoft.com/office/powerpoint/2010/main" val="798927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119289" y="201076"/>
            <a:ext cx="4408323" cy="1754326"/>
          </a:xfrm>
          <a:prstGeom prst="rect">
            <a:avLst/>
          </a:prstGeom>
        </p:spPr>
        <p:txBody>
          <a:bodyPr wrap="none">
            <a:spAutoFit/>
          </a:bodyPr>
          <a:lstStyle/>
          <a:p>
            <a:pPr algn="ctr"/>
            <a:r>
              <a:rPr lang="en-US" sz="54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ARWEINIAD: </a:t>
            </a:r>
          </a:p>
          <a:p>
            <a:pPr algn="ctr"/>
            <a:r>
              <a:rPr lang="en-US" sz="54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BLE?</a:t>
            </a:r>
          </a:p>
        </p:txBody>
      </p:sp>
      <p:sp>
        <p:nvSpPr>
          <p:cNvPr id="14" name="Down Arrow 13"/>
          <p:cNvSpPr/>
          <p:nvPr/>
        </p:nvSpPr>
        <p:spPr>
          <a:xfrm rot="16200000">
            <a:off x="6033988" y="-654753"/>
            <a:ext cx="1547901" cy="3672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15" name="Down Arrow 14"/>
          <p:cNvSpPr/>
          <p:nvPr/>
        </p:nvSpPr>
        <p:spPr>
          <a:xfrm rot="16200000">
            <a:off x="5876681" y="2568898"/>
            <a:ext cx="1547901" cy="3672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16" name="Rectangle 15"/>
          <p:cNvSpPr/>
          <p:nvPr/>
        </p:nvSpPr>
        <p:spPr>
          <a:xfrm>
            <a:off x="323528" y="3717032"/>
            <a:ext cx="3800849" cy="1754326"/>
          </a:xfrm>
          <a:prstGeom prst="rect">
            <a:avLst/>
          </a:prstGeom>
        </p:spPr>
        <p:txBody>
          <a:bodyPr wrap="none">
            <a:spAutoFit/>
          </a:bodyPr>
          <a:lstStyle/>
          <a:p>
            <a:pPr algn="ctr"/>
            <a:r>
              <a:rPr lang="en-US" sz="54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GUIDANCE:</a:t>
            </a:r>
          </a:p>
          <a:p>
            <a:pPr algn="ctr"/>
            <a:r>
              <a:rPr lang="en-US" sz="54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WHERE?</a:t>
            </a:r>
          </a:p>
        </p:txBody>
      </p:sp>
    </p:spTree>
    <p:extLst>
      <p:ext uri="{BB962C8B-B14F-4D97-AF65-F5344CB8AC3E}">
        <p14:creationId xmlns:p14="http://schemas.microsoft.com/office/powerpoint/2010/main" val="3301875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98652" y="2302835"/>
            <a:ext cx="3627070" cy="30243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64088" y="116632"/>
            <a:ext cx="3073841" cy="1944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4008" y="5564254"/>
            <a:ext cx="4320480" cy="5850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3528" y="116632"/>
            <a:ext cx="2900561" cy="20162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2220" y="2307261"/>
            <a:ext cx="3423175" cy="30243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2"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1118" y="5589240"/>
            <a:ext cx="4016276" cy="5850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4" name="Straight Connector 3"/>
          <p:cNvCxnSpPr/>
          <p:nvPr/>
        </p:nvCxnSpPr>
        <p:spPr>
          <a:xfrm>
            <a:off x="4499992" y="0"/>
            <a:ext cx="0" cy="6858000"/>
          </a:xfrm>
          <a:prstGeom prst="line">
            <a:avLst/>
          </a:prstGeom>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65327" y="6174282"/>
            <a:ext cx="4572000" cy="923330"/>
          </a:xfrm>
          <a:prstGeom prst="rect">
            <a:avLst/>
          </a:prstGeom>
        </p:spPr>
        <p:txBody>
          <a:bodyPr>
            <a:spAutoFit/>
          </a:bodyPr>
          <a:lstStyle/>
          <a:p>
            <a:r>
              <a:rPr lang="en-GB" dirty="0">
                <a:hlinkClick r:id="rId8"/>
              </a:rPr>
              <a:t>http://learning.gov.wales/resources/learningpacks/mep/literacy/literacy-in-wales/introduction/?lang=en</a:t>
            </a:r>
            <a:r>
              <a:rPr lang="en-GB" dirty="0"/>
              <a:t> </a:t>
            </a:r>
          </a:p>
        </p:txBody>
      </p:sp>
    </p:spTree>
    <p:extLst>
      <p:ext uri="{BB962C8B-B14F-4D97-AF65-F5344CB8AC3E}">
        <p14:creationId xmlns:p14="http://schemas.microsoft.com/office/powerpoint/2010/main" val="3805316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3573015"/>
            <a:ext cx="3672408" cy="2448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707074" y="6063501"/>
            <a:ext cx="4572000" cy="276999"/>
          </a:xfrm>
          <a:prstGeom prst="rect">
            <a:avLst/>
          </a:prstGeom>
        </p:spPr>
        <p:txBody>
          <a:bodyPr>
            <a:spAutoFit/>
          </a:bodyPr>
          <a:lstStyle/>
          <a:p>
            <a:r>
              <a:rPr lang="en-GB" sz="1200" dirty="0">
                <a:hlinkClick r:id="rId3"/>
              </a:rPr>
              <a:t>http://learning.gov.wales/resources/browse-all/nlnf/?lang=en</a:t>
            </a:r>
            <a:r>
              <a:rPr lang="en-GB" sz="1200" dirty="0"/>
              <a:t> </a:t>
            </a:r>
          </a:p>
        </p:txBody>
      </p:sp>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260648"/>
            <a:ext cx="4584716" cy="27258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27984" y="548680"/>
            <a:ext cx="4320480"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9512" y="3068959"/>
            <a:ext cx="4248472" cy="31427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7748" y="6109235"/>
            <a:ext cx="4572000" cy="246221"/>
          </a:xfrm>
          <a:prstGeom prst="rect">
            <a:avLst/>
          </a:prstGeom>
        </p:spPr>
        <p:txBody>
          <a:bodyPr>
            <a:spAutoFit/>
          </a:bodyPr>
          <a:lstStyle/>
          <a:p>
            <a:r>
              <a:rPr lang="en-GB" sz="1000" dirty="0">
                <a:hlinkClick r:id="rId7"/>
              </a:rPr>
              <a:t>http://learning.gov.wales/resources/browse-all/nlnf/?skip=1&amp;lang=cy</a:t>
            </a:r>
            <a:r>
              <a:rPr lang="en-GB" sz="1000" dirty="0"/>
              <a:t> </a:t>
            </a:r>
          </a:p>
        </p:txBody>
      </p:sp>
      <p:sp>
        <p:nvSpPr>
          <p:cNvPr id="4" name="Rectangle 3"/>
          <p:cNvSpPr/>
          <p:nvPr/>
        </p:nvSpPr>
        <p:spPr>
          <a:xfrm>
            <a:off x="4860032" y="6211669"/>
            <a:ext cx="4572000" cy="646331"/>
          </a:xfrm>
          <a:prstGeom prst="rect">
            <a:avLst/>
          </a:prstGeom>
        </p:spPr>
        <p:txBody>
          <a:bodyPr>
            <a:spAutoFit/>
          </a:bodyPr>
          <a:lstStyle/>
          <a:p>
            <a:r>
              <a:rPr lang="en-GB" dirty="0">
                <a:hlinkClick r:id="rId8"/>
              </a:rPr>
              <a:t>http://learning.gov.wales/resources/browse-all/lnf-help-video/?lang=en</a:t>
            </a:r>
            <a:r>
              <a:rPr lang="en-GB" dirty="0"/>
              <a:t> </a:t>
            </a:r>
          </a:p>
        </p:txBody>
      </p:sp>
      <p:sp>
        <p:nvSpPr>
          <p:cNvPr id="5" name="Rectangle 4"/>
          <p:cNvSpPr/>
          <p:nvPr/>
        </p:nvSpPr>
        <p:spPr>
          <a:xfrm>
            <a:off x="0" y="6311249"/>
            <a:ext cx="4572000" cy="646331"/>
          </a:xfrm>
          <a:prstGeom prst="rect">
            <a:avLst/>
          </a:prstGeom>
        </p:spPr>
        <p:txBody>
          <a:bodyPr>
            <a:spAutoFit/>
          </a:bodyPr>
          <a:lstStyle/>
          <a:p>
            <a:r>
              <a:rPr lang="en-GB" dirty="0">
                <a:hlinkClick r:id="rId9"/>
              </a:rPr>
              <a:t>http://learning.gov.wales/resources/browse-all/lnf-help-video/?skip=1&amp;lang=cy</a:t>
            </a:r>
            <a:r>
              <a:rPr lang="en-GB" dirty="0"/>
              <a:t> </a:t>
            </a:r>
          </a:p>
        </p:txBody>
      </p:sp>
    </p:spTree>
    <p:extLst>
      <p:ext uri="{BB962C8B-B14F-4D97-AF65-F5344CB8AC3E}">
        <p14:creationId xmlns:p14="http://schemas.microsoft.com/office/powerpoint/2010/main" val="14505840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692696"/>
            <a:ext cx="7488832" cy="5509200"/>
          </a:xfrm>
          <a:prstGeom prst="rect">
            <a:avLst/>
          </a:prstGeom>
          <a:noFill/>
        </p:spPr>
        <p:txBody>
          <a:bodyPr wrap="square" rtlCol="0">
            <a:spAutoFit/>
          </a:bodyPr>
          <a:lstStyle/>
          <a:p>
            <a:pPr algn="ctr"/>
            <a:r>
              <a:rPr lang="en-GB" sz="8800" dirty="0"/>
              <a:t>NEWIDIADAU</a:t>
            </a:r>
          </a:p>
          <a:p>
            <a:pPr algn="ctr"/>
            <a:r>
              <a:rPr lang="en-GB" sz="8800" dirty="0"/>
              <a:t>PELLACH/</a:t>
            </a:r>
          </a:p>
          <a:p>
            <a:pPr algn="ctr"/>
            <a:r>
              <a:rPr lang="en-GB" sz="8800" i="1" dirty="0">
                <a:solidFill>
                  <a:srgbClr val="FF0000"/>
                </a:solidFill>
              </a:rPr>
              <a:t>FURTHER</a:t>
            </a:r>
          </a:p>
          <a:p>
            <a:pPr algn="ctr"/>
            <a:r>
              <a:rPr lang="en-GB" sz="8800" i="1" dirty="0">
                <a:solidFill>
                  <a:srgbClr val="FF0000"/>
                </a:solidFill>
              </a:rPr>
              <a:t>CHANGES</a:t>
            </a:r>
          </a:p>
        </p:txBody>
      </p:sp>
    </p:spTree>
    <p:extLst>
      <p:ext uri="{BB962C8B-B14F-4D97-AF65-F5344CB8AC3E}">
        <p14:creationId xmlns:p14="http://schemas.microsoft.com/office/powerpoint/2010/main" val="42458128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35889"/>
            <a:ext cx="2228850" cy="2571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771800" y="235889"/>
            <a:ext cx="1872207" cy="277590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appropriate, both a Welsh dimension and an international perspective in line with the recommendations of the independent review of the</a:t>
            </a:r>
            <a:endParaRPr lang="en-GB" dirty="0">
              <a:solidFill>
                <a:schemeClr val="tx1"/>
              </a:solidFill>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80498" y="235889"/>
            <a:ext cx="1854791" cy="27759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76528" y="3148645"/>
            <a:ext cx="4430700" cy="3108543"/>
          </a:xfrm>
          <a:prstGeom prst="rect">
            <a:avLst/>
          </a:prstGeom>
        </p:spPr>
        <p:txBody>
          <a:bodyPr wrap="square">
            <a:spAutoFit/>
          </a:bodyPr>
          <a:lstStyle/>
          <a:p>
            <a:pPr lvl="0" algn="ctr"/>
            <a:r>
              <a:rPr lang="en-GB" sz="2800" dirty="0" err="1">
                <a:solidFill>
                  <a:prstClr val="black"/>
                </a:solidFill>
              </a:rPr>
              <a:t>Ym</a:t>
            </a:r>
            <a:r>
              <a:rPr lang="en-GB" sz="2800" dirty="0">
                <a:solidFill>
                  <a:prstClr val="black"/>
                </a:solidFill>
              </a:rPr>
              <a:t> </a:t>
            </a:r>
            <a:r>
              <a:rPr lang="en-GB" sz="2800" dirty="0" err="1">
                <a:solidFill>
                  <a:prstClr val="black"/>
                </a:solidFill>
              </a:rPr>
              <a:t>Mawrth</a:t>
            </a:r>
            <a:r>
              <a:rPr lang="en-GB" sz="2800" dirty="0">
                <a:solidFill>
                  <a:prstClr val="black"/>
                </a:solidFill>
              </a:rPr>
              <a:t> 2014  </a:t>
            </a:r>
            <a:r>
              <a:rPr lang="en-GB" sz="2800" dirty="0" err="1">
                <a:solidFill>
                  <a:prstClr val="black"/>
                </a:solidFill>
              </a:rPr>
              <a:t>gofynwyd</a:t>
            </a:r>
            <a:r>
              <a:rPr lang="en-GB" sz="2800" dirty="0">
                <a:solidFill>
                  <a:prstClr val="black"/>
                </a:solidFill>
              </a:rPr>
              <a:t> </a:t>
            </a:r>
            <a:r>
              <a:rPr lang="en-GB" sz="2800" dirty="0" err="1">
                <a:solidFill>
                  <a:prstClr val="black"/>
                </a:solidFill>
              </a:rPr>
              <a:t>i’r</a:t>
            </a:r>
            <a:r>
              <a:rPr lang="en-GB" sz="2800" dirty="0">
                <a:solidFill>
                  <a:prstClr val="black"/>
                </a:solidFill>
              </a:rPr>
              <a:t> </a:t>
            </a:r>
            <a:r>
              <a:rPr lang="en-GB" sz="2800" dirty="0" err="1">
                <a:solidFill>
                  <a:prstClr val="black"/>
                </a:solidFill>
              </a:rPr>
              <a:t>Athro</a:t>
            </a:r>
            <a:r>
              <a:rPr lang="en-GB" sz="2800" dirty="0">
                <a:solidFill>
                  <a:prstClr val="black"/>
                </a:solidFill>
              </a:rPr>
              <a:t> </a:t>
            </a:r>
            <a:r>
              <a:rPr lang="en-GB" sz="2800" dirty="0" err="1">
                <a:solidFill>
                  <a:prstClr val="black"/>
                </a:solidFill>
              </a:rPr>
              <a:t>Donalsdon</a:t>
            </a:r>
            <a:r>
              <a:rPr lang="en-GB" sz="2800" dirty="0">
                <a:solidFill>
                  <a:prstClr val="black"/>
                </a:solidFill>
              </a:rPr>
              <a:t> </a:t>
            </a:r>
            <a:r>
              <a:rPr lang="en-GB" sz="2800" dirty="0" err="1">
                <a:solidFill>
                  <a:prstClr val="black"/>
                </a:solidFill>
              </a:rPr>
              <a:t>gynnal</a:t>
            </a:r>
            <a:r>
              <a:rPr lang="en-GB" sz="2800" dirty="0">
                <a:solidFill>
                  <a:prstClr val="black"/>
                </a:solidFill>
              </a:rPr>
              <a:t> </a:t>
            </a:r>
            <a:r>
              <a:rPr lang="en-GB" sz="2800" dirty="0" err="1">
                <a:solidFill>
                  <a:prstClr val="black"/>
                </a:solidFill>
              </a:rPr>
              <a:t>Adolygiad</a:t>
            </a:r>
            <a:r>
              <a:rPr lang="en-GB" sz="2800" dirty="0">
                <a:solidFill>
                  <a:prstClr val="black"/>
                </a:solidFill>
              </a:rPr>
              <a:t> </a:t>
            </a:r>
            <a:r>
              <a:rPr lang="en-GB" sz="2800" dirty="0" err="1">
                <a:solidFill>
                  <a:prstClr val="black"/>
                </a:solidFill>
              </a:rPr>
              <a:t>sylfaenol</a:t>
            </a:r>
            <a:r>
              <a:rPr lang="en-GB" sz="2800" dirty="0">
                <a:solidFill>
                  <a:prstClr val="black"/>
                </a:solidFill>
              </a:rPr>
              <a:t> </a:t>
            </a:r>
            <a:r>
              <a:rPr lang="en-GB" sz="2800" dirty="0" err="1">
                <a:solidFill>
                  <a:prstClr val="black"/>
                </a:solidFill>
              </a:rPr>
              <a:t>o’r</a:t>
            </a:r>
            <a:r>
              <a:rPr lang="en-GB" sz="2800" dirty="0">
                <a:solidFill>
                  <a:prstClr val="black"/>
                </a:solidFill>
              </a:rPr>
              <a:t> </a:t>
            </a:r>
            <a:r>
              <a:rPr lang="en-GB" sz="2800" dirty="0" err="1">
                <a:solidFill>
                  <a:prstClr val="black"/>
                </a:solidFill>
              </a:rPr>
              <a:t>Cwricwlwm</a:t>
            </a:r>
            <a:r>
              <a:rPr lang="en-GB" sz="2800" dirty="0">
                <a:solidFill>
                  <a:prstClr val="black"/>
                </a:solidFill>
              </a:rPr>
              <a:t> </a:t>
            </a:r>
            <a:r>
              <a:rPr lang="en-GB" sz="2800" dirty="0" err="1">
                <a:solidFill>
                  <a:prstClr val="black"/>
                </a:solidFill>
              </a:rPr>
              <a:t>a’r</a:t>
            </a:r>
            <a:r>
              <a:rPr lang="en-GB" sz="2800" dirty="0">
                <a:solidFill>
                  <a:prstClr val="black"/>
                </a:solidFill>
              </a:rPr>
              <a:t> </a:t>
            </a:r>
            <a:r>
              <a:rPr lang="en-GB" sz="2800" dirty="0" err="1">
                <a:solidFill>
                  <a:prstClr val="black"/>
                </a:solidFill>
              </a:rPr>
              <a:t>Trefniadau</a:t>
            </a:r>
            <a:r>
              <a:rPr lang="en-GB" sz="2800" dirty="0">
                <a:solidFill>
                  <a:prstClr val="black"/>
                </a:solidFill>
              </a:rPr>
              <a:t> </a:t>
            </a:r>
            <a:r>
              <a:rPr lang="en-GB" sz="2800" dirty="0" err="1">
                <a:solidFill>
                  <a:prstClr val="black"/>
                </a:solidFill>
              </a:rPr>
              <a:t>Asesu</a:t>
            </a:r>
            <a:r>
              <a:rPr lang="en-GB" sz="2800" dirty="0">
                <a:solidFill>
                  <a:prstClr val="black"/>
                </a:solidFill>
              </a:rPr>
              <a:t> </a:t>
            </a:r>
            <a:r>
              <a:rPr lang="en-GB" sz="2800" dirty="0" err="1">
                <a:solidFill>
                  <a:prstClr val="black"/>
                </a:solidFill>
              </a:rPr>
              <a:t>yng</a:t>
            </a:r>
            <a:r>
              <a:rPr lang="en-GB" sz="2800" dirty="0">
                <a:solidFill>
                  <a:prstClr val="black"/>
                </a:solidFill>
              </a:rPr>
              <a:t> </a:t>
            </a:r>
            <a:r>
              <a:rPr lang="en-GB" sz="2800" dirty="0" err="1">
                <a:solidFill>
                  <a:prstClr val="black"/>
                </a:solidFill>
              </a:rPr>
              <a:t>Nghymru</a:t>
            </a:r>
            <a:r>
              <a:rPr lang="en-GB" sz="2800" dirty="0">
                <a:solidFill>
                  <a:prstClr val="black"/>
                </a:solidFill>
              </a:rPr>
              <a:t> </a:t>
            </a:r>
            <a:r>
              <a:rPr lang="en-GB" sz="2800" dirty="0" err="1">
                <a:solidFill>
                  <a:prstClr val="black"/>
                </a:solidFill>
              </a:rPr>
              <a:t>o’r</a:t>
            </a:r>
            <a:r>
              <a:rPr lang="en-GB" sz="2800" dirty="0">
                <a:solidFill>
                  <a:prstClr val="black"/>
                </a:solidFill>
              </a:rPr>
              <a:t> </a:t>
            </a:r>
            <a:r>
              <a:rPr lang="en-GB" sz="2800" dirty="0" err="1">
                <a:solidFill>
                  <a:prstClr val="black"/>
                </a:solidFill>
              </a:rPr>
              <a:t>Cyfnod</a:t>
            </a:r>
            <a:r>
              <a:rPr lang="en-GB" sz="2800" dirty="0">
                <a:solidFill>
                  <a:prstClr val="black"/>
                </a:solidFill>
              </a:rPr>
              <a:t> Sylfaen </a:t>
            </a:r>
            <a:r>
              <a:rPr lang="en-GB" sz="2800" dirty="0" err="1">
                <a:solidFill>
                  <a:prstClr val="black"/>
                </a:solidFill>
              </a:rPr>
              <a:t>hyd</a:t>
            </a:r>
            <a:r>
              <a:rPr lang="en-GB" sz="2800" dirty="0">
                <a:solidFill>
                  <a:prstClr val="black"/>
                </a:solidFill>
              </a:rPr>
              <a:t> at </a:t>
            </a:r>
            <a:r>
              <a:rPr lang="en-GB" sz="2800" dirty="0" err="1">
                <a:solidFill>
                  <a:prstClr val="black"/>
                </a:solidFill>
              </a:rPr>
              <a:t>Gyfnod</a:t>
            </a:r>
            <a:r>
              <a:rPr lang="en-GB" sz="2800" dirty="0">
                <a:solidFill>
                  <a:prstClr val="black"/>
                </a:solidFill>
              </a:rPr>
              <a:t> </a:t>
            </a:r>
            <a:r>
              <a:rPr lang="en-GB" sz="2800" dirty="0" err="1">
                <a:solidFill>
                  <a:prstClr val="black"/>
                </a:solidFill>
              </a:rPr>
              <a:t>Allweddol</a:t>
            </a:r>
            <a:r>
              <a:rPr lang="en-GB" sz="2800" dirty="0">
                <a:solidFill>
                  <a:prstClr val="black"/>
                </a:solidFill>
              </a:rPr>
              <a:t> 4. </a:t>
            </a:r>
          </a:p>
        </p:txBody>
      </p:sp>
      <p:sp>
        <p:nvSpPr>
          <p:cNvPr id="5" name="Rectangle 4"/>
          <p:cNvSpPr/>
          <p:nvPr/>
        </p:nvSpPr>
        <p:spPr>
          <a:xfrm>
            <a:off x="179512" y="3122882"/>
            <a:ext cx="4464495" cy="333045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pic>
        <p:nvPicPr>
          <p:cNvPr id="13"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77451" y="4581129"/>
            <a:ext cx="1872207" cy="21996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p:cNvSpPr/>
          <p:nvPr/>
        </p:nvSpPr>
        <p:spPr>
          <a:xfrm>
            <a:off x="7077451" y="4581128"/>
            <a:ext cx="1872207" cy="219962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9" name="Rectangle 8"/>
          <p:cNvSpPr/>
          <p:nvPr/>
        </p:nvSpPr>
        <p:spPr>
          <a:xfrm>
            <a:off x="5001459" y="238940"/>
            <a:ext cx="3960440" cy="3539430"/>
          </a:xfrm>
          <a:prstGeom prst="rect">
            <a:avLst/>
          </a:prstGeom>
        </p:spPr>
        <p:txBody>
          <a:bodyPr wrap="square">
            <a:spAutoFit/>
          </a:bodyPr>
          <a:lstStyle/>
          <a:p>
            <a:pPr algn="ctr"/>
            <a:r>
              <a:rPr lang="en-GB" sz="2800" dirty="0"/>
              <a:t>A response to the request (March 2014) to conduct a fundamental Review of Curriculum and Assessment arrangements in Wales from the Foundation Phase to Key Stage 4. </a:t>
            </a:r>
          </a:p>
        </p:txBody>
      </p:sp>
      <p:sp>
        <p:nvSpPr>
          <p:cNvPr id="16" name="Rectangle 15"/>
          <p:cNvSpPr/>
          <p:nvPr/>
        </p:nvSpPr>
        <p:spPr>
          <a:xfrm>
            <a:off x="5004048" y="235890"/>
            <a:ext cx="3960439" cy="408386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cxnSp>
        <p:nvCxnSpPr>
          <p:cNvPr id="15" name="Straight Connector 14"/>
          <p:cNvCxnSpPr/>
          <p:nvPr/>
        </p:nvCxnSpPr>
        <p:spPr>
          <a:xfrm flipV="1">
            <a:off x="4822857" y="0"/>
            <a:ext cx="0" cy="685800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90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04048" y="5445224"/>
            <a:ext cx="4139952" cy="923330"/>
          </a:xfrm>
          <a:prstGeom prst="rect">
            <a:avLst/>
          </a:prstGeom>
        </p:spPr>
        <p:txBody>
          <a:bodyPr wrap="square">
            <a:spAutoFit/>
          </a:bodyPr>
          <a:lstStyle/>
          <a:p>
            <a:r>
              <a:rPr lang="en-GB" dirty="0">
                <a:hlinkClick r:id="rId2"/>
              </a:rPr>
              <a:t>http://gov.wales/topics/educationandskills/schoolshome/curriculuminwales/curriculum-for-wales-curriculum-for-life/?lang=en</a:t>
            </a:r>
            <a:r>
              <a:rPr lang="en-GB" dirty="0"/>
              <a:t> </a:t>
            </a:r>
          </a:p>
        </p:txBody>
      </p:sp>
      <p:sp>
        <p:nvSpPr>
          <p:cNvPr id="4" name="Rectangle 3"/>
          <p:cNvSpPr/>
          <p:nvPr/>
        </p:nvSpPr>
        <p:spPr>
          <a:xfrm>
            <a:off x="4836212" y="3522546"/>
            <a:ext cx="4356484" cy="1754326"/>
          </a:xfrm>
          <a:prstGeom prst="rect">
            <a:avLst/>
          </a:prstGeom>
        </p:spPr>
        <p:txBody>
          <a:bodyPr wrap="square">
            <a:spAutoFit/>
          </a:bodyPr>
          <a:lstStyle/>
          <a:p>
            <a:r>
              <a:rPr lang="en-GB" dirty="0"/>
              <a:t>A new curriculum is being developed for settings and schools in Wales. The curriculum will be available by April 2019 for feedback. A final version will be available in January 2020, and will be used throughout Wales by 2022. </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6957" y="1268760"/>
            <a:ext cx="3394995" cy="21676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1432" y="0"/>
            <a:ext cx="4243790" cy="1077218"/>
          </a:xfrm>
          <a:prstGeom prst="rect">
            <a:avLst/>
          </a:prstGeom>
        </p:spPr>
        <p:txBody>
          <a:bodyPr wrap="none">
            <a:spAutoFit/>
          </a:bodyPr>
          <a:lstStyle/>
          <a:p>
            <a:pPr algn="ctr"/>
            <a:r>
              <a:rPr lang="en-GB" sz="3200" b="1" dirty="0" err="1"/>
              <a:t>Cwricwlwm</a:t>
            </a:r>
            <a:r>
              <a:rPr lang="en-GB" sz="3200" b="1" dirty="0"/>
              <a:t> </a:t>
            </a:r>
            <a:r>
              <a:rPr lang="en-GB" sz="3200" b="1" dirty="0" err="1"/>
              <a:t>newydd</a:t>
            </a:r>
            <a:endParaRPr lang="en-GB" sz="3200" b="1" dirty="0"/>
          </a:p>
          <a:p>
            <a:pPr algn="ctr"/>
            <a:r>
              <a:rPr lang="en-GB" sz="3200" b="1" dirty="0"/>
              <a:t> </a:t>
            </a:r>
            <a:r>
              <a:rPr lang="en-GB" sz="3200" b="1" dirty="0" err="1"/>
              <a:t>i</a:t>
            </a:r>
            <a:r>
              <a:rPr lang="en-GB" sz="3200" b="1" dirty="0"/>
              <a:t> </a:t>
            </a:r>
            <a:r>
              <a:rPr lang="en-GB" sz="3200" b="1" dirty="0" err="1"/>
              <a:t>ysgolion</a:t>
            </a:r>
            <a:r>
              <a:rPr lang="en-GB" sz="3200" b="1" dirty="0"/>
              <a:t> </a:t>
            </a:r>
            <a:r>
              <a:rPr lang="en-GB" sz="3200" b="1" dirty="0" err="1"/>
              <a:t>yng</a:t>
            </a:r>
            <a:r>
              <a:rPr lang="en-GB" sz="3200" b="1" dirty="0"/>
              <a:t> </a:t>
            </a:r>
            <a:r>
              <a:rPr lang="en-GB" sz="3200" b="1" dirty="0" err="1"/>
              <a:t>Nghymru</a:t>
            </a:r>
            <a:endParaRPr lang="en-GB" sz="3200" dirty="0"/>
          </a:p>
        </p:txBody>
      </p:sp>
      <p:sp>
        <p:nvSpPr>
          <p:cNvPr id="7" name="Rectangle 6"/>
          <p:cNvSpPr/>
          <p:nvPr/>
        </p:nvSpPr>
        <p:spPr>
          <a:xfrm>
            <a:off x="4572000" y="18251"/>
            <a:ext cx="4572000" cy="1077218"/>
          </a:xfrm>
          <a:prstGeom prst="rect">
            <a:avLst/>
          </a:prstGeom>
        </p:spPr>
        <p:txBody>
          <a:bodyPr>
            <a:spAutoFit/>
          </a:bodyPr>
          <a:lstStyle/>
          <a:p>
            <a:pPr algn="ctr"/>
            <a:r>
              <a:rPr lang="en-GB" sz="3200" b="1" dirty="0"/>
              <a:t>A new curriculum for schools in Wales</a:t>
            </a:r>
            <a:endParaRPr lang="en-GB" sz="3200" dirty="0"/>
          </a:p>
        </p:txBody>
      </p:sp>
      <p:cxnSp>
        <p:nvCxnSpPr>
          <p:cNvPr id="9" name="Straight Connector 8"/>
          <p:cNvCxnSpPr/>
          <p:nvPr/>
        </p:nvCxnSpPr>
        <p:spPr>
          <a:xfrm>
            <a:off x="4427984" y="51729"/>
            <a:ext cx="0" cy="6858000"/>
          </a:xfrm>
          <a:prstGeom prst="line">
            <a:avLst/>
          </a:prstGeom>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16190" y="3553648"/>
            <a:ext cx="4572000" cy="1754326"/>
          </a:xfrm>
          <a:prstGeom prst="rect">
            <a:avLst/>
          </a:prstGeom>
        </p:spPr>
        <p:txBody>
          <a:bodyPr>
            <a:spAutoFit/>
          </a:bodyPr>
          <a:lstStyle/>
          <a:p>
            <a:r>
              <a:rPr lang="en-GB" dirty="0"/>
              <a:t>Mae </a:t>
            </a:r>
            <a:r>
              <a:rPr lang="en-GB" dirty="0" err="1"/>
              <a:t>cwricwlwm</a:t>
            </a:r>
            <a:r>
              <a:rPr lang="en-GB" dirty="0"/>
              <a:t> </a:t>
            </a:r>
            <a:r>
              <a:rPr lang="en-GB" dirty="0" err="1"/>
              <a:t>newydd</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ddatblygu</a:t>
            </a:r>
            <a:r>
              <a:rPr lang="en-GB" dirty="0"/>
              <a:t> </a:t>
            </a:r>
            <a:r>
              <a:rPr lang="en-GB" dirty="0" err="1"/>
              <a:t>ar</a:t>
            </a:r>
            <a:r>
              <a:rPr lang="en-GB" dirty="0"/>
              <a:t> </a:t>
            </a:r>
            <a:r>
              <a:rPr lang="en-GB" dirty="0" err="1"/>
              <a:t>gyfer</a:t>
            </a:r>
            <a:r>
              <a:rPr lang="en-GB" dirty="0"/>
              <a:t> </a:t>
            </a:r>
            <a:r>
              <a:rPr lang="en-GB" dirty="0" err="1"/>
              <a:t>lleoliadau</a:t>
            </a:r>
            <a:r>
              <a:rPr lang="en-GB" dirty="0"/>
              <a:t> ac </a:t>
            </a:r>
            <a:r>
              <a:rPr lang="en-GB" dirty="0" err="1"/>
              <a:t>ysgolion</a:t>
            </a:r>
            <a:r>
              <a:rPr lang="en-GB" dirty="0"/>
              <a:t> </a:t>
            </a:r>
            <a:r>
              <a:rPr lang="en-GB" dirty="0" err="1"/>
              <a:t>yng</a:t>
            </a:r>
            <a:r>
              <a:rPr lang="en-GB" dirty="0"/>
              <a:t> </a:t>
            </a:r>
            <a:r>
              <a:rPr lang="en-GB" dirty="0" err="1"/>
              <a:t>Nghymru</a:t>
            </a:r>
            <a:r>
              <a:rPr lang="en-GB" dirty="0"/>
              <a:t>. </a:t>
            </a:r>
            <a:r>
              <a:rPr lang="en-GB" dirty="0" err="1"/>
              <a:t>Bydd</a:t>
            </a:r>
            <a:r>
              <a:rPr lang="en-GB" dirty="0"/>
              <a:t> y </a:t>
            </a:r>
            <a:r>
              <a:rPr lang="en-GB" dirty="0" err="1"/>
              <a:t>cwricwlwm</a:t>
            </a:r>
            <a:r>
              <a:rPr lang="en-GB" dirty="0"/>
              <a:t> </a:t>
            </a:r>
            <a:r>
              <a:rPr lang="en-GB" dirty="0" err="1"/>
              <a:t>ar</a:t>
            </a:r>
            <a:r>
              <a:rPr lang="en-GB" dirty="0"/>
              <a:t> </a:t>
            </a:r>
            <a:r>
              <a:rPr lang="en-GB" dirty="0" err="1"/>
              <a:t>gael</a:t>
            </a:r>
            <a:r>
              <a:rPr lang="en-GB" dirty="0"/>
              <a:t> </a:t>
            </a:r>
            <a:r>
              <a:rPr lang="en-GB" dirty="0" err="1"/>
              <a:t>erbyn</a:t>
            </a:r>
            <a:r>
              <a:rPr lang="en-GB" dirty="0"/>
              <a:t> </a:t>
            </a:r>
            <a:r>
              <a:rPr lang="en-GB" dirty="0" err="1"/>
              <a:t>mis</a:t>
            </a:r>
            <a:r>
              <a:rPr lang="en-GB" dirty="0"/>
              <a:t> </a:t>
            </a:r>
            <a:r>
              <a:rPr lang="en-GB" dirty="0" err="1"/>
              <a:t>Ebrill</a:t>
            </a:r>
            <a:r>
              <a:rPr lang="en-GB" dirty="0"/>
              <a:t> 2019 at </a:t>
            </a:r>
            <a:r>
              <a:rPr lang="en-GB" dirty="0" err="1"/>
              <a:t>ddibenion</a:t>
            </a:r>
            <a:r>
              <a:rPr lang="en-GB" dirty="0"/>
              <a:t> </a:t>
            </a:r>
            <a:r>
              <a:rPr lang="en-GB" dirty="0" err="1"/>
              <a:t>cael</a:t>
            </a:r>
            <a:r>
              <a:rPr lang="en-GB" dirty="0"/>
              <a:t> </a:t>
            </a:r>
            <a:r>
              <a:rPr lang="en-GB" dirty="0" err="1"/>
              <a:t>adborth</a:t>
            </a:r>
            <a:r>
              <a:rPr lang="en-GB" dirty="0"/>
              <a:t>. </a:t>
            </a:r>
            <a:r>
              <a:rPr lang="en-GB" dirty="0" err="1"/>
              <a:t>Bydd</a:t>
            </a:r>
            <a:r>
              <a:rPr lang="en-GB" dirty="0"/>
              <a:t> </a:t>
            </a:r>
            <a:r>
              <a:rPr lang="en-GB" dirty="0" err="1"/>
              <a:t>fersiwn</a:t>
            </a:r>
            <a:r>
              <a:rPr lang="en-GB" dirty="0"/>
              <a:t> </a:t>
            </a:r>
            <a:r>
              <a:rPr lang="en-GB" dirty="0" err="1"/>
              <a:t>derfynol</a:t>
            </a:r>
            <a:r>
              <a:rPr lang="en-GB" dirty="0"/>
              <a:t> </a:t>
            </a:r>
            <a:r>
              <a:rPr lang="en-GB" dirty="0" err="1"/>
              <a:t>ar</a:t>
            </a:r>
            <a:r>
              <a:rPr lang="en-GB" dirty="0"/>
              <a:t> </a:t>
            </a:r>
            <a:r>
              <a:rPr lang="en-GB" dirty="0" err="1"/>
              <a:t>gael</a:t>
            </a:r>
            <a:r>
              <a:rPr lang="en-GB" dirty="0"/>
              <a:t> </a:t>
            </a:r>
            <a:r>
              <a:rPr lang="en-GB" dirty="0" err="1"/>
              <a:t>ym</a:t>
            </a:r>
            <a:r>
              <a:rPr lang="en-GB" dirty="0"/>
              <a:t> </a:t>
            </a:r>
            <a:r>
              <a:rPr lang="en-GB" dirty="0" err="1"/>
              <a:t>mis</a:t>
            </a:r>
            <a:r>
              <a:rPr lang="en-GB" dirty="0"/>
              <a:t> </a:t>
            </a:r>
            <a:r>
              <a:rPr lang="en-GB" dirty="0" err="1"/>
              <a:t>Ionawr</a:t>
            </a:r>
            <a:r>
              <a:rPr lang="en-GB" dirty="0"/>
              <a:t> 2020 a </a:t>
            </a:r>
            <a:r>
              <a:rPr lang="en-GB" dirty="0" err="1"/>
              <a:t>chaiff</a:t>
            </a:r>
            <a:endParaRPr lang="en-GB" dirty="0"/>
          </a:p>
          <a:p>
            <a:r>
              <a:rPr lang="en-GB" dirty="0"/>
              <a:t> </a:t>
            </a:r>
            <a:r>
              <a:rPr lang="en-GB" dirty="0" err="1"/>
              <a:t>ei</a:t>
            </a:r>
            <a:r>
              <a:rPr lang="en-GB" dirty="0"/>
              <a:t> </a:t>
            </a:r>
            <a:r>
              <a:rPr lang="en-GB" dirty="0" err="1"/>
              <a:t>ddefnyddio</a:t>
            </a:r>
            <a:r>
              <a:rPr lang="en-GB" dirty="0"/>
              <a:t> </a:t>
            </a:r>
            <a:r>
              <a:rPr lang="en-GB" dirty="0" err="1"/>
              <a:t>ledled</a:t>
            </a:r>
            <a:r>
              <a:rPr lang="en-GB" dirty="0"/>
              <a:t> </a:t>
            </a:r>
            <a:r>
              <a:rPr lang="en-GB" dirty="0" err="1"/>
              <a:t>Cymru</a:t>
            </a:r>
            <a:r>
              <a:rPr lang="en-GB" dirty="0"/>
              <a:t> </a:t>
            </a:r>
            <a:r>
              <a:rPr lang="en-GB" dirty="0" err="1"/>
              <a:t>erbyn</a:t>
            </a:r>
            <a:r>
              <a:rPr lang="en-GB" dirty="0"/>
              <a:t> 2022. </a:t>
            </a:r>
          </a:p>
        </p:txBody>
      </p:sp>
      <p:sp>
        <p:nvSpPr>
          <p:cNvPr id="11" name="Rectangle 10"/>
          <p:cNvSpPr/>
          <p:nvPr/>
        </p:nvSpPr>
        <p:spPr>
          <a:xfrm>
            <a:off x="-27309" y="5479354"/>
            <a:ext cx="4572000" cy="923330"/>
          </a:xfrm>
          <a:prstGeom prst="rect">
            <a:avLst/>
          </a:prstGeom>
        </p:spPr>
        <p:txBody>
          <a:bodyPr>
            <a:spAutoFit/>
          </a:bodyPr>
          <a:lstStyle/>
          <a:p>
            <a:r>
              <a:rPr lang="en-GB" dirty="0">
                <a:hlinkClick r:id="rId4"/>
              </a:rPr>
              <a:t>http://gov.wales/topics/educationandskills/schoolshome/curriculuminwales/curriculum-for-wales-curriculum-for-life/?skip=1&amp;lang=cy</a:t>
            </a:r>
            <a:r>
              <a:rPr lang="en-GB" dirty="0"/>
              <a:t> </a:t>
            </a:r>
          </a:p>
        </p:txBody>
      </p:sp>
      <p:pic>
        <p:nvPicPr>
          <p:cNvPr id="4099"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2414" y="1256719"/>
            <a:ext cx="3816098" cy="21796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65633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4941168"/>
            <a:ext cx="9150497" cy="2088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20272" y="146200"/>
            <a:ext cx="1858786" cy="27871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8094" y="232470"/>
            <a:ext cx="1848727" cy="26146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114" y="3125369"/>
            <a:ext cx="9129886" cy="17810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83968" y="749101"/>
            <a:ext cx="1944216" cy="29097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38283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292" y="404664"/>
            <a:ext cx="9252520" cy="5509200"/>
          </a:xfrm>
          <a:prstGeom prst="rect">
            <a:avLst/>
          </a:prstGeom>
          <a:noFill/>
        </p:spPr>
        <p:txBody>
          <a:bodyPr wrap="square" rtlCol="0">
            <a:spAutoFit/>
          </a:bodyPr>
          <a:lstStyle/>
          <a:p>
            <a:pPr algn="ctr"/>
            <a:r>
              <a:rPr lang="en-GB" sz="8800" dirty="0" err="1"/>
              <a:t>Egwyddorion</a:t>
            </a:r>
            <a:endParaRPr lang="en-GB" sz="8800" dirty="0"/>
          </a:p>
          <a:p>
            <a:pPr algn="ctr"/>
            <a:r>
              <a:rPr lang="en-GB" sz="8800" dirty="0" err="1"/>
              <a:t>Trawsgwricwlaidd</a:t>
            </a:r>
            <a:endParaRPr lang="en-GB" sz="8800" dirty="0"/>
          </a:p>
          <a:p>
            <a:pPr algn="ctr"/>
            <a:r>
              <a:rPr lang="en-GB" sz="8800" i="1" dirty="0" err="1">
                <a:solidFill>
                  <a:srgbClr val="FF0000"/>
                </a:solidFill>
              </a:rPr>
              <a:t>Crosscurricular</a:t>
            </a:r>
            <a:endParaRPr lang="en-GB" sz="8800" i="1" dirty="0">
              <a:solidFill>
                <a:srgbClr val="FF0000"/>
              </a:solidFill>
            </a:endParaRPr>
          </a:p>
          <a:p>
            <a:pPr algn="ctr"/>
            <a:r>
              <a:rPr lang="en-GB" sz="8800" i="1" dirty="0">
                <a:solidFill>
                  <a:srgbClr val="FF0000"/>
                </a:solidFill>
              </a:rPr>
              <a:t>Principles</a:t>
            </a:r>
          </a:p>
        </p:txBody>
      </p:sp>
    </p:spTree>
    <p:extLst>
      <p:ext uri="{BB962C8B-B14F-4D97-AF65-F5344CB8AC3E}">
        <p14:creationId xmlns:p14="http://schemas.microsoft.com/office/powerpoint/2010/main" val="3779230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9295" y="63381"/>
            <a:ext cx="2711000"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5400" b="1" dirty="0" err="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Cofiwch</a:t>
            </a:r>
            <a:r>
              <a:rPr lang="en-US" sz="5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a:t>
            </a:r>
            <a:endParaRPr lang="en-US" sz="5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3" name="Rectangle 2"/>
          <p:cNvSpPr/>
          <p:nvPr/>
        </p:nvSpPr>
        <p:spPr>
          <a:xfrm>
            <a:off x="219295" y="5589240"/>
            <a:ext cx="3577711" cy="923330"/>
          </a:xfrm>
          <a:prstGeom prst="rect">
            <a:avLst/>
          </a:prstGeom>
        </p:spPr>
        <p:txBody>
          <a:bodyPr wrap="none">
            <a:spAutoFit/>
          </a:bodyPr>
          <a:lstStyle/>
          <a:p>
            <a:pPr algn="ctr"/>
            <a:r>
              <a:rPr lang="en-US" sz="5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Remember!</a:t>
            </a:r>
          </a:p>
        </p:txBody>
      </p:sp>
      <p:sp>
        <p:nvSpPr>
          <p:cNvPr id="4" name="Right Arrow 3"/>
          <p:cNvSpPr/>
          <p:nvPr/>
        </p:nvSpPr>
        <p:spPr>
          <a:xfrm>
            <a:off x="251520" y="764704"/>
            <a:ext cx="3456384" cy="172819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316283" y="1213301"/>
            <a:ext cx="2043893" cy="830997"/>
          </a:xfrm>
          <a:prstGeom prst="rect">
            <a:avLst/>
          </a:prstGeom>
        </p:spPr>
        <p:txBody>
          <a:bodyPr wrap="none">
            <a:spAutoFit/>
          </a:bodyPr>
          <a:lstStyle/>
          <a:p>
            <a:pPr algn="ctr"/>
            <a:r>
              <a:rPr lang="en-GB" sz="2400" b="1" dirty="0" err="1">
                <a:solidFill>
                  <a:schemeClr val="bg1"/>
                </a:solidFill>
              </a:rPr>
              <a:t>Pedwar</a:t>
            </a:r>
            <a:r>
              <a:rPr lang="en-GB" sz="2400" b="1" dirty="0">
                <a:solidFill>
                  <a:schemeClr val="bg1"/>
                </a:solidFill>
              </a:rPr>
              <a:t> </a:t>
            </a:r>
            <a:r>
              <a:rPr lang="en-GB" sz="2400" b="1" dirty="0" err="1">
                <a:solidFill>
                  <a:schemeClr val="bg1"/>
                </a:solidFill>
              </a:rPr>
              <a:t>Diben</a:t>
            </a:r>
            <a:r>
              <a:rPr lang="en-GB" sz="2400" b="1" dirty="0">
                <a:solidFill>
                  <a:schemeClr val="bg1"/>
                </a:solidFill>
              </a:rPr>
              <a:t> </a:t>
            </a:r>
          </a:p>
          <a:p>
            <a:pPr algn="ctr"/>
            <a:r>
              <a:rPr lang="en-GB" sz="2400" b="1" dirty="0">
                <a:solidFill>
                  <a:schemeClr val="bg1"/>
                </a:solidFill>
              </a:rPr>
              <a:t>y </a:t>
            </a:r>
            <a:r>
              <a:rPr lang="en-GB" sz="2400" b="1" dirty="0" err="1">
                <a:solidFill>
                  <a:schemeClr val="bg1"/>
                </a:solidFill>
              </a:rPr>
              <a:t>Cwricwlwm</a:t>
            </a:r>
            <a:endParaRPr lang="en-GB" sz="2400" b="1" dirty="0">
              <a:solidFill>
                <a:schemeClr val="bg1"/>
              </a:solidFill>
            </a:endParaRPr>
          </a:p>
        </p:txBody>
      </p:sp>
      <p:sp>
        <p:nvSpPr>
          <p:cNvPr id="6" name="Right Arrow 5"/>
          <p:cNvSpPr/>
          <p:nvPr/>
        </p:nvSpPr>
        <p:spPr>
          <a:xfrm>
            <a:off x="219294" y="3789040"/>
            <a:ext cx="3577712" cy="194421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269277" y="4345648"/>
            <a:ext cx="2611036" cy="830997"/>
          </a:xfrm>
          <a:prstGeom prst="rect">
            <a:avLst/>
          </a:prstGeom>
        </p:spPr>
        <p:txBody>
          <a:bodyPr wrap="none">
            <a:spAutoFit/>
          </a:bodyPr>
          <a:lstStyle/>
          <a:p>
            <a:pPr algn="ctr"/>
            <a:r>
              <a:rPr lang="en-GB" sz="2400" b="1" dirty="0">
                <a:solidFill>
                  <a:schemeClr val="bg1"/>
                </a:solidFill>
              </a:rPr>
              <a:t>The Four Purposes </a:t>
            </a:r>
          </a:p>
          <a:p>
            <a:pPr algn="ctr"/>
            <a:r>
              <a:rPr lang="en-GB" sz="2400" b="1" dirty="0">
                <a:solidFill>
                  <a:schemeClr val="bg1"/>
                </a:solidFill>
              </a:rPr>
              <a:t>of the Curriculum</a:t>
            </a:r>
          </a:p>
        </p:txBody>
      </p:sp>
      <p:pic>
        <p:nvPicPr>
          <p:cNvPr id="8"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8075" y="2204864"/>
            <a:ext cx="1290726" cy="18254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3928" y="3501008"/>
            <a:ext cx="5112568" cy="30857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23928" y="124697"/>
            <a:ext cx="5112568" cy="31602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470705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292" y="0"/>
            <a:ext cx="9252520" cy="6863417"/>
          </a:xfrm>
          <a:prstGeom prst="rect">
            <a:avLst/>
          </a:prstGeom>
          <a:noFill/>
        </p:spPr>
        <p:txBody>
          <a:bodyPr wrap="square" rtlCol="0">
            <a:spAutoFit/>
          </a:bodyPr>
          <a:lstStyle/>
          <a:p>
            <a:pPr algn="ctr"/>
            <a:r>
              <a:rPr lang="en-GB" sz="8800" i="1" dirty="0"/>
              <a:t>Tri </a:t>
            </a:r>
            <a:r>
              <a:rPr lang="en-GB" sz="8800" i="1" dirty="0" err="1"/>
              <a:t>chyfrifoldeb</a:t>
            </a:r>
            <a:endParaRPr lang="en-GB" sz="8800" i="1" dirty="0"/>
          </a:p>
          <a:p>
            <a:pPr algn="ctr"/>
            <a:r>
              <a:rPr lang="en-GB" sz="8800" i="1" dirty="0" err="1"/>
              <a:t>Trawsgwricwlaidd</a:t>
            </a:r>
            <a:endParaRPr lang="en-GB" sz="8800" i="1" dirty="0"/>
          </a:p>
          <a:p>
            <a:pPr algn="ctr"/>
            <a:r>
              <a:rPr lang="en-GB" sz="8800" i="1" dirty="0">
                <a:solidFill>
                  <a:srgbClr val="FF0000"/>
                </a:solidFill>
              </a:rPr>
              <a:t>Three Cross-curriculum</a:t>
            </a:r>
          </a:p>
          <a:p>
            <a:pPr algn="ctr"/>
            <a:r>
              <a:rPr lang="en-GB" sz="8800" i="1" dirty="0">
                <a:solidFill>
                  <a:srgbClr val="FF0000"/>
                </a:solidFill>
              </a:rPr>
              <a:t>Responsibilities</a:t>
            </a:r>
          </a:p>
        </p:txBody>
      </p:sp>
    </p:spTree>
    <p:extLst>
      <p:ext uri="{BB962C8B-B14F-4D97-AF65-F5344CB8AC3E}">
        <p14:creationId xmlns:p14="http://schemas.microsoft.com/office/powerpoint/2010/main" val="2146672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3645024"/>
            <a:ext cx="6696744" cy="2520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1200328"/>
            <a:ext cx="6840760" cy="22286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0" y="0"/>
            <a:ext cx="8424936" cy="1200329"/>
          </a:xfrm>
          <a:prstGeom prst="rect">
            <a:avLst/>
          </a:prstGeom>
          <a:noFill/>
        </p:spPr>
        <p:txBody>
          <a:bodyPr wrap="square" rtlCol="0">
            <a:spAutoFit/>
          </a:bodyPr>
          <a:lstStyle/>
          <a:p>
            <a:r>
              <a:rPr lang="en-GB" sz="3600" b="1" dirty="0" err="1"/>
              <a:t>Argymhellion</a:t>
            </a:r>
            <a:r>
              <a:rPr lang="en-GB" sz="3600" b="1" dirty="0"/>
              <a:t> Donaldson/</a:t>
            </a:r>
          </a:p>
          <a:p>
            <a:r>
              <a:rPr lang="en-GB" sz="3600" b="1" i="1" dirty="0"/>
              <a:t>Donaldson’s Recommendations</a:t>
            </a:r>
          </a:p>
        </p:txBody>
      </p:sp>
    </p:spTree>
    <p:extLst>
      <p:ext uri="{BB962C8B-B14F-4D97-AF65-F5344CB8AC3E}">
        <p14:creationId xmlns:p14="http://schemas.microsoft.com/office/powerpoint/2010/main" val="3490607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1503" y="674556"/>
            <a:ext cx="3353701" cy="21740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2008" y="2857849"/>
            <a:ext cx="4572000" cy="2062103"/>
          </a:xfrm>
          <a:prstGeom prst="rect">
            <a:avLst/>
          </a:prstGeom>
        </p:spPr>
        <p:txBody>
          <a:bodyPr>
            <a:spAutoFit/>
          </a:bodyPr>
          <a:lstStyle/>
          <a:p>
            <a:pPr marL="285750" indent="-285750">
              <a:buFont typeface="Arial" panose="020B0604020202020204" pitchFamily="34" charset="0"/>
              <a:buChar char="•"/>
            </a:pPr>
            <a:r>
              <a:rPr lang="en-GB" sz="1600" dirty="0" err="1"/>
              <a:t>Erbyn</a:t>
            </a:r>
            <a:r>
              <a:rPr lang="en-GB" sz="1600" dirty="0"/>
              <a:t> </a:t>
            </a:r>
            <a:r>
              <a:rPr lang="en-GB" sz="1600" dirty="0" err="1"/>
              <a:t>mis</a:t>
            </a:r>
            <a:r>
              <a:rPr lang="en-GB" sz="1600" dirty="0"/>
              <a:t> </a:t>
            </a:r>
            <a:r>
              <a:rPr lang="en-GB" sz="1600" dirty="0" err="1"/>
              <a:t>Medi</a:t>
            </a:r>
            <a:r>
              <a:rPr lang="en-GB" sz="1600" dirty="0"/>
              <a:t> 2018, </a:t>
            </a:r>
            <a:r>
              <a:rPr lang="en-GB" sz="1600" dirty="0" err="1"/>
              <a:t>bydd</a:t>
            </a:r>
            <a:r>
              <a:rPr lang="en-GB" sz="1600" dirty="0"/>
              <a:t> </a:t>
            </a:r>
            <a:r>
              <a:rPr lang="en-GB" sz="1600" dirty="0" err="1"/>
              <a:t>disgwyl</a:t>
            </a:r>
            <a:r>
              <a:rPr lang="en-GB" sz="1600" dirty="0"/>
              <a:t> </a:t>
            </a:r>
            <a:r>
              <a:rPr lang="en-GB" sz="1600" dirty="0" err="1"/>
              <a:t>i</a:t>
            </a:r>
            <a:r>
              <a:rPr lang="en-GB" sz="1600" dirty="0"/>
              <a:t> </a:t>
            </a:r>
            <a:r>
              <a:rPr lang="en-GB" sz="1600" dirty="0" err="1"/>
              <a:t>ysgolion</a:t>
            </a:r>
            <a:r>
              <a:rPr lang="en-GB" sz="1600" dirty="0"/>
              <a:t> a </a:t>
            </a:r>
            <a:r>
              <a:rPr lang="en-GB" sz="1600" dirty="0" err="1"/>
              <a:t>lleoliadau</a:t>
            </a:r>
            <a:r>
              <a:rPr lang="en-GB" sz="1600" dirty="0"/>
              <a:t> </a:t>
            </a:r>
            <a:r>
              <a:rPr lang="en-GB" sz="1600" dirty="0" err="1"/>
              <a:t>addysg</a:t>
            </a:r>
            <a:r>
              <a:rPr lang="en-GB" sz="1600" dirty="0"/>
              <a:t> </a:t>
            </a:r>
            <a:r>
              <a:rPr lang="en-GB" sz="1600" dirty="0" err="1"/>
              <a:t>fod</a:t>
            </a:r>
            <a:r>
              <a:rPr lang="en-GB" sz="1600" dirty="0"/>
              <a:t> </a:t>
            </a:r>
            <a:r>
              <a:rPr lang="en-GB" sz="1600" dirty="0" err="1"/>
              <a:t>wedi</a:t>
            </a:r>
            <a:r>
              <a:rPr lang="en-GB" sz="1600" dirty="0"/>
              <a:t> </a:t>
            </a:r>
            <a:r>
              <a:rPr lang="en-GB" sz="1600" dirty="0" err="1"/>
              <a:t>gwneud</a:t>
            </a:r>
            <a:r>
              <a:rPr lang="en-GB" sz="1600" dirty="0"/>
              <a:t> </a:t>
            </a:r>
            <a:r>
              <a:rPr lang="en-GB" sz="1600" dirty="0" err="1"/>
              <a:t>cynnydd</a:t>
            </a:r>
            <a:r>
              <a:rPr lang="en-GB" sz="1600" dirty="0"/>
              <a:t> da o ran </a:t>
            </a:r>
            <a:r>
              <a:rPr lang="en-GB" sz="1600" dirty="0" err="1"/>
              <a:t>defnyddio’r</a:t>
            </a:r>
            <a:r>
              <a:rPr lang="en-GB" sz="1600" dirty="0"/>
              <a:t> </a:t>
            </a:r>
            <a:r>
              <a:rPr lang="en-GB" sz="1600" dirty="0" err="1"/>
              <a:t>Fframwaith</a:t>
            </a:r>
            <a:r>
              <a:rPr lang="en-GB" sz="1600" dirty="0"/>
              <a:t> </a:t>
            </a:r>
            <a:r>
              <a:rPr lang="en-GB" sz="1600" dirty="0" err="1"/>
              <a:t>Cymhwysedd</a:t>
            </a:r>
            <a:r>
              <a:rPr lang="en-GB" sz="1600" dirty="0"/>
              <a:t> </a:t>
            </a:r>
            <a:r>
              <a:rPr lang="en-GB" sz="1600" dirty="0" err="1"/>
              <a:t>Digidol</a:t>
            </a:r>
            <a:r>
              <a:rPr lang="en-GB" sz="1600" dirty="0"/>
              <a:t>.</a:t>
            </a:r>
          </a:p>
          <a:p>
            <a:endParaRPr lang="en-GB" sz="1600" dirty="0"/>
          </a:p>
          <a:p>
            <a:pPr marL="285750" indent="-285750">
              <a:buFont typeface="Arial" panose="020B0604020202020204" pitchFamily="34" charset="0"/>
              <a:buChar char="•"/>
            </a:pPr>
            <a:r>
              <a:rPr lang="en-GB" sz="1600" dirty="0" err="1"/>
              <a:t>Ionawr</a:t>
            </a:r>
            <a:r>
              <a:rPr lang="en-GB" sz="1600" dirty="0"/>
              <a:t>, 2017: Estyn – Mae </a:t>
            </a:r>
            <a:r>
              <a:rPr lang="en-GB" sz="1600" dirty="0" err="1"/>
              <a:t>llawer</a:t>
            </a:r>
            <a:r>
              <a:rPr lang="en-GB" sz="1600" dirty="0"/>
              <a:t> o </a:t>
            </a:r>
            <a:r>
              <a:rPr lang="en-GB" sz="1600" dirty="0" err="1"/>
              <a:t>ddisgyblion</a:t>
            </a:r>
            <a:r>
              <a:rPr lang="en-GB" sz="1600" dirty="0"/>
              <a:t> </a:t>
            </a:r>
            <a:r>
              <a:rPr lang="en-GB" sz="1600" dirty="0" err="1"/>
              <a:t>nad</a:t>
            </a:r>
            <a:r>
              <a:rPr lang="en-GB" sz="1600" dirty="0"/>
              <a:t> </a:t>
            </a:r>
            <a:r>
              <a:rPr lang="en-GB" sz="1600" dirty="0" err="1"/>
              <a:t>oes</a:t>
            </a:r>
            <a:r>
              <a:rPr lang="en-GB" sz="1600" dirty="0"/>
              <a:t> </a:t>
            </a:r>
            <a:r>
              <a:rPr lang="en-GB" sz="1600" dirty="0" err="1"/>
              <a:t>ganddynt</a:t>
            </a:r>
            <a:r>
              <a:rPr lang="en-GB" sz="1600" dirty="0"/>
              <a:t> </a:t>
            </a:r>
            <a:r>
              <a:rPr lang="en-GB" sz="1600" dirty="0" err="1"/>
              <a:t>afael</a:t>
            </a:r>
            <a:r>
              <a:rPr lang="en-GB" sz="1600" dirty="0"/>
              <a:t> </a:t>
            </a:r>
            <a:r>
              <a:rPr lang="en-GB" sz="1600" dirty="0" err="1"/>
              <a:t>digonol</a:t>
            </a:r>
            <a:r>
              <a:rPr lang="en-GB" sz="1600" dirty="0"/>
              <a:t> </a:t>
            </a:r>
            <a:r>
              <a:rPr lang="en-GB" sz="1600" dirty="0" err="1"/>
              <a:t>o’r</a:t>
            </a:r>
            <a:r>
              <a:rPr lang="en-GB" sz="1600" dirty="0"/>
              <a:t> </a:t>
            </a:r>
            <a:r>
              <a:rPr lang="en-GB" sz="1600" dirty="0" err="1"/>
              <a:t>ystod</a:t>
            </a:r>
            <a:r>
              <a:rPr lang="en-GB" sz="1600" dirty="0"/>
              <a:t> </a:t>
            </a:r>
            <a:r>
              <a:rPr lang="en-GB" sz="1600" dirty="0" err="1"/>
              <a:t>llawn</a:t>
            </a:r>
            <a:r>
              <a:rPr lang="en-GB" sz="1600" dirty="0"/>
              <a:t> o </a:t>
            </a:r>
            <a:r>
              <a:rPr lang="en-GB" sz="1600" dirty="0" err="1"/>
              <a:t>sgiliau</a:t>
            </a:r>
            <a:r>
              <a:rPr lang="en-GB" sz="1600" dirty="0"/>
              <a:t> </a:t>
            </a:r>
            <a:r>
              <a:rPr lang="en-GB" sz="1600" dirty="0" err="1"/>
              <a:t>TGCh</a:t>
            </a:r>
            <a:r>
              <a:rPr lang="en-GB" sz="1600" dirty="0"/>
              <a:t>.</a:t>
            </a:r>
          </a:p>
          <a:p>
            <a:r>
              <a:rPr lang="en-GB" sz="1600" dirty="0"/>
              <a:t>      </a:t>
            </a:r>
            <a:endParaRPr lang="en-GB" dirty="0"/>
          </a:p>
        </p:txBody>
      </p:sp>
      <p:cxnSp>
        <p:nvCxnSpPr>
          <p:cNvPr id="4" name="Straight Connector 3"/>
          <p:cNvCxnSpPr/>
          <p:nvPr/>
        </p:nvCxnSpPr>
        <p:spPr>
          <a:xfrm>
            <a:off x="4499992" y="0"/>
            <a:ext cx="144016" cy="6858000"/>
          </a:xfrm>
          <a:prstGeom prst="line">
            <a:avLst/>
          </a:prstGeom>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17702" y="6382963"/>
            <a:ext cx="4572000" cy="461665"/>
          </a:xfrm>
          <a:prstGeom prst="rect">
            <a:avLst/>
          </a:prstGeom>
        </p:spPr>
        <p:txBody>
          <a:bodyPr>
            <a:spAutoFit/>
          </a:bodyPr>
          <a:lstStyle/>
          <a:p>
            <a:r>
              <a:rPr lang="en-GB" sz="1200" dirty="0">
                <a:hlinkClick r:id="rId3"/>
              </a:rPr>
              <a:t>http://gov.wales/topics/educationandskills/schoolshome/curriculuminwales/curriculum-for-wales-curriculum-for-life/?skip=1&amp;lang=cy</a:t>
            </a:r>
            <a:r>
              <a:rPr lang="en-GB" sz="1200" dirty="0"/>
              <a:t> </a:t>
            </a:r>
          </a:p>
        </p:txBody>
      </p:sp>
      <p:sp>
        <p:nvSpPr>
          <p:cNvPr id="6" name="Rectangle 5"/>
          <p:cNvSpPr/>
          <p:nvPr/>
        </p:nvSpPr>
        <p:spPr>
          <a:xfrm>
            <a:off x="4644008" y="6382964"/>
            <a:ext cx="4572000" cy="461665"/>
          </a:xfrm>
          <a:prstGeom prst="rect">
            <a:avLst/>
          </a:prstGeom>
        </p:spPr>
        <p:txBody>
          <a:bodyPr>
            <a:spAutoFit/>
          </a:bodyPr>
          <a:lstStyle/>
          <a:p>
            <a:r>
              <a:rPr lang="en-GB" sz="1200" dirty="0">
                <a:hlinkClick r:id="rId4"/>
              </a:rPr>
              <a:t>http://gov.wales/topics/educationandskills/schoolshome/curriculuminwales/curriculum-for-wales-curriculum-for-life/?skip=1&amp;lang=en</a:t>
            </a:r>
            <a:r>
              <a:rPr lang="en-GB" sz="1200" dirty="0"/>
              <a:t> </a:t>
            </a:r>
          </a:p>
        </p:txBody>
      </p:sp>
      <p:pic>
        <p:nvPicPr>
          <p:cNvPr id="512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73824" y="674556"/>
            <a:ext cx="3312368" cy="21914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4660641" y="2885253"/>
            <a:ext cx="4572000" cy="1815882"/>
          </a:xfrm>
          <a:prstGeom prst="rect">
            <a:avLst/>
          </a:prstGeom>
        </p:spPr>
        <p:txBody>
          <a:bodyPr>
            <a:spAutoFit/>
          </a:bodyPr>
          <a:lstStyle/>
          <a:p>
            <a:pPr marL="285750" indent="-285750">
              <a:buFont typeface="Arial" panose="020B0604020202020204" pitchFamily="34" charset="0"/>
              <a:buChar char="•"/>
            </a:pPr>
            <a:r>
              <a:rPr lang="en-GB" sz="1600" dirty="0"/>
              <a:t>By September 2018, settings and schools will be expected to have made good progress in using the Digital Competence Framework.</a:t>
            </a:r>
          </a:p>
          <a:p>
            <a:endParaRPr lang="en-GB" sz="1600" dirty="0"/>
          </a:p>
          <a:p>
            <a:pPr marL="285750" indent="-285750">
              <a:buFont typeface="Arial" panose="020B0604020202020204" pitchFamily="34" charset="0"/>
              <a:buChar char="•"/>
            </a:pPr>
            <a:r>
              <a:rPr lang="en-GB" sz="1600" dirty="0"/>
              <a:t> January 2017: Estyn -Many pupils do not have a strong enough grasp of the full range of ICT skills</a:t>
            </a:r>
          </a:p>
          <a:p>
            <a:pPr marL="285750" indent="-285750">
              <a:buFont typeface="Arial" panose="020B0604020202020204" pitchFamily="34" charset="0"/>
              <a:buChar char="•"/>
            </a:pPr>
            <a:endParaRPr lang="en-GB" sz="1600" dirty="0"/>
          </a:p>
        </p:txBody>
      </p:sp>
      <p:pic>
        <p:nvPicPr>
          <p:cNvPr id="5125"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49168" y="5024502"/>
            <a:ext cx="2761680" cy="13584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6"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76047" y="5144416"/>
            <a:ext cx="2564615" cy="12385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72008" y="116632"/>
            <a:ext cx="4139952" cy="523220"/>
          </a:xfrm>
          <a:prstGeom prst="rect">
            <a:avLst/>
          </a:prstGeom>
          <a:noFill/>
        </p:spPr>
        <p:txBody>
          <a:bodyPr wrap="square" rtlCol="0">
            <a:spAutoFit/>
          </a:bodyPr>
          <a:lstStyle/>
          <a:p>
            <a:pPr algn="ctr"/>
            <a:r>
              <a:rPr lang="en-GB" sz="2800" b="1" dirty="0" err="1"/>
              <a:t>Cymhwysedd</a:t>
            </a:r>
            <a:r>
              <a:rPr lang="en-GB" sz="2800" b="1" dirty="0"/>
              <a:t> </a:t>
            </a:r>
            <a:r>
              <a:rPr lang="en-GB" sz="2800" b="1" dirty="0" err="1"/>
              <a:t>Digidol</a:t>
            </a:r>
            <a:endParaRPr lang="en-GB" sz="2800" b="1" dirty="0"/>
          </a:p>
        </p:txBody>
      </p:sp>
      <p:sp>
        <p:nvSpPr>
          <p:cNvPr id="9" name="Rectangle 8"/>
          <p:cNvSpPr/>
          <p:nvPr/>
        </p:nvSpPr>
        <p:spPr>
          <a:xfrm>
            <a:off x="4913784" y="114511"/>
            <a:ext cx="4032448" cy="523220"/>
          </a:xfrm>
          <a:prstGeom prst="rect">
            <a:avLst/>
          </a:prstGeom>
        </p:spPr>
        <p:txBody>
          <a:bodyPr wrap="square">
            <a:spAutoFit/>
          </a:bodyPr>
          <a:lstStyle/>
          <a:p>
            <a:pPr algn="ctr"/>
            <a:r>
              <a:rPr lang="en-GB" sz="2800" b="1" dirty="0"/>
              <a:t>Digital Competency</a:t>
            </a:r>
          </a:p>
        </p:txBody>
      </p:sp>
    </p:spTree>
    <p:extLst>
      <p:ext uri="{BB962C8B-B14F-4D97-AF65-F5344CB8AC3E}">
        <p14:creationId xmlns:p14="http://schemas.microsoft.com/office/powerpoint/2010/main" val="42318691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5" y="20042"/>
            <a:ext cx="4456315" cy="253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0698" y="2554042"/>
            <a:ext cx="4441632" cy="40433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572000" y="6366519"/>
            <a:ext cx="4572000" cy="461665"/>
          </a:xfrm>
          <a:prstGeom prst="rect">
            <a:avLst/>
          </a:prstGeom>
        </p:spPr>
        <p:txBody>
          <a:bodyPr>
            <a:spAutoFit/>
          </a:bodyPr>
          <a:lstStyle/>
          <a:p>
            <a:r>
              <a:rPr lang="en-GB" sz="1200" dirty="0">
                <a:hlinkClick r:id="rId5"/>
              </a:rPr>
              <a:t>http://learning.gov.wales/resources/browse-all/digital-competence-framework/?lang=en</a:t>
            </a:r>
            <a:r>
              <a:rPr lang="en-GB" sz="1200" dirty="0"/>
              <a:t> </a:t>
            </a:r>
          </a:p>
        </p:txBody>
      </p:sp>
      <p:sp>
        <p:nvSpPr>
          <p:cNvPr id="3" name="Rectangle 2"/>
          <p:cNvSpPr/>
          <p:nvPr/>
        </p:nvSpPr>
        <p:spPr>
          <a:xfrm>
            <a:off x="7414" y="6366518"/>
            <a:ext cx="4572000" cy="461665"/>
          </a:xfrm>
          <a:prstGeom prst="rect">
            <a:avLst/>
          </a:prstGeom>
        </p:spPr>
        <p:txBody>
          <a:bodyPr>
            <a:spAutoFit/>
          </a:bodyPr>
          <a:lstStyle/>
          <a:p>
            <a:r>
              <a:rPr lang="en-GB" sz="1200" dirty="0">
                <a:hlinkClick r:id="rId6"/>
              </a:rPr>
              <a:t>http://learning.gov.wales/resources/browse-all/digital-competence-framework/?skip=1&amp;lang=cy</a:t>
            </a:r>
            <a:r>
              <a:rPr lang="en-GB" sz="1200" dirty="0"/>
              <a:t> </a:t>
            </a:r>
          </a:p>
        </p:txBody>
      </p:sp>
      <p:pic>
        <p:nvPicPr>
          <p:cNvPr id="3077"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4427984" cy="32129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813" y="3429000"/>
            <a:ext cx="4404171" cy="29375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424477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584775"/>
            <a:ext cx="3528392" cy="5078313"/>
          </a:xfrm>
          <a:prstGeom prst="rect">
            <a:avLst/>
          </a:prstGeom>
        </p:spPr>
        <p:txBody>
          <a:bodyPr wrap="square">
            <a:spAutoFit/>
          </a:bodyPr>
          <a:lstStyle/>
          <a:p>
            <a:r>
              <a:rPr lang="en-GB" b="1" dirty="0" err="1"/>
              <a:t>Dinasyddiaeth</a:t>
            </a:r>
            <a:r>
              <a:rPr lang="en-GB" dirty="0"/>
              <a:t>: </a:t>
            </a:r>
            <a:r>
              <a:rPr lang="en-GB" dirty="0" err="1"/>
              <a:t>gan</a:t>
            </a:r>
            <a:r>
              <a:rPr lang="en-GB" dirty="0"/>
              <a:t> </a:t>
            </a:r>
            <a:r>
              <a:rPr lang="en-GB" dirty="0" err="1"/>
              <a:t>gynnwys</a:t>
            </a:r>
            <a:r>
              <a:rPr lang="en-GB" dirty="0"/>
              <a:t> ‘</a:t>
            </a:r>
            <a:r>
              <a:rPr lang="en-GB" dirty="0" err="1"/>
              <a:t>Hunaniaeth</a:t>
            </a:r>
            <a:r>
              <a:rPr lang="en-GB" dirty="0"/>
              <a:t>, </a:t>
            </a:r>
            <a:r>
              <a:rPr lang="en-GB" dirty="0" err="1"/>
              <a:t>delwedd</a:t>
            </a:r>
            <a:r>
              <a:rPr lang="en-GB" dirty="0"/>
              <a:t> ac </a:t>
            </a:r>
            <a:r>
              <a:rPr lang="en-GB" dirty="0" err="1"/>
              <a:t>enw</a:t>
            </a:r>
            <a:r>
              <a:rPr lang="en-GB" dirty="0"/>
              <a:t> da, ‘</a:t>
            </a:r>
            <a:r>
              <a:rPr lang="en-GB" dirty="0" err="1"/>
              <a:t>Iechyd</a:t>
            </a:r>
            <a:r>
              <a:rPr lang="en-GB" dirty="0"/>
              <a:t> a </a:t>
            </a:r>
            <a:r>
              <a:rPr lang="en-GB" dirty="0" err="1"/>
              <a:t>lles</a:t>
            </a:r>
            <a:r>
              <a:rPr lang="en-GB" dirty="0"/>
              <a:t>’, ‘</a:t>
            </a:r>
            <a:r>
              <a:rPr lang="en-GB" dirty="0" err="1"/>
              <a:t>Hawliau</a:t>
            </a:r>
            <a:r>
              <a:rPr lang="en-GB" dirty="0"/>
              <a:t> </a:t>
            </a:r>
            <a:r>
              <a:rPr lang="en-GB" dirty="0" err="1"/>
              <a:t>digidol</a:t>
            </a:r>
            <a:r>
              <a:rPr lang="en-GB" dirty="0"/>
              <a:t>, </a:t>
            </a:r>
            <a:r>
              <a:rPr lang="en-GB" dirty="0" err="1"/>
              <a:t>trwyddedu</a:t>
            </a:r>
            <a:r>
              <a:rPr lang="en-GB" dirty="0"/>
              <a:t> a </a:t>
            </a:r>
            <a:r>
              <a:rPr lang="en-GB" dirty="0" err="1"/>
              <a:t>pherchenogaeth</a:t>
            </a:r>
            <a:r>
              <a:rPr lang="en-GB" dirty="0"/>
              <a:t>’, and ‘</a:t>
            </a:r>
            <a:r>
              <a:rPr lang="en-GB" dirty="0" err="1"/>
              <a:t>Ymddygiad</a:t>
            </a:r>
            <a:r>
              <a:rPr lang="en-GB" dirty="0"/>
              <a:t> </a:t>
            </a:r>
            <a:r>
              <a:rPr lang="en-GB" dirty="0" err="1"/>
              <a:t>ar-lein</a:t>
            </a:r>
            <a:r>
              <a:rPr lang="en-GB" dirty="0"/>
              <a:t> a </a:t>
            </a:r>
            <a:r>
              <a:rPr lang="en-GB" dirty="0" err="1"/>
              <a:t>seibrfwlio</a:t>
            </a:r>
            <a:r>
              <a:rPr lang="en-GB" dirty="0"/>
              <a:t>’</a:t>
            </a:r>
          </a:p>
          <a:p>
            <a:endParaRPr lang="en-GB" dirty="0"/>
          </a:p>
          <a:p>
            <a:r>
              <a:rPr lang="en-GB" b="1" dirty="0" err="1"/>
              <a:t>Rhyngweithio</a:t>
            </a:r>
            <a:r>
              <a:rPr lang="en-GB" b="1" dirty="0"/>
              <a:t> a </a:t>
            </a:r>
            <a:r>
              <a:rPr lang="en-GB" b="1" dirty="0" err="1"/>
              <a:t>chydweithio</a:t>
            </a:r>
            <a:r>
              <a:rPr lang="en-GB" dirty="0"/>
              <a:t> – </a:t>
            </a:r>
            <a:r>
              <a:rPr lang="en-GB" dirty="0" err="1"/>
              <a:t>gan</a:t>
            </a:r>
            <a:r>
              <a:rPr lang="en-GB" dirty="0"/>
              <a:t> </a:t>
            </a:r>
            <a:r>
              <a:rPr lang="en-GB" dirty="0" err="1"/>
              <a:t>gynnwys</a:t>
            </a:r>
            <a:r>
              <a:rPr lang="en-GB" dirty="0"/>
              <a:t> ‘</a:t>
            </a:r>
            <a:r>
              <a:rPr lang="en-GB" dirty="0" err="1"/>
              <a:t>Cyfathrebu</a:t>
            </a:r>
            <a:r>
              <a:rPr lang="en-GB" dirty="0"/>
              <a:t>’, ‘</a:t>
            </a:r>
            <a:r>
              <a:rPr lang="en-GB" dirty="0" err="1"/>
              <a:t>Cydweithio</a:t>
            </a:r>
            <a:r>
              <a:rPr lang="en-GB" dirty="0"/>
              <a:t>’, a ‘</a:t>
            </a:r>
            <a:r>
              <a:rPr lang="en-GB" dirty="0" err="1"/>
              <a:t>Storio</a:t>
            </a:r>
            <a:r>
              <a:rPr lang="en-GB" dirty="0"/>
              <a:t> a </a:t>
            </a:r>
            <a:r>
              <a:rPr lang="en-GB" dirty="0" err="1"/>
              <a:t>rhannu</a:t>
            </a:r>
            <a:r>
              <a:rPr lang="en-GB" dirty="0"/>
              <a:t>’</a:t>
            </a:r>
          </a:p>
          <a:p>
            <a:endParaRPr lang="en-GB" dirty="0"/>
          </a:p>
          <a:p>
            <a:r>
              <a:rPr lang="en-GB" b="1" dirty="0" err="1"/>
              <a:t>Cynhyrchu</a:t>
            </a:r>
            <a:r>
              <a:rPr lang="en-GB" dirty="0"/>
              <a:t> – </a:t>
            </a:r>
            <a:r>
              <a:rPr lang="en-GB" dirty="0" err="1"/>
              <a:t>gan</a:t>
            </a:r>
            <a:r>
              <a:rPr lang="en-GB" dirty="0"/>
              <a:t> </a:t>
            </a:r>
            <a:r>
              <a:rPr lang="en-GB" dirty="0" err="1"/>
              <a:t>gynnwys</a:t>
            </a:r>
            <a:r>
              <a:rPr lang="en-GB" dirty="0"/>
              <a:t> ‘</a:t>
            </a:r>
            <a:r>
              <a:rPr lang="en-GB" dirty="0" err="1"/>
              <a:t>Cynllunio</a:t>
            </a:r>
            <a:r>
              <a:rPr lang="en-GB" dirty="0"/>
              <a:t>, </a:t>
            </a:r>
            <a:r>
              <a:rPr lang="en-GB" dirty="0" err="1"/>
              <a:t>canfod</a:t>
            </a:r>
            <a:r>
              <a:rPr lang="en-GB" dirty="0"/>
              <a:t> a </a:t>
            </a:r>
            <a:r>
              <a:rPr lang="en-GB" dirty="0" err="1"/>
              <a:t>chwilio</a:t>
            </a:r>
            <a:r>
              <a:rPr lang="en-GB" dirty="0"/>
              <a:t>’, ‘</a:t>
            </a:r>
            <a:r>
              <a:rPr lang="en-GB" dirty="0" err="1"/>
              <a:t>Creu</a:t>
            </a:r>
            <a:r>
              <a:rPr lang="en-GB" dirty="0"/>
              <a:t>’, a ‘</a:t>
            </a:r>
            <a:r>
              <a:rPr lang="en-GB" dirty="0" err="1"/>
              <a:t>Gwerthuso</a:t>
            </a:r>
            <a:r>
              <a:rPr lang="en-GB" dirty="0"/>
              <a:t> a </a:t>
            </a:r>
            <a:r>
              <a:rPr lang="en-GB" dirty="0" err="1"/>
              <a:t>gwella</a:t>
            </a:r>
            <a:r>
              <a:rPr lang="en-GB" dirty="0"/>
              <a:t>’</a:t>
            </a:r>
          </a:p>
          <a:p>
            <a:endParaRPr lang="en-GB" dirty="0"/>
          </a:p>
          <a:p>
            <a:r>
              <a:rPr lang="en-GB" b="1" dirty="0"/>
              <a:t>Data a </a:t>
            </a:r>
            <a:r>
              <a:rPr lang="en-GB" b="1" dirty="0" err="1"/>
              <a:t>meddwl</a:t>
            </a:r>
            <a:r>
              <a:rPr lang="en-GB" b="1" dirty="0"/>
              <a:t> </a:t>
            </a:r>
            <a:r>
              <a:rPr lang="en-GB" b="1" dirty="0" err="1"/>
              <a:t>cyfrifiadurol</a:t>
            </a:r>
            <a:r>
              <a:rPr lang="en-GB" dirty="0"/>
              <a:t> – </a:t>
            </a:r>
            <a:r>
              <a:rPr lang="en-GB" dirty="0" err="1"/>
              <a:t>gan</a:t>
            </a:r>
            <a:r>
              <a:rPr lang="en-GB" dirty="0"/>
              <a:t> </a:t>
            </a:r>
            <a:r>
              <a:rPr lang="en-GB" dirty="0" err="1"/>
              <a:t>gynnwys</a:t>
            </a:r>
            <a:r>
              <a:rPr lang="en-GB" dirty="0"/>
              <a:t> ‘</a:t>
            </a:r>
            <a:r>
              <a:rPr lang="en-GB" dirty="0" err="1"/>
              <a:t>Modelu</a:t>
            </a:r>
            <a:r>
              <a:rPr lang="en-GB" dirty="0"/>
              <a:t> a </a:t>
            </a:r>
            <a:r>
              <a:rPr lang="en-GB" dirty="0" err="1"/>
              <a:t>datrys</a:t>
            </a:r>
            <a:r>
              <a:rPr lang="en-GB" dirty="0"/>
              <a:t> </a:t>
            </a:r>
            <a:r>
              <a:rPr lang="en-GB" dirty="0" err="1"/>
              <a:t>problemau</a:t>
            </a:r>
            <a:r>
              <a:rPr lang="en-GB" dirty="0"/>
              <a:t>’, a ‘</a:t>
            </a:r>
            <a:r>
              <a:rPr lang="en-GB" dirty="0" err="1"/>
              <a:t>Llythrennedd</a:t>
            </a:r>
            <a:r>
              <a:rPr lang="en-GB" dirty="0"/>
              <a:t> </a:t>
            </a:r>
            <a:r>
              <a:rPr lang="en-GB" dirty="0" err="1"/>
              <a:t>gwybodaeth</a:t>
            </a:r>
            <a:r>
              <a:rPr lang="en-GB" dirty="0"/>
              <a:t> a data’.</a:t>
            </a:r>
            <a:endParaRPr lang="en-GB" dirty="0">
              <a:effectLst/>
            </a:endParaRPr>
          </a:p>
        </p:txBody>
      </p:sp>
      <p:sp>
        <p:nvSpPr>
          <p:cNvPr id="3" name="TextBox 2"/>
          <p:cNvSpPr txBox="1"/>
          <p:nvPr/>
        </p:nvSpPr>
        <p:spPr>
          <a:xfrm>
            <a:off x="0" y="0"/>
            <a:ext cx="4283968" cy="584775"/>
          </a:xfrm>
          <a:prstGeom prst="rect">
            <a:avLst/>
          </a:prstGeom>
          <a:noFill/>
        </p:spPr>
        <p:txBody>
          <a:bodyPr wrap="square" rtlCol="0">
            <a:spAutoFit/>
          </a:bodyPr>
          <a:lstStyle/>
          <a:p>
            <a:r>
              <a:rPr lang="en-GB" sz="3200" b="1" dirty="0"/>
              <a:t>     </a:t>
            </a:r>
            <a:r>
              <a:rPr lang="en-GB" sz="3200" b="1" dirty="0" err="1"/>
              <a:t>Pedwar</a:t>
            </a:r>
            <a:r>
              <a:rPr lang="en-GB" sz="3200" b="1" dirty="0"/>
              <a:t> </a:t>
            </a:r>
            <a:r>
              <a:rPr lang="en-GB" sz="3200" b="1" dirty="0" err="1"/>
              <a:t>Llinyn</a:t>
            </a:r>
            <a:endParaRPr lang="en-GB" sz="3200" b="1" dirty="0"/>
          </a:p>
        </p:txBody>
      </p:sp>
      <p:cxnSp>
        <p:nvCxnSpPr>
          <p:cNvPr id="5" name="Straight Connector 4"/>
          <p:cNvCxnSpPr/>
          <p:nvPr/>
        </p:nvCxnSpPr>
        <p:spPr>
          <a:xfrm>
            <a:off x="4283968" y="0"/>
            <a:ext cx="0" cy="6858000"/>
          </a:xfrm>
          <a:prstGeom prst="line">
            <a:avLst/>
          </a:prstGeom>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4427984" y="0"/>
            <a:ext cx="4536504" cy="584775"/>
          </a:xfrm>
          <a:prstGeom prst="rect">
            <a:avLst/>
          </a:prstGeom>
        </p:spPr>
        <p:txBody>
          <a:bodyPr wrap="square">
            <a:spAutoFit/>
          </a:bodyPr>
          <a:lstStyle/>
          <a:p>
            <a:pPr algn="ctr"/>
            <a:r>
              <a:rPr lang="en-GB" b="1" dirty="0"/>
              <a:t> </a:t>
            </a:r>
            <a:r>
              <a:rPr lang="en-GB" sz="3200" b="1" dirty="0"/>
              <a:t>Four Strands</a:t>
            </a:r>
            <a:endParaRPr lang="en-GB" sz="3200" dirty="0"/>
          </a:p>
        </p:txBody>
      </p:sp>
      <p:sp>
        <p:nvSpPr>
          <p:cNvPr id="7" name="Rectangle 6"/>
          <p:cNvSpPr/>
          <p:nvPr/>
        </p:nvSpPr>
        <p:spPr>
          <a:xfrm>
            <a:off x="4410236" y="584775"/>
            <a:ext cx="4572000" cy="4801314"/>
          </a:xfrm>
          <a:prstGeom prst="rect">
            <a:avLst/>
          </a:prstGeom>
        </p:spPr>
        <p:txBody>
          <a:bodyPr>
            <a:spAutoFit/>
          </a:bodyPr>
          <a:lstStyle/>
          <a:p>
            <a:pPr fontAlgn="base"/>
            <a:r>
              <a:rPr lang="en-GB" b="1" dirty="0"/>
              <a:t>Citizenship</a:t>
            </a:r>
            <a:r>
              <a:rPr lang="en-GB" dirty="0"/>
              <a:t> : which includes:</a:t>
            </a:r>
          </a:p>
          <a:p>
            <a:pPr lvl="1" fontAlgn="base"/>
            <a:r>
              <a:rPr lang="en-GB" dirty="0"/>
              <a:t>Identity, image and reputation</a:t>
            </a:r>
          </a:p>
          <a:p>
            <a:pPr lvl="1" fontAlgn="base"/>
            <a:r>
              <a:rPr lang="en-GB" dirty="0"/>
              <a:t>Health and well-being</a:t>
            </a:r>
          </a:p>
          <a:p>
            <a:pPr lvl="1" fontAlgn="base"/>
            <a:r>
              <a:rPr lang="en-GB" dirty="0"/>
              <a:t>Digital rights, licensing and ownership</a:t>
            </a:r>
          </a:p>
          <a:p>
            <a:pPr lvl="1" fontAlgn="base"/>
            <a:r>
              <a:rPr lang="en-GB" dirty="0"/>
              <a:t>Online behaviour and cyberbullying.</a:t>
            </a:r>
          </a:p>
          <a:p>
            <a:pPr fontAlgn="base"/>
            <a:r>
              <a:rPr lang="en-GB" b="1" dirty="0"/>
              <a:t>Interacting and collaborating</a:t>
            </a:r>
            <a:r>
              <a:rPr lang="en-GB" dirty="0"/>
              <a:t> – which includes:</a:t>
            </a:r>
          </a:p>
          <a:p>
            <a:pPr lvl="1" fontAlgn="base"/>
            <a:r>
              <a:rPr lang="en-GB" dirty="0"/>
              <a:t>Communication</a:t>
            </a:r>
          </a:p>
          <a:p>
            <a:pPr lvl="1" fontAlgn="base"/>
            <a:r>
              <a:rPr lang="en-GB" dirty="0"/>
              <a:t>Collaboration</a:t>
            </a:r>
          </a:p>
          <a:p>
            <a:pPr lvl="1" fontAlgn="base"/>
            <a:r>
              <a:rPr lang="en-GB" dirty="0"/>
              <a:t>Storing and sharing.</a:t>
            </a:r>
          </a:p>
          <a:p>
            <a:pPr fontAlgn="base"/>
            <a:r>
              <a:rPr lang="en-GB" b="1" dirty="0"/>
              <a:t>Producing</a:t>
            </a:r>
            <a:r>
              <a:rPr lang="en-GB" dirty="0"/>
              <a:t> – which includes:</a:t>
            </a:r>
          </a:p>
          <a:p>
            <a:pPr lvl="1" fontAlgn="base"/>
            <a:r>
              <a:rPr lang="en-GB" dirty="0"/>
              <a:t>Planning, sourcing and searching</a:t>
            </a:r>
          </a:p>
          <a:p>
            <a:pPr lvl="1" fontAlgn="base"/>
            <a:r>
              <a:rPr lang="en-GB" dirty="0"/>
              <a:t>Creating</a:t>
            </a:r>
          </a:p>
          <a:p>
            <a:pPr lvl="1" fontAlgn="base"/>
            <a:r>
              <a:rPr lang="en-GB" dirty="0"/>
              <a:t>Evaluating and improving.</a:t>
            </a:r>
          </a:p>
          <a:p>
            <a:pPr fontAlgn="base"/>
            <a:r>
              <a:rPr lang="en-GB" b="1" dirty="0"/>
              <a:t>Data and computational thinking </a:t>
            </a:r>
            <a:r>
              <a:rPr lang="en-GB" dirty="0"/>
              <a:t>– which includes:</a:t>
            </a:r>
          </a:p>
          <a:p>
            <a:pPr lvl="1" fontAlgn="base"/>
            <a:r>
              <a:rPr lang="en-GB" dirty="0"/>
              <a:t>Problem solving and modelling</a:t>
            </a:r>
          </a:p>
          <a:p>
            <a:pPr lvl="1" fontAlgn="base"/>
            <a:r>
              <a:rPr lang="en-GB" dirty="0"/>
              <a:t>Data and information literacy.</a:t>
            </a:r>
          </a:p>
        </p:txBody>
      </p:sp>
    </p:spTree>
    <p:extLst>
      <p:ext uri="{BB962C8B-B14F-4D97-AF65-F5344CB8AC3E}">
        <p14:creationId xmlns:p14="http://schemas.microsoft.com/office/powerpoint/2010/main" val="37548165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5644" y="-701"/>
            <a:ext cx="4716016" cy="1107996"/>
          </a:xfrm>
          <a:prstGeom prst="rect">
            <a:avLst/>
          </a:prstGeom>
          <a:noFill/>
        </p:spPr>
        <p:txBody>
          <a:bodyPr wrap="square" lIns="91440" tIns="45720" rIns="91440" bIns="45720">
            <a:spAutoFit/>
          </a:bodyPr>
          <a:lstStyle/>
          <a:p>
            <a:pPr algn="ctr"/>
            <a:r>
              <a:rPr lang="en-US" sz="66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PAM?</a:t>
            </a:r>
            <a:endParaRPr lang="en-US" sz="6600" b="1" cap="none"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
        <p:nvSpPr>
          <p:cNvPr id="3" name="Rectangle 2"/>
          <p:cNvSpPr/>
          <p:nvPr/>
        </p:nvSpPr>
        <p:spPr>
          <a:xfrm>
            <a:off x="5651398" y="1021"/>
            <a:ext cx="2472152" cy="1107996"/>
          </a:xfrm>
          <a:prstGeom prst="rect">
            <a:avLst/>
          </a:prstGeom>
        </p:spPr>
        <p:txBody>
          <a:bodyPr wrap="none">
            <a:spAutoFit/>
          </a:bodyPr>
          <a:lstStyle/>
          <a:p>
            <a:pPr algn="ctr"/>
            <a:r>
              <a:rPr lang="en-US" sz="66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WHY?</a:t>
            </a:r>
            <a:endParaRPr lang="en-GB" sz="6600" dirty="0"/>
          </a:p>
        </p:txBody>
      </p:sp>
      <p:cxnSp>
        <p:nvCxnSpPr>
          <p:cNvPr id="5" name="Straight Connector 4"/>
          <p:cNvCxnSpPr/>
          <p:nvPr/>
        </p:nvCxnSpPr>
        <p:spPr>
          <a:xfrm>
            <a:off x="4572000" y="1021"/>
            <a:ext cx="0" cy="6858000"/>
          </a:xfrm>
          <a:prstGeom prst="line">
            <a:avLst/>
          </a:prstGeom>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251789" y="1484203"/>
            <a:ext cx="4032448" cy="4524315"/>
          </a:xfrm>
          <a:prstGeom prst="rect">
            <a:avLst/>
          </a:prstGeom>
        </p:spPr>
        <p:txBody>
          <a:bodyPr wrap="square">
            <a:spAutoFit/>
          </a:bodyPr>
          <a:lstStyle/>
          <a:p>
            <a:pPr algn="ctr"/>
            <a:r>
              <a:rPr lang="en-GB" sz="3200" dirty="0"/>
              <a:t>Mae set o </a:t>
            </a:r>
            <a:r>
              <a:rPr lang="en-GB" sz="3200" dirty="0" err="1"/>
              <a:t>gymwyseddau</a:t>
            </a:r>
            <a:r>
              <a:rPr lang="en-GB" sz="3200" dirty="0"/>
              <a:t> a </a:t>
            </a:r>
            <a:r>
              <a:rPr lang="en-GB" sz="3200" dirty="0" err="1"/>
              <a:t>sgiliau</a:t>
            </a:r>
            <a:r>
              <a:rPr lang="en-GB" sz="3200" dirty="0"/>
              <a:t> </a:t>
            </a:r>
            <a:r>
              <a:rPr lang="en-GB" sz="3200" dirty="0" err="1"/>
              <a:t>sy’n</a:t>
            </a:r>
            <a:r>
              <a:rPr lang="en-GB" sz="3200" dirty="0"/>
              <a:t> </a:t>
            </a:r>
            <a:r>
              <a:rPr lang="en-GB" sz="3200" dirty="0" err="1"/>
              <a:t>sylfaen</a:t>
            </a:r>
            <a:r>
              <a:rPr lang="en-GB" sz="3200" dirty="0"/>
              <a:t> </a:t>
            </a:r>
            <a:r>
              <a:rPr lang="en-GB" sz="3200" dirty="0" err="1"/>
              <a:t>i</a:t>
            </a:r>
            <a:r>
              <a:rPr lang="en-GB" sz="3200" dirty="0"/>
              <a:t> </a:t>
            </a:r>
            <a:r>
              <a:rPr lang="en-GB" sz="3200" dirty="0" err="1"/>
              <a:t>bron</a:t>
            </a:r>
            <a:r>
              <a:rPr lang="en-GB" sz="3200" dirty="0"/>
              <a:t> </a:t>
            </a:r>
            <a:r>
              <a:rPr lang="en-GB" sz="3200" dirty="0" err="1"/>
              <a:t>pob</a:t>
            </a:r>
            <a:r>
              <a:rPr lang="en-GB" sz="3200" dirty="0"/>
              <a:t> math o </a:t>
            </a:r>
            <a:r>
              <a:rPr lang="en-GB" sz="3200" dirty="0" err="1"/>
              <a:t>ddysgu</a:t>
            </a:r>
            <a:r>
              <a:rPr lang="en-GB" sz="3200" dirty="0"/>
              <a:t> ac </a:t>
            </a:r>
            <a:r>
              <a:rPr lang="en-GB" sz="3200" dirty="0" err="1"/>
              <a:t>sy’n</a:t>
            </a:r>
            <a:r>
              <a:rPr lang="en-GB" sz="3200" dirty="0"/>
              <a:t> </a:t>
            </a:r>
            <a:r>
              <a:rPr lang="en-GB" sz="3200" dirty="0" err="1"/>
              <a:t>hanfodol</a:t>
            </a:r>
            <a:r>
              <a:rPr lang="en-GB" sz="3200" dirty="0"/>
              <a:t> </a:t>
            </a:r>
            <a:r>
              <a:rPr lang="en-GB" sz="3200" dirty="0" err="1"/>
              <a:t>er</a:t>
            </a:r>
            <a:r>
              <a:rPr lang="en-GB" sz="3200" dirty="0"/>
              <a:t> </a:t>
            </a:r>
            <a:r>
              <a:rPr lang="en-GB" sz="3200" dirty="0" err="1"/>
              <a:t>mwyn</a:t>
            </a:r>
            <a:r>
              <a:rPr lang="en-GB" sz="3200" dirty="0"/>
              <a:t> </a:t>
            </a:r>
            <a:r>
              <a:rPr lang="en-GB" sz="3200" dirty="0" err="1"/>
              <a:t>gallu</a:t>
            </a:r>
            <a:r>
              <a:rPr lang="en-GB" sz="3200" dirty="0"/>
              <a:t> </a:t>
            </a:r>
            <a:r>
              <a:rPr lang="en-GB" sz="3200" dirty="0" err="1"/>
              <a:t>cymryd</a:t>
            </a:r>
            <a:r>
              <a:rPr lang="en-GB" sz="3200" dirty="0"/>
              <a:t> </a:t>
            </a:r>
            <a:r>
              <a:rPr lang="en-GB" sz="3200" dirty="0" err="1"/>
              <a:t>rhan</a:t>
            </a:r>
            <a:r>
              <a:rPr lang="en-GB" sz="3200" dirty="0"/>
              <a:t> </a:t>
            </a:r>
            <a:r>
              <a:rPr lang="en-GB" sz="3200" dirty="0" err="1"/>
              <a:t>yn</a:t>
            </a:r>
            <a:r>
              <a:rPr lang="en-GB" sz="3200" dirty="0"/>
              <a:t> </a:t>
            </a:r>
            <a:r>
              <a:rPr lang="en-GB" sz="3200" dirty="0" err="1"/>
              <a:t>llwyddiannus</a:t>
            </a:r>
            <a:r>
              <a:rPr lang="en-GB" sz="3200" dirty="0"/>
              <a:t> a </a:t>
            </a:r>
            <a:r>
              <a:rPr lang="en-GB" sz="3200" dirty="0" err="1"/>
              <a:t>hyderus</a:t>
            </a:r>
            <a:r>
              <a:rPr lang="en-GB" sz="3200" dirty="0"/>
              <a:t> </a:t>
            </a:r>
            <a:r>
              <a:rPr lang="en-GB" sz="3200" dirty="0" err="1"/>
              <a:t>yn</a:t>
            </a:r>
            <a:r>
              <a:rPr lang="en-GB" sz="3200" dirty="0"/>
              <a:t> y </a:t>
            </a:r>
            <a:r>
              <a:rPr lang="en-GB" sz="3200" dirty="0" err="1"/>
              <a:t>byd</a:t>
            </a:r>
            <a:r>
              <a:rPr lang="en-GB" sz="3200" dirty="0"/>
              <a:t> modern.</a:t>
            </a:r>
          </a:p>
        </p:txBody>
      </p:sp>
      <p:sp>
        <p:nvSpPr>
          <p:cNvPr id="12" name="Rectangle 11"/>
          <p:cNvSpPr/>
          <p:nvPr/>
        </p:nvSpPr>
        <p:spPr>
          <a:xfrm>
            <a:off x="4788024" y="1484203"/>
            <a:ext cx="4176464" cy="4524315"/>
          </a:xfrm>
          <a:prstGeom prst="rect">
            <a:avLst/>
          </a:prstGeom>
        </p:spPr>
        <p:txBody>
          <a:bodyPr wrap="square">
            <a:spAutoFit/>
          </a:bodyPr>
          <a:lstStyle/>
          <a:p>
            <a:pPr algn="ctr"/>
            <a:r>
              <a:rPr lang="en-GB" sz="3200" dirty="0"/>
              <a:t>There is a range of competences and skills which are foundations for almost all learning and are essential to being able to participate successfully and confidently in the modern world.</a:t>
            </a:r>
          </a:p>
        </p:txBody>
      </p:sp>
    </p:spTree>
    <p:extLst>
      <p:ext uri="{BB962C8B-B14F-4D97-AF65-F5344CB8AC3E}">
        <p14:creationId xmlns:p14="http://schemas.microsoft.com/office/powerpoint/2010/main" val="5348128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4572000" y="1021"/>
            <a:ext cx="0" cy="6858000"/>
          </a:xfrm>
          <a:prstGeom prst="line">
            <a:avLst/>
          </a:prstGeom>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319507" y="188640"/>
            <a:ext cx="4060471" cy="1446550"/>
          </a:xfrm>
          <a:prstGeom prst="rect">
            <a:avLst/>
          </a:prstGeom>
        </p:spPr>
        <p:txBody>
          <a:bodyPr wrap="none">
            <a:spAutoFit/>
          </a:bodyPr>
          <a:lstStyle/>
          <a:p>
            <a:pPr algn="ctr"/>
            <a:r>
              <a:rPr lang="en-US" sz="44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CYMHWYSEDD</a:t>
            </a:r>
          </a:p>
          <a:p>
            <a:pPr algn="ctr"/>
            <a:r>
              <a:rPr lang="en-US" sz="44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DIGIDOL</a:t>
            </a:r>
          </a:p>
        </p:txBody>
      </p:sp>
      <p:sp>
        <p:nvSpPr>
          <p:cNvPr id="8" name="Rectangle 7"/>
          <p:cNvSpPr/>
          <p:nvPr/>
        </p:nvSpPr>
        <p:spPr>
          <a:xfrm>
            <a:off x="4606557" y="1021"/>
            <a:ext cx="4572000" cy="1446550"/>
          </a:xfrm>
          <a:prstGeom prst="rect">
            <a:avLst/>
          </a:prstGeom>
        </p:spPr>
        <p:txBody>
          <a:bodyPr>
            <a:spAutoFit/>
          </a:bodyPr>
          <a:lstStyle/>
          <a:p>
            <a:pPr algn="ctr"/>
            <a:r>
              <a:rPr lang="en-US" sz="44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DIGITAL</a:t>
            </a:r>
          </a:p>
          <a:p>
            <a:pPr algn="ctr"/>
            <a:r>
              <a:rPr lang="en-US" sz="44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COMPETENCY</a:t>
            </a:r>
            <a:endParaRPr lang="en-GB" sz="4400" dirty="0"/>
          </a:p>
        </p:txBody>
      </p:sp>
      <p:sp>
        <p:nvSpPr>
          <p:cNvPr id="9" name="Rectangle 8"/>
          <p:cNvSpPr/>
          <p:nvPr/>
        </p:nvSpPr>
        <p:spPr>
          <a:xfrm>
            <a:off x="4711978" y="1886856"/>
            <a:ext cx="4295918" cy="3477875"/>
          </a:xfrm>
          <a:prstGeom prst="rect">
            <a:avLst/>
          </a:prstGeom>
        </p:spPr>
        <p:txBody>
          <a:bodyPr wrap="square">
            <a:spAutoFit/>
          </a:bodyPr>
          <a:lstStyle/>
          <a:p>
            <a:r>
              <a:rPr lang="en-GB" sz="2000" dirty="0"/>
              <a:t>Digital competence plays an increasingly powerful role in the lives of children and young people, for communication, networking, information, leisure and entertainment as well as for an increasing range of transactions and educational applications. The ability to use digital technology skills creatively is an increasingly common feature of the modern workplace…</a:t>
            </a:r>
          </a:p>
        </p:txBody>
      </p:sp>
      <p:sp>
        <p:nvSpPr>
          <p:cNvPr id="11" name="Rectangle 10"/>
          <p:cNvSpPr/>
          <p:nvPr/>
        </p:nvSpPr>
        <p:spPr>
          <a:xfrm>
            <a:off x="238677" y="1844971"/>
            <a:ext cx="4222129" cy="3170099"/>
          </a:xfrm>
          <a:prstGeom prst="rect">
            <a:avLst/>
          </a:prstGeom>
        </p:spPr>
        <p:txBody>
          <a:bodyPr wrap="square">
            <a:spAutoFit/>
          </a:bodyPr>
          <a:lstStyle/>
          <a:p>
            <a:r>
              <a:rPr lang="en-GB" sz="2000" dirty="0"/>
              <a:t>Mae </a:t>
            </a:r>
            <a:r>
              <a:rPr lang="en-GB" sz="2000" dirty="0" err="1"/>
              <a:t>cymhwysedd</a:t>
            </a:r>
            <a:r>
              <a:rPr lang="en-GB" sz="2000" dirty="0"/>
              <a:t> </a:t>
            </a:r>
            <a:r>
              <a:rPr lang="en-GB" sz="2000" dirty="0" err="1"/>
              <a:t>digidol</a:t>
            </a:r>
            <a:r>
              <a:rPr lang="en-GB" sz="2000" dirty="0"/>
              <a:t> </a:t>
            </a:r>
            <a:r>
              <a:rPr lang="en-GB" sz="2000" dirty="0" err="1"/>
              <a:t>yn</a:t>
            </a:r>
            <a:r>
              <a:rPr lang="en-GB" sz="2000" dirty="0"/>
              <a:t> </a:t>
            </a:r>
            <a:r>
              <a:rPr lang="en-GB" sz="2000" dirty="0" err="1"/>
              <a:t>chwarae</a:t>
            </a:r>
            <a:r>
              <a:rPr lang="en-GB" sz="2000" dirty="0"/>
              <a:t> </a:t>
            </a:r>
            <a:r>
              <a:rPr lang="en-GB" sz="2000" dirty="0" err="1"/>
              <a:t>rhan</a:t>
            </a:r>
            <a:r>
              <a:rPr lang="en-GB" sz="2000" dirty="0"/>
              <a:t> </a:t>
            </a:r>
            <a:r>
              <a:rPr lang="en-GB" sz="2000" dirty="0" err="1"/>
              <a:t>gynyddol</a:t>
            </a:r>
            <a:r>
              <a:rPr lang="en-GB" sz="2000" dirty="0"/>
              <a:t> </a:t>
            </a:r>
            <a:r>
              <a:rPr lang="en-GB" sz="2000" dirty="0" err="1"/>
              <a:t>ym</a:t>
            </a:r>
            <a:r>
              <a:rPr lang="en-GB" sz="2000" dirty="0"/>
              <a:t> </a:t>
            </a:r>
            <a:r>
              <a:rPr lang="en-GB" sz="2000" dirty="0" err="1"/>
              <a:t>mywydau</a:t>
            </a:r>
            <a:r>
              <a:rPr lang="en-GB" sz="2000" dirty="0"/>
              <a:t> plant a </a:t>
            </a:r>
            <a:r>
              <a:rPr lang="en-GB" sz="2000" dirty="0" err="1"/>
              <a:t>phobl</a:t>
            </a:r>
            <a:r>
              <a:rPr lang="en-GB" sz="2000" dirty="0"/>
              <a:t> </a:t>
            </a:r>
            <a:r>
              <a:rPr lang="en-GB" sz="2000" dirty="0" err="1"/>
              <a:t>ifanc</a:t>
            </a:r>
            <a:r>
              <a:rPr lang="en-GB" sz="2000" dirty="0"/>
              <a:t>, </a:t>
            </a:r>
            <a:r>
              <a:rPr lang="en-GB" sz="2000" dirty="0" err="1"/>
              <a:t>ar</a:t>
            </a:r>
            <a:r>
              <a:rPr lang="en-GB" sz="2000" dirty="0"/>
              <a:t> </a:t>
            </a:r>
            <a:r>
              <a:rPr lang="en-GB" sz="2000" dirty="0" err="1"/>
              <a:t>gyfer</a:t>
            </a:r>
            <a:r>
              <a:rPr lang="en-GB" sz="2000" dirty="0"/>
              <a:t> </a:t>
            </a:r>
            <a:r>
              <a:rPr lang="en-GB" sz="2000" dirty="0" err="1"/>
              <a:t>cyfathrebu</a:t>
            </a:r>
            <a:r>
              <a:rPr lang="en-GB" sz="2000" dirty="0"/>
              <a:t>, </a:t>
            </a:r>
            <a:r>
              <a:rPr lang="en-GB" sz="2000" dirty="0" err="1"/>
              <a:t>rhwydweithio</a:t>
            </a:r>
            <a:r>
              <a:rPr lang="en-GB" sz="2000" dirty="0"/>
              <a:t>, </a:t>
            </a:r>
            <a:r>
              <a:rPr lang="en-GB" sz="2000" dirty="0" err="1"/>
              <a:t>gwybodaeth</a:t>
            </a:r>
            <a:r>
              <a:rPr lang="en-GB" sz="2000" dirty="0"/>
              <a:t>, </a:t>
            </a:r>
            <a:r>
              <a:rPr lang="en-GB" sz="2000" dirty="0" err="1"/>
              <a:t>hamdden</a:t>
            </a:r>
            <a:r>
              <a:rPr lang="en-GB" sz="2000" dirty="0"/>
              <a:t> ac </a:t>
            </a:r>
            <a:r>
              <a:rPr lang="en-GB" sz="2000" dirty="0" err="1"/>
              <a:t>adloniant</a:t>
            </a:r>
            <a:r>
              <a:rPr lang="en-GB" sz="2000" dirty="0"/>
              <a:t> a </a:t>
            </a:r>
            <a:r>
              <a:rPr lang="en-GB" sz="2000" dirty="0" err="1"/>
              <a:t>hefyd</a:t>
            </a:r>
            <a:r>
              <a:rPr lang="en-GB" sz="2000" dirty="0"/>
              <a:t> </a:t>
            </a:r>
            <a:r>
              <a:rPr lang="en-GB" sz="2000" dirty="0" err="1"/>
              <a:t>drwy</a:t>
            </a:r>
            <a:r>
              <a:rPr lang="en-GB" sz="2000" dirty="0"/>
              <a:t> </a:t>
            </a:r>
            <a:r>
              <a:rPr lang="en-GB" sz="2000" dirty="0" err="1"/>
              <a:t>amrywiaeth</a:t>
            </a:r>
            <a:r>
              <a:rPr lang="en-GB" sz="2000" dirty="0"/>
              <a:t> </a:t>
            </a:r>
            <a:r>
              <a:rPr lang="en-GB" sz="2000" dirty="0" err="1"/>
              <a:t>gynyddol</a:t>
            </a:r>
            <a:r>
              <a:rPr lang="en-GB" sz="2000" dirty="0"/>
              <a:t> o </a:t>
            </a:r>
            <a:r>
              <a:rPr lang="en-GB" sz="2000" dirty="0" err="1"/>
              <a:t>drafodion</a:t>
            </a:r>
            <a:r>
              <a:rPr lang="en-GB" sz="2000" dirty="0"/>
              <a:t> a </a:t>
            </a:r>
            <a:r>
              <a:rPr lang="en-GB" sz="2000" dirty="0" err="1"/>
              <a:t>chymwysiadau</a:t>
            </a:r>
            <a:r>
              <a:rPr lang="en-GB" sz="2000" dirty="0"/>
              <a:t> </a:t>
            </a:r>
            <a:r>
              <a:rPr lang="en-GB" sz="2000" dirty="0" err="1"/>
              <a:t>addysgol</a:t>
            </a:r>
            <a:r>
              <a:rPr lang="en-GB" sz="2000" dirty="0"/>
              <a:t>. </a:t>
            </a:r>
            <a:r>
              <a:rPr lang="en-GB" sz="2000" dirty="0" err="1"/>
              <a:t>Mae’r</a:t>
            </a:r>
            <a:r>
              <a:rPr lang="en-GB" sz="2000" dirty="0"/>
              <a:t> </a:t>
            </a:r>
            <a:r>
              <a:rPr lang="en-GB" sz="2000" dirty="0" err="1"/>
              <a:t>gallu</a:t>
            </a:r>
            <a:r>
              <a:rPr lang="en-GB" sz="2000" dirty="0"/>
              <a:t> </a:t>
            </a:r>
            <a:r>
              <a:rPr lang="en-GB" sz="2000" dirty="0" err="1"/>
              <a:t>i</a:t>
            </a:r>
            <a:r>
              <a:rPr lang="en-GB" sz="2000" dirty="0"/>
              <a:t> </a:t>
            </a:r>
            <a:r>
              <a:rPr lang="en-GB" sz="2000" dirty="0" err="1"/>
              <a:t>ddefnyddio</a:t>
            </a:r>
            <a:r>
              <a:rPr lang="en-GB" sz="2000" dirty="0"/>
              <a:t> </a:t>
            </a:r>
            <a:r>
              <a:rPr lang="en-GB" sz="2000" dirty="0" err="1"/>
              <a:t>sgiliau</a:t>
            </a:r>
            <a:r>
              <a:rPr lang="en-GB" sz="2000" dirty="0"/>
              <a:t> </a:t>
            </a:r>
            <a:r>
              <a:rPr lang="en-GB" sz="2000" dirty="0" err="1"/>
              <a:t>technoleg</a:t>
            </a:r>
            <a:r>
              <a:rPr lang="en-GB" sz="2000" dirty="0"/>
              <a:t> </a:t>
            </a:r>
            <a:r>
              <a:rPr lang="en-GB" sz="2000" dirty="0" err="1"/>
              <a:t>ddigidol</a:t>
            </a:r>
            <a:r>
              <a:rPr lang="en-GB" sz="2000" dirty="0"/>
              <a:t> </a:t>
            </a:r>
            <a:r>
              <a:rPr lang="en-GB" sz="2000" dirty="0" err="1"/>
              <a:t>mewn</a:t>
            </a:r>
            <a:r>
              <a:rPr lang="en-GB" sz="2000" dirty="0"/>
              <a:t> </a:t>
            </a:r>
            <a:r>
              <a:rPr lang="en-GB" sz="2000" dirty="0" err="1"/>
              <a:t>ffordd</a:t>
            </a:r>
            <a:r>
              <a:rPr lang="en-GB" sz="2000" dirty="0"/>
              <a:t> </a:t>
            </a:r>
            <a:r>
              <a:rPr lang="en-GB" sz="2000" dirty="0" err="1"/>
              <a:t>greadigol</a:t>
            </a:r>
            <a:r>
              <a:rPr lang="en-GB" sz="2000" dirty="0"/>
              <a:t> </a:t>
            </a:r>
            <a:r>
              <a:rPr lang="en-GB" sz="2000" dirty="0" err="1"/>
              <a:t>yn</a:t>
            </a:r>
            <a:r>
              <a:rPr lang="en-GB" sz="2000" dirty="0"/>
              <a:t> </a:t>
            </a:r>
            <a:r>
              <a:rPr lang="en-GB" sz="2000" dirty="0" err="1"/>
              <a:t>agwedd</a:t>
            </a:r>
            <a:r>
              <a:rPr lang="en-GB" sz="2000" dirty="0"/>
              <a:t> </a:t>
            </a:r>
            <a:r>
              <a:rPr lang="en-GB" sz="2000" dirty="0" err="1"/>
              <a:t>fwyfwy</a:t>
            </a:r>
            <a:r>
              <a:rPr lang="en-GB" sz="2000" dirty="0"/>
              <a:t> </a:t>
            </a:r>
            <a:r>
              <a:rPr lang="en-GB" sz="2000" dirty="0" err="1"/>
              <a:t>cyffredin</a:t>
            </a:r>
            <a:r>
              <a:rPr lang="en-GB" sz="2000" dirty="0"/>
              <a:t> </a:t>
            </a:r>
            <a:r>
              <a:rPr lang="en-GB" sz="2000" dirty="0" err="1"/>
              <a:t>yn</a:t>
            </a:r>
            <a:r>
              <a:rPr lang="en-GB" sz="2000" dirty="0"/>
              <a:t> y </a:t>
            </a:r>
            <a:r>
              <a:rPr lang="en-GB" sz="2000" dirty="0" err="1"/>
              <a:t>gweithle</a:t>
            </a:r>
            <a:r>
              <a:rPr lang="en-GB" sz="2000" dirty="0"/>
              <a:t> modern…</a:t>
            </a:r>
          </a:p>
        </p:txBody>
      </p:sp>
    </p:spTree>
    <p:extLst>
      <p:ext uri="{BB962C8B-B14F-4D97-AF65-F5344CB8AC3E}">
        <p14:creationId xmlns:p14="http://schemas.microsoft.com/office/powerpoint/2010/main" val="28881416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03648" y="188640"/>
            <a:ext cx="5952271"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GB" sz="5400" b="1" cap="none" spc="0" dirty="0" err="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Adobe Ming Std L" pitchFamily="18" charset="-128"/>
                <a:ea typeface="Adobe Ming Std L" pitchFamily="18" charset="-128"/>
              </a:rPr>
              <a:t>Cwricwlwm</a:t>
            </a:r>
            <a:r>
              <a:rPr lang="en-GB" sz="5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Adobe Ming Std L" pitchFamily="18" charset="-128"/>
                <a:ea typeface="Adobe Ming Std L" pitchFamily="18" charset="-128"/>
              </a:rPr>
              <a:t> </a:t>
            </a:r>
            <a:r>
              <a:rPr lang="en-GB" sz="5400" b="1" cap="none" spc="0" dirty="0" err="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Adobe Ming Std L" pitchFamily="18" charset="-128"/>
                <a:ea typeface="Adobe Ming Std L" pitchFamily="18" charset="-128"/>
              </a:rPr>
              <a:t>Cymreig</a:t>
            </a:r>
            <a:endParaRPr lang="en-GB" sz="5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0" name="Rectangle 9"/>
          <p:cNvSpPr/>
          <p:nvPr/>
        </p:nvSpPr>
        <p:spPr>
          <a:xfrm>
            <a:off x="1835696" y="5301208"/>
            <a:ext cx="5997155" cy="923330"/>
          </a:xfrm>
          <a:prstGeom prst="rect">
            <a:avLst/>
          </a:prstGeom>
        </p:spPr>
        <p:txBody>
          <a:bodyPr wrap="none">
            <a:spAutoFit/>
          </a:bodyPr>
          <a:lstStyle/>
          <a:p>
            <a:pPr algn="ctr"/>
            <a:r>
              <a:rPr lang="en-GB" sz="5400" b="1" cap="none" spc="0" dirty="0">
                <a:ln w="11430"/>
                <a:solidFill>
                  <a:srgbClr val="00B050"/>
                </a:solidFill>
                <a:effectLst>
                  <a:outerShdw blurRad="50800" dist="39000" dir="5460000" algn="tl">
                    <a:srgbClr val="000000">
                      <a:alpha val="38000"/>
                    </a:srgbClr>
                  </a:outerShdw>
                </a:effectLst>
                <a:latin typeface="Adobe Ming Std L" pitchFamily="18" charset="-128"/>
                <a:ea typeface="Adobe Ming Std L" pitchFamily="18" charset="-128"/>
              </a:rPr>
              <a:t>Curriculum</a:t>
            </a:r>
            <a:r>
              <a:rPr lang="en-GB" sz="5400" b="1" dirty="0">
                <a:ln w="11430"/>
                <a:solidFill>
                  <a:srgbClr val="00B050"/>
                </a:solidFill>
                <a:effectLst>
                  <a:outerShdw blurRad="50800" dist="39000" dir="5460000" algn="tl">
                    <a:srgbClr val="000000">
                      <a:alpha val="38000"/>
                    </a:srgbClr>
                  </a:outerShdw>
                </a:effectLst>
                <a:latin typeface="Adobe Ming Std L" pitchFamily="18" charset="-128"/>
                <a:ea typeface="Adobe Ming Std L" pitchFamily="18" charset="-128"/>
              </a:rPr>
              <a:t> </a:t>
            </a:r>
            <a:r>
              <a:rPr lang="en-GB" sz="5400" b="1" cap="none" spc="0" dirty="0" err="1">
                <a:ln w="11430"/>
                <a:solidFill>
                  <a:srgbClr val="00B050"/>
                </a:solidFill>
                <a:effectLst>
                  <a:outerShdw blurRad="50800" dist="39000" dir="5460000" algn="tl">
                    <a:srgbClr val="000000">
                      <a:alpha val="38000"/>
                    </a:srgbClr>
                  </a:outerShdw>
                </a:effectLst>
                <a:latin typeface="Adobe Ming Std L" pitchFamily="18" charset="-128"/>
                <a:ea typeface="Adobe Ming Std L" pitchFamily="18" charset="-128"/>
              </a:rPr>
              <a:t>Cymreig</a:t>
            </a:r>
            <a:endParaRPr lang="en-GB" sz="5400" b="1" cap="none" spc="0" dirty="0">
              <a:ln w="11430"/>
              <a:solidFill>
                <a:srgbClr val="00B050"/>
              </a:solidFill>
              <a:effectLst>
                <a:outerShdw blurRad="50800" dist="39000" dir="5460000" algn="tl">
                  <a:srgbClr val="000000">
                    <a:alpha val="38000"/>
                  </a:srgbClr>
                </a:outerShdw>
              </a:effectLst>
            </a:endParaRPr>
          </a:p>
        </p:txBody>
      </p:sp>
      <p:pic>
        <p:nvPicPr>
          <p:cNvPr id="11" name="Picture 2" descr="https://www.crossed-flag-pins.com/animated-flag-gif/gifs/Wales_240-animated-flag-gifs.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535467" y="1268760"/>
            <a:ext cx="5688632" cy="42664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36281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35889"/>
            <a:ext cx="2228850" cy="2571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771800" y="235889"/>
            <a:ext cx="1872207" cy="277590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appropriate, both a Welsh dimension and an international perspective in line with the recommendations of the independent review of the</a:t>
            </a:r>
            <a:endParaRPr lang="en-GB" dirty="0">
              <a:solidFill>
                <a:schemeClr val="tx1"/>
              </a:solidFill>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80498" y="235889"/>
            <a:ext cx="1854791" cy="27759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5004048" y="331178"/>
            <a:ext cx="3945610" cy="3785652"/>
          </a:xfrm>
          <a:prstGeom prst="rect">
            <a:avLst/>
          </a:prstGeom>
        </p:spPr>
        <p:txBody>
          <a:bodyPr wrap="square">
            <a:spAutoFit/>
          </a:bodyPr>
          <a:lstStyle/>
          <a:p>
            <a:pPr algn="ctr"/>
            <a:r>
              <a:rPr lang="en-GB" sz="2400" dirty="0"/>
              <a:t> Each Area of Learning and Experience should include, where appropriate, both a </a:t>
            </a:r>
            <a:r>
              <a:rPr lang="en-GB" sz="2400" b="1" dirty="0"/>
              <a:t>Welsh dimension </a:t>
            </a:r>
            <a:r>
              <a:rPr lang="en-GB" sz="2400" dirty="0"/>
              <a:t>and an international perspective in line with the recommendations of the independent review of the </a:t>
            </a:r>
            <a:r>
              <a:rPr lang="en-GB" sz="2400" b="1" dirty="0" err="1"/>
              <a:t>Cwricwlwm</a:t>
            </a:r>
            <a:r>
              <a:rPr lang="en-GB" sz="2400" b="1" dirty="0"/>
              <a:t> </a:t>
            </a:r>
            <a:r>
              <a:rPr lang="en-GB" sz="2400" b="1" dirty="0" err="1"/>
              <a:t>Cymreig</a:t>
            </a:r>
            <a:r>
              <a:rPr lang="en-GB" sz="2400" b="1" dirty="0"/>
              <a:t>, history and the story of Wales.</a:t>
            </a:r>
          </a:p>
        </p:txBody>
      </p:sp>
      <p:sp>
        <p:nvSpPr>
          <p:cNvPr id="7" name="Rectangular Callout 6"/>
          <p:cNvSpPr/>
          <p:nvPr/>
        </p:nvSpPr>
        <p:spPr>
          <a:xfrm>
            <a:off x="5004048" y="235890"/>
            <a:ext cx="3960440" cy="4194258"/>
          </a:xfrm>
          <a:prstGeom prst="wedgeRectCallout">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pic>
        <p:nvPicPr>
          <p:cNvPr id="13"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77451" y="4581129"/>
            <a:ext cx="1872207" cy="21996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p:cNvSpPr/>
          <p:nvPr/>
        </p:nvSpPr>
        <p:spPr>
          <a:xfrm>
            <a:off x="7077451" y="4581128"/>
            <a:ext cx="1872207" cy="219962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cxnSp>
        <p:nvCxnSpPr>
          <p:cNvPr id="15" name="Straight Connector 14"/>
          <p:cNvCxnSpPr/>
          <p:nvPr/>
        </p:nvCxnSpPr>
        <p:spPr>
          <a:xfrm flipV="1">
            <a:off x="4822857" y="0"/>
            <a:ext cx="0" cy="6858000"/>
          </a:xfrm>
          <a:prstGeom prst="line">
            <a:avLst/>
          </a:prstGeom>
        </p:spPr>
        <p:style>
          <a:lnRef idx="1">
            <a:schemeClr val="accent1"/>
          </a:lnRef>
          <a:fillRef idx="0">
            <a:schemeClr val="accent1"/>
          </a:fillRef>
          <a:effectRef idx="0">
            <a:schemeClr val="accent1"/>
          </a:effectRef>
          <a:fontRef idx="minor">
            <a:schemeClr val="tx1"/>
          </a:fontRef>
        </p:style>
      </p:cxnSp>
      <p:sp>
        <p:nvSpPr>
          <p:cNvPr id="21" name="Rectangular Callout 20"/>
          <p:cNvSpPr/>
          <p:nvPr/>
        </p:nvSpPr>
        <p:spPr>
          <a:xfrm>
            <a:off x="179511" y="3137485"/>
            <a:ext cx="4455777" cy="3459868"/>
          </a:xfrm>
          <a:prstGeom prst="wedgeRectCallout">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19" name="Rectangle 18"/>
          <p:cNvSpPr/>
          <p:nvPr/>
        </p:nvSpPr>
        <p:spPr>
          <a:xfrm>
            <a:off x="255796" y="3180271"/>
            <a:ext cx="4424071" cy="3046988"/>
          </a:xfrm>
          <a:prstGeom prst="rect">
            <a:avLst/>
          </a:prstGeom>
        </p:spPr>
        <p:txBody>
          <a:bodyPr wrap="square">
            <a:spAutoFit/>
          </a:bodyPr>
          <a:lstStyle/>
          <a:p>
            <a:br>
              <a:rPr lang="en-GB" sz="2400" dirty="0"/>
            </a:br>
            <a:r>
              <a:rPr lang="en-GB" sz="2400" dirty="0" err="1"/>
              <a:t>Dylai</a:t>
            </a:r>
            <a:r>
              <a:rPr lang="en-GB" sz="2400" dirty="0"/>
              <a:t> </a:t>
            </a:r>
            <a:r>
              <a:rPr lang="en-GB" sz="2400" dirty="0" err="1"/>
              <a:t>pob</a:t>
            </a:r>
            <a:r>
              <a:rPr lang="en-GB" sz="2400" dirty="0"/>
              <a:t> </a:t>
            </a:r>
            <a:r>
              <a:rPr lang="en-GB" sz="2400" dirty="0" err="1"/>
              <a:t>Maes</a:t>
            </a:r>
            <a:r>
              <a:rPr lang="en-GB" sz="2400" dirty="0"/>
              <a:t> </a:t>
            </a:r>
            <a:r>
              <a:rPr lang="en-GB" sz="2400" dirty="0" err="1"/>
              <a:t>Dysgu</a:t>
            </a:r>
            <a:r>
              <a:rPr lang="en-GB" sz="2400" dirty="0"/>
              <a:t> a </a:t>
            </a:r>
            <a:r>
              <a:rPr lang="en-GB" sz="2400" dirty="0" err="1"/>
              <a:t>Phrofiad</a:t>
            </a:r>
            <a:r>
              <a:rPr lang="en-GB" sz="2400" dirty="0"/>
              <a:t> </a:t>
            </a:r>
            <a:r>
              <a:rPr lang="en-GB" sz="2400" dirty="0" err="1"/>
              <a:t>gynnwys</a:t>
            </a:r>
            <a:r>
              <a:rPr lang="en-GB" sz="2400" dirty="0"/>
              <a:t>, </a:t>
            </a:r>
            <a:r>
              <a:rPr lang="en-GB" sz="2400" dirty="0" err="1"/>
              <a:t>lle</a:t>
            </a:r>
            <a:r>
              <a:rPr lang="en-GB" sz="2400" dirty="0"/>
              <a:t> </a:t>
            </a:r>
            <a:r>
              <a:rPr lang="en-GB" sz="2400" dirty="0" err="1"/>
              <a:t>bo'n</a:t>
            </a:r>
            <a:r>
              <a:rPr lang="en-GB" sz="2400" dirty="0"/>
              <a:t> </a:t>
            </a:r>
            <a:r>
              <a:rPr lang="en-GB" sz="2400" dirty="0" err="1"/>
              <a:t>briodol</a:t>
            </a:r>
            <a:r>
              <a:rPr lang="en-GB" sz="2400" dirty="0"/>
              <a:t>, </a:t>
            </a:r>
            <a:r>
              <a:rPr lang="en-GB" sz="2400" b="1" dirty="0" err="1"/>
              <a:t>dimensiwn</a:t>
            </a:r>
            <a:r>
              <a:rPr lang="en-GB" sz="2400" b="1" dirty="0"/>
              <a:t> </a:t>
            </a:r>
            <a:r>
              <a:rPr lang="en-GB" sz="2400" b="1" dirty="0" err="1"/>
              <a:t>Cymreig</a:t>
            </a:r>
            <a:r>
              <a:rPr lang="en-GB" sz="2400" b="1" dirty="0"/>
              <a:t> </a:t>
            </a:r>
            <a:r>
              <a:rPr lang="en-GB" sz="2400" dirty="0"/>
              <a:t>a </a:t>
            </a:r>
            <a:r>
              <a:rPr lang="en-GB" sz="2400" dirty="0" err="1"/>
              <a:t>phersbectif</a:t>
            </a:r>
            <a:r>
              <a:rPr lang="en-GB" sz="2400" dirty="0"/>
              <a:t> </a:t>
            </a:r>
            <a:r>
              <a:rPr lang="en-GB" sz="2400" dirty="0" err="1"/>
              <a:t>rhyngwladol</a:t>
            </a:r>
            <a:r>
              <a:rPr lang="en-GB" sz="2400" dirty="0"/>
              <a:t> </a:t>
            </a:r>
            <a:r>
              <a:rPr lang="en-GB" sz="2400" dirty="0" err="1"/>
              <a:t>yn</a:t>
            </a:r>
            <a:r>
              <a:rPr lang="en-GB" sz="2400" dirty="0"/>
              <a:t> </a:t>
            </a:r>
            <a:r>
              <a:rPr lang="en-GB" sz="2400" dirty="0" err="1"/>
              <a:t>unol</a:t>
            </a:r>
            <a:r>
              <a:rPr lang="en-GB" sz="2400" dirty="0"/>
              <a:t> ag </a:t>
            </a:r>
            <a:r>
              <a:rPr lang="en-GB" sz="2400" dirty="0" err="1"/>
              <a:t>argymhellion</a:t>
            </a:r>
            <a:r>
              <a:rPr lang="en-GB" sz="2400" dirty="0"/>
              <a:t> </a:t>
            </a:r>
            <a:r>
              <a:rPr lang="en-GB" sz="2400" dirty="0" err="1"/>
              <a:t>yr</a:t>
            </a:r>
            <a:r>
              <a:rPr lang="en-GB" sz="2400" dirty="0"/>
              <a:t> </a:t>
            </a:r>
            <a:r>
              <a:rPr lang="en-GB" sz="2400" dirty="0" err="1"/>
              <a:t>adolygiad</a:t>
            </a:r>
            <a:r>
              <a:rPr lang="en-GB" sz="2400" dirty="0"/>
              <a:t> </a:t>
            </a:r>
            <a:r>
              <a:rPr lang="en-GB" sz="2400" dirty="0" err="1"/>
              <a:t>annibynnol</a:t>
            </a:r>
            <a:r>
              <a:rPr lang="en-GB" sz="2400" dirty="0"/>
              <a:t> </a:t>
            </a:r>
            <a:r>
              <a:rPr lang="en-GB" sz="2400" dirty="0" err="1"/>
              <a:t>o'r</a:t>
            </a:r>
            <a:r>
              <a:rPr lang="en-GB" sz="2400" dirty="0"/>
              <a:t> </a:t>
            </a:r>
            <a:r>
              <a:rPr lang="en-GB" sz="2400" b="1" dirty="0" err="1"/>
              <a:t>Cwricwlwm</a:t>
            </a:r>
            <a:r>
              <a:rPr lang="en-GB" sz="2400" b="1" dirty="0"/>
              <a:t> </a:t>
            </a:r>
            <a:r>
              <a:rPr lang="en-GB" sz="2400" b="1" dirty="0" err="1"/>
              <a:t>Cymreig</a:t>
            </a:r>
            <a:r>
              <a:rPr lang="en-GB" sz="2400" b="1" dirty="0"/>
              <a:t>, </a:t>
            </a:r>
            <a:r>
              <a:rPr lang="en-GB" sz="2400" b="1" dirty="0" err="1"/>
              <a:t>hanes</a:t>
            </a:r>
            <a:r>
              <a:rPr lang="en-GB" sz="2400" b="1" dirty="0"/>
              <a:t> a </a:t>
            </a:r>
            <a:r>
              <a:rPr lang="en-GB" sz="2400" b="1" dirty="0" err="1"/>
              <a:t>stori</a:t>
            </a:r>
            <a:r>
              <a:rPr lang="en-GB" sz="2400" b="1" dirty="0"/>
              <a:t> </a:t>
            </a:r>
            <a:r>
              <a:rPr lang="en-GB" sz="2400" b="1" dirty="0" err="1"/>
              <a:t>Cymru</a:t>
            </a:r>
            <a:endParaRPr lang="en-GB" sz="2400" b="1" dirty="0"/>
          </a:p>
        </p:txBody>
      </p:sp>
    </p:spTree>
    <p:extLst>
      <p:ext uri="{BB962C8B-B14F-4D97-AF65-F5344CB8AC3E}">
        <p14:creationId xmlns:p14="http://schemas.microsoft.com/office/powerpoint/2010/main" val="18046869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35108" y="283088"/>
            <a:ext cx="4248472" cy="2123658"/>
          </a:xfrm>
          <a:prstGeom prst="rect">
            <a:avLst/>
          </a:prstGeom>
          <a:noFill/>
        </p:spPr>
        <p:txBody>
          <a:bodyPr wrap="square" rtlCol="0">
            <a:spAutoFit/>
          </a:bodyPr>
          <a:lstStyle/>
          <a:p>
            <a:r>
              <a:rPr lang="en-GB" sz="6600" dirty="0"/>
              <a:t>PAM? RHESYMEG</a:t>
            </a:r>
          </a:p>
        </p:txBody>
      </p:sp>
      <p:sp>
        <p:nvSpPr>
          <p:cNvPr id="4" name="Rectangle 3"/>
          <p:cNvSpPr/>
          <p:nvPr/>
        </p:nvSpPr>
        <p:spPr>
          <a:xfrm>
            <a:off x="4283968" y="3356992"/>
            <a:ext cx="4061946" cy="2123658"/>
          </a:xfrm>
          <a:prstGeom prst="rect">
            <a:avLst/>
          </a:prstGeom>
        </p:spPr>
        <p:txBody>
          <a:bodyPr wrap="none">
            <a:spAutoFit/>
          </a:bodyPr>
          <a:lstStyle/>
          <a:p>
            <a:r>
              <a:rPr lang="en-GB" sz="6600" dirty="0"/>
              <a:t>WHY? </a:t>
            </a:r>
          </a:p>
          <a:p>
            <a:r>
              <a:rPr lang="en-GB" sz="6600" dirty="0"/>
              <a:t>RATIONALE</a:t>
            </a:r>
          </a:p>
        </p:txBody>
      </p:sp>
      <p:pic>
        <p:nvPicPr>
          <p:cNvPr id="5" name="Picture 2" descr="https://www.crossed-flag-pins.com/animated-flag-gif/gifs/Wales_240-animated-flag-gifs.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292080" y="188640"/>
            <a:ext cx="3552395" cy="2664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6095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Callout 2"/>
          <p:cNvSpPr/>
          <p:nvPr/>
        </p:nvSpPr>
        <p:spPr>
          <a:xfrm>
            <a:off x="251520" y="116632"/>
            <a:ext cx="8568952" cy="2880320"/>
          </a:xfrm>
          <a:prstGeom prst="wedgeEllipseCallou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Mae </a:t>
            </a:r>
            <a:r>
              <a:rPr lang="en-GB" b="1" dirty="0" err="1">
                <a:solidFill>
                  <a:schemeClr val="bg1"/>
                </a:solidFill>
              </a:rPr>
              <a:t>Cwricwlwm</a:t>
            </a:r>
            <a:r>
              <a:rPr lang="en-GB" b="1" dirty="0">
                <a:solidFill>
                  <a:schemeClr val="bg1"/>
                </a:solidFill>
              </a:rPr>
              <a:t> </a:t>
            </a:r>
            <a:r>
              <a:rPr lang="en-GB" b="1" dirty="0" err="1">
                <a:solidFill>
                  <a:schemeClr val="bg1"/>
                </a:solidFill>
              </a:rPr>
              <a:t>Cymreig</a:t>
            </a:r>
            <a:r>
              <a:rPr lang="en-GB" b="1" dirty="0">
                <a:solidFill>
                  <a:schemeClr val="bg1"/>
                </a:solidFill>
              </a:rPr>
              <a:t> </a:t>
            </a:r>
            <a:r>
              <a:rPr lang="en-GB" b="1" dirty="0" err="1">
                <a:solidFill>
                  <a:schemeClr val="bg1"/>
                </a:solidFill>
              </a:rPr>
              <a:t>yn</a:t>
            </a:r>
            <a:r>
              <a:rPr lang="en-GB" b="1" dirty="0">
                <a:solidFill>
                  <a:schemeClr val="bg1"/>
                </a:solidFill>
              </a:rPr>
              <a:t> </a:t>
            </a:r>
            <a:r>
              <a:rPr lang="en-GB" b="1" dirty="0" err="1">
                <a:solidFill>
                  <a:schemeClr val="bg1"/>
                </a:solidFill>
              </a:rPr>
              <a:t>helpu</a:t>
            </a:r>
            <a:r>
              <a:rPr lang="en-GB" b="1" dirty="0">
                <a:solidFill>
                  <a:schemeClr val="bg1"/>
                </a:solidFill>
              </a:rPr>
              <a:t> </a:t>
            </a:r>
            <a:r>
              <a:rPr lang="en-GB" b="1" dirty="0" err="1">
                <a:solidFill>
                  <a:schemeClr val="bg1"/>
                </a:solidFill>
              </a:rPr>
              <a:t>disgyblion</a:t>
            </a:r>
            <a:r>
              <a:rPr lang="en-GB" b="1" dirty="0">
                <a:solidFill>
                  <a:schemeClr val="bg1"/>
                </a:solidFill>
              </a:rPr>
              <a:t> </a:t>
            </a:r>
            <a:r>
              <a:rPr lang="en-GB" b="1" dirty="0" err="1">
                <a:solidFill>
                  <a:schemeClr val="bg1"/>
                </a:solidFill>
              </a:rPr>
              <a:t>i</a:t>
            </a:r>
            <a:r>
              <a:rPr lang="en-GB" b="1" dirty="0">
                <a:solidFill>
                  <a:schemeClr val="bg1"/>
                </a:solidFill>
              </a:rPr>
              <a:t> </a:t>
            </a:r>
            <a:r>
              <a:rPr lang="en-GB" b="1" dirty="0" err="1">
                <a:solidFill>
                  <a:schemeClr val="bg1"/>
                </a:solidFill>
              </a:rPr>
              <a:t>ddeall</a:t>
            </a:r>
            <a:r>
              <a:rPr lang="en-GB" b="1" dirty="0">
                <a:solidFill>
                  <a:schemeClr val="bg1"/>
                </a:solidFill>
              </a:rPr>
              <a:t> a </a:t>
            </a:r>
            <a:r>
              <a:rPr lang="en-GB" b="1" dirty="0" err="1">
                <a:solidFill>
                  <a:schemeClr val="bg1"/>
                </a:solidFill>
              </a:rPr>
              <a:t>dathlu</a:t>
            </a:r>
            <a:r>
              <a:rPr lang="en-GB" b="1" dirty="0">
                <a:solidFill>
                  <a:schemeClr val="bg1"/>
                </a:solidFill>
              </a:rPr>
              <a:t> </a:t>
            </a:r>
            <a:r>
              <a:rPr lang="en-GB" b="1" dirty="0" err="1">
                <a:solidFill>
                  <a:schemeClr val="bg1"/>
                </a:solidFill>
              </a:rPr>
              <a:t>ansawdd</a:t>
            </a:r>
            <a:r>
              <a:rPr lang="en-GB" b="1" dirty="0">
                <a:solidFill>
                  <a:schemeClr val="bg1"/>
                </a:solidFill>
              </a:rPr>
              <a:t> </a:t>
            </a:r>
            <a:r>
              <a:rPr lang="en-GB" b="1" dirty="0" err="1">
                <a:solidFill>
                  <a:schemeClr val="bg1"/>
                </a:solidFill>
              </a:rPr>
              <a:t>penodol</a:t>
            </a:r>
            <a:r>
              <a:rPr lang="en-GB" b="1" dirty="0">
                <a:solidFill>
                  <a:schemeClr val="bg1"/>
                </a:solidFill>
              </a:rPr>
              <a:t> </a:t>
            </a:r>
            <a:r>
              <a:rPr lang="en-GB" b="1" dirty="0" err="1">
                <a:solidFill>
                  <a:schemeClr val="bg1"/>
                </a:solidFill>
              </a:rPr>
              <a:t>byw</a:t>
            </a:r>
            <a:r>
              <a:rPr lang="en-GB" b="1" dirty="0">
                <a:solidFill>
                  <a:schemeClr val="bg1"/>
                </a:solidFill>
              </a:rPr>
              <a:t> a </a:t>
            </a:r>
            <a:r>
              <a:rPr lang="en-GB" b="1" dirty="0" err="1">
                <a:solidFill>
                  <a:schemeClr val="bg1"/>
                </a:solidFill>
              </a:rPr>
              <a:t>dysgu</a:t>
            </a:r>
            <a:r>
              <a:rPr lang="en-GB" b="1" dirty="0">
                <a:solidFill>
                  <a:schemeClr val="bg1"/>
                </a:solidFill>
              </a:rPr>
              <a:t> </a:t>
            </a:r>
            <a:r>
              <a:rPr lang="en-GB" b="1" dirty="0" err="1">
                <a:solidFill>
                  <a:schemeClr val="bg1"/>
                </a:solidFill>
              </a:rPr>
              <a:t>yng</a:t>
            </a:r>
            <a:r>
              <a:rPr lang="en-GB" b="1" dirty="0">
                <a:solidFill>
                  <a:schemeClr val="bg1"/>
                </a:solidFill>
              </a:rPr>
              <a:t> </a:t>
            </a:r>
            <a:r>
              <a:rPr lang="en-GB" b="1" dirty="0" err="1">
                <a:solidFill>
                  <a:schemeClr val="bg1"/>
                </a:solidFill>
              </a:rPr>
              <a:t>Nghymru</a:t>
            </a:r>
            <a:r>
              <a:rPr lang="en-GB" b="1" dirty="0">
                <a:solidFill>
                  <a:schemeClr val="bg1"/>
                </a:solidFill>
              </a:rPr>
              <a:t> </a:t>
            </a:r>
            <a:r>
              <a:rPr lang="en-GB" b="1" dirty="0" err="1">
                <a:solidFill>
                  <a:schemeClr val="bg1"/>
                </a:solidFill>
              </a:rPr>
              <a:t>yn</a:t>
            </a:r>
            <a:r>
              <a:rPr lang="en-GB" b="1" dirty="0">
                <a:solidFill>
                  <a:schemeClr val="bg1"/>
                </a:solidFill>
              </a:rPr>
              <a:t> </a:t>
            </a:r>
            <a:r>
              <a:rPr lang="en-GB" b="1" dirty="0" err="1">
                <a:solidFill>
                  <a:schemeClr val="bg1"/>
                </a:solidFill>
              </a:rPr>
              <a:t>yr</a:t>
            </a:r>
            <a:r>
              <a:rPr lang="en-GB" b="1" dirty="0">
                <a:solidFill>
                  <a:schemeClr val="bg1"/>
                </a:solidFill>
              </a:rPr>
              <a:t> unfed </a:t>
            </a:r>
            <a:r>
              <a:rPr lang="en-GB" b="1" dirty="0" err="1">
                <a:solidFill>
                  <a:schemeClr val="bg1"/>
                </a:solidFill>
              </a:rPr>
              <a:t>ganrif</a:t>
            </a:r>
            <a:r>
              <a:rPr lang="en-GB" b="1" dirty="0">
                <a:solidFill>
                  <a:schemeClr val="bg1"/>
                </a:solidFill>
              </a:rPr>
              <a:t> </a:t>
            </a:r>
            <a:r>
              <a:rPr lang="en-GB" b="1" dirty="0" err="1">
                <a:solidFill>
                  <a:schemeClr val="bg1"/>
                </a:solidFill>
              </a:rPr>
              <a:t>ar</a:t>
            </a:r>
            <a:r>
              <a:rPr lang="en-GB" b="1" dirty="0">
                <a:solidFill>
                  <a:schemeClr val="bg1"/>
                </a:solidFill>
              </a:rPr>
              <a:t> </a:t>
            </a:r>
            <a:r>
              <a:rPr lang="en-GB" b="1" dirty="0" err="1">
                <a:solidFill>
                  <a:schemeClr val="bg1"/>
                </a:solidFill>
              </a:rPr>
              <a:t>hugain</a:t>
            </a:r>
            <a:r>
              <a:rPr lang="en-GB" b="1" dirty="0">
                <a:solidFill>
                  <a:schemeClr val="bg1"/>
                </a:solidFill>
              </a:rPr>
              <a:t>, </a:t>
            </a:r>
            <a:r>
              <a:rPr lang="en-GB" b="1" dirty="0" err="1">
                <a:solidFill>
                  <a:schemeClr val="bg1"/>
                </a:solidFill>
              </a:rPr>
              <a:t>i</a:t>
            </a:r>
            <a:r>
              <a:rPr lang="en-GB" b="1" dirty="0">
                <a:solidFill>
                  <a:schemeClr val="bg1"/>
                </a:solidFill>
              </a:rPr>
              <a:t> </a:t>
            </a:r>
            <a:r>
              <a:rPr lang="en-GB" b="1" dirty="0" err="1">
                <a:solidFill>
                  <a:schemeClr val="bg1"/>
                </a:solidFill>
              </a:rPr>
              <a:t>nodi</a:t>
            </a:r>
            <a:r>
              <a:rPr lang="en-GB" b="1" dirty="0">
                <a:solidFill>
                  <a:schemeClr val="bg1"/>
                </a:solidFill>
              </a:rPr>
              <a:t> </a:t>
            </a:r>
            <a:r>
              <a:rPr lang="en-GB" b="1" dirty="0" err="1">
                <a:solidFill>
                  <a:schemeClr val="bg1"/>
                </a:solidFill>
              </a:rPr>
              <a:t>eu</a:t>
            </a:r>
            <a:r>
              <a:rPr lang="en-GB" b="1" dirty="0">
                <a:solidFill>
                  <a:schemeClr val="bg1"/>
                </a:solidFill>
              </a:rPr>
              <a:t> </a:t>
            </a:r>
            <a:r>
              <a:rPr lang="en-GB" b="1" dirty="0" err="1">
                <a:solidFill>
                  <a:schemeClr val="bg1"/>
                </a:solidFill>
              </a:rPr>
              <a:t>hymdeimlad</a:t>
            </a:r>
            <a:r>
              <a:rPr lang="en-GB" b="1" dirty="0">
                <a:solidFill>
                  <a:schemeClr val="bg1"/>
                </a:solidFill>
              </a:rPr>
              <a:t> </a:t>
            </a:r>
            <a:r>
              <a:rPr lang="en-GB" b="1" dirty="0" err="1">
                <a:solidFill>
                  <a:schemeClr val="bg1"/>
                </a:solidFill>
              </a:rPr>
              <a:t>hwy</a:t>
            </a:r>
            <a:r>
              <a:rPr lang="en-GB" b="1" dirty="0">
                <a:solidFill>
                  <a:schemeClr val="bg1"/>
                </a:solidFill>
              </a:rPr>
              <a:t> </a:t>
            </a:r>
            <a:r>
              <a:rPr lang="en-GB" b="1" dirty="0" err="1">
                <a:solidFill>
                  <a:schemeClr val="bg1"/>
                </a:solidFill>
              </a:rPr>
              <a:t>eu</a:t>
            </a:r>
            <a:r>
              <a:rPr lang="en-GB" b="1" dirty="0">
                <a:solidFill>
                  <a:schemeClr val="bg1"/>
                </a:solidFill>
              </a:rPr>
              <a:t> </a:t>
            </a:r>
            <a:r>
              <a:rPr lang="en-GB" b="1" dirty="0" err="1">
                <a:solidFill>
                  <a:schemeClr val="bg1"/>
                </a:solidFill>
              </a:rPr>
              <a:t>hunain</a:t>
            </a:r>
            <a:r>
              <a:rPr lang="en-GB" b="1" dirty="0">
                <a:solidFill>
                  <a:schemeClr val="bg1"/>
                </a:solidFill>
              </a:rPr>
              <a:t> o </a:t>
            </a:r>
            <a:r>
              <a:rPr lang="en-GB" b="1" dirty="0" err="1">
                <a:solidFill>
                  <a:schemeClr val="bg1"/>
                </a:solidFill>
              </a:rPr>
              <a:t>Gymreictod</a:t>
            </a:r>
            <a:r>
              <a:rPr lang="en-GB" b="1" dirty="0">
                <a:solidFill>
                  <a:schemeClr val="bg1"/>
                </a:solidFill>
              </a:rPr>
              <a:t> ac </a:t>
            </a:r>
            <a:r>
              <a:rPr lang="en-GB" b="1" dirty="0" err="1">
                <a:solidFill>
                  <a:schemeClr val="bg1"/>
                </a:solidFill>
              </a:rPr>
              <a:t>i</a:t>
            </a:r>
            <a:r>
              <a:rPr lang="en-GB" b="1" dirty="0">
                <a:solidFill>
                  <a:schemeClr val="bg1"/>
                </a:solidFill>
              </a:rPr>
              <a:t> </a:t>
            </a:r>
            <a:r>
              <a:rPr lang="en-GB" b="1" dirty="0" err="1">
                <a:solidFill>
                  <a:schemeClr val="bg1"/>
                </a:solidFill>
              </a:rPr>
              <a:t>wir</a:t>
            </a:r>
            <a:r>
              <a:rPr lang="en-GB" b="1" dirty="0">
                <a:solidFill>
                  <a:schemeClr val="bg1"/>
                </a:solidFill>
              </a:rPr>
              <a:t> </a:t>
            </a:r>
            <a:r>
              <a:rPr lang="en-GB" b="1" dirty="0" err="1">
                <a:solidFill>
                  <a:schemeClr val="bg1"/>
                </a:solidFill>
              </a:rPr>
              <a:t>deimlo</a:t>
            </a:r>
            <a:r>
              <a:rPr lang="en-GB" b="1" dirty="0">
                <a:solidFill>
                  <a:schemeClr val="bg1"/>
                </a:solidFill>
              </a:rPr>
              <a:t> </a:t>
            </a:r>
            <a:r>
              <a:rPr lang="en-GB" b="1" dirty="0" err="1">
                <a:solidFill>
                  <a:schemeClr val="bg1"/>
                </a:solidFill>
              </a:rPr>
              <a:t>eu</a:t>
            </a:r>
            <a:r>
              <a:rPr lang="en-GB" b="1" dirty="0">
                <a:solidFill>
                  <a:schemeClr val="bg1"/>
                </a:solidFill>
              </a:rPr>
              <a:t> bod </a:t>
            </a:r>
            <a:r>
              <a:rPr lang="en-GB" b="1" dirty="0" err="1">
                <a:solidFill>
                  <a:schemeClr val="bg1"/>
                </a:solidFill>
              </a:rPr>
              <a:t>yn</a:t>
            </a:r>
            <a:r>
              <a:rPr lang="en-GB" b="1" dirty="0">
                <a:solidFill>
                  <a:schemeClr val="bg1"/>
                </a:solidFill>
              </a:rPr>
              <a:t> </a:t>
            </a:r>
            <a:r>
              <a:rPr lang="en-GB" b="1" u="sng" dirty="0">
                <a:solidFill>
                  <a:schemeClr val="bg1"/>
                </a:solidFill>
              </a:rPr>
              <a:t>PERTHYN</a:t>
            </a:r>
            <a:r>
              <a:rPr lang="en-GB" b="1" dirty="0">
                <a:solidFill>
                  <a:schemeClr val="bg1"/>
                </a:solidFill>
              </a:rPr>
              <a:t> </a:t>
            </a:r>
            <a:r>
              <a:rPr lang="en-GB" b="1" dirty="0" err="1">
                <a:solidFill>
                  <a:schemeClr val="bg1"/>
                </a:solidFill>
              </a:rPr>
              <a:t>i’w</a:t>
            </a:r>
            <a:r>
              <a:rPr lang="en-GB" b="1" dirty="0">
                <a:solidFill>
                  <a:schemeClr val="bg1"/>
                </a:solidFill>
              </a:rPr>
              <a:t> </a:t>
            </a:r>
            <a:r>
              <a:rPr lang="en-GB" b="1" dirty="0" err="1">
                <a:solidFill>
                  <a:schemeClr val="bg1"/>
                </a:solidFill>
              </a:rPr>
              <a:t>cymuned</a:t>
            </a:r>
            <a:r>
              <a:rPr lang="en-GB" b="1" dirty="0">
                <a:solidFill>
                  <a:schemeClr val="bg1"/>
                </a:solidFill>
              </a:rPr>
              <a:t> </a:t>
            </a:r>
            <a:r>
              <a:rPr lang="en-GB" b="1" u="sng" dirty="0" err="1">
                <a:solidFill>
                  <a:schemeClr val="bg1"/>
                </a:solidFill>
              </a:rPr>
              <a:t>leol</a:t>
            </a:r>
            <a:r>
              <a:rPr lang="en-GB" b="1" u="sng" dirty="0">
                <a:solidFill>
                  <a:schemeClr val="bg1"/>
                </a:solidFill>
              </a:rPr>
              <a:t> </a:t>
            </a:r>
            <a:r>
              <a:rPr lang="en-GB" b="1" dirty="0" err="1">
                <a:solidFill>
                  <a:schemeClr val="bg1"/>
                </a:solidFill>
              </a:rPr>
              <a:t>a’u</a:t>
            </a:r>
            <a:r>
              <a:rPr lang="en-GB" b="1" dirty="0">
                <a:solidFill>
                  <a:schemeClr val="bg1"/>
                </a:solidFill>
              </a:rPr>
              <a:t> </a:t>
            </a:r>
            <a:r>
              <a:rPr lang="en-GB" b="1" u="sng" dirty="0" err="1">
                <a:solidFill>
                  <a:schemeClr val="bg1"/>
                </a:solidFill>
              </a:rPr>
              <a:t>gwlad</a:t>
            </a:r>
            <a:r>
              <a:rPr lang="en-GB" b="1" dirty="0">
                <a:solidFill>
                  <a:schemeClr val="bg1"/>
                </a:solidFill>
              </a:rPr>
              <a:t>. Mae </a:t>
            </a:r>
            <a:r>
              <a:rPr lang="en-GB" b="1" dirty="0" err="1">
                <a:solidFill>
                  <a:schemeClr val="bg1"/>
                </a:solidFill>
              </a:rPr>
              <a:t>hefyd</a:t>
            </a:r>
            <a:r>
              <a:rPr lang="en-GB" b="1" dirty="0">
                <a:solidFill>
                  <a:schemeClr val="bg1"/>
                </a:solidFill>
              </a:rPr>
              <a:t> </a:t>
            </a:r>
            <a:r>
              <a:rPr lang="en-GB" b="1" dirty="0" err="1">
                <a:solidFill>
                  <a:schemeClr val="bg1"/>
                </a:solidFill>
              </a:rPr>
              <a:t>yn</a:t>
            </a:r>
            <a:r>
              <a:rPr lang="en-GB" b="1" dirty="0">
                <a:solidFill>
                  <a:schemeClr val="bg1"/>
                </a:solidFill>
              </a:rPr>
              <a:t> </a:t>
            </a:r>
            <a:r>
              <a:rPr lang="en-GB" b="1" dirty="0" err="1">
                <a:solidFill>
                  <a:schemeClr val="bg1"/>
                </a:solidFill>
              </a:rPr>
              <a:t>helpu’r</a:t>
            </a:r>
            <a:r>
              <a:rPr lang="en-GB" b="1" dirty="0">
                <a:solidFill>
                  <a:schemeClr val="bg1"/>
                </a:solidFill>
              </a:rPr>
              <a:t> </a:t>
            </a:r>
            <a:r>
              <a:rPr lang="en-GB" b="1" dirty="0" err="1">
                <a:solidFill>
                  <a:schemeClr val="bg1"/>
                </a:solidFill>
              </a:rPr>
              <a:t>disgyblion</a:t>
            </a:r>
            <a:r>
              <a:rPr lang="en-GB" b="1" dirty="0">
                <a:solidFill>
                  <a:schemeClr val="bg1"/>
                </a:solidFill>
              </a:rPr>
              <a:t> </a:t>
            </a:r>
            <a:r>
              <a:rPr lang="en-GB" b="1" dirty="0" err="1">
                <a:solidFill>
                  <a:schemeClr val="bg1"/>
                </a:solidFill>
              </a:rPr>
              <a:t>i</a:t>
            </a:r>
            <a:r>
              <a:rPr lang="en-GB" b="1" dirty="0">
                <a:solidFill>
                  <a:schemeClr val="bg1"/>
                </a:solidFill>
              </a:rPr>
              <a:t> </a:t>
            </a:r>
            <a:r>
              <a:rPr lang="en-GB" b="1" dirty="0" err="1">
                <a:solidFill>
                  <a:schemeClr val="bg1"/>
                </a:solidFill>
              </a:rPr>
              <a:t>ddatblygu</a:t>
            </a:r>
            <a:r>
              <a:rPr lang="en-GB" b="1" dirty="0">
                <a:solidFill>
                  <a:schemeClr val="bg1"/>
                </a:solidFill>
              </a:rPr>
              <a:t> </a:t>
            </a:r>
            <a:r>
              <a:rPr lang="en-GB" b="1" dirty="0" err="1">
                <a:solidFill>
                  <a:schemeClr val="bg1"/>
                </a:solidFill>
              </a:rPr>
              <a:t>eu</a:t>
            </a:r>
            <a:r>
              <a:rPr lang="en-GB" b="1" dirty="0">
                <a:solidFill>
                  <a:schemeClr val="bg1"/>
                </a:solidFill>
              </a:rPr>
              <a:t> </a:t>
            </a:r>
            <a:r>
              <a:rPr lang="en-GB" b="1" dirty="0" err="1">
                <a:solidFill>
                  <a:schemeClr val="bg1"/>
                </a:solidFill>
              </a:rPr>
              <a:t>dealltwriaeth</a:t>
            </a:r>
            <a:r>
              <a:rPr lang="en-GB" b="1" dirty="0">
                <a:solidFill>
                  <a:schemeClr val="bg1"/>
                </a:solidFill>
              </a:rPr>
              <a:t> o </a:t>
            </a:r>
            <a:r>
              <a:rPr lang="en-GB" b="1" dirty="0" err="1">
                <a:solidFill>
                  <a:schemeClr val="bg1"/>
                </a:solidFill>
              </a:rPr>
              <a:t>Gymru</a:t>
            </a:r>
            <a:r>
              <a:rPr lang="en-GB" b="1" dirty="0">
                <a:solidFill>
                  <a:schemeClr val="bg1"/>
                </a:solidFill>
              </a:rPr>
              <a:t> </a:t>
            </a:r>
            <a:r>
              <a:rPr lang="en-GB" b="1" dirty="0" err="1">
                <a:solidFill>
                  <a:schemeClr val="bg1"/>
                </a:solidFill>
              </a:rPr>
              <a:t>gydwladol</a:t>
            </a:r>
            <a:r>
              <a:rPr lang="en-GB" b="1" dirty="0">
                <a:solidFill>
                  <a:schemeClr val="bg1"/>
                </a:solidFill>
              </a:rPr>
              <a:t> </a:t>
            </a:r>
            <a:r>
              <a:rPr lang="en-GB" b="1" dirty="0" err="1">
                <a:solidFill>
                  <a:schemeClr val="bg1"/>
                </a:solidFill>
              </a:rPr>
              <a:t>sy’n</a:t>
            </a:r>
            <a:r>
              <a:rPr lang="en-GB" b="1" dirty="0">
                <a:solidFill>
                  <a:schemeClr val="bg1"/>
                </a:solidFill>
              </a:rPr>
              <a:t> </a:t>
            </a:r>
            <a:r>
              <a:rPr lang="en-GB" b="1" dirty="0" err="1">
                <a:solidFill>
                  <a:schemeClr val="bg1"/>
                </a:solidFill>
              </a:rPr>
              <a:t>edrych</a:t>
            </a:r>
            <a:r>
              <a:rPr lang="en-GB" b="1" dirty="0">
                <a:solidFill>
                  <a:schemeClr val="bg1"/>
                </a:solidFill>
              </a:rPr>
              <a:t> </a:t>
            </a:r>
            <a:r>
              <a:rPr lang="en-GB" b="1" dirty="0" err="1">
                <a:solidFill>
                  <a:schemeClr val="bg1"/>
                </a:solidFill>
              </a:rPr>
              <a:t>allan</a:t>
            </a:r>
            <a:r>
              <a:rPr lang="en-GB" b="1" dirty="0">
                <a:solidFill>
                  <a:schemeClr val="bg1"/>
                </a:solidFill>
              </a:rPr>
              <a:t> </a:t>
            </a:r>
            <a:r>
              <a:rPr lang="en-GB" b="1" dirty="0" err="1">
                <a:solidFill>
                  <a:schemeClr val="bg1"/>
                </a:solidFill>
              </a:rPr>
              <a:t>i’r</a:t>
            </a:r>
            <a:r>
              <a:rPr lang="en-GB" b="1" dirty="0">
                <a:solidFill>
                  <a:schemeClr val="bg1"/>
                </a:solidFill>
              </a:rPr>
              <a:t> </a:t>
            </a:r>
            <a:r>
              <a:rPr lang="en-GB" b="1" dirty="0" err="1">
                <a:solidFill>
                  <a:schemeClr val="bg1"/>
                </a:solidFill>
              </a:rPr>
              <a:t>byd</a:t>
            </a:r>
            <a:r>
              <a:rPr lang="en-GB" b="1" dirty="0">
                <a:solidFill>
                  <a:schemeClr val="bg1"/>
                </a:solidFill>
              </a:rPr>
              <a:t>, </a:t>
            </a:r>
            <a:r>
              <a:rPr lang="en-GB" b="1" dirty="0" err="1">
                <a:solidFill>
                  <a:schemeClr val="bg1"/>
                </a:solidFill>
              </a:rPr>
              <a:t>gan</a:t>
            </a:r>
            <a:r>
              <a:rPr lang="en-GB" b="1" dirty="0">
                <a:solidFill>
                  <a:schemeClr val="bg1"/>
                </a:solidFill>
              </a:rPr>
              <a:t> </a:t>
            </a:r>
            <a:r>
              <a:rPr lang="en-GB" b="1" dirty="0" err="1">
                <a:solidFill>
                  <a:schemeClr val="bg1"/>
                </a:solidFill>
              </a:rPr>
              <a:t>hybu</a:t>
            </a:r>
            <a:r>
              <a:rPr lang="en-GB" b="1" dirty="0">
                <a:solidFill>
                  <a:schemeClr val="bg1"/>
                </a:solidFill>
              </a:rPr>
              <a:t> </a:t>
            </a:r>
            <a:r>
              <a:rPr lang="en-GB" b="1" dirty="0" err="1">
                <a:solidFill>
                  <a:schemeClr val="bg1"/>
                </a:solidFill>
              </a:rPr>
              <a:t>dinasyddiaeth</a:t>
            </a:r>
            <a:r>
              <a:rPr lang="en-GB" b="1" dirty="0">
                <a:solidFill>
                  <a:schemeClr val="bg1"/>
                </a:solidFill>
              </a:rPr>
              <a:t> </a:t>
            </a:r>
            <a:r>
              <a:rPr lang="en-GB" b="1" u="sng" dirty="0" err="1">
                <a:solidFill>
                  <a:schemeClr val="bg1"/>
                </a:solidFill>
              </a:rPr>
              <a:t>fydeang</a:t>
            </a:r>
            <a:r>
              <a:rPr lang="en-GB" b="1" dirty="0">
                <a:solidFill>
                  <a:schemeClr val="bg1"/>
                </a:solidFill>
              </a:rPr>
              <a:t> a </a:t>
            </a:r>
            <a:r>
              <a:rPr lang="en-GB" b="1" dirty="0" err="1">
                <a:solidFill>
                  <a:schemeClr val="bg1"/>
                </a:solidFill>
              </a:rPr>
              <a:t>diddordeb</a:t>
            </a:r>
            <a:r>
              <a:rPr lang="en-GB" b="1" dirty="0">
                <a:solidFill>
                  <a:schemeClr val="bg1"/>
                </a:solidFill>
              </a:rPr>
              <a:t> </a:t>
            </a:r>
            <a:r>
              <a:rPr lang="en-GB" b="1" dirty="0" err="1">
                <a:solidFill>
                  <a:schemeClr val="bg1"/>
                </a:solidFill>
              </a:rPr>
              <a:t>mewn</a:t>
            </a:r>
            <a:r>
              <a:rPr lang="en-GB" b="1" dirty="0">
                <a:solidFill>
                  <a:schemeClr val="bg1"/>
                </a:solidFill>
              </a:rPr>
              <a:t> </a:t>
            </a:r>
            <a:r>
              <a:rPr lang="en-GB" b="1" dirty="0" err="1">
                <a:solidFill>
                  <a:schemeClr val="bg1"/>
                </a:solidFill>
              </a:rPr>
              <a:t>datblygu</a:t>
            </a:r>
            <a:r>
              <a:rPr lang="en-GB" b="1" dirty="0">
                <a:solidFill>
                  <a:schemeClr val="bg1"/>
                </a:solidFill>
              </a:rPr>
              <a:t> </a:t>
            </a:r>
            <a:r>
              <a:rPr lang="en-GB" b="1" dirty="0" err="1">
                <a:solidFill>
                  <a:schemeClr val="bg1"/>
                </a:solidFill>
              </a:rPr>
              <a:t>cynaliadwy</a:t>
            </a:r>
            <a:r>
              <a:rPr lang="en-GB" b="1" dirty="0">
                <a:solidFill>
                  <a:schemeClr val="bg1"/>
                </a:solidFill>
              </a:rPr>
              <a:t>.</a:t>
            </a:r>
          </a:p>
        </p:txBody>
      </p:sp>
      <p:sp>
        <p:nvSpPr>
          <p:cNvPr id="4" name="Oval Callout 3"/>
          <p:cNvSpPr/>
          <p:nvPr/>
        </p:nvSpPr>
        <p:spPr>
          <a:xfrm>
            <a:off x="1547664" y="3140968"/>
            <a:ext cx="7416824" cy="3168352"/>
          </a:xfrm>
          <a:prstGeom prst="wedgeEllipse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Curriculum </a:t>
            </a:r>
            <a:r>
              <a:rPr lang="en-GB" b="1" dirty="0" err="1"/>
              <a:t>Cymreig</a:t>
            </a:r>
            <a:r>
              <a:rPr lang="en-GB" b="1" dirty="0"/>
              <a:t> helps pupils to understand and celebrate the distinctive quality of living and learning in Wales in the twenty-first century, to identify their own sense of </a:t>
            </a:r>
            <a:r>
              <a:rPr lang="en-GB" b="1" dirty="0" err="1"/>
              <a:t>Welshness</a:t>
            </a:r>
            <a:r>
              <a:rPr lang="en-GB" b="1" dirty="0"/>
              <a:t> and to feel a heightened sense of </a:t>
            </a:r>
            <a:r>
              <a:rPr lang="en-GB" b="1" u="sng" dirty="0"/>
              <a:t>BELONGING </a:t>
            </a:r>
            <a:r>
              <a:rPr lang="en-GB" b="1" dirty="0"/>
              <a:t>to their</a:t>
            </a:r>
            <a:r>
              <a:rPr lang="en-GB" b="1" u="sng" dirty="0"/>
              <a:t> local </a:t>
            </a:r>
            <a:r>
              <a:rPr lang="en-GB" b="1" dirty="0"/>
              <a:t>community and </a:t>
            </a:r>
            <a:r>
              <a:rPr lang="en-GB" b="1" u="sng" dirty="0"/>
              <a:t>country</a:t>
            </a:r>
            <a:r>
              <a:rPr lang="en-GB" b="1" dirty="0"/>
              <a:t>. It also helps to foster in pupils an understanding of an outward-looking and international Wales, promoting </a:t>
            </a:r>
            <a:r>
              <a:rPr lang="en-GB" b="1" u="sng" dirty="0"/>
              <a:t>global </a:t>
            </a:r>
            <a:r>
              <a:rPr lang="en-GB" b="1" dirty="0"/>
              <a:t>citizenship and concern for sustainable development. </a:t>
            </a:r>
            <a:endParaRPr lang="en-GB" b="1" dirty="0">
              <a:solidFill>
                <a:schemeClr val="bg1"/>
              </a:solidFill>
            </a:endParaRPr>
          </a:p>
        </p:txBody>
      </p:sp>
    </p:spTree>
    <p:extLst>
      <p:ext uri="{BB962C8B-B14F-4D97-AF65-F5344CB8AC3E}">
        <p14:creationId xmlns:p14="http://schemas.microsoft.com/office/powerpoint/2010/main" val="19182534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19872" y="404664"/>
            <a:ext cx="2494545" cy="30982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7331" y="6201853"/>
            <a:ext cx="3913330" cy="584775"/>
          </a:xfrm>
          <a:prstGeom prst="rect">
            <a:avLst/>
          </a:prstGeom>
        </p:spPr>
        <p:txBody>
          <a:bodyPr wrap="square">
            <a:spAutoFit/>
          </a:bodyPr>
          <a:lstStyle/>
          <a:p>
            <a:r>
              <a:rPr lang="en-GB" sz="800" dirty="0">
                <a:hlinkClick r:id="rId3"/>
              </a:rPr>
              <a:t>http://www.google.co.uk/url?sa=t&amp;rct=j&amp;q=&amp;esrc=s&amp;source=web&amp;cd=1&amp;ved=0ahUKEwiMhO3S_u3VAhWNbVAKHdIMCbQQFggpMAA&amp;url=http%3A%2F%2Fwww.wasacre.org.uk%2Fpublications%2Fwag%2FW-developingthecurriculumcymreig.pdf&amp;usg=AFQjCNF8u_xU-DV26S_XLYjYCH5IiI2O2Q</a:t>
            </a:r>
            <a:r>
              <a:rPr lang="en-GB" sz="800" dirty="0"/>
              <a:t> </a:t>
            </a:r>
          </a:p>
        </p:txBody>
      </p:sp>
      <p:sp>
        <p:nvSpPr>
          <p:cNvPr id="5" name="Rectangle 4"/>
          <p:cNvSpPr/>
          <p:nvPr/>
        </p:nvSpPr>
        <p:spPr>
          <a:xfrm>
            <a:off x="6246440" y="6294186"/>
            <a:ext cx="4572000" cy="400110"/>
          </a:xfrm>
          <a:prstGeom prst="rect">
            <a:avLst/>
          </a:prstGeom>
        </p:spPr>
        <p:txBody>
          <a:bodyPr>
            <a:spAutoFit/>
          </a:bodyPr>
          <a:lstStyle/>
          <a:p>
            <a:r>
              <a:rPr lang="en-GB" sz="1000" dirty="0">
                <a:hlinkClick r:id="rId4"/>
              </a:rPr>
              <a:t>http://www.wasacre.org.uk/publications/wag/E-developingthecurriculumcymreig.pdf</a:t>
            </a:r>
            <a:r>
              <a:rPr lang="en-GB" sz="1000" dirty="0"/>
              <a:t>  </a:t>
            </a:r>
          </a:p>
        </p:txBody>
      </p:sp>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234043">
            <a:off x="4051513" y="3835422"/>
            <a:ext cx="1816274" cy="26087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27331" y="-17893"/>
            <a:ext cx="2923749" cy="2769989"/>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GB" sz="4000" b="1" dirty="0" err="1">
                <a:solidFill>
                  <a:srgbClr val="FF0000"/>
                </a:solidFill>
              </a:rPr>
              <a:t>Gwybodaeth</a:t>
            </a:r>
            <a:endParaRPr lang="en-GB" sz="4000" b="1" dirty="0">
              <a:solidFill>
                <a:srgbClr val="FF0000"/>
              </a:solidFill>
            </a:endParaRPr>
          </a:p>
          <a:p>
            <a:pPr algn="ctr"/>
            <a:r>
              <a:rPr lang="en-GB" sz="4000" b="1" dirty="0">
                <a:solidFill>
                  <a:srgbClr val="FF0000"/>
                </a:solidFill>
              </a:rPr>
              <a:t> ac </a:t>
            </a:r>
          </a:p>
          <a:p>
            <a:pPr algn="ctr"/>
            <a:r>
              <a:rPr lang="en-GB" sz="4000" b="1" dirty="0" err="1">
                <a:solidFill>
                  <a:srgbClr val="FF0000"/>
                </a:solidFill>
              </a:rPr>
              <a:t>Arweiniad</a:t>
            </a:r>
            <a:endParaRPr lang="en-GB" sz="4000" b="1" dirty="0">
              <a:solidFill>
                <a:srgbClr val="FF0000"/>
              </a:solidFill>
            </a:endParaRPr>
          </a:p>
          <a:p>
            <a:pPr algn="ctr"/>
            <a:endParaRPr lang="en-US" sz="5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7" name="TextBox 6"/>
          <p:cNvSpPr txBox="1"/>
          <p:nvPr/>
        </p:nvSpPr>
        <p:spPr>
          <a:xfrm>
            <a:off x="5796136" y="-17893"/>
            <a:ext cx="3898200" cy="1938992"/>
          </a:xfrm>
          <a:prstGeom prst="rect">
            <a:avLst/>
          </a:prstGeom>
          <a:noFill/>
        </p:spPr>
        <p:txBody>
          <a:bodyPr wrap="square" rtlCol="0">
            <a:spAutoFit/>
          </a:bodyPr>
          <a:lstStyle/>
          <a:p>
            <a:pPr algn="ctr"/>
            <a:r>
              <a:rPr lang="en-GB" sz="4000" b="1" dirty="0">
                <a:solidFill>
                  <a:srgbClr val="00B050"/>
                </a:solidFill>
              </a:rPr>
              <a:t>Information </a:t>
            </a:r>
          </a:p>
          <a:p>
            <a:pPr algn="ctr"/>
            <a:r>
              <a:rPr lang="en-GB" sz="4000" b="1" dirty="0">
                <a:solidFill>
                  <a:srgbClr val="00B050"/>
                </a:solidFill>
              </a:rPr>
              <a:t>and </a:t>
            </a:r>
          </a:p>
          <a:p>
            <a:pPr algn="ctr"/>
            <a:r>
              <a:rPr lang="en-GB" sz="4000" b="1" dirty="0">
                <a:solidFill>
                  <a:srgbClr val="00B050"/>
                </a:solidFill>
              </a:rPr>
              <a:t>Guidance</a:t>
            </a:r>
          </a:p>
        </p:txBody>
      </p:sp>
      <p:sp>
        <p:nvSpPr>
          <p:cNvPr id="8" name="Rectangle 7"/>
          <p:cNvSpPr/>
          <p:nvPr/>
        </p:nvSpPr>
        <p:spPr>
          <a:xfrm>
            <a:off x="6631798" y="2613888"/>
            <a:ext cx="2286000" cy="2308324"/>
          </a:xfrm>
          <a:prstGeom prst="rect">
            <a:avLst/>
          </a:prstGeom>
        </p:spPr>
        <p:txBody>
          <a:bodyPr wrap="square">
            <a:spAutoFit/>
          </a:bodyPr>
          <a:lstStyle/>
          <a:p>
            <a:r>
              <a:rPr lang="en-GB" dirty="0"/>
              <a:t>Five aspects of the Curriculum </a:t>
            </a:r>
            <a:r>
              <a:rPr lang="en-GB" dirty="0" err="1"/>
              <a:t>Cymreig</a:t>
            </a:r>
            <a:r>
              <a:rPr lang="en-GB" dirty="0"/>
              <a:t>: </a:t>
            </a:r>
          </a:p>
          <a:p>
            <a:endParaRPr lang="en-GB" dirty="0"/>
          </a:p>
          <a:p>
            <a:pPr marL="285750" indent="-285750">
              <a:buFont typeface="Arial" panose="020B0604020202020204" pitchFamily="34" charset="0"/>
              <a:buChar char="•"/>
            </a:pPr>
            <a:r>
              <a:rPr lang="en-GB" dirty="0"/>
              <a:t>cultural, </a:t>
            </a:r>
          </a:p>
          <a:p>
            <a:pPr marL="285750" indent="-285750">
              <a:buFont typeface="Arial" panose="020B0604020202020204" pitchFamily="34" charset="0"/>
              <a:buChar char="•"/>
            </a:pPr>
            <a:r>
              <a:rPr lang="en-GB" dirty="0"/>
              <a:t>economic,</a:t>
            </a:r>
          </a:p>
          <a:p>
            <a:pPr marL="285750" indent="-285750">
              <a:buFont typeface="Arial" panose="020B0604020202020204" pitchFamily="34" charset="0"/>
              <a:buChar char="•"/>
            </a:pPr>
            <a:r>
              <a:rPr lang="en-GB" dirty="0"/>
              <a:t>environmental,</a:t>
            </a:r>
          </a:p>
          <a:p>
            <a:pPr marL="285750" indent="-285750">
              <a:buFont typeface="Arial" panose="020B0604020202020204" pitchFamily="34" charset="0"/>
              <a:buChar char="•"/>
            </a:pPr>
            <a:r>
              <a:rPr lang="en-GB" dirty="0"/>
              <a:t>historical</a:t>
            </a:r>
          </a:p>
          <a:p>
            <a:pPr marL="285750" indent="-285750">
              <a:buFont typeface="Arial" panose="020B0604020202020204" pitchFamily="34" charset="0"/>
              <a:buChar char="•"/>
            </a:pPr>
            <a:r>
              <a:rPr lang="en-GB" dirty="0"/>
              <a:t>linguistic. </a:t>
            </a:r>
          </a:p>
        </p:txBody>
      </p:sp>
      <p:sp>
        <p:nvSpPr>
          <p:cNvPr id="9" name="Rectangle 8"/>
          <p:cNvSpPr/>
          <p:nvPr/>
        </p:nvSpPr>
        <p:spPr>
          <a:xfrm>
            <a:off x="6602236" y="2445365"/>
            <a:ext cx="2286000" cy="269444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46205" y="2443677"/>
            <a:ext cx="2286000" cy="269444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379066" y="2636736"/>
            <a:ext cx="2253139" cy="2308324"/>
          </a:xfrm>
          <a:prstGeom prst="rect">
            <a:avLst/>
          </a:prstGeom>
        </p:spPr>
        <p:txBody>
          <a:bodyPr wrap="square">
            <a:spAutoFit/>
          </a:bodyPr>
          <a:lstStyle/>
          <a:p>
            <a:r>
              <a:rPr lang="en-GB" dirty="0" err="1"/>
              <a:t>Pum</a:t>
            </a:r>
            <a:r>
              <a:rPr lang="en-GB" dirty="0"/>
              <a:t> </a:t>
            </a:r>
            <a:r>
              <a:rPr lang="en-GB" dirty="0" err="1"/>
              <a:t>agwedd</a:t>
            </a:r>
            <a:r>
              <a:rPr lang="en-GB" dirty="0"/>
              <a:t> y </a:t>
            </a:r>
            <a:r>
              <a:rPr lang="en-GB" dirty="0" err="1"/>
              <a:t>Cwricwlwm</a:t>
            </a:r>
            <a:r>
              <a:rPr lang="en-GB" dirty="0"/>
              <a:t> </a:t>
            </a:r>
            <a:r>
              <a:rPr lang="en-GB" dirty="0" err="1"/>
              <a:t>Cymreig</a:t>
            </a:r>
            <a:r>
              <a:rPr lang="en-GB" dirty="0"/>
              <a:t>: </a:t>
            </a:r>
          </a:p>
          <a:p>
            <a:endParaRPr lang="en-GB" dirty="0"/>
          </a:p>
          <a:p>
            <a:pPr marL="285750" indent="-285750">
              <a:buFont typeface="Arial" panose="020B0604020202020204" pitchFamily="34" charset="0"/>
              <a:buChar char="•"/>
            </a:pPr>
            <a:r>
              <a:rPr lang="en-GB" dirty="0" err="1"/>
              <a:t>diwylliannol</a:t>
            </a:r>
            <a:endParaRPr lang="en-GB" dirty="0"/>
          </a:p>
          <a:p>
            <a:pPr marL="285750" indent="-285750">
              <a:buFont typeface="Arial" panose="020B0604020202020204" pitchFamily="34" charset="0"/>
              <a:buChar char="•"/>
            </a:pPr>
            <a:r>
              <a:rPr lang="en-GB" dirty="0" err="1"/>
              <a:t>economaidd</a:t>
            </a:r>
            <a:endParaRPr lang="en-GB" dirty="0"/>
          </a:p>
          <a:p>
            <a:pPr marL="285750" indent="-285750">
              <a:buFont typeface="Arial" panose="020B0604020202020204" pitchFamily="34" charset="0"/>
              <a:buChar char="•"/>
            </a:pPr>
            <a:r>
              <a:rPr lang="en-GB" dirty="0" err="1"/>
              <a:t>amgylcheddol</a:t>
            </a:r>
            <a:endParaRPr lang="en-GB" dirty="0"/>
          </a:p>
          <a:p>
            <a:pPr marL="285750" indent="-285750">
              <a:buFont typeface="Arial" panose="020B0604020202020204" pitchFamily="34" charset="0"/>
              <a:buChar char="•"/>
            </a:pPr>
            <a:r>
              <a:rPr lang="en-GB" dirty="0" err="1"/>
              <a:t>hanesyddol</a:t>
            </a:r>
            <a:endParaRPr lang="en-GB" dirty="0"/>
          </a:p>
          <a:p>
            <a:pPr marL="285750" indent="-285750">
              <a:buFont typeface="Arial" panose="020B0604020202020204" pitchFamily="34" charset="0"/>
              <a:buChar char="•"/>
            </a:pPr>
            <a:r>
              <a:rPr lang="en-GB" dirty="0" err="1"/>
              <a:t>ieithyddol</a:t>
            </a:r>
            <a:r>
              <a:rPr lang="en-GB" dirty="0"/>
              <a:t>. </a:t>
            </a:r>
          </a:p>
        </p:txBody>
      </p:sp>
    </p:spTree>
    <p:extLst>
      <p:ext uri="{BB962C8B-B14F-4D97-AF65-F5344CB8AC3E}">
        <p14:creationId xmlns:p14="http://schemas.microsoft.com/office/powerpoint/2010/main" val="23897362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17" y="5700978"/>
            <a:ext cx="3240360" cy="1077218"/>
          </a:xfrm>
          <a:prstGeom prst="rect">
            <a:avLst/>
          </a:prstGeom>
        </p:spPr>
        <p:txBody>
          <a:bodyPr wrap="square">
            <a:spAutoFit/>
          </a:bodyPr>
          <a:lstStyle/>
          <a:p>
            <a:endParaRPr lang="en-GB" sz="1400" dirty="0">
              <a:latin typeface="Comic Sans MS" pitchFamily="66" charset="0"/>
            </a:endParaRPr>
          </a:p>
          <a:p>
            <a:endParaRPr lang="en-GB" sz="1400" dirty="0">
              <a:latin typeface="Comic Sans MS" pitchFamily="66" charset="0"/>
            </a:endParaRPr>
          </a:p>
          <a:p>
            <a:endParaRPr lang="en-GB" dirty="0">
              <a:latin typeface="Comic Sans MS" pitchFamily="66" charset="0"/>
            </a:endParaRPr>
          </a:p>
          <a:p>
            <a:endParaRPr lang="en-GB" dirty="0">
              <a:latin typeface="Comic Sans MS" pitchFamily="66" charset="0"/>
            </a:endParaRPr>
          </a:p>
        </p:txBody>
      </p:sp>
      <p:sp>
        <p:nvSpPr>
          <p:cNvPr id="3" name="TextBox 2"/>
          <p:cNvSpPr txBox="1"/>
          <p:nvPr/>
        </p:nvSpPr>
        <p:spPr>
          <a:xfrm>
            <a:off x="539188" y="10306"/>
            <a:ext cx="3672408" cy="1077218"/>
          </a:xfrm>
          <a:prstGeom prst="rect">
            <a:avLst/>
          </a:prstGeom>
          <a:noFill/>
        </p:spPr>
        <p:txBody>
          <a:bodyPr wrap="square" rtlCol="0">
            <a:spAutoFit/>
          </a:bodyPr>
          <a:lstStyle/>
          <a:p>
            <a:r>
              <a:rPr lang="en-GB" sz="4000" b="1" dirty="0" err="1"/>
              <a:t>Adroddiad</a:t>
            </a:r>
            <a:r>
              <a:rPr lang="en-GB" sz="4000" b="1" dirty="0"/>
              <a:t> 2013 </a:t>
            </a:r>
            <a:r>
              <a:rPr lang="en-GB" sz="2400" b="1" dirty="0"/>
              <a:t>	</a:t>
            </a:r>
          </a:p>
        </p:txBody>
      </p:sp>
      <p:pic>
        <p:nvPicPr>
          <p:cNvPr id="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19948" y="771048"/>
            <a:ext cx="2209800" cy="30427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72200" y="2987244"/>
            <a:ext cx="2134723" cy="30021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5756352" y="0"/>
            <a:ext cx="2912272" cy="707886"/>
          </a:xfrm>
          <a:prstGeom prst="rect">
            <a:avLst/>
          </a:prstGeom>
        </p:spPr>
        <p:txBody>
          <a:bodyPr wrap="square">
            <a:spAutoFit/>
          </a:bodyPr>
          <a:lstStyle/>
          <a:p>
            <a:r>
              <a:rPr lang="en-GB" sz="4000" b="1" dirty="0"/>
              <a:t>2013 Report</a:t>
            </a:r>
            <a:endParaRPr lang="en-GB" sz="4000" dirty="0"/>
          </a:p>
        </p:txBody>
      </p:sp>
      <p:sp>
        <p:nvSpPr>
          <p:cNvPr id="7" name="Rectangle 6"/>
          <p:cNvSpPr/>
          <p:nvPr/>
        </p:nvSpPr>
        <p:spPr>
          <a:xfrm>
            <a:off x="5505899" y="5989350"/>
            <a:ext cx="3600400" cy="400110"/>
          </a:xfrm>
          <a:prstGeom prst="rect">
            <a:avLst/>
          </a:prstGeom>
        </p:spPr>
        <p:txBody>
          <a:bodyPr wrap="square">
            <a:spAutoFit/>
          </a:bodyPr>
          <a:lstStyle/>
          <a:p>
            <a:pPr lvl="0"/>
            <a:r>
              <a:rPr lang="en-GB" sz="1000" dirty="0">
                <a:solidFill>
                  <a:prstClr val="black"/>
                </a:solidFill>
                <a:latin typeface="Comic Sans MS" pitchFamily="66" charset="0"/>
                <a:hlinkClick r:id="rId4"/>
              </a:rPr>
              <a:t>http://learning.gov.wales/docs/learningwales/publications/190920-cwricwlwm-cymreig-final-report-en.pdf</a:t>
            </a:r>
            <a:r>
              <a:rPr lang="en-GB" sz="1000" dirty="0">
                <a:solidFill>
                  <a:prstClr val="black"/>
                </a:solidFill>
                <a:latin typeface="Comic Sans MS" pitchFamily="66" charset="0"/>
              </a:rPr>
              <a:t> </a:t>
            </a:r>
          </a:p>
        </p:txBody>
      </p:sp>
      <p:sp>
        <p:nvSpPr>
          <p:cNvPr id="8" name="Rectangle 7"/>
          <p:cNvSpPr/>
          <p:nvPr/>
        </p:nvSpPr>
        <p:spPr>
          <a:xfrm>
            <a:off x="395536" y="4019580"/>
            <a:ext cx="4170084" cy="2554545"/>
          </a:xfrm>
          <a:prstGeom prst="rect">
            <a:avLst/>
          </a:prstGeom>
        </p:spPr>
        <p:txBody>
          <a:bodyPr wrap="square">
            <a:spAutoFit/>
          </a:bodyPr>
          <a:lstStyle/>
          <a:p>
            <a:r>
              <a:rPr lang="en-GB" sz="1400" dirty="0">
                <a:latin typeface="Comic Sans MS" pitchFamily="66" charset="0"/>
              </a:rPr>
              <a:t>	</a:t>
            </a:r>
          </a:p>
          <a:p>
            <a:r>
              <a:rPr lang="en-GB" sz="1400" dirty="0" err="1">
                <a:latin typeface="Comic Sans MS" pitchFamily="66" charset="0"/>
              </a:rPr>
              <a:t>Ar</a:t>
            </a:r>
            <a:r>
              <a:rPr lang="en-GB" sz="1400" dirty="0">
                <a:latin typeface="Comic Sans MS" pitchFamily="66" charset="0"/>
              </a:rPr>
              <a:t> 1 </a:t>
            </a:r>
            <a:r>
              <a:rPr lang="en-GB" sz="1400" dirty="0" err="1">
                <a:latin typeface="Comic Sans MS" pitchFamily="66" charset="0"/>
              </a:rPr>
              <a:t>Hydref</a:t>
            </a:r>
            <a:r>
              <a:rPr lang="en-GB" sz="1400" dirty="0">
                <a:latin typeface="Comic Sans MS" pitchFamily="66" charset="0"/>
              </a:rPr>
              <a:t> 2012, </a:t>
            </a:r>
            <a:r>
              <a:rPr lang="en-GB" sz="1400" dirty="0" err="1">
                <a:latin typeface="Comic Sans MS" pitchFamily="66" charset="0"/>
              </a:rPr>
              <a:t>cyhoeddodd</a:t>
            </a:r>
            <a:r>
              <a:rPr lang="en-GB" sz="1400" dirty="0">
                <a:latin typeface="Comic Sans MS" pitchFamily="66" charset="0"/>
              </a:rPr>
              <a:t>  Leighton Andrews AC, Y </a:t>
            </a:r>
            <a:r>
              <a:rPr lang="en-GB" sz="1400" dirty="0" err="1">
                <a:latin typeface="Comic Sans MS" pitchFamily="66" charset="0"/>
              </a:rPr>
              <a:t>Gweinidog</a:t>
            </a:r>
            <a:r>
              <a:rPr lang="en-GB" sz="1400" dirty="0">
                <a:latin typeface="Comic Sans MS" pitchFamily="66" charset="0"/>
              </a:rPr>
              <a:t> </a:t>
            </a:r>
            <a:r>
              <a:rPr lang="en-GB" sz="1400" dirty="0" err="1">
                <a:latin typeface="Comic Sans MS" pitchFamily="66" charset="0"/>
              </a:rPr>
              <a:t>Addysg</a:t>
            </a:r>
            <a:r>
              <a:rPr lang="en-GB" sz="1400" dirty="0">
                <a:latin typeface="Comic Sans MS" pitchFamily="66" charset="0"/>
              </a:rPr>
              <a:t> a </a:t>
            </a:r>
            <a:r>
              <a:rPr lang="en-GB" sz="1400" dirty="0" err="1">
                <a:latin typeface="Comic Sans MS" pitchFamily="66" charset="0"/>
              </a:rPr>
              <a:t>Sgiliau</a:t>
            </a:r>
            <a:r>
              <a:rPr lang="en-GB" sz="1400" dirty="0">
                <a:latin typeface="Comic Sans MS" pitchFamily="66" charset="0"/>
              </a:rPr>
              <a:t> </a:t>
            </a:r>
            <a:r>
              <a:rPr lang="en-GB" sz="1400" dirty="0" err="1">
                <a:latin typeface="Comic Sans MS" pitchFamily="66" charset="0"/>
              </a:rPr>
              <a:t>adolygiad</a:t>
            </a:r>
            <a:r>
              <a:rPr lang="en-GB" sz="1400" dirty="0">
                <a:latin typeface="Comic Sans MS" pitchFamily="66" charset="0"/>
              </a:rPr>
              <a:t> o </a:t>
            </a:r>
            <a:r>
              <a:rPr lang="en-GB" sz="1400" dirty="0" err="1">
                <a:latin typeface="Comic Sans MS" pitchFamily="66" charset="0"/>
              </a:rPr>
              <a:t>asesu</a:t>
            </a:r>
            <a:r>
              <a:rPr lang="en-GB" sz="1400" dirty="0">
                <a:latin typeface="Comic Sans MS" pitchFamily="66" charset="0"/>
              </a:rPr>
              <a:t> </a:t>
            </a:r>
            <a:r>
              <a:rPr lang="en-GB" sz="1400" dirty="0" err="1">
                <a:latin typeface="Comic Sans MS" pitchFamily="66" charset="0"/>
              </a:rPr>
              <a:t>a’r</a:t>
            </a:r>
            <a:r>
              <a:rPr lang="en-GB" sz="1400" dirty="0">
                <a:latin typeface="Comic Sans MS" pitchFamily="66" charset="0"/>
              </a:rPr>
              <a:t> </a:t>
            </a:r>
            <a:r>
              <a:rPr lang="en-GB" sz="1400" dirty="0" err="1">
                <a:latin typeface="Comic Sans MS" pitchFamily="66" charset="0"/>
              </a:rPr>
              <a:t>Cwricwlwm</a:t>
            </a:r>
            <a:r>
              <a:rPr lang="en-GB" sz="1400" dirty="0">
                <a:latin typeface="Comic Sans MS" pitchFamily="66" charset="0"/>
              </a:rPr>
              <a:t> </a:t>
            </a:r>
            <a:r>
              <a:rPr lang="en-GB" sz="1400" dirty="0" err="1">
                <a:latin typeface="Comic Sans MS" pitchFamily="66" charset="0"/>
              </a:rPr>
              <a:t>Cenedlaethol</a:t>
            </a:r>
            <a:r>
              <a:rPr lang="en-GB" sz="1400" dirty="0">
                <a:latin typeface="Comic Sans MS" pitchFamily="66" charset="0"/>
              </a:rPr>
              <a:t> </a:t>
            </a:r>
            <a:r>
              <a:rPr lang="en-GB" sz="1400" dirty="0" err="1">
                <a:latin typeface="Comic Sans MS" pitchFamily="66" charset="0"/>
              </a:rPr>
              <a:t>yng</a:t>
            </a:r>
            <a:r>
              <a:rPr lang="en-GB" sz="1400" dirty="0">
                <a:latin typeface="Comic Sans MS" pitchFamily="66" charset="0"/>
              </a:rPr>
              <a:t> </a:t>
            </a:r>
            <a:r>
              <a:rPr lang="en-GB" sz="1400" dirty="0" err="1">
                <a:latin typeface="Comic Sans MS" pitchFamily="66" charset="0"/>
              </a:rPr>
              <a:t>Nghymru</a:t>
            </a:r>
            <a:r>
              <a:rPr lang="en-GB" sz="1400" dirty="0">
                <a:latin typeface="Comic Sans MS" pitchFamily="66" charset="0"/>
              </a:rPr>
              <a:t>. I </a:t>
            </a:r>
            <a:r>
              <a:rPr lang="en-GB" sz="1400" dirty="0" err="1">
                <a:latin typeface="Comic Sans MS" pitchFamily="66" charset="0"/>
              </a:rPr>
              <a:t>helpu</a:t>
            </a:r>
            <a:r>
              <a:rPr lang="en-GB" sz="1400" dirty="0">
                <a:latin typeface="Comic Sans MS" pitchFamily="66" charset="0"/>
              </a:rPr>
              <a:t> </a:t>
            </a:r>
            <a:r>
              <a:rPr lang="en-GB" sz="1400" dirty="0" err="1">
                <a:latin typeface="Comic Sans MS" pitchFamily="66" charset="0"/>
              </a:rPr>
              <a:t>i</a:t>
            </a:r>
            <a:r>
              <a:rPr lang="en-GB" sz="1400" dirty="0">
                <a:latin typeface="Comic Sans MS" pitchFamily="66" charset="0"/>
              </a:rPr>
              <a:t> </a:t>
            </a:r>
            <a:r>
              <a:rPr lang="en-GB" sz="1400" dirty="0" err="1">
                <a:latin typeface="Comic Sans MS" pitchFamily="66" charset="0"/>
              </a:rPr>
              <a:t>lywio’r</a:t>
            </a:r>
            <a:r>
              <a:rPr lang="en-GB" sz="1400" dirty="0">
                <a:latin typeface="Comic Sans MS" pitchFamily="66" charset="0"/>
              </a:rPr>
              <a:t> </a:t>
            </a:r>
            <a:r>
              <a:rPr lang="en-GB" sz="1400" dirty="0" err="1">
                <a:latin typeface="Comic Sans MS" pitchFamily="66" charset="0"/>
              </a:rPr>
              <a:t>adolygiad</a:t>
            </a:r>
            <a:r>
              <a:rPr lang="en-GB" sz="1400" dirty="0">
                <a:latin typeface="Comic Sans MS" pitchFamily="66" charset="0"/>
              </a:rPr>
              <a:t> </a:t>
            </a:r>
            <a:r>
              <a:rPr lang="en-GB" sz="1400" dirty="0" err="1">
                <a:latin typeface="Comic Sans MS" pitchFamily="66" charset="0"/>
              </a:rPr>
              <a:t>hwn</a:t>
            </a:r>
            <a:r>
              <a:rPr lang="en-GB" sz="1400" dirty="0">
                <a:latin typeface="Comic Sans MS" pitchFamily="66" charset="0"/>
              </a:rPr>
              <a:t>, </a:t>
            </a:r>
            <a:r>
              <a:rPr lang="en-GB" sz="1400" dirty="0" err="1">
                <a:latin typeface="Comic Sans MS" pitchFamily="66" charset="0"/>
              </a:rPr>
              <a:t>gofynodd</a:t>
            </a:r>
            <a:r>
              <a:rPr lang="en-GB" sz="1400" dirty="0">
                <a:latin typeface="Comic Sans MS" pitchFamily="66" charset="0"/>
              </a:rPr>
              <a:t> </a:t>
            </a:r>
            <a:r>
              <a:rPr lang="en-GB" sz="1400" dirty="0" err="1">
                <a:latin typeface="Comic Sans MS" pitchFamily="66" charset="0"/>
              </a:rPr>
              <a:t>i</a:t>
            </a:r>
            <a:r>
              <a:rPr lang="en-GB" sz="1400" dirty="0">
                <a:latin typeface="Comic Sans MS" pitchFamily="66" charset="0"/>
              </a:rPr>
              <a:t> </a:t>
            </a:r>
            <a:r>
              <a:rPr lang="en-GB" sz="1400" dirty="0" err="1">
                <a:latin typeface="Comic Sans MS" pitchFamily="66" charset="0"/>
              </a:rPr>
              <a:t>grŵp</a:t>
            </a:r>
            <a:r>
              <a:rPr lang="en-GB" sz="1400" dirty="0">
                <a:latin typeface="Comic Sans MS" pitchFamily="66" charset="0"/>
              </a:rPr>
              <a:t> </a:t>
            </a:r>
            <a:r>
              <a:rPr lang="en-GB" sz="1400" dirty="0" err="1">
                <a:latin typeface="Comic Sans MS" pitchFamily="66" charset="0"/>
              </a:rPr>
              <a:t>gorchwyl</a:t>
            </a:r>
            <a:r>
              <a:rPr lang="en-GB" sz="1400" dirty="0">
                <a:latin typeface="Comic Sans MS" pitchFamily="66" charset="0"/>
              </a:rPr>
              <a:t> a </a:t>
            </a:r>
            <a:r>
              <a:rPr lang="en-GB" sz="1400" dirty="0" err="1">
                <a:latin typeface="Comic Sans MS" pitchFamily="66" charset="0"/>
              </a:rPr>
              <a:t>gorffen</a:t>
            </a:r>
            <a:r>
              <a:rPr lang="en-GB" sz="1400" dirty="0">
                <a:latin typeface="Comic Sans MS" pitchFamily="66" charset="0"/>
              </a:rPr>
              <a:t> </a:t>
            </a:r>
            <a:r>
              <a:rPr lang="en-GB" sz="1400" dirty="0" err="1">
                <a:latin typeface="Comic Sans MS" pitchFamily="66" charset="0"/>
              </a:rPr>
              <a:t>i</a:t>
            </a:r>
            <a:r>
              <a:rPr lang="en-GB" sz="1400" dirty="0">
                <a:latin typeface="Comic Sans MS" pitchFamily="66" charset="0"/>
              </a:rPr>
              <a:t> </a:t>
            </a:r>
            <a:r>
              <a:rPr lang="en-GB" sz="1400" dirty="0" err="1">
                <a:latin typeface="Comic Sans MS" pitchFamily="66" charset="0"/>
              </a:rPr>
              <a:t>edrych</a:t>
            </a:r>
            <a:r>
              <a:rPr lang="en-GB" sz="1400" dirty="0">
                <a:latin typeface="Comic Sans MS" pitchFamily="66" charset="0"/>
              </a:rPr>
              <a:t> </a:t>
            </a:r>
            <a:r>
              <a:rPr lang="en-GB" sz="1400" dirty="0" err="1">
                <a:latin typeface="Comic Sans MS" pitchFamily="66" charset="0"/>
              </a:rPr>
              <a:t>yn</a:t>
            </a:r>
            <a:r>
              <a:rPr lang="en-GB" sz="1400" dirty="0">
                <a:latin typeface="Comic Sans MS" pitchFamily="66" charset="0"/>
              </a:rPr>
              <a:t> </a:t>
            </a:r>
            <a:r>
              <a:rPr lang="en-GB" sz="1400" dirty="0" err="1">
                <a:latin typeface="Comic Sans MS" pitchFamily="66" charset="0"/>
              </a:rPr>
              <a:t>benodol</a:t>
            </a:r>
            <a:r>
              <a:rPr lang="en-GB" sz="1400" dirty="0">
                <a:latin typeface="Comic Sans MS" pitchFamily="66" charset="0"/>
              </a:rPr>
              <a:t> </a:t>
            </a:r>
            <a:r>
              <a:rPr lang="en-GB" sz="1400" dirty="0" err="1">
                <a:latin typeface="Comic Sans MS" pitchFamily="66" charset="0"/>
              </a:rPr>
              <a:t>ar</a:t>
            </a:r>
            <a:r>
              <a:rPr lang="en-GB" sz="1400" dirty="0">
                <a:latin typeface="Comic Sans MS" pitchFamily="66" charset="0"/>
              </a:rPr>
              <a:t> </a:t>
            </a:r>
            <a:r>
              <a:rPr lang="en-GB" sz="1400" dirty="0" err="1">
                <a:latin typeface="Comic Sans MS" pitchFamily="66" charset="0"/>
              </a:rPr>
              <a:t>ddysgu</a:t>
            </a:r>
            <a:r>
              <a:rPr lang="en-GB" sz="1400" dirty="0">
                <a:latin typeface="Comic Sans MS" pitchFamily="66" charset="0"/>
              </a:rPr>
              <a:t> </a:t>
            </a:r>
            <a:r>
              <a:rPr lang="en-GB" sz="1400" dirty="0" err="1">
                <a:latin typeface="Comic Sans MS" pitchFamily="66" charset="0"/>
              </a:rPr>
              <a:t>hanes</a:t>
            </a:r>
            <a:r>
              <a:rPr lang="en-GB" sz="1400" dirty="0">
                <a:latin typeface="Comic Sans MS" pitchFamily="66" charset="0"/>
              </a:rPr>
              <a:t> </a:t>
            </a:r>
            <a:r>
              <a:rPr lang="en-GB" sz="1400" dirty="0" err="1">
                <a:latin typeface="Comic Sans MS" pitchFamily="66" charset="0"/>
              </a:rPr>
              <a:t>Cymru</a:t>
            </a:r>
            <a:r>
              <a:rPr lang="en-GB" sz="1400" dirty="0">
                <a:latin typeface="Comic Sans MS" pitchFamily="66" charset="0"/>
              </a:rPr>
              <a:t>, </a:t>
            </a:r>
            <a:r>
              <a:rPr lang="en-GB" sz="1400" dirty="0" err="1">
                <a:latin typeface="Comic Sans MS" pitchFamily="66" charset="0"/>
              </a:rPr>
              <a:t>stori</a:t>
            </a:r>
            <a:r>
              <a:rPr lang="en-GB" sz="1400" dirty="0">
                <a:latin typeface="Comic Sans MS" pitchFamily="66" charset="0"/>
              </a:rPr>
              <a:t> </a:t>
            </a:r>
            <a:r>
              <a:rPr lang="en-GB" sz="1400" dirty="0" err="1">
                <a:latin typeface="Comic Sans MS" pitchFamily="66" charset="0"/>
              </a:rPr>
              <a:t>Cymru</a:t>
            </a:r>
            <a:r>
              <a:rPr lang="en-GB" sz="1400" dirty="0">
                <a:latin typeface="Comic Sans MS" pitchFamily="66" charset="0"/>
              </a:rPr>
              <a:t> </a:t>
            </a:r>
            <a:r>
              <a:rPr lang="en-GB" sz="1400" dirty="0" err="1">
                <a:latin typeface="Comic Sans MS" pitchFamily="66" charset="0"/>
              </a:rPr>
              <a:t>a’r</a:t>
            </a:r>
            <a:r>
              <a:rPr lang="en-GB" sz="1400" dirty="0">
                <a:latin typeface="Comic Sans MS" pitchFamily="66" charset="0"/>
              </a:rPr>
              <a:t> </a:t>
            </a:r>
            <a:r>
              <a:rPr lang="en-GB" sz="1400" dirty="0" err="1">
                <a:latin typeface="Comic Sans MS" pitchFamily="66" charset="0"/>
              </a:rPr>
              <a:t>Cwricwlwm</a:t>
            </a:r>
            <a:r>
              <a:rPr lang="en-GB" sz="1400" dirty="0">
                <a:latin typeface="Comic Sans MS" pitchFamily="66" charset="0"/>
              </a:rPr>
              <a:t> </a:t>
            </a:r>
            <a:r>
              <a:rPr lang="en-GB" sz="1400" dirty="0" err="1">
                <a:latin typeface="Comic Sans MS" pitchFamily="66" charset="0"/>
              </a:rPr>
              <a:t>Cymreig</a:t>
            </a:r>
            <a:r>
              <a:rPr lang="en-GB" sz="1400" dirty="0">
                <a:latin typeface="Comic Sans MS" pitchFamily="66" charset="0"/>
              </a:rPr>
              <a:t>.</a:t>
            </a:r>
          </a:p>
          <a:p>
            <a:endParaRPr lang="en-GB" sz="1000" b="1" dirty="0">
              <a:latin typeface="Comic Sans MS" pitchFamily="66" charset="0"/>
            </a:endParaRPr>
          </a:p>
          <a:p>
            <a:r>
              <a:rPr lang="en-GB" sz="1000" b="1" dirty="0">
                <a:latin typeface="Comic Sans MS" pitchFamily="66" charset="0"/>
                <a:hlinkClick r:id="rId5"/>
              </a:rPr>
              <a:t>http://learning.gov.wales/docs/learningwales/publications/190920-cwricwlwm-cymreig-final-report-cy.pdf</a:t>
            </a:r>
            <a:r>
              <a:rPr lang="en-GB" sz="1000" b="1" dirty="0">
                <a:latin typeface="Comic Sans MS" pitchFamily="66" charset="0"/>
              </a:rPr>
              <a:t> </a:t>
            </a:r>
          </a:p>
          <a:p>
            <a:r>
              <a:rPr lang="en-GB" b="1" dirty="0">
                <a:latin typeface="Comic Sans MS" pitchFamily="66" charset="0"/>
              </a:rPr>
              <a:t> </a:t>
            </a:r>
          </a:p>
        </p:txBody>
      </p:sp>
      <p:sp>
        <p:nvSpPr>
          <p:cNvPr id="9" name="Rectangle 8"/>
          <p:cNvSpPr/>
          <p:nvPr/>
        </p:nvSpPr>
        <p:spPr>
          <a:xfrm>
            <a:off x="5615737" y="714541"/>
            <a:ext cx="3458589" cy="1815882"/>
          </a:xfrm>
          <a:prstGeom prst="rect">
            <a:avLst/>
          </a:prstGeom>
        </p:spPr>
        <p:txBody>
          <a:bodyPr wrap="square">
            <a:spAutoFit/>
          </a:bodyPr>
          <a:lstStyle/>
          <a:p>
            <a:r>
              <a:rPr lang="en-GB" sz="1400" dirty="0">
                <a:solidFill>
                  <a:prstClr val="black"/>
                </a:solidFill>
                <a:latin typeface="Comic Sans MS" pitchFamily="66" charset="0"/>
              </a:rPr>
              <a:t>On 1 October, 2012, Leighton Andrews, Minister for Education and Skills announced a review of assessment and the National Curriculum in Wales. To help inform this review he asked a task and finish group to look specifically at the teaching of Welsh history, the story of Wales and Curriculum </a:t>
            </a:r>
            <a:r>
              <a:rPr lang="en-GB" sz="1400" dirty="0" err="1">
                <a:solidFill>
                  <a:prstClr val="black"/>
                </a:solidFill>
                <a:latin typeface="Comic Sans MS" pitchFamily="66" charset="0"/>
              </a:rPr>
              <a:t>Cymreig</a:t>
            </a:r>
            <a:r>
              <a:rPr lang="en-GB" sz="1400" dirty="0">
                <a:solidFill>
                  <a:prstClr val="black"/>
                </a:solidFill>
                <a:latin typeface="Comic Sans MS" pitchFamily="66" charset="0"/>
              </a:rPr>
              <a:t>.</a:t>
            </a:r>
          </a:p>
        </p:txBody>
      </p:sp>
    </p:spTree>
    <p:extLst>
      <p:ext uri="{BB962C8B-B14F-4D97-AF65-F5344CB8AC3E}">
        <p14:creationId xmlns:p14="http://schemas.microsoft.com/office/powerpoint/2010/main" val="32804037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756916" y="-156884"/>
            <a:ext cx="3700052" cy="156966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GB" sz="96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a typeface="Adobe Ming Std L" pitchFamily="18" charset="-128"/>
              </a:rPr>
              <a:t>ADCDF</a:t>
            </a:r>
            <a:endParaRPr lang="en-GB" sz="96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0" name="Rectangle 9"/>
          <p:cNvSpPr/>
          <p:nvPr/>
        </p:nvSpPr>
        <p:spPr>
          <a:xfrm>
            <a:off x="251520" y="-315416"/>
            <a:ext cx="795973" cy="7478970"/>
          </a:xfrm>
          <a:prstGeom prst="rect">
            <a:avLst/>
          </a:prstGeom>
        </p:spPr>
        <p:txBody>
          <a:bodyPr wrap="square">
            <a:spAutoFit/>
          </a:bodyPr>
          <a:lstStyle/>
          <a:p>
            <a:pPr algn="ctr"/>
            <a:r>
              <a:rPr lang="en-GB" sz="9600" b="1" cap="none" spc="0" dirty="0">
                <a:ln w="11430"/>
                <a:solidFill>
                  <a:srgbClr val="00B050"/>
                </a:solidFill>
                <a:effectLst>
                  <a:outerShdw blurRad="50800" dist="39000" dir="5460000" algn="tl">
                    <a:srgbClr val="000000">
                      <a:alpha val="38000"/>
                    </a:srgbClr>
                  </a:outerShdw>
                </a:effectLst>
              </a:rPr>
              <a:t>ESDGC</a:t>
            </a:r>
          </a:p>
        </p:txBody>
      </p:sp>
      <p:sp>
        <p:nvSpPr>
          <p:cNvPr id="2" name="Rectangle 1"/>
          <p:cNvSpPr/>
          <p:nvPr/>
        </p:nvSpPr>
        <p:spPr>
          <a:xfrm>
            <a:off x="1187624" y="1179783"/>
            <a:ext cx="7704855" cy="646331"/>
          </a:xfrm>
          <a:prstGeom prst="rect">
            <a:avLst/>
          </a:prstGeom>
        </p:spPr>
        <p:txBody>
          <a:bodyPr wrap="square">
            <a:spAutoFit/>
          </a:bodyPr>
          <a:lstStyle/>
          <a:p>
            <a:r>
              <a:rPr lang="en-GB" dirty="0">
                <a:hlinkClick r:id="rId2"/>
              </a:rPr>
              <a:t>http://gov.wales/topics/educationandskills/allsectorpolicies/europeanandinternational/sustainabledevelop/?lang=cy</a:t>
            </a:r>
            <a:r>
              <a:rPr lang="en-GB" dirty="0"/>
              <a:t> </a:t>
            </a:r>
          </a:p>
        </p:txBody>
      </p:sp>
      <p:sp>
        <p:nvSpPr>
          <p:cNvPr id="3" name="Rectangle 2"/>
          <p:cNvSpPr/>
          <p:nvPr/>
        </p:nvSpPr>
        <p:spPr>
          <a:xfrm>
            <a:off x="1318903" y="5954545"/>
            <a:ext cx="7704855" cy="646331"/>
          </a:xfrm>
          <a:prstGeom prst="rect">
            <a:avLst/>
          </a:prstGeom>
        </p:spPr>
        <p:txBody>
          <a:bodyPr wrap="square">
            <a:spAutoFit/>
          </a:bodyPr>
          <a:lstStyle/>
          <a:p>
            <a:r>
              <a:rPr lang="en-GB" dirty="0">
                <a:hlinkClick r:id="rId3"/>
              </a:rPr>
              <a:t>http://gov.wales/topics/educationandskills/allsectorpolicies/europeanandinternational/sustainabledevelop/?skip=1&amp;lang=en</a:t>
            </a:r>
            <a:r>
              <a:rPr lang="en-GB" dirty="0"/>
              <a:t> </a:t>
            </a:r>
          </a:p>
        </p:txBody>
      </p:sp>
      <p:pic>
        <p:nvPicPr>
          <p:cNvPr id="2050" name="Picture 2" descr="https://csen1.files.wordpress.com/2012/01/treesnews-bg.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7494" y="2103113"/>
            <a:ext cx="7989002" cy="35581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59015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extBox 1"/>
          <p:cNvSpPr txBox="1"/>
          <p:nvPr/>
        </p:nvSpPr>
        <p:spPr>
          <a:xfrm>
            <a:off x="-180020" y="44161"/>
            <a:ext cx="4860032" cy="1446550"/>
          </a:xfrm>
          <a:prstGeom prst="rect">
            <a:avLst/>
          </a:prstGeom>
          <a:noFill/>
        </p:spPr>
        <p:txBody>
          <a:bodyPr wrap="square" rtlCol="0">
            <a:spAutoFit/>
          </a:bodyPr>
          <a:lstStyle/>
          <a:p>
            <a:pPr algn="ctr"/>
            <a:r>
              <a:rPr lang="en-GB" sz="3200" b="1" dirty="0">
                <a:solidFill>
                  <a:schemeClr val="bg1"/>
                </a:solidFill>
              </a:rPr>
              <a:t>ADCDF</a:t>
            </a:r>
          </a:p>
          <a:p>
            <a:pPr algn="ctr"/>
            <a:r>
              <a:rPr lang="en-GB" sz="2400" b="1" dirty="0" err="1">
                <a:solidFill>
                  <a:schemeClr val="bg1"/>
                </a:solidFill>
              </a:rPr>
              <a:t>Addysg</a:t>
            </a:r>
            <a:r>
              <a:rPr lang="en-GB" sz="2400" b="1" dirty="0">
                <a:solidFill>
                  <a:schemeClr val="bg1"/>
                </a:solidFill>
              </a:rPr>
              <a:t> </a:t>
            </a:r>
            <a:r>
              <a:rPr lang="en-GB" sz="2400" b="1" dirty="0" err="1">
                <a:solidFill>
                  <a:schemeClr val="bg1"/>
                </a:solidFill>
              </a:rPr>
              <a:t>Datblygu</a:t>
            </a:r>
            <a:r>
              <a:rPr lang="en-GB" sz="2400" b="1" dirty="0">
                <a:solidFill>
                  <a:schemeClr val="bg1"/>
                </a:solidFill>
              </a:rPr>
              <a:t> </a:t>
            </a:r>
            <a:r>
              <a:rPr lang="en-GB" sz="2400" b="1" dirty="0" err="1">
                <a:solidFill>
                  <a:schemeClr val="bg1"/>
                </a:solidFill>
              </a:rPr>
              <a:t>Cynaladiadwy</a:t>
            </a:r>
            <a:r>
              <a:rPr lang="en-GB" sz="2400" b="1" dirty="0">
                <a:solidFill>
                  <a:schemeClr val="bg1"/>
                </a:solidFill>
              </a:rPr>
              <a:t> a </a:t>
            </a:r>
            <a:r>
              <a:rPr lang="en-GB" sz="2400" b="1" dirty="0" err="1">
                <a:solidFill>
                  <a:schemeClr val="bg1"/>
                </a:solidFill>
              </a:rPr>
              <a:t>Dinasyddiaeth</a:t>
            </a:r>
            <a:r>
              <a:rPr lang="en-GB" sz="2400" b="1" dirty="0">
                <a:solidFill>
                  <a:schemeClr val="bg1"/>
                </a:solidFill>
              </a:rPr>
              <a:t> </a:t>
            </a:r>
            <a:r>
              <a:rPr lang="en-GB" sz="2400" b="1" dirty="0" err="1">
                <a:solidFill>
                  <a:schemeClr val="bg1"/>
                </a:solidFill>
              </a:rPr>
              <a:t>Fyd-eang</a:t>
            </a:r>
            <a:r>
              <a:rPr lang="en-GB" sz="3200" b="1" dirty="0">
                <a:solidFill>
                  <a:schemeClr val="bg1"/>
                </a:solidFill>
              </a:rPr>
              <a:t> </a:t>
            </a:r>
          </a:p>
        </p:txBody>
      </p:sp>
      <p:sp>
        <p:nvSpPr>
          <p:cNvPr id="3" name="Rectangle 2"/>
          <p:cNvSpPr/>
          <p:nvPr/>
        </p:nvSpPr>
        <p:spPr>
          <a:xfrm>
            <a:off x="4860032" y="12049"/>
            <a:ext cx="4572000" cy="2185214"/>
          </a:xfrm>
          <a:prstGeom prst="rect">
            <a:avLst/>
          </a:prstGeom>
        </p:spPr>
        <p:txBody>
          <a:bodyPr>
            <a:spAutoFit/>
          </a:bodyPr>
          <a:lstStyle/>
          <a:p>
            <a:pPr algn="ctr"/>
            <a:r>
              <a:rPr lang="en-GB" sz="3200" b="1" dirty="0">
                <a:solidFill>
                  <a:schemeClr val="bg1"/>
                </a:solidFill>
              </a:rPr>
              <a:t>ESDGC</a:t>
            </a:r>
          </a:p>
          <a:p>
            <a:pPr algn="ctr"/>
            <a:r>
              <a:rPr lang="en-GB" sz="2400" b="1" dirty="0">
                <a:solidFill>
                  <a:schemeClr val="bg1"/>
                </a:solidFill>
              </a:rPr>
              <a:t>Education for Sustainable</a:t>
            </a:r>
          </a:p>
          <a:p>
            <a:pPr algn="ctr"/>
            <a:r>
              <a:rPr lang="en-GB" sz="2400" b="1" dirty="0">
                <a:solidFill>
                  <a:schemeClr val="bg1"/>
                </a:solidFill>
              </a:rPr>
              <a:t>Development and Global Citizenship</a:t>
            </a:r>
          </a:p>
          <a:p>
            <a:pPr algn="ctr"/>
            <a:endParaRPr lang="en-GB" sz="3200" b="1" dirty="0"/>
          </a:p>
        </p:txBody>
      </p:sp>
      <p:pic>
        <p:nvPicPr>
          <p:cNvPr id="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012553">
            <a:off x="8147827" y="3916227"/>
            <a:ext cx="620551" cy="1100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74032" y="1989175"/>
            <a:ext cx="664172" cy="11095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288032" y="1865704"/>
            <a:ext cx="4572000" cy="4431983"/>
          </a:xfrm>
          <a:prstGeom prst="rect">
            <a:avLst/>
          </a:prstGeom>
        </p:spPr>
        <p:txBody>
          <a:bodyPr>
            <a:spAutoFit/>
          </a:bodyPr>
          <a:lstStyle/>
          <a:p>
            <a:r>
              <a:rPr lang="en-GB" sz="2400" b="1" dirty="0" err="1">
                <a:solidFill>
                  <a:schemeClr val="bg1"/>
                </a:solidFill>
              </a:rPr>
              <a:t>Themâu</a:t>
            </a:r>
            <a:r>
              <a:rPr lang="en-GB" sz="2400" b="1" dirty="0">
                <a:solidFill>
                  <a:schemeClr val="bg1"/>
                </a:solidFill>
              </a:rPr>
              <a:t>: </a:t>
            </a:r>
          </a:p>
          <a:p>
            <a:r>
              <a:rPr lang="en-GB" sz="2400" b="1" dirty="0" err="1">
                <a:solidFill>
                  <a:schemeClr val="bg1"/>
                </a:solidFill>
              </a:rPr>
              <a:t>Ystod</a:t>
            </a:r>
            <a:endParaRPr lang="en-GB" sz="2400" dirty="0">
              <a:solidFill>
                <a:schemeClr val="bg1"/>
              </a:solidFill>
            </a:endParaRPr>
          </a:p>
          <a:p>
            <a:r>
              <a:rPr lang="en-GB" dirty="0">
                <a:solidFill>
                  <a:schemeClr val="bg1"/>
                </a:solidFill>
              </a:rPr>
              <a:t>•  </a:t>
            </a:r>
            <a:r>
              <a:rPr lang="en-GB" dirty="0" err="1">
                <a:solidFill>
                  <a:schemeClr val="bg1"/>
                </a:solidFill>
              </a:rPr>
              <a:t>Cyfoeth</a:t>
            </a:r>
            <a:r>
              <a:rPr lang="en-GB" dirty="0">
                <a:solidFill>
                  <a:schemeClr val="bg1"/>
                </a:solidFill>
              </a:rPr>
              <a:t> a </a:t>
            </a:r>
            <a:r>
              <a:rPr lang="en-GB" dirty="0" err="1">
                <a:solidFill>
                  <a:schemeClr val="bg1"/>
                </a:solidFill>
              </a:rPr>
              <a:t>thlodi</a:t>
            </a:r>
            <a:endParaRPr lang="en-GB" dirty="0">
              <a:solidFill>
                <a:schemeClr val="bg1"/>
              </a:solidFill>
            </a:endParaRPr>
          </a:p>
          <a:p>
            <a:endParaRPr lang="en-GB" dirty="0">
              <a:solidFill>
                <a:schemeClr val="bg1"/>
              </a:solidFill>
            </a:endParaRPr>
          </a:p>
          <a:p>
            <a:r>
              <a:rPr lang="en-GB" dirty="0">
                <a:solidFill>
                  <a:schemeClr val="bg1"/>
                </a:solidFill>
              </a:rPr>
              <a:t>• </a:t>
            </a:r>
            <a:r>
              <a:rPr lang="en-GB" dirty="0" err="1">
                <a:solidFill>
                  <a:schemeClr val="bg1"/>
                </a:solidFill>
              </a:rPr>
              <a:t>Hunaniaeth</a:t>
            </a:r>
            <a:r>
              <a:rPr lang="en-GB" dirty="0">
                <a:solidFill>
                  <a:schemeClr val="bg1"/>
                </a:solidFill>
              </a:rPr>
              <a:t> a </a:t>
            </a:r>
            <a:r>
              <a:rPr lang="en-GB" dirty="0" err="1">
                <a:solidFill>
                  <a:schemeClr val="bg1"/>
                </a:solidFill>
              </a:rPr>
              <a:t>diwylliant</a:t>
            </a:r>
            <a:endParaRPr lang="en-GB" dirty="0">
              <a:solidFill>
                <a:schemeClr val="bg1"/>
              </a:solidFill>
            </a:endParaRPr>
          </a:p>
          <a:p>
            <a:endParaRPr lang="en-GB" dirty="0">
              <a:solidFill>
                <a:schemeClr val="bg1"/>
              </a:solidFill>
            </a:endParaRPr>
          </a:p>
          <a:p>
            <a:r>
              <a:rPr lang="en-GB" dirty="0">
                <a:solidFill>
                  <a:schemeClr val="bg1"/>
                </a:solidFill>
              </a:rPr>
              <a:t>• </a:t>
            </a:r>
            <a:r>
              <a:rPr lang="en-GB" dirty="0" err="1">
                <a:solidFill>
                  <a:schemeClr val="bg1"/>
                </a:solidFill>
              </a:rPr>
              <a:t>Dewisiadau</a:t>
            </a:r>
            <a:r>
              <a:rPr lang="en-GB" dirty="0">
                <a:solidFill>
                  <a:schemeClr val="bg1"/>
                </a:solidFill>
              </a:rPr>
              <a:t> a </a:t>
            </a:r>
            <a:r>
              <a:rPr lang="en-GB" dirty="0" err="1">
                <a:solidFill>
                  <a:schemeClr val="bg1"/>
                </a:solidFill>
              </a:rPr>
              <a:t>phenderfyniadau</a:t>
            </a:r>
            <a:endParaRPr lang="en-GB" dirty="0">
              <a:solidFill>
                <a:schemeClr val="bg1"/>
              </a:solidFill>
            </a:endParaRPr>
          </a:p>
          <a:p>
            <a:endParaRPr lang="en-GB" dirty="0">
              <a:solidFill>
                <a:schemeClr val="bg1"/>
              </a:solidFill>
            </a:endParaRPr>
          </a:p>
          <a:p>
            <a:r>
              <a:rPr lang="en-GB" dirty="0">
                <a:solidFill>
                  <a:schemeClr val="bg1"/>
                </a:solidFill>
              </a:rPr>
              <a:t>• </a:t>
            </a:r>
            <a:r>
              <a:rPr lang="en-GB" dirty="0" err="1">
                <a:solidFill>
                  <a:schemeClr val="bg1"/>
                </a:solidFill>
              </a:rPr>
              <a:t>Iechyd</a:t>
            </a:r>
            <a:endParaRPr lang="en-GB" dirty="0">
              <a:solidFill>
                <a:schemeClr val="bg1"/>
              </a:solidFill>
            </a:endParaRPr>
          </a:p>
          <a:p>
            <a:endParaRPr lang="en-GB" dirty="0">
              <a:solidFill>
                <a:schemeClr val="bg1"/>
              </a:solidFill>
            </a:endParaRPr>
          </a:p>
          <a:p>
            <a:r>
              <a:rPr lang="en-GB" dirty="0">
                <a:solidFill>
                  <a:schemeClr val="bg1"/>
                </a:solidFill>
              </a:rPr>
              <a:t>• </a:t>
            </a:r>
            <a:r>
              <a:rPr lang="en-GB" dirty="0" err="1">
                <a:solidFill>
                  <a:schemeClr val="bg1"/>
                </a:solidFill>
              </a:rPr>
              <a:t>Amgylchedd</a:t>
            </a:r>
            <a:r>
              <a:rPr lang="en-GB" dirty="0">
                <a:solidFill>
                  <a:schemeClr val="bg1"/>
                </a:solidFill>
              </a:rPr>
              <a:t>  </a:t>
            </a:r>
            <a:r>
              <a:rPr lang="en-GB" dirty="0" err="1">
                <a:solidFill>
                  <a:schemeClr val="bg1"/>
                </a:solidFill>
              </a:rPr>
              <a:t>naturiol</a:t>
            </a:r>
            <a:endParaRPr lang="en-GB" dirty="0">
              <a:solidFill>
                <a:schemeClr val="bg1"/>
              </a:solidFill>
            </a:endParaRPr>
          </a:p>
          <a:p>
            <a:endParaRPr lang="en-GB" dirty="0">
              <a:solidFill>
                <a:schemeClr val="bg1"/>
              </a:solidFill>
            </a:endParaRPr>
          </a:p>
          <a:p>
            <a:r>
              <a:rPr lang="en-GB" dirty="0">
                <a:solidFill>
                  <a:schemeClr val="bg1"/>
                </a:solidFill>
              </a:rPr>
              <a:t>• </a:t>
            </a:r>
            <a:r>
              <a:rPr lang="en-GB" dirty="0" err="1">
                <a:solidFill>
                  <a:schemeClr val="bg1"/>
                </a:solidFill>
              </a:rPr>
              <a:t>Treuliant</a:t>
            </a:r>
            <a:r>
              <a:rPr lang="en-GB" dirty="0">
                <a:solidFill>
                  <a:schemeClr val="bg1"/>
                </a:solidFill>
              </a:rPr>
              <a:t> a </a:t>
            </a:r>
            <a:r>
              <a:rPr lang="en-GB" dirty="0" err="1">
                <a:solidFill>
                  <a:schemeClr val="bg1"/>
                </a:solidFill>
              </a:rPr>
              <a:t>gwastraff</a:t>
            </a:r>
            <a:r>
              <a:rPr lang="en-GB" dirty="0">
                <a:solidFill>
                  <a:schemeClr val="bg1"/>
                </a:solidFill>
              </a:rPr>
              <a:t> </a:t>
            </a:r>
          </a:p>
          <a:p>
            <a:endParaRPr lang="en-GB" dirty="0">
              <a:solidFill>
                <a:schemeClr val="bg1"/>
              </a:solidFill>
            </a:endParaRPr>
          </a:p>
          <a:p>
            <a:r>
              <a:rPr lang="en-GB" dirty="0">
                <a:solidFill>
                  <a:schemeClr val="bg1"/>
                </a:solidFill>
              </a:rPr>
              <a:t>• </a:t>
            </a:r>
            <a:r>
              <a:rPr lang="en-GB" dirty="0" err="1">
                <a:solidFill>
                  <a:schemeClr val="bg1"/>
                </a:solidFill>
              </a:rPr>
              <a:t>Newid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yr</a:t>
            </a:r>
            <a:r>
              <a:rPr lang="en-GB" dirty="0">
                <a:solidFill>
                  <a:schemeClr val="bg1"/>
                </a:solidFill>
              </a:rPr>
              <a:t> </a:t>
            </a:r>
            <a:r>
              <a:rPr lang="en-GB" dirty="0" err="1">
                <a:solidFill>
                  <a:schemeClr val="bg1"/>
                </a:solidFill>
              </a:rPr>
              <a:t>hinsawdd</a:t>
            </a:r>
            <a:endParaRPr lang="en-GB" dirty="0">
              <a:solidFill>
                <a:schemeClr val="bg1"/>
              </a:solidFill>
            </a:endParaRPr>
          </a:p>
        </p:txBody>
      </p:sp>
      <p:sp>
        <p:nvSpPr>
          <p:cNvPr id="5" name="Rectangle 4"/>
          <p:cNvSpPr/>
          <p:nvPr/>
        </p:nvSpPr>
        <p:spPr>
          <a:xfrm>
            <a:off x="5772690" y="1974473"/>
            <a:ext cx="3635896" cy="4431983"/>
          </a:xfrm>
          <a:prstGeom prst="rect">
            <a:avLst/>
          </a:prstGeom>
        </p:spPr>
        <p:txBody>
          <a:bodyPr wrap="square">
            <a:spAutoFit/>
          </a:bodyPr>
          <a:lstStyle/>
          <a:p>
            <a:pPr algn="ctr"/>
            <a:r>
              <a:rPr lang="en-GB" sz="2400" b="1">
                <a:solidFill>
                  <a:schemeClr val="bg1"/>
                </a:solidFill>
              </a:rPr>
              <a:t>Themes:</a:t>
            </a:r>
            <a:endParaRPr lang="en-GB" sz="2400" b="1" dirty="0">
              <a:solidFill>
                <a:schemeClr val="bg1"/>
              </a:solidFill>
            </a:endParaRPr>
          </a:p>
          <a:p>
            <a:pPr algn="ctr"/>
            <a:r>
              <a:rPr lang="en-GB" sz="2400" b="1" dirty="0">
                <a:solidFill>
                  <a:schemeClr val="bg1"/>
                </a:solidFill>
              </a:rPr>
              <a:t>Range</a:t>
            </a:r>
          </a:p>
          <a:p>
            <a:pPr marL="285750" indent="-285750">
              <a:buFont typeface="Arial" panose="020B0604020202020204" pitchFamily="34" charset="0"/>
              <a:buChar char="•"/>
            </a:pPr>
            <a:r>
              <a:rPr lang="en-GB" dirty="0">
                <a:solidFill>
                  <a:schemeClr val="bg1"/>
                </a:solidFill>
              </a:rPr>
              <a:t>Wealth and Poverty</a:t>
            </a:r>
          </a:p>
          <a:p>
            <a:endParaRPr lang="en-GB" dirty="0">
              <a:solidFill>
                <a:schemeClr val="bg1"/>
              </a:solidFill>
            </a:endParaRPr>
          </a:p>
          <a:p>
            <a:r>
              <a:rPr lang="en-GB" dirty="0">
                <a:solidFill>
                  <a:schemeClr val="bg1"/>
                </a:solidFill>
              </a:rPr>
              <a:t>• Identity and Culture</a:t>
            </a:r>
          </a:p>
          <a:p>
            <a:endParaRPr lang="en-GB" dirty="0">
              <a:solidFill>
                <a:schemeClr val="bg1"/>
              </a:solidFill>
            </a:endParaRPr>
          </a:p>
          <a:p>
            <a:r>
              <a:rPr lang="en-GB" dirty="0">
                <a:solidFill>
                  <a:schemeClr val="bg1"/>
                </a:solidFill>
              </a:rPr>
              <a:t>• Choices and Decisions</a:t>
            </a:r>
          </a:p>
          <a:p>
            <a:endParaRPr lang="en-GB" dirty="0">
              <a:solidFill>
                <a:schemeClr val="bg1"/>
              </a:solidFill>
            </a:endParaRPr>
          </a:p>
          <a:p>
            <a:r>
              <a:rPr lang="en-GB" dirty="0">
                <a:solidFill>
                  <a:schemeClr val="bg1"/>
                </a:solidFill>
              </a:rPr>
              <a:t>• Health</a:t>
            </a:r>
          </a:p>
          <a:p>
            <a:endParaRPr lang="en-GB" dirty="0">
              <a:solidFill>
                <a:schemeClr val="bg1"/>
              </a:solidFill>
            </a:endParaRPr>
          </a:p>
          <a:p>
            <a:r>
              <a:rPr lang="en-GB" dirty="0">
                <a:solidFill>
                  <a:schemeClr val="bg1"/>
                </a:solidFill>
              </a:rPr>
              <a:t>• Natural Environment</a:t>
            </a:r>
          </a:p>
          <a:p>
            <a:endParaRPr lang="en-GB" b="1" dirty="0">
              <a:solidFill>
                <a:schemeClr val="bg1"/>
              </a:solidFill>
            </a:endParaRPr>
          </a:p>
          <a:p>
            <a:r>
              <a:rPr lang="en-GB" dirty="0">
                <a:solidFill>
                  <a:schemeClr val="bg1"/>
                </a:solidFill>
              </a:rPr>
              <a:t>• Consumption and waste</a:t>
            </a:r>
          </a:p>
          <a:p>
            <a:endParaRPr lang="en-GB" dirty="0">
              <a:solidFill>
                <a:schemeClr val="bg1"/>
              </a:solidFill>
            </a:endParaRPr>
          </a:p>
          <a:p>
            <a:r>
              <a:rPr lang="en-GB" dirty="0">
                <a:solidFill>
                  <a:schemeClr val="bg1"/>
                </a:solidFill>
              </a:rPr>
              <a:t>• Climate change</a:t>
            </a:r>
          </a:p>
        </p:txBody>
      </p:sp>
      <p:sp>
        <p:nvSpPr>
          <p:cNvPr id="6" name="Rectangle 5"/>
          <p:cNvSpPr/>
          <p:nvPr/>
        </p:nvSpPr>
        <p:spPr>
          <a:xfrm>
            <a:off x="107504" y="1865704"/>
            <a:ext cx="3434369" cy="487566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10" name="Rectangle 9"/>
          <p:cNvSpPr/>
          <p:nvPr/>
        </p:nvSpPr>
        <p:spPr>
          <a:xfrm>
            <a:off x="5815695" y="1844751"/>
            <a:ext cx="3220802" cy="487566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pic>
        <p:nvPicPr>
          <p:cNvPr id="11" name="Picture 1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79912" y="4178860"/>
            <a:ext cx="1845150" cy="25625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79912" y="1400407"/>
            <a:ext cx="1800200" cy="2681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3779912" y="6199670"/>
            <a:ext cx="1800200" cy="553998"/>
          </a:xfrm>
          <a:prstGeom prst="rect">
            <a:avLst/>
          </a:prstGeom>
        </p:spPr>
        <p:txBody>
          <a:bodyPr wrap="square">
            <a:spAutoFit/>
          </a:bodyPr>
          <a:lstStyle/>
          <a:p>
            <a:r>
              <a:rPr lang="en-GB" sz="1000" dirty="0">
                <a:hlinkClick r:id="rId6"/>
              </a:rPr>
              <a:t>http://gov.wales/docs/dcells/publications/081204infoteachertraineesen.pdf</a:t>
            </a:r>
            <a:r>
              <a:rPr lang="en-GB" sz="1000" dirty="0"/>
              <a:t> </a:t>
            </a:r>
          </a:p>
        </p:txBody>
      </p:sp>
      <p:sp>
        <p:nvSpPr>
          <p:cNvPr id="13" name="Rectangle 12"/>
          <p:cNvSpPr/>
          <p:nvPr/>
        </p:nvSpPr>
        <p:spPr>
          <a:xfrm>
            <a:off x="5815695" y="6353558"/>
            <a:ext cx="3220802" cy="400110"/>
          </a:xfrm>
          <a:prstGeom prst="rect">
            <a:avLst/>
          </a:prstGeom>
        </p:spPr>
        <p:txBody>
          <a:bodyPr wrap="square">
            <a:spAutoFit/>
          </a:bodyPr>
          <a:lstStyle/>
          <a:p>
            <a:r>
              <a:rPr lang="en-GB" sz="1000" dirty="0">
                <a:hlinkClick r:id="rId7"/>
              </a:rPr>
              <a:t>http://gov.wales/docs/dcells/publications/081204commonunderstschoolsen.pdf</a:t>
            </a:r>
            <a:r>
              <a:rPr lang="en-GB" sz="1000" dirty="0"/>
              <a:t> </a:t>
            </a:r>
          </a:p>
        </p:txBody>
      </p:sp>
      <p:sp>
        <p:nvSpPr>
          <p:cNvPr id="14" name="Rectangle 13"/>
          <p:cNvSpPr/>
          <p:nvPr/>
        </p:nvSpPr>
        <p:spPr>
          <a:xfrm>
            <a:off x="3779912" y="3572852"/>
            <a:ext cx="1800200" cy="553998"/>
          </a:xfrm>
          <a:prstGeom prst="rect">
            <a:avLst/>
          </a:prstGeom>
        </p:spPr>
        <p:txBody>
          <a:bodyPr wrap="square">
            <a:spAutoFit/>
          </a:bodyPr>
          <a:lstStyle/>
          <a:p>
            <a:r>
              <a:rPr lang="en-GB" sz="1000" dirty="0">
                <a:hlinkClick r:id="rId8"/>
              </a:rPr>
              <a:t>http://gov.wales/docs/dcells/publications/081204commonunderstschoolscy.pdf</a:t>
            </a:r>
            <a:r>
              <a:rPr lang="en-GB" sz="1000" dirty="0"/>
              <a:t> </a:t>
            </a:r>
          </a:p>
        </p:txBody>
      </p:sp>
      <p:sp>
        <p:nvSpPr>
          <p:cNvPr id="15" name="Rectangle 14"/>
          <p:cNvSpPr/>
          <p:nvPr/>
        </p:nvSpPr>
        <p:spPr>
          <a:xfrm>
            <a:off x="117982" y="6206401"/>
            <a:ext cx="3452884" cy="400110"/>
          </a:xfrm>
          <a:prstGeom prst="rect">
            <a:avLst/>
          </a:prstGeom>
        </p:spPr>
        <p:txBody>
          <a:bodyPr wrap="square">
            <a:spAutoFit/>
          </a:bodyPr>
          <a:lstStyle/>
          <a:p>
            <a:r>
              <a:rPr lang="en-GB" sz="1000" dirty="0">
                <a:hlinkClick r:id="rId9"/>
              </a:rPr>
              <a:t>http://gov.wales/docs/dcells/publications/081204infoteachertraineescy.pdf</a:t>
            </a:r>
            <a:r>
              <a:rPr lang="en-GB" sz="1000" dirty="0"/>
              <a:t> </a:t>
            </a:r>
          </a:p>
        </p:txBody>
      </p:sp>
    </p:spTree>
    <p:extLst>
      <p:ext uri="{BB962C8B-B14F-4D97-AF65-F5344CB8AC3E}">
        <p14:creationId xmlns:p14="http://schemas.microsoft.com/office/powerpoint/2010/main" val="8149801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Callout 2"/>
          <p:cNvSpPr/>
          <p:nvPr/>
        </p:nvSpPr>
        <p:spPr>
          <a:xfrm>
            <a:off x="251520" y="116632"/>
            <a:ext cx="8640960" cy="2520280"/>
          </a:xfrm>
          <a:prstGeom prst="wedgeEllipseCallou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err="1">
                <a:solidFill>
                  <a:schemeClr val="tx1"/>
                </a:solidFill>
              </a:rPr>
              <a:t>Rhesymeg</a:t>
            </a:r>
            <a:endParaRPr lang="en-GB" sz="2400" b="1" dirty="0">
              <a:solidFill>
                <a:schemeClr val="tx1"/>
              </a:solidFill>
            </a:endParaRPr>
          </a:p>
          <a:p>
            <a:pPr algn="ctr"/>
            <a:r>
              <a:rPr lang="en-GB" sz="2400" b="1" dirty="0"/>
              <a:t> </a:t>
            </a:r>
            <a:r>
              <a:rPr lang="en-GB" sz="1600" dirty="0"/>
              <a:t>Codi </a:t>
            </a:r>
            <a:r>
              <a:rPr lang="en-GB" sz="1600" dirty="0" err="1"/>
              <a:t>ymwybyddiaeth</a:t>
            </a:r>
            <a:r>
              <a:rPr lang="en-GB" sz="1600" dirty="0"/>
              <a:t> </a:t>
            </a:r>
            <a:r>
              <a:rPr lang="en-GB" sz="1600" dirty="0" err="1"/>
              <a:t>dysgwyr</a:t>
            </a:r>
            <a:r>
              <a:rPr lang="en-GB" sz="1600" dirty="0"/>
              <a:t> am:</a:t>
            </a:r>
          </a:p>
          <a:p>
            <a:pPr marL="285750" indent="-285750">
              <a:buFont typeface="Arial" panose="020B0604020202020204" pitchFamily="34" charset="0"/>
              <a:buChar char="•"/>
            </a:pPr>
            <a:r>
              <a:rPr lang="en-GB" sz="1600" dirty="0"/>
              <a:t>y </a:t>
            </a:r>
            <a:r>
              <a:rPr lang="en-GB" sz="1600" b="1" u="sng" dirty="0" err="1"/>
              <a:t>cysylltiadau</a:t>
            </a:r>
            <a:r>
              <a:rPr lang="en-GB" sz="1600" b="1" dirty="0"/>
              <a:t> </a:t>
            </a:r>
            <a:r>
              <a:rPr lang="en-GB" sz="1600" dirty="0" err="1"/>
              <a:t>rhwng</a:t>
            </a:r>
            <a:r>
              <a:rPr lang="en-GB" sz="1600" dirty="0"/>
              <a:t> </a:t>
            </a:r>
            <a:r>
              <a:rPr lang="en-GB" sz="1600" dirty="0" err="1"/>
              <a:t>cymdeithas</a:t>
            </a:r>
            <a:r>
              <a:rPr lang="en-GB" sz="1600" dirty="0"/>
              <a:t>, </a:t>
            </a:r>
            <a:r>
              <a:rPr lang="en-GB" sz="1600" dirty="0" err="1"/>
              <a:t>economi</a:t>
            </a:r>
            <a:r>
              <a:rPr lang="en-GB" sz="1600" dirty="0"/>
              <a:t> </a:t>
            </a:r>
            <a:r>
              <a:rPr lang="en-GB" sz="1600" dirty="0" err="1"/>
              <a:t>a’r</a:t>
            </a:r>
            <a:r>
              <a:rPr lang="en-GB" sz="1600" dirty="0"/>
              <a:t> </a:t>
            </a:r>
            <a:r>
              <a:rPr lang="en-GB" sz="1600" dirty="0" err="1"/>
              <a:t>amgylchedd</a:t>
            </a:r>
            <a:r>
              <a:rPr lang="en-GB" sz="1600" dirty="0"/>
              <a:t> a </a:t>
            </a:r>
            <a:r>
              <a:rPr lang="en-GB" sz="1600" dirty="0" err="1"/>
              <a:t>rhwng</a:t>
            </a:r>
            <a:r>
              <a:rPr lang="en-GB" sz="1600" dirty="0"/>
              <a:t> </a:t>
            </a:r>
            <a:r>
              <a:rPr lang="en-GB" sz="1600" dirty="0" err="1"/>
              <a:t>ein</a:t>
            </a:r>
            <a:r>
              <a:rPr lang="en-GB" sz="1600" dirty="0"/>
              <a:t> </a:t>
            </a:r>
            <a:r>
              <a:rPr lang="en-GB" sz="1600" dirty="0" err="1"/>
              <a:t>bywydau</a:t>
            </a:r>
            <a:r>
              <a:rPr lang="en-GB" sz="1600" dirty="0"/>
              <a:t> </a:t>
            </a:r>
            <a:r>
              <a:rPr lang="en-GB" sz="1600" dirty="0" err="1"/>
              <a:t>ni</a:t>
            </a:r>
            <a:r>
              <a:rPr lang="en-GB" sz="1600" dirty="0"/>
              <a:t> </a:t>
            </a:r>
            <a:r>
              <a:rPr lang="en-GB" sz="1600" dirty="0" err="1"/>
              <a:t>ein</a:t>
            </a:r>
            <a:r>
              <a:rPr lang="en-GB" sz="1600" dirty="0"/>
              <a:t> </a:t>
            </a:r>
            <a:r>
              <a:rPr lang="en-GB" sz="1600" dirty="0" err="1"/>
              <a:t>hunain</a:t>
            </a:r>
            <a:r>
              <a:rPr lang="en-GB" sz="1600" dirty="0"/>
              <a:t> a </a:t>
            </a:r>
            <a:r>
              <a:rPr lang="en-GB" sz="1600" dirty="0" err="1"/>
              <a:t>bywydau</a:t>
            </a:r>
            <a:r>
              <a:rPr lang="en-GB" sz="1600" dirty="0"/>
              <a:t> </a:t>
            </a:r>
            <a:r>
              <a:rPr lang="en-GB" sz="1600" dirty="0" err="1"/>
              <a:t>pobl</a:t>
            </a:r>
            <a:r>
              <a:rPr lang="en-GB" sz="1600" dirty="0"/>
              <a:t> </a:t>
            </a:r>
            <a:r>
              <a:rPr lang="en-GB" sz="1600" dirty="0" err="1"/>
              <a:t>ar</a:t>
            </a:r>
            <a:r>
              <a:rPr lang="en-GB" sz="1600" dirty="0"/>
              <a:t> </a:t>
            </a:r>
            <a:r>
              <a:rPr lang="en-GB" sz="1600" dirty="0" err="1"/>
              <a:t>hyd</a:t>
            </a:r>
            <a:r>
              <a:rPr lang="en-GB" sz="1600" dirty="0"/>
              <a:t> a </a:t>
            </a:r>
            <a:r>
              <a:rPr lang="en-GB" sz="1600" dirty="0" err="1"/>
              <a:t>lled</a:t>
            </a:r>
            <a:r>
              <a:rPr lang="en-GB" sz="1600" dirty="0"/>
              <a:t> y </a:t>
            </a:r>
            <a:r>
              <a:rPr lang="en-GB" sz="1600" dirty="0" err="1"/>
              <a:t>byd</a:t>
            </a:r>
            <a:endParaRPr lang="en-GB" sz="1600" dirty="0"/>
          </a:p>
          <a:p>
            <a:pPr marL="285750" indent="-285750">
              <a:buFont typeface="Arial" panose="020B0604020202020204" pitchFamily="34" charset="0"/>
              <a:buChar char="•"/>
            </a:pPr>
            <a:r>
              <a:rPr lang="en-GB" sz="1600" b="1" u="sng" dirty="0" err="1"/>
              <a:t>anghenion</a:t>
            </a:r>
            <a:r>
              <a:rPr lang="en-GB" sz="1600" dirty="0"/>
              <a:t> a </a:t>
            </a:r>
            <a:r>
              <a:rPr lang="en-GB" sz="1600" b="1" u="sng" dirty="0" err="1"/>
              <a:t>hawliau</a:t>
            </a:r>
            <a:r>
              <a:rPr lang="en-GB" sz="1600" dirty="0"/>
              <a:t> </a:t>
            </a:r>
            <a:r>
              <a:rPr lang="en-GB" sz="1600" dirty="0" err="1"/>
              <a:t>cenedlaethau’r</a:t>
            </a:r>
            <a:r>
              <a:rPr lang="en-GB" sz="1600" dirty="0"/>
              <a:t> </a:t>
            </a:r>
            <a:r>
              <a:rPr lang="en-GB" sz="1600" dirty="0" err="1"/>
              <a:t>presennol</a:t>
            </a:r>
            <a:r>
              <a:rPr lang="en-GB" sz="1600" dirty="0"/>
              <a:t> </a:t>
            </a:r>
            <a:r>
              <a:rPr lang="en-GB" sz="1600" dirty="0" err="1"/>
              <a:t>a’r</a:t>
            </a:r>
            <a:r>
              <a:rPr lang="en-GB" sz="1600" dirty="0"/>
              <a:t> </a:t>
            </a:r>
            <a:r>
              <a:rPr lang="en-GB" sz="1600" dirty="0" err="1"/>
              <a:t>dyfodol</a:t>
            </a:r>
            <a:endParaRPr lang="en-GB" sz="1600" dirty="0"/>
          </a:p>
          <a:p>
            <a:pPr marL="285750" indent="-285750">
              <a:buFont typeface="Arial" panose="020B0604020202020204" pitchFamily="34" charset="0"/>
              <a:buChar char="•"/>
            </a:pPr>
            <a:r>
              <a:rPr lang="en-GB" sz="1600" dirty="0"/>
              <a:t>y </a:t>
            </a:r>
            <a:r>
              <a:rPr lang="en-GB" sz="1600" dirty="0" err="1"/>
              <a:t>berthnas</a:t>
            </a:r>
            <a:r>
              <a:rPr lang="en-GB" sz="1600" dirty="0"/>
              <a:t> </a:t>
            </a:r>
            <a:r>
              <a:rPr lang="en-GB" sz="1600" dirty="0" err="1"/>
              <a:t>rhwng</a:t>
            </a:r>
            <a:r>
              <a:rPr lang="en-GB" sz="1600" dirty="0"/>
              <a:t> </a:t>
            </a:r>
            <a:r>
              <a:rPr lang="en-GB" sz="1600" dirty="0" err="1"/>
              <a:t>pwêr</a:t>
            </a:r>
            <a:r>
              <a:rPr lang="en-GB" sz="1600" dirty="0"/>
              <a:t>, </a:t>
            </a:r>
            <a:r>
              <a:rPr lang="en-GB" sz="1600" dirty="0" err="1"/>
              <a:t>adnoddau</a:t>
            </a:r>
            <a:r>
              <a:rPr lang="en-GB" sz="1600" dirty="0"/>
              <a:t> a </a:t>
            </a:r>
            <a:r>
              <a:rPr lang="en-GB" sz="1600" b="1" u="sng" dirty="0" err="1"/>
              <a:t>hawliau</a:t>
            </a:r>
            <a:r>
              <a:rPr lang="en-GB" sz="1600" b="1" u="sng" dirty="0"/>
              <a:t> </a:t>
            </a:r>
            <a:r>
              <a:rPr lang="en-GB" sz="1600" b="1" u="sng" dirty="0" err="1"/>
              <a:t>dynol</a:t>
            </a:r>
            <a:endParaRPr lang="en-GB" sz="1600" b="1" u="sng" dirty="0"/>
          </a:p>
          <a:p>
            <a:pPr marL="285750" indent="-285750">
              <a:buFont typeface="Arial" panose="020B0604020202020204" pitchFamily="34" charset="0"/>
              <a:buChar char="•"/>
            </a:pPr>
            <a:r>
              <a:rPr lang="en-GB" sz="1600" dirty="0" err="1"/>
              <a:t>goblygiadau</a:t>
            </a:r>
            <a:r>
              <a:rPr lang="en-GB" sz="1600" dirty="0"/>
              <a:t> </a:t>
            </a:r>
            <a:r>
              <a:rPr lang="en-GB" sz="1600" b="1" u="sng" dirty="0" err="1"/>
              <a:t>lleol</a:t>
            </a:r>
            <a:r>
              <a:rPr lang="en-GB" sz="1600" b="1" u="sng" dirty="0"/>
              <a:t> a </a:t>
            </a:r>
            <a:r>
              <a:rPr lang="en-GB" sz="1600" b="1" u="sng" dirty="0" err="1"/>
              <a:t>byd-eang</a:t>
            </a:r>
            <a:r>
              <a:rPr lang="en-GB" sz="1600" b="1" u="sng" dirty="0"/>
              <a:t> </a:t>
            </a:r>
            <a:r>
              <a:rPr lang="en-GB" sz="1600" dirty="0" err="1"/>
              <a:t>popeth</a:t>
            </a:r>
            <a:r>
              <a:rPr lang="en-GB" sz="1600" dirty="0"/>
              <a:t> a </a:t>
            </a:r>
            <a:r>
              <a:rPr lang="en-GB" sz="1600" b="1" u="sng" dirty="0" err="1"/>
              <a:t>wnawn</a:t>
            </a:r>
            <a:r>
              <a:rPr lang="en-GB" sz="1600" dirty="0"/>
              <a:t> </a:t>
            </a:r>
            <a:r>
              <a:rPr lang="en-GB" sz="1600" dirty="0" err="1"/>
              <a:t>o’r</a:t>
            </a:r>
            <a:r>
              <a:rPr lang="en-GB" sz="1600" dirty="0"/>
              <a:t> </a:t>
            </a:r>
            <a:r>
              <a:rPr lang="en-GB" sz="1600" dirty="0" err="1"/>
              <a:t>camau</a:t>
            </a:r>
            <a:endParaRPr lang="en-GB" sz="1600" dirty="0"/>
          </a:p>
          <a:p>
            <a:r>
              <a:rPr lang="en-GB" sz="1600" dirty="0"/>
              <a:t>       y gall </a:t>
            </a:r>
            <a:r>
              <a:rPr lang="en-GB" sz="1600" dirty="0" err="1"/>
              <a:t>unigolion</a:t>
            </a:r>
            <a:r>
              <a:rPr lang="en-GB" sz="1600" dirty="0"/>
              <a:t> a </a:t>
            </a:r>
            <a:r>
              <a:rPr lang="en-GB" sz="1600" dirty="0" err="1"/>
              <a:t>chyrff</a:t>
            </a:r>
            <a:r>
              <a:rPr lang="en-GB" sz="1600" dirty="0"/>
              <a:t> </a:t>
            </a:r>
            <a:r>
              <a:rPr lang="en-GB" sz="1600" dirty="0" err="1"/>
              <a:t>eu</a:t>
            </a:r>
            <a:r>
              <a:rPr lang="en-GB" sz="1600" dirty="0"/>
              <a:t> </a:t>
            </a:r>
            <a:r>
              <a:rPr lang="en-GB" sz="1600" dirty="0" err="1"/>
              <a:t>cymryd</a:t>
            </a:r>
            <a:r>
              <a:rPr lang="en-GB" sz="1600" dirty="0"/>
              <a:t> </a:t>
            </a:r>
            <a:r>
              <a:rPr lang="en-GB" sz="1600" dirty="0" err="1"/>
              <a:t>mewn</a:t>
            </a:r>
            <a:r>
              <a:rPr lang="en-GB" sz="1600" dirty="0"/>
              <a:t> </a:t>
            </a:r>
            <a:r>
              <a:rPr lang="en-GB" sz="1600" b="1" u="sng" dirty="0" err="1"/>
              <a:t>ymateb</a:t>
            </a:r>
            <a:r>
              <a:rPr lang="en-GB" sz="1600" dirty="0"/>
              <a:t> </a:t>
            </a:r>
            <a:r>
              <a:rPr lang="en-GB" sz="1600" dirty="0" err="1"/>
              <a:t>i</a:t>
            </a:r>
            <a:r>
              <a:rPr lang="en-GB" sz="1600" dirty="0"/>
              <a:t> </a:t>
            </a:r>
            <a:r>
              <a:rPr lang="en-GB" sz="1600" dirty="0" err="1"/>
              <a:t>faterion</a:t>
            </a:r>
            <a:r>
              <a:rPr lang="en-GB" sz="1600" dirty="0"/>
              <a:t> </a:t>
            </a:r>
            <a:r>
              <a:rPr lang="en-GB" sz="1600" dirty="0" err="1"/>
              <a:t>lleol</a:t>
            </a:r>
            <a:r>
              <a:rPr lang="en-GB" sz="1600" dirty="0"/>
              <a:t> a     </a:t>
            </a:r>
          </a:p>
          <a:p>
            <a:pPr marL="285750" indent="-285750">
              <a:buFont typeface="Arial" panose="020B0604020202020204" pitchFamily="34" charset="0"/>
              <a:buChar char="•"/>
            </a:pPr>
            <a:r>
              <a:rPr lang="en-GB" sz="1600" dirty="0"/>
              <a:t>            </a:t>
            </a:r>
            <a:r>
              <a:rPr lang="en-GB" sz="1600" dirty="0" err="1"/>
              <a:t>byd-eang</a:t>
            </a:r>
            <a:endParaRPr lang="en-GB" sz="1600" dirty="0"/>
          </a:p>
          <a:p>
            <a:pPr algn="ctr"/>
            <a:endParaRPr lang="en-GB" sz="1600" b="1" dirty="0">
              <a:solidFill>
                <a:schemeClr val="tx1"/>
              </a:solidFill>
            </a:endParaRPr>
          </a:p>
        </p:txBody>
      </p:sp>
      <p:sp>
        <p:nvSpPr>
          <p:cNvPr id="4" name="Oval Callout 3"/>
          <p:cNvSpPr/>
          <p:nvPr/>
        </p:nvSpPr>
        <p:spPr>
          <a:xfrm>
            <a:off x="899592" y="2831509"/>
            <a:ext cx="7992888" cy="3672408"/>
          </a:xfrm>
          <a:prstGeom prst="wedgeEllipse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1"/>
                </a:solidFill>
              </a:rPr>
              <a:t>Rationale</a:t>
            </a:r>
          </a:p>
          <a:p>
            <a:pPr algn="ctr"/>
            <a:r>
              <a:rPr lang="en-GB" sz="1600" dirty="0">
                <a:solidFill>
                  <a:schemeClr val="bg1"/>
                </a:solidFill>
              </a:rPr>
              <a:t>To raise the awareness of learners about:</a:t>
            </a:r>
          </a:p>
          <a:p>
            <a:pPr marL="285750" indent="-285750">
              <a:buFont typeface="Arial" panose="020B0604020202020204" pitchFamily="34" charset="0"/>
              <a:buChar char="•"/>
            </a:pPr>
            <a:r>
              <a:rPr lang="en-GB" sz="1600" dirty="0">
                <a:solidFill>
                  <a:schemeClr val="bg1"/>
                </a:solidFill>
              </a:rPr>
              <a:t>the</a:t>
            </a:r>
            <a:r>
              <a:rPr lang="en-GB" sz="1600" b="1" u="sng" dirty="0">
                <a:solidFill>
                  <a:schemeClr val="bg1"/>
                </a:solidFill>
              </a:rPr>
              <a:t> links </a:t>
            </a:r>
            <a:r>
              <a:rPr lang="en-GB" sz="1600" dirty="0">
                <a:solidFill>
                  <a:schemeClr val="bg1"/>
                </a:solidFill>
              </a:rPr>
              <a:t>between society, economy and environment </a:t>
            </a:r>
          </a:p>
          <a:p>
            <a:r>
              <a:rPr lang="en-GB" sz="1600" dirty="0">
                <a:solidFill>
                  <a:schemeClr val="bg1"/>
                </a:solidFill>
              </a:rPr>
              <a:t>      and between our own lives and those of people throughout    </a:t>
            </a:r>
          </a:p>
          <a:p>
            <a:r>
              <a:rPr lang="en-GB" sz="1600" dirty="0">
                <a:solidFill>
                  <a:schemeClr val="bg1"/>
                </a:solidFill>
              </a:rPr>
              <a:t>      the world </a:t>
            </a:r>
          </a:p>
          <a:p>
            <a:pPr marL="285750" indent="-285750">
              <a:buFont typeface="Arial" panose="020B0604020202020204" pitchFamily="34" charset="0"/>
              <a:buChar char="•"/>
            </a:pPr>
            <a:r>
              <a:rPr lang="en-GB" sz="1600" dirty="0">
                <a:solidFill>
                  <a:schemeClr val="bg1"/>
                </a:solidFill>
              </a:rPr>
              <a:t>the </a:t>
            </a:r>
            <a:r>
              <a:rPr lang="en-GB" sz="1600" b="1" u="sng" dirty="0">
                <a:solidFill>
                  <a:schemeClr val="bg1"/>
                </a:solidFill>
              </a:rPr>
              <a:t>needs</a:t>
            </a:r>
            <a:r>
              <a:rPr lang="en-GB" sz="1600" dirty="0">
                <a:solidFill>
                  <a:schemeClr val="bg1"/>
                </a:solidFill>
              </a:rPr>
              <a:t> and </a:t>
            </a:r>
            <a:r>
              <a:rPr lang="en-GB" sz="1600" b="1" u="sng" dirty="0">
                <a:solidFill>
                  <a:schemeClr val="bg1"/>
                </a:solidFill>
              </a:rPr>
              <a:t>rights</a:t>
            </a:r>
            <a:r>
              <a:rPr lang="en-GB" sz="1600" dirty="0">
                <a:solidFill>
                  <a:schemeClr val="bg1"/>
                </a:solidFill>
              </a:rPr>
              <a:t> of both present and future generations</a:t>
            </a:r>
          </a:p>
          <a:p>
            <a:r>
              <a:rPr lang="en-GB" sz="1600" dirty="0">
                <a:solidFill>
                  <a:schemeClr val="bg1"/>
                </a:solidFill>
              </a:rPr>
              <a:t>• the relationships between power, resources and human rights</a:t>
            </a:r>
          </a:p>
          <a:p>
            <a:r>
              <a:rPr lang="en-GB" sz="1600" dirty="0">
                <a:solidFill>
                  <a:schemeClr val="bg1"/>
                </a:solidFill>
              </a:rPr>
              <a:t>• the </a:t>
            </a:r>
            <a:r>
              <a:rPr lang="en-GB" sz="1600" b="1" u="sng" dirty="0">
                <a:solidFill>
                  <a:schemeClr val="bg1"/>
                </a:solidFill>
              </a:rPr>
              <a:t>local and global </a:t>
            </a:r>
            <a:r>
              <a:rPr lang="en-GB" sz="1600" dirty="0">
                <a:solidFill>
                  <a:schemeClr val="bg1"/>
                </a:solidFill>
              </a:rPr>
              <a:t>implications of everything we </a:t>
            </a:r>
            <a:r>
              <a:rPr lang="en-GB" sz="1600" b="1" u="sng" dirty="0">
                <a:solidFill>
                  <a:schemeClr val="bg1"/>
                </a:solidFill>
              </a:rPr>
              <a:t>do</a:t>
            </a:r>
            <a:r>
              <a:rPr lang="en-GB" sz="1600" dirty="0">
                <a:solidFill>
                  <a:schemeClr val="bg1"/>
                </a:solidFill>
              </a:rPr>
              <a:t> and the</a:t>
            </a:r>
          </a:p>
          <a:p>
            <a:r>
              <a:rPr lang="en-GB" sz="1600" dirty="0">
                <a:solidFill>
                  <a:schemeClr val="bg1"/>
                </a:solidFill>
              </a:rPr>
              <a:t> </a:t>
            </a:r>
            <a:r>
              <a:rPr lang="en-GB" sz="1600" b="1" u="sng" dirty="0">
                <a:solidFill>
                  <a:schemeClr val="bg1"/>
                </a:solidFill>
              </a:rPr>
              <a:t>actions</a:t>
            </a:r>
            <a:r>
              <a:rPr lang="en-GB" sz="1600" dirty="0">
                <a:solidFill>
                  <a:schemeClr val="bg1"/>
                </a:solidFill>
              </a:rPr>
              <a:t> that individuals and organisations can take in </a:t>
            </a:r>
            <a:r>
              <a:rPr lang="en-GB" sz="1600" b="1" u="sng" dirty="0">
                <a:solidFill>
                  <a:schemeClr val="bg1"/>
                </a:solidFill>
              </a:rPr>
              <a:t>response </a:t>
            </a:r>
            <a:r>
              <a:rPr lang="en-GB" sz="1600" dirty="0">
                <a:solidFill>
                  <a:schemeClr val="bg1"/>
                </a:solidFill>
              </a:rPr>
              <a:t>   </a:t>
            </a:r>
          </a:p>
          <a:p>
            <a:r>
              <a:rPr lang="en-GB" sz="1600" dirty="0">
                <a:solidFill>
                  <a:schemeClr val="bg1"/>
                </a:solidFill>
              </a:rPr>
              <a:t>      to local and global issues</a:t>
            </a:r>
          </a:p>
        </p:txBody>
      </p:sp>
    </p:spTree>
    <p:extLst>
      <p:ext uri="{BB962C8B-B14F-4D97-AF65-F5344CB8AC3E}">
        <p14:creationId xmlns:p14="http://schemas.microsoft.com/office/powerpoint/2010/main" val="1115388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p:cNvCxnSpPr/>
          <p:nvPr/>
        </p:nvCxnSpPr>
        <p:spPr>
          <a:xfrm>
            <a:off x="4499992" y="3080"/>
            <a:ext cx="0" cy="6858000"/>
          </a:xfrm>
          <a:prstGeom prst="line">
            <a:avLst/>
          </a:prstGeom>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395536" y="3080"/>
            <a:ext cx="3816424" cy="830997"/>
          </a:xfrm>
          <a:prstGeom prst="rect">
            <a:avLst/>
          </a:prstGeom>
          <a:noFill/>
        </p:spPr>
        <p:txBody>
          <a:bodyPr wrap="square" rtlCol="0">
            <a:spAutoFit/>
          </a:bodyPr>
          <a:lstStyle/>
          <a:p>
            <a:pPr algn="ctr"/>
            <a:r>
              <a:rPr lang="en-GB" sz="4800" b="1" dirty="0"/>
              <a:t>MEDDWL</a:t>
            </a:r>
          </a:p>
        </p:txBody>
      </p:sp>
      <p:sp>
        <p:nvSpPr>
          <p:cNvPr id="6" name="Rectangle 5"/>
          <p:cNvSpPr/>
          <p:nvPr/>
        </p:nvSpPr>
        <p:spPr>
          <a:xfrm>
            <a:off x="5368964" y="0"/>
            <a:ext cx="2744662" cy="830997"/>
          </a:xfrm>
          <a:prstGeom prst="rect">
            <a:avLst/>
          </a:prstGeom>
        </p:spPr>
        <p:txBody>
          <a:bodyPr wrap="none">
            <a:spAutoFit/>
          </a:bodyPr>
          <a:lstStyle/>
          <a:p>
            <a:pPr algn="ctr"/>
            <a:r>
              <a:rPr lang="en-GB" sz="4800" b="1" dirty="0"/>
              <a:t>THINKING</a:t>
            </a:r>
          </a:p>
        </p:txBody>
      </p:sp>
      <p:pic>
        <p:nvPicPr>
          <p:cNvPr id="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2148266">
            <a:off x="6144836" y="3279625"/>
            <a:ext cx="1353105" cy="18943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2051651">
            <a:off x="1593173" y="3188940"/>
            <a:ext cx="1421149" cy="19638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extBox 9"/>
          <p:cNvSpPr txBox="1"/>
          <p:nvPr/>
        </p:nvSpPr>
        <p:spPr>
          <a:xfrm>
            <a:off x="179512" y="830997"/>
            <a:ext cx="4248472" cy="2308324"/>
          </a:xfrm>
          <a:prstGeom prst="rect">
            <a:avLst/>
          </a:prstGeom>
          <a:noFill/>
        </p:spPr>
        <p:txBody>
          <a:bodyPr wrap="square" rtlCol="0">
            <a:spAutoFit/>
          </a:bodyPr>
          <a:lstStyle/>
          <a:p>
            <a:pPr marL="285750" indent="-285750">
              <a:buFont typeface="Arial" panose="020B0604020202020204" pitchFamily="34" charset="0"/>
              <a:buChar char="•"/>
            </a:pPr>
            <a:r>
              <a:rPr lang="en-GB" dirty="0" err="1"/>
              <a:t>Fframwaith</a:t>
            </a:r>
            <a:r>
              <a:rPr lang="en-GB" dirty="0"/>
              <a:t> </a:t>
            </a:r>
            <a:r>
              <a:rPr lang="en-GB" dirty="0" err="1"/>
              <a:t>Sgiliau</a:t>
            </a:r>
            <a:r>
              <a:rPr lang="en-GB" dirty="0"/>
              <a:t> (2008):</a:t>
            </a:r>
          </a:p>
          <a:p>
            <a:pPr marL="285750" indent="-285750">
              <a:buFont typeface="Arial" panose="020B0604020202020204" pitchFamily="34" charset="0"/>
              <a:buChar char="•"/>
            </a:pPr>
            <a:r>
              <a:rPr lang="en-GB" dirty="0"/>
              <a:t> ‘</a:t>
            </a:r>
            <a:r>
              <a:rPr lang="en-GB" dirty="0" err="1"/>
              <a:t>Meddwl</a:t>
            </a:r>
            <a:r>
              <a:rPr lang="en-GB" dirty="0"/>
              <a:t> </a:t>
            </a:r>
            <a:r>
              <a:rPr lang="en-GB" dirty="0" err="1"/>
              <a:t>yw’r</a:t>
            </a:r>
            <a:r>
              <a:rPr lang="en-GB" dirty="0"/>
              <a:t> </a:t>
            </a:r>
            <a:r>
              <a:rPr lang="en-GB" b="1" u="sng" dirty="0"/>
              <a:t>UNIG</a:t>
            </a:r>
          </a:p>
          <a:p>
            <a:r>
              <a:rPr lang="en-GB" dirty="0"/>
              <a:t>      </a:t>
            </a:r>
            <a:r>
              <a:rPr lang="en-GB" dirty="0" err="1"/>
              <a:t>elfen</a:t>
            </a:r>
            <a:r>
              <a:rPr lang="en-GB" dirty="0"/>
              <a:t> </a:t>
            </a:r>
            <a:r>
              <a:rPr lang="en-GB" dirty="0" err="1"/>
              <a:t>o’r</a:t>
            </a:r>
            <a:r>
              <a:rPr lang="en-GB" dirty="0"/>
              <a:t> </a:t>
            </a:r>
            <a:r>
              <a:rPr lang="en-GB" dirty="0" err="1"/>
              <a:t>fframwaith</a:t>
            </a:r>
            <a:r>
              <a:rPr lang="en-GB" dirty="0"/>
              <a:t> </a:t>
            </a:r>
            <a:r>
              <a:rPr lang="en-GB" dirty="0" err="1"/>
              <a:t>hwn</a:t>
            </a:r>
            <a:r>
              <a:rPr lang="en-GB" dirty="0"/>
              <a:t> </a:t>
            </a:r>
            <a:r>
              <a:rPr lang="en-GB" dirty="0" err="1"/>
              <a:t>sy’n</a:t>
            </a:r>
            <a:r>
              <a:rPr lang="en-GB" dirty="0"/>
              <a:t> </a:t>
            </a:r>
          </a:p>
          <a:p>
            <a:r>
              <a:rPr lang="en-GB" dirty="0"/>
              <a:t>      </a:t>
            </a:r>
            <a:r>
              <a:rPr lang="en-GB" dirty="0" err="1"/>
              <a:t>berthnasol</a:t>
            </a:r>
            <a:r>
              <a:rPr lang="en-GB" dirty="0"/>
              <a:t> </a:t>
            </a:r>
            <a:r>
              <a:rPr lang="en-GB" dirty="0" err="1"/>
              <a:t>bellach</a:t>
            </a:r>
            <a:r>
              <a:rPr lang="en-GB" dirty="0"/>
              <a:t>.</a:t>
            </a:r>
          </a:p>
          <a:p>
            <a:pPr marL="285750" indent="-285750">
              <a:buFont typeface="Arial" panose="020B0604020202020204" pitchFamily="34" charset="0"/>
              <a:buChar char="•"/>
            </a:pPr>
            <a:r>
              <a:rPr lang="en-GB" dirty="0"/>
              <a:t> </a:t>
            </a:r>
            <a:r>
              <a:rPr lang="en-GB" b="1" dirty="0"/>
              <a:t>NI DDYLECH </a:t>
            </a:r>
            <a:r>
              <a:rPr lang="en-GB" dirty="0" err="1"/>
              <a:t>gyfeirio</a:t>
            </a:r>
            <a:r>
              <a:rPr lang="en-GB" dirty="0"/>
              <a:t> at y ‘</a:t>
            </a:r>
            <a:r>
              <a:rPr lang="en-GB" dirty="0" err="1"/>
              <a:t>cyfathrebu</a:t>
            </a:r>
            <a:r>
              <a:rPr lang="en-GB" dirty="0"/>
              <a:t>’, ‘</a:t>
            </a:r>
            <a:r>
              <a:rPr lang="en-GB" dirty="0" err="1"/>
              <a:t>rhif</a:t>
            </a:r>
            <a:r>
              <a:rPr lang="en-GB" dirty="0"/>
              <a:t>’ </a:t>
            </a:r>
            <a:r>
              <a:rPr lang="en-GB" dirty="0" err="1"/>
              <a:t>na’r</a:t>
            </a:r>
            <a:r>
              <a:rPr lang="en-GB" dirty="0"/>
              <a:t> ‘</a:t>
            </a:r>
            <a:r>
              <a:rPr lang="en-GB" dirty="0" err="1"/>
              <a:t>TGCh</a:t>
            </a:r>
            <a:r>
              <a:rPr lang="en-GB" dirty="0"/>
              <a:t> – </a:t>
            </a:r>
            <a:r>
              <a:rPr lang="en-GB" dirty="0" err="1"/>
              <a:t>dylech</a:t>
            </a:r>
            <a:r>
              <a:rPr lang="en-GB" dirty="0"/>
              <a:t> </a:t>
            </a:r>
            <a:r>
              <a:rPr lang="en-GB" dirty="0" err="1"/>
              <a:t>gyfeirio</a:t>
            </a:r>
            <a:r>
              <a:rPr lang="en-GB" dirty="0"/>
              <a:t> at y </a:t>
            </a:r>
            <a:r>
              <a:rPr lang="en-GB" dirty="0" err="1"/>
              <a:t>dogfennau</a:t>
            </a:r>
            <a:r>
              <a:rPr lang="en-GB" dirty="0"/>
              <a:t> </a:t>
            </a:r>
            <a:r>
              <a:rPr lang="en-GB" dirty="0" err="1"/>
              <a:t>newydd</a:t>
            </a:r>
            <a:r>
              <a:rPr lang="en-GB" dirty="0"/>
              <a:t> </a:t>
            </a:r>
            <a:r>
              <a:rPr lang="en-GB" dirty="0" err="1"/>
              <a:t>h.y</a:t>
            </a:r>
            <a:r>
              <a:rPr lang="en-GB" dirty="0"/>
              <a:t>. y </a:t>
            </a:r>
            <a:r>
              <a:rPr lang="en-GB" dirty="0" err="1"/>
              <a:t>FfLl&amp;Rh</a:t>
            </a:r>
            <a:r>
              <a:rPr lang="en-GB" dirty="0"/>
              <a:t> </a:t>
            </a:r>
            <a:r>
              <a:rPr lang="en-GB" dirty="0" err="1"/>
              <a:t>a’r</a:t>
            </a:r>
            <a:r>
              <a:rPr lang="en-GB" dirty="0"/>
              <a:t> </a:t>
            </a:r>
            <a:r>
              <a:rPr lang="en-GB" dirty="0" err="1"/>
              <a:t>FfCD</a:t>
            </a:r>
            <a:r>
              <a:rPr lang="en-GB" dirty="0"/>
              <a:t>.</a:t>
            </a:r>
            <a:endParaRPr lang="en-GB" b="1" dirty="0"/>
          </a:p>
        </p:txBody>
      </p:sp>
      <p:sp>
        <p:nvSpPr>
          <p:cNvPr id="11" name="Rectangle 10"/>
          <p:cNvSpPr/>
          <p:nvPr/>
        </p:nvSpPr>
        <p:spPr>
          <a:xfrm>
            <a:off x="4578804" y="834077"/>
            <a:ext cx="4572000" cy="1754326"/>
          </a:xfrm>
          <a:prstGeom prst="rect">
            <a:avLst/>
          </a:prstGeom>
        </p:spPr>
        <p:txBody>
          <a:bodyPr>
            <a:spAutoFit/>
          </a:bodyPr>
          <a:lstStyle/>
          <a:p>
            <a:pPr marL="285750" indent="-285750">
              <a:buFont typeface="Arial" panose="020B0604020202020204" pitchFamily="34" charset="0"/>
              <a:buChar char="•"/>
            </a:pPr>
            <a:r>
              <a:rPr lang="en-GB" dirty="0"/>
              <a:t>The Skills Framework (2008)</a:t>
            </a:r>
          </a:p>
          <a:p>
            <a:pPr marL="285750" indent="-285750">
              <a:buFont typeface="Arial" panose="020B0604020202020204" pitchFamily="34" charset="0"/>
              <a:buChar char="•"/>
            </a:pPr>
            <a:r>
              <a:rPr lang="en-GB" dirty="0"/>
              <a:t> ‘Thinking’ is the </a:t>
            </a:r>
            <a:r>
              <a:rPr lang="en-GB" b="1" u="sng" dirty="0"/>
              <a:t>ONLY </a:t>
            </a:r>
            <a:r>
              <a:rPr lang="en-GB" dirty="0"/>
              <a:t>aspect of the </a:t>
            </a:r>
          </a:p>
          <a:p>
            <a:r>
              <a:rPr lang="en-GB" dirty="0"/>
              <a:t>       framework that is  relevant. </a:t>
            </a:r>
            <a:r>
              <a:rPr lang="en-GB" b="1" dirty="0"/>
              <a:t>DO NOT </a:t>
            </a:r>
            <a:r>
              <a:rPr lang="en-GB" dirty="0"/>
              <a:t>refer </a:t>
            </a:r>
          </a:p>
          <a:p>
            <a:r>
              <a:rPr lang="en-GB" dirty="0"/>
              <a:t>       to the ‘communication’,  ‘Number’ and </a:t>
            </a:r>
          </a:p>
          <a:p>
            <a:r>
              <a:rPr lang="en-GB" dirty="0"/>
              <a:t>        ICT – you should refer to the new  </a:t>
            </a:r>
          </a:p>
          <a:p>
            <a:r>
              <a:rPr lang="en-GB" dirty="0"/>
              <a:t>       documents  i.e. the LNF and DCF.</a:t>
            </a:r>
            <a:endParaRPr lang="en-GB" b="1" u="sng" dirty="0"/>
          </a:p>
        </p:txBody>
      </p:sp>
      <p:sp>
        <p:nvSpPr>
          <p:cNvPr id="12" name="TextBox 11"/>
          <p:cNvSpPr txBox="1"/>
          <p:nvPr/>
        </p:nvSpPr>
        <p:spPr>
          <a:xfrm>
            <a:off x="251520" y="5589240"/>
            <a:ext cx="3960440" cy="923330"/>
          </a:xfrm>
          <a:prstGeom prst="rect">
            <a:avLst/>
          </a:prstGeom>
          <a:noFill/>
        </p:spPr>
        <p:txBody>
          <a:bodyPr wrap="square" rtlCol="0">
            <a:spAutoFit/>
          </a:bodyPr>
          <a:lstStyle/>
          <a:p>
            <a:pPr marL="285750" indent="-285750">
              <a:buFont typeface="Arial" panose="020B0604020202020204" pitchFamily="34" charset="0"/>
              <a:buChar char="•"/>
            </a:pPr>
            <a:r>
              <a:rPr lang="en-GB" dirty="0"/>
              <a:t> </a:t>
            </a:r>
            <a:r>
              <a:rPr lang="en-GB" dirty="0" err="1"/>
              <a:t>Cynllunio</a:t>
            </a:r>
            <a:endParaRPr lang="en-GB" dirty="0"/>
          </a:p>
          <a:p>
            <a:pPr marL="285750" indent="-285750">
              <a:buFont typeface="Arial" panose="020B0604020202020204" pitchFamily="34" charset="0"/>
              <a:buChar char="•"/>
            </a:pPr>
            <a:r>
              <a:rPr lang="en-GB" dirty="0"/>
              <a:t> </a:t>
            </a:r>
            <a:r>
              <a:rPr lang="en-GB" dirty="0" err="1"/>
              <a:t>Datblygu</a:t>
            </a:r>
            <a:endParaRPr lang="en-GB" dirty="0"/>
          </a:p>
          <a:p>
            <a:pPr marL="285750" indent="-285750">
              <a:buFont typeface="Arial" panose="020B0604020202020204" pitchFamily="34" charset="0"/>
              <a:buChar char="•"/>
            </a:pPr>
            <a:r>
              <a:rPr lang="en-GB" dirty="0" err="1"/>
              <a:t>Adfyfyrio</a:t>
            </a:r>
            <a:endParaRPr lang="en-GB" dirty="0"/>
          </a:p>
        </p:txBody>
      </p:sp>
      <p:sp>
        <p:nvSpPr>
          <p:cNvPr id="13" name="Rectangle 12"/>
          <p:cNvSpPr/>
          <p:nvPr/>
        </p:nvSpPr>
        <p:spPr>
          <a:xfrm>
            <a:off x="4716016" y="5589240"/>
            <a:ext cx="4572000" cy="923330"/>
          </a:xfrm>
          <a:prstGeom prst="rect">
            <a:avLst/>
          </a:prstGeom>
        </p:spPr>
        <p:txBody>
          <a:bodyPr>
            <a:spAutoFit/>
          </a:bodyPr>
          <a:lstStyle/>
          <a:p>
            <a:pPr marL="285750" indent="-285750">
              <a:buFont typeface="Arial" panose="020B0604020202020204" pitchFamily="34" charset="0"/>
              <a:buChar char="•"/>
            </a:pPr>
            <a:r>
              <a:rPr lang="en-GB" dirty="0"/>
              <a:t> Plan</a:t>
            </a:r>
          </a:p>
          <a:p>
            <a:pPr marL="285750" indent="-285750">
              <a:buFont typeface="Arial" panose="020B0604020202020204" pitchFamily="34" charset="0"/>
              <a:buChar char="•"/>
            </a:pPr>
            <a:r>
              <a:rPr lang="en-GB" dirty="0"/>
              <a:t> Develop</a:t>
            </a:r>
          </a:p>
          <a:p>
            <a:pPr marL="285750" indent="-285750">
              <a:buFont typeface="Arial" panose="020B0604020202020204" pitchFamily="34" charset="0"/>
              <a:buChar char="•"/>
            </a:pPr>
            <a:r>
              <a:rPr lang="en-GB" dirty="0"/>
              <a:t>  Reflect</a:t>
            </a:r>
          </a:p>
        </p:txBody>
      </p:sp>
    </p:spTree>
    <p:extLst>
      <p:ext uri="{BB962C8B-B14F-4D97-AF65-F5344CB8AC3E}">
        <p14:creationId xmlns:p14="http://schemas.microsoft.com/office/powerpoint/2010/main" val="6970380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9" descr="https://www.solidrop.net/photo/56-19-13-5cm-plastic-red-blue-children-sense-training-equipment-balancing-teetered-board-balance-pallet-kids-outdoor-games-toy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7261" y="5517232"/>
            <a:ext cx="1282710" cy="128271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67826" y="875344"/>
            <a:ext cx="3528394" cy="5632311"/>
          </a:xfrm>
          <a:prstGeom prst="rect">
            <a:avLst/>
          </a:prstGeom>
        </p:spPr>
        <p:txBody>
          <a:bodyPr wrap="square">
            <a:spAutoFit/>
          </a:bodyPr>
          <a:lstStyle/>
          <a:p>
            <a:pPr lvl="0"/>
            <a:r>
              <a:rPr lang="en-GB" sz="2000" b="1" dirty="0" err="1">
                <a:solidFill>
                  <a:prstClr val="black"/>
                </a:solidFill>
              </a:rPr>
              <a:t>Ymwybyddiaeth</a:t>
            </a:r>
            <a:r>
              <a:rPr lang="en-GB" sz="2000" b="1" dirty="0">
                <a:solidFill>
                  <a:prstClr val="black"/>
                </a:solidFill>
              </a:rPr>
              <a:t> </a:t>
            </a:r>
            <a:r>
              <a:rPr lang="en-GB" sz="2000" b="1" dirty="0" err="1">
                <a:solidFill>
                  <a:prstClr val="black"/>
                </a:solidFill>
              </a:rPr>
              <a:t>o’r</a:t>
            </a:r>
            <a:r>
              <a:rPr lang="en-GB" sz="2000" b="1" dirty="0">
                <a:solidFill>
                  <a:prstClr val="black"/>
                </a:solidFill>
              </a:rPr>
              <a:t>: </a:t>
            </a:r>
          </a:p>
          <a:p>
            <a:pPr lvl="0"/>
            <a:r>
              <a:rPr lang="en-GB" sz="2000" dirty="0">
                <a:solidFill>
                  <a:prstClr val="black"/>
                </a:solidFill>
              </a:rPr>
              <a:t> • </a:t>
            </a:r>
            <a:r>
              <a:rPr lang="en-GB" sz="2000" dirty="0" err="1">
                <a:solidFill>
                  <a:prstClr val="black"/>
                </a:solidFill>
              </a:rPr>
              <a:t>agweddau</a:t>
            </a:r>
            <a:r>
              <a:rPr lang="en-GB" sz="2000" dirty="0">
                <a:solidFill>
                  <a:prstClr val="black"/>
                </a:solidFill>
              </a:rPr>
              <a:t> </a:t>
            </a:r>
            <a:r>
              <a:rPr lang="en-GB" sz="2000" dirty="0" err="1">
                <a:solidFill>
                  <a:prstClr val="black"/>
                </a:solidFill>
              </a:rPr>
              <a:t>traws-gwricwlaidd</a:t>
            </a:r>
            <a:r>
              <a:rPr lang="en-GB" sz="2000" dirty="0">
                <a:solidFill>
                  <a:prstClr val="black"/>
                </a:solidFill>
              </a:rPr>
              <a:t>  </a:t>
            </a:r>
          </a:p>
          <a:p>
            <a:pPr lvl="0"/>
            <a:r>
              <a:rPr lang="en-GB" sz="2000" dirty="0">
                <a:solidFill>
                  <a:prstClr val="black"/>
                </a:solidFill>
              </a:rPr>
              <a:t>    </a:t>
            </a:r>
            <a:r>
              <a:rPr lang="en-GB" sz="2000" dirty="0" err="1">
                <a:solidFill>
                  <a:prstClr val="black"/>
                </a:solidFill>
              </a:rPr>
              <a:t>o’r</a:t>
            </a:r>
            <a:r>
              <a:rPr lang="en-GB" sz="2000" dirty="0">
                <a:solidFill>
                  <a:prstClr val="black"/>
                </a:solidFill>
              </a:rPr>
              <a:t> </a:t>
            </a:r>
            <a:r>
              <a:rPr lang="en-GB" sz="2000" dirty="0" err="1">
                <a:solidFill>
                  <a:prstClr val="black"/>
                </a:solidFill>
              </a:rPr>
              <a:t>cwricwlwm</a:t>
            </a:r>
            <a:r>
              <a:rPr lang="en-GB" sz="2000" dirty="0">
                <a:solidFill>
                  <a:prstClr val="black"/>
                </a:solidFill>
              </a:rPr>
              <a:t> </a:t>
            </a:r>
          </a:p>
          <a:p>
            <a:pPr lvl="0"/>
            <a:r>
              <a:rPr lang="en-GB" sz="2000" dirty="0">
                <a:solidFill>
                  <a:prstClr val="black"/>
                </a:solidFill>
              </a:rPr>
              <a:t> • </a:t>
            </a:r>
            <a:r>
              <a:rPr lang="en-GB" sz="2000" dirty="0" err="1">
                <a:solidFill>
                  <a:prstClr val="black"/>
                </a:solidFill>
              </a:rPr>
              <a:t>safweoedd</a:t>
            </a:r>
            <a:r>
              <a:rPr lang="en-GB" sz="2000" dirty="0">
                <a:solidFill>
                  <a:prstClr val="black"/>
                </a:solidFill>
              </a:rPr>
              <a:t>/</a:t>
            </a:r>
            <a:r>
              <a:rPr lang="en-GB" sz="2000" dirty="0" err="1">
                <a:solidFill>
                  <a:prstClr val="black"/>
                </a:solidFill>
              </a:rPr>
              <a:t>dogfennau</a:t>
            </a:r>
            <a:r>
              <a:rPr lang="en-GB" sz="2000" dirty="0">
                <a:solidFill>
                  <a:prstClr val="black"/>
                </a:solidFill>
              </a:rPr>
              <a:t> </a:t>
            </a:r>
            <a:r>
              <a:rPr lang="en-GB" sz="2000" dirty="0" err="1">
                <a:solidFill>
                  <a:prstClr val="black"/>
                </a:solidFill>
              </a:rPr>
              <a:t>perthnasol</a:t>
            </a:r>
            <a:r>
              <a:rPr lang="en-GB" sz="2000" dirty="0">
                <a:solidFill>
                  <a:prstClr val="black"/>
                </a:solidFill>
              </a:rPr>
              <a:t>  </a:t>
            </a:r>
            <a:r>
              <a:rPr lang="en-GB" sz="2000" dirty="0" err="1">
                <a:solidFill>
                  <a:prstClr val="black"/>
                </a:solidFill>
              </a:rPr>
              <a:t>sy’n</a:t>
            </a:r>
            <a:r>
              <a:rPr lang="en-GB" sz="2000" dirty="0">
                <a:solidFill>
                  <a:prstClr val="black"/>
                </a:solidFill>
              </a:rPr>
              <a:t> </a:t>
            </a:r>
            <a:r>
              <a:rPr lang="en-GB" sz="2000" dirty="0" err="1">
                <a:solidFill>
                  <a:prstClr val="black"/>
                </a:solidFill>
              </a:rPr>
              <a:t>cynnig</a:t>
            </a:r>
            <a:r>
              <a:rPr lang="en-GB" sz="2000" dirty="0">
                <a:solidFill>
                  <a:prstClr val="black"/>
                </a:solidFill>
              </a:rPr>
              <a:t> </a:t>
            </a:r>
            <a:r>
              <a:rPr lang="en-GB" sz="2000" dirty="0" err="1">
                <a:solidFill>
                  <a:prstClr val="black"/>
                </a:solidFill>
              </a:rPr>
              <a:t>gwybodaeth</a:t>
            </a:r>
            <a:r>
              <a:rPr lang="en-GB" sz="2000" dirty="0">
                <a:solidFill>
                  <a:prstClr val="black"/>
                </a:solidFill>
              </a:rPr>
              <a:t> ac </a:t>
            </a:r>
            <a:r>
              <a:rPr lang="en-GB" sz="2000" dirty="0" err="1">
                <a:solidFill>
                  <a:prstClr val="black"/>
                </a:solidFill>
              </a:rPr>
              <a:t>arweiniad</a:t>
            </a:r>
            <a:r>
              <a:rPr lang="en-GB" sz="2000" dirty="0">
                <a:solidFill>
                  <a:prstClr val="black"/>
                </a:solidFill>
              </a:rPr>
              <a:t> am </a:t>
            </a:r>
            <a:r>
              <a:rPr lang="en-GB" sz="2000" dirty="0" err="1">
                <a:solidFill>
                  <a:prstClr val="black"/>
                </a:solidFill>
              </a:rPr>
              <a:t>yr</a:t>
            </a:r>
            <a:r>
              <a:rPr lang="en-GB" sz="2000" dirty="0">
                <a:solidFill>
                  <a:prstClr val="black"/>
                </a:solidFill>
              </a:rPr>
              <a:t>  </a:t>
            </a:r>
            <a:r>
              <a:rPr lang="en-GB" sz="2000" dirty="0" err="1">
                <a:solidFill>
                  <a:prstClr val="black"/>
                </a:solidFill>
              </a:rPr>
              <a:t>elfennau</a:t>
            </a:r>
            <a:r>
              <a:rPr lang="en-GB" sz="2000" dirty="0">
                <a:solidFill>
                  <a:prstClr val="black"/>
                </a:solidFill>
              </a:rPr>
              <a:t> </a:t>
            </a:r>
            <a:r>
              <a:rPr lang="en-GB" sz="2000" dirty="0" err="1">
                <a:solidFill>
                  <a:prstClr val="black"/>
                </a:solidFill>
              </a:rPr>
              <a:t>traws-gwricwlaidd</a:t>
            </a:r>
            <a:r>
              <a:rPr lang="en-GB" sz="2000" dirty="0">
                <a:solidFill>
                  <a:prstClr val="black"/>
                </a:solidFill>
              </a:rPr>
              <a:t>.</a:t>
            </a:r>
          </a:p>
          <a:p>
            <a:pPr lvl="0"/>
            <a:r>
              <a:rPr lang="en-GB" sz="2000" b="1" dirty="0" err="1">
                <a:solidFill>
                  <a:prstClr val="black"/>
                </a:solidFill>
              </a:rPr>
              <a:t>Dealltwriaeth</a:t>
            </a:r>
            <a:r>
              <a:rPr lang="en-GB" sz="2000" b="1" dirty="0">
                <a:solidFill>
                  <a:prstClr val="black"/>
                </a:solidFill>
              </a:rPr>
              <a:t> </a:t>
            </a:r>
            <a:r>
              <a:rPr lang="en-GB" sz="2000" b="1" dirty="0" err="1">
                <a:solidFill>
                  <a:prstClr val="black"/>
                </a:solidFill>
              </a:rPr>
              <a:t>o’r</a:t>
            </a:r>
            <a:r>
              <a:rPr lang="en-GB" sz="2000" b="1" dirty="0">
                <a:solidFill>
                  <a:prstClr val="black"/>
                </a:solidFill>
              </a:rPr>
              <a:t>:</a:t>
            </a:r>
          </a:p>
          <a:p>
            <a:pPr lvl="0"/>
            <a:r>
              <a:rPr lang="en-GB" sz="2000" dirty="0">
                <a:solidFill>
                  <a:prstClr val="black"/>
                </a:solidFill>
              </a:rPr>
              <a:t>• </a:t>
            </a:r>
            <a:r>
              <a:rPr lang="en-GB" sz="2000" dirty="0" err="1">
                <a:solidFill>
                  <a:prstClr val="black"/>
                </a:solidFill>
              </a:rPr>
              <a:t>rhesymeg</a:t>
            </a:r>
            <a:r>
              <a:rPr lang="en-GB" sz="2000" dirty="0">
                <a:solidFill>
                  <a:prstClr val="black"/>
                </a:solidFill>
              </a:rPr>
              <a:t> </a:t>
            </a:r>
            <a:r>
              <a:rPr lang="en-GB" sz="2000" dirty="0" err="1">
                <a:solidFill>
                  <a:prstClr val="black"/>
                </a:solidFill>
              </a:rPr>
              <a:t>a’r</a:t>
            </a:r>
            <a:r>
              <a:rPr lang="en-GB" sz="2000" dirty="0">
                <a:solidFill>
                  <a:prstClr val="black"/>
                </a:solidFill>
              </a:rPr>
              <a:t> </a:t>
            </a:r>
            <a:r>
              <a:rPr lang="en-GB" sz="2000" dirty="0" err="1">
                <a:solidFill>
                  <a:prstClr val="black"/>
                </a:solidFill>
              </a:rPr>
              <a:t>prif</a:t>
            </a:r>
            <a:r>
              <a:rPr lang="en-GB" sz="2000" dirty="0">
                <a:solidFill>
                  <a:prstClr val="black"/>
                </a:solidFill>
              </a:rPr>
              <a:t>  </a:t>
            </a:r>
            <a:r>
              <a:rPr lang="en-GB" sz="2000" dirty="0" err="1">
                <a:solidFill>
                  <a:prstClr val="black"/>
                </a:solidFill>
              </a:rPr>
              <a:t>egwyddorion</a:t>
            </a:r>
            <a:r>
              <a:rPr lang="en-GB" sz="2000" dirty="0">
                <a:solidFill>
                  <a:prstClr val="black"/>
                </a:solidFill>
              </a:rPr>
              <a:t> y </a:t>
            </a:r>
            <a:r>
              <a:rPr lang="en-GB" sz="2000" dirty="0" err="1">
                <a:solidFill>
                  <a:prstClr val="black"/>
                </a:solidFill>
              </a:rPr>
              <a:t>tu</a:t>
            </a:r>
            <a:r>
              <a:rPr lang="en-GB" sz="2000" dirty="0">
                <a:solidFill>
                  <a:prstClr val="black"/>
                </a:solidFill>
              </a:rPr>
              <a:t> </a:t>
            </a:r>
            <a:r>
              <a:rPr lang="en-GB" sz="2000" dirty="0" err="1">
                <a:solidFill>
                  <a:prstClr val="black"/>
                </a:solidFill>
              </a:rPr>
              <a:t>ôl</a:t>
            </a:r>
            <a:r>
              <a:rPr lang="en-GB" sz="2000" dirty="0">
                <a:solidFill>
                  <a:prstClr val="black"/>
                </a:solidFill>
              </a:rPr>
              <a:t> </a:t>
            </a:r>
            <a:r>
              <a:rPr lang="en-GB" sz="2000" dirty="0" err="1">
                <a:solidFill>
                  <a:prstClr val="black"/>
                </a:solidFill>
              </a:rPr>
              <a:t>i</a:t>
            </a:r>
            <a:r>
              <a:rPr lang="en-GB" sz="2000" dirty="0">
                <a:solidFill>
                  <a:prstClr val="black"/>
                </a:solidFill>
              </a:rPr>
              <a:t>  </a:t>
            </a:r>
            <a:r>
              <a:rPr lang="en-GB" sz="2000" dirty="0" err="1">
                <a:solidFill>
                  <a:prstClr val="black"/>
                </a:solidFill>
              </a:rPr>
              <a:t>addysgu</a:t>
            </a:r>
            <a:r>
              <a:rPr lang="en-GB" sz="2000" dirty="0">
                <a:solidFill>
                  <a:prstClr val="black"/>
                </a:solidFill>
              </a:rPr>
              <a:t> a </a:t>
            </a:r>
            <a:r>
              <a:rPr lang="en-GB" sz="2000" dirty="0" err="1">
                <a:solidFill>
                  <a:prstClr val="black"/>
                </a:solidFill>
              </a:rPr>
              <a:t>dysgu</a:t>
            </a:r>
            <a:r>
              <a:rPr lang="en-GB" sz="2000" dirty="0">
                <a:solidFill>
                  <a:prstClr val="black"/>
                </a:solidFill>
              </a:rPr>
              <a:t> </a:t>
            </a:r>
            <a:r>
              <a:rPr lang="en-GB" sz="2000" dirty="0" err="1">
                <a:solidFill>
                  <a:prstClr val="black"/>
                </a:solidFill>
              </a:rPr>
              <a:t>yr</a:t>
            </a:r>
            <a:r>
              <a:rPr lang="en-GB" sz="2000" dirty="0">
                <a:solidFill>
                  <a:prstClr val="black"/>
                </a:solidFill>
              </a:rPr>
              <a:t> </a:t>
            </a:r>
            <a:r>
              <a:rPr lang="en-GB" sz="2000" dirty="0" err="1">
                <a:solidFill>
                  <a:prstClr val="black"/>
                </a:solidFill>
              </a:rPr>
              <a:t>agweddau</a:t>
            </a:r>
            <a:r>
              <a:rPr lang="en-GB" sz="2000" dirty="0">
                <a:solidFill>
                  <a:prstClr val="black"/>
                </a:solidFill>
              </a:rPr>
              <a:t>  </a:t>
            </a:r>
            <a:r>
              <a:rPr lang="en-GB" sz="2000" dirty="0" err="1">
                <a:solidFill>
                  <a:prstClr val="black"/>
                </a:solidFill>
              </a:rPr>
              <a:t>traws-gwricwlaidd</a:t>
            </a:r>
            <a:r>
              <a:rPr lang="en-GB" sz="2000" dirty="0">
                <a:solidFill>
                  <a:prstClr val="black"/>
                </a:solidFill>
              </a:rPr>
              <a:t>.</a:t>
            </a:r>
          </a:p>
          <a:p>
            <a:pPr lvl="0"/>
            <a:r>
              <a:rPr lang="en-GB" sz="2000" b="1" dirty="0">
                <a:solidFill>
                  <a:prstClr val="black"/>
                </a:solidFill>
              </a:rPr>
              <a:t> I </a:t>
            </a:r>
            <a:r>
              <a:rPr lang="en-GB" sz="2000" b="1" dirty="0" err="1">
                <a:solidFill>
                  <a:prstClr val="black"/>
                </a:solidFill>
              </a:rPr>
              <a:t>ddatblygu</a:t>
            </a:r>
            <a:r>
              <a:rPr lang="en-GB" sz="2000" b="1" dirty="0">
                <a:solidFill>
                  <a:prstClr val="black"/>
                </a:solidFill>
              </a:rPr>
              <a:t>:</a:t>
            </a:r>
          </a:p>
          <a:p>
            <a:pPr marL="342900" lvl="0" indent="-342900">
              <a:buFont typeface="Arial" panose="020B0604020202020204" pitchFamily="34" charset="0"/>
              <a:buChar char="•"/>
            </a:pPr>
            <a:r>
              <a:rPr lang="en-GB" sz="2000" b="1" dirty="0">
                <a:solidFill>
                  <a:prstClr val="black"/>
                </a:solidFill>
              </a:rPr>
              <a:t> </a:t>
            </a:r>
            <a:r>
              <a:rPr lang="en-GB" sz="2000" dirty="0" err="1">
                <a:solidFill>
                  <a:prstClr val="black"/>
                </a:solidFill>
              </a:rPr>
              <a:t>gwell</a:t>
            </a:r>
            <a:r>
              <a:rPr lang="en-GB" sz="2000" dirty="0">
                <a:solidFill>
                  <a:prstClr val="black"/>
                </a:solidFill>
              </a:rPr>
              <a:t> </a:t>
            </a:r>
            <a:r>
              <a:rPr lang="en-GB" sz="2000" dirty="0" err="1">
                <a:solidFill>
                  <a:prstClr val="black"/>
                </a:solidFill>
              </a:rPr>
              <a:t>gwybodaeth</a:t>
            </a:r>
            <a:r>
              <a:rPr lang="en-GB" sz="2000" dirty="0">
                <a:solidFill>
                  <a:prstClr val="black"/>
                </a:solidFill>
              </a:rPr>
              <a:t> a </a:t>
            </a:r>
            <a:r>
              <a:rPr lang="en-GB" sz="2000" dirty="0" err="1">
                <a:solidFill>
                  <a:prstClr val="black"/>
                </a:solidFill>
              </a:rPr>
              <a:t>dealltwriaeth</a:t>
            </a:r>
            <a:r>
              <a:rPr lang="en-GB" sz="2000" dirty="0">
                <a:solidFill>
                  <a:prstClr val="black"/>
                </a:solidFill>
              </a:rPr>
              <a:t> o </a:t>
            </a:r>
            <a:r>
              <a:rPr lang="en-GB" sz="2000" dirty="0" err="1">
                <a:solidFill>
                  <a:prstClr val="black"/>
                </a:solidFill>
              </a:rPr>
              <a:t>gyfraniad</a:t>
            </a:r>
            <a:r>
              <a:rPr lang="en-GB" sz="2000" dirty="0">
                <a:solidFill>
                  <a:prstClr val="black"/>
                </a:solidFill>
              </a:rPr>
              <a:t> </a:t>
            </a:r>
            <a:r>
              <a:rPr lang="en-GB" sz="2000" dirty="0" err="1">
                <a:solidFill>
                  <a:prstClr val="black"/>
                </a:solidFill>
              </a:rPr>
              <a:t>yr</a:t>
            </a:r>
            <a:r>
              <a:rPr lang="en-GB" sz="2000" dirty="0">
                <a:solidFill>
                  <a:prstClr val="black"/>
                </a:solidFill>
              </a:rPr>
              <a:t> </a:t>
            </a:r>
            <a:r>
              <a:rPr lang="en-GB" sz="2000" dirty="0" err="1">
                <a:solidFill>
                  <a:prstClr val="black"/>
                </a:solidFill>
              </a:rPr>
              <a:t>Athro</a:t>
            </a:r>
            <a:r>
              <a:rPr lang="en-GB" sz="2000" dirty="0">
                <a:solidFill>
                  <a:prstClr val="black"/>
                </a:solidFill>
              </a:rPr>
              <a:t> Donaldson </a:t>
            </a:r>
            <a:r>
              <a:rPr lang="en-GB" sz="2000" dirty="0" err="1">
                <a:solidFill>
                  <a:prstClr val="black"/>
                </a:solidFill>
              </a:rPr>
              <a:t>i</a:t>
            </a:r>
            <a:r>
              <a:rPr lang="en-GB" sz="2000" dirty="0">
                <a:solidFill>
                  <a:prstClr val="black"/>
                </a:solidFill>
              </a:rPr>
              <a:t> </a:t>
            </a:r>
            <a:r>
              <a:rPr lang="en-GB" sz="2000" dirty="0" err="1">
                <a:solidFill>
                  <a:prstClr val="black"/>
                </a:solidFill>
              </a:rPr>
              <a:t>addysg</a:t>
            </a:r>
            <a:r>
              <a:rPr lang="en-GB" sz="2000" dirty="0">
                <a:solidFill>
                  <a:prstClr val="black"/>
                </a:solidFill>
              </a:rPr>
              <a:t> </a:t>
            </a:r>
            <a:r>
              <a:rPr lang="en-GB" sz="2000" dirty="0" err="1">
                <a:solidFill>
                  <a:prstClr val="black"/>
                </a:solidFill>
              </a:rPr>
              <a:t>yng</a:t>
            </a:r>
            <a:r>
              <a:rPr lang="en-GB" sz="2000" dirty="0">
                <a:solidFill>
                  <a:prstClr val="black"/>
                </a:solidFill>
              </a:rPr>
              <a:t> </a:t>
            </a:r>
            <a:r>
              <a:rPr lang="en-GB" sz="2000" dirty="0" err="1">
                <a:solidFill>
                  <a:prstClr val="black"/>
                </a:solidFill>
              </a:rPr>
              <a:t>Nghymru</a:t>
            </a:r>
            <a:r>
              <a:rPr lang="en-GB" sz="2000" dirty="0">
                <a:solidFill>
                  <a:prstClr val="black"/>
                </a:solidFill>
              </a:rPr>
              <a:t> </a:t>
            </a:r>
            <a:r>
              <a:rPr lang="en-GB" sz="2000" dirty="0" err="1">
                <a:solidFill>
                  <a:prstClr val="black"/>
                </a:solidFill>
              </a:rPr>
              <a:t>heddiw</a:t>
            </a:r>
            <a:r>
              <a:rPr lang="en-GB" sz="2000" dirty="0">
                <a:solidFill>
                  <a:prstClr val="black"/>
                </a:solidFill>
              </a:rPr>
              <a:t>.</a:t>
            </a:r>
          </a:p>
          <a:p>
            <a:pPr lvl="0"/>
            <a:endParaRPr lang="en-GB" sz="2000" dirty="0">
              <a:solidFill>
                <a:prstClr val="black"/>
              </a:solidFill>
            </a:endParaRPr>
          </a:p>
        </p:txBody>
      </p:sp>
      <p:sp>
        <p:nvSpPr>
          <p:cNvPr id="3" name="Rectangle 2"/>
          <p:cNvSpPr/>
          <p:nvPr/>
        </p:nvSpPr>
        <p:spPr>
          <a:xfrm>
            <a:off x="5215303" y="859855"/>
            <a:ext cx="3600402" cy="6247864"/>
          </a:xfrm>
          <a:prstGeom prst="rect">
            <a:avLst/>
          </a:prstGeom>
        </p:spPr>
        <p:txBody>
          <a:bodyPr wrap="square">
            <a:spAutoFit/>
          </a:bodyPr>
          <a:lstStyle/>
          <a:p>
            <a:pPr lvl="0"/>
            <a:r>
              <a:rPr lang="en-GB" sz="2000" b="1" dirty="0">
                <a:solidFill>
                  <a:prstClr val="black"/>
                </a:solidFill>
              </a:rPr>
              <a:t>An awareness of:</a:t>
            </a:r>
          </a:p>
          <a:p>
            <a:pPr marL="342900" lvl="0" indent="-342900">
              <a:buFont typeface="Arial" panose="020B0604020202020204" pitchFamily="34" charset="0"/>
              <a:buChar char="•"/>
            </a:pPr>
            <a:r>
              <a:rPr lang="en-GB" sz="2000" dirty="0">
                <a:solidFill>
                  <a:prstClr val="black"/>
                </a:solidFill>
              </a:rPr>
              <a:t>cross-curricular aspects of the curriculum</a:t>
            </a:r>
          </a:p>
          <a:p>
            <a:pPr marL="342900" lvl="0" indent="-342900">
              <a:buFont typeface="Arial" panose="020B0604020202020204" pitchFamily="34" charset="0"/>
              <a:buChar char="•"/>
            </a:pPr>
            <a:r>
              <a:rPr lang="en-GB" sz="2000" dirty="0">
                <a:solidFill>
                  <a:prstClr val="black"/>
                </a:solidFill>
              </a:rPr>
              <a:t>relevant documents which provide information and guidance on cross-curricular aspects of the curriculum.</a:t>
            </a:r>
          </a:p>
          <a:p>
            <a:pPr lvl="0"/>
            <a:r>
              <a:rPr lang="en-GB" sz="2000" b="1" dirty="0">
                <a:solidFill>
                  <a:prstClr val="black"/>
                </a:solidFill>
              </a:rPr>
              <a:t>An understanding of:</a:t>
            </a:r>
          </a:p>
          <a:p>
            <a:pPr lvl="0"/>
            <a:r>
              <a:rPr lang="en-GB" sz="2000" dirty="0">
                <a:solidFill>
                  <a:prstClr val="black"/>
                </a:solidFill>
              </a:rPr>
              <a:t>• the rationale and main principles behind the teaching and learning of these cross-curricular aspects of the curriculum.</a:t>
            </a:r>
            <a:r>
              <a:rPr lang="en-GB" sz="2000" b="1" dirty="0">
                <a:solidFill>
                  <a:prstClr val="black"/>
                </a:solidFill>
              </a:rPr>
              <a:t> </a:t>
            </a:r>
          </a:p>
          <a:p>
            <a:pPr lvl="0"/>
            <a:r>
              <a:rPr lang="en-GB" sz="2000" b="1" dirty="0">
                <a:solidFill>
                  <a:prstClr val="black"/>
                </a:solidFill>
              </a:rPr>
              <a:t>To develop:</a:t>
            </a:r>
          </a:p>
          <a:p>
            <a:pPr marL="342900" lvl="0" indent="-342900">
              <a:buFont typeface="Arial" panose="020B0604020202020204" pitchFamily="34" charset="0"/>
              <a:buChar char="•"/>
            </a:pPr>
            <a:r>
              <a:rPr lang="en-GB" sz="2000" dirty="0">
                <a:solidFill>
                  <a:prstClr val="black"/>
                </a:solidFill>
              </a:rPr>
              <a:t>a better knowledge and understanding of the contribution of Professor Donaldson to education in Wales today.</a:t>
            </a:r>
          </a:p>
          <a:p>
            <a:pPr lvl="0"/>
            <a:endParaRPr lang="en-GB" sz="2000" dirty="0">
              <a:solidFill>
                <a:prstClr val="black"/>
              </a:solidFill>
            </a:endParaRPr>
          </a:p>
        </p:txBody>
      </p:sp>
      <p:sp>
        <p:nvSpPr>
          <p:cNvPr id="4" name="TextBox 3"/>
          <p:cNvSpPr txBox="1"/>
          <p:nvPr/>
        </p:nvSpPr>
        <p:spPr>
          <a:xfrm>
            <a:off x="-4758" y="-139655"/>
            <a:ext cx="4414317" cy="1015663"/>
          </a:xfrm>
          <a:prstGeom prst="rect">
            <a:avLst/>
          </a:prstGeom>
          <a:noFill/>
        </p:spPr>
        <p:txBody>
          <a:bodyPr wrap="square" rtlCol="0">
            <a:spAutoFit/>
          </a:bodyPr>
          <a:lstStyle/>
          <a:p>
            <a:r>
              <a:rPr lang="en-GB" sz="6000" b="1" dirty="0"/>
              <a:t>ADFYFYRIO</a:t>
            </a:r>
          </a:p>
        </p:txBody>
      </p:sp>
      <p:sp>
        <p:nvSpPr>
          <p:cNvPr id="5" name="Rounded Rectangular Callout 4"/>
          <p:cNvSpPr/>
          <p:nvPr/>
        </p:nvSpPr>
        <p:spPr>
          <a:xfrm rot="5400000">
            <a:off x="-489383" y="1773122"/>
            <a:ext cx="5626787" cy="3744418"/>
          </a:xfrm>
          <a:prstGeom prst="wedgeRoundRectCallout">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6" name="Rounded Rectangular Callout 5"/>
          <p:cNvSpPr/>
          <p:nvPr/>
        </p:nvSpPr>
        <p:spPr>
          <a:xfrm rot="5400000">
            <a:off x="3966649" y="1946118"/>
            <a:ext cx="5963231" cy="3744418"/>
          </a:xfrm>
          <a:prstGeom prst="wedgeRoundRectCallout">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7" name="Rectangle 6"/>
          <p:cNvSpPr/>
          <p:nvPr/>
        </p:nvSpPr>
        <p:spPr>
          <a:xfrm>
            <a:off x="4797489" y="-139655"/>
            <a:ext cx="4436030" cy="1015663"/>
          </a:xfrm>
          <a:prstGeom prst="rect">
            <a:avLst/>
          </a:prstGeom>
        </p:spPr>
        <p:txBody>
          <a:bodyPr wrap="square">
            <a:spAutoFit/>
          </a:bodyPr>
          <a:lstStyle/>
          <a:p>
            <a:pPr algn="ctr"/>
            <a:r>
              <a:rPr lang="en-GB" sz="6000" b="1" dirty="0"/>
              <a:t>REFLECTION</a:t>
            </a:r>
          </a:p>
        </p:txBody>
      </p:sp>
      <p:pic>
        <p:nvPicPr>
          <p:cNvPr id="9" name="Picture 2" descr="C:\Users\Gwenno Llwyd Jones\AppData\Local\Microsoft\Windows\INetCache\IE\EMNCJDV5\scales-of-justice[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51920" y="-15286"/>
            <a:ext cx="1363383" cy="1277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1134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2675</TotalTime>
  <Words>2420</Words>
  <Application>Microsoft Office PowerPoint</Application>
  <PresentationFormat>On-screen Show (4:3)</PresentationFormat>
  <Paragraphs>295</Paragraphs>
  <Slides>34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Adobe Ming Std L</vt:lpstr>
      <vt:lpstr>Arial</vt:lpstr>
      <vt:lpstr>Calibri</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Roberts</dc:creator>
  <cp:lastModifiedBy>Jessica Clapham</cp:lastModifiedBy>
  <cp:revision>86</cp:revision>
  <dcterms:created xsi:type="dcterms:W3CDTF">2017-08-23T18:19:54Z</dcterms:created>
  <dcterms:modified xsi:type="dcterms:W3CDTF">2021-04-09T12:28:39Z</dcterms:modified>
</cp:coreProperties>
</file>