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4"/>
  </p:sldMasterIdLst>
  <p:sldIdLst>
    <p:sldId id="256" r:id="rId5"/>
    <p:sldId id="264" r:id="rId6"/>
    <p:sldId id="258" r:id="rId7"/>
    <p:sldId id="266" r:id="rId8"/>
    <p:sldId id="260" r:id="rId9"/>
    <p:sldId id="265" r:id="rId10"/>
    <p:sldId id="267" r:id="rId11"/>
    <p:sldId id="263"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CD394-47EB-7FCC-E720-27770C24D840}" v="3" dt="2023-03-11T21:03:01.313"/>
    <p1510:client id="{F193C375-B57E-441A-B378-A31B89B7FF95}" v="29" dt="2023-03-02T11:56:35.0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28BCDD61-C1F0-4FBF-9BA3-CDD981794DF5}"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932189"/>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201420109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7605115"/>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26DB6D4-77D4-4283-8D4C-D7B4028D48BE}"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122810340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6DB6D4-77D4-4283-8D4C-D7B4028D48BE}" type="datetimeFigureOut">
              <a:rPr lang="en-US" smtClean="0"/>
              <a:t>3/17/2023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BCDD61-C1F0-4FBF-9BA3-CDD981794DF5}"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9751224"/>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26DB6D4-77D4-4283-8D4C-D7B4028D48BE}"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BCDD61-C1F0-4FBF-9BA3-CDD981794DF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2503105"/>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DB6D4-77D4-4283-8D4C-D7B4028D48BE}" type="datetimeFigureOut">
              <a:rPr lang="en-US" smtClean="0"/>
              <a:t>3/17/2023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3203725246"/>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6DB6D4-77D4-4283-8D4C-D7B4028D48BE}"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BCDD61-C1F0-4FBF-9BA3-CDD981794DF5}"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0886098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6DB6D4-77D4-4283-8D4C-D7B4028D48BE}"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1611591345"/>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6DB6D4-77D4-4283-8D4C-D7B4028D48BE}"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1528126766"/>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67345235"/>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1427558"/>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spTree>
    <p:extLst>
      <p:ext uri="{BB962C8B-B14F-4D97-AF65-F5344CB8AC3E}">
        <p14:creationId xmlns:p14="http://schemas.microsoft.com/office/powerpoint/2010/main" val="263068284"/>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902758"/>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8476542"/>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2524930"/>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6DB6D4-77D4-4283-8D4C-D7B4028D48BE}"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BCDD61-C1F0-4FBF-9BA3-CDD981794DF5}"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630917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26DB6D4-77D4-4283-8D4C-D7B4028D48BE}" type="datetimeFigureOut">
              <a:rPr lang="en-US" smtClean="0"/>
              <a:t>3/17/2023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BCDD61-C1F0-4FBF-9BA3-CDD981794DF5}" type="slidenum">
              <a:rPr lang="en-US" smtClean="0"/>
              <a:t>‹#›</a:t>
            </a:fld>
            <a:endParaRPr lang="en-US"/>
          </a:p>
        </p:txBody>
      </p:sp>
    </p:spTree>
    <p:extLst>
      <p:ext uri="{BB962C8B-B14F-4D97-AF65-F5344CB8AC3E}">
        <p14:creationId xmlns:p14="http://schemas.microsoft.com/office/powerpoint/2010/main" val="4012620117"/>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transition spd="slow">
    <p:push dir="u"/>
  </p:transition>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4294967295"/>
          </p:nvPr>
        </p:nvSpPr>
        <p:spPr>
          <a:xfrm>
            <a:off x="520700" y="688975"/>
            <a:ext cx="11671300" cy="6169025"/>
          </a:xfrm>
        </p:spPr>
        <p:txBody>
          <a:bodyPr/>
          <a:lstStyle/>
          <a:p>
            <a:pPr marL="0" indent="0" algn="ctr">
              <a:buNone/>
            </a:pPr>
            <a:endParaRPr lang="en-US"/>
          </a:p>
          <a:p>
            <a:pPr marL="0" indent="0" algn="ctr">
              <a:buNone/>
            </a:pPr>
            <a:endParaRPr lang="en-US"/>
          </a:p>
          <a:p>
            <a:pPr marL="0" indent="0" algn="ctr">
              <a:buNone/>
            </a:pPr>
            <a:endParaRPr lang="en-US"/>
          </a:p>
          <a:p>
            <a:pPr marL="0" indent="0" algn="ctr">
              <a:buNone/>
            </a:pPr>
            <a:r>
              <a:rPr lang="en-US" sz="2800" b="1" u="sng"/>
              <a:t>Creating Age-Appropriate Activities </a:t>
            </a:r>
          </a:p>
          <a:p>
            <a:pPr marL="0" indent="0" algn="ctr">
              <a:buNone/>
            </a:pPr>
            <a:r>
              <a:rPr lang="en-US" sz="2800" b="1" u="sng"/>
              <a:t>for Children in a Women's Refuge Center</a:t>
            </a:r>
          </a:p>
          <a:p>
            <a:pPr marL="0" indent="0" algn="ctr">
              <a:buNone/>
            </a:pPr>
            <a:endParaRPr lang="en-US"/>
          </a:p>
        </p:txBody>
      </p:sp>
      <p:sp>
        <p:nvSpPr>
          <p:cNvPr id="6" name="TextBox 5">
            <a:extLst>
              <a:ext uri="{FF2B5EF4-FFF2-40B4-BE49-F238E27FC236}">
                <a16:creationId xmlns:a16="http://schemas.microsoft.com/office/drawing/2014/main" id="{FAE63ECF-BC59-1E0B-EFEA-87945707A653}"/>
              </a:ext>
            </a:extLst>
          </p:cNvPr>
          <p:cNvSpPr txBox="1"/>
          <p:nvPr/>
        </p:nvSpPr>
        <p:spPr>
          <a:xfrm>
            <a:off x="7535538" y="4164376"/>
            <a:ext cx="3798982" cy="1477328"/>
          </a:xfrm>
          <a:prstGeom prst="rect">
            <a:avLst/>
          </a:prstGeom>
          <a:noFill/>
        </p:spPr>
        <p:txBody>
          <a:bodyPr wrap="square" rtlCol="0">
            <a:spAutoFit/>
          </a:bodyPr>
          <a:lstStyle/>
          <a:p>
            <a:pPr lvl="1" algn="ctr"/>
            <a:endParaRPr lang="en-GB"/>
          </a:p>
          <a:p>
            <a:pPr lvl="1" algn="ctr"/>
            <a:r>
              <a:rPr lang="en-GB"/>
              <a:t>Sabina </a:t>
            </a:r>
            <a:r>
              <a:rPr lang="en-GB" err="1"/>
              <a:t>Ditta</a:t>
            </a:r>
            <a:r>
              <a:rPr lang="en-GB"/>
              <a:t> </a:t>
            </a:r>
            <a:r>
              <a:rPr lang="en-GB" sz="1800">
                <a:solidFill>
                  <a:srgbClr val="323130"/>
                </a:solidFill>
                <a:effectLst/>
                <a:ea typeface="Times New Roman" panose="02020603050405020304" pitchFamily="18" charset="0"/>
                <a:cs typeface="Times New Roman" panose="02020603050405020304" pitchFamily="18" charset="0"/>
              </a:rPr>
              <a:t>2129516</a:t>
            </a:r>
            <a:endParaRPr lang="en-GB"/>
          </a:p>
          <a:p>
            <a:pPr lvl="1" algn="ctr"/>
            <a:r>
              <a:rPr lang="en-GB"/>
              <a:t>LCHS4006</a:t>
            </a:r>
          </a:p>
          <a:p>
            <a:pPr lvl="1" algn="ctr"/>
            <a:r>
              <a:rPr lang="en-GB"/>
              <a:t>Lecturer: </a:t>
            </a:r>
            <a:r>
              <a:rPr lang="en-GB" err="1"/>
              <a:t>Dr.</a:t>
            </a:r>
            <a:r>
              <a:rPr lang="en-GB"/>
              <a:t> Kennedy Obehwemu</a:t>
            </a:r>
          </a:p>
          <a:p>
            <a:endParaRPr lang="en-GB"/>
          </a:p>
        </p:txBody>
      </p:sp>
    </p:spTree>
    <p:extLst>
      <p:ext uri="{BB962C8B-B14F-4D97-AF65-F5344CB8AC3E}">
        <p14:creationId xmlns:p14="http://schemas.microsoft.com/office/powerpoint/2010/main" val="225319088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D8A8B-09F8-7D6B-5E6B-8D908EE0180E}"/>
              </a:ext>
            </a:extLst>
          </p:cNvPr>
          <p:cNvSpPr>
            <a:spLocks noGrp="1"/>
          </p:cNvSpPr>
          <p:nvPr>
            <p:ph type="title"/>
          </p:nvPr>
        </p:nvSpPr>
        <p:spPr>
          <a:xfrm>
            <a:off x="1295402" y="1396018"/>
            <a:ext cx="9601196" cy="1303867"/>
          </a:xfrm>
        </p:spPr>
        <p:txBody>
          <a:bodyPr>
            <a:normAutofit/>
          </a:bodyPr>
          <a:lstStyle/>
          <a:p>
            <a:r>
              <a:rPr lang="en-GB"/>
              <a:t>Introduction</a:t>
            </a:r>
          </a:p>
        </p:txBody>
      </p:sp>
      <p:sp>
        <p:nvSpPr>
          <p:cNvPr id="4" name="Content Placeholder 3">
            <a:extLst>
              <a:ext uri="{FF2B5EF4-FFF2-40B4-BE49-F238E27FC236}">
                <a16:creationId xmlns:a16="http://schemas.microsoft.com/office/drawing/2014/main" id="{C636BF2D-B05D-DEEF-6D41-9653891C5627}"/>
              </a:ext>
            </a:extLst>
          </p:cNvPr>
          <p:cNvSpPr>
            <a:spLocks noGrp="1"/>
          </p:cNvSpPr>
          <p:nvPr>
            <p:ph sz="half" idx="2"/>
          </p:nvPr>
        </p:nvSpPr>
        <p:spPr>
          <a:xfrm>
            <a:off x="2132798" y="3012255"/>
            <a:ext cx="6934200" cy="2632605"/>
          </a:xfrm>
        </p:spPr>
        <p:txBody>
          <a:bodyPr>
            <a:normAutofit lnSpcReduction="10000"/>
          </a:bodyPr>
          <a:lstStyle/>
          <a:p>
            <a:pPr marL="0" indent="0" algn="ctr">
              <a:buNone/>
            </a:pPr>
            <a:r>
              <a:rPr lang="en-US" sz="2400">
                <a:latin typeface="Garamond" panose="02020404030301010803" pitchFamily="18" charset="0"/>
                <a:cs typeface="Times New Roman"/>
              </a:rPr>
              <a:t>Hello everyone, my name is Sabina </a:t>
            </a:r>
            <a:r>
              <a:rPr lang="en-US" sz="2400" err="1">
                <a:latin typeface="Garamond" panose="02020404030301010803" pitchFamily="18" charset="0"/>
                <a:cs typeface="Times New Roman"/>
              </a:rPr>
              <a:t>Ditta</a:t>
            </a:r>
            <a:r>
              <a:rPr lang="en-US" sz="2400">
                <a:latin typeface="Garamond" panose="02020404030301010803" pitchFamily="18" charset="0"/>
                <a:cs typeface="Times New Roman"/>
              </a:rPr>
              <a:t>, and as a lead volunteer at the women's refuge center, I have been tasked with providing age-appropriate activities for children while their mothers attend a weekly one-hour support session. </a:t>
            </a:r>
            <a:endParaRPr lang="en-US" sz="2400">
              <a:latin typeface="Garamond" panose="02020404030301010803" pitchFamily="18" charset="0"/>
              <a:cs typeface="Times New Roman" panose="02020603050405020304" pitchFamily="18" charset="0"/>
            </a:endParaRPr>
          </a:p>
          <a:p>
            <a:pPr marL="0" indent="0" algn="ctr">
              <a:buNone/>
            </a:pPr>
            <a:r>
              <a:rPr lang="en-US" sz="2400">
                <a:latin typeface="Garamond" panose="02020404030301010803" pitchFamily="18" charset="0"/>
                <a:cs typeface="Times New Roman" panose="02020603050405020304" pitchFamily="18" charset="0"/>
              </a:rPr>
              <a:t>Today, I will be presenting two activities that are suitable for children aged 7-11 years.</a:t>
            </a:r>
          </a:p>
          <a:p>
            <a:pPr marL="0" indent="0">
              <a:buNone/>
            </a:pPr>
            <a:endParaRPr lang="en-GB"/>
          </a:p>
        </p:txBody>
      </p:sp>
    </p:spTree>
    <p:extLst>
      <p:ext uri="{BB962C8B-B14F-4D97-AF65-F5344CB8AC3E}">
        <p14:creationId xmlns:p14="http://schemas.microsoft.com/office/powerpoint/2010/main" val="45899793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Understanding Children's Cognitive Development</a:t>
            </a:r>
          </a:p>
        </p:txBody>
      </p:sp>
      <p:pic>
        <p:nvPicPr>
          <p:cNvPr id="26" name="Content Placeholder 2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418138" y="1605492"/>
            <a:ext cx="5470525" cy="3647016"/>
          </a:xfrm>
        </p:spPr>
      </p:pic>
      <p:sp>
        <p:nvSpPr>
          <p:cNvPr id="3" name="Subtitle 2"/>
          <p:cNvSpPr>
            <a:spLocks noGrp="1"/>
          </p:cNvSpPr>
          <p:nvPr>
            <p:ph type="body" sz="half" idx="2"/>
          </p:nvPr>
        </p:nvSpPr>
        <p:spPr>
          <a:xfrm>
            <a:off x="1293811" y="3031065"/>
            <a:ext cx="3797953" cy="2984724"/>
          </a:xfrm>
        </p:spPr>
        <p:txBody>
          <a:bodyPr>
            <a:normAutofit fontScale="92500" lnSpcReduction="20000"/>
          </a:bodyPr>
          <a:lstStyle/>
          <a:p>
            <a:r>
              <a:rPr lang="en-US" sz="2000">
                <a:latin typeface="Garamond" panose="02020404030301010803" pitchFamily="18" charset="0"/>
                <a:cs typeface="Times New Roman" panose="02020603050405020304" pitchFamily="18" charset="0"/>
              </a:rPr>
              <a:t>Jean Piaget's stages of development explain how children develop their cognitive abilities, and understanding these stages can help us provide activities that are suitable for their age group(Piaget, 1952).</a:t>
            </a:r>
          </a:p>
          <a:p>
            <a:r>
              <a:rPr lang="en-US" sz="2000">
                <a:latin typeface="Garamond" panose="02020404030301010803" pitchFamily="18" charset="0"/>
                <a:cs typeface="Times New Roman" panose="02020603050405020304" pitchFamily="18" charset="0"/>
              </a:rPr>
              <a:t>The picture on the right shows Children involved in singing and clapping which is meant to help them with memory development and coordination.</a:t>
            </a:r>
          </a:p>
          <a:p>
            <a:endParaRPr lang="en-US" sz="2000">
              <a:latin typeface="Times New Roman" panose="02020603050405020304" pitchFamily="18" charset="0"/>
              <a:cs typeface="Times New Roman" panose="02020603050405020304" pitchFamily="18" charset="0"/>
            </a:endParaRPr>
          </a:p>
          <a:p>
            <a:endParaRPr lang="en-US"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2033968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383C2-4FA4-274F-8F25-5C38F7AC604D}"/>
              </a:ext>
            </a:extLst>
          </p:cNvPr>
          <p:cNvSpPr>
            <a:spLocks noGrp="1"/>
          </p:cNvSpPr>
          <p:nvPr>
            <p:ph type="title"/>
          </p:nvPr>
        </p:nvSpPr>
        <p:spPr/>
        <p:txBody>
          <a:bodyPr/>
          <a:lstStyle/>
          <a:p>
            <a:r>
              <a:rPr lang="en-US"/>
              <a:t>Promoting Emotional Development through the 'Feelings Jar' Activity</a:t>
            </a:r>
            <a:endParaRPr lang="en-GB"/>
          </a:p>
        </p:txBody>
      </p:sp>
      <p:sp>
        <p:nvSpPr>
          <p:cNvPr id="7" name="Text Placeholder 2">
            <a:extLst>
              <a:ext uri="{FF2B5EF4-FFF2-40B4-BE49-F238E27FC236}">
                <a16:creationId xmlns:a16="http://schemas.microsoft.com/office/drawing/2014/main" id="{5228CCBC-912A-085D-8293-4F07D5C703D0}"/>
              </a:ext>
            </a:extLst>
          </p:cNvPr>
          <p:cNvSpPr txBox="1">
            <a:spLocks/>
          </p:cNvSpPr>
          <p:nvPr/>
        </p:nvSpPr>
        <p:spPr>
          <a:xfrm>
            <a:off x="1293811" y="3080885"/>
            <a:ext cx="4718304" cy="576262"/>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marL="0" indent="0">
              <a:buNone/>
            </a:pPr>
            <a:r>
              <a:rPr lang="en-US">
                <a:solidFill>
                  <a:schemeClr val="accent1"/>
                </a:solidFill>
              </a:rPr>
              <a:t>Feelings Jar</a:t>
            </a:r>
          </a:p>
        </p:txBody>
      </p:sp>
      <p:sp>
        <p:nvSpPr>
          <p:cNvPr id="8" name="Content Placeholder 3">
            <a:extLst>
              <a:ext uri="{FF2B5EF4-FFF2-40B4-BE49-F238E27FC236}">
                <a16:creationId xmlns:a16="http://schemas.microsoft.com/office/drawing/2014/main" id="{B17CEAFC-1871-7F19-0B02-7594DAC9C986}"/>
              </a:ext>
            </a:extLst>
          </p:cNvPr>
          <p:cNvSpPr txBox="1">
            <a:spLocks/>
          </p:cNvSpPr>
          <p:nvPr/>
        </p:nvSpPr>
        <p:spPr>
          <a:xfrm>
            <a:off x="1194726" y="3657147"/>
            <a:ext cx="4718304" cy="2632605"/>
          </a:xfrm>
          <a:prstGeom prst="rect">
            <a:avLst/>
          </a:prstGeom>
        </p:spPr>
        <p:txBody>
          <a:bodyPr vert="horz" lIns="91440" tIns="45720" rIns="91440" bIns="45720" rtlCol="0" anchor="t">
            <a:normAutofit lnSpcReduction="10000"/>
          </a:bodyPr>
          <a:lstStyle>
            <a:lvl1pPr marL="0" indent="0" algn="ctr" defTabSz="457200" rtl="0" eaLnBrk="1" latinLnBrk="0" hangingPunct="1">
              <a:spcBef>
                <a:spcPct val="20000"/>
              </a:spcBef>
              <a:spcAft>
                <a:spcPts val="600"/>
              </a:spcAft>
              <a:buClr>
                <a:schemeClr val="accent1"/>
              </a:buClr>
              <a:buSzPct val="115000"/>
              <a:buFont typeface="Arial"/>
              <a:buNone/>
              <a:defRPr sz="1600" kern="1200" cap="none">
                <a:solidFill>
                  <a:schemeClr val="tx1">
                    <a:lumMod val="85000"/>
                    <a:lumOff val="15000"/>
                  </a:schemeClr>
                </a:solidFill>
                <a:effectLst/>
                <a:latin typeface="+mn-lt"/>
                <a:ea typeface="+mn-ea"/>
                <a:cs typeface="+mn-cs"/>
              </a:defRPr>
            </a:lvl1pPr>
            <a:lvl2pPr marL="457200" indent="0" algn="l" defTabSz="457200" rtl="0" eaLnBrk="1" latinLnBrk="0" hangingPunct="1">
              <a:spcBef>
                <a:spcPct val="20000"/>
              </a:spcBef>
              <a:spcAft>
                <a:spcPts val="600"/>
              </a:spcAft>
              <a:buClr>
                <a:schemeClr val="accent1"/>
              </a:buClr>
              <a:buSzPct val="115000"/>
              <a:buFont typeface="Arial"/>
              <a:buNone/>
              <a:defRPr sz="1200" kern="1200" cap="none">
                <a:solidFill>
                  <a:schemeClr val="tx1">
                    <a:lumMod val="85000"/>
                    <a:lumOff val="1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buClr>
              <a:buSzPct val="115000"/>
              <a:buFont typeface="Arial"/>
              <a:buNone/>
              <a:defRPr sz="1000" kern="1200" cap="none">
                <a:solidFill>
                  <a:schemeClr val="tx1">
                    <a:lumMod val="85000"/>
                    <a:lumOff val="1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buClr>
              <a:buSzPct val="115000"/>
              <a:buFont typeface="Arial"/>
              <a:buNone/>
              <a:defRPr sz="900" kern="1200" cap="none">
                <a:solidFill>
                  <a:schemeClr val="tx1">
                    <a:lumMod val="85000"/>
                    <a:lumOff val="15000"/>
                  </a:schemeClr>
                </a:solidFill>
                <a:effectLst/>
                <a:latin typeface="+mn-lt"/>
                <a:ea typeface="+mn-ea"/>
                <a:cs typeface="+mn-cs"/>
              </a:defRPr>
            </a:lvl9pPr>
          </a:lstStyle>
          <a:p>
            <a:r>
              <a:rPr lang="en-US" sz="1800">
                <a:latin typeface="Garamond" panose="02020404030301010803" pitchFamily="18" charset="0"/>
              </a:rPr>
              <a:t>The "Feelings Jar" activity involves children choosing a colored piece of paper from a jar that corresponds to a different emotion. They can then discuss how they may have felt that emotion and ways to cope with it </a:t>
            </a:r>
            <a:r>
              <a:rPr lang="en-US" sz="1800">
                <a:latin typeface="Garamond" panose="02020404030301010803" pitchFamily="18" charset="0"/>
                <a:cs typeface="Times New Roman" panose="02020603050405020304" pitchFamily="18" charset="0"/>
              </a:rPr>
              <a:t>(Piaget, 1952)</a:t>
            </a:r>
            <a:r>
              <a:rPr lang="en-US" sz="1800">
                <a:latin typeface="Garamond" panose="02020404030301010803" pitchFamily="18" charset="0"/>
              </a:rPr>
              <a:t>.</a:t>
            </a:r>
          </a:p>
          <a:p>
            <a:r>
              <a:rPr lang="en-US" sz="1800">
                <a:latin typeface="Garamond" panose="02020404030301010803" pitchFamily="18" charset="0"/>
              </a:rPr>
              <a:t>This activity can promote emotional development by helping children to identify and understand their emotions, develop empathy and social skills, and learn how to regulate their emotions.</a:t>
            </a:r>
          </a:p>
          <a:p>
            <a:endParaRPr lang="en-US"/>
          </a:p>
        </p:txBody>
      </p:sp>
      <p:pic>
        <p:nvPicPr>
          <p:cNvPr id="9" name="Content Placeholder 6">
            <a:extLst>
              <a:ext uri="{FF2B5EF4-FFF2-40B4-BE49-F238E27FC236}">
                <a16:creationId xmlns:a16="http://schemas.microsoft.com/office/drawing/2014/main" id="{6C31E6CA-107C-5B72-E94F-13C865730BD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84562" y="2261936"/>
            <a:ext cx="3516600" cy="3516600"/>
          </a:xfrm>
          <a:prstGeom prst="rect">
            <a:avLst/>
          </a:prstGeom>
        </p:spPr>
      </p:pic>
    </p:spTree>
    <p:extLst>
      <p:ext uri="{BB962C8B-B14F-4D97-AF65-F5344CB8AC3E}">
        <p14:creationId xmlns:p14="http://schemas.microsoft.com/office/powerpoint/2010/main" val="369977081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773723"/>
            <a:ext cx="4572000" cy="1986411"/>
          </a:xfrm>
        </p:spPr>
        <p:txBody>
          <a:bodyPr>
            <a:normAutofit/>
          </a:bodyPr>
          <a:lstStyle/>
          <a:p>
            <a:r>
              <a:rPr lang="en-US">
                <a:latin typeface="Garamond" panose="02020404030301010803" pitchFamily="18" charset="0"/>
                <a:cs typeface="Times New Roman" panose="02020603050405020304" pitchFamily="18" charset="0"/>
              </a:rPr>
              <a:t>Encouraging Language and Social Development through Storytelling</a:t>
            </a: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35040" y="2968283"/>
            <a:ext cx="4867423" cy="2729131"/>
          </a:xfrm>
        </p:spPr>
      </p:pic>
      <p:sp>
        <p:nvSpPr>
          <p:cNvPr id="4" name="Text Placeholder 3"/>
          <p:cNvSpPr>
            <a:spLocks noGrp="1"/>
          </p:cNvSpPr>
          <p:nvPr>
            <p:ph type="body" sz="half" idx="2"/>
          </p:nvPr>
        </p:nvSpPr>
        <p:spPr>
          <a:xfrm>
            <a:off x="956603" y="2968283"/>
            <a:ext cx="4346917" cy="3207434"/>
          </a:xfrm>
        </p:spPr>
        <p:txBody>
          <a:bodyPr>
            <a:noAutofit/>
          </a:bodyPr>
          <a:lstStyle/>
          <a:p>
            <a:r>
              <a:rPr lang="en-US" sz="1800">
                <a:latin typeface="Garamond" panose="02020404030301010803" pitchFamily="18" charset="0"/>
                <a:cs typeface="Times New Roman" panose="02020603050405020304" pitchFamily="18" charset="0"/>
              </a:rPr>
              <a:t>The "Storytelling" activity involves children telling a story or making up a story using prompts such as pictures or word cards. They can then share their stories with the group and discuss their ideas(Piaget, 1952).</a:t>
            </a:r>
          </a:p>
          <a:p>
            <a:r>
              <a:rPr lang="en-US" sz="1800">
                <a:latin typeface="Garamond" panose="02020404030301010803" pitchFamily="18" charset="0"/>
                <a:cs typeface="Times New Roman" panose="02020603050405020304" pitchFamily="18" charset="0"/>
              </a:rPr>
              <a:t>This activity can encourage language and social development by promoting communication skills, encouraging creativity and imagination, and developing their ability to understand different perspectives.</a:t>
            </a:r>
          </a:p>
          <a:p>
            <a:pPr algn="just"/>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099732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CD387-1CA8-CCD5-65CF-F70AF17F02F5}"/>
              </a:ext>
            </a:extLst>
          </p:cNvPr>
          <p:cNvSpPr>
            <a:spLocks noGrp="1"/>
          </p:cNvSpPr>
          <p:nvPr>
            <p:ph type="title"/>
          </p:nvPr>
        </p:nvSpPr>
        <p:spPr/>
        <p:txBody>
          <a:bodyPr/>
          <a:lstStyle/>
          <a:p>
            <a:r>
              <a:rPr lang="en-GB"/>
              <a:t>More on Piaget…</a:t>
            </a:r>
          </a:p>
        </p:txBody>
      </p:sp>
      <p:sp>
        <p:nvSpPr>
          <p:cNvPr id="4" name="Text Placeholder 3">
            <a:extLst>
              <a:ext uri="{FF2B5EF4-FFF2-40B4-BE49-F238E27FC236}">
                <a16:creationId xmlns:a16="http://schemas.microsoft.com/office/drawing/2014/main" id="{F37ABD62-8501-599F-90D6-E01E2B13444A}"/>
              </a:ext>
            </a:extLst>
          </p:cNvPr>
          <p:cNvSpPr>
            <a:spLocks noGrp="1"/>
          </p:cNvSpPr>
          <p:nvPr>
            <p:ph type="body" sz="half" idx="2"/>
          </p:nvPr>
        </p:nvSpPr>
        <p:spPr/>
        <p:txBody>
          <a:bodyPr>
            <a:normAutofit fontScale="92500"/>
          </a:bodyPr>
          <a:lstStyle/>
          <a:p>
            <a:r>
              <a:rPr lang="en-GB" sz="1800"/>
              <a:t>7-11 year olds would fall into the third stage of development called ‘concrete operational’. Unlike younger children, they are able to express emotions in more detail (Gross, 2015), and in terms of the activities I have chosen, the way they understand emotions and explore their creativity is more ‘concrete’ (</a:t>
            </a:r>
            <a:r>
              <a:rPr lang="en-GB" sz="1800">
                <a:cs typeface="Times New Roman"/>
              </a:rPr>
              <a:t>Halpenny, A. M. and Pettersen, J, 2013) </a:t>
            </a:r>
            <a:endParaRPr lang="en-GB" sz="1800"/>
          </a:p>
        </p:txBody>
      </p:sp>
      <p:pic>
        <p:nvPicPr>
          <p:cNvPr id="5" name="Picture 4">
            <a:extLst>
              <a:ext uri="{FF2B5EF4-FFF2-40B4-BE49-F238E27FC236}">
                <a16:creationId xmlns:a16="http://schemas.microsoft.com/office/drawing/2014/main" id="{08121784-4237-D58F-ABD5-5213DB01A367}"/>
              </a:ext>
            </a:extLst>
          </p:cNvPr>
          <p:cNvPicPr>
            <a:picLocks noChangeAspect="1"/>
          </p:cNvPicPr>
          <p:nvPr/>
        </p:nvPicPr>
        <p:blipFill>
          <a:blip r:embed="rId2"/>
          <a:stretch>
            <a:fillRect/>
          </a:stretch>
        </p:blipFill>
        <p:spPr>
          <a:xfrm>
            <a:off x="5732646" y="1388534"/>
            <a:ext cx="4263992" cy="4263992"/>
          </a:xfrm>
          <a:prstGeom prst="rect">
            <a:avLst/>
          </a:prstGeom>
        </p:spPr>
      </p:pic>
    </p:spTree>
    <p:extLst>
      <p:ext uri="{BB962C8B-B14F-4D97-AF65-F5344CB8AC3E}">
        <p14:creationId xmlns:p14="http://schemas.microsoft.com/office/powerpoint/2010/main" val="190242645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9FD0-04DB-B7DC-430D-DA35873B370A}"/>
              </a:ext>
            </a:extLst>
          </p:cNvPr>
          <p:cNvSpPr>
            <a:spLocks noGrp="1"/>
          </p:cNvSpPr>
          <p:nvPr>
            <p:ph type="title"/>
          </p:nvPr>
        </p:nvSpPr>
        <p:spPr>
          <a:xfrm>
            <a:off x="1295402" y="1338267"/>
            <a:ext cx="9601196" cy="1303867"/>
          </a:xfrm>
        </p:spPr>
        <p:txBody>
          <a:bodyPr/>
          <a:lstStyle/>
          <a:p>
            <a:r>
              <a:rPr lang="en-GB"/>
              <a:t>Summary</a:t>
            </a:r>
          </a:p>
        </p:txBody>
      </p:sp>
      <p:sp>
        <p:nvSpPr>
          <p:cNvPr id="7" name="Text Placeholder 4">
            <a:extLst>
              <a:ext uri="{FF2B5EF4-FFF2-40B4-BE49-F238E27FC236}">
                <a16:creationId xmlns:a16="http://schemas.microsoft.com/office/drawing/2014/main" id="{277732F2-998F-5643-5193-082374594491}"/>
              </a:ext>
            </a:extLst>
          </p:cNvPr>
          <p:cNvSpPr>
            <a:spLocks noGrp="1"/>
          </p:cNvSpPr>
          <p:nvPr>
            <p:ph type="body" idx="1"/>
          </p:nvPr>
        </p:nvSpPr>
        <p:spPr>
          <a:xfrm>
            <a:off x="1295402" y="3051208"/>
            <a:ext cx="9288379" cy="2223436"/>
          </a:xfrm>
        </p:spPr>
        <p:txBody>
          <a:bodyPr>
            <a:normAutofit/>
          </a:bodyPr>
          <a:lstStyle/>
          <a:p>
            <a:pPr algn="ctr"/>
            <a:r>
              <a:rPr lang="en-US" sz="2400">
                <a:solidFill>
                  <a:schemeClr val="tx1"/>
                </a:solidFill>
                <a:latin typeface="Garamond" panose="02020404030301010803" pitchFamily="18" charset="0"/>
                <a:cs typeface="Times New Roman" panose="02020603050405020304" pitchFamily="18" charset="0"/>
              </a:rPr>
              <a:t>The "Feelings Jar" and "Storytelling" activities are both age-appropriate activities that can promote emotional, language, and social development in children aged 7-11 years. By understanding Piaget's stages of development, we can provide activities that are suitable for children's cognitive abilities and enhance their overall well-being (Piaget, 1952).</a:t>
            </a:r>
          </a:p>
        </p:txBody>
      </p:sp>
    </p:spTree>
    <p:extLst>
      <p:ext uri="{BB962C8B-B14F-4D97-AF65-F5344CB8AC3E}">
        <p14:creationId xmlns:p14="http://schemas.microsoft.com/office/powerpoint/2010/main" val="260660893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39AC1-CABD-D12C-FA0F-3C158BC1EFAB}"/>
              </a:ext>
            </a:extLst>
          </p:cNvPr>
          <p:cNvSpPr>
            <a:spLocks noGrp="1"/>
          </p:cNvSpPr>
          <p:nvPr>
            <p:ph type="title"/>
          </p:nvPr>
        </p:nvSpPr>
        <p:spPr>
          <a:xfrm>
            <a:off x="1893884" y="1917860"/>
            <a:ext cx="8158688" cy="1822514"/>
          </a:xfrm>
        </p:spPr>
        <p:txBody>
          <a:bodyPr/>
          <a:lstStyle/>
          <a:p>
            <a:r>
              <a:rPr lang="en-GB"/>
              <a:t>Thank you for listening</a:t>
            </a:r>
          </a:p>
        </p:txBody>
      </p:sp>
      <p:sp>
        <p:nvSpPr>
          <p:cNvPr id="3" name="Text Placeholder 2">
            <a:extLst>
              <a:ext uri="{FF2B5EF4-FFF2-40B4-BE49-F238E27FC236}">
                <a16:creationId xmlns:a16="http://schemas.microsoft.com/office/drawing/2014/main" id="{EAE95E58-9836-1049-7627-7D35C52EC693}"/>
              </a:ext>
            </a:extLst>
          </p:cNvPr>
          <p:cNvSpPr>
            <a:spLocks noGrp="1"/>
          </p:cNvSpPr>
          <p:nvPr>
            <p:ph type="body" idx="1"/>
          </p:nvPr>
        </p:nvSpPr>
        <p:spPr>
          <a:xfrm>
            <a:off x="2016655" y="4264692"/>
            <a:ext cx="8158690" cy="954547"/>
          </a:xfrm>
        </p:spPr>
        <p:txBody>
          <a:bodyPr/>
          <a:lstStyle/>
          <a:p>
            <a:r>
              <a:rPr lang="en-US" sz="2400">
                <a:latin typeface="Garamond" panose="02020404030301010803" pitchFamily="18" charset="0"/>
                <a:cs typeface="Times New Roman" panose="02020603050405020304" pitchFamily="18" charset="0"/>
              </a:rPr>
              <a:t>Thank you for your attention, and I hope that you found this presentation helpful.</a:t>
            </a:r>
          </a:p>
          <a:p>
            <a:endParaRPr lang="en-GB"/>
          </a:p>
        </p:txBody>
      </p:sp>
    </p:spTree>
    <p:extLst>
      <p:ext uri="{BB962C8B-B14F-4D97-AF65-F5344CB8AC3E}">
        <p14:creationId xmlns:p14="http://schemas.microsoft.com/office/powerpoint/2010/main" val="99494508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974959"/>
            <a:ext cx="11014075" cy="1068388"/>
          </a:xfrm>
        </p:spPr>
        <p:txBody>
          <a:bodyPr>
            <a:normAutofit fontScale="90000"/>
          </a:bodyPr>
          <a:lstStyle/>
          <a:p>
            <a:r>
              <a:rPr lang="en-US"/>
              <a:t>References</a:t>
            </a:r>
            <a:br>
              <a:rPr lang="en-US"/>
            </a:br>
            <a:endParaRPr lang="en-US"/>
          </a:p>
        </p:txBody>
      </p:sp>
      <p:sp>
        <p:nvSpPr>
          <p:cNvPr id="3" name="Subtitle 2"/>
          <p:cNvSpPr>
            <a:spLocks noGrp="1"/>
          </p:cNvSpPr>
          <p:nvPr>
            <p:ph type="subTitle" idx="4294967295"/>
          </p:nvPr>
        </p:nvSpPr>
        <p:spPr>
          <a:xfrm>
            <a:off x="815976" y="1716089"/>
            <a:ext cx="10541836" cy="4166952"/>
          </a:xfrm>
        </p:spPr>
        <p:txBody>
          <a:bodyPr>
            <a:normAutofit fontScale="70000" lnSpcReduction="20000"/>
          </a:bodyPr>
          <a:lstStyle/>
          <a:p>
            <a:pPr marL="0" indent="0">
              <a:buNone/>
            </a:pPr>
            <a:r>
              <a:rPr lang="en-GB" sz="2800">
                <a:latin typeface="Sylfaen" panose="010A0502050306030303" pitchFamily="18" charset="0"/>
                <a:cs typeface="Times New Roman"/>
              </a:rPr>
              <a:t>Gross, R., 2015. </a:t>
            </a:r>
            <a:r>
              <a:rPr lang="en-GB" sz="2800" i="1">
                <a:latin typeface="Sylfaen" panose="010A0502050306030303" pitchFamily="18" charset="0"/>
                <a:cs typeface="Times New Roman"/>
              </a:rPr>
              <a:t>Psychology: The Science of Mind and Behaviour</a:t>
            </a:r>
            <a:r>
              <a:rPr lang="en-GB" sz="2800">
                <a:latin typeface="Sylfaen" panose="010A0502050306030303" pitchFamily="18" charset="0"/>
                <a:cs typeface="Times New Roman"/>
              </a:rPr>
              <a:t>. 7th ed. London: Hodder Education.</a:t>
            </a:r>
          </a:p>
          <a:p>
            <a:pPr marL="0" indent="0">
              <a:buNone/>
            </a:pPr>
            <a:r>
              <a:rPr lang="en-GB" sz="2800">
                <a:latin typeface="Sylfaen" panose="010A0502050306030303" pitchFamily="18" charset="0"/>
                <a:cs typeface="Times New Roman"/>
              </a:rPr>
              <a:t>Halpenny, A. M. and Pettersen, J (2013) </a:t>
            </a:r>
            <a:r>
              <a:rPr lang="en-GB" sz="2800" i="1">
                <a:latin typeface="Sylfaen" panose="010A0502050306030303" pitchFamily="18" charset="0"/>
                <a:cs typeface="Times New Roman"/>
              </a:rPr>
              <a:t>Introducing Piaget: A Guide for Practitioners and Students in Early Years Education</a:t>
            </a:r>
            <a:r>
              <a:rPr lang="en-GB" sz="2800">
                <a:latin typeface="Sylfaen" panose="010A0502050306030303" pitchFamily="18" charset="0"/>
                <a:cs typeface="Times New Roman"/>
              </a:rPr>
              <a:t>. Milton Park, Abingdon, Oxon: Routledge.</a:t>
            </a:r>
            <a:endParaRPr lang="en-US" sz="2800">
              <a:latin typeface="Sylfaen" panose="010A0502050306030303" pitchFamily="18" charset="0"/>
              <a:cs typeface="Times New Roman"/>
            </a:endParaRPr>
          </a:p>
          <a:p>
            <a:pPr marL="0" indent="0">
              <a:buNone/>
            </a:pPr>
            <a:r>
              <a:rPr lang="en-US" sz="2800">
                <a:latin typeface="Sylfaen" panose="010A0502050306030303" pitchFamily="18" charset="0"/>
                <a:cs typeface="Times New Roman"/>
              </a:rPr>
              <a:t>Piaget, J.,(1952). </a:t>
            </a:r>
            <a:r>
              <a:rPr lang="en-US" sz="2800" i="1">
                <a:latin typeface="Sylfaen" panose="010A0502050306030303" pitchFamily="18" charset="0"/>
                <a:cs typeface="Times New Roman"/>
              </a:rPr>
              <a:t>The origins of intelligence in children</a:t>
            </a:r>
            <a:r>
              <a:rPr lang="en-US" sz="2800">
                <a:latin typeface="Sylfaen" panose="010A0502050306030303" pitchFamily="18" charset="0"/>
                <a:cs typeface="Times New Roman"/>
              </a:rPr>
              <a:t>. International Universities Press.</a:t>
            </a:r>
          </a:p>
          <a:p>
            <a:pPr marL="0" indent="0">
              <a:buNone/>
            </a:pPr>
            <a:r>
              <a:rPr lang="en-US" sz="2800" u="sng">
                <a:latin typeface="Sylfaen" panose="010A0502050306030303" pitchFamily="18" charset="0"/>
                <a:cs typeface="Times New Roman"/>
              </a:rPr>
              <a:t>Images</a:t>
            </a:r>
          </a:p>
          <a:p>
            <a:pPr marL="0" indent="0">
              <a:buNone/>
            </a:pPr>
            <a:r>
              <a:rPr lang="en-US" sz="2800">
                <a:latin typeface="Sylfaen" panose="010A0502050306030303" pitchFamily="18" charset="0"/>
                <a:cs typeface="Times New Roman"/>
              </a:rPr>
              <a:t>https://www.istockphoto.com/photos/child-clapping-hands </a:t>
            </a:r>
          </a:p>
          <a:p>
            <a:pPr marL="0" indent="0">
              <a:buNone/>
            </a:pPr>
            <a:r>
              <a:rPr lang="en-US" sz="2800">
                <a:latin typeface="Sylfaen" panose="010A0502050306030303" pitchFamily="18" charset="0"/>
                <a:cs typeface="Times New Roman" panose="02020603050405020304" pitchFamily="18" charset="0"/>
              </a:rPr>
              <a:t>https://www.splashlearn.com/blog/amazing-short-stories-for-kids-that-teach-beautiful-lessons/</a:t>
            </a:r>
            <a:endParaRPr lang="en-US" sz="2800">
              <a:latin typeface="Sylfaen" panose="010A0502050306030303" pitchFamily="18" charset="0"/>
              <a:cs typeface="Times New Roman"/>
            </a:endParaRPr>
          </a:p>
          <a:p>
            <a:pPr marL="0" indent="0">
              <a:buNone/>
            </a:pPr>
            <a:r>
              <a:rPr lang="en-US" sz="2800">
                <a:latin typeface="Sylfaen" panose="010A0502050306030303" pitchFamily="18" charset="0"/>
                <a:cs typeface="Times New Roman" panose="02020603050405020304" pitchFamily="18" charset="0"/>
              </a:rPr>
              <a:t>https://fullcirclegc.org/2020/03/17/at-home-activities-to-facilitate-healthy-expression-with-your-child/</a:t>
            </a:r>
          </a:p>
          <a:p>
            <a:pPr marL="0" indent="0">
              <a:buNone/>
            </a:pPr>
            <a:r>
              <a:rPr lang="en-US" sz="2800">
                <a:latin typeface="Sylfaen" panose="010A0502050306030303" pitchFamily="18" charset="0"/>
                <a:cs typeface="Times New Roman" panose="02020603050405020304" pitchFamily="18" charset="0"/>
              </a:rPr>
              <a:t>https://online-learning-college.com/knowledge-hub/education/jean-piaget-profile/</a:t>
            </a:r>
          </a:p>
          <a:p>
            <a:pPr marL="0" indent="0">
              <a:buNone/>
            </a:pPr>
            <a:endParaRPr lang="en-US" sz="2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6153449"/>
      </p:ext>
    </p:extLst>
  </p:cSld>
  <p:clrMapOvr>
    <a:masterClrMapping/>
  </p:clrMapOvr>
  <p:transition spd="slow">
    <p:push dir="u"/>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8" ma:contentTypeDescription="Create a new document." ma:contentTypeScope="" ma:versionID="b699d32a375030b3e7442c0e450609b0">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4ecb922c78d19f9c764a0b7f65e2d25d"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4AA756-59EC-432A-AE7F-91972643B534}">
  <ds:schemaRefs>
    <ds:schemaRef ds:uri="http://purl.org/dc/terms/"/>
    <ds:schemaRef ds:uri="http://schemas.microsoft.com/office/infopath/2007/PartnerControls"/>
    <ds:schemaRef ds:uri="http://purl.org/dc/elements/1.1/"/>
    <ds:schemaRef ds:uri="http://schemas.microsoft.com/office/2006/metadata/properties"/>
    <ds:schemaRef ds:uri="ac030f0c-32f4-4761-8968-de7f208a415f"/>
    <ds:schemaRef ds:uri="http://schemas.openxmlformats.org/package/2006/metadata/core-properties"/>
    <ds:schemaRef ds:uri="http://www.w3.org/XML/1998/namespace"/>
    <ds:schemaRef ds:uri="http://schemas.microsoft.com/office/2006/documentManagement/types"/>
    <ds:schemaRef ds:uri="8ecffad1-7cd6-4418-bee0-2d8591d139cb"/>
    <ds:schemaRef ds:uri="http://purl.org/dc/dcmitype/"/>
  </ds:schemaRefs>
</ds:datastoreItem>
</file>

<file path=customXml/itemProps2.xml><?xml version="1.0" encoding="utf-8"?>
<ds:datastoreItem xmlns:ds="http://schemas.openxmlformats.org/officeDocument/2006/customXml" ds:itemID="{54D0FD71-83A5-42C0-9D5A-EC9F99FF497D}">
  <ds:schemaRefs>
    <ds:schemaRef ds:uri="http://schemas.microsoft.com/sharepoint/v3/contenttype/forms"/>
  </ds:schemaRefs>
</ds:datastoreItem>
</file>

<file path=customXml/itemProps3.xml><?xml version="1.0" encoding="utf-8"?>
<ds:datastoreItem xmlns:ds="http://schemas.openxmlformats.org/officeDocument/2006/customXml" ds:itemID="{FADAC86E-4D55-474F-9A19-43987F1FD3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582</Words>
  <Application>Microsoft Office PowerPoint</Application>
  <PresentationFormat>Widescreen</PresentationFormat>
  <Paragraphs>37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Garamond</vt:lpstr>
      <vt:lpstr>Sylfaen</vt:lpstr>
      <vt:lpstr>Times New Roman</vt:lpstr>
      <vt:lpstr>Organic</vt:lpstr>
      <vt:lpstr>PowerPoint Presentation</vt:lpstr>
      <vt:lpstr>Introduction</vt:lpstr>
      <vt:lpstr>Understanding Children's Cognitive Development</vt:lpstr>
      <vt:lpstr>Promoting Emotional Development through the 'Feelings Jar' Activity</vt:lpstr>
      <vt:lpstr>Encouraging Language and Social Development through Storytelling</vt:lpstr>
      <vt:lpstr>More on Piaget…</vt:lpstr>
      <vt:lpstr>Summary</vt:lpstr>
      <vt:lpstr>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Sabina Ditta (2129516)</cp:lastModifiedBy>
  <cp:revision>2</cp:revision>
  <dcterms:created xsi:type="dcterms:W3CDTF">2023-02-22T18:50:18Z</dcterms:created>
  <dcterms:modified xsi:type="dcterms:W3CDTF">2023-03-17T00:08:46Z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